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256" r:id="rId2"/>
    <p:sldId id="351" r:id="rId3"/>
    <p:sldId id="322" r:id="rId4"/>
    <p:sldId id="355" r:id="rId5"/>
    <p:sldId id="352" r:id="rId6"/>
    <p:sldId id="353" r:id="rId7"/>
    <p:sldId id="354" r:id="rId8"/>
    <p:sldId id="356" r:id="rId9"/>
    <p:sldId id="357" r:id="rId10"/>
    <p:sldId id="359" r:id="rId11"/>
    <p:sldId id="361" r:id="rId12"/>
    <p:sldId id="360" r:id="rId13"/>
    <p:sldId id="362" r:id="rId14"/>
    <p:sldId id="363" r:id="rId15"/>
    <p:sldId id="364" r:id="rId16"/>
    <p:sldId id="365" r:id="rId17"/>
    <p:sldId id="366" r:id="rId18"/>
    <p:sldId id="367" r:id="rId19"/>
    <p:sldId id="368" r:id="rId20"/>
    <p:sldId id="369" r:id="rId21"/>
    <p:sldId id="371" r:id="rId22"/>
    <p:sldId id="370" r:id="rId23"/>
    <p:sldId id="372" r:id="rId24"/>
    <p:sldId id="373" r:id="rId25"/>
    <p:sldId id="374" r:id="rId26"/>
    <p:sldId id="375" r:id="rId27"/>
    <p:sldId id="376" r:id="rId28"/>
    <p:sldId id="378" r:id="rId29"/>
    <p:sldId id="384" r:id="rId30"/>
    <p:sldId id="385" r:id="rId31"/>
    <p:sldId id="386" r:id="rId32"/>
    <p:sldId id="379" r:id="rId33"/>
    <p:sldId id="387" r:id="rId34"/>
    <p:sldId id="377" r:id="rId35"/>
    <p:sldId id="380" r:id="rId36"/>
    <p:sldId id="381" r:id="rId37"/>
    <p:sldId id="382"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FridFlLiTp/gNVOMzHh7w==" hashData="f3e9EyOx7AZo/PX3LC55yvNB0iX4jAEral4pjZiM4kQPx/fZazyYnsDNC0ckkr1mnyO6PtoRnu8A2Rb1GmajDA=="/>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990000"/>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0" d="100"/>
          <a:sy n="60" d="100"/>
        </p:scale>
        <p:origin x="1386"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AD4E04-80BD-4CB6-BEEE-8FE14939224F}" type="datetimeFigureOut">
              <a:rPr lang="en-US" smtClean="0"/>
              <a:t>4/25/2017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91839-2856-42CC-B6B3-A1A17BB3F76D}" type="slidenum">
              <a:rPr lang="en-US" smtClean="0"/>
              <a:t>‹#›</a:t>
            </a:fld>
            <a:endParaRPr lang="en-US"/>
          </a:p>
        </p:txBody>
      </p:sp>
    </p:spTree>
    <p:extLst>
      <p:ext uri="{BB962C8B-B14F-4D97-AF65-F5344CB8AC3E}">
        <p14:creationId xmlns:p14="http://schemas.microsoft.com/office/powerpoint/2010/main" val="2771073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57191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32739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322234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774960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a:p>
        </p:txBody>
      </p:sp>
    </p:spTree>
    <p:extLst>
      <p:ext uri="{BB962C8B-B14F-4D97-AF65-F5344CB8AC3E}">
        <p14:creationId xmlns:p14="http://schemas.microsoft.com/office/powerpoint/2010/main" val="300566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5"/>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883" indent="-342883">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13" indent="-285737"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Basic Computer Organization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883"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8"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D:\Darshan\COA%20-%202017\COA%20PPT\Demo.pptx#-1,2,PowerPoint Presentation" TargetMode="External"/><Relationship Id="rId2" Type="http://schemas.openxmlformats.org/officeDocument/2006/relationships/hyperlink" Target="2140707%20COA%20Unit-2(1).ppt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2140707%20COA%20Unit-2(2).ppt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2140707%20COA%20Unit-2(3).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a:solidFill>
                  <a:schemeClr val="tx1">
                    <a:lumMod val="50000"/>
                    <a:lumOff val="50000"/>
                  </a:schemeClr>
                </a:solidFill>
                <a:latin typeface="FontAwesome" pitchFamily="2" charset="0"/>
              </a:rPr>
              <a:t></a:t>
            </a:r>
            <a:r>
              <a:rPr lang="en-US"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9978911553</a:t>
            </a:r>
            <a:endParaRPr lang="en-US" sz="2800" dirty="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a:solidFill>
                  <a:schemeClr val="tx1">
                    <a:lumMod val="50000"/>
                    <a:lumOff val="50000"/>
                  </a:schemeClr>
                </a:solidFill>
                <a:latin typeface="FontAwesome" pitchFamily="2" charset="0"/>
              </a:rPr>
              <a:t></a:t>
            </a:r>
            <a:r>
              <a:rPr lang="en-IN" sz="2400" dirty="0">
                <a:solidFill>
                  <a:schemeClr val="tx1">
                    <a:lumMod val="75000"/>
                    <a:lumOff val="25000"/>
                  </a:schemeClr>
                </a:solidFill>
              </a:rPr>
              <a:t>  </a:t>
            </a: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latin typeface="+mj-lt"/>
                <a:ea typeface="Open Sans" panose="020B0606030504020204" pitchFamily="34" charset="0"/>
                <a:cs typeface="Open Sans" panose="020B0606030504020204" pitchFamily="34" charset="0"/>
              </a:rPr>
              <a:t>Computer Organization (2140707)                           Darshan Institute of Engineering &amp; Technology</a:t>
            </a:r>
          </a:p>
        </p:txBody>
      </p:sp>
      <p:sp>
        <p:nvSpPr>
          <p:cNvPr id="2" name="Title 1"/>
          <p:cNvSpPr>
            <a:spLocks noGrp="1"/>
          </p:cNvSpPr>
          <p:nvPr>
            <p:ph type="ctrTitle"/>
          </p:nvPr>
        </p:nvSpPr>
        <p:spPr>
          <a:xfrm>
            <a:off x="304800" y="2"/>
            <a:ext cx="8534400" cy="4495801"/>
          </a:xfrm>
        </p:spPr>
        <p:txBody>
          <a:bodyPr anchor="b">
            <a:noAutofit/>
          </a:bodyPr>
          <a:lstStyle/>
          <a:p>
            <a:pPr algn="l"/>
            <a:r>
              <a:rPr lang="en-US" sz="6000" b="1" dirty="0">
                <a:solidFill>
                  <a:schemeClr val="bg1"/>
                </a:solidFill>
                <a:latin typeface="+mj-lt"/>
                <a:ea typeface="Open Sans Semibold" panose="020B0706030804020204" pitchFamily="34" charset="0"/>
                <a:cs typeface="Open Sans Semibold" panose="020B0706030804020204" pitchFamily="34" charset="0"/>
              </a:rPr>
              <a:t>Unit – 2</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a:solidFill>
                  <a:schemeClr val="bg1"/>
                </a:solidFill>
                <a:latin typeface="+mj-lt"/>
                <a:ea typeface="Open Sans Semibold" panose="020B0706030804020204" pitchFamily="34" charset="0"/>
                <a:cs typeface="Open Sans Semibold" panose="020B0706030804020204" pitchFamily="34" charset="0"/>
              </a:rPr>
              <a:t>Basic Computer Organization and Design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9" y="4953002"/>
            <a:ext cx="4161423" cy="9918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 of basic computer</a:t>
            </a:r>
            <a:endParaRPr lang="en-US" dirty="0"/>
          </a:p>
        </p:txBody>
      </p:sp>
      <p:sp>
        <p:nvSpPr>
          <p:cNvPr id="7" name="TextBox 6"/>
          <p:cNvSpPr txBox="1"/>
          <p:nvPr/>
        </p:nvSpPr>
        <p:spPr>
          <a:xfrm>
            <a:off x="6434139" y="2166488"/>
            <a:ext cx="271463" cy="400110"/>
          </a:xfrm>
          <a:prstGeom prst="rect">
            <a:avLst/>
          </a:prstGeom>
          <a:noFill/>
        </p:spPr>
        <p:txBody>
          <a:bodyPr wrap="square" rtlCol="0">
            <a:spAutoFit/>
          </a:bodyPr>
          <a:lstStyle/>
          <a:p>
            <a:pPr algn="ctr"/>
            <a:r>
              <a:rPr lang="en-US" sz="2000" dirty="0"/>
              <a:t>0</a:t>
            </a:r>
          </a:p>
        </p:txBody>
      </p:sp>
      <p:sp>
        <p:nvSpPr>
          <p:cNvPr id="8" name="TextBox 7"/>
          <p:cNvSpPr txBox="1"/>
          <p:nvPr/>
        </p:nvSpPr>
        <p:spPr>
          <a:xfrm>
            <a:off x="3538537" y="2169599"/>
            <a:ext cx="457200" cy="400110"/>
          </a:xfrm>
          <a:prstGeom prst="rect">
            <a:avLst/>
          </a:prstGeom>
          <a:noFill/>
        </p:spPr>
        <p:txBody>
          <a:bodyPr wrap="square" rtlCol="0">
            <a:spAutoFit/>
          </a:bodyPr>
          <a:lstStyle/>
          <a:p>
            <a:pPr algn="ctr"/>
            <a:r>
              <a:rPr lang="en-US" sz="2000" dirty="0"/>
              <a:t>11</a:t>
            </a:r>
          </a:p>
        </p:txBody>
      </p:sp>
      <p:sp>
        <p:nvSpPr>
          <p:cNvPr id="9" name="TextBox 8"/>
          <p:cNvSpPr txBox="1"/>
          <p:nvPr/>
        </p:nvSpPr>
        <p:spPr>
          <a:xfrm>
            <a:off x="3195641" y="2166488"/>
            <a:ext cx="495299" cy="400110"/>
          </a:xfrm>
          <a:prstGeom prst="rect">
            <a:avLst/>
          </a:prstGeom>
          <a:noFill/>
        </p:spPr>
        <p:txBody>
          <a:bodyPr wrap="square" rtlCol="0">
            <a:spAutoFit/>
          </a:bodyPr>
          <a:lstStyle/>
          <a:p>
            <a:pPr algn="ctr"/>
            <a:r>
              <a:rPr lang="en-US" sz="2000" dirty="0"/>
              <a:t>12</a:t>
            </a:r>
          </a:p>
        </p:txBody>
      </p:sp>
      <p:sp>
        <p:nvSpPr>
          <p:cNvPr id="10" name="TextBox 9"/>
          <p:cNvSpPr txBox="1"/>
          <p:nvPr/>
        </p:nvSpPr>
        <p:spPr>
          <a:xfrm>
            <a:off x="2119312" y="2155312"/>
            <a:ext cx="457200" cy="400110"/>
          </a:xfrm>
          <a:prstGeom prst="rect">
            <a:avLst/>
          </a:prstGeom>
          <a:noFill/>
        </p:spPr>
        <p:txBody>
          <a:bodyPr wrap="square" rtlCol="0">
            <a:spAutoFit/>
          </a:bodyPr>
          <a:lstStyle/>
          <a:p>
            <a:pPr algn="ctr"/>
            <a:r>
              <a:rPr lang="en-US" sz="2000" dirty="0"/>
              <a:t>15</a:t>
            </a:r>
          </a:p>
        </p:txBody>
      </p:sp>
      <p:sp>
        <p:nvSpPr>
          <p:cNvPr id="11" name="TextBox 10"/>
          <p:cNvSpPr txBox="1"/>
          <p:nvPr/>
        </p:nvSpPr>
        <p:spPr>
          <a:xfrm>
            <a:off x="2133600" y="1524000"/>
            <a:ext cx="4572000" cy="523220"/>
          </a:xfrm>
          <a:prstGeom prst="rect">
            <a:avLst/>
          </a:prstGeom>
          <a:noFill/>
        </p:spPr>
        <p:txBody>
          <a:bodyPr wrap="square" rtlCol="0">
            <a:spAutoFit/>
          </a:bodyPr>
          <a:lstStyle/>
          <a:p>
            <a:pPr algn="ctr"/>
            <a:r>
              <a:rPr lang="en-US" sz="2800" dirty="0"/>
              <a:t>Instruction Format</a:t>
            </a:r>
          </a:p>
        </p:txBody>
      </p:sp>
      <p:sp>
        <p:nvSpPr>
          <p:cNvPr id="5" name="Rectangle 4"/>
          <p:cNvSpPr/>
          <p:nvPr/>
        </p:nvSpPr>
        <p:spPr>
          <a:xfrm>
            <a:off x="2590800" y="254424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6" name="Rectangle 5"/>
          <p:cNvSpPr/>
          <p:nvPr/>
        </p:nvSpPr>
        <p:spPr>
          <a:xfrm>
            <a:off x="3624262" y="254424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2" name="Rectangle 11"/>
          <p:cNvSpPr/>
          <p:nvPr/>
        </p:nvSpPr>
        <p:spPr>
          <a:xfrm>
            <a:off x="2133600" y="254424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4" name="TextBox 13"/>
          <p:cNvSpPr txBox="1"/>
          <p:nvPr/>
        </p:nvSpPr>
        <p:spPr>
          <a:xfrm>
            <a:off x="2476502" y="2155312"/>
            <a:ext cx="495299" cy="400110"/>
          </a:xfrm>
          <a:prstGeom prst="rect">
            <a:avLst/>
          </a:prstGeom>
          <a:noFill/>
        </p:spPr>
        <p:txBody>
          <a:bodyPr wrap="square" rtlCol="0">
            <a:spAutoFit/>
          </a:bodyPr>
          <a:lstStyle/>
          <a:p>
            <a:pPr algn="ctr"/>
            <a:r>
              <a:rPr lang="en-US" sz="2000" dirty="0"/>
              <a:t>14</a:t>
            </a:r>
          </a:p>
        </p:txBody>
      </p:sp>
      <p:graphicFrame>
        <p:nvGraphicFramePr>
          <p:cNvPr id="25" name="Table 24"/>
          <p:cNvGraphicFramePr>
            <a:graphicFrameLocks noGrp="1"/>
          </p:cNvGraphicFramePr>
          <p:nvPr>
            <p:extLst>
              <p:ext uri="{D42A27DB-BD31-4B8C-83A1-F6EECF244321}">
                <p14:modId xmlns:p14="http://schemas.microsoft.com/office/powerpoint/2010/main" val="550374819"/>
              </p:ext>
            </p:extLst>
          </p:nvPr>
        </p:nvGraphicFramePr>
        <p:xfrm>
          <a:off x="1769268" y="4593711"/>
          <a:ext cx="5334000" cy="579120"/>
        </p:xfrm>
        <a:graphic>
          <a:graphicData uri="http://schemas.openxmlformats.org/drawingml/2006/table">
            <a:tbl>
              <a:tblPr firstRow="1" bandRow="1">
                <a:tableStyleId>{5C22544A-7EE6-4342-B048-85BDC9FD1C3A}</a:tableStyleId>
              </a:tblPr>
              <a:tblGrid>
                <a:gridCol w="333375"/>
                <a:gridCol w="333375"/>
                <a:gridCol w="333375"/>
                <a:gridCol w="333375"/>
                <a:gridCol w="333375"/>
                <a:gridCol w="333375"/>
                <a:gridCol w="333375"/>
                <a:gridCol w="333375"/>
                <a:gridCol w="333375"/>
                <a:gridCol w="333375"/>
                <a:gridCol w="333375"/>
                <a:gridCol w="333375"/>
                <a:gridCol w="333375"/>
                <a:gridCol w="333375"/>
                <a:gridCol w="333375"/>
                <a:gridCol w="333375"/>
              </a:tblGrid>
              <a:tr h="579120">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7" name="Straight Arrow Connector 26"/>
          <p:cNvCxnSpPr>
            <a:stCxn id="12" idx="2"/>
          </p:cNvCxnSpPr>
          <p:nvPr/>
        </p:nvCxnSpPr>
        <p:spPr>
          <a:xfrm flipH="1">
            <a:off x="1905000" y="3096009"/>
            <a:ext cx="457200" cy="1497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105026" y="3096010"/>
            <a:ext cx="1002508" cy="1466744"/>
            <a:chOff x="2105026" y="3096010"/>
            <a:chExt cx="1002508" cy="1466744"/>
          </a:xfrm>
        </p:grpSpPr>
        <p:sp>
          <p:nvSpPr>
            <p:cNvPr id="30" name="Left Brace 29"/>
            <p:cNvSpPr/>
            <p:nvPr/>
          </p:nvSpPr>
          <p:spPr>
            <a:xfrm rot="5400000">
              <a:off x="2425304" y="3892432"/>
              <a:ext cx="350044" cy="9906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1" name="Straight Arrow Connector 30"/>
            <p:cNvCxnSpPr>
              <a:stCxn id="5" idx="2"/>
              <a:endCxn id="30" idx="1"/>
            </p:cNvCxnSpPr>
            <p:nvPr/>
          </p:nvCxnSpPr>
          <p:spPr>
            <a:xfrm flipH="1">
              <a:off x="2600327" y="3096010"/>
              <a:ext cx="507207" cy="1116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124202" y="3096009"/>
            <a:ext cx="3979068" cy="1469024"/>
            <a:chOff x="3124202" y="3096009"/>
            <a:chExt cx="3979068" cy="1469024"/>
          </a:xfrm>
        </p:grpSpPr>
        <p:sp>
          <p:nvSpPr>
            <p:cNvPr id="34" name="Left Brace 33"/>
            <p:cNvSpPr/>
            <p:nvPr/>
          </p:nvSpPr>
          <p:spPr>
            <a:xfrm rot="5400000">
              <a:off x="4938714" y="2400477"/>
              <a:ext cx="350044" cy="3979068"/>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5" name="Straight Arrow Connector 34"/>
            <p:cNvCxnSpPr>
              <a:stCxn id="6" idx="2"/>
              <a:endCxn id="34" idx="1"/>
            </p:cNvCxnSpPr>
            <p:nvPr/>
          </p:nvCxnSpPr>
          <p:spPr>
            <a:xfrm flipH="1">
              <a:off x="5113736" y="3096009"/>
              <a:ext cx="51197" cy="1118981"/>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769269" y="5162491"/>
            <a:ext cx="5334000" cy="400110"/>
          </a:xfrm>
          <a:prstGeom prst="rect">
            <a:avLst/>
          </a:prstGeom>
          <a:noFill/>
        </p:spPr>
        <p:txBody>
          <a:bodyPr wrap="square" rtlCol="0">
            <a:spAutoFit/>
          </a:bodyPr>
          <a:lstStyle/>
          <a:p>
            <a:pPr algn="ctr"/>
            <a:r>
              <a:rPr lang="en-US" sz="2000" dirty="0"/>
              <a:t>Add Instruction – ADD 457</a:t>
            </a:r>
          </a:p>
        </p:txBody>
      </p:sp>
    </p:spTree>
    <p:extLst>
      <p:ext uri="{BB962C8B-B14F-4D97-AF65-F5344CB8AC3E}">
        <p14:creationId xmlns:p14="http://schemas.microsoft.com/office/powerpoint/2010/main" val="362085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5" grpId="0" animBg="1"/>
      <p:bldP spid="6" grpId="0" animBg="1"/>
      <p:bldP spid="12" grpId="0" animBg="1"/>
      <p:bldP spid="14"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&amp; Indirect Addressing of Memory</a:t>
            </a:r>
            <a:endParaRPr lang="en-US" dirty="0"/>
          </a:p>
        </p:txBody>
      </p:sp>
      <p:sp>
        <p:nvSpPr>
          <p:cNvPr id="3" name="Content Placeholder 2"/>
          <p:cNvSpPr>
            <a:spLocks noGrp="1"/>
          </p:cNvSpPr>
          <p:nvPr>
            <p:ph idx="1"/>
          </p:nvPr>
        </p:nvSpPr>
        <p:spPr/>
        <p:txBody>
          <a:bodyPr>
            <a:normAutofit/>
          </a:bodyPr>
          <a:lstStyle/>
          <a:p>
            <a:pPr lvl="0" algn="just"/>
            <a:r>
              <a:rPr lang="en-US" dirty="0" smtClean="0"/>
              <a:t>If the </a:t>
            </a:r>
            <a:r>
              <a:rPr lang="en-US" dirty="0"/>
              <a:t>second part of an instruction format specifies the address of an operand, the instruction is said to have a </a:t>
            </a:r>
            <a:r>
              <a:rPr lang="en-US" b="1" dirty="0"/>
              <a:t>direct address</a:t>
            </a:r>
            <a:r>
              <a:rPr lang="en-US" dirty="0"/>
              <a:t>.</a:t>
            </a:r>
          </a:p>
          <a:p>
            <a:pPr lvl="0" algn="just"/>
            <a:r>
              <a:rPr lang="en-US" dirty="0"/>
              <a:t>In </a:t>
            </a:r>
            <a:r>
              <a:rPr lang="en-US" b="1" dirty="0"/>
              <a:t>Indirect address</a:t>
            </a:r>
            <a:r>
              <a:rPr lang="en-US" dirty="0"/>
              <a:t>, the bits in the second part of the instruction designate an address of a memory word in which the address of the operand is found. </a:t>
            </a:r>
          </a:p>
          <a:p>
            <a:pPr lvl="0" algn="just"/>
            <a:endParaRPr lang="en-US" dirty="0"/>
          </a:p>
        </p:txBody>
      </p:sp>
    </p:spTree>
    <p:extLst>
      <p:ext uri="{BB962C8B-B14F-4D97-AF65-F5344CB8AC3E}">
        <p14:creationId xmlns:p14="http://schemas.microsoft.com/office/powerpoint/2010/main" val="7140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&amp; Indirect Addressing of Memory</a:t>
            </a:r>
            <a:endParaRPr lang="en-US" dirty="0"/>
          </a:p>
        </p:txBody>
      </p:sp>
      <p:sp>
        <p:nvSpPr>
          <p:cNvPr id="4" name="Flowchart: Document 3"/>
          <p:cNvSpPr/>
          <p:nvPr/>
        </p:nvSpPr>
        <p:spPr>
          <a:xfrm>
            <a:off x="995363" y="1447800"/>
            <a:ext cx="2286000" cy="2895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5" name="Group 4"/>
          <p:cNvGrpSpPr/>
          <p:nvPr/>
        </p:nvGrpSpPr>
        <p:grpSpPr>
          <a:xfrm>
            <a:off x="995363" y="1447801"/>
            <a:ext cx="2286000" cy="551767"/>
            <a:chOff x="2133600" y="1608132"/>
            <a:chExt cx="4572000" cy="551766"/>
          </a:xfrm>
        </p:grpSpPr>
        <p:grpSp>
          <p:nvGrpSpPr>
            <p:cNvPr id="6" name="Group 5"/>
            <p:cNvGrpSpPr/>
            <p:nvPr/>
          </p:nvGrpSpPr>
          <p:grpSpPr>
            <a:xfrm>
              <a:off x="3048000" y="1608132"/>
              <a:ext cx="3657600" cy="551765"/>
              <a:chOff x="1109662" y="1850885"/>
              <a:chExt cx="3657600" cy="551765"/>
            </a:xfrm>
          </p:grpSpPr>
          <p:sp>
            <p:nvSpPr>
              <p:cNvPr id="8" name="Rectangle 7"/>
              <p:cNvSpPr/>
              <p:nvPr/>
            </p:nvSpPr>
            <p:spPr>
              <a:xfrm>
                <a:off x="1109662" y="1850885"/>
                <a:ext cx="13716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9" name="Rectangle 8"/>
              <p:cNvSpPr/>
              <p:nvPr/>
            </p:nvSpPr>
            <p:spPr>
              <a:xfrm>
                <a:off x="2481262" y="1850885"/>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7" name="Rectangle 6"/>
            <p:cNvSpPr/>
            <p:nvPr/>
          </p:nvSpPr>
          <p:spPr>
            <a:xfrm>
              <a:off x="2133600" y="1608132"/>
              <a:ext cx="914400" cy="551766"/>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0" name="TextBox 9"/>
          <p:cNvSpPr txBox="1"/>
          <p:nvPr/>
        </p:nvSpPr>
        <p:spPr>
          <a:xfrm>
            <a:off x="385763" y="1523628"/>
            <a:ext cx="457200" cy="400110"/>
          </a:xfrm>
          <a:prstGeom prst="rect">
            <a:avLst/>
          </a:prstGeom>
          <a:noFill/>
        </p:spPr>
        <p:txBody>
          <a:bodyPr wrap="square" rtlCol="0">
            <a:spAutoFit/>
          </a:bodyPr>
          <a:lstStyle/>
          <a:p>
            <a:pPr algn="ctr"/>
            <a:r>
              <a:rPr lang="en-US" sz="2000" dirty="0"/>
              <a:t>22</a:t>
            </a:r>
          </a:p>
        </p:txBody>
      </p:sp>
      <p:sp>
        <p:nvSpPr>
          <p:cNvPr id="15" name="Rectangle 14"/>
          <p:cNvSpPr/>
          <p:nvPr/>
        </p:nvSpPr>
        <p:spPr>
          <a:xfrm>
            <a:off x="995363" y="2895600"/>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16" name="TextBox 15"/>
          <p:cNvSpPr txBox="1"/>
          <p:nvPr/>
        </p:nvSpPr>
        <p:spPr>
          <a:xfrm>
            <a:off x="228600" y="2975132"/>
            <a:ext cx="614363" cy="400110"/>
          </a:xfrm>
          <a:prstGeom prst="rect">
            <a:avLst/>
          </a:prstGeom>
          <a:noFill/>
        </p:spPr>
        <p:txBody>
          <a:bodyPr wrap="square" rtlCol="0">
            <a:spAutoFit/>
          </a:bodyPr>
          <a:lstStyle/>
          <a:p>
            <a:pPr algn="ctr"/>
            <a:r>
              <a:rPr lang="en-US" sz="2000" dirty="0"/>
              <a:t>457</a:t>
            </a:r>
          </a:p>
        </p:txBody>
      </p:sp>
      <p:sp>
        <p:nvSpPr>
          <p:cNvPr id="18" name="TextBox 17"/>
          <p:cNvSpPr txBox="1"/>
          <p:nvPr/>
        </p:nvSpPr>
        <p:spPr>
          <a:xfrm>
            <a:off x="995363" y="990600"/>
            <a:ext cx="2286000" cy="400110"/>
          </a:xfrm>
          <a:prstGeom prst="rect">
            <a:avLst/>
          </a:prstGeom>
          <a:noFill/>
        </p:spPr>
        <p:txBody>
          <a:bodyPr wrap="square" rtlCol="0">
            <a:spAutoFit/>
          </a:bodyPr>
          <a:lstStyle/>
          <a:p>
            <a:pPr algn="ctr"/>
            <a:r>
              <a:rPr lang="en-US" sz="2000" dirty="0"/>
              <a:t>Memory</a:t>
            </a:r>
          </a:p>
        </p:txBody>
      </p:sp>
      <p:sp>
        <p:nvSpPr>
          <p:cNvPr id="19" name="Rectangle 18"/>
          <p:cNvSpPr/>
          <p:nvPr/>
        </p:nvSpPr>
        <p:spPr>
          <a:xfrm>
            <a:off x="990600" y="5562600"/>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20" name="Oval 19"/>
          <p:cNvSpPr/>
          <p:nvPr/>
        </p:nvSpPr>
        <p:spPr>
          <a:xfrm>
            <a:off x="1871663" y="4495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22" name="Straight Arrow Connector 21"/>
          <p:cNvCxnSpPr>
            <a:stCxn id="15" idx="2"/>
            <a:endCxn id="20" idx="0"/>
          </p:cNvCxnSpPr>
          <p:nvPr/>
        </p:nvCxnSpPr>
        <p:spPr>
          <a:xfrm>
            <a:off x="2138363" y="3447366"/>
            <a:ext cx="0" cy="1048435"/>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19" idx="0"/>
          </p:cNvCxnSpPr>
          <p:nvPr/>
        </p:nvCxnSpPr>
        <p:spPr>
          <a:xfrm flipH="1">
            <a:off x="2133601" y="5029200"/>
            <a:ext cx="4763" cy="533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16200000">
            <a:off x="700025" y="4905439"/>
            <a:ext cx="1586041" cy="1281116"/>
            <a:chOff x="1295400" y="3962399"/>
            <a:chExt cx="2559109" cy="1281116"/>
          </a:xfrm>
        </p:grpSpPr>
        <p:cxnSp>
          <p:nvCxnSpPr>
            <p:cNvPr id="27" name="Straight Connector 26"/>
            <p:cNvCxnSpPr>
              <a:stCxn id="19" idx="2"/>
            </p:cNvCxnSpPr>
            <p:nvPr/>
          </p:nvCxnSpPr>
          <p:spPr>
            <a:xfrm rot="5400000">
              <a:off x="1476639" y="5062274"/>
              <a:ext cx="2" cy="36247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2"/>
            </p:cNvCxnSpPr>
            <p:nvPr/>
          </p:nvCxnSpPr>
          <p:spPr>
            <a:xfrm rot="5400000" flipH="1" flipV="1">
              <a:off x="3337239" y="4464306"/>
              <a:ext cx="1019173" cy="15366"/>
            </a:xfrm>
            <a:prstGeom prst="line">
              <a:avLst/>
            </a:prstGeom>
            <a:ln w="2540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567269" y="2690530"/>
              <a:ext cx="1" cy="25437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57580" y="4605693"/>
              <a:ext cx="127564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2" name="Flowchart: Document 41"/>
          <p:cNvSpPr/>
          <p:nvPr/>
        </p:nvSpPr>
        <p:spPr>
          <a:xfrm>
            <a:off x="5948363" y="1447801"/>
            <a:ext cx="2286000" cy="302963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43" name="Group 42"/>
          <p:cNvGrpSpPr/>
          <p:nvPr/>
        </p:nvGrpSpPr>
        <p:grpSpPr>
          <a:xfrm>
            <a:off x="5948363" y="1447802"/>
            <a:ext cx="2286000" cy="551767"/>
            <a:chOff x="2133600" y="1608132"/>
            <a:chExt cx="4572000" cy="551766"/>
          </a:xfrm>
        </p:grpSpPr>
        <p:grpSp>
          <p:nvGrpSpPr>
            <p:cNvPr id="44" name="Group 43"/>
            <p:cNvGrpSpPr/>
            <p:nvPr/>
          </p:nvGrpSpPr>
          <p:grpSpPr>
            <a:xfrm>
              <a:off x="3048000" y="1608132"/>
              <a:ext cx="3657600" cy="551765"/>
              <a:chOff x="1109662" y="1850885"/>
              <a:chExt cx="3657600" cy="551765"/>
            </a:xfrm>
          </p:grpSpPr>
          <p:sp>
            <p:nvSpPr>
              <p:cNvPr id="46" name="Rectangle 45"/>
              <p:cNvSpPr/>
              <p:nvPr/>
            </p:nvSpPr>
            <p:spPr>
              <a:xfrm>
                <a:off x="1109662" y="1850885"/>
                <a:ext cx="13716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47" name="Rectangle 46"/>
              <p:cNvSpPr/>
              <p:nvPr/>
            </p:nvSpPr>
            <p:spPr>
              <a:xfrm>
                <a:off x="2481262" y="1850885"/>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45" name="Rectangle 44"/>
            <p:cNvSpPr/>
            <p:nvPr/>
          </p:nvSpPr>
          <p:spPr>
            <a:xfrm>
              <a:off x="2133600" y="1608132"/>
              <a:ext cx="914400" cy="551766"/>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48" name="TextBox 47"/>
          <p:cNvSpPr txBox="1"/>
          <p:nvPr/>
        </p:nvSpPr>
        <p:spPr>
          <a:xfrm>
            <a:off x="5338763" y="1523629"/>
            <a:ext cx="457200" cy="400110"/>
          </a:xfrm>
          <a:prstGeom prst="rect">
            <a:avLst/>
          </a:prstGeom>
          <a:noFill/>
        </p:spPr>
        <p:txBody>
          <a:bodyPr wrap="square" rtlCol="0">
            <a:spAutoFit/>
          </a:bodyPr>
          <a:lstStyle/>
          <a:p>
            <a:pPr algn="r"/>
            <a:r>
              <a:rPr lang="en-US" sz="2000" dirty="0"/>
              <a:t>35</a:t>
            </a:r>
          </a:p>
        </p:txBody>
      </p:sp>
      <p:sp>
        <p:nvSpPr>
          <p:cNvPr id="49" name="Rectangle 48"/>
          <p:cNvSpPr/>
          <p:nvPr/>
        </p:nvSpPr>
        <p:spPr>
          <a:xfrm>
            <a:off x="5948363" y="3258237"/>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50" name="TextBox 49"/>
          <p:cNvSpPr txBox="1"/>
          <p:nvPr/>
        </p:nvSpPr>
        <p:spPr>
          <a:xfrm>
            <a:off x="5025689" y="3377698"/>
            <a:ext cx="766763" cy="400110"/>
          </a:xfrm>
          <a:prstGeom prst="rect">
            <a:avLst/>
          </a:prstGeom>
          <a:noFill/>
        </p:spPr>
        <p:txBody>
          <a:bodyPr wrap="square" rtlCol="0">
            <a:spAutoFit/>
          </a:bodyPr>
          <a:lstStyle/>
          <a:p>
            <a:pPr algn="r"/>
            <a:r>
              <a:rPr lang="en-US" sz="2000" dirty="0"/>
              <a:t>1350</a:t>
            </a:r>
          </a:p>
        </p:txBody>
      </p:sp>
      <p:sp>
        <p:nvSpPr>
          <p:cNvPr id="51" name="TextBox 50"/>
          <p:cNvSpPr txBox="1"/>
          <p:nvPr/>
        </p:nvSpPr>
        <p:spPr>
          <a:xfrm>
            <a:off x="5948363" y="990600"/>
            <a:ext cx="2286000" cy="400110"/>
          </a:xfrm>
          <a:prstGeom prst="rect">
            <a:avLst/>
          </a:prstGeom>
          <a:noFill/>
        </p:spPr>
        <p:txBody>
          <a:bodyPr wrap="square" rtlCol="0">
            <a:spAutoFit/>
          </a:bodyPr>
          <a:lstStyle/>
          <a:p>
            <a:pPr algn="ctr"/>
            <a:r>
              <a:rPr lang="en-US" sz="2000" dirty="0"/>
              <a:t>Memory</a:t>
            </a:r>
          </a:p>
        </p:txBody>
      </p:sp>
      <p:sp>
        <p:nvSpPr>
          <p:cNvPr id="52" name="Rectangle 51"/>
          <p:cNvSpPr/>
          <p:nvPr/>
        </p:nvSpPr>
        <p:spPr>
          <a:xfrm>
            <a:off x="5943600" y="5562601"/>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53" name="Oval 52"/>
          <p:cNvSpPr/>
          <p:nvPr/>
        </p:nvSpPr>
        <p:spPr>
          <a:xfrm>
            <a:off x="6824663" y="4495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54" name="Straight Arrow Connector 53"/>
          <p:cNvCxnSpPr>
            <a:stCxn id="49" idx="2"/>
            <a:endCxn id="53" idx="0"/>
          </p:cNvCxnSpPr>
          <p:nvPr/>
        </p:nvCxnSpPr>
        <p:spPr>
          <a:xfrm>
            <a:off x="7091363" y="3810000"/>
            <a:ext cx="0" cy="6858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4"/>
            <a:endCxn id="52" idx="0"/>
          </p:cNvCxnSpPr>
          <p:nvPr/>
        </p:nvCxnSpPr>
        <p:spPr>
          <a:xfrm flipH="1">
            <a:off x="7086601" y="5029200"/>
            <a:ext cx="4763" cy="533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16200000">
            <a:off x="5635571" y="4887985"/>
            <a:ext cx="1606663" cy="1295400"/>
            <a:chOff x="1295403" y="3929624"/>
            <a:chExt cx="2592378" cy="2969892"/>
          </a:xfrm>
        </p:grpSpPr>
        <p:cxnSp>
          <p:nvCxnSpPr>
            <p:cNvPr id="57" name="Straight Connector 56"/>
            <p:cNvCxnSpPr/>
            <p:nvPr/>
          </p:nvCxnSpPr>
          <p:spPr>
            <a:xfrm rot="5400000">
              <a:off x="1476641" y="6718276"/>
              <a:ext cx="2" cy="36247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2"/>
            </p:cNvCxnSpPr>
            <p:nvPr/>
          </p:nvCxnSpPr>
          <p:spPr>
            <a:xfrm rot="5400000" flipH="1" flipV="1">
              <a:off x="2667603" y="5112080"/>
              <a:ext cx="2358444" cy="15367"/>
            </a:xfrm>
            <a:prstGeom prst="line">
              <a:avLst/>
            </a:prstGeom>
            <a:ln w="2540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a:off x="2591591" y="2644353"/>
              <a:ext cx="2" cy="259237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a:off x="-165358" y="5414569"/>
              <a:ext cx="296989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4" name="Rectangle 73"/>
          <p:cNvSpPr/>
          <p:nvPr/>
        </p:nvSpPr>
        <p:spPr>
          <a:xfrm>
            <a:off x="5943600" y="2362201"/>
            <a:ext cx="2286000" cy="55176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1350</a:t>
            </a:r>
          </a:p>
        </p:txBody>
      </p:sp>
      <p:sp>
        <p:nvSpPr>
          <p:cNvPr id="75" name="TextBox 74"/>
          <p:cNvSpPr txBox="1"/>
          <p:nvPr/>
        </p:nvSpPr>
        <p:spPr>
          <a:xfrm>
            <a:off x="5025689" y="2433577"/>
            <a:ext cx="766763" cy="400110"/>
          </a:xfrm>
          <a:prstGeom prst="rect">
            <a:avLst/>
          </a:prstGeom>
          <a:noFill/>
        </p:spPr>
        <p:txBody>
          <a:bodyPr wrap="square" rtlCol="0">
            <a:spAutoFit/>
          </a:bodyPr>
          <a:lstStyle/>
          <a:p>
            <a:pPr algn="r"/>
            <a:r>
              <a:rPr lang="en-US" sz="2000" dirty="0"/>
              <a:t>300</a:t>
            </a:r>
          </a:p>
        </p:txBody>
      </p:sp>
    </p:spTree>
    <p:extLst>
      <p:ext uri="{BB962C8B-B14F-4D97-AF65-F5344CB8AC3E}">
        <p14:creationId xmlns:p14="http://schemas.microsoft.com/office/powerpoint/2010/main" val="378916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down)">
                                      <p:cBhvr>
                                        <p:cTn id="54" dur="500"/>
                                        <p:tgtEl>
                                          <p:spTgt spid="5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down)">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down)">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down)">
                                      <p:cBhvr>
                                        <p:cTn id="75" dur="500"/>
                                        <p:tgtEl>
                                          <p:spTgt spid="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down)">
                                      <p:cBhvr>
                                        <p:cTn id="80" dur="500"/>
                                        <p:tgtEl>
                                          <p:spTgt spid="5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down)">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up)">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up)">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down)">
                                      <p:cBhvr>
                                        <p:cTn id="10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5" grpId="0" animBg="1"/>
      <p:bldP spid="16" grpId="0"/>
      <p:bldP spid="18" grpId="0"/>
      <p:bldP spid="19" grpId="0" animBg="1"/>
      <p:bldP spid="20" grpId="0" animBg="1"/>
      <p:bldP spid="42" grpId="0" animBg="1"/>
      <p:bldP spid="48" grpId="0"/>
      <p:bldP spid="49" grpId="0" animBg="1"/>
      <p:bldP spid="50" grpId="0"/>
      <p:bldP spid="51" grpId="0"/>
      <p:bldP spid="52" grpId="0" animBg="1"/>
      <p:bldP spid="53" grpId="0" animBg="1"/>
      <p:bldP spid="74" grpId="0" animBg="1"/>
      <p:bldP spid="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p:txBody>
          <a:bodyPr>
            <a:normAutofit/>
          </a:bodyPr>
          <a:lstStyle/>
          <a:p>
            <a:pPr lvl="0" algn="just"/>
            <a:r>
              <a:rPr lang="en-US" dirty="0"/>
              <a:t>One bit of the instruction code can be used to distinguish between a direct and an indirect address.</a:t>
            </a:r>
          </a:p>
          <a:p>
            <a:pPr lvl="0" algn="just"/>
            <a:r>
              <a:rPr lang="en-US" dirty="0"/>
              <a:t>It consists of a 3-bit operation code, a 12-bit address, and an indirect address mode bit designated by I. </a:t>
            </a:r>
          </a:p>
          <a:p>
            <a:pPr lvl="0" algn="just"/>
            <a:r>
              <a:rPr lang="en-US" dirty="0"/>
              <a:t>The mode bit is 0 for a direct address and 1 for an indirect address.</a:t>
            </a:r>
          </a:p>
          <a:p>
            <a:pPr lvl="0" algn="just"/>
            <a:endParaRPr lang="en-US" dirty="0"/>
          </a:p>
        </p:txBody>
      </p:sp>
    </p:spTree>
    <p:extLst>
      <p:ext uri="{BB962C8B-B14F-4D97-AF65-F5344CB8AC3E}">
        <p14:creationId xmlns:p14="http://schemas.microsoft.com/office/powerpoint/2010/main" val="416092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a:xfrm>
            <a:off x="190500" y="2055874"/>
            <a:ext cx="8763000" cy="4268729"/>
          </a:xfrm>
        </p:spPr>
        <p:txBody>
          <a:bodyPr>
            <a:normAutofit/>
          </a:bodyPr>
          <a:lstStyle/>
          <a:p>
            <a:pPr lvl="0" algn="just"/>
            <a:r>
              <a:rPr lang="en-US" dirty="0"/>
              <a:t>A direct address instruction </a:t>
            </a:r>
            <a:r>
              <a:rPr lang="en-US" dirty="0" smtClean="0"/>
              <a:t>is </a:t>
            </a:r>
            <a:r>
              <a:rPr lang="en-US" dirty="0"/>
              <a:t>placed </a:t>
            </a:r>
            <a:r>
              <a:rPr lang="en-US" dirty="0" smtClean="0"/>
              <a:t>at </a:t>
            </a:r>
            <a:r>
              <a:rPr lang="en-US" dirty="0"/>
              <a:t>address 22 in memory. </a:t>
            </a:r>
          </a:p>
          <a:p>
            <a:pPr lvl="0" algn="just"/>
            <a:r>
              <a:rPr lang="en-US" dirty="0"/>
              <a:t>The I bit is 0, so the instruction is recognized as a direct address instruction. </a:t>
            </a:r>
          </a:p>
          <a:p>
            <a:pPr lvl="0" algn="just"/>
            <a:r>
              <a:rPr lang="en-US" dirty="0"/>
              <a:t>The opcode specifies an ADD instruction, and the address part is the binary equivalent of 457.</a:t>
            </a:r>
          </a:p>
          <a:p>
            <a:pPr lvl="0" algn="just"/>
            <a:r>
              <a:rPr lang="en-US" dirty="0"/>
              <a:t>The control finds the operand in memory at address 457 and adds it to the content of AC. </a:t>
            </a:r>
          </a:p>
        </p:txBody>
      </p:sp>
      <p:sp>
        <p:nvSpPr>
          <p:cNvPr id="4" name="TextBox 3"/>
          <p:cNvSpPr txBox="1"/>
          <p:nvPr/>
        </p:nvSpPr>
        <p:spPr>
          <a:xfrm>
            <a:off x="6510339" y="892240"/>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3614737" y="895351"/>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3271841" y="892240"/>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2195512" y="881063"/>
            <a:ext cx="457200" cy="400110"/>
          </a:xfrm>
          <a:prstGeom prst="rect">
            <a:avLst/>
          </a:prstGeom>
          <a:noFill/>
        </p:spPr>
        <p:txBody>
          <a:bodyPr wrap="square" rtlCol="0">
            <a:spAutoFit/>
          </a:bodyPr>
          <a:lstStyle/>
          <a:p>
            <a:pPr algn="ctr"/>
            <a:r>
              <a:rPr lang="en-US" sz="2000" dirty="0"/>
              <a:t>15</a:t>
            </a:r>
          </a:p>
        </p:txBody>
      </p:sp>
      <p:grpSp>
        <p:nvGrpSpPr>
          <p:cNvPr id="8" name="Group 7"/>
          <p:cNvGrpSpPr/>
          <p:nvPr/>
        </p:nvGrpSpPr>
        <p:grpSpPr>
          <a:xfrm>
            <a:off x="2209800" y="1269995"/>
            <a:ext cx="4572000" cy="551767"/>
            <a:chOff x="2133600" y="1608132"/>
            <a:chExt cx="4572000" cy="551766"/>
          </a:xfrm>
        </p:grpSpPr>
        <p:grpSp>
          <p:nvGrpSpPr>
            <p:cNvPr id="9" name="Group 8"/>
            <p:cNvGrpSpPr/>
            <p:nvPr/>
          </p:nvGrpSpPr>
          <p:grpSpPr>
            <a:xfrm>
              <a:off x="2590800" y="1608132"/>
              <a:ext cx="4114800" cy="551766"/>
              <a:chOff x="652462" y="1850885"/>
              <a:chExt cx="4114800" cy="551766"/>
            </a:xfrm>
          </p:grpSpPr>
          <p:sp>
            <p:nvSpPr>
              <p:cNvPr id="11" name="Rectangle 10"/>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10" name="Rectangle 9"/>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3" name="TextBox 12"/>
          <p:cNvSpPr txBox="1"/>
          <p:nvPr/>
        </p:nvSpPr>
        <p:spPr>
          <a:xfrm>
            <a:off x="2552702" y="881063"/>
            <a:ext cx="495299" cy="400110"/>
          </a:xfrm>
          <a:prstGeom prst="rect">
            <a:avLst/>
          </a:prstGeom>
          <a:noFill/>
        </p:spPr>
        <p:txBody>
          <a:bodyPr wrap="square" rtlCol="0">
            <a:spAutoFit/>
          </a:bodyPr>
          <a:lstStyle/>
          <a:p>
            <a:pPr algn="ctr"/>
            <a:r>
              <a:rPr lang="en-US" sz="2000" dirty="0"/>
              <a:t>14</a:t>
            </a:r>
          </a:p>
        </p:txBody>
      </p:sp>
      <p:sp>
        <p:nvSpPr>
          <p:cNvPr id="14" name="TextBox 13"/>
          <p:cNvSpPr txBox="1"/>
          <p:nvPr/>
        </p:nvSpPr>
        <p:spPr>
          <a:xfrm>
            <a:off x="1714499" y="1345821"/>
            <a:ext cx="457200" cy="400110"/>
          </a:xfrm>
          <a:prstGeom prst="rect">
            <a:avLst/>
          </a:prstGeom>
          <a:noFill/>
        </p:spPr>
        <p:txBody>
          <a:bodyPr wrap="square" rtlCol="0">
            <a:spAutoFit/>
          </a:bodyPr>
          <a:lstStyle/>
          <a:p>
            <a:pPr algn="ctr"/>
            <a:r>
              <a:rPr lang="en-US" sz="2000" dirty="0"/>
              <a:t>22</a:t>
            </a:r>
          </a:p>
        </p:txBody>
      </p:sp>
    </p:spTree>
    <p:extLst>
      <p:ext uri="{BB962C8B-B14F-4D97-AF65-F5344CB8AC3E}">
        <p14:creationId xmlns:p14="http://schemas.microsoft.com/office/powerpoint/2010/main" val="91168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a:xfrm>
            <a:off x="190500" y="2055874"/>
            <a:ext cx="8763000" cy="4268729"/>
          </a:xfrm>
        </p:spPr>
        <p:txBody>
          <a:bodyPr>
            <a:normAutofit/>
          </a:bodyPr>
          <a:lstStyle/>
          <a:p>
            <a:pPr lvl="0" algn="just"/>
            <a:r>
              <a:rPr lang="en-US" dirty="0" smtClean="0"/>
              <a:t>The </a:t>
            </a:r>
            <a:r>
              <a:rPr lang="en-US" dirty="0"/>
              <a:t>instruction in address 35 </a:t>
            </a:r>
            <a:r>
              <a:rPr lang="en-US" dirty="0" smtClean="0"/>
              <a:t>has </a:t>
            </a:r>
            <a:r>
              <a:rPr lang="en-US" dirty="0"/>
              <a:t>a mode bit I = 1, recognized as an indirect address instruction. </a:t>
            </a:r>
          </a:p>
          <a:p>
            <a:pPr lvl="0" algn="just"/>
            <a:r>
              <a:rPr lang="en-US" dirty="0"/>
              <a:t>The address part is the binary equivalent of 300. </a:t>
            </a:r>
          </a:p>
          <a:p>
            <a:pPr lvl="0" algn="just"/>
            <a:r>
              <a:rPr lang="en-US" dirty="0"/>
              <a:t>The control goes to address 300 to find the address of the operand. </a:t>
            </a:r>
            <a:endParaRPr lang="en-US" dirty="0" smtClean="0"/>
          </a:p>
          <a:p>
            <a:pPr lvl="0" algn="just"/>
            <a:r>
              <a:rPr lang="en-US" dirty="0" smtClean="0"/>
              <a:t>The </a:t>
            </a:r>
            <a:r>
              <a:rPr lang="en-US" dirty="0"/>
              <a:t>address of the operand in this case is 1350. </a:t>
            </a:r>
            <a:endParaRPr lang="en-US" dirty="0" smtClean="0"/>
          </a:p>
          <a:p>
            <a:pPr lvl="0" algn="just"/>
            <a:r>
              <a:rPr lang="en-US" dirty="0" smtClean="0"/>
              <a:t>The </a:t>
            </a:r>
            <a:r>
              <a:rPr lang="en-US" dirty="0"/>
              <a:t>operand found in address 1350 is then added to the content of AC</a:t>
            </a:r>
            <a:r>
              <a:rPr lang="en-US" dirty="0" smtClean="0"/>
              <a:t>.</a:t>
            </a:r>
            <a:endParaRPr lang="en-US" dirty="0"/>
          </a:p>
        </p:txBody>
      </p:sp>
      <p:sp>
        <p:nvSpPr>
          <p:cNvPr id="4" name="TextBox 3"/>
          <p:cNvSpPr txBox="1"/>
          <p:nvPr/>
        </p:nvSpPr>
        <p:spPr>
          <a:xfrm>
            <a:off x="6510339" y="892240"/>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3614737" y="895351"/>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3271841" y="892240"/>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2195512" y="881063"/>
            <a:ext cx="457200" cy="400110"/>
          </a:xfrm>
          <a:prstGeom prst="rect">
            <a:avLst/>
          </a:prstGeom>
          <a:noFill/>
        </p:spPr>
        <p:txBody>
          <a:bodyPr wrap="square" rtlCol="0">
            <a:spAutoFit/>
          </a:bodyPr>
          <a:lstStyle/>
          <a:p>
            <a:pPr algn="ctr"/>
            <a:r>
              <a:rPr lang="en-US" sz="2000" dirty="0"/>
              <a:t>15</a:t>
            </a:r>
          </a:p>
        </p:txBody>
      </p:sp>
      <p:grpSp>
        <p:nvGrpSpPr>
          <p:cNvPr id="8" name="Group 7"/>
          <p:cNvGrpSpPr/>
          <p:nvPr/>
        </p:nvGrpSpPr>
        <p:grpSpPr>
          <a:xfrm>
            <a:off x="2209800" y="1269995"/>
            <a:ext cx="4572000" cy="551767"/>
            <a:chOff x="2133600" y="1608132"/>
            <a:chExt cx="4572000" cy="551766"/>
          </a:xfrm>
        </p:grpSpPr>
        <p:grpSp>
          <p:nvGrpSpPr>
            <p:cNvPr id="9" name="Group 8"/>
            <p:cNvGrpSpPr/>
            <p:nvPr/>
          </p:nvGrpSpPr>
          <p:grpSpPr>
            <a:xfrm>
              <a:off x="2590800" y="1608132"/>
              <a:ext cx="4114800" cy="551766"/>
              <a:chOff x="652462" y="1850885"/>
              <a:chExt cx="4114800" cy="551766"/>
            </a:xfrm>
          </p:grpSpPr>
          <p:sp>
            <p:nvSpPr>
              <p:cNvPr id="11" name="Rectangle 10"/>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10" name="Rectangle 9"/>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13" name="TextBox 12"/>
          <p:cNvSpPr txBox="1"/>
          <p:nvPr/>
        </p:nvSpPr>
        <p:spPr>
          <a:xfrm>
            <a:off x="2552702" y="881063"/>
            <a:ext cx="495299" cy="400110"/>
          </a:xfrm>
          <a:prstGeom prst="rect">
            <a:avLst/>
          </a:prstGeom>
          <a:noFill/>
        </p:spPr>
        <p:txBody>
          <a:bodyPr wrap="square" rtlCol="0">
            <a:spAutoFit/>
          </a:bodyPr>
          <a:lstStyle/>
          <a:p>
            <a:pPr algn="ctr"/>
            <a:r>
              <a:rPr lang="en-US" sz="2000" dirty="0"/>
              <a:t>14</a:t>
            </a:r>
          </a:p>
        </p:txBody>
      </p:sp>
      <p:sp>
        <p:nvSpPr>
          <p:cNvPr id="14" name="TextBox 13"/>
          <p:cNvSpPr txBox="1"/>
          <p:nvPr/>
        </p:nvSpPr>
        <p:spPr>
          <a:xfrm>
            <a:off x="1714499" y="1345821"/>
            <a:ext cx="457200" cy="400110"/>
          </a:xfrm>
          <a:prstGeom prst="rect">
            <a:avLst/>
          </a:prstGeom>
          <a:noFill/>
        </p:spPr>
        <p:txBody>
          <a:bodyPr wrap="square" rtlCol="0">
            <a:spAutoFit/>
          </a:bodyPr>
          <a:lstStyle/>
          <a:p>
            <a:pPr algn="ctr"/>
            <a:r>
              <a:rPr lang="en-US" sz="2000" dirty="0"/>
              <a:t>35</a:t>
            </a:r>
          </a:p>
        </p:txBody>
      </p:sp>
    </p:spTree>
    <p:extLst>
      <p:ext uri="{BB962C8B-B14F-4D97-AF65-F5344CB8AC3E}">
        <p14:creationId xmlns:p14="http://schemas.microsoft.com/office/powerpoint/2010/main" val="270152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&amp; Indirect Addressing of Memory</a:t>
            </a:r>
          </a:p>
        </p:txBody>
      </p:sp>
      <p:sp>
        <p:nvSpPr>
          <p:cNvPr id="3" name="Content Placeholder 2"/>
          <p:cNvSpPr>
            <a:spLocks noGrp="1"/>
          </p:cNvSpPr>
          <p:nvPr>
            <p:ph idx="1"/>
          </p:nvPr>
        </p:nvSpPr>
        <p:spPr/>
        <p:txBody>
          <a:bodyPr/>
          <a:lstStyle/>
          <a:p>
            <a:pPr algn="just"/>
            <a:r>
              <a:rPr lang="en-US" dirty="0"/>
              <a:t>The indirect address instruction needs two references to memory to fetch an operand. </a:t>
            </a:r>
          </a:p>
          <a:p>
            <a:pPr lvl="0" algn="just"/>
            <a:r>
              <a:rPr lang="en-US" dirty="0"/>
              <a:t>The first reference is needed to read the address of the </a:t>
            </a:r>
            <a:r>
              <a:rPr lang="en-US" dirty="0" smtClean="0"/>
              <a:t>operand.</a:t>
            </a:r>
            <a:endParaRPr lang="en-US" dirty="0"/>
          </a:p>
          <a:p>
            <a:pPr lvl="0" algn="just"/>
            <a:r>
              <a:rPr lang="en-US" dirty="0"/>
              <a:t>Second reference is for the operand itself.</a:t>
            </a:r>
          </a:p>
          <a:p>
            <a:pPr algn="just"/>
            <a:r>
              <a:rPr lang="en-US" dirty="0"/>
              <a:t>The memory word that holds the address of the operand in an indirect address instruction is used as a pointer to an array of data.</a:t>
            </a:r>
          </a:p>
        </p:txBody>
      </p:sp>
    </p:spTree>
    <p:extLst>
      <p:ext uri="{BB962C8B-B14F-4D97-AF65-F5344CB8AC3E}">
        <p14:creationId xmlns:p14="http://schemas.microsoft.com/office/powerpoint/2010/main" val="261390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Computer Registers</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2433404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Registers</a:t>
            </a:r>
            <a:endParaRPr lang="en-US" dirty="0"/>
          </a:p>
        </p:txBody>
      </p:sp>
      <p:sp>
        <p:nvSpPr>
          <p:cNvPr id="4" name="Rectangle 3"/>
          <p:cNvSpPr/>
          <p:nvPr/>
        </p:nvSpPr>
        <p:spPr>
          <a:xfrm>
            <a:off x="1476376" y="1300163"/>
            <a:ext cx="271462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PC</a:t>
            </a:r>
          </a:p>
        </p:txBody>
      </p:sp>
      <p:sp>
        <p:nvSpPr>
          <p:cNvPr id="5" name="TextBox 4"/>
          <p:cNvSpPr txBox="1"/>
          <p:nvPr/>
        </p:nvSpPr>
        <p:spPr>
          <a:xfrm>
            <a:off x="3895728" y="930340"/>
            <a:ext cx="271463" cy="400110"/>
          </a:xfrm>
          <a:prstGeom prst="rect">
            <a:avLst/>
          </a:prstGeom>
          <a:noFill/>
        </p:spPr>
        <p:txBody>
          <a:bodyPr wrap="square" rtlCol="0">
            <a:spAutoFit/>
          </a:bodyPr>
          <a:lstStyle/>
          <a:p>
            <a:pPr algn="ctr"/>
            <a:r>
              <a:rPr lang="en-US" sz="2000" dirty="0"/>
              <a:t>0</a:t>
            </a:r>
          </a:p>
        </p:txBody>
      </p:sp>
      <p:sp>
        <p:nvSpPr>
          <p:cNvPr id="6" name="TextBox 5"/>
          <p:cNvSpPr txBox="1"/>
          <p:nvPr/>
        </p:nvSpPr>
        <p:spPr>
          <a:xfrm>
            <a:off x="1385888" y="914400"/>
            <a:ext cx="457200" cy="400110"/>
          </a:xfrm>
          <a:prstGeom prst="rect">
            <a:avLst/>
          </a:prstGeom>
          <a:noFill/>
        </p:spPr>
        <p:txBody>
          <a:bodyPr wrap="square" rtlCol="0">
            <a:spAutoFit/>
          </a:bodyPr>
          <a:lstStyle/>
          <a:p>
            <a:pPr algn="ctr"/>
            <a:r>
              <a:rPr lang="en-US" sz="2000" dirty="0"/>
              <a:t>11</a:t>
            </a:r>
          </a:p>
        </p:txBody>
      </p:sp>
      <p:sp>
        <p:nvSpPr>
          <p:cNvPr id="7" name="Rectangle 6"/>
          <p:cNvSpPr/>
          <p:nvPr/>
        </p:nvSpPr>
        <p:spPr>
          <a:xfrm>
            <a:off x="280988" y="3429000"/>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IR</a:t>
            </a:r>
          </a:p>
        </p:txBody>
      </p:sp>
      <p:sp>
        <p:nvSpPr>
          <p:cNvPr id="8" name="TextBox 7"/>
          <p:cNvSpPr txBox="1"/>
          <p:nvPr/>
        </p:nvSpPr>
        <p:spPr>
          <a:xfrm>
            <a:off x="3919539" y="3059177"/>
            <a:ext cx="271463" cy="400110"/>
          </a:xfrm>
          <a:prstGeom prst="rect">
            <a:avLst/>
          </a:prstGeom>
          <a:noFill/>
        </p:spPr>
        <p:txBody>
          <a:bodyPr wrap="square" rtlCol="0">
            <a:spAutoFit/>
          </a:bodyPr>
          <a:lstStyle/>
          <a:p>
            <a:pPr algn="ctr"/>
            <a:r>
              <a:rPr lang="en-US" sz="2000" dirty="0"/>
              <a:t>0</a:t>
            </a:r>
          </a:p>
        </p:txBody>
      </p:sp>
      <p:sp>
        <p:nvSpPr>
          <p:cNvPr id="9" name="TextBox 8"/>
          <p:cNvSpPr txBox="1"/>
          <p:nvPr/>
        </p:nvSpPr>
        <p:spPr>
          <a:xfrm>
            <a:off x="166687" y="3048000"/>
            <a:ext cx="457200" cy="400110"/>
          </a:xfrm>
          <a:prstGeom prst="rect">
            <a:avLst/>
          </a:prstGeom>
          <a:noFill/>
        </p:spPr>
        <p:txBody>
          <a:bodyPr wrap="square" rtlCol="0">
            <a:spAutoFit/>
          </a:bodyPr>
          <a:lstStyle/>
          <a:p>
            <a:pPr algn="ctr"/>
            <a:r>
              <a:rPr lang="en-US" sz="2000" dirty="0"/>
              <a:t>15</a:t>
            </a:r>
          </a:p>
        </p:txBody>
      </p:sp>
      <p:sp>
        <p:nvSpPr>
          <p:cNvPr id="10" name="Rectangle 9"/>
          <p:cNvSpPr/>
          <p:nvPr/>
        </p:nvSpPr>
        <p:spPr>
          <a:xfrm>
            <a:off x="1476376" y="2366963"/>
            <a:ext cx="271462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AR</a:t>
            </a:r>
          </a:p>
        </p:txBody>
      </p:sp>
      <p:sp>
        <p:nvSpPr>
          <p:cNvPr id="11" name="TextBox 10"/>
          <p:cNvSpPr txBox="1"/>
          <p:nvPr/>
        </p:nvSpPr>
        <p:spPr>
          <a:xfrm>
            <a:off x="3895728" y="1997140"/>
            <a:ext cx="271463" cy="400110"/>
          </a:xfrm>
          <a:prstGeom prst="rect">
            <a:avLst/>
          </a:prstGeom>
          <a:noFill/>
        </p:spPr>
        <p:txBody>
          <a:bodyPr wrap="square" rtlCol="0">
            <a:spAutoFit/>
          </a:bodyPr>
          <a:lstStyle/>
          <a:p>
            <a:pPr algn="ctr"/>
            <a:r>
              <a:rPr lang="en-US" sz="2000" dirty="0"/>
              <a:t>0</a:t>
            </a:r>
          </a:p>
        </p:txBody>
      </p:sp>
      <p:sp>
        <p:nvSpPr>
          <p:cNvPr id="12" name="TextBox 11"/>
          <p:cNvSpPr txBox="1"/>
          <p:nvPr/>
        </p:nvSpPr>
        <p:spPr>
          <a:xfrm>
            <a:off x="1385888" y="1981200"/>
            <a:ext cx="457200" cy="400110"/>
          </a:xfrm>
          <a:prstGeom prst="rect">
            <a:avLst/>
          </a:prstGeom>
          <a:noFill/>
        </p:spPr>
        <p:txBody>
          <a:bodyPr wrap="square" rtlCol="0">
            <a:spAutoFit/>
          </a:bodyPr>
          <a:lstStyle/>
          <a:p>
            <a:pPr algn="ctr"/>
            <a:r>
              <a:rPr lang="en-US" sz="2000" dirty="0"/>
              <a:t>11</a:t>
            </a:r>
          </a:p>
        </p:txBody>
      </p:sp>
      <p:sp>
        <p:nvSpPr>
          <p:cNvPr id="13" name="TextBox 12"/>
          <p:cNvSpPr txBox="1"/>
          <p:nvPr/>
        </p:nvSpPr>
        <p:spPr>
          <a:xfrm>
            <a:off x="4383941" y="1143002"/>
            <a:ext cx="4008293" cy="461665"/>
          </a:xfrm>
          <a:prstGeom prst="rect">
            <a:avLst/>
          </a:prstGeom>
          <a:noFill/>
        </p:spPr>
        <p:txBody>
          <a:bodyPr wrap="square" rtlCol="0">
            <a:spAutoFit/>
          </a:bodyPr>
          <a:lstStyle/>
          <a:p>
            <a:r>
              <a:rPr lang="en-US" sz="2400" dirty="0"/>
              <a:t>Program Counter(12)</a:t>
            </a:r>
          </a:p>
        </p:txBody>
      </p:sp>
      <p:sp>
        <p:nvSpPr>
          <p:cNvPr id="14" name="TextBox 13"/>
          <p:cNvSpPr txBox="1"/>
          <p:nvPr/>
        </p:nvSpPr>
        <p:spPr>
          <a:xfrm>
            <a:off x="4388700" y="1549570"/>
            <a:ext cx="3671711" cy="461665"/>
          </a:xfrm>
          <a:prstGeom prst="rect">
            <a:avLst/>
          </a:prstGeom>
          <a:noFill/>
        </p:spPr>
        <p:txBody>
          <a:bodyPr wrap="none" rtlCol="0">
            <a:spAutoFit/>
          </a:bodyPr>
          <a:lstStyle/>
          <a:p>
            <a:r>
              <a:rPr lang="en-US" sz="2400" dirty="0"/>
              <a:t>Holds </a:t>
            </a:r>
            <a:r>
              <a:rPr lang="en-US" sz="2400" dirty="0" smtClean="0"/>
              <a:t>address </a:t>
            </a:r>
            <a:r>
              <a:rPr lang="en-US" sz="2400" dirty="0"/>
              <a:t>of instruction</a:t>
            </a:r>
          </a:p>
        </p:txBody>
      </p:sp>
      <p:sp>
        <p:nvSpPr>
          <p:cNvPr id="15" name="TextBox 14"/>
          <p:cNvSpPr txBox="1"/>
          <p:nvPr/>
        </p:nvSpPr>
        <p:spPr>
          <a:xfrm>
            <a:off x="4376737" y="2133602"/>
            <a:ext cx="4008293" cy="461665"/>
          </a:xfrm>
          <a:prstGeom prst="rect">
            <a:avLst/>
          </a:prstGeom>
          <a:noFill/>
        </p:spPr>
        <p:txBody>
          <a:bodyPr wrap="square" rtlCol="0">
            <a:spAutoFit/>
          </a:bodyPr>
          <a:lstStyle/>
          <a:p>
            <a:r>
              <a:rPr lang="en-US" sz="2400" dirty="0"/>
              <a:t>Address Register(12)</a:t>
            </a:r>
          </a:p>
        </p:txBody>
      </p:sp>
      <p:sp>
        <p:nvSpPr>
          <p:cNvPr id="16" name="TextBox 15"/>
          <p:cNvSpPr txBox="1"/>
          <p:nvPr/>
        </p:nvSpPr>
        <p:spPr>
          <a:xfrm>
            <a:off x="4381498" y="2540170"/>
            <a:ext cx="3479414" cy="461665"/>
          </a:xfrm>
          <a:prstGeom prst="rect">
            <a:avLst/>
          </a:prstGeom>
          <a:noFill/>
        </p:spPr>
        <p:txBody>
          <a:bodyPr wrap="none" rtlCol="0">
            <a:spAutoFit/>
          </a:bodyPr>
          <a:lstStyle/>
          <a:p>
            <a:r>
              <a:rPr lang="en-US" sz="2400" dirty="0"/>
              <a:t>Holds </a:t>
            </a:r>
            <a:r>
              <a:rPr lang="en-US" sz="2400" dirty="0" smtClean="0"/>
              <a:t>address </a:t>
            </a:r>
            <a:r>
              <a:rPr lang="en-US" sz="2400" dirty="0"/>
              <a:t>for memory</a:t>
            </a:r>
          </a:p>
        </p:txBody>
      </p:sp>
      <p:sp>
        <p:nvSpPr>
          <p:cNvPr id="17" name="TextBox 16"/>
          <p:cNvSpPr txBox="1"/>
          <p:nvPr/>
        </p:nvSpPr>
        <p:spPr>
          <a:xfrm>
            <a:off x="4373709" y="3195639"/>
            <a:ext cx="4008293" cy="461665"/>
          </a:xfrm>
          <a:prstGeom prst="rect">
            <a:avLst/>
          </a:prstGeom>
          <a:noFill/>
        </p:spPr>
        <p:txBody>
          <a:bodyPr wrap="square" rtlCol="0">
            <a:spAutoFit/>
          </a:bodyPr>
          <a:lstStyle/>
          <a:p>
            <a:r>
              <a:rPr lang="en-US" sz="2400" dirty="0"/>
              <a:t>Instruction Register(16)</a:t>
            </a:r>
          </a:p>
        </p:txBody>
      </p:sp>
      <p:sp>
        <p:nvSpPr>
          <p:cNvPr id="18" name="TextBox 17"/>
          <p:cNvSpPr txBox="1"/>
          <p:nvPr/>
        </p:nvSpPr>
        <p:spPr>
          <a:xfrm>
            <a:off x="4378471" y="3602209"/>
            <a:ext cx="2982291" cy="461665"/>
          </a:xfrm>
          <a:prstGeom prst="rect">
            <a:avLst/>
          </a:prstGeom>
          <a:noFill/>
        </p:spPr>
        <p:txBody>
          <a:bodyPr wrap="none" rtlCol="0">
            <a:spAutoFit/>
          </a:bodyPr>
          <a:lstStyle/>
          <a:p>
            <a:r>
              <a:rPr lang="en-US" sz="2400" dirty="0"/>
              <a:t>Holds instruction code</a:t>
            </a:r>
          </a:p>
        </p:txBody>
      </p:sp>
      <p:sp>
        <p:nvSpPr>
          <p:cNvPr id="19" name="Rectangle 18"/>
          <p:cNvSpPr/>
          <p:nvPr/>
        </p:nvSpPr>
        <p:spPr>
          <a:xfrm>
            <a:off x="280988" y="4572000"/>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TR</a:t>
            </a:r>
          </a:p>
        </p:txBody>
      </p:sp>
      <p:sp>
        <p:nvSpPr>
          <p:cNvPr id="20" name="TextBox 19"/>
          <p:cNvSpPr txBox="1"/>
          <p:nvPr/>
        </p:nvSpPr>
        <p:spPr>
          <a:xfrm>
            <a:off x="3919539" y="4202177"/>
            <a:ext cx="271463" cy="400110"/>
          </a:xfrm>
          <a:prstGeom prst="rect">
            <a:avLst/>
          </a:prstGeom>
          <a:noFill/>
        </p:spPr>
        <p:txBody>
          <a:bodyPr wrap="square" rtlCol="0">
            <a:spAutoFit/>
          </a:bodyPr>
          <a:lstStyle/>
          <a:p>
            <a:pPr algn="ctr"/>
            <a:r>
              <a:rPr lang="en-US" sz="2000" dirty="0"/>
              <a:t>0</a:t>
            </a:r>
          </a:p>
        </p:txBody>
      </p:sp>
      <p:sp>
        <p:nvSpPr>
          <p:cNvPr id="21" name="TextBox 20"/>
          <p:cNvSpPr txBox="1"/>
          <p:nvPr/>
        </p:nvSpPr>
        <p:spPr>
          <a:xfrm>
            <a:off x="166687" y="4191000"/>
            <a:ext cx="457200" cy="400110"/>
          </a:xfrm>
          <a:prstGeom prst="rect">
            <a:avLst/>
          </a:prstGeom>
          <a:noFill/>
        </p:spPr>
        <p:txBody>
          <a:bodyPr wrap="square" rtlCol="0">
            <a:spAutoFit/>
          </a:bodyPr>
          <a:lstStyle/>
          <a:p>
            <a:pPr algn="ctr"/>
            <a:r>
              <a:rPr lang="en-US" sz="2000" dirty="0"/>
              <a:t>15</a:t>
            </a:r>
          </a:p>
        </p:txBody>
      </p:sp>
      <p:sp>
        <p:nvSpPr>
          <p:cNvPr id="22" name="TextBox 21"/>
          <p:cNvSpPr txBox="1"/>
          <p:nvPr/>
        </p:nvSpPr>
        <p:spPr>
          <a:xfrm>
            <a:off x="4373709" y="4338639"/>
            <a:ext cx="4008293" cy="461665"/>
          </a:xfrm>
          <a:prstGeom prst="rect">
            <a:avLst/>
          </a:prstGeom>
          <a:noFill/>
        </p:spPr>
        <p:txBody>
          <a:bodyPr wrap="square" rtlCol="0">
            <a:spAutoFit/>
          </a:bodyPr>
          <a:lstStyle/>
          <a:p>
            <a:r>
              <a:rPr lang="en-US" sz="2400" dirty="0"/>
              <a:t>Temporary Register(16)</a:t>
            </a:r>
          </a:p>
        </p:txBody>
      </p:sp>
      <p:sp>
        <p:nvSpPr>
          <p:cNvPr id="23" name="TextBox 22"/>
          <p:cNvSpPr txBox="1"/>
          <p:nvPr/>
        </p:nvSpPr>
        <p:spPr>
          <a:xfrm>
            <a:off x="4378469" y="4745209"/>
            <a:ext cx="2901372" cy="461665"/>
          </a:xfrm>
          <a:prstGeom prst="rect">
            <a:avLst/>
          </a:prstGeom>
          <a:noFill/>
        </p:spPr>
        <p:txBody>
          <a:bodyPr wrap="none" rtlCol="0">
            <a:spAutoFit/>
          </a:bodyPr>
          <a:lstStyle/>
          <a:p>
            <a:r>
              <a:rPr lang="en-US" sz="2400" dirty="0"/>
              <a:t>Holds temporary data</a:t>
            </a:r>
          </a:p>
        </p:txBody>
      </p:sp>
      <p:sp>
        <p:nvSpPr>
          <p:cNvPr id="24" name="TextBox 23"/>
          <p:cNvSpPr txBox="1"/>
          <p:nvPr/>
        </p:nvSpPr>
        <p:spPr>
          <a:xfrm>
            <a:off x="3905254" y="5320977"/>
            <a:ext cx="271463" cy="400110"/>
          </a:xfrm>
          <a:prstGeom prst="rect">
            <a:avLst/>
          </a:prstGeom>
          <a:noFill/>
        </p:spPr>
        <p:txBody>
          <a:bodyPr wrap="square" rtlCol="0">
            <a:spAutoFit/>
          </a:bodyPr>
          <a:lstStyle/>
          <a:p>
            <a:pPr algn="ctr"/>
            <a:r>
              <a:rPr lang="en-US" sz="2000" dirty="0"/>
              <a:t>0</a:t>
            </a:r>
          </a:p>
        </p:txBody>
      </p:sp>
      <p:sp>
        <p:nvSpPr>
          <p:cNvPr id="25" name="Rectangle 24"/>
          <p:cNvSpPr/>
          <p:nvPr/>
        </p:nvSpPr>
        <p:spPr>
          <a:xfrm>
            <a:off x="290512" y="5698004"/>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DR</a:t>
            </a:r>
          </a:p>
        </p:txBody>
      </p:sp>
      <p:sp>
        <p:nvSpPr>
          <p:cNvPr id="26" name="TextBox 25"/>
          <p:cNvSpPr txBox="1"/>
          <p:nvPr/>
        </p:nvSpPr>
        <p:spPr>
          <a:xfrm>
            <a:off x="176212" y="5317004"/>
            <a:ext cx="457200" cy="400110"/>
          </a:xfrm>
          <a:prstGeom prst="rect">
            <a:avLst/>
          </a:prstGeom>
          <a:noFill/>
        </p:spPr>
        <p:txBody>
          <a:bodyPr wrap="square" rtlCol="0">
            <a:spAutoFit/>
          </a:bodyPr>
          <a:lstStyle/>
          <a:p>
            <a:pPr algn="ctr"/>
            <a:r>
              <a:rPr lang="en-US" sz="2000" dirty="0"/>
              <a:t>15</a:t>
            </a:r>
          </a:p>
        </p:txBody>
      </p:sp>
      <p:sp>
        <p:nvSpPr>
          <p:cNvPr id="27" name="TextBox 26"/>
          <p:cNvSpPr txBox="1"/>
          <p:nvPr/>
        </p:nvSpPr>
        <p:spPr>
          <a:xfrm>
            <a:off x="4383233" y="5464645"/>
            <a:ext cx="4008293" cy="461665"/>
          </a:xfrm>
          <a:prstGeom prst="rect">
            <a:avLst/>
          </a:prstGeom>
          <a:noFill/>
        </p:spPr>
        <p:txBody>
          <a:bodyPr wrap="square" rtlCol="0">
            <a:spAutoFit/>
          </a:bodyPr>
          <a:lstStyle/>
          <a:p>
            <a:r>
              <a:rPr lang="en-US" sz="2400" dirty="0"/>
              <a:t>Data Register(16)</a:t>
            </a:r>
          </a:p>
        </p:txBody>
      </p:sp>
      <p:sp>
        <p:nvSpPr>
          <p:cNvPr id="28" name="TextBox 27"/>
          <p:cNvSpPr txBox="1"/>
          <p:nvPr/>
        </p:nvSpPr>
        <p:spPr>
          <a:xfrm>
            <a:off x="4387995" y="5871213"/>
            <a:ext cx="3134191" cy="461665"/>
          </a:xfrm>
          <a:prstGeom prst="rect">
            <a:avLst/>
          </a:prstGeom>
          <a:noFill/>
        </p:spPr>
        <p:txBody>
          <a:bodyPr wrap="none" rtlCol="0">
            <a:spAutoFit/>
          </a:bodyPr>
          <a:lstStyle/>
          <a:p>
            <a:r>
              <a:rPr lang="en-US" sz="2400" dirty="0"/>
              <a:t>Holds memory operand</a:t>
            </a:r>
          </a:p>
        </p:txBody>
      </p:sp>
    </p:spTree>
    <p:extLst>
      <p:ext uri="{BB962C8B-B14F-4D97-AF65-F5344CB8AC3E}">
        <p14:creationId xmlns:p14="http://schemas.microsoft.com/office/powerpoint/2010/main" val="332665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down)">
                                      <p:cBhvr>
                                        <p:cTn id="64" dur="500"/>
                                        <p:tgtEl>
                                          <p:spTgt spid="1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down)">
                                      <p:cBhvr>
                                        <p:cTn id="86" dur="500"/>
                                        <p:tgtEl>
                                          <p:spTgt spid="2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1" grpId="0"/>
      <p:bldP spid="12" grpId="0"/>
      <p:bldP spid="13" grpId="0"/>
      <p:bldP spid="14" grpId="0"/>
      <p:bldP spid="15" grpId="0"/>
      <p:bldP spid="16" grpId="0"/>
      <p:bldP spid="17" grpId="0"/>
      <p:bldP spid="18" grpId="0"/>
      <p:bldP spid="19" grpId="0" animBg="1"/>
      <p:bldP spid="20" grpId="0"/>
      <p:bldP spid="21" grpId="0"/>
      <p:bldP spid="22" grpId="0"/>
      <p:bldP spid="23" grpId="0"/>
      <p:bldP spid="24" grpId="0"/>
      <p:bldP spid="25" grpId="0" animBg="1"/>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Registers</a:t>
            </a:r>
            <a:endParaRPr lang="en-US" dirty="0"/>
          </a:p>
        </p:txBody>
      </p:sp>
      <p:sp>
        <p:nvSpPr>
          <p:cNvPr id="4" name="Rectangle 3"/>
          <p:cNvSpPr/>
          <p:nvPr/>
        </p:nvSpPr>
        <p:spPr>
          <a:xfrm>
            <a:off x="2052638" y="3479931"/>
            <a:ext cx="21383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INPR</a:t>
            </a:r>
          </a:p>
        </p:txBody>
      </p:sp>
      <p:sp>
        <p:nvSpPr>
          <p:cNvPr id="5" name="TextBox 4"/>
          <p:cNvSpPr txBox="1"/>
          <p:nvPr/>
        </p:nvSpPr>
        <p:spPr>
          <a:xfrm>
            <a:off x="3895728" y="3110107"/>
            <a:ext cx="271463" cy="400110"/>
          </a:xfrm>
          <a:prstGeom prst="rect">
            <a:avLst/>
          </a:prstGeom>
          <a:noFill/>
        </p:spPr>
        <p:txBody>
          <a:bodyPr wrap="square" rtlCol="0">
            <a:spAutoFit/>
          </a:bodyPr>
          <a:lstStyle/>
          <a:p>
            <a:pPr algn="ctr"/>
            <a:r>
              <a:rPr lang="en-US" sz="2000" dirty="0"/>
              <a:t>0</a:t>
            </a:r>
          </a:p>
        </p:txBody>
      </p:sp>
      <p:sp>
        <p:nvSpPr>
          <p:cNvPr id="6" name="TextBox 5"/>
          <p:cNvSpPr txBox="1"/>
          <p:nvPr/>
        </p:nvSpPr>
        <p:spPr>
          <a:xfrm>
            <a:off x="1943105" y="3122712"/>
            <a:ext cx="457200" cy="400110"/>
          </a:xfrm>
          <a:prstGeom prst="rect">
            <a:avLst/>
          </a:prstGeom>
          <a:noFill/>
        </p:spPr>
        <p:txBody>
          <a:bodyPr wrap="square" rtlCol="0">
            <a:spAutoFit/>
          </a:bodyPr>
          <a:lstStyle/>
          <a:p>
            <a:pPr algn="ctr"/>
            <a:r>
              <a:rPr lang="en-US" sz="2000" dirty="0"/>
              <a:t>7</a:t>
            </a:r>
          </a:p>
        </p:txBody>
      </p:sp>
      <p:sp>
        <p:nvSpPr>
          <p:cNvPr id="7" name="Rectangle 6"/>
          <p:cNvSpPr/>
          <p:nvPr/>
        </p:nvSpPr>
        <p:spPr>
          <a:xfrm>
            <a:off x="280988" y="1295400"/>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AC</a:t>
            </a:r>
          </a:p>
        </p:txBody>
      </p:sp>
      <p:sp>
        <p:nvSpPr>
          <p:cNvPr id="8" name="TextBox 7"/>
          <p:cNvSpPr txBox="1"/>
          <p:nvPr/>
        </p:nvSpPr>
        <p:spPr>
          <a:xfrm>
            <a:off x="3919539" y="925577"/>
            <a:ext cx="271463" cy="400110"/>
          </a:xfrm>
          <a:prstGeom prst="rect">
            <a:avLst/>
          </a:prstGeom>
          <a:noFill/>
        </p:spPr>
        <p:txBody>
          <a:bodyPr wrap="square" rtlCol="0">
            <a:spAutoFit/>
          </a:bodyPr>
          <a:lstStyle/>
          <a:p>
            <a:pPr algn="ctr"/>
            <a:r>
              <a:rPr lang="en-US" sz="2000" dirty="0"/>
              <a:t>0</a:t>
            </a:r>
          </a:p>
        </p:txBody>
      </p:sp>
      <p:sp>
        <p:nvSpPr>
          <p:cNvPr id="9" name="TextBox 8"/>
          <p:cNvSpPr txBox="1"/>
          <p:nvPr/>
        </p:nvSpPr>
        <p:spPr>
          <a:xfrm>
            <a:off x="166687" y="914400"/>
            <a:ext cx="457200" cy="400110"/>
          </a:xfrm>
          <a:prstGeom prst="rect">
            <a:avLst/>
          </a:prstGeom>
          <a:noFill/>
        </p:spPr>
        <p:txBody>
          <a:bodyPr wrap="square" rtlCol="0">
            <a:spAutoFit/>
          </a:bodyPr>
          <a:lstStyle/>
          <a:p>
            <a:pPr algn="ctr"/>
            <a:r>
              <a:rPr lang="en-US" sz="2000" dirty="0"/>
              <a:t>15</a:t>
            </a:r>
          </a:p>
        </p:txBody>
      </p:sp>
      <p:sp>
        <p:nvSpPr>
          <p:cNvPr id="10" name="Rectangle 9"/>
          <p:cNvSpPr/>
          <p:nvPr/>
        </p:nvSpPr>
        <p:spPr>
          <a:xfrm>
            <a:off x="2052638" y="2373804"/>
            <a:ext cx="21383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OUTR</a:t>
            </a:r>
          </a:p>
        </p:txBody>
      </p:sp>
      <p:sp>
        <p:nvSpPr>
          <p:cNvPr id="12" name="TextBox 11"/>
          <p:cNvSpPr txBox="1"/>
          <p:nvPr/>
        </p:nvSpPr>
        <p:spPr>
          <a:xfrm>
            <a:off x="1943105" y="1981200"/>
            <a:ext cx="457200" cy="400110"/>
          </a:xfrm>
          <a:prstGeom prst="rect">
            <a:avLst/>
          </a:prstGeom>
          <a:noFill/>
        </p:spPr>
        <p:txBody>
          <a:bodyPr wrap="square" rtlCol="0">
            <a:spAutoFit/>
          </a:bodyPr>
          <a:lstStyle/>
          <a:p>
            <a:pPr algn="ctr"/>
            <a:r>
              <a:rPr lang="en-US" sz="2000" dirty="0"/>
              <a:t>7</a:t>
            </a:r>
          </a:p>
        </p:txBody>
      </p:sp>
      <p:sp>
        <p:nvSpPr>
          <p:cNvPr id="13" name="TextBox 12"/>
          <p:cNvSpPr txBox="1"/>
          <p:nvPr/>
        </p:nvSpPr>
        <p:spPr>
          <a:xfrm>
            <a:off x="4383941" y="3322769"/>
            <a:ext cx="4008293" cy="461665"/>
          </a:xfrm>
          <a:prstGeom prst="rect">
            <a:avLst/>
          </a:prstGeom>
          <a:noFill/>
        </p:spPr>
        <p:txBody>
          <a:bodyPr wrap="square" rtlCol="0">
            <a:spAutoFit/>
          </a:bodyPr>
          <a:lstStyle/>
          <a:p>
            <a:r>
              <a:rPr lang="en-US" sz="2400" dirty="0"/>
              <a:t>Input Register(8)</a:t>
            </a:r>
          </a:p>
        </p:txBody>
      </p:sp>
      <p:sp>
        <p:nvSpPr>
          <p:cNvPr id="14" name="TextBox 13"/>
          <p:cNvSpPr txBox="1"/>
          <p:nvPr/>
        </p:nvSpPr>
        <p:spPr>
          <a:xfrm>
            <a:off x="4388701" y="3729337"/>
            <a:ext cx="2866490" cy="461665"/>
          </a:xfrm>
          <a:prstGeom prst="rect">
            <a:avLst/>
          </a:prstGeom>
          <a:noFill/>
        </p:spPr>
        <p:txBody>
          <a:bodyPr wrap="none" rtlCol="0">
            <a:spAutoFit/>
          </a:bodyPr>
          <a:lstStyle/>
          <a:p>
            <a:r>
              <a:rPr lang="en-US" sz="2400" dirty="0"/>
              <a:t>Holds input character</a:t>
            </a:r>
          </a:p>
        </p:txBody>
      </p:sp>
      <p:sp>
        <p:nvSpPr>
          <p:cNvPr id="15" name="TextBox 14"/>
          <p:cNvSpPr txBox="1"/>
          <p:nvPr/>
        </p:nvSpPr>
        <p:spPr>
          <a:xfrm>
            <a:off x="4376737" y="2140442"/>
            <a:ext cx="4008293" cy="461665"/>
          </a:xfrm>
          <a:prstGeom prst="rect">
            <a:avLst/>
          </a:prstGeom>
          <a:noFill/>
        </p:spPr>
        <p:txBody>
          <a:bodyPr wrap="square" rtlCol="0">
            <a:spAutoFit/>
          </a:bodyPr>
          <a:lstStyle/>
          <a:p>
            <a:r>
              <a:rPr lang="en-US" sz="2400" dirty="0"/>
              <a:t>Output Register(8)</a:t>
            </a:r>
          </a:p>
        </p:txBody>
      </p:sp>
      <p:sp>
        <p:nvSpPr>
          <p:cNvPr id="16" name="TextBox 15"/>
          <p:cNvSpPr txBox="1"/>
          <p:nvPr/>
        </p:nvSpPr>
        <p:spPr>
          <a:xfrm>
            <a:off x="4381498" y="2547010"/>
            <a:ext cx="3060453" cy="461665"/>
          </a:xfrm>
          <a:prstGeom prst="rect">
            <a:avLst/>
          </a:prstGeom>
          <a:noFill/>
        </p:spPr>
        <p:txBody>
          <a:bodyPr wrap="none" rtlCol="0">
            <a:spAutoFit/>
          </a:bodyPr>
          <a:lstStyle/>
          <a:p>
            <a:r>
              <a:rPr lang="en-US" sz="2400" dirty="0"/>
              <a:t>Holds output character</a:t>
            </a:r>
          </a:p>
        </p:txBody>
      </p:sp>
      <p:sp>
        <p:nvSpPr>
          <p:cNvPr id="17" name="TextBox 16"/>
          <p:cNvSpPr txBox="1"/>
          <p:nvPr/>
        </p:nvSpPr>
        <p:spPr>
          <a:xfrm>
            <a:off x="4373709" y="1062041"/>
            <a:ext cx="4008293" cy="461665"/>
          </a:xfrm>
          <a:prstGeom prst="rect">
            <a:avLst/>
          </a:prstGeom>
          <a:noFill/>
        </p:spPr>
        <p:txBody>
          <a:bodyPr wrap="square" rtlCol="0">
            <a:spAutoFit/>
          </a:bodyPr>
          <a:lstStyle/>
          <a:p>
            <a:r>
              <a:rPr lang="en-US" sz="2400" dirty="0"/>
              <a:t>Accumulator(16)</a:t>
            </a:r>
          </a:p>
        </p:txBody>
      </p:sp>
      <p:sp>
        <p:nvSpPr>
          <p:cNvPr id="18" name="TextBox 17"/>
          <p:cNvSpPr txBox="1"/>
          <p:nvPr/>
        </p:nvSpPr>
        <p:spPr>
          <a:xfrm>
            <a:off x="4378470" y="1468609"/>
            <a:ext cx="2477473" cy="461665"/>
          </a:xfrm>
          <a:prstGeom prst="rect">
            <a:avLst/>
          </a:prstGeom>
          <a:noFill/>
        </p:spPr>
        <p:txBody>
          <a:bodyPr wrap="none" rtlCol="0">
            <a:spAutoFit/>
          </a:bodyPr>
          <a:lstStyle/>
          <a:p>
            <a:r>
              <a:rPr lang="en-US" sz="2400" dirty="0"/>
              <a:t>Processor Register</a:t>
            </a:r>
          </a:p>
        </p:txBody>
      </p:sp>
      <p:sp>
        <p:nvSpPr>
          <p:cNvPr id="20" name="TextBox 19"/>
          <p:cNvSpPr txBox="1"/>
          <p:nvPr/>
        </p:nvSpPr>
        <p:spPr>
          <a:xfrm>
            <a:off x="3919539" y="1991344"/>
            <a:ext cx="271463" cy="400110"/>
          </a:xfrm>
          <a:prstGeom prst="rect">
            <a:avLst/>
          </a:prstGeom>
          <a:noFill/>
        </p:spPr>
        <p:txBody>
          <a:bodyPr wrap="square" rtlCol="0">
            <a:spAutoFit/>
          </a:bodyPr>
          <a:lstStyle/>
          <a:p>
            <a:pPr algn="ctr"/>
            <a:r>
              <a:rPr lang="en-US" sz="2000" dirty="0"/>
              <a:t>0</a:t>
            </a:r>
          </a:p>
        </p:txBody>
      </p:sp>
      <p:sp>
        <p:nvSpPr>
          <p:cNvPr id="25" name="Rectangle 24"/>
          <p:cNvSpPr/>
          <p:nvPr/>
        </p:nvSpPr>
        <p:spPr>
          <a:xfrm>
            <a:off x="2616995" y="4597569"/>
            <a:ext cx="3910013" cy="1738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Memory</a:t>
            </a:r>
          </a:p>
          <a:p>
            <a:pPr algn="ctr"/>
            <a:r>
              <a:rPr lang="en-US" sz="3200" dirty="0"/>
              <a:t>4096 words</a:t>
            </a:r>
          </a:p>
          <a:p>
            <a:pPr algn="ctr"/>
            <a:r>
              <a:rPr lang="en-US" sz="3200" dirty="0"/>
              <a:t>16 bits per word</a:t>
            </a:r>
          </a:p>
        </p:txBody>
      </p:sp>
    </p:spTree>
    <p:extLst>
      <p:ext uri="{BB962C8B-B14F-4D97-AF65-F5344CB8AC3E}">
        <p14:creationId xmlns:p14="http://schemas.microsoft.com/office/powerpoint/2010/main" val="25013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2" grpId="0"/>
      <p:bldP spid="13" grpId="0"/>
      <p:bldP spid="14" grpId="0"/>
      <p:bldP spid="15" grpId="0"/>
      <p:bldP spid="16" grpId="0"/>
      <p:bldP spid="17" grpId="0"/>
      <p:bldP spid="18" grpId="0"/>
      <p:bldP spid="20"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Instruction codes</a:t>
            </a:r>
          </a:p>
          <a:p>
            <a:r>
              <a:rPr lang="en-US" dirty="0" smtClean="0"/>
              <a:t>Computer registers</a:t>
            </a:r>
          </a:p>
          <a:p>
            <a:r>
              <a:rPr lang="en-US" dirty="0" smtClean="0"/>
              <a:t>Computer instructions</a:t>
            </a:r>
          </a:p>
          <a:p>
            <a:r>
              <a:rPr lang="en-US" dirty="0" smtClean="0"/>
              <a:t>Timing and Control</a:t>
            </a:r>
          </a:p>
          <a:p>
            <a:r>
              <a:rPr lang="en-US" dirty="0" smtClean="0"/>
              <a:t>Instruction cycle</a:t>
            </a:r>
          </a:p>
          <a:p>
            <a:r>
              <a:rPr lang="en-US" dirty="0" smtClean="0"/>
              <a:t>Memory-Reference Instructions</a:t>
            </a:r>
          </a:p>
          <a:p>
            <a:r>
              <a:rPr lang="en-US" dirty="0" smtClean="0"/>
              <a:t>Input-output </a:t>
            </a:r>
            <a:r>
              <a:rPr lang="en-US" dirty="0"/>
              <a:t>and </a:t>
            </a:r>
            <a:r>
              <a:rPr lang="en-US" dirty="0" smtClean="0"/>
              <a:t>interrupt</a:t>
            </a:r>
          </a:p>
          <a:p>
            <a:r>
              <a:rPr lang="en-US" dirty="0" smtClean="0"/>
              <a:t>Complete </a:t>
            </a:r>
            <a:r>
              <a:rPr lang="en-US" dirty="0"/>
              <a:t>computer </a:t>
            </a:r>
            <a:r>
              <a:rPr lang="en-US" dirty="0" smtClean="0"/>
              <a:t>description</a:t>
            </a:r>
          </a:p>
          <a:p>
            <a:r>
              <a:rPr lang="en-US" dirty="0" smtClean="0"/>
              <a:t>Design </a:t>
            </a:r>
            <a:r>
              <a:rPr lang="en-US" dirty="0"/>
              <a:t>of </a:t>
            </a:r>
            <a:r>
              <a:rPr lang="en-US" dirty="0" smtClean="0"/>
              <a:t>Basic computer</a:t>
            </a:r>
          </a:p>
          <a:p>
            <a:r>
              <a:rPr lang="en-US" dirty="0" smtClean="0"/>
              <a:t>Design </a:t>
            </a:r>
            <a:r>
              <a:rPr lang="en-US" dirty="0"/>
              <a:t>of Accumulator </a:t>
            </a:r>
            <a:r>
              <a:rPr lang="en-US" dirty="0" smtClean="0"/>
              <a:t>Unit</a:t>
            </a:r>
            <a:endParaRPr lang="en-US" dirty="0"/>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bus system of basic computer</a:t>
            </a:r>
            <a:endParaRPr lang="en-US" dirty="0"/>
          </a:p>
        </p:txBody>
      </p:sp>
      <p:sp>
        <p:nvSpPr>
          <p:cNvPr id="3" name="Content Placeholder 2"/>
          <p:cNvSpPr>
            <a:spLocks noGrp="1"/>
          </p:cNvSpPr>
          <p:nvPr>
            <p:ph idx="1"/>
          </p:nvPr>
        </p:nvSpPr>
        <p:spPr>
          <a:xfrm>
            <a:off x="228600" y="990600"/>
            <a:ext cx="8763000" cy="5334000"/>
          </a:xfrm>
        </p:spPr>
        <p:txBody>
          <a:bodyPr/>
          <a:lstStyle/>
          <a:p>
            <a:r>
              <a:rPr lang="en-US" dirty="0" smtClean="0">
                <a:hlinkClick r:id="rId2" action="ppaction://hlinkpres?slideindex=1&amp;slidetitle="/>
              </a:rPr>
              <a:t>Common bus</a:t>
            </a:r>
            <a:endParaRPr lang="en-US" dirty="0">
              <a:hlinkClick r:id="rId3" action="ppaction://hlinkpres?slideindex=2&amp;slidetitle=PowerPoint Presentation"/>
            </a:endParaRPr>
          </a:p>
        </p:txBody>
      </p:sp>
    </p:spTree>
    <p:extLst>
      <p:ext uri="{BB962C8B-B14F-4D97-AF65-F5344CB8AC3E}">
        <p14:creationId xmlns:p14="http://schemas.microsoft.com/office/powerpoint/2010/main" val="2826190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Computer </a:t>
            </a:r>
            <a:r>
              <a:rPr lang="en-US" sz="9600" dirty="0" smtClean="0"/>
              <a:t>Instructions</a:t>
            </a:r>
            <a:endParaRPr lang="en-US" sz="9600" dirty="0"/>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586347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Instructions</a:t>
            </a:r>
            <a:endParaRPr lang="en-US" dirty="0"/>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a:pPr>
            <a:r>
              <a:rPr lang="en-US" dirty="0" smtClean="0"/>
              <a:t>Memory Reference Instruction</a:t>
            </a:r>
            <a:endParaRPr lang="en-US" dirty="0"/>
          </a:p>
        </p:txBody>
      </p:sp>
      <p:sp>
        <p:nvSpPr>
          <p:cNvPr id="4" name="TextBox 3"/>
          <p:cNvSpPr txBox="1"/>
          <p:nvPr/>
        </p:nvSpPr>
        <p:spPr>
          <a:xfrm>
            <a:off x="6829427" y="1432678"/>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3933825" y="1435789"/>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3590929" y="1432678"/>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2514600" y="1421502"/>
            <a:ext cx="457200" cy="400110"/>
          </a:xfrm>
          <a:prstGeom prst="rect">
            <a:avLst/>
          </a:prstGeom>
          <a:noFill/>
        </p:spPr>
        <p:txBody>
          <a:bodyPr wrap="square" rtlCol="0">
            <a:spAutoFit/>
          </a:bodyPr>
          <a:lstStyle/>
          <a:p>
            <a:pPr algn="ctr"/>
            <a:r>
              <a:rPr lang="en-US" sz="2000" dirty="0"/>
              <a:t>15</a:t>
            </a:r>
          </a:p>
        </p:txBody>
      </p:sp>
      <p:sp>
        <p:nvSpPr>
          <p:cNvPr id="8" name="Rectangle 7"/>
          <p:cNvSpPr/>
          <p:nvPr/>
        </p:nvSpPr>
        <p:spPr>
          <a:xfrm>
            <a:off x="2986088" y="181043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9" name="Rectangle 8"/>
          <p:cNvSpPr/>
          <p:nvPr/>
        </p:nvSpPr>
        <p:spPr>
          <a:xfrm>
            <a:off x="4019550" y="18104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0" name="Rectangle 9"/>
          <p:cNvSpPr/>
          <p:nvPr/>
        </p:nvSpPr>
        <p:spPr>
          <a:xfrm>
            <a:off x="2528888" y="18104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1" name="TextBox 10"/>
          <p:cNvSpPr txBox="1"/>
          <p:nvPr/>
        </p:nvSpPr>
        <p:spPr>
          <a:xfrm>
            <a:off x="2871790" y="1421502"/>
            <a:ext cx="495299" cy="400110"/>
          </a:xfrm>
          <a:prstGeom prst="rect">
            <a:avLst/>
          </a:prstGeom>
          <a:noFill/>
        </p:spPr>
        <p:txBody>
          <a:bodyPr wrap="square" rtlCol="0">
            <a:spAutoFit/>
          </a:bodyPr>
          <a:lstStyle/>
          <a:p>
            <a:pPr algn="ctr"/>
            <a:r>
              <a:rPr lang="en-US" sz="2000" dirty="0"/>
              <a:t>14</a:t>
            </a:r>
          </a:p>
        </p:txBody>
      </p:sp>
      <p:graphicFrame>
        <p:nvGraphicFramePr>
          <p:cNvPr id="12" name="Table 11"/>
          <p:cNvGraphicFramePr>
            <a:graphicFrameLocks noGrp="1"/>
          </p:cNvGraphicFramePr>
          <p:nvPr>
            <p:extLst>
              <p:ext uri="{D42A27DB-BD31-4B8C-83A1-F6EECF244321}">
                <p14:modId xmlns:p14="http://schemas.microsoft.com/office/powerpoint/2010/main" val="1647223709"/>
              </p:ext>
            </p:extLst>
          </p:nvPr>
        </p:nvGraphicFramePr>
        <p:xfrm>
          <a:off x="457200" y="2514600"/>
          <a:ext cx="4586290" cy="579120"/>
        </p:xfrm>
        <a:graphic>
          <a:graphicData uri="http://schemas.openxmlformats.org/drawingml/2006/table">
            <a:tbl>
              <a:tblPr firstRow="1" bandRow="1">
                <a:tableStyleId>{5C22544A-7EE6-4342-B048-85BDC9FD1C3A}</a:tableStyleId>
              </a:tblPr>
              <a:tblGrid>
                <a:gridCol w="528027"/>
                <a:gridCol w="528027"/>
                <a:gridCol w="528027"/>
                <a:gridCol w="528027"/>
                <a:gridCol w="2474182"/>
              </a:tblGrid>
              <a:tr h="579120">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Address</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457200" y="3352800"/>
            <a:ext cx="833883" cy="523220"/>
          </a:xfrm>
          <a:prstGeom prst="rect">
            <a:avLst/>
          </a:prstGeom>
          <a:noFill/>
        </p:spPr>
        <p:txBody>
          <a:bodyPr wrap="none" rtlCol="0">
            <a:spAutoFit/>
          </a:bodyPr>
          <a:lstStyle/>
          <a:p>
            <a:r>
              <a:rPr lang="en-US" sz="2800" dirty="0" smtClean="0"/>
              <a:t>0xxx</a:t>
            </a:r>
            <a:endParaRPr lang="en-US" sz="2800" dirty="0"/>
          </a:p>
        </p:txBody>
      </p:sp>
      <p:sp>
        <p:nvSpPr>
          <p:cNvPr id="17" name="Right Brace 16"/>
          <p:cNvSpPr/>
          <p:nvPr/>
        </p:nvSpPr>
        <p:spPr>
          <a:xfrm rot="5400000">
            <a:off x="1335554" y="2220668"/>
            <a:ext cx="376892" cy="2133600"/>
          </a:xfrm>
          <a:prstGeom prst="rightBrace">
            <a:avLst>
              <a:gd name="adj1" fmla="val 8333"/>
              <a:gd name="adj2" fmla="val 921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662482" y="3352800"/>
            <a:ext cx="846707" cy="523220"/>
          </a:xfrm>
          <a:prstGeom prst="rect">
            <a:avLst/>
          </a:prstGeom>
          <a:noFill/>
        </p:spPr>
        <p:txBody>
          <a:bodyPr wrap="none" rtlCol="0">
            <a:spAutoFit/>
          </a:bodyPr>
          <a:lstStyle/>
          <a:p>
            <a:r>
              <a:rPr lang="en-US" sz="2800" dirty="0" smtClean="0"/>
              <a:t>AND</a:t>
            </a:r>
            <a:endParaRPr lang="en-US" sz="2800" dirty="0"/>
          </a:p>
        </p:txBody>
      </p:sp>
      <p:sp>
        <p:nvSpPr>
          <p:cNvPr id="19" name="TextBox 18"/>
          <p:cNvSpPr txBox="1"/>
          <p:nvPr/>
        </p:nvSpPr>
        <p:spPr>
          <a:xfrm>
            <a:off x="3777947" y="3352800"/>
            <a:ext cx="5261120" cy="523220"/>
          </a:xfrm>
          <a:prstGeom prst="rect">
            <a:avLst/>
          </a:prstGeom>
          <a:noFill/>
        </p:spPr>
        <p:txBody>
          <a:bodyPr wrap="none" rtlCol="0">
            <a:spAutoFit/>
          </a:bodyPr>
          <a:lstStyle/>
          <a:p>
            <a:r>
              <a:rPr lang="en-US" sz="2800" dirty="0" smtClean="0"/>
              <a:t>AND the content of memory to AC</a:t>
            </a:r>
            <a:endParaRPr lang="en-US" sz="2800" dirty="0"/>
          </a:p>
        </p:txBody>
      </p:sp>
      <p:sp>
        <p:nvSpPr>
          <p:cNvPr id="21" name="Rectangle 20"/>
          <p:cNvSpPr/>
          <p:nvPr/>
        </p:nvSpPr>
        <p:spPr>
          <a:xfrm>
            <a:off x="521179" y="25552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2" name="TextBox 21"/>
          <p:cNvSpPr txBox="1"/>
          <p:nvPr/>
        </p:nvSpPr>
        <p:spPr>
          <a:xfrm>
            <a:off x="1559841" y="3352800"/>
            <a:ext cx="833883" cy="523220"/>
          </a:xfrm>
          <a:prstGeom prst="rect">
            <a:avLst/>
          </a:prstGeom>
          <a:noFill/>
        </p:spPr>
        <p:txBody>
          <a:bodyPr wrap="none" rtlCol="0">
            <a:spAutoFit/>
          </a:bodyPr>
          <a:lstStyle/>
          <a:p>
            <a:r>
              <a:rPr lang="en-US" sz="2800" dirty="0" smtClean="0"/>
              <a:t>8xxx</a:t>
            </a:r>
            <a:endParaRPr lang="en-US" sz="2800" dirty="0"/>
          </a:p>
        </p:txBody>
      </p:sp>
      <p:sp>
        <p:nvSpPr>
          <p:cNvPr id="23" name="Right Brace 22"/>
          <p:cNvSpPr/>
          <p:nvPr/>
        </p:nvSpPr>
        <p:spPr>
          <a:xfrm rot="5400000">
            <a:off x="1335554" y="2223698"/>
            <a:ext cx="376892" cy="2133600"/>
          </a:xfrm>
          <a:prstGeom prst="rightBrace">
            <a:avLst>
              <a:gd name="adj1" fmla="val 8333"/>
              <a:gd name="adj2" fmla="val 408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038101" y="256310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7" name="Rectangle 26"/>
          <p:cNvSpPr/>
          <p:nvPr/>
        </p:nvSpPr>
        <p:spPr>
          <a:xfrm>
            <a:off x="1566864" y="256310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8" name="Rectangle 27"/>
          <p:cNvSpPr/>
          <p:nvPr/>
        </p:nvSpPr>
        <p:spPr>
          <a:xfrm>
            <a:off x="2090140" y="256370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9" name="TextBox 28"/>
          <p:cNvSpPr txBox="1"/>
          <p:nvPr/>
        </p:nvSpPr>
        <p:spPr>
          <a:xfrm>
            <a:off x="461962" y="3733800"/>
            <a:ext cx="833883" cy="523220"/>
          </a:xfrm>
          <a:prstGeom prst="rect">
            <a:avLst/>
          </a:prstGeom>
          <a:noFill/>
        </p:spPr>
        <p:txBody>
          <a:bodyPr wrap="none" rtlCol="0">
            <a:spAutoFit/>
          </a:bodyPr>
          <a:lstStyle/>
          <a:p>
            <a:r>
              <a:rPr lang="en-US" sz="2800" dirty="0" smtClean="0"/>
              <a:t>1xxx</a:t>
            </a:r>
            <a:endParaRPr lang="en-US" sz="2800" dirty="0"/>
          </a:p>
        </p:txBody>
      </p:sp>
      <p:sp>
        <p:nvSpPr>
          <p:cNvPr id="30" name="TextBox 29"/>
          <p:cNvSpPr txBox="1"/>
          <p:nvPr/>
        </p:nvSpPr>
        <p:spPr>
          <a:xfrm>
            <a:off x="2667244" y="3733800"/>
            <a:ext cx="846707" cy="523220"/>
          </a:xfrm>
          <a:prstGeom prst="rect">
            <a:avLst/>
          </a:prstGeom>
          <a:noFill/>
        </p:spPr>
        <p:txBody>
          <a:bodyPr wrap="none" rtlCol="0">
            <a:spAutoFit/>
          </a:bodyPr>
          <a:lstStyle/>
          <a:p>
            <a:r>
              <a:rPr lang="en-US" sz="2800" dirty="0" smtClean="0"/>
              <a:t>ADD</a:t>
            </a:r>
            <a:endParaRPr lang="en-US" sz="2800" dirty="0"/>
          </a:p>
        </p:txBody>
      </p:sp>
      <p:sp>
        <p:nvSpPr>
          <p:cNvPr id="31" name="TextBox 30"/>
          <p:cNvSpPr txBox="1"/>
          <p:nvPr/>
        </p:nvSpPr>
        <p:spPr>
          <a:xfrm>
            <a:off x="3782709" y="3733800"/>
            <a:ext cx="5104026" cy="523220"/>
          </a:xfrm>
          <a:prstGeom prst="rect">
            <a:avLst/>
          </a:prstGeom>
          <a:noFill/>
        </p:spPr>
        <p:txBody>
          <a:bodyPr wrap="none" rtlCol="0">
            <a:spAutoFit/>
          </a:bodyPr>
          <a:lstStyle/>
          <a:p>
            <a:r>
              <a:rPr lang="en-US" sz="2800" dirty="0" smtClean="0"/>
              <a:t>Add the content of memory to AC</a:t>
            </a:r>
            <a:endParaRPr lang="en-US" sz="2800" dirty="0"/>
          </a:p>
        </p:txBody>
      </p:sp>
      <p:sp>
        <p:nvSpPr>
          <p:cNvPr id="32" name="TextBox 31"/>
          <p:cNvSpPr txBox="1"/>
          <p:nvPr/>
        </p:nvSpPr>
        <p:spPr>
          <a:xfrm>
            <a:off x="1564603" y="3733800"/>
            <a:ext cx="833883" cy="523220"/>
          </a:xfrm>
          <a:prstGeom prst="rect">
            <a:avLst/>
          </a:prstGeom>
          <a:noFill/>
        </p:spPr>
        <p:txBody>
          <a:bodyPr wrap="none" rtlCol="0">
            <a:spAutoFit/>
          </a:bodyPr>
          <a:lstStyle/>
          <a:p>
            <a:r>
              <a:rPr lang="en-US" sz="2800" dirty="0" smtClean="0"/>
              <a:t>9xxx</a:t>
            </a:r>
            <a:endParaRPr lang="en-US" sz="2800" dirty="0"/>
          </a:p>
        </p:txBody>
      </p:sp>
      <p:sp>
        <p:nvSpPr>
          <p:cNvPr id="33" name="TextBox 32"/>
          <p:cNvSpPr txBox="1"/>
          <p:nvPr/>
        </p:nvSpPr>
        <p:spPr>
          <a:xfrm>
            <a:off x="452437" y="4143970"/>
            <a:ext cx="833883" cy="523220"/>
          </a:xfrm>
          <a:prstGeom prst="rect">
            <a:avLst/>
          </a:prstGeom>
          <a:noFill/>
        </p:spPr>
        <p:txBody>
          <a:bodyPr wrap="none" rtlCol="0">
            <a:spAutoFit/>
          </a:bodyPr>
          <a:lstStyle/>
          <a:p>
            <a:r>
              <a:rPr lang="en-US" sz="2800" dirty="0" smtClean="0"/>
              <a:t>2xxx</a:t>
            </a:r>
            <a:endParaRPr lang="en-US" sz="2800" dirty="0"/>
          </a:p>
        </p:txBody>
      </p:sp>
      <p:sp>
        <p:nvSpPr>
          <p:cNvPr id="34" name="TextBox 33"/>
          <p:cNvSpPr txBox="1"/>
          <p:nvPr/>
        </p:nvSpPr>
        <p:spPr>
          <a:xfrm>
            <a:off x="2657719" y="4143970"/>
            <a:ext cx="759695" cy="523220"/>
          </a:xfrm>
          <a:prstGeom prst="rect">
            <a:avLst/>
          </a:prstGeom>
          <a:noFill/>
        </p:spPr>
        <p:txBody>
          <a:bodyPr wrap="none" rtlCol="0">
            <a:spAutoFit/>
          </a:bodyPr>
          <a:lstStyle/>
          <a:p>
            <a:r>
              <a:rPr lang="en-US" sz="2800" dirty="0" smtClean="0"/>
              <a:t>LDA</a:t>
            </a:r>
            <a:endParaRPr lang="en-US" sz="2800" dirty="0"/>
          </a:p>
        </p:txBody>
      </p:sp>
      <p:sp>
        <p:nvSpPr>
          <p:cNvPr id="35" name="TextBox 34"/>
          <p:cNvSpPr txBox="1"/>
          <p:nvPr/>
        </p:nvSpPr>
        <p:spPr>
          <a:xfrm>
            <a:off x="3773184" y="4143970"/>
            <a:ext cx="3895746" cy="523220"/>
          </a:xfrm>
          <a:prstGeom prst="rect">
            <a:avLst/>
          </a:prstGeom>
          <a:noFill/>
        </p:spPr>
        <p:txBody>
          <a:bodyPr wrap="none" rtlCol="0">
            <a:spAutoFit/>
          </a:bodyPr>
          <a:lstStyle/>
          <a:p>
            <a:r>
              <a:rPr lang="en-US" sz="2800" dirty="0" smtClean="0"/>
              <a:t>Load memory word to AC</a:t>
            </a:r>
            <a:endParaRPr lang="en-US" sz="2800" dirty="0"/>
          </a:p>
        </p:txBody>
      </p:sp>
      <p:sp>
        <p:nvSpPr>
          <p:cNvPr id="36" name="TextBox 35"/>
          <p:cNvSpPr txBox="1"/>
          <p:nvPr/>
        </p:nvSpPr>
        <p:spPr>
          <a:xfrm>
            <a:off x="1555078" y="4143970"/>
            <a:ext cx="859531" cy="523220"/>
          </a:xfrm>
          <a:prstGeom prst="rect">
            <a:avLst/>
          </a:prstGeom>
          <a:noFill/>
        </p:spPr>
        <p:txBody>
          <a:bodyPr wrap="none" rtlCol="0">
            <a:spAutoFit/>
          </a:bodyPr>
          <a:lstStyle/>
          <a:p>
            <a:r>
              <a:rPr lang="en-US" sz="2800" dirty="0" err="1" smtClean="0"/>
              <a:t>Axxx</a:t>
            </a:r>
            <a:endParaRPr lang="en-US" sz="2800" dirty="0"/>
          </a:p>
        </p:txBody>
      </p:sp>
      <p:sp>
        <p:nvSpPr>
          <p:cNvPr id="37" name="TextBox 36"/>
          <p:cNvSpPr txBox="1"/>
          <p:nvPr/>
        </p:nvSpPr>
        <p:spPr>
          <a:xfrm>
            <a:off x="452437" y="4584710"/>
            <a:ext cx="833883" cy="523220"/>
          </a:xfrm>
          <a:prstGeom prst="rect">
            <a:avLst/>
          </a:prstGeom>
          <a:noFill/>
        </p:spPr>
        <p:txBody>
          <a:bodyPr wrap="none" rtlCol="0">
            <a:spAutoFit/>
          </a:bodyPr>
          <a:lstStyle/>
          <a:p>
            <a:r>
              <a:rPr lang="en-US" sz="2800" dirty="0"/>
              <a:t>3</a:t>
            </a:r>
            <a:r>
              <a:rPr lang="en-US" sz="2800" dirty="0" smtClean="0"/>
              <a:t>xxx</a:t>
            </a:r>
            <a:endParaRPr lang="en-US" sz="2800" dirty="0"/>
          </a:p>
        </p:txBody>
      </p:sp>
      <p:sp>
        <p:nvSpPr>
          <p:cNvPr id="38" name="TextBox 37"/>
          <p:cNvSpPr txBox="1"/>
          <p:nvPr/>
        </p:nvSpPr>
        <p:spPr>
          <a:xfrm>
            <a:off x="2657719" y="4584710"/>
            <a:ext cx="702372" cy="523220"/>
          </a:xfrm>
          <a:prstGeom prst="rect">
            <a:avLst/>
          </a:prstGeom>
          <a:noFill/>
        </p:spPr>
        <p:txBody>
          <a:bodyPr wrap="none" rtlCol="0">
            <a:spAutoFit/>
          </a:bodyPr>
          <a:lstStyle/>
          <a:p>
            <a:r>
              <a:rPr lang="en-US" sz="2800" dirty="0" smtClean="0"/>
              <a:t>STA</a:t>
            </a:r>
            <a:endParaRPr lang="en-US" sz="2800" dirty="0"/>
          </a:p>
        </p:txBody>
      </p:sp>
      <p:sp>
        <p:nvSpPr>
          <p:cNvPr id="39" name="TextBox 38"/>
          <p:cNvSpPr txBox="1"/>
          <p:nvPr/>
        </p:nvSpPr>
        <p:spPr>
          <a:xfrm>
            <a:off x="3773184" y="4584710"/>
            <a:ext cx="4682500" cy="523220"/>
          </a:xfrm>
          <a:prstGeom prst="rect">
            <a:avLst/>
          </a:prstGeom>
          <a:noFill/>
        </p:spPr>
        <p:txBody>
          <a:bodyPr wrap="none" rtlCol="0">
            <a:spAutoFit/>
          </a:bodyPr>
          <a:lstStyle/>
          <a:p>
            <a:r>
              <a:rPr lang="en-US" sz="2800" dirty="0" smtClean="0"/>
              <a:t>Store content of AC in memory</a:t>
            </a:r>
            <a:endParaRPr lang="en-US" sz="2800" dirty="0"/>
          </a:p>
        </p:txBody>
      </p:sp>
      <p:sp>
        <p:nvSpPr>
          <p:cNvPr id="40" name="TextBox 39"/>
          <p:cNvSpPr txBox="1"/>
          <p:nvPr/>
        </p:nvSpPr>
        <p:spPr>
          <a:xfrm>
            <a:off x="1555078" y="4584710"/>
            <a:ext cx="844077" cy="523220"/>
          </a:xfrm>
          <a:prstGeom prst="rect">
            <a:avLst/>
          </a:prstGeom>
          <a:noFill/>
        </p:spPr>
        <p:txBody>
          <a:bodyPr wrap="none" rtlCol="0">
            <a:spAutoFit/>
          </a:bodyPr>
          <a:lstStyle/>
          <a:p>
            <a:r>
              <a:rPr lang="en-US" sz="2800" dirty="0" err="1" smtClean="0"/>
              <a:t>Bxxx</a:t>
            </a:r>
            <a:endParaRPr lang="en-US" sz="2800" dirty="0"/>
          </a:p>
        </p:txBody>
      </p:sp>
      <p:sp>
        <p:nvSpPr>
          <p:cNvPr id="41" name="TextBox 40"/>
          <p:cNvSpPr txBox="1"/>
          <p:nvPr/>
        </p:nvSpPr>
        <p:spPr>
          <a:xfrm>
            <a:off x="452437" y="5016787"/>
            <a:ext cx="833883" cy="523220"/>
          </a:xfrm>
          <a:prstGeom prst="rect">
            <a:avLst/>
          </a:prstGeom>
          <a:noFill/>
        </p:spPr>
        <p:txBody>
          <a:bodyPr wrap="none" rtlCol="0">
            <a:spAutoFit/>
          </a:bodyPr>
          <a:lstStyle/>
          <a:p>
            <a:r>
              <a:rPr lang="en-US" sz="2800" dirty="0"/>
              <a:t>4</a:t>
            </a:r>
            <a:r>
              <a:rPr lang="en-US" sz="2800" dirty="0" smtClean="0"/>
              <a:t>xxx</a:t>
            </a:r>
            <a:endParaRPr lang="en-US" sz="2800" dirty="0"/>
          </a:p>
        </p:txBody>
      </p:sp>
      <p:sp>
        <p:nvSpPr>
          <p:cNvPr id="42" name="TextBox 41"/>
          <p:cNvSpPr txBox="1"/>
          <p:nvPr/>
        </p:nvSpPr>
        <p:spPr>
          <a:xfrm>
            <a:off x="2657719" y="5016787"/>
            <a:ext cx="843501" cy="523220"/>
          </a:xfrm>
          <a:prstGeom prst="rect">
            <a:avLst/>
          </a:prstGeom>
          <a:noFill/>
        </p:spPr>
        <p:txBody>
          <a:bodyPr wrap="none" rtlCol="0">
            <a:spAutoFit/>
          </a:bodyPr>
          <a:lstStyle/>
          <a:p>
            <a:r>
              <a:rPr lang="en-US" sz="2800" dirty="0" smtClean="0"/>
              <a:t>BUN</a:t>
            </a:r>
            <a:endParaRPr lang="en-US" sz="2800" dirty="0"/>
          </a:p>
        </p:txBody>
      </p:sp>
      <p:sp>
        <p:nvSpPr>
          <p:cNvPr id="43" name="TextBox 42"/>
          <p:cNvSpPr txBox="1"/>
          <p:nvPr/>
        </p:nvSpPr>
        <p:spPr>
          <a:xfrm>
            <a:off x="3773184" y="5016787"/>
            <a:ext cx="3535840" cy="523220"/>
          </a:xfrm>
          <a:prstGeom prst="rect">
            <a:avLst/>
          </a:prstGeom>
          <a:noFill/>
        </p:spPr>
        <p:txBody>
          <a:bodyPr wrap="none" rtlCol="0">
            <a:spAutoFit/>
          </a:bodyPr>
          <a:lstStyle/>
          <a:p>
            <a:r>
              <a:rPr lang="en-US" sz="2800" dirty="0" smtClean="0"/>
              <a:t>Branch unconditionally</a:t>
            </a:r>
            <a:endParaRPr lang="en-US" sz="2800" dirty="0"/>
          </a:p>
        </p:txBody>
      </p:sp>
      <p:sp>
        <p:nvSpPr>
          <p:cNvPr id="44" name="TextBox 43"/>
          <p:cNvSpPr txBox="1"/>
          <p:nvPr/>
        </p:nvSpPr>
        <p:spPr>
          <a:xfrm>
            <a:off x="1555078" y="5016787"/>
            <a:ext cx="859531" cy="523220"/>
          </a:xfrm>
          <a:prstGeom prst="rect">
            <a:avLst/>
          </a:prstGeom>
          <a:noFill/>
        </p:spPr>
        <p:txBody>
          <a:bodyPr wrap="none" rtlCol="0">
            <a:spAutoFit/>
          </a:bodyPr>
          <a:lstStyle/>
          <a:p>
            <a:r>
              <a:rPr lang="en-US" sz="2800" dirty="0" err="1" smtClean="0"/>
              <a:t>Cxxx</a:t>
            </a:r>
            <a:endParaRPr lang="en-US" sz="2800" dirty="0"/>
          </a:p>
        </p:txBody>
      </p:sp>
      <p:sp>
        <p:nvSpPr>
          <p:cNvPr id="45" name="TextBox 44"/>
          <p:cNvSpPr txBox="1"/>
          <p:nvPr/>
        </p:nvSpPr>
        <p:spPr>
          <a:xfrm>
            <a:off x="452437" y="5435620"/>
            <a:ext cx="833883" cy="523220"/>
          </a:xfrm>
          <a:prstGeom prst="rect">
            <a:avLst/>
          </a:prstGeom>
          <a:noFill/>
        </p:spPr>
        <p:txBody>
          <a:bodyPr wrap="none" rtlCol="0">
            <a:spAutoFit/>
          </a:bodyPr>
          <a:lstStyle/>
          <a:p>
            <a:r>
              <a:rPr lang="en-US" sz="2800" dirty="0"/>
              <a:t>5</a:t>
            </a:r>
            <a:r>
              <a:rPr lang="en-US" sz="2800" dirty="0" smtClean="0"/>
              <a:t>xxx</a:t>
            </a:r>
            <a:endParaRPr lang="en-US" sz="2800" dirty="0"/>
          </a:p>
        </p:txBody>
      </p:sp>
      <p:sp>
        <p:nvSpPr>
          <p:cNvPr id="46" name="TextBox 45"/>
          <p:cNvSpPr txBox="1"/>
          <p:nvPr/>
        </p:nvSpPr>
        <p:spPr>
          <a:xfrm>
            <a:off x="2657719" y="5435620"/>
            <a:ext cx="751103" cy="523220"/>
          </a:xfrm>
          <a:prstGeom prst="rect">
            <a:avLst/>
          </a:prstGeom>
          <a:noFill/>
        </p:spPr>
        <p:txBody>
          <a:bodyPr wrap="none" rtlCol="0">
            <a:spAutoFit/>
          </a:bodyPr>
          <a:lstStyle/>
          <a:p>
            <a:r>
              <a:rPr lang="en-US" sz="2800" dirty="0" smtClean="0"/>
              <a:t>BSA</a:t>
            </a:r>
            <a:endParaRPr lang="en-US" sz="2800" dirty="0"/>
          </a:p>
        </p:txBody>
      </p:sp>
      <p:sp>
        <p:nvSpPr>
          <p:cNvPr id="47" name="TextBox 46"/>
          <p:cNvSpPr txBox="1"/>
          <p:nvPr/>
        </p:nvSpPr>
        <p:spPr>
          <a:xfrm>
            <a:off x="3773184" y="5435620"/>
            <a:ext cx="4769832" cy="523220"/>
          </a:xfrm>
          <a:prstGeom prst="rect">
            <a:avLst/>
          </a:prstGeom>
          <a:noFill/>
        </p:spPr>
        <p:txBody>
          <a:bodyPr wrap="none" rtlCol="0">
            <a:spAutoFit/>
          </a:bodyPr>
          <a:lstStyle/>
          <a:p>
            <a:r>
              <a:rPr lang="en-US" sz="2800" dirty="0" smtClean="0"/>
              <a:t>Branch and save return address</a:t>
            </a:r>
            <a:endParaRPr lang="en-US" sz="2800" dirty="0"/>
          </a:p>
        </p:txBody>
      </p:sp>
      <p:sp>
        <p:nvSpPr>
          <p:cNvPr id="48" name="TextBox 47"/>
          <p:cNvSpPr txBox="1"/>
          <p:nvPr/>
        </p:nvSpPr>
        <p:spPr>
          <a:xfrm>
            <a:off x="1555078" y="5435620"/>
            <a:ext cx="872355" cy="523220"/>
          </a:xfrm>
          <a:prstGeom prst="rect">
            <a:avLst/>
          </a:prstGeom>
          <a:noFill/>
        </p:spPr>
        <p:txBody>
          <a:bodyPr wrap="none" rtlCol="0">
            <a:spAutoFit/>
          </a:bodyPr>
          <a:lstStyle/>
          <a:p>
            <a:r>
              <a:rPr lang="en-US" sz="2800" dirty="0" err="1" smtClean="0"/>
              <a:t>Dxxx</a:t>
            </a:r>
            <a:endParaRPr lang="en-US" sz="2800" dirty="0"/>
          </a:p>
        </p:txBody>
      </p:sp>
      <p:sp>
        <p:nvSpPr>
          <p:cNvPr id="49" name="TextBox 48"/>
          <p:cNvSpPr txBox="1"/>
          <p:nvPr/>
        </p:nvSpPr>
        <p:spPr>
          <a:xfrm>
            <a:off x="452437" y="5877518"/>
            <a:ext cx="833883" cy="523220"/>
          </a:xfrm>
          <a:prstGeom prst="rect">
            <a:avLst/>
          </a:prstGeom>
          <a:noFill/>
        </p:spPr>
        <p:txBody>
          <a:bodyPr wrap="none" rtlCol="0">
            <a:spAutoFit/>
          </a:bodyPr>
          <a:lstStyle/>
          <a:p>
            <a:r>
              <a:rPr lang="en-US" sz="2800" dirty="0" smtClean="0"/>
              <a:t>6xxx</a:t>
            </a:r>
            <a:endParaRPr lang="en-US" sz="2800" dirty="0"/>
          </a:p>
        </p:txBody>
      </p:sp>
      <p:sp>
        <p:nvSpPr>
          <p:cNvPr id="50" name="TextBox 49"/>
          <p:cNvSpPr txBox="1"/>
          <p:nvPr/>
        </p:nvSpPr>
        <p:spPr>
          <a:xfrm>
            <a:off x="2657719" y="5877518"/>
            <a:ext cx="607859" cy="523220"/>
          </a:xfrm>
          <a:prstGeom prst="rect">
            <a:avLst/>
          </a:prstGeom>
          <a:noFill/>
        </p:spPr>
        <p:txBody>
          <a:bodyPr wrap="none" rtlCol="0">
            <a:spAutoFit/>
          </a:bodyPr>
          <a:lstStyle/>
          <a:p>
            <a:r>
              <a:rPr lang="en-US" sz="2800" dirty="0" smtClean="0"/>
              <a:t>ISZ</a:t>
            </a:r>
            <a:endParaRPr lang="en-US" sz="2800" dirty="0"/>
          </a:p>
        </p:txBody>
      </p:sp>
      <p:sp>
        <p:nvSpPr>
          <p:cNvPr id="51" name="TextBox 50"/>
          <p:cNvSpPr txBox="1"/>
          <p:nvPr/>
        </p:nvSpPr>
        <p:spPr>
          <a:xfrm>
            <a:off x="3773184" y="5877518"/>
            <a:ext cx="3947427" cy="523220"/>
          </a:xfrm>
          <a:prstGeom prst="rect">
            <a:avLst/>
          </a:prstGeom>
          <a:noFill/>
        </p:spPr>
        <p:txBody>
          <a:bodyPr wrap="none" rtlCol="0">
            <a:spAutoFit/>
          </a:bodyPr>
          <a:lstStyle/>
          <a:p>
            <a:r>
              <a:rPr lang="en-US" sz="2800" dirty="0" smtClean="0"/>
              <a:t>Increment and skip if zero</a:t>
            </a:r>
            <a:endParaRPr lang="en-US" sz="2800" dirty="0"/>
          </a:p>
        </p:txBody>
      </p:sp>
      <p:sp>
        <p:nvSpPr>
          <p:cNvPr id="52" name="TextBox 51"/>
          <p:cNvSpPr txBox="1"/>
          <p:nvPr/>
        </p:nvSpPr>
        <p:spPr>
          <a:xfrm>
            <a:off x="1555078" y="5877518"/>
            <a:ext cx="833883" cy="523220"/>
          </a:xfrm>
          <a:prstGeom prst="rect">
            <a:avLst/>
          </a:prstGeom>
          <a:noFill/>
        </p:spPr>
        <p:txBody>
          <a:bodyPr wrap="none" rtlCol="0">
            <a:spAutoFit/>
          </a:bodyPr>
          <a:lstStyle/>
          <a:p>
            <a:r>
              <a:rPr lang="en-US" sz="2800" dirty="0" err="1" smtClean="0"/>
              <a:t>Exxx</a:t>
            </a:r>
            <a:endParaRPr lang="en-US" sz="2800" dirty="0"/>
          </a:p>
        </p:txBody>
      </p:sp>
    </p:spTree>
    <p:extLst>
      <p:ext uri="{BB962C8B-B14F-4D97-AF65-F5344CB8AC3E}">
        <p14:creationId xmlns:p14="http://schemas.microsoft.com/office/powerpoint/2010/main" val="208944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par>
                                <p:cTn id="53" presetID="22" presetClass="exit" presetSubtype="4" fill="hold" grpId="1" nodeType="withEffect">
                                  <p:stCondLst>
                                    <p:cond delay="0"/>
                                  </p:stCondLst>
                                  <p:childTnLst>
                                    <p:animEffect transition="out" filter="wipe(down)">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2"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down)">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500"/>
                                        <p:tgtEl>
                                          <p:spTgt spid="3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down)">
                                      <p:cBhvr>
                                        <p:cTn id="95" dur="500"/>
                                        <p:tgtEl>
                                          <p:spTgt spid="26"/>
                                        </p:tgtEl>
                                      </p:cBhvr>
                                    </p:animEffect>
                                  </p:childTnLst>
                                </p:cTn>
                              </p:par>
                              <p:par>
                                <p:cTn id="96" presetID="22" presetClass="exit" presetSubtype="4" fill="hold" grpId="3" nodeType="withEffect">
                                  <p:stCondLst>
                                    <p:cond delay="0"/>
                                  </p:stCondLst>
                                  <p:childTnLst>
                                    <p:animEffect transition="out" filter="wipe(down)">
                                      <p:cBhvr>
                                        <p:cTn id="97" dur="500"/>
                                        <p:tgtEl>
                                          <p:spTgt spid="28"/>
                                        </p:tgtEl>
                                      </p:cBhvr>
                                    </p:animEffect>
                                    <p:set>
                                      <p:cBhvr>
                                        <p:cTn id="98" dur="1" fill="hold">
                                          <p:stCondLst>
                                            <p:cond delay="499"/>
                                          </p:stCondLst>
                                        </p:cTn>
                                        <p:tgtEl>
                                          <p:spTgt spid="28"/>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27"/>
                                        </p:tgtEl>
                                      </p:cBhvr>
                                    </p:animEffect>
                                    <p:set>
                                      <p:cBhvr>
                                        <p:cTn id="101" dur="1" fill="hold">
                                          <p:stCondLst>
                                            <p:cond delay="499"/>
                                          </p:stCondLst>
                                        </p:cTn>
                                        <p:tgtEl>
                                          <p:spTgt spid="2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down)">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wipe(down)">
                                      <p:cBhvr>
                                        <p:cTn id="116" dur="500"/>
                                        <p:tgtEl>
                                          <p:spTgt spid="4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4"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wipe(down)">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down)">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wipe(down)">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wipe(down)">
                                      <p:cBhvr>
                                        <p:cTn id="136" dur="500"/>
                                        <p:tgtEl>
                                          <p:spTgt spid="4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2" nodeType="click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par>
                                <p:cTn id="142" presetID="22" presetClass="exit" presetSubtype="4" fill="hold" grpId="5" nodeType="withEffect">
                                  <p:stCondLst>
                                    <p:cond delay="0"/>
                                  </p:stCondLst>
                                  <p:childTnLst>
                                    <p:animEffect transition="out" filter="wipe(down)">
                                      <p:cBhvr>
                                        <p:cTn id="143" dur="500"/>
                                        <p:tgtEl>
                                          <p:spTgt spid="28"/>
                                        </p:tgtEl>
                                      </p:cBhvr>
                                    </p:animEffect>
                                    <p:set>
                                      <p:cBhvr>
                                        <p:cTn id="144" dur="1" fill="hold">
                                          <p:stCondLst>
                                            <p:cond delay="499"/>
                                          </p:stCondLst>
                                        </p:cTn>
                                        <p:tgtEl>
                                          <p:spTgt spid="2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wipe(down)">
                                      <p:cBhvr>
                                        <p:cTn id="149" dur="500"/>
                                        <p:tgtEl>
                                          <p:spTgt spid="4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wipe(down)">
                                      <p:cBhvr>
                                        <p:cTn id="159" dur="500"/>
                                        <p:tgtEl>
                                          <p:spTgt spid="51"/>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21"/>
                                        </p:tgtEl>
                                        <p:attrNameLst>
                                          <p:attrName>style.visibility</p:attrName>
                                        </p:attrNameLst>
                                      </p:cBhvr>
                                      <p:to>
                                        <p:strVal val="visible"/>
                                      </p:to>
                                    </p:set>
                                    <p:animEffect transition="in" filter="wipe(down)">
                                      <p:cBhvr>
                                        <p:cTn id="164" dur="500"/>
                                        <p:tgtEl>
                                          <p:spTgt spid="21"/>
                                        </p:tgtEl>
                                      </p:cBhvr>
                                    </p:animEffect>
                                  </p:childTnLst>
                                </p:cTn>
                              </p:par>
                              <p:par>
                                <p:cTn id="165" presetID="22" presetClass="exit" presetSubtype="4" fill="hold" grpId="6" nodeType="withEffect">
                                  <p:stCondLst>
                                    <p:cond delay="0"/>
                                  </p:stCondLst>
                                  <p:childTnLst>
                                    <p:animEffect transition="out" filter="wipe(down)">
                                      <p:cBhvr>
                                        <p:cTn id="166" dur="500"/>
                                        <p:tgtEl>
                                          <p:spTgt spid="28"/>
                                        </p:tgtEl>
                                      </p:cBhvr>
                                    </p:animEffect>
                                    <p:set>
                                      <p:cBhvr>
                                        <p:cTn id="167" dur="1" fill="hold">
                                          <p:stCondLst>
                                            <p:cond delay="499"/>
                                          </p:stCondLst>
                                        </p:cTn>
                                        <p:tgtEl>
                                          <p:spTgt spid="28"/>
                                        </p:tgtEl>
                                        <p:attrNameLst>
                                          <p:attrName>style.visibility</p:attrName>
                                        </p:attrNameLst>
                                      </p:cBhvr>
                                      <p:to>
                                        <p:strVal val="hidden"/>
                                      </p:to>
                                    </p:set>
                                  </p:childTnLst>
                                </p:cTn>
                              </p:par>
                              <p:par>
                                <p:cTn id="168" presetID="22" presetClass="exit" presetSubtype="4" fill="hold" grpId="3" nodeType="withEffect">
                                  <p:stCondLst>
                                    <p:cond delay="0"/>
                                  </p:stCondLst>
                                  <p:childTnLst>
                                    <p:animEffect transition="out" filter="wipe(down)">
                                      <p:cBhvr>
                                        <p:cTn id="169" dur="500"/>
                                        <p:tgtEl>
                                          <p:spTgt spid="27"/>
                                        </p:tgtEl>
                                      </p:cBhvr>
                                    </p:animEffect>
                                    <p:set>
                                      <p:cBhvr>
                                        <p:cTn id="170" dur="1" fill="hold">
                                          <p:stCondLst>
                                            <p:cond delay="499"/>
                                          </p:stCondLst>
                                        </p:cTn>
                                        <p:tgtEl>
                                          <p:spTgt spid="27"/>
                                        </p:tgtEl>
                                        <p:attrNameLst>
                                          <p:attrName>style.visibility</p:attrName>
                                        </p:attrNameLst>
                                      </p:cBhvr>
                                      <p:to>
                                        <p:strVal val="hidden"/>
                                      </p:to>
                                    </p:set>
                                  </p:childTnLst>
                                </p:cTn>
                              </p:par>
                              <p:par>
                                <p:cTn id="171" presetID="22" presetClass="exit" presetSubtype="4" fill="hold" grpId="1" nodeType="withEffect">
                                  <p:stCondLst>
                                    <p:cond delay="0"/>
                                  </p:stCondLst>
                                  <p:childTnLst>
                                    <p:animEffect transition="out" filter="wipe(down)">
                                      <p:cBhvr>
                                        <p:cTn id="172" dur="500"/>
                                        <p:tgtEl>
                                          <p:spTgt spid="26"/>
                                        </p:tgtEl>
                                      </p:cBhvr>
                                    </p:animEffect>
                                    <p:set>
                                      <p:cBhvr>
                                        <p:cTn id="173" dur="1" fill="hold">
                                          <p:stCondLst>
                                            <p:cond delay="499"/>
                                          </p:stCondLst>
                                        </p:cTn>
                                        <p:tgtEl>
                                          <p:spTgt spid="2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23"/>
                                        </p:tgtEl>
                                        <p:attrNameLst>
                                          <p:attrName>style.visibility</p:attrName>
                                        </p:attrNameLst>
                                      </p:cBhvr>
                                      <p:to>
                                        <p:strVal val="visible"/>
                                      </p:to>
                                    </p:set>
                                    <p:animEffect transition="in" filter="wipe(down)">
                                      <p:cBhvr>
                                        <p:cTn id="178" dur="500"/>
                                        <p:tgtEl>
                                          <p:spTgt spid="23"/>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22"/>
                                        </p:tgtEl>
                                        <p:attrNameLst>
                                          <p:attrName>style.visibility</p:attrName>
                                        </p:attrNameLst>
                                      </p:cBhvr>
                                      <p:to>
                                        <p:strVal val="visible"/>
                                      </p:to>
                                    </p:set>
                                    <p:animEffect transition="in" filter="wipe(down)">
                                      <p:cBhvr>
                                        <p:cTn id="183" dur="500"/>
                                        <p:tgtEl>
                                          <p:spTgt spid="2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7" nodeType="clickEffect">
                                  <p:stCondLst>
                                    <p:cond delay="0"/>
                                  </p:stCondLst>
                                  <p:childTnLst>
                                    <p:set>
                                      <p:cBhvr>
                                        <p:cTn id="187" dur="1" fill="hold">
                                          <p:stCondLst>
                                            <p:cond delay="0"/>
                                          </p:stCondLst>
                                        </p:cTn>
                                        <p:tgtEl>
                                          <p:spTgt spid="28"/>
                                        </p:tgtEl>
                                        <p:attrNameLst>
                                          <p:attrName>style.visibility</p:attrName>
                                        </p:attrNameLst>
                                      </p:cBhvr>
                                      <p:to>
                                        <p:strVal val="visible"/>
                                      </p:to>
                                    </p:set>
                                    <p:animEffect transition="in" filter="wipe(down)">
                                      <p:cBhvr>
                                        <p:cTn id="188" dur="500"/>
                                        <p:tgtEl>
                                          <p:spTgt spid="2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Effect transition="in" filter="wipe(down)">
                                      <p:cBhvr>
                                        <p:cTn id="193" dur="500"/>
                                        <p:tgtEl>
                                          <p:spTgt spid="3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4" nodeType="clickEffect">
                                  <p:stCondLst>
                                    <p:cond delay="0"/>
                                  </p:stCondLst>
                                  <p:childTnLst>
                                    <p:set>
                                      <p:cBhvr>
                                        <p:cTn id="197" dur="1" fill="hold">
                                          <p:stCondLst>
                                            <p:cond delay="0"/>
                                          </p:stCondLst>
                                        </p:cTn>
                                        <p:tgtEl>
                                          <p:spTgt spid="27"/>
                                        </p:tgtEl>
                                        <p:attrNameLst>
                                          <p:attrName>style.visibility</p:attrName>
                                        </p:attrNameLst>
                                      </p:cBhvr>
                                      <p:to>
                                        <p:strVal val="visible"/>
                                      </p:to>
                                    </p:set>
                                    <p:animEffect transition="in" filter="wipe(down)">
                                      <p:cBhvr>
                                        <p:cTn id="198" dur="500"/>
                                        <p:tgtEl>
                                          <p:spTgt spid="27"/>
                                        </p:tgtEl>
                                      </p:cBhvr>
                                    </p:animEffect>
                                  </p:childTnLst>
                                </p:cTn>
                              </p:par>
                              <p:par>
                                <p:cTn id="199" presetID="22" presetClass="exit" presetSubtype="4" fill="hold" grpId="8" nodeType="withEffect">
                                  <p:stCondLst>
                                    <p:cond delay="0"/>
                                  </p:stCondLst>
                                  <p:childTnLst>
                                    <p:animEffect transition="out" filter="wipe(down)">
                                      <p:cBhvr>
                                        <p:cTn id="200" dur="500"/>
                                        <p:tgtEl>
                                          <p:spTgt spid="28"/>
                                        </p:tgtEl>
                                      </p:cBhvr>
                                    </p:animEffect>
                                    <p:set>
                                      <p:cBhvr>
                                        <p:cTn id="201" dur="1" fill="hold">
                                          <p:stCondLst>
                                            <p:cond delay="499"/>
                                          </p:stCondLst>
                                        </p:cTn>
                                        <p:tgtEl>
                                          <p:spTgt spid="28"/>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36"/>
                                        </p:tgtEl>
                                        <p:attrNameLst>
                                          <p:attrName>style.visibility</p:attrName>
                                        </p:attrNameLst>
                                      </p:cBhvr>
                                      <p:to>
                                        <p:strVal val="visible"/>
                                      </p:to>
                                    </p:set>
                                    <p:animEffect transition="in" filter="wipe(down)">
                                      <p:cBhvr>
                                        <p:cTn id="206" dur="500"/>
                                        <p:tgtEl>
                                          <p:spTgt spid="36"/>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9" nodeType="clickEffect">
                                  <p:stCondLst>
                                    <p:cond delay="0"/>
                                  </p:stCondLst>
                                  <p:childTnLst>
                                    <p:set>
                                      <p:cBhvr>
                                        <p:cTn id="210" dur="1" fill="hold">
                                          <p:stCondLst>
                                            <p:cond delay="0"/>
                                          </p:stCondLst>
                                        </p:cTn>
                                        <p:tgtEl>
                                          <p:spTgt spid="28"/>
                                        </p:tgtEl>
                                        <p:attrNameLst>
                                          <p:attrName>style.visibility</p:attrName>
                                        </p:attrNameLst>
                                      </p:cBhvr>
                                      <p:to>
                                        <p:strVal val="visible"/>
                                      </p:to>
                                    </p:set>
                                    <p:animEffect transition="in" filter="wipe(down)">
                                      <p:cBhvr>
                                        <p:cTn id="211" dur="500"/>
                                        <p:tgtEl>
                                          <p:spTgt spid="28"/>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grpId="0" nodeType="clickEffect">
                                  <p:stCondLst>
                                    <p:cond delay="0"/>
                                  </p:stCondLst>
                                  <p:childTnLst>
                                    <p:set>
                                      <p:cBhvr>
                                        <p:cTn id="215" dur="1" fill="hold">
                                          <p:stCondLst>
                                            <p:cond delay="0"/>
                                          </p:stCondLst>
                                        </p:cTn>
                                        <p:tgtEl>
                                          <p:spTgt spid="40"/>
                                        </p:tgtEl>
                                        <p:attrNameLst>
                                          <p:attrName>style.visibility</p:attrName>
                                        </p:attrNameLst>
                                      </p:cBhvr>
                                      <p:to>
                                        <p:strVal val="visible"/>
                                      </p:to>
                                    </p:set>
                                    <p:animEffect transition="in" filter="wipe(down)">
                                      <p:cBhvr>
                                        <p:cTn id="216" dur="500"/>
                                        <p:tgtEl>
                                          <p:spTgt spid="4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grpId="2" nodeType="clickEffect">
                                  <p:stCondLst>
                                    <p:cond delay="0"/>
                                  </p:stCondLst>
                                  <p:childTnLst>
                                    <p:set>
                                      <p:cBhvr>
                                        <p:cTn id="220" dur="1" fill="hold">
                                          <p:stCondLst>
                                            <p:cond delay="0"/>
                                          </p:stCondLst>
                                        </p:cTn>
                                        <p:tgtEl>
                                          <p:spTgt spid="26"/>
                                        </p:tgtEl>
                                        <p:attrNameLst>
                                          <p:attrName>style.visibility</p:attrName>
                                        </p:attrNameLst>
                                      </p:cBhvr>
                                      <p:to>
                                        <p:strVal val="visible"/>
                                      </p:to>
                                    </p:set>
                                    <p:animEffect transition="in" filter="wipe(down)">
                                      <p:cBhvr>
                                        <p:cTn id="221" dur="500"/>
                                        <p:tgtEl>
                                          <p:spTgt spid="26"/>
                                        </p:tgtEl>
                                      </p:cBhvr>
                                    </p:animEffect>
                                  </p:childTnLst>
                                </p:cTn>
                              </p:par>
                              <p:par>
                                <p:cTn id="222" presetID="22" presetClass="exit" presetSubtype="4" fill="hold" grpId="10"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par>
                                <p:cTn id="225" presetID="22" presetClass="exit" presetSubtype="4" fill="hold" grpId="5" nodeType="withEffect">
                                  <p:stCondLst>
                                    <p:cond delay="0"/>
                                  </p:stCondLst>
                                  <p:childTnLst>
                                    <p:animEffect transition="out" filter="wipe(down)">
                                      <p:cBhvr>
                                        <p:cTn id="226" dur="500"/>
                                        <p:tgtEl>
                                          <p:spTgt spid="27"/>
                                        </p:tgtEl>
                                      </p:cBhvr>
                                    </p:animEffect>
                                    <p:set>
                                      <p:cBhvr>
                                        <p:cTn id="227" dur="1" fill="hold">
                                          <p:stCondLst>
                                            <p:cond delay="499"/>
                                          </p:stCondLst>
                                        </p:cTn>
                                        <p:tgtEl>
                                          <p:spTgt spid="27"/>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44"/>
                                        </p:tgtEl>
                                        <p:attrNameLst>
                                          <p:attrName>style.visibility</p:attrName>
                                        </p:attrNameLst>
                                      </p:cBhvr>
                                      <p:to>
                                        <p:strVal val="visible"/>
                                      </p:to>
                                    </p:set>
                                    <p:animEffect transition="in" filter="wipe(down)">
                                      <p:cBhvr>
                                        <p:cTn id="232" dur="500"/>
                                        <p:tgtEl>
                                          <p:spTgt spid="44"/>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11" nodeType="clickEffect">
                                  <p:stCondLst>
                                    <p:cond delay="0"/>
                                  </p:stCondLst>
                                  <p:childTnLst>
                                    <p:set>
                                      <p:cBhvr>
                                        <p:cTn id="236" dur="1" fill="hold">
                                          <p:stCondLst>
                                            <p:cond delay="0"/>
                                          </p:stCondLst>
                                        </p:cTn>
                                        <p:tgtEl>
                                          <p:spTgt spid="28"/>
                                        </p:tgtEl>
                                        <p:attrNameLst>
                                          <p:attrName>style.visibility</p:attrName>
                                        </p:attrNameLst>
                                      </p:cBhvr>
                                      <p:to>
                                        <p:strVal val="visible"/>
                                      </p:to>
                                    </p:set>
                                    <p:animEffect transition="in" filter="wipe(down)">
                                      <p:cBhvr>
                                        <p:cTn id="237" dur="500"/>
                                        <p:tgtEl>
                                          <p:spTgt spid="28"/>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48"/>
                                        </p:tgtEl>
                                        <p:attrNameLst>
                                          <p:attrName>style.visibility</p:attrName>
                                        </p:attrNameLst>
                                      </p:cBhvr>
                                      <p:to>
                                        <p:strVal val="visible"/>
                                      </p:to>
                                    </p:set>
                                    <p:animEffect transition="in" filter="wipe(down)">
                                      <p:cBhvr>
                                        <p:cTn id="242" dur="500"/>
                                        <p:tgtEl>
                                          <p:spTgt spid="48"/>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6" nodeType="clickEffect">
                                  <p:stCondLst>
                                    <p:cond delay="0"/>
                                  </p:stCondLst>
                                  <p:childTnLst>
                                    <p:set>
                                      <p:cBhvr>
                                        <p:cTn id="246" dur="1" fill="hold">
                                          <p:stCondLst>
                                            <p:cond delay="0"/>
                                          </p:stCondLst>
                                        </p:cTn>
                                        <p:tgtEl>
                                          <p:spTgt spid="27"/>
                                        </p:tgtEl>
                                        <p:attrNameLst>
                                          <p:attrName>style.visibility</p:attrName>
                                        </p:attrNameLst>
                                      </p:cBhvr>
                                      <p:to>
                                        <p:strVal val="visible"/>
                                      </p:to>
                                    </p:set>
                                    <p:animEffect transition="in" filter="wipe(down)">
                                      <p:cBhvr>
                                        <p:cTn id="247" dur="500"/>
                                        <p:tgtEl>
                                          <p:spTgt spid="27"/>
                                        </p:tgtEl>
                                      </p:cBhvr>
                                    </p:animEffect>
                                  </p:childTnLst>
                                </p:cTn>
                              </p:par>
                              <p:par>
                                <p:cTn id="248" presetID="22" presetClass="exit" presetSubtype="4" fill="hold" grpId="12" nodeType="withEffect">
                                  <p:stCondLst>
                                    <p:cond delay="0"/>
                                  </p:stCondLst>
                                  <p:childTnLst>
                                    <p:animEffect transition="out" filter="wipe(down)">
                                      <p:cBhvr>
                                        <p:cTn id="249" dur="500"/>
                                        <p:tgtEl>
                                          <p:spTgt spid="28"/>
                                        </p:tgtEl>
                                      </p:cBhvr>
                                    </p:animEffect>
                                    <p:set>
                                      <p:cBhvr>
                                        <p:cTn id="250" dur="1" fill="hold">
                                          <p:stCondLst>
                                            <p:cond delay="499"/>
                                          </p:stCondLst>
                                        </p:cTn>
                                        <p:tgtEl>
                                          <p:spTgt spid="2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4" fill="hold" grpId="0" nodeType="clickEffect">
                                  <p:stCondLst>
                                    <p:cond delay="0"/>
                                  </p:stCondLst>
                                  <p:childTnLst>
                                    <p:set>
                                      <p:cBhvr>
                                        <p:cTn id="254" dur="1" fill="hold">
                                          <p:stCondLst>
                                            <p:cond delay="0"/>
                                          </p:stCondLst>
                                        </p:cTn>
                                        <p:tgtEl>
                                          <p:spTgt spid="52"/>
                                        </p:tgtEl>
                                        <p:attrNameLst>
                                          <p:attrName>style.visibility</p:attrName>
                                        </p:attrNameLst>
                                      </p:cBhvr>
                                      <p:to>
                                        <p:strVal val="visible"/>
                                      </p:to>
                                    </p:set>
                                    <p:animEffect transition="in" filter="wipe(down)">
                                      <p:cBhvr>
                                        <p:cTn id="2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p:bldP spid="19" grpId="0"/>
      <p:bldP spid="21" grpId="0" animBg="1"/>
      <p:bldP spid="22" grpId="0"/>
      <p:bldP spid="23" grpId="0" animBg="1"/>
      <p:bldP spid="26" grpId="0" animBg="1"/>
      <p:bldP spid="26" grpId="1" animBg="1"/>
      <p:bldP spid="26" grpId="2" animBg="1"/>
      <p:bldP spid="27" grpId="0" animBg="1"/>
      <p:bldP spid="27" grpId="1" animBg="1"/>
      <p:bldP spid="27" grpId="2" animBg="1"/>
      <p:bldP spid="27" grpId="3" animBg="1"/>
      <p:bldP spid="27" grpId="4" animBg="1"/>
      <p:bldP spid="27" grpId="5" animBg="1"/>
      <p:bldP spid="27" grpId="6"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28" grpId="10" animBg="1"/>
      <p:bldP spid="28" grpId="11" animBg="1"/>
      <p:bldP spid="28" grpId="12"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Instructions</a:t>
            </a:r>
            <a:endParaRPr lang="en-US" dirty="0"/>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startAt="2"/>
            </a:pPr>
            <a:r>
              <a:rPr lang="en-US" dirty="0" smtClean="0"/>
              <a:t>Register Reference Instruction</a:t>
            </a:r>
            <a:endParaRPr lang="en-US" dirty="0"/>
          </a:p>
        </p:txBody>
      </p:sp>
      <p:sp>
        <p:nvSpPr>
          <p:cNvPr id="13" name="TextBox 12"/>
          <p:cNvSpPr txBox="1"/>
          <p:nvPr/>
        </p:nvSpPr>
        <p:spPr>
          <a:xfrm>
            <a:off x="457200" y="3352800"/>
            <a:ext cx="915635" cy="523220"/>
          </a:xfrm>
          <a:prstGeom prst="rect">
            <a:avLst/>
          </a:prstGeom>
          <a:noFill/>
        </p:spPr>
        <p:txBody>
          <a:bodyPr wrap="none" rtlCol="0">
            <a:spAutoFit/>
          </a:bodyPr>
          <a:lstStyle/>
          <a:p>
            <a:r>
              <a:rPr lang="en-US" sz="2800" dirty="0" smtClean="0"/>
              <a:t>7800</a:t>
            </a:r>
            <a:endParaRPr lang="en-US" sz="2800" dirty="0"/>
          </a:p>
        </p:txBody>
      </p:sp>
      <p:sp>
        <p:nvSpPr>
          <p:cNvPr id="18" name="TextBox 17"/>
          <p:cNvSpPr txBox="1"/>
          <p:nvPr/>
        </p:nvSpPr>
        <p:spPr>
          <a:xfrm>
            <a:off x="1528763" y="3352800"/>
            <a:ext cx="734496" cy="523220"/>
          </a:xfrm>
          <a:prstGeom prst="rect">
            <a:avLst/>
          </a:prstGeom>
          <a:noFill/>
        </p:spPr>
        <p:txBody>
          <a:bodyPr wrap="none" rtlCol="0">
            <a:spAutoFit/>
          </a:bodyPr>
          <a:lstStyle/>
          <a:p>
            <a:r>
              <a:rPr lang="en-US" sz="2800" dirty="0" smtClean="0"/>
              <a:t>CLA</a:t>
            </a:r>
            <a:endParaRPr lang="en-US" sz="2800" dirty="0"/>
          </a:p>
        </p:txBody>
      </p:sp>
      <p:sp>
        <p:nvSpPr>
          <p:cNvPr id="19" name="TextBox 18"/>
          <p:cNvSpPr txBox="1"/>
          <p:nvPr/>
        </p:nvSpPr>
        <p:spPr>
          <a:xfrm>
            <a:off x="2644228" y="3352800"/>
            <a:ext cx="1409938" cy="523220"/>
          </a:xfrm>
          <a:prstGeom prst="rect">
            <a:avLst/>
          </a:prstGeom>
          <a:noFill/>
        </p:spPr>
        <p:txBody>
          <a:bodyPr wrap="none" rtlCol="0">
            <a:spAutoFit/>
          </a:bodyPr>
          <a:lstStyle/>
          <a:p>
            <a:r>
              <a:rPr lang="en-US" sz="2800" dirty="0" smtClean="0"/>
              <a:t>Clear AC</a:t>
            </a:r>
            <a:endParaRPr lang="en-US" sz="2800" dirty="0"/>
          </a:p>
        </p:txBody>
      </p:sp>
      <p:sp>
        <p:nvSpPr>
          <p:cNvPr id="29" name="TextBox 28"/>
          <p:cNvSpPr txBox="1"/>
          <p:nvPr/>
        </p:nvSpPr>
        <p:spPr>
          <a:xfrm>
            <a:off x="461962" y="3733800"/>
            <a:ext cx="915635" cy="523220"/>
          </a:xfrm>
          <a:prstGeom prst="rect">
            <a:avLst/>
          </a:prstGeom>
          <a:noFill/>
        </p:spPr>
        <p:txBody>
          <a:bodyPr wrap="none" rtlCol="0">
            <a:spAutoFit/>
          </a:bodyPr>
          <a:lstStyle/>
          <a:p>
            <a:r>
              <a:rPr lang="en-US" sz="2800" dirty="0" smtClean="0"/>
              <a:t>7400</a:t>
            </a:r>
            <a:endParaRPr lang="en-US" sz="2800" dirty="0"/>
          </a:p>
        </p:txBody>
      </p:sp>
      <p:sp>
        <p:nvSpPr>
          <p:cNvPr id="30" name="TextBox 29"/>
          <p:cNvSpPr txBox="1"/>
          <p:nvPr/>
        </p:nvSpPr>
        <p:spPr>
          <a:xfrm>
            <a:off x="1533525" y="3733800"/>
            <a:ext cx="700833" cy="523220"/>
          </a:xfrm>
          <a:prstGeom prst="rect">
            <a:avLst/>
          </a:prstGeom>
          <a:noFill/>
        </p:spPr>
        <p:txBody>
          <a:bodyPr wrap="none" rtlCol="0">
            <a:spAutoFit/>
          </a:bodyPr>
          <a:lstStyle/>
          <a:p>
            <a:r>
              <a:rPr lang="en-US" sz="2800" dirty="0" smtClean="0"/>
              <a:t>CLE</a:t>
            </a:r>
            <a:endParaRPr lang="en-US" sz="2800" dirty="0"/>
          </a:p>
        </p:txBody>
      </p:sp>
      <p:sp>
        <p:nvSpPr>
          <p:cNvPr id="31" name="TextBox 30"/>
          <p:cNvSpPr txBox="1"/>
          <p:nvPr/>
        </p:nvSpPr>
        <p:spPr>
          <a:xfrm>
            <a:off x="2648990" y="3733800"/>
            <a:ext cx="1188146" cy="523220"/>
          </a:xfrm>
          <a:prstGeom prst="rect">
            <a:avLst/>
          </a:prstGeom>
          <a:noFill/>
        </p:spPr>
        <p:txBody>
          <a:bodyPr wrap="none" rtlCol="0">
            <a:spAutoFit/>
          </a:bodyPr>
          <a:lstStyle/>
          <a:p>
            <a:r>
              <a:rPr lang="en-US" sz="2800" dirty="0" smtClean="0"/>
              <a:t>Clear E</a:t>
            </a:r>
            <a:endParaRPr lang="en-US" sz="2800" dirty="0"/>
          </a:p>
        </p:txBody>
      </p:sp>
      <p:sp>
        <p:nvSpPr>
          <p:cNvPr id="33" name="TextBox 32"/>
          <p:cNvSpPr txBox="1"/>
          <p:nvPr/>
        </p:nvSpPr>
        <p:spPr>
          <a:xfrm>
            <a:off x="452437" y="4143970"/>
            <a:ext cx="915635" cy="523220"/>
          </a:xfrm>
          <a:prstGeom prst="rect">
            <a:avLst/>
          </a:prstGeom>
          <a:noFill/>
        </p:spPr>
        <p:txBody>
          <a:bodyPr wrap="none" rtlCol="0">
            <a:spAutoFit/>
          </a:bodyPr>
          <a:lstStyle/>
          <a:p>
            <a:r>
              <a:rPr lang="en-US" sz="2800" dirty="0" smtClean="0"/>
              <a:t>7200</a:t>
            </a:r>
            <a:endParaRPr lang="en-US" sz="2800" dirty="0"/>
          </a:p>
        </p:txBody>
      </p:sp>
      <p:sp>
        <p:nvSpPr>
          <p:cNvPr id="34" name="TextBox 33"/>
          <p:cNvSpPr txBox="1"/>
          <p:nvPr/>
        </p:nvSpPr>
        <p:spPr>
          <a:xfrm>
            <a:off x="1524000" y="4143970"/>
            <a:ext cx="891591" cy="523220"/>
          </a:xfrm>
          <a:prstGeom prst="rect">
            <a:avLst/>
          </a:prstGeom>
          <a:noFill/>
        </p:spPr>
        <p:txBody>
          <a:bodyPr wrap="none" rtlCol="0">
            <a:spAutoFit/>
          </a:bodyPr>
          <a:lstStyle/>
          <a:p>
            <a:r>
              <a:rPr lang="en-US" sz="2800" dirty="0" smtClean="0"/>
              <a:t>CMA</a:t>
            </a:r>
            <a:endParaRPr lang="en-US" sz="2800" dirty="0"/>
          </a:p>
        </p:txBody>
      </p:sp>
      <p:sp>
        <p:nvSpPr>
          <p:cNvPr id="35" name="TextBox 34"/>
          <p:cNvSpPr txBox="1"/>
          <p:nvPr/>
        </p:nvSpPr>
        <p:spPr>
          <a:xfrm>
            <a:off x="2639465" y="4143970"/>
            <a:ext cx="2549544" cy="523220"/>
          </a:xfrm>
          <a:prstGeom prst="rect">
            <a:avLst/>
          </a:prstGeom>
          <a:noFill/>
        </p:spPr>
        <p:txBody>
          <a:bodyPr wrap="none" rtlCol="0">
            <a:spAutoFit/>
          </a:bodyPr>
          <a:lstStyle/>
          <a:p>
            <a:r>
              <a:rPr lang="en-US" sz="2800" dirty="0" smtClean="0"/>
              <a:t>Complement AC</a:t>
            </a:r>
            <a:endParaRPr lang="en-US" sz="2800" dirty="0"/>
          </a:p>
        </p:txBody>
      </p:sp>
      <p:sp>
        <p:nvSpPr>
          <p:cNvPr id="37" name="TextBox 36"/>
          <p:cNvSpPr txBox="1"/>
          <p:nvPr/>
        </p:nvSpPr>
        <p:spPr>
          <a:xfrm>
            <a:off x="452437" y="4584710"/>
            <a:ext cx="915635" cy="523220"/>
          </a:xfrm>
          <a:prstGeom prst="rect">
            <a:avLst/>
          </a:prstGeom>
          <a:noFill/>
        </p:spPr>
        <p:txBody>
          <a:bodyPr wrap="none" rtlCol="0">
            <a:spAutoFit/>
          </a:bodyPr>
          <a:lstStyle/>
          <a:p>
            <a:r>
              <a:rPr lang="en-US" sz="2800" dirty="0" smtClean="0"/>
              <a:t>7100</a:t>
            </a:r>
            <a:endParaRPr lang="en-US" sz="2800" dirty="0"/>
          </a:p>
        </p:txBody>
      </p:sp>
      <p:sp>
        <p:nvSpPr>
          <p:cNvPr id="38" name="TextBox 37"/>
          <p:cNvSpPr txBox="1"/>
          <p:nvPr/>
        </p:nvSpPr>
        <p:spPr>
          <a:xfrm>
            <a:off x="1524000" y="4584710"/>
            <a:ext cx="857927" cy="523220"/>
          </a:xfrm>
          <a:prstGeom prst="rect">
            <a:avLst/>
          </a:prstGeom>
          <a:noFill/>
        </p:spPr>
        <p:txBody>
          <a:bodyPr wrap="none" rtlCol="0">
            <a:spAutoFit/>
          </a:bodyPr>
          <a:lstStyle/>
          <a:p>
            <a:r>
              <a:rPr lang="en-US" sz="2800" dirty="0" smtClean="0"/>
              <a:t>CME</a:t>
            </a:r>
            <a:endParaRPr lang="en-US" sz="2800" dirty="0"/>
          </a:p>
        </p:txBody>
      </p:sp>
      <p:sp>
        <p:nvSpPr>
          <p:cNvPr id="39" name="TextBox 38"/>
          <p:cNvSpPr txBox="1"/>
          <p:nvPr/>
        </p:nvSpPr>
        <p:spPr>
          <a:xfrm>
            <a:off x="2639465" y="4584710"/>
            <a:ext cx="2327753" cy="523220"/>
          </a:xfrm>
          <a:prstGeom prst="rect">
            <a:avLst/>
          </a:prstGeom>
          <a:noFill/>
        </p:spPr>
        <p:txBody>
          <a:bodyPr wrap="none" rtlCol="0">
            <a:spAutoFit/>
          </a:bodyPr>
          <a:lstStyle/>
          <a:p>
            <a:r>
              <a:rPr lang="en-US" sz="2800" dirty="0" smtClean="0"/>
              <a:t>Complement E</a:t>
            </a:r>
            <a:endParaRPr lang="en-US" sz="2800" dirty="0"/>
          </a:p>
        </p:txBody>
      </p:sp>
      <p:sp>
        <p:nvSpPr>
          <p:cNvPr id="41" name="TextBox 40"/>
          <p:cNvSpPr txBox="1"/>
          <p:nvPr/>
        </p:nvSpPr>
        <p:spPr>
          <a:xfrm>
            <a:off x="452437" y="5016787"/>
            <a:ext cx="915635" cy="523220"/>
          </a:xfrm>
          <a:prstGeom prst="rect">
            <a:avLst/>
          </a:prstGeom>
          <a:noFill/>
        </p:spPr>
        <p:txBody>
          <a:bodyPr wrap="none" rtlCol="0">
            <a:spAutoFit/>
          </a:bodyPr>
          <a:lstStyle/>
          <a:p>
            <a:r>
              <a:rPr lang="en-US" sz="2800" dirty="0" smtClean="0"/>
              <a:t>7080</a:t>
            </a:r>
            <a:endParaRPr lang="en-US" sz="2800" dirty="0"/>
          </a:p>
        </p:txBody>
      </p:sp>
      <p:sp>
        <p:nvSpPr>
          <p:cNvPr id="42" name="TextBox 41"/>
          <p:cNvSpPr txBox="1"/>
          <p:nvPr/>
        </p:nvSpPr>
        <p:spPr>
          <a:xfrm>
            <a:off x="1524000" y="5016787"/>
            <a:ext cx="660758" cy="523220"/>
          </a:xfrm>
          <a:prstGeom prst="rect">
            <a:avLst/>
          </a:prstGeom>
          <a:noFill/>
        </p:spPr>
        <p:txBody>
          <a:bodyPr wrap="none" rtlCol="0">
            <a:spAutoFit/>
          </a:bodyPr>
          <a:lstStyle/>
          <a:p>
            <a:r>
              <a:rPr lang="en-US" sz="2800" dirty="0" smtClean="0"/>
              <a:t>CIR</a:t>
            </a:r>
            <a:endParaRPr lang="en-US" sz="2800" dirty="0"/>
          </a:p>
        </p:txBody>
      </p:sp>
      <p:sp>
        <p:nvSpPr>
          <p:cNvPr id="43" name="TextBox 42"/>
          <p:cNvSpPr txBox="1"/>
          <p:nvPr/>
        </p:nvSpPr>
        <p:spPr>
          <a:xfrm>
            <a:off x="2639465" y="5016787"/>
            <a:ext cx="3591881" cy="523220"/>
          </a:xfrm>
          <a:prstGeom prst="rect">
            <a:avLst/>
          </a:prstGeom>
          <a:noFill/>
        </p:spPr>
        <p:txBody>
          <a:bodyPr wrap="none" rtlCol="0">
            <a:spAutoFit/>
          </a:bodyPr>
          <a:lstStyle/>
          <a:p>
            <a:r>
              <a:rPr lang="en-US" sz="2800" dirty="0" smtClean="0"/>
              <a:t>Circulate right AC and E</a:t>
            </a:r>
            <a:endParaRPr lang="en-US" sz="2800" dirty="0"/>
          </a:p>
        </p:txBody>
      </p:sp>
      <p:sp>
        <p:nvSpPr>
          <p:cNvPr id="45" name="TextBox 44"/>
          <p:cNvSpPr txBox="1"/>
          <p:nvPr/>
        </p:nvSpPr>
        <p:spPr>
          <a:xfrm>
            <a:off x="452437" y="5435620"/>
            <a:ext cx="915635" cy="523220"/>
          </a:xfrm>
          <a:prstGeom prst="rect">
            <a:avLst/>
          </a:prstGeom>
          <a:noFill/>
        </p:spPr>
        <p:txBody>
          <a:bodyPr wrap="none" rtlCol="0">
            <a:spAutoFit/>
          </a:bodyPr>
          <a:lstStyle/>
          <a:p>
            <a:r>
              <a:rPr lang="en-US" sz="2800" dirty="0" smtClean="0"/>
              <a:t>7040</a:t>
            </a:r>
            <a:endParaRPr lang="en-US" sz="2800" dirty="0"/>
          </a:p>
        </p:txBody>
      </p:sp>
      <p:sp>
        <p:nvSpPr>
          <p:cNvPr id="46" name="TextBox 45"/>
          <p:cNvSpPr txBox="1"/>
          <p:nvPr/>
        </p:nvSpPr>
        <p:spPr>
          <a:xfrm>
            <a:off x="1524000" y="5435620"/>
            <a:ext cx="615874" cy="523220"/>
          </a:xfrm>
          <a:prstGeom prst="rect">
            <a:avLst/>
          </a:prstGeom>
          <a:noFill/>
        </p:spPr>
        <p:txBody>
          <a:bodyPr wrap="none" rtlCol="0">
            <a:spAutoFit/>
          </a:bodyPr>
          <a:lstStyle/>
          <a:p>
            <a:r>
              <a:rPr lang="en-US" sz="2800" dirty="0" smtClean="0"/>
              <a:t>CIL</a:t>
            </a:r>
            <a:endParaRPr lang="en-US" sz="2800" dirty="0"/>
          </a:p>
        </p:txBody>
      </p:sp>
      <p:sp>
        <p:nvSpPr>
          <p:cNvPr id="47" name="TextBox 46"/>
          <p:cNvSpPr txBox="1"/>
          <p:nvPr/>
        </p:nvSpPr>
        <p:spPr>
          <a:xfrm>
            <a:off x="2639465" y="5435620"/>
            <a:ext cx="3396507" cy="523220"/>
          </a:xfrm>
          <a:prstGeom prst="rect">
            <a:avLst/>
          </a:prstGeom>
          <a:noFill/>
        </p:spPr>
        <p:txBody>
          <a:bodyPr wrap="none" rtlCol="0">
            <a:spAutoFit/>
          </a:bodyPr>
          <a:lstStyle/>
          <a:p>
            <a:r>
              <a:rPr lang="en-US" sz="2800" dirty="0" smtClean="0"/>
              <a:t>Circulate left AC and E</a:t>
            </a:r>
            <a:endParaRPr lang="en-US" sz="2800" dirty="0"/>
          </a:p>
        </p:txBody>
      </p:sp>
      <p:sp>
        <p:nvSpPr>
          <p:cNvPr id="49" name="TextBox 48"/>
          <p:cNvSpPr txBox="1"/>
          <p:nvPr/>
        </p:nvSpPr>
        <p:spPr>
          <a:xfrm>
            <a:off x="452437" y="5877518"/>
            <a:ext cx="915635" cy="523220"/>
          </a:xfrm>
          <a:prstGeom prst="rect">
            <a:avLst/>
          </a:prstGeom>
          <a:noFill/>
        </p:spPr>
        <p:txBody>
          <a:bodyPr wrap="none" rtlCol="0">
            <a:spAutoFit/>
          </a:bodyPr>
          <a:lstStyle/>
          <a:p>
            <a:r>
              <a:rPr lang="en-US" sz="2800" dirty="0" smtClean="0"/>
              <a:t>7020</a:t>
            </a:r>
            <a:endParaRPr lang="en-US" sz="2800" dirty="0"/>
          </a:p>
        </p:txBody>
      </p:sp>
      <p:sp>
        <p:nvSpPr>
          <p:cNvPr id="50" name="TextBox 49"/>
          <p:cNvSpPr txBox="1"/>
          <p:nvPr/>
        </p:nvSpPr>
        <p:spPr>
          <a:xfrm>
            <a:off x="1524000" y="5877518"/>
            <a:ext cx="697627" cy="523220"/>
          </a:xfrm>
          <a:prstGeom prst="rect">
            <a:avLst/>
          </a:prstGeom>
          <a:noFill/>
        </p:spPr>
        <p:txBody>
          <a:bodyPr wrap="none" rtlCol="0">
            <a:spAutoFit/>
          </a:bodyPr>
          <a:lstStyle/>
          <a:p>
            <a:r>
              <a:rPr lang="en-US" sz="2800" dirty="0" smtClean="0"/>
              <a:t>INC</a:t>
            </a:r>
            <a:endParaRPr lang="en-US" sz="2800" dirty="0"/>
          </a:p>
        </p:txBody>
      </p:sp>
      <p:sp>
        <p:nvSpPr>
          <p:cNvPr id="51" name="TextBox 50"/>
          <p:cNvSpPr txBox="1"/>
          <p:nvPr/>
        </p:nvSpPr>
        <p:spPr>
          <a:xfrm>
            <a:off x="2639465" y="5877518"/>
            <a:ext cx="2163285" cy="523220"/>
          </a:xfrm>
          <a:prstGeom prst="rect">
            <a:avLst/>
          </a:prstGeom>
          <a:noFill/>
        </p:spPr>
        <p:txBody>
          <a:bodyPr wrap="none" rtlCol="0">
            <a:spAutoFit/>
          </a:bodyPr>
          <a:lstStyle/>
          <a:p>
            <a:r>
              <a:rPr lang="en-US" sz="2800" dirty="0" smtClean="0"/>
              <a:t>Increment AC</a:t>
            </a:r>
            <a:endParaRPr lang="en-US" sz="2800" dirty="0"/>
          </a:p>
        </p:txBody>
      </p:sp>
      <p:graphicFrame>
        <p:nvGraphicFramePr>
          <p:cNvPr id="53" name="Table 52"/>
          <p:cNvGraphicFramePr>
            <a:graphicFrameLocks noGrp="1"/>
          </p:cNvGraphicFramePr>
          <p:nvPr>
            <p:extLst>
              <p:ext uri="{D42A27DB-BD31-4B8C-83A1-F6EECF244321}">
                <p14:modId xmlns:p14="http://schemas.microsoft.com/office/powerpoint/2010/main" val="4239068138"/>
              </p:ext>
            </p:extLst>
          </p:nvPr>
        </p:nvGraphicFramePr>
        <p:xfrm>
          <a:off x="588760" y="2468880"/>
          <a:ext cx="8021840" cy="579120"/>
        </p:xfrm>
        <a:graphic>
          <a:graphicData uri="http://schemas.openxmlformats.org/drawingml/2006/table">
            <a:tbl>
              <a:tblPr firstRow="1" bandRow="1">
                <a:tableStyleId>{5C22544A-7EE6-4342-B048-85BDC9FD1C3A}</a:tableStyleId>
              </a:tblPr>
              <a:tblGrid>
                <a:gridCol w="501365"/>
                <a:gridCol w="501365"/>
                <a:gridCol w="501365"/>
                <a:gridCol w="501365"/>
                <a:gridCol w="501365"/>
                <a:gridCol w="501365"/>
                <a:gridCol w="501365"/>
                <a:gridCol w="501365"/>
                <a:gridCol w="501365"/>
                <a:gridCol w="501365"/>
                <a:gridCol w="501365"/>
                <a:gridCol w="501365"/>
                <a:gridCol w="501365"/>
                <a:gridCol w="501365"/>
                <a:gridCol w="501365"/>
                <a:gridCol w="501365"/>
              </a:tblGrid>
              <a:tr h="579120">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TextBox 53"/>
          <p:cNvSpPr txBox="1"/>
          <p:nvPr/>
        </p:nvSpPr>
        <p:spPr>
          <a:xfrm>
            <a:off x="682942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3933825"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3543301" y="1356478"/>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2209800" y="1345302"/>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4019550"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Register Operation</a:t>
            </a:r>
            <a:endParaRPr lang="en-US" sz="2000" dirty="0"/>
          </a:p>
        </p:txBody>
      </p:sp>
      <p:sp>
        <p:nvSpPr>
          <p:cNvPr id="60" name="Rectangle 59"/>
          <p:cNvSpPr/>
          <p:nvPr/>
        </p:nvSpPr>
        <p:spPr>
          <a:xfrm>
            <a:off x="22098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0</a:t>
            </a:r>
            <a:endParaRPr lang="en-US" sz="2000" dirty="0"/>
          </a:p>
        </p:txBody>
      </p:sp>
      <p:sp>
        <p:nvSpPr>
          <p:cNvPr id="61" name="TextBox 60"/>
          <p:cNvSpPr txBox="1"/>
          <p:nvPr/>
        </p:nvSpPr>
        <p:spPr>
          <a:xfrm>
            <a:off x="2590800" y="1345302"/>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35814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3" name="Rectangle 62"/>
          <p:cNvSpPr/>
          <p:nvPr/>
        </p:nvSpPr>
        <p:spPr>
          <a:xfrm>
            <a:off x="31242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4" name="Rectangle 63"/>
          <p:cNvSpPr/>
          <p:nvPr/>
        </p:nvSpPr>
        <p:spPr>
          <a:xfrm>
            <a:off x="26670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5" name="TextBox 64"/>
          <p:cNvSpPr txBox="1"/>
          <p:nvPr/>
        </p:nvSpPr>
        <p:spPr>
          <a:xfrm>
            <a:off x="3086101" y="1352490"/>
            <a:ext cx="495299" cy="400110"/>
          </a:xfrm>
          <a:prstGeom prst="rect">
            <a:avLst/>
          </a:prstGeom>
          <a:noFill/>
        </p:spPr>
        <p:txBody>
          <a:bodyPr wrap="square" rtlCol="0">
            <a:spAutoFit/>
          </a:bodyPr>
          <a:lstStyle/>
          <a:p>
            <a:pPr algn="ctr"/>
            <a:r>
              <a:rPr lang="en-US" sz="2000" dirty="0" smtClean="0"/>
              <a:t>13</a:t>
            </a:r>
            <a:endParaRPr lang="en-US" sz="2000" dirty="0"/>
          </a:p>
        </p:txBody>
      </p:sp>
      <p:sp>
        <p:nvSpPr>
          <p:cNvPr id="21" name="Rectangle 20"/>
          <p:cNvSpPr/>
          <p:nvPr/>
        </p:nvSpPr>
        <p:spPr>
          <a:xfrm>
            <a:off x="2624139"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6" name="Rectangle 25"/>
          <p:cNvSpPr/>
          <p:nvPr/>
        </p:nvSpPr>
        <p:spPr>
          <a:xfrm>
            <a:off x="3114376"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69" name="Rectangle 68"/>
          <p:cNvSpPr/>
          <p:nvPr/>
        </p:nvSpPr>
        <p:spPr>
          <a:xfrm>
            <a:off x="3628425" y="251465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0" name="Rectangle 69"/>
          <p:cNvSpPr/>
          <p:nvPr/>
        </p:nvSpPr>
        <p:spPr>
          <a:xfrm>
            <a:off x="4118662" y="251276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1" name="Rectangle 70"/>
          <p:cNvSpPr/>
          <p:nvPr/>
        </p:nvSpPr>
        <p:spPr>
          <a:xfrm>
            <a:off x="4632711" y="250991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2" name="Rectangle 71"/>
          <p:cNvSpPr/>
          <p:nvPr/>
        </p:nvSpPr>
        <p:spPr>
          <a:xfrm>
            <a:off x="5122948" y="250802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3" name="Rectangle 72"/>
          <p:cNvSpPr/>
          <p:nvPr/>
        </p:nvSpPr>
        <p:spPr>
          <a:xfrm>
            <a:off x="5636997" y="250807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Tree>
    <p:extLst>
      <p:ext uri="{BB962C8B-B14F-4D97-AF65-F5344CB8AC3E}">
        <p14:creationId xmlns:p14="http://schemas.microsoft.com/office/powerpoint/2010/main" val="41919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par>
                                <p:cTn id="33" presetID="22" presetClass="exit" presetSubtype="4" fill="hold" grpId="1" nodeType="withEffect">
                                  <p:stCondLst>
                                    <p:cond delay="0"/>
                                  </p:stCondLst>
                                  <p:childTnLst>
                                    <p:animEffect transition="out" filter="wipe(down)">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down)">
                                      <p:cBhvr>
                                        <p:cTn id="55" dur="500"/>
                                        <p:tgtEl>
                                          <p:spTgt spid="69"/>
                                        </p:tgtEl>
                                      </p:cBhvr>
                                    </p:animEffect>
                                  </p:childTnLst>
                                </p:cTn>
                              </p:par>
                              <p:par>
                                <p:cTn id="56" presetID="22" presetClass="exit" presetSubtype="4" fill="hold" grpId="1" nodeType="withEffect">
                                  <p:stCondLst>
                                    <p:cond delay="0"/>
                                  </p:stCondLst>
                                  <p:childTnLst>
                                    <p:animEffect transition="out" filter="wipe(down)">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down)">
                                      <p:cBhvr>
                                        <p:cTn id="78" dur="500"/>
                                        <p:tgtEl>
                                          <p:spTgt spid="70"/>
                                        </p:tgtEl>
                                      </p:cBhvr>
                                    </p:animEffect>
                                  </p:childTnLst>
                                </p:cTn>
                              </p:par>
                              <p:par>
                                <p:cTn id="79" presetID="22" presetClass="exit" presetSubtype="4" fill="hold" grpId="1" nodeType="withEffect">
                                  <p:stCondLst>
                                    <p:cond delay="0"/>
                                  </p:stCondLst>
                                  <p:childTnLst>
                                    <p:animEffect transition="out" filter="wipe(down)">
                                      <p:cBhvr>
                                        <p:cTn id="80" dur="500"/>
                                        <p:tgtEl>
                                          <p:spTgt spid="69"/>
                                        </p:tgtEl>
                                      </p:cBhvr>
                                    </p:animEffect>
                                    <p:set>
                                      <p:cBhvr>
                                        <p:cTn id="81" dur="1" fill="hold">
                                          <p:stCondLst>
                                            <p:cond delay="499"/>
                                          </p:stCondLst>
                                        </p:cTn>
                                        <p:tgtEl>
                                          <p:spTgt spid="6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wipe(down)">
                                      <p:cBhvr>
                                        <p:cTn id="101" dur="500"/>
                                        <p:tgtEl>
                                          <p:spTgt spid="71"/>
                                        </p:tgtEl>
                                      </p:cBhvr>
                                    </p:animEffect>
                                  </p:childTnLst>
                                </p:cTn>
                              </p:par>
                              <p:par>
                                <p:cTn id="102" presetID="22" presetClass="exit" presetSubtype="4" fill="hold" grpId="1" nodeType="withEffect">
                                  <p:stCondLst>
                                    <p:cond delay="0"/>
                                  </p:stCondLst>
                                  <p:childTnLst>
                                    <p:animEffect transition="out" filter="wipe(down)">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wipe(down)">
                                      <p:cBhvr>
                                        <p:cTn id="114" dur="500"/>
                                        <p:tgtEl>
                                          <p:spTgt spid="4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down)">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wipe(down)">
                                      <p:cBhvr>
                                        <p:cTn id="124" dur="500"/>
                                        <p:tgtEl>
                                          <p:spTgt spid="72"/>
                                        </p:tgtEl>
                                      </p:cBhvr>
                                    </p:animEffect>
                                  </p:childTnLst>
                                </p:cTn>
                              </p:par>
                              <p:par>
                                <p:cTn id="125" presetID="22" presetClass="exit" presetSubtype="4" fill="hold" grpId="1" nodeType="withEffect">
                                  <p:stCondLst>
                                    <p:cond delay="0"/>
                                  </p:stCondLst>
                                  <p:childTnLst>
                                    <p:animEffect transition="out" filter="wipe(down)">
                                      <p:cBhvr>
                                        <p:cTn id="126" dur="500"/>
                                        <p:tgtEl>
                                          <p:spTgt spid="71"/>
                                        </p:tgtEl>
                                      </p:cBhvr>
                                    </p:animEffect>
                                    <p:set>
                                      <p:cBhvr>
                                        <p:cTn id="127" dur="1" fill="hold">
                                          <p:stCondLst>
                                            <p:cond delay="499"/>
                                          </p:stCondLst>
                                        </p:cTn>
                                        <p:tgtEl>
                                          <p:spTgt spid="7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wipe(down)">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wipe(down)">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wipe(down)">
                                      <p:cBhvr>
                                        <p:cTn id="142" dur="500"/>
                                        <p:tgtEl>
                                          <p:spTgt spid="4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down)">
                                      <p:cBhvr>
                                        <p:cTn id="147" dur="500"/>
                                        <p:tgtEl>
                                          <p:spTgt spid="73"/>
                                        </p:tgtEl>
                                      </p:cBhvr>
                                    </p:animEffect>
                                  </p:childTnLst>
                                </p:cTn>
                              </p:par>
                              <p:par>
                                <p:cTn id="148" presetID="22" presetClass="exit" presetSubtype="4" fill="hold" grpId="1" nodeType="withEffect">
                                  <p:stCondLst>
                                    <p:cond delay="0"/>
                                  </p:stCondLst>
                                  <p:childTnLst>
                                    <p:animEffect transition="out" filter="wipe(down)">
                                      <p:cBhvr>
                                        <p:cTn id="149" dur="500"/>
                                        <p:tgtEl>
                                          <p:spTgt spid="72"/>
                                        </p:tgtEl>
                                      </p:cBhvr>
                                    </p:animEffect>
                                    <p:set>
                                      <p:cBhvr>
                                        <p:cTn id="150" dur="1" fill="hold">
                                          <p:stCondLst>
                                            <p:cond delay="499"/>
                                          </p:stCondLst>
                                        </p:cTn>
                                        <p:tgtEl>
                                          <p:spTgt spid="7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wipe(down)">
                                      <p:cBhvr>
                                        <p:cTn id="155" dur="500"/>
                                        <p:tgtEl>
                                          <p:spTgt spid="49"/>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wipe(down)">
                                      <p:cBhvr>
                                        <p:cTn id="160" dur="500"/>
                                        <p:tgtEl>
                                          <p:spTgt spid="5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wipe(down)">
                                      <p:cBhvr>
                                        <p:cTn id="1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45" grpId="0"/>
      <p:bldP spid="46" grpId="0"/>
      <p:bldP spid="47" grpId="0"/>
      <p:bldP spid="49" grpId="0"/>
      <p:bldP spid="50" grpId="0"/>
      <p:bldP spid="51" grpId="0"/>
      <p:bldP spid="21" grpId="0" animBg="1"/>
      <p:bldP spid="21" grpId="1" animBg="1"/>
      <p:bldP spid="26" grpId="0" animBg="1"/>
      <p:bldP spid="26" grpId="1" animBg="1"/>
      <p:bldP spid="69" grpId="0" animBg="1"/>
      <p:bldP spid="69" grpId="1" animBg="1"/>
      <p:bldP spid="70" grpId="0" animBg="1"/>
      <p:bldP spid="70" grpId="1" animBg="1"/>
      <p:bldP spid="71" grpId="0" animBg="1"/>
      <p:bldP spid="71" grpId="1" animBg="1"/>
      <p:bldP spid="72" grpId="0" animBg="1"/>
      <p:bldP spid="72" grpId="1" animBg="1"/>
      <p:bldP spid="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Instructions</a:t>
            </a:r>
            <a:endParaRPr lang="en-US" dirty="0"/>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startAt="2"/>
            </a:pPr>
            <a:r>
              <a:rPr lang="en-US" dirty="0" smtClean="0"/>
              <a:t>Register Reference Instruction</a:t>
            </a:r>
            <a:endParaRPr lang="en-US" dirty="0"/>
          </a:p>
        </p:txBody>
      </p:sp>
      <p:sp>
        <p:nvSpPr>
          <p:cNvPr id="13" name="TextBox 12"/>
          <p:cNvSpPr txBox="1"/>
          <p:nvPr/>
        </p:nvSpPr>
        <p:spPr>
          <a:xfrm>
            <a:off x="457200" y="3352800"/>
            <a:ext cx="915635" cy="523220"/>
          </a:xfrm>
          <a:prstGeom prst="rect">
            <a:avLst/>
          </a:prstGeom>
          <a:noFill/>
        </p:spPr>
        <p:txBody>
          <a:bodyPr wrap="none" rtlCol="0">
            <a:spAutoFit/>
          </a:bodyPr>
          <a:lstStyle/>
          <a:p>
            <a:r>
              <a:rPr lang="en-US" sz="2800" dirty="0" smtClean="0"/>
              <a:t>7010</a:t>
            </a:r>
            <a:endParaRPr lang="en-US" sz="2800" dirty="0"/>
          </a:p>
        </p:txBody>
      </p:sp>
      <p:sp>
        <p:nvSpPr>
          <p:cNvPr id="18" name="TextBox 17"/>
          <p:cNvSpPr txBox="1"/>
          <p:nvPr/>
        </p:nvSpPr>
        <p:spPr>
          <a:xfrm>
            <a:off x="1528763" y="3352800"/>
            <a:ext cx="717632" cy="523220"/>
          </a:xfrm>
          <a:prstGeom prst="rect">
            <a:avLst/>
          </a:prstGeom>
          <a:noFill/>
        </p:spPr>
        <p:txBody>
          <a:bodyPr wrap="none" rtlCol="0">
            <a:spAutoFit/>
          </a:bodyPr>
          <a:lstStyle/>
          <a:p>
            <a:r>
              <a:rPr lang="en-US" sz="2800" dirty="0" smtClean="0"/>
              <a:t>SPA</a:t>
            </a:r>
            <a:endParaRPr lang="en-US" sz="2800" dirty="0"/>
          </a:p>
        </p:txBody>
      </p:sp>
      <p:sp>
        <p:nvSpPr>
          <p:cNvPr id="19" name="TextBox 18"/>
          <p:cNvSpPr txBox="1"/>
          <p:nvPr/>
        </p:nvSpPr>
        <p:spPr>
          <a:xfrm>
            <a:off x="2644228" y="3352800"/>
            <a:ext cx="5437514" cy="523220"/>
          </a:xfrm>
          <a:prstGeom prst="rect">
            <a:avLst/>
          </a:prstGeom>
          <a:noFill/>
        </p:spPr>
        <p:txBody>
          <a:bodyPr wrap="none" rtlCol="0">
            <a:spAutoFit/>
          </a:bodyPr>
          <a:lstStyle/>
          <a:p>
            <a:r>
              <a:rPr lang="en-US" sz="2800" dirty="0" smtClean="0"/>
              <a:t>Skip next instruction if AC is positive</a:t>
            </a:r>
            <a:endParaRPr lang="en-US" sz="2800" dirty="0"/>
          </a:p>
        </p:txBody>
      </p:sp>
      <p:sp>
        <p:nvSpPr>
          <p:cNvPr id="29" name="TextBox 28"/>
          <p:cNvSpPr txBox="1"/>
          <p:nvPr/>
        </p:nvSpPr>
        <p:spPr>
          <a:xfrm>
            <a:off x="461962" y="3733800"/>
            <a:ext cx="915635" cy="523220"/>
          </a:xfrm>
          <a:prstGeom prst="rect">
            <a:avLst/>
          </a:prstGeom>
          <a:noFill/>
        </p:spPr>
        <p:txBody>
          <a:bodyPr wrap="none" rtlCol="0">
            <a:spAutoFit/>
          </a:bodyPr>
          <a:lstStyle/>
          <a:p>
            <a:r>
              <a:rPr lang="en-US" sz="2800" dirty="0" smtClean="0"/>
              <a:t>7008</a:t>
            </a:r>
            <a:endParaRPr lang="en-US" sz="2800" dirty="0"/>
          </a:p>
        </p:txBody>
      </p:sp>
      <p:sp>
        <p:nvSpPr>
          <p:cNvPr id="30" name="TextBox 29"/>
          <p:cNvSpPr txBox="1"/>
          <p:nvPr/>
        </p:nvSpPr>
        <p:spPr>
          <a:xfrm>
            <a:off x="1533525" y="3733800"/>
            <a:ext cx="790601" cy="523220"/>
          </a:xfrm>
          <a:prstGeom prst="rect">
            <a:avLst/>
          </a:prstGeom>
          <a:noFill/>
        </p:spPr>
        <p:txBody>
          <a:bodyPr wrap="none" rtlCol="0">
            <a:spAutoFit/>
          </a:bodyPr>
          <a:lstStyle/>
          <a:p>
            <a:r>
              <a:rPr lang="en-US" sz="2800" dirty="0" smtClean="0"/>
              <a:t>SNA</a:t>
            </a:r>
            <a:endParaRPr lang="en-US" sz="2800" dirty="0"/>
          </a:p>
        </p:txBody>
      </p:sp>
      <p:sp>
        <p:nvSpPr>
          <p:cNvPr id="31" name="TextBox 30"/>
          <p:cNvSpPr txBox="1"/>
          <p:nvPr/>
        </p:nvSpPr>
        <p:spPr>
          <a:xfrm>
            <a:off x="2648990" y="3733800"/>
            <a:ext cx="5533310" cy="523220"/>
          </a:xfrm>
          <a:prstGeom prst="rect">
            <a:avLst/>
          </a:prstGeom>
          <a:noFill/>
        </p:spPr>
        <p:txBody>
          <a:bodyPr wrap="none" rtlCol="0">
            <a:spAutoFit/>
          </a:bodyPr>
          <a:lstStyle/>
          <a:p>
            <a:r>
              <a:rPr lang="en-US" sz="2800" dirty="0" smtClean="0"/>
              <a:t>Skip next instruction if AC is negative</a:t>
            </a:r>
            <a:endParaRPr lang="en-US" sz="2800" dirty="0"/>
          </a:p>
        </p:txBody>
      </p:sp>
      <p:sp>
        <p:nvSpPr>
          <p:cNvPr id="33" name="TextBox 32"/>
          <p:cNvSpPr txBox="1"/>
          <p:nvPr/>
        </p:nvSpPr>
        <p:spPr>
          <a:xfrm>
            <a:off x="452437" y="4143970"/>
            <a:ext cx="915635" cy="523220"/>
          </a:xfrm>
          <a:prstGeom prst="rect">
            <a:avLst/>
          </a:prstGeom>
          <a:noFill/>
        </p:spPr>
        <p:txBody>
          <a:bodyPr wrap="none" rtlCol="0">
            <a:spAutoFit/>
          </a:bodyPr>
          <a:lstStyle/>
          <a:p>
            <a:r>
              <a:rPr lang="en-US" sz="2800" dirty="0" smtClean="0"/>
              <a:t>7004</a:t>
            </a:r>
            <a:endParaRPr lang="en-US" sz="2800" dirty="0"/>
          </a:p>
        </p:txBody>
      </p:sp>
      <p:sp>
        <p:nvSpPr>
          <p:cNvPr id="34" name="TextBox 33"/>
          <p:cNvSpPr txBox="1"/>
          <p:nvPr/>
        </p:nvSpPr>
        <p:spPr>
          <a:xfrm>
            <a:off x="1524000" y="4143970"/>
            <a:ext cx="724557" cy="523220"/>
          </a:xfrm>
          <a:prstGeom prst="rect">
            <a:avLst/>
          </a:prstGeom>
          <a:noFill/>
        </p:spPr>
        <p:txBody>
          <a:bodyPr wrap="none" rtlCol="0">
            <a:spAutoFit/>
          </a:bodyPr>
          <a:lstStyle/>
          <a:p>
            <a:r>
              <a:rPr lang="en-US" sz="2800" dirty="0" smtClean="0"/>
              <a:t>SZA</a:t>
            </a:r>
            <a:endParaRPr lang="en-US" sz="2800" dirty="0"/>
          </a:p>
        </p:txBody>
      </p:sp>
      <p:sp>
        <p:nvSpPr>
          <p:cNvPr id="35" name="TextBox 34"/>
          <p:cNvSpPr txBox="1"/>
          <p:nvPr/>
        </p:nvSpPr>
        <p:spPr>
          <a:xfrm>
            <a:off x="2639465" y="4143970"/>
            <a:ext cx="4917436" cy="523220"/>
          </a:xfrm>
          <a:prstGeom prst="rect">
            <a:avLst/>
          </a:prstGeom>
          <a:noFill/>
        </p:spPr>
        <p:txBody>
          <a:bodyPr wrap="none" rtlCol="0">
            <a:spAutoFit/>
          </a:bodyPr>
          <a:lstStyle/>
          <a:p>
            <a:r>
              <a:rPr lang="en-US" sz="2800" dirty="0"/>
              <a:t>Skip next instruction if AC is </a:t>
            </a:r>
            <a:r>
              <a:rPr lang="en-US" sz="2800" dirty="0" smtClean="0"/>
              <a:t>zero</a:t>
            </a:r>
            <a:endParaRPr lang="en-US" sz="2800" dirty="0"/>
          </a:p>
        </p:txBody>
      </p:sp>
      <p:sp>
        <p:nvSpPr>
          <p:cNvPr id="37" name="TextBox 36"/>
          <p:cNvSpPr txBox="1"/>
          <p:nvPr/>
        </p:nvSpPr>
        <p:spPr>
          <a:xfrm>
            <a:off x="452437" y="4584710"/>
            <a:ext cx="915635" cy="523220"/>
          </a:xfrm>
          <a:prstGeom prst="rect">
            <a:avLst/>
          </a:prstGeom>
          <a:noFill/>
        </p:spPr>
        <p:txBody>
          <a:bodyPr wrap="none" rtlCol="0">
            <a:spAutoFit/>
          </a:bodyPr>
          <a:lstStyle/>
          <a:p>
            <a:r>
              <a:rPr lang="en-US" sz="2800" dirty="0" smtClean="0"/>
              <a:t>7002</a:t>
            </a:r>
            <a:endParaRPr lang="en-US" sz="2800" dirty="0"/>
          </a:p>
        </p:txBody>
      </p:sp>
      <p:sp>
        <p:nvSpPr>
          <p:cNvPr id="38" name="TextBox 37"/>
          <p:cNvSpPr txBox="1"/>
          <p:nvPr/>
        </p:nvSpPr>
        <p:spPr>
          <a:xfrm>
            <a:off x="1524000" y="4584710"/>
            <a:ext cx="692818" cy="523220"/>
          </a:xfrm>
          <a:prstGeom prst="rect">
            <a:avLst/>
          </a:prstGeom>
          <a:noFill/>
        </p:spPr>
        <p:txBody>
          <a:bodyPr wrap="none" rtlCol="0">
            <a:spAutoFit/>
          </a:bodyPr>
          <a:lstStyle/>
          <a:p>
            <a:r>
              <a:rPr lang="en-US" sz="2800" dirty="0" smtClean="0"/>
              <a:t>SZE</a:t>
            </a:r>
            <a:endParaRPr lang="en-US" sz="2800" dirty="0"/>
          </a:p>
        </p:txBody>
      </p:sp>
      <p:sp>
        <p:nvSpPr>
          <p:cNvPr id="39" name="TextBox 38"/>
          <p:cNvSpPr txBox="1"/>
          <p:nvPr/>
        </p:nvSpPr>
        <p:spPr>
          <a:xfrm>
            <a:off x="2639465" y="4584710"/>
            <a:ext cx="4695644" cy="523220"/>
          </a:xfrm>
          <a:prstGeom prst="rect">
            <a:avLst/>
          </a:prstGeom>
          <a:noFill/>
        </p:spPr>
        <p:txBody>
          <a:bodyPr wrap="none" rtlCol="0">
            <a:spAutoFit/>
          </a:bodyPr>
          <a:lstStyle/>
          <a:p>
            <a:r>
              <a:rPr lang="en-US" sz="2800" dirty="0"/>
              <a:t>Skip next instruction </a:t>
            </a:r>
            <a:r>
              <a:rPr lang="en-US" sz="2800" dirty="0" smtClean="0"/>
              <a:t>if E is zero</a:t>
            </a:r>
            <a:endParaRPr lang="en-US" sz="2800" dirty="0"/>
          </a:p>
        </p:txBody>
      </p:sp>
      <p:sp>
        <p:nvSpPr>
          <p:cNvPr id="41" name="TextBox 40"/>
          <p:cNvSpPr txBox="1"/>
          <p:nvPr/>
        </p:nvSpPr>
        <p:spPr>
          <a:xfrm>
            <a:off x="452437" y="5016787"/>
            <a:ext cx="915635" cy="523220"/>
          </a:xfrm>
          <a:prstGeom prst="rect">
            <a:avLst/>
          </a:prstGeom>
          <a:noFill/>
        </p:spPr>
        <p:txBody>
          <a:bodyPr wrap="none" rtlCol="0">
            <a:spAutoFit/>
          </a:bodyPr>
          <a:lstStyle/>
          <a:p>
            <a:r>
              <a:rPr lang="en-US" sz="2800" dirty="0" smtClean="0"/>
              <a:t>7001</a:t>
            </a:r>
            <a:endParaRPr lang="en-US" sz="2800" dirty="0"/>
          </a:p>
        </p:txBody>
      </p:sp>
      <p:sp>
        <p:nvSpPr>
          <p:cNvPr id="42" name="TextBox 41"/>
          <p:cNvSpPr txBox="1"/>
          <p:nvPr/>
        </p:nvSpPr>
        <p:spPr>
          <a:xfrm>
            <a:off x="1524000" y="5016787"/>
            <a:ext cx="708207" cy="523220"/>
          </a:xfrm>
          <a:prstGeom prst="rect">
            <a:avLst/>
          </a:prstGeom>
          <a:noFill/>
        </p:spPr>
        <p:txBody>
          <a:bodyPr wrap="none" rtlCol="0">
            <a:spAutoFit/>
          </a:bodyPr>
          <a:lstStyle/>
          <a:p>
            <a:r>
              <a:rPr lang="en-US" sz="2800" dirty="0" smtClean="0"/>
              <a:t>HLT</a:t>
            </a:r>
            <a:endParaRPr lang="en-US" sz="2800" dirty="0"/>
          </a:p>
        </p:txBody>
      </p:sp>
      <p:sp>
        <p:nvSpPr>
          <p:cNvPr id="43" name="TextBox 42"/>
          <p:cNvSpPr txBox="1"/>
          <p:nvPr/>
        </p:nvSpPr>
        <p:spPr>
          <a:xfrm>
            <a:off x="2639465" y="5016787"/>
            <a:ext cx="2287421" cy="523220"/>
          </a:xfrm>
          <a:prstGeom prst="rect">
            <a:avLst/>
          </a:prstGeom>
          <a:noFill/>
        </p:spPr>
        <p:txBody>
          <a:bodyPr wrap="none" rtlCol="0">
            <a:spAutoFit/>
          </a:bodyPr>
          <a:lstStyle/>
          <a:p>
            <a:r>
              <a:rPr lang="en-US" sz="2800" dirty="0" smtClean="0"/>
              <a:t>Halt computer</a:t>
            </a:r>
            <a:endParaRPr lang="en-US" sz="2800" dirty="0"/>
          </a:p>
        </p:txBody>
      </p:sp>
      <p:graphicFrame>
        <p:nvGraphicFramePr>
          <p:cNvPr id="53" name="Table 52"/>
          <p:cNvGraphicFramePr>
            <a:graphicFrameLocks noGrp="1"/>
          </p:cNvGraphicFramePr>
          <p:nvPr>
            <p:extLst>
              <p:ext uri="{D42A27DB-BD31-4B8C-83A1-F6EECF244321}">
                <p14:modId xmlns:p14="http://schemas.microsoft.com/office/powerpoint/2010/main" val="4239068138"/>
              </p:ext>
            </p:extLst>
          </p:nvPr>
        </p:nvGraphicFramePr>
        <p:xfrm>
          <a:off x="588760" y="2468880"/>
          <a:ext cx="8021840" cy="579120"/>
        </p:xfrm>
        <a:graphic>
          <a:graphicData uri="http://schemas.openxmlformats.org/drawingml/2006/table">
            <a:tbl>
              <a:tblPr firstRow="1" bandRow="1">
                <a:tableStyleId>{5C22544A-7EE6-4342-B048-85BDC9FD1C3A}</a:tableStyleId>
              </a:tblPr>
              <a:tblGrid>
                <a:gridCol w="501365"/>
                <a:gridCol w="501365"/>
                <a:gridCol w="501365"/>
                <a:gridCol w="501365"/>
                <a:gridCol w="501365"/>
                <a:gridCol w="501365"/>
                <a:gridCol w="501365"/>
                <a:gridCol w="501365"/>
                <a:gridCol w="501365"/>
                <a:gridCol w="501365"/>
                <a:gridCol w="501365"/>
                <a:gridCol w="501365"/>
                <a:gridCol w="501365"/>
                <a:gridCol w="501365"/>
                <a:gridCol w="501365"/>
                <a:gridCol w="501365"/>
              </a:tblGrid>
              <a:tr h="579120">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TextBox 53"/>
          <p:cNvSpPr txBox="1"/>
          <p:nvPr/>
        </p:nvSpPr>
        <p:spPr>
          <a:xfrm>
            <a:off x="682942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3933825"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3543301" y="1356478"/>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2209800" y="1345302"/>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4019550"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Register Operation</a:t>
            </a:r>
            <a:endParaRPr lang="en-US" sz="2000" dirty="0"/>
          </a:p>
        </p:txBody>
      </p:sp>
      <p:sp>
        <p:nvSpPr>
          <p:cNvPr id="60" name="Rectangle 59"/>
          <p:cNvSpPr/>
          <p:nvPr/>
        </p:nvSpPr>
        <p:spPr>
          <a:xfrm>
            <a:off x="22098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0</a:t>
            </a:r>
            <a:endParaRPr lang="en-US" sz="2000" dirty="0"/>
          </a:p>
        </p:txBody>
      </p:sp>
      <p:sp>
        <p:nvSpPr>
          <p:cNvPr id="61" name="TextBox 60"/>
          <p:cNvSpPr txBox="1"/>
          <p:nvPr/>
        </p:nvSpPr>
        <p:spPr>
          <a:xfrm>
            <a:off x="2590800" y="1345302"/>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35814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3" name="Rectangle 62"/>
          <p:cNvSpPr/>
          <p:nvPr/>
        </p:nvSpPr>
        <p:spPr>
          <a:xfrm>
            <a:off x="31242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4" name="Rectangle 63"/>
          <p:cNvSpPr/>
          <p:nvPr/>
        </p:nvSpPr>
        <p:spPr>
          <a:xfrm>
            <a:off x="26670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5" name="TextBox 64"/>
          <p:cNvSpPr txBox="1"/>
          <p:nvPr/>
        </p:nvSpPr>
        <p:spPr>
          <a:xfrm>
            <a:off x="3086101" y="1352490"/>
            <a:ext cx="495299" cy="400110"/>
          </a:xfrm>
          <a:prstGeom prst="rect">
            <a:avLst/>
          </a:prstGeom>
          <a:noFill/>
        </p:spPr>
        <p:txBody>
          <a:bodyPr wrap="square" rtlCol="0">
            <a:spAutoFit/>
          </a:bodyPr>
          <a:lstStyle/>
          <a:p>
            <a:pPr algn="ctr"/>
            <a:r>
              <a:rPr lang="en-US" sz="2000" dirty="0" smtClean="0"/>
              <a:t>13</a:t>
            </a:r>
            <a:endParaRPr lang="en-US" sz="2000" dirty="0"/>
          </a:p>
        </p:txBody>
      </p:sp>
      <p:sp>
        <p:nvSpPr>
          <p:cNvPr id="74" name="Rectangle 73"/>
          <p:cNvSpPr/>
          <p:nvPr/>
        </p:nvSpPr>
        <p:spPr>
          <a:xfrm>
            <a:off x="6127234" y="250619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5" name="Rectangle 74"/>
          <p:cNvSpPr/>
          <p:nvPr/>
        </p:nvSpPr>
        <p:spPr>
          <a:xfrm>
            <a:off x="6643688" y="251831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6" name="Rectangle 75"/>
          <p:cNvSpPr/>
          <p:nvPr/>
        </p:nvSpPr>
        <p:spPr>
          <a:xfrm>
            <a:off x="7133925" y="251643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7" name="Rectangle 76"/>
          <p:cNvSpPr/>
          <p:nvPr/>
        </p:nvSpPr>
        <p:spPr>
          <a:xfrm>
            <a:off x="7647974"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8" name="Rectangle 77"/>
          <p:cNvSpPr/>
          <p:nvPr/>
        </p:nvSpPr>
        <p:spPr>
          <a:xfrm>
            <a:off x="8138211"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Tree>
    <p:extLst>
      <p:ext uri="{BB962C8B-B14F-4D97-AF65-F5344CB8AC3E}">
        <p14:creationId xmlns:p14="http://schemas.microsoft.com/office/powerpoint/2010/main" val="149893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down)">
                                      <p:cBhvr>
                                        <p:cTn id="27" dur="500"/>
                                        <p:tgtEl>
                                          <p:spTgt spid="75"/>
                                        </p:tgtEl>
                                      </p:cBhvr>
                                    </p:animEffect>
                                  </p:childTnLst>
                                </p:cTn>
                              </p:par>
                              <p:par>
                                <p:cTn id="28" presetID="22" presetClass="exit" presetSubtype="4" fill="hold" grpId="1" nodeType="withEffect">
                                  <p:stCondLst>
                                    <p:cond delay="0"/>
                                  </p:stCondLst>
                                  <p:childTnLst>
                                    <p:animEffect transition="out" filter="wipe(down)">
                                      <p:cBhvr>
                                        <p:cTn id="29" dur="500"/>
                                        <p:tgtEl>
                                          <p:spTgt spid="74"/>
                                        </p:tgtEl>
                                      </p:cBhvr>
                                    </p:animEffect>
                                    <p:set>
                                      <p:cBhvr>
                                        <p:cTn id="30" dur="1" fill="hold">
                                          <p:stCondLst>
                                            <p:cond delay="499"/>
                                          </p:stCondLst>
                                        </p:cTn>
                                        <p:tgtEl>
                                          <p:spTgt spid="7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wipe(down)">
                                      <p:cBhvr>
                                        <p:cTn id="50" dur="500"/>
                                        <p:tgtEl>
                                          <p:spTgt spid="76"/>
                                        </p:tgtEl>
                                      </p:cBhvr>
                                    </p:animEffect>
                                  </p:childTnLst>
                                </p:cTn>
                              </p:par>
                              <p:par>
                                <p:cTn id="51" presetID="22" presetClass="exit" presetSubtype="4" fill="hold" grpId="1" nodeType="withEffect">
                                  <p:stCondLst>
                                    <p:cond delay="0"/>
                                  </p:stCondLst>
                                  <p:childTnLst>
                                    <p:animEffect transition="out" filter="wipe(down)">
                                      <p:cBhvr>
                                        <p:cTn id="52" dur="500"/>
                                        <p:tgtEl>
                                          <p:spTgt spid="75"/>
                                        </p:tgtEl>
                                      </p:cBhvr>
                                    </p:animEffect>
                                    <p:set>
                                      <p:cBhvr>
                                        <p:cTn id="53" dur="1" fill="hold">
                                          <p:stCondLst>
                                            <p:cond delay="499"/>
                                          </p:stCondLst>
                                        </p:cTn>
                                        <p:tgtEl>
                                          <p:spTgt spid="7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down)">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down)">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down)">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down)">
                                      <p:cBhvr>
                                        <p:cTn id="73" dur="500"/>
                                        <p:tgtEl>
                                          <p:spTgt spid="77"/>
                                        </p:tgtEl>
                                      </p:cBhvr>
                                    </p:animEffect>
                                  </p:childTnLst>
                                </p:cTn>
                              </p:par>
                              <p:par>
                                <p:cTn id="74" presetID="22" presetClass="exit" presetSubtype="4" fill="hold" grpId="1" nodeType="withEffect">
                                  <p:stCondLst>
                                    <p:cond delay="0"/>
                                  </p:stCondLst>
                                  <p:childTnLst>
                                    <p:animEffect transition="out" filter="wipe(down)">
                                      <p:cBhvr>
                                        <p:cTn id="75" dur="500"/>
                                        <p:tgtEl>
                                          <p:spTgt spid="76"/>
                                        </p:tgtEl>
                                      </p:cBhvr>
                                    </p:animEffect>
                                    <p:set>
                                      <p:cBhvr>
                                        <p:cTn id="76" dur="1" fill="hold">
                                          <p:stCondLst>
                                            <p:cond delay="499"/>
                                          </p:stCondLst>
                                        </p:cTn>
                                        <p:tgtEl>
                                          <p:spTgt spid="7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down)">
                                      <p:cBhvr>
                                        <p:cTn id="96" dur="500"/>
                                        <p:tgtEl>
                                          <p:spTgt spid="78"/>
                                        </p:tgtEl>
                                      </p:cBhvr>
                                    </p:animEffect>
                                  </p:childTnLst>
                                </p:cTn>
                              </p:par>
                              <p:par>
                                <p:cTn id="97" presetID="22" presetClass="exit" presetSubtype="4" fill="hold" grpId="1" nodeType="withEffect">
                                  <p:stCondLst>
                                    <p:cond delay="0"/>
                                  </p:stCondLst>
                                  <p:childTnLst>
                                    <p:animEffect transition="out" filter="wipe(down)">
                                      <p:cBhvr>
                                        <p:cTn id="98" dur="500"/>
                                        <p:tgtEl>
                                          <p:spTgt spid="77"/>
                                        </p:tgtEl>
                                      </p:cBhvr>
                                    </p:animEffect>
                                    <p:set>
                                      <p:cBhvr>
                                        <p:cTn id="99" dur="1" fill="hold">
                                          <p:stCondLst>
                                            <p:cond delay="499"/>
                                          </p:stCondLst>
                                        </p:cTn>
                                        <p:tgtEl>
                                          <p:spTgt spid="7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down)">
                                      <p:cBhvr>
                                        <p:cTn id="1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74" grpId="0" animBg="1"/>
      <p:bldP spid="74" grpId="1" animBg="1"/>
      <p:bldP spid="75" grpId="0" animBg="1"/>
      <p:bldP spid="75" grpId="1" animBg="1"/>
      <p:bldP spid="76" grpId="0" animBg="1"/>
      <p:bldP spid="76" grpId="1" animBg="1"/>
      <p:bldP spid="77" grpId="0" animBg="1"/>
      <p:bldP spid="77" grpId="1" animBg="1"/>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Instructions</a:t>
            </a:r>
            <a:endParaRPr lang="en-US" dirty="0"/>
          </a:p>
        </p:txBody>
      </p:sp>
      <p:sp>
        <p:nvSpPr>
          <p:cNvPr id="3" name="Content Placeholder 2"/>
          <p:cNvSpPr>
            <a:spLocks noGrp="1"/>
          </p:cNvSpPr>
          <p:nvPr>
            <p:ph idx="1"/>
          </p:nvPr>
        </p:nvSpPr>
        <p:spPr>
          <a:xfrm>
            <a:off x="190500" y="990600"/>
            <a:ext cx="8763000" cy="609600"/>
          </a:xfrm>
        </p:spPr>
        <p:txBody>
          <a:bodyPr/>
          <a:lstStyle/>
          <a:p>
            <a:pPr marL="457200" indent="-457200">
              <a:buFont typeface="+mj-lt"/>
              <a:buAutoNum type="arabicPeriod" startAt="3"/>
            </a:pPr>
            <a:r>
              <a:rPr lang="en-US" dirty="0" smtClean="0"/>
              <a:t>Input – Output Instruction</a:t>
            </a:r>
            <a:endParaRPr lang="en-US" dirty="0"/>
          </a:p>
        </p:txBody>
      </p:sp>
      <p:sp>
        <p:nvSpPr>
          <p:cNvPr id="13" name="TextBox 12"/>
          <p:cNvSpPr txBox="1"/>
          <p:nvPr/>
        </p:nvSpPr>
        <p:spPr>
          <a:xfrm>
            <a:off x="457200" y="3352800"/>
            <a:ext cx="898003" cy="523220"/>
          </a:xfrm>
          <a:prstGeom prst="rect">
            <a:avLst/>
          </a:prstGeom>
          <a:noFill/>
        </p:spPr>
        <p:txBody>
          <a:bodyPr wrap="none" rtlCol="0">
            <a:spAutoFit/>
          </a:bodyPr>
          <a:lstStyle/>
          <a:p>
            <a:r>
              <a:rPr lang="en-US" sz="2800" dirty="0" smtClean="0"/>
              <a:t>F800</a:t>
            </a:r>
            <a:endParaRPr lang="en-US" sz="2800" dirty="0"/>
          </a:p>
        </p:txBody>
      </p:sp>
      <p:sp>
        <p:nvSpPr>
          <p:cNvPr id="18" name="TextBox 17"/>
          <p:cNvSpPr txBox="1"/>
          <p:nvPr/>
        </p:nvSpPr>
        <p:spPr>
          <a:xfrm>
            <a:off x="1528763" y="3352800"/>
            <a:ext cx="692818" cy="523220"/>
          </a:xfrm>
          <a:prstGeom prst="rect">
            <a:avLst/>
          </a:prstGeom>
          <a:noFill/>
        </p:spPr>
        <p:txBody>
          <a:bodyPr wrap="none" rtlCol="0">
            <a:spAutoFit/>
          </a:bodyPr>
          <a:lstStyle/>
          <a:p>
            <a:r>
              <a:rPr lang="en-US" sz="2800" dirty="0" smtClean="0"/>
              <a:t>INP</a:t>
            </a:r>
            <a:endParaRPr lang="en-US" sz="2800" dirty="0"/>
          </a:p>
        </p:txBody>
      </p:sp>
      <p:sp>
        <p:nvSpPr>
          <p:cNvPr id="19" name="TextBox 18"/>
          <p:cNvSpPr txBox="1"/>
          <p:nvPr/>
        </p:nvSpPr>
        <p:spPr>
          <a:xfrm>
            <a:off x="2644228" y="3352800"/>
            <a:ext cx="3283528" cy="523220"/>
          </a:xfrm>
          <a:prstGeom prst="rect">
            <a:avLst/>
          </a:prstGeom>
          <a:noFill/>
        </p:spPr>
        <p:txBody>
          <a:bodyPr wrap="none" rtlCol="0">
            <a:spAutoFit/>
          </a:bodyPr>
          <a:lstStyle/>
          <a:p>
            <a:r>
              <a:rPr lang="en-US" sz="2800" dirty="0" smtClean="0"/>
              <a:t>Input character to AC</a:t>
            </a:r>
            <a:endParaRPr lang="en-US" sz="2800" dirty="0"/>
          </a:p>
        </p:txBody>
      </p:sp>
      <p:sp>
        <p:nvSpPr>
          <p:cNvPr id="29" name="TextBox 28"/>
          <p:cNvSpPr txBox="1"/>
          <p:nvPr/>
        </p:nvSpPr>
        <p:spPr>
          <a:xfrm>
            <a:off x="461962" y="3733800"/>
            <a:ext cx="898003" cy="523220"/>
          </a:xfrm>
          <a:prstGeom prst="rect">
            <a:avLst/>
          </a:prstGeom>
          <a:noFill/>
        </p:spPr>
        <p:txBody>
          <a:bodyPr wrap="none" rtlCol="0">
            <a:spAutoFit/>
          </a:bodyPr>
          <a:lstStyle/>
          <a:p>
            <a:r>
              <a:rPr lang="en-US" sz="2800" dirty="0" smtClean="0"/>
              <a:t>F400</a:t>
            </a:r>
            <a:endParaRPr lang="en-US" sz="2800" dirty="0"/>
          </a:p>
        </p:txBody>
      </p:sp>
      <p:sp>
        <p:nvSpPr>
          <p:cNvPr id="30" name="TextBox 29"/>
          <p:cNvSpPr txBox="1"/>
          <p:nvPr/>
        </p:nvSpPr>
        <p:spPr>
          <a:xfrm>
            <a:off x="1533525" y="3733800"/>
            <a:ext cx="827471" cy="523220"/>
          </a:xfrm>
          <a:prstGeom prst="rect">
            <a:avLst/>
          </a:prstGeom>
          <a:noFill/>
        </p:spPr>
        <p:txBody>
          <a:bodyPr wrap="none" rtlCol="0">
            <a:spAutoFit/>
          </a:bodyPr>
          <a:lstStyle/>
          <a:p>
            <a:r>
              <a:rPr lang="en-US" sz="2800" dirty="0" smtClean="0"/>
              <a:t>OUT</a:t>
            </a:r>
            <a:endParaRPr lang="en-US" sz="2800" dirty="0"/>
          </a:p>
        </p:txBody>
      </p:sp>
      <p:sp>
        <p:nvSpPr>
          <p:cNvPr id="31" name="TextBox 30"/>
          <p:cNvSpPr txBox="1"/>
          <p:nvPr/>
        </p:nvSpPr>
        <p:spPr>
          <a:xfrm>
            <a:off x="2648990" y="3733800"/>
            <a:ext cx="3949736" cy="523220"/>
          </a:xfrm>
          <a:prstGeom prst="rect">
            <a:avLst/>
          </a:prstGeom>
          <a:noFill/>
        </p:spPr>
        <p:txBody>
          <a:bodyPr wrap="none" rtlCol="0">
            <a:spAutoFit/>
          </a:bodyPr>
          <a:lstStyle/>
          <a:p>
            <a:r>
              <a:rPr lang="en-US" sz="2800" dirty="0" smtClean="0"/>
              <a:t>Output character from AC</a:t>
            </a:r>
            <a:endParaRPr lang="en-US" sz="2800" dirty="0"/>
          </a:p>
        </p:txBody>
      </p:sp>
      <p:sp>
        <p:nvSpPr>
          <p:cNvPr id="33" name="TextBox 32"/>
          <p:cNvSpPr txBox="1"/>
          <p:nvPr/>
        </p:nvSpPr>
        <p:spPr>
          <a:xfrm>
            <a:off x="452437" y="4143970"/>
            <a:ext cx="898003" cy="523220"/>
          </a:xfrm>
          <a:prstGeom prst="rect">
            <a:avLst/>
          </a:prstGeom>
          <a:noFill/>
        </p:spPr>
        <p:txBody>
          <a:bodyPr wrap="none" rtlCol="0">
            <a:spAutoFit/>
          </a:bodyPr>
          <a:lstStyle/>
          <a:p>
            <a:r>
              <a:rPr lang="en-US" sz="2800" dirty="0" smtClean="0"/>
              <a:t>F200</a:t>
            </a:r>
            <a:endParaRPr lang="en-US" sz="2800" dirty="0"/>
          </a:p>
        </p:txBody>
      </p:sp>
      <p:sp>
        <p:nvSpPr>
          <p:cNvPr id="34" name="TextBox 33"/>
          <p:cNvSpPr txBox="1"/>
          <p:nvPr/>
        </p:nvSpPr>
        <p:spPr>
          <a:xfrm>
            <a:off x="1524000" y="4143970"/>
            <a:ext cx="625492" cy="523220"/>
          </a:xfrm>
          <a:prstGeom prst="rect">
            <a:avLst/>
          </a:prstGeom>
          <a:noFill/>
        </p:spPr>
        <p:txBody>
          <a:bodyPr wrap="none" rtlCol="0">
            <a:spAutoFit/>
          </a:bodyPr>
          <a:lstStyle/>
          <a:p>
            <a:r>
              <a:rPr lang="en-US" sz="2800" dirty="0" smtClean="0"/>
              <a:t>SKI</a:t>
            </a:r>
            <a:endParaRPr lang="en-US" sz="2800" dirty="0"/>
          </a:p>
        </p:txBody>
      </p:sp>
      <p:sp>
        <p:nvSpPr>
          <p:cNvPr id="35" name="TextBox 34"/>
          <p:cNvSpPr txBox="1"/>
          <p:nvPr/>
        </p:nvSpPr>
        <p:spPr>
          <a:xfrm>
            <a:off x="2639465" y="4143970"/>
            <a:ext cx="2707793" cy="523220"/>
          </a:xfrm>
          <a:prstGeom prst="rect">
            <a:avLst/>
          </a:prstGeom>
          <a:noFill/>
        </p:spPr>
        <p:txBody>
          <a:bodyPr wrap="none" rtlCol="0">
            <a:spAutoFit/>
          </a:bodyPr>
          <a:lstStyle/>
          <a:p>
            <a:r>
              <a:rPr lang="en-US" sz="2800" dirty="0" smtClean="0"/>
              <a:t>Skip on input flag</a:t>
            </a:r>
            <a:endParaRPr lang="en-US" sz="2800" dirty="0"/>
          </a:p>
        </p:txBody>
      </p:sp>
      <p:sp>
        <p:nvSpPr>
          <p:cNvPr id="37" name="TextBox 36"/>
          <p:cNvSpPr txBox="1"/>
          <p:nvPr/>
        </p:nvSpPr>
        <p:spPr>
          <a:xfrm>
            <a:off x="452437" y="4584710"/>
            <a:ext cx="898003" cy="523220"/>
          </a:xfrm>
          <a:prstGeom prst="rect">
            <a:avLst/>
          </a:prstGeom>
          <a:noFill/>
        </p:spPr>
        <p:txBody>
          <a:bodyPr wrap="none" rtlCol="0">
            <a:spAutoFit/>
          </a:bodyPr>
          <a:lstStyle/>
          <a:p>
            <a:r>
              <a:rPr lang="en-US" sz="2800" dirty="0" smtClean="0"/>
              <a:t>F100</a:t>
            </a:r>
            <a:endParaRPr lang="en-US" sz="2800" dirty="0"/>
          </a:p>
        </p:txBody>
      </p:sp>
      <p:sp>
        <p:nvSpPr>
          <p:cNvPr id="38" name="TextBox 37"/>
          <p:cNvSpPr txBox="1"/>
          <p:nvPr/>
        </p:nvSpPr>
        <p:spPr>
          <a:xfrm>
            <a:off x="1524000" y="4584710"/>
            <a:ext cx="755976" cy="523220"/>
          </a:xfrm>
          <a:prstGeom prst="rect">
            <a:avLst/>
          </a:prstGeom>
          <a:noFill/>
        </p:spPr>
        <p:txBody>
          <a:bodyPr wrap="none" rtlCol="0">
            <a:spAutoFit/>
          </a:bodyPr>
          <a:lstStyle/>
          <a:p>
            <a:r>
              <a:rPr lang="en-US" sz="2800" dirty="0" smtClean="0"/>
              <a:t>SKO</a:t>
            </a:r>
            <a:endParaRPr lang="en-US" sz="2800" dirty="0"/>
          </a:p>
        </p:txBody>
      </p:sp>
      <p:sp>
        <p:nvSpPr>
          <p:cNvPr id="39" name="TextBox 38"/>
          <p:cNvSpPr txBox="1"/>
          <p:nvPr/>
        </p:nvSpPr>
        <p:spPr>
          <a:xfrm>
            <a:off x="2639465" y="4584710"/>
            <a:ext cx="2935419" cy="523220"/>
          </a:xfrm>
          <a:prstGeom prst="rect">
            <a:avLst/>
          </a:prstGeom>
          <a:noFill/>
        </p:spPr>
        <p:txBody>
          <a:bodyPr wrap="none" rtlCol="0">
            <a:spAutoFit/>
          </a:bodyPr>
          <a:lstStyle/>
          <a:p>
            <a:r>
              <a:rPr lang="en-US" sz="2800" dirty="0" smtClean="0"/>
              <a:t>Skip on output flag</a:t>
            </a:r>
            <a:endParaRPr lang="en-US" sz="2800" dirty="0"/>
          </a:p>
        </p:txBody>
      </p:sp>
      <p:sp>
        <p:nvSpPr>
          <p:cNvPr id="41" name="TextBox 40"/>
          <p:cNvSpPr txBox="1"/>
          <p:nvPr/>
        </p:nvSpPr>
        <p:spPr>
          <a:xfrm>
            <a:off x="452437" y="5016787"/>
            <a:ext cx="898003" cy="523220"/>
          </a:xfrm>
          <a:prstGeom prst="rect">
            <a:avLst/>
          </a:prstGeom>
          <a:noFill/>
        </p:spPr>
        <p:txBody>
          <a:bodyPr wrap="none" rtlCol="0">
            <a:spAutoFit/>
          </a:bodyPr>
          <a:lstStyle/>
          <a:p>
            <a:r>
              <a:rPr lang="en-US" sz="2800" dirty="0" smtClean="0"/>
              <a:t>F080</a:t>
            </a:r>
            <a:endParaRPr lang="en-US" sz="2800" dirty="0"/>
          </a:p>
        </p:txBody>
      </p:sp>
      <p:sp>
        <p:nvSpPr>
          <p:cNvPr id="42" name="TextBox 41"/>
          <p:cNvSpPr txBox="1"/>
          <p:nvPr/>
        </p:nvSpPr>
        <p:spPr>
          <a:xfrm>
            <a:off x="1524000" y="5016787"/>
            <a:ext cx="744114" cy="523220"/>
          </a:xfrm>
          <a:prstGeom prst="rect">
            <a:avLst/>
          </a:prstGeom>
          <a:noFill/>
        </p:spPr>
        <p:txBody>
          <a:bodyPr wrap="none" rtlCol="0">
            <a:spAutoFit/>
          </a:bodyPr>
          <a:lstStyle/>
          <a:p>
            <a:r>
              <a:rPr lang="en-US" sz="2800" dirty="0" smtClean="0"/>
              <a:t>ION</a:t>
            </a:r>
            <a:endParaRPr lang="en-US" sz="2800" dirty="0"/>
          </a:p>
        </p:txBody>
      </p:sp>
      <p:sp>
        <p:nvSpPr>
          <p:cNvPr id="43" name="TextBox 42"/>
          <p:cNvSpPr txBox="1"/>
          <p:nvPr/>
        </p:nvSpPr>
        <p:spPr>
          <a:xfrm>
            <a:off x="2639465" y="5016787"/>
            <a:ext cx="1961627" cy="523220"/>
          </a:xfrm>
          <a:prstGeom prst="rect">
            <a:avLst/>
          </a:prstGeom>
          <a:noFill/>
        </p:spPr>
        <p:txBody>
          <a:bodyPr wrap="none" rtlCol="0">
            <a:spAutoFit/>
          </a:bodyPr>
          <a:lstStyle/>
          <a:p>
            <a:r>
              <a:rPr lang="en-US" sz="2800" dirty="0" smtClean="0"/>
              <a:t>Interrupt on</a:t>
            </a:r>
            <a:endParaRPr lang="en-US" sz="2800" dirty="0"/>
          </a:p>
        </p:txBody>
      </p:sp>
      <p:graphicFrame>
        <p:nvGraphicFramePr>
          <p:cNvPr id="53" name="Table 52"/>
          <p:cNvGraphicFramePr>
            <a:graphicFrameLocks noGrp="1"/>
          </p:cNvGraphicFramePr>
          <p:nvPr>
            <p:extLst>
              <p:ext uri="{D42A27DB-BD31-4B8C-83A1-F6EECF244321}">
                <p14:modId xmlns:p14="http://schemas.microsoft.com/office/powerpoint/2010/main" val="1906711179"/>
              </p:ext>
            </p:extLst>
          </p:nvPr>
        </p:nvGraphicFramePr>
        <p:xfrm>
          <a:off x="588760" y="2468880"/>
          <a:ext cx="8021840" cy="579120"/>
        </p:xfrm>
        <a:graphic>
          <a:graphicData uri="http://schemas.openxmlformats.org/drawingml/2006/table">
            <a:tbl>
              <a:tblPr firstRow="1" bandRow="1">
                <a:tableStyleId>{5C22544A-7EE6-4342-B048-85BDC9FD1C3A}</a:tableStyleId>
              </a:tblPr>
              <a:tblGrid>
                <a:gridCol w="501365"/>
                <a:gridCol w="501365"/>
                <a:gridCol w="501365"/>
                <a:gridCol w="501365"/>
                <a:gridCol w="501365"/>
                <a:gridCol w="501365"/>
                <a:gridCol w="501365"/>
                <a:gridCol w="501365"/>
                <a:gridCol w="501365"/>
                <a:gridCol w="501365"/>
                <a:gridCol w="501365"/>
                <a:gridCol w="501365"/>
                <a:gridCol w="501365"/>
                <a:gridCol w="501365"/>
                <a:gridCol w="501365"/>
                <a:gridCol w="501365"/>
              </a:tblGrid>
              <a:tr h="579120">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TextBox 53"/>
          <p:cNvSpPr txBox="1"/>
          <p:nvPr/>
        </p:nvSpPr>
        <p:spPr>
          <a:xfrm>
            <a:off x="682942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3933825"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3543301" y="1356478"/>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2209800" y="1345302"/>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4019550"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I/O Operation</a:t>
            </a:r>
            <a:endParaRPr lang="en-US" sz="2000" dirty="0"/>
          </a:p>
        </p:txBody>
      </p:sp>
      <p:sp>
        <p:nvSpPr>
          <p:cNvPr id="60" name="Rectangle 59"/>
          <p:cNvSpPr/>
          <p:nvPr/>
        </p:nvSpPr>
        <p:spPr>
          <a:xfrm>
            <a:off x="22098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1" name="TextBox 60"/>
          <p:cNvSpPr txBox="1"/>
          <p:nvPr/>
        </p:nvSpPr>
        <p:spPr>
          <a:xfrm>
            <a:off x="2590800" y="1345302"/>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35814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3" name="Rectangle 62"/>
          <p:cNvSpPr/>
          <p:nvPr/>
        </p:nvSpPr>
        <p:spPr>
          <a:xfrm>
            <a:off x="31242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4" name="Rectangle 63"/>
          <p:cNvSpPr/>
          <p:nvPr/>
        </p:nvSpPr>
        <p:spPr>
          <a:xfrm>
            <a:off x="2667000" y="1734233"/>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1</a:t>
            </a:r>
            <a:endParaRPr lang="en-US" sz="2000" dirty="0"/>
          </a:p>
        </p:txBody>
      </p:sp>
      <p:sp>
        <p:nvSpPr>
          <p:cNvPr id="65" name="TextBox 64"/>
          <p:cNvSpPr txBox="1"/>
          <p:nvPr/>
        </p:nvSpPr>
        <p:spPr>
          <a:xfrm>
            <a:off x="3086101" y="1352490"/>
            <a:ext cx="495299" cy="400110"/>
          </a:xfrm>
          <a:prstGeom prst="rect">
            <a:avLst/>
          </a:prstGeom>
          <a:noFill/>
        </p:spPr>
        <p:txBody>
          <a:bodyPr wrap="square" rtlCol="0">
            <a:spAutoFit/>
          </a:bodyPr>
          <a:lstStyle/>
          <a:p>
            <a:pPr algn="ctr"/>
            <a:r>
              <a:rPr lang="en-US" sz="2000" dirty="0" smtClean="0"/>
              <a:t>13</a:t>
            </a:r>
            <a:endParaRPr lang="en-US" sz="2000" dirty="0"/>
          </a:p>
        </p:txBody>
      </p:sp>
      <p:sp>
        <p:nvSpPr>
          <p:cNvPr id="74" name="Rectangle 73"/>
          <p:cNvSpPr/>
          <p:nvPr/>
        </p:nvSpPr>
        <p:spPr>
          <a:xfrm>
            <a:off x="2619376" y="250619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5" name="Rectangle 74"/>
          <p:cNvSpPr/>
          <p:nvPr/>
        </p:nvSpPr>
        <p:spPr>
          <a:xfrm>
            <a:off x="3135830" y="251831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6" name="Rectangle 75"/>
          <p:cNvSpPr/>
          <p:nvPr/>
        </p:nvSpPr>
        <p:spPr>
          <a:xfrm>
            <a:off x="3626067" y="251643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7" name="Rectangle 76"/>
          <p:cNvSpPr/>
          <p:nvPr/>
        </p:nvSpPr>
        <p:spPr>
          <a:xfrm>
            <a:off x="4140116"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78" name="Rectangle 77"/>
          <p:cNvSpPr/>
          <p:nvPr/>
        </p:nvSpPr>
        <p:spPr>
          <a:xfrm>
            <a:off x="4630353"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36" name="Rectangle 35"/>
          <p:cNvSpPr/>
          <p:nvPr/>
        </p:nvSpPr>
        <p:spPr>
          <a:xfrm>
            <a:off x="5133976"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40" name="TextBox 39"/>
          <p:cNvSpPr txBox="1"/>
          <p:nvPr/>
        </p:nvSpPr>
        <p:spPr>
          <a:xfrm>
            <a:off x="461962" y="5457527"/>
            <a:ext cx="898003" cy="523220"/>
          </a:xfrm>
          <a:prstGeom prst="rect">
            <a:avLst/>
          </a:prstGeom>
          <a:noFill/>
        </p:spPr>
        <p:txBody>
          <a:bodyPr wrap="none" rtlCol="0">
            <a:spAutoFit/>
          </a:bodyPr>
          <a:lstStyle/>
          <a:p>
            <a:r>
              <a:rPr lang="en-US" sz="2800" dirty="0" smtClean="0"/>
              <a:t>F040</a:t>
            </a:r>
            <a:endParaRPr lang="en-US" sz="2800" dirty="0"/>
          </a:p>
        </p:txBody>
      </p:sp>
      <p:sp>
        <p:nvSpPr>
          <p:cNvPr id="44" name="TextBox 43"/>
          <p:cNvSpPr txBox="1"/>
          <p:nvPr/>
        </p:nvSpPr>
        <p:spPr>
          <a:xfrm>
            <a:off x="1533525" y="5457527"/>
            <a:ext cx="676788" cy="523220"/>
          </a:xfrm>
          <a:prstGeom prst="rect">
            <a:avLst/>
          </a:prstGeom>
          <a:noFill/>
        </p:spPr>
        <p:txBody>
          <a:bodyPr wrap="none" rtlCol="0">
            <a:spAutoFit/>
          </a:bodyPr>
          <a:lstStyle/>
          <a:p>
            <a:r>
              <a:rPr lang="en-US" sz="2800" dirty="0" smtClean="0"/>
              <a:t>IOF</a:t>
            </a:r>
            <a:endParaRPr lang="en-US" sz="2800" dirty="0"/>
          </a:p>
        </p:txBody>
      </p:sp>
      <p:sp>
        <p:nvSpPr>
          <p:cNvPr id="45" name="TextBox 44"/>
          <p:cNvSpPr txBox="1"/>
          <p:nvPr/>
        </p:nvSpPr>
        <p:spPr>
          <a:xfrm>
            <a:off x="2648990" y="5457527"/>
            <a:ext cx="1986954" cy="523220"/>
          </a:xfrm>
          <a:prstGeom prst="rect">
            <a:avLst/>
          </a:prstGeom>
          <a:noFill/>
        </p:spPr>
        <p:txBody>
          <a:bodyPr wrap="none" rtlCol="0">
            <a:spAutoFit/>
          </a:bodyPr>
          <a:lstStyle/>
          <a:p>
            <a:r>
              <a:rPr lang="en-US" sz="2800" dirty="0" smtClean="0"/>
              <a:t>Interrupt off</a:t>
            </a:r>
            <a:endParaRPr lang="en-US" sz="2800" dirty="0"/>
          </a:p>
        </p:txBody>
      </p:sp>
    </p:spTree>
    <p:extLst>
      <p:ext uri="{BB962C8B-B14F-4D97-AF65-F5344CB8AC3E}">
        <p14:creationId xmlns:p14="http://schemas.microsoft.com/office/powerpoint/2010/main" val="28980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500"/>
                                        <p:tgtEl>
                                          <p:spTgt spid="5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down)">
                                      <p:cBhvr>
                                        <p:cTn id="19" dur="500"/>
                                        <p:tgtEl>
                                          <p:spTgt spid="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down)">
                                      <p:cBhvr>
                                        <p:cTn id="25" dur="500"/>
                                        <p:tgtEl>
                                          <p:spTgt spid="6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down)">
                                      <p:cBhvr>
                                        <p:cTn id="31" dur="500"/>
                                        <p:tgtEl>
                                          <p:spTgt spid="6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00"/>
                                        <p:tgtEl>
                                          <p:spTgt spid="6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down)">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down)">
                                      <p:cBhvr>
                                        <p:cTn id="67" dur="500"/>
                                        <p:tgtEl>
                                          <p:spTgt spid="75"/>
                                        </p:tgtEl>
                                      </p:cBhvr>
                                    </p:animEffect>
                                  </p:childTnLst>
                                </p:cTn>
                              </p:par>
                              <p:par>
                                <p:cTn id="68" presetID="22" presetClass="exit" presetSubtype="4" fill="hold" grpId="1" nodeType="withEffect">
                                  <p:stCondLst>
                                    <p:cond delay="0"/>
                                  </p:stCondLst>
                                  <p:childTnLst>
                                    <p:animEffect transition="out" filter="wipe(down)">
                                      <p:cBhvr>
                                        <p:cTn id="69" dur="500"/>
                                        <p:tgtEl>
                                          <p:spTgt spid="74"/>
                                        </p:tgtEl>
                                      </p:cBhvr>
                                    </p:animEffect>
                                    <p:set>
                                      <p:cBhvr>
                                        <p:cTn id="70" dur="1" fill="hold">
                                          <p:stCondLst>
                                            <p:cond delay="499"/>
                                          </p:stCondLst>
                                        </p:cTn>
                                        <p:tgtEl>
                                          <p:spTgt spid="7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down)">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wipe(down)">
                                      <p:cBhvr>
                                        <p:cTn id="90" dur="500"/>
                                        <p:tgtEl>
                                          <p:spTgt spid="76"/>
                                        </p:tgtEl>
                                      </p:cBhvr>
                                    </p:animEffect>
                                  </p:childTnLst>
                                </p:cTn>
                              </p:par>
                              <p:par>
                                <p:cTn id="91" presetID="22" presetClass="exit" presetSubtype="4" fill="hold" grpId="1" nodeType="withEffect">
                                  <p:stCondLst>
                                    <p:cond delay="0"/>
                                  </p:stCondLst>
                                  <p:childTnLst>
                                    <p:animEffect transition="out" filter="wipe(down)">
                                      <p:cBhvr>
                                        <p:cTn id="92" dur="500"/>
                                        <p:tgtEl>
                                          <p:spTgt spid="75"/>
                                        </p:tgtEl>
                                      </p:cBhvr>
                                    </p:animEffect>
                                    <p:set>
                                      <p:cBhvr>
                                        <p:cTn id="93" dur="1" fill="hold">
                                          <p:stCondLst>
                                            <p:cond delay="499"/>
                                          </p:stCondLst>
                                        </p:cTn>
                                        <p:tgtEl>
                                          <p:spTgt spid="7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down)">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down)">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down)">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wipe(down)">
                                      <p:cBhvr>
                                        <p:cTn id="113" dur="500"/>
                                        <p:tgtEl>
                                          <p:spTgt spid="77"/>
                                        </p:tgtEl>
                                      </p:cBhvr>
                                    </p:animEffect>
                                  </p:childTnLst>
                                </p:cTn>
                              </p:par>
                              <p:par>
                                <p:cTn id="114" presetID="22" presetClass="exit" presetSubtype="4" fill="hold" grpId="1" nodeType="withEffect">
                                  <p:stCondLst>
                                    <p:cond delay="0"/>
                                  </p:stCondLst>
                                  <p:childTnLst>
                                    <p:animEffect transition="out" filter="wipe(down)">
                                      <p:cBhvr>
                                        <p:cTn id="115" dur="500"/>
                                        <p:tgtEl>
                                          <p:spTgt spid="76"/>
                                        </p:tgtEl>
                                      </p:cBhvr>
                                    </p:animEffect>
                                    <p:set>
                                      <p:cBhvr>
                                        <p:cTn id="116" dur="1" fill="hold">
                                          <p:stCondLst>
                                            <p:cond delay="499"/>
                                          </p:stCondLst>
                                        </p:cTn>
                                        <p:tgtEl>
                                          <p:spTgt spid="7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down)">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wipe(down)">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down)">
                                      <p:cBhvr>
                                        <p:cTn id="136" dur="500"/>
                                        <p:tgtEl>
                                          <p:spTgt spid="78"/>
                                        </p:tgtEl>
                                      </p:cBhvr>
                                    </p:animEffect>
                                  </p:childTnLst>
                                </p:cTn>
                              </p:par>
                              <p:par>
                                <p:cTn id="137" presetID="22" presetClass="exit" presetSubtype="4" fill="hold" grpId="1" nodeType="withEffect">
                                  <p:stCondLst>
                                    <p:cond delay="0"/>
                                  </p:stCondLst>
                                  <p:childTnLst>
                                    <p:animEffect transition="out" filter="wipe(down)">
                                      <p:cBhvr>
                                        <p:cTn id="138" dur="500"/>
                                        <p:tgtEl>
                                          <p:spTgt spid="77"/>
                                        </p:tgtEl>
                                      </p:cBhvr>
                                    </p:animEffect>
                                    <p:set>
                                      <p:cBhvr>
                                        <p:cTn id="139" dur="1" fill="hold">
                                          <p:stCondLst>
                                            <p:cond delay="499"/>
                                          </p:stCondLst>
                                        </p:cTn>
                                        <p:tgtEl>
                                          <p:spTgt spid="7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down)">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42"/>
                                        </p:tgtEl>
                                        <p:attrNameLst>
                                          <p:attrName>style.visibility</p:attrName>
                                        </p:attrNameLst>
                                      </p:cBhvr>
                                      <p:to>
                                        <p:strVal val="visible"/>
                                      </p:to>
                                    </p:set>
                                    <p:animEffect transition="in" filter="wipe(down)">
                                      <p:cBhvr>
                                        <p:cTn id="149" dur="500"/>
                                        <p:tgtEl>
                                          <p:spTgt spid="4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wipe(down)">
                                      <p:cBhvr>
                                        <p:cTn id="154" dur="500"/>
                                        <p:tgtEl>
                                          <p:spTgt spid="4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down)">
                                      <p:cBhvr>
                                        <p:cTn id="159" dur="500"/>
                                        <p:tgtEl>
                                          <p:spTgt spid="36"/>
                                        </p:tgtEl>
                                      </p:cBhvr>
                                    </p:animEffect>
                                  </p:childTnLst>
                                </p:cTn>
                              </p:par>
                              <p:par>
                                <p:cTn id="160" presetID="10" presetClass="exit" presetSubtype="0" fill="hold" grpId="1" nodeType="withEffect">
                                  <p:stCondLst>
                                    <p:cond delay="0"/>
                                  </p:stCondLst>
                                  <p:childTnLst>
                                    <p:animEffect transition="out" filter="fade">
                                      <p:cBhvr>
                                        <p:cTn id="161" dur="500"/>
                                        <p:tgtEl>
                                          <p:spTgt spid="78"/>
                                        </p:tgtEl>
                                      </p:cBhvr>
                                    </p:animEffect>
                                    <p:set>
                                      <p:cBhvr>
                                        <p:cTn id="162" dur="1" fill="hold">
                                          <p:stCondLst>
                                            <p:cond delay="499"/>
                                          </p:stCondLst>
                                        </p:cTn>
                                        <p:tgtEl>
                                          <p:spTgt spid="7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40"/>
                                        </p:tgtEl>
                                        <p:attrNameLst>
                                          <p:attrName>style.visibility</p:attrName>
                                        </p:attrNameLst>
                                      </p:cBhvr>
                                      <p:to>
                                        <p:strVal val="visible"/>
                                      </p:to>
                                    </p:set>
                                    <p:animEffect transition="in" filter="wipe(down)">
                                      <p:cBhvr>
                                        <p:cTn id="167" dur="500"/>
                                        <p:tgtEl>
                                          <p:spTgt spid="4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wipe(down)">
                                      <p:cBhvr>
                                        <p:cTn id="172" dur="5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wipe(down)">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54" grpId="0"/>
      <p:bldP spid="55" grpId="0"/>
      <p:bldP spid="56" grpId="0"/>
      <p:bldP spid="57" grpId="0"/>
      <p:bldP spid="59" grpId="0" animBg="1"/>
      <p:bldP spid="60" grpId="0" animBg="1"/>
      <p:bldP spid="61" grpId="0"/>
      <p:bldP spid="62" grpId="0" animBg="1"/>
      <p:bldP spid="63" grpId="0" animBg="1"/>
      <p:bldP spid="64" grpId="0" animBg="1"/>
      <p:bldP spid="65"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36" grpId="0" animBg="1"/>
      <p:bldP spid="40"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Completeness</a:t>
            </a:r>
            <a:endParaRPr lang="en-US" dirty="0"/>
          </a:p>
        </p:txBody>
      </p:sp>
      <p:sp>
        <p:nvSpPr>
          <p:cNvPr id="3" name="Content Placeholder 2"/>
          <p:cNvSpPr>
            <a:spLocks noGrp="1"/>
          </p:cNvSpPr>
          <p:nvPr>
            <p:ph idx="1"/>
          </p:nvPr>
        </p:nvSpPr>
        <p:spPr/>
        <p:txBody>
          <a:bodyPr/>
          <a:lstStyle/>
          <a:p>
            <a:pPr algn="just"/>
            <a:r>
              <a:rPr lang="en-US" dirty="0" smtClean="0"/>
              <a:t>Instruction set is said to be complete if it includes sufficient number of instructions in each of the following categories:</a:t>
            </a:r>
          </a:p>
          <a:p>
            <a:pPr marL="857230" lvl="1" indent="-457200">
              <a:buFont typeface="+mj-lt"/>
              <a:buAutoNum type="arabicPeriod"/>
            </a:pPr>
            <a:r>
              <a:rPr lang="en-US" dirty="0" smtClean="0"/>
              <a:t>Arithmetic, logical and shift instructions</a:t>
            </a:r>
          </a:p>
          <a:p>
            <a:pPr marL="857230" lvl="1" indent="-457200">
              <a:buFont typeface="+mj-lt"/>
              <a:buAutoNum type="arabicPeriod"/>
            </a:pPr>
            <a:r>
              <a:rPr lang="en-US" dirty="0" smtClean="0"/>
              <a:t>Instructions for moving information to and from memory and processor registers</a:t>
            </a:r>
          </a:p>
          <a:p>
            <a:pPr marL="857230" lvl="1" indent="-457200">
              <a:buFont typeface="+mj-lt"/>
              <a:buAutoNum type="arabicPeriod"/>
            </a:pPr>
            <a:r>
              <a:rPr lang="en-US" dirty="0" smtClean="0"/>
              <a:t>Program control instructions together with instructions that check status conditions</a:t>
            </a:r>
          </a:p>
          <a:p>
            <a:pPr marL="857230" lvl="1" indent="-457200">
              <a:buFont typeface="+mj-lt"/>
              <a:buAutoNum type="arabicPeriod"/>
            </a:pPr>
            <a:r>
              <a:rPr lang="en-US" dirty="0" smtClean="0"/>
              <a:t>Input and output instructions</a:t>
            </a:r>
          </a:p>
        </p:txBody>
      </p:sp>
    </p:spTree>
    <p:extLst>
      <p:ext uri="{BB962C8B-B14F-4D97-AF65-F5344CB8AC3E}">
        <p14:creationId xmlns:p14="http://schemas.microsoft.com/office/powerpoint/2010/main" val="147251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Timing </a:t>
            </a:r>
            <a:r>
              <a:rPr lang="en-US" sz="9600" smtClean="0"/>
              <a:t>&amp; Control</a:t>
            </a:r>
            <a:endParaRPr lang="en-US" sz="9600" dirty="0"/>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1245266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Unit of Basic Computer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18773637"/>
              </p:ext>
            </p:extLst>
          </p:nvPr>
        </p:nvGraphicFramePr>
        <p:xfrm>
          <a:off x="588760" y="1295400"/>
          <a:ext cx="5964447" cy="579120"/>
        </p:xfrm>
        <a:graphic>
          <a:graphicData uri="http://schemas.openxmlformats.org/drawingml/2006/table">
            <a:tbl>
              <a:tblPr firstRow="1" bandRow="1">
                <a:tableStyleId>{5C22544A-7EE6-4342-B048-85BDC9FD1C3A}</a:tableStyleId>
              </a:tblPr>
              <a:tblGrid>
                <a:gridCol w="501365"/>
                <a:gridCol w="738675"/>
                <a:gridCol w="762000"/>
                <a:gridCol w="838200"/>
                <a:gridCol w="3124207"/>
              </a:tblGrid>
              <a:tr h="579120">
                <a:tc>
                  <a:txBody>
                    <a:bodyPr/>
                    <a:lstStyle/>
                    <a:p>
                      <a:pPr algn="ctr"/>
                      <a:r>
                        <a:rPr lang="en-US" sz="2400" b="0" dirty="0" smtClean="0"/>
                        <a:t>15</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14</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13</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12</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smtClean="0"/>
                        <a:t>11 - 0</a:t>
                      </a:r>
                      <a:endParaRPr lang="en-US" sz="2400" b="0"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326562" y="914402"/>
            <a:ext cx="2488835" cy="400110"/>
          </a:xfrm>
          <a:prstGeom prst="rect">
            <a:avLst/>
          </a:prstGeom>
          <a:noFill/>
        </p:spPr>
        <p:txBody>
          <a:bodyPr wrap="square" rtlCol="0">
            <a:spAutoFit/>
          </a:bodyPr>
          <a:lstStyle/>
          <a:p>
            <a:pPr algn="ctr"/>
            <a:r>
              <a:rPr lang="en-US" sz="2000" dirty="0"/>
              <a:t>Instruction </a:t>
            </a:r>
            <a:r>
              <a:rPr lang="en-US" sz="2000" dirty="0" smtClean="0"/>
              <a:t>Register</a:t>
            </a:r>
            <a:endParaRPr lang="en-US" sz="2000" dirty="0"/>
          </a:p>
        </p:txBody>
      </p:sp>
      <p:sp>
        <p:nvSpPr>
          <p:cNvPr id="6" name="Rectangle 5"/>
          <p:cNvSpPr/>
          <p:nvPr/>
        </p:nvSpPr>
        <p:spPr>
          <a:xfrm>
            <a:off x="6858000" y="1981200"/>
            <a:ext cx="1676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 Logic Gates</a:t>
            </a:r>
            <a:endParaRPr lang="en-US" sz="2800" dirty="0"/>
          </a:p>
        </p:txBody>
      </p:sp>
      <p:grpSp>
        <p:nvGrpSpPr>
          <p:cNvPr id="13" name="Group 12"/>
          <p:cNvGrpSpPr/>
          <p:nvPr/>
        </p:nvGrpSpPr>
        <p:grpSpPr>
          <a:xfrm>
            <a:off x="4876800" y="1874520"/>
            <a:ext cx="1981200" cy="487680"/>
            <a:chOff x="4419600" y="1874520"/>
            <a:chExt cx="1981200" cy="487680"/>
          </a:xfrm>
        </p:grpSpPr>
        <p:cxnSp>
          <p:nvCxnSpPr>
            <p:cNvPr id="10" name="Straight Connector 9"/>
            <p:cNvCxnSpPr/>
            <p:nvPr/>
          </p:nvCxnSpPr>
          <p:spPr>
            <a:xfrm>
              <a:off x="4419600" y="1874520"/>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9600" y="2362200"/>
              <a:ext cx="19812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7696200" y="1493520"/>
            <a:ext cx="0" cy="48768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533365" y="3505200"/>
            <a:ext cx="567771"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4780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0980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4800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085849" y="3143707"/>
            <a:ext cx="5757863" cy="590093"/>
            <a:chOff x="4405312" y="1894027"/>
            <a:chExt cx="5757863" cy="590093"/>
          </a:xfrm>
        </p:grpSpPr>
        <p:cxnSp>
          <p:nvCxnSpPr>
            <p:cNvPr id="25" name="Straight Connector 24"/>
            <p:cNvCxnSpPr/>
            <p:nvPr/>
          </p:nvCxnSpPr>
          <p:spPr>
            <a:xfrm>
              <a:off x="4419600" y="1894027"/>
              <a:ext cx="0" cy="5900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05312" y="2484120"/>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67088" y="3117400"/>
            <a:ext cx="3490912" cy="206824"/>
            <a:chOff x="4400551" y="1887227"/>
            <a:chExt cx="3490912" cy="206824"/>
          </a:xfrm>
        </p:grpSpPr>
        <p:cxnSp>
          <p:nvCxnSpPr>
            <p:cNvPr id="29" name="Straight Connector 28"/>
            <p:cNvCxnSpPr/>
            <p:nvPr/>
          </p:nvCxnSpPr>
          <p:spPr>
            <a:xfrm>
              <a:off x="4419600" y="1887227"/>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00551" y="2094051"/>
              <a:ext cx="349091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3109912"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71776"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438400"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05024"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752600"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28752" y="3124200"/>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90600" y="2286000"/>
            <a:ext cx="2667000" cy="902299"/>
            <a:chOff x="990600" y="2514600"/>
            <a:chExt cx="2667000" cy="902299"/>
          </a:xfrm>
        </p:grpSpPr>
        <p:sp>
          <p:nvSpPr>
            <p:cNvPr id="18" name="Rectangle 17"/>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x 8</a:t>
              </a:r>
            </a:p>
            <a:p>
              <a:pPr algn="ctr"/>
              <a:r>
                <a:rPr lang="en-US" dirty="0" smtClean="0"/>
                <a:t>Decoder</a:t>
              </a:r>
            </a:p>
            <a:p>
              <a:pPr algn="ctr"/>
              <a:endParaRPr lang="en-US" dirty="0"/>
            </a:p>
          </p:txBody>
        </p:sp>
        <p:sp>
          <p:nvSpPr>
            <p:cNvPr id="48" name="TextBox 47"/>
            <p:cNvSpPr txBox="1"/>
            <p:nvPr/>
          </p:nvSpPr>
          <p:spPr>
            <a:xfrm>
              <a:off x="990600" y="3047567"/>
              <a:ext cx="2667000" cy="369332"/>
            </a:xfrm>
            <a:prstGeom prst="rect">
              <a:avLst/>
            </a:prstGeom>
            <a:noFill/>
          </p:spPr>
          <p:txBody>
            <a:bodyPr wrap="square" rtlCol="0">
              <a:spAutoFit/>
            </a:bodyPr>
            <a:lstStyle/>
            <a:p>
              <a:r>
                <a:rPr lang="en-US" dirty="0" smtClean="0">
                  <a:solidFill>
                    <a:schemeClr val="bg1"/>
                  </a:solidFill>
                </a:rPr>
                <a:t>7   6    5    4     3    2    1   0</a:t>
              </a:r>
              <a:endParaRPr lang="en-US" dirty="0">
                <a:solidFill>
                  <a:schemeClr val="bg1"/>
                </a:solidFill>
              </a:endParaRPr>
            </a:p>
          </p:txBody>
        </p:sp>
      </p:grpSp>
      <p:grpSp>
        <p:nvGrpSpPr>
          <p:cNvPr id="50" name="Group 49"/>
          <p:cNvGrpSpPr/>
          <p:nvPr/>
        </p:nvGrpSpPr>
        <p:grpSpPr>
          <a:xfrm>
            <a:off x="990600" y="4724400"/>
            <a:ext cx="2667000" cy="850301"/>
            <a:chOff x="990600" y="2502499"/>
            <a:chExt cx="2667000" cy="850301"/>
          </a:xfrm>
        </p:grpSpPr>
        <p:sp>
          <p:nvSpPr>
            <p:cNvPr id="51" name="Rectangle 50"/>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4 x 16</a:t>
              </a:r>
            </a:p>
            <a:p>
              <a:pPr algn="ctr"/>
              <a:r>
                <a:rPr lang="en-US" dirty="0" smtClean="0"/>
                <a:t>Decoder</a:t>
              </a:r>
            </a:p>
          </p:txBody>
        </p:sp>
        <p:sp>
          <p:nvSpPr>
            <p:cNvPr id="52" name="TextBox 51"/>
            <p:cNvSpPr txBox="1"/>
            <p:nvPr/>
          </p:nvSpPr>
          <p:spPr>
            <a:xfrm>
              <a:off x="990600" y="2502499"/>
              <a:ext cx="2667000" cy="369332"/>
            </a:xfrm>
            <a:prstGeom prst="rect">
              <a:avLst/>
            </a:prstGeom>
            <a:noFill/>
          </p:spPr>
          <p:txBody>
            <a:bodyPr wrap="square" rtlCol="0">
              <a:spAutoFit/>
            </a:bodyPr>
            <a:lstStyle/>
            <a:p>
              <a:r>
                <a:rPr lang="en-US" dirty="0" smtClean="0">
                  <a:solidFill>
                    <a:schemeClr val="bg1"/>
                  </a:solidFill>
                </a:rPr>
                <a:t>15   14        . . .       2    1    0</a:t>
              </a:r>
              <a:endParaRPr lang="en-US" dirty="0">
                <a:solidFill>
                  <a:schemeClr val="bg1"/>
                </a:solidFill>
              </a:endParaRPr>
            </a:p>
          </p:txBody>
        </p:sp>
      </p:grpSp>
      <p:grpSp>
        <p:nvGrpSpPr>
          <p:cNvPr id="3" name="Group 2"/>
          <p:cNvGrpSpPr/>
          <p:nvPr/>
        </p:nvGrpSpPr>
        <p:grpSpPr>
          <a:xfrm>
            <a:off x="647673" y="1857376"/>
            <a:ext cx="6210327" cy="2133600"/>
            <a:chOff x="647673" y="1857376"/>
            <a:chExt cx="6210327" cy="2133600"/>
          </a:xfrm>
        </p:grpSpPr>
        <p:cxnSp>
          <p:nvCxnSpPr>
            <p:cNvPr id="53" name="Straight Connector 52"/>
            <p:cNvCxnSpPr>
              <a:endCxn id="54" idx="0"/>
            </p:cNvCxnSpPr>
            <p:nvPr/>
          </p:nvCxnSpPr>
          <p:spPr>
            <a:xfrm flipH="1">
              <a:off x="828974" y="1857376"/>
              <a:ext cx="9226" cy="141922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47673" y="3276600"/>
              <a:ext cx="362601" cy="36199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a:t>
              </a:r>
              <a:endParaRPr lang="en-US" dirty="0"/>
            </a:p>
          </p:txBody>
        </p:sp>
        <p:grpSp>
          <p:nvGrpSpPr>
            <p:cNvPr id="57" name="Group 56"/>
            <p:cNvGrpSpPr/>
            <p:nvPr/>
          </p:nvGrpSpPr>
          <p:grpSpPr>
            <a:xfrm>
              <a:off x="823913" y="3624575"/>
              <a:ext cx="6034087" cy="366401"/>
              <a:chOff x="4391025" y="1879825"/>
              <a:chExt cx="6034087" cy="366401"/>
            </a:xfrm>
          </p:grpSpPr>
          <p:cxnSp>
            <p:nvCxnSpPr>
              <p:cNvPr id="58" name="Straight Connector 57"/>
              <p:cNvCxnSpPr/>
              <p:nvPr/>
            </p:nvCxnSpPr>
            <p:spPr>
              <a:xfrm>
                <a:off x="4400552" y="1879825"/>
                <a:ext cx="0" cy="3664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91025" y="2246226"/>
                <a:ext cx="603408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4" name="Group 63"/>
          <p:cNvGrpSpPr/>
          <p:nvPr/>
        </p:nvGrpSpPr>
        <p:grpSpPr>
          <a:xfrm>
            <a:off x="3470095" y="4510088"/>
            <a:ext cx="3387905" cy="214312"/>
            <a:chOff x="4387773" y="1931737"/>
            <a:chExt cx="3387905" cy="214312"/>
          </a:xfrm>
        </p:grpSpPr>
        <p:cxnSp>
          <p:nvCxnSpPr>
            <p:cNvPr id="65" name="Straight Connector 64"/>
            <p:cNvCxnSpPr/>
            <p:nvPr/>
          </p:nvCxnSpPr>
          <p:spPr>
            <a:xfrm>
              <a:off x="4394302" y="1939225"/>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87773" y="1931737"/>
              <a:ext cx="338790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114425" y="4265296"/>
            <a:ext cx="5757863" cy="487680"/>
            <a:chOff x="4419600" y="2015948"/>
            <a:chExt cx="5757863" cy="487680"/>
          </a:xfrm>
        </p:grpSpPr>
        <p:cxnSp>
          <p:nvCxnSpPr>
            <p:cNvPr id="69" name="Straight Connector 68"/>
            <p:cNvCxnSpPr/>
            <p:nvPr/>
          </p:nvCxnSpPr>
          <p:spPr>
            <a:xfrm>
              <a:off x="4419600" y="2015948"/>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9600" y="2017852"/>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1271778" y="5904498"/>
            <a:ext cx="2028444" cy="57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4-bit sequence counter (SC)</a:t>
            </a:r>
          </a:p>
        </p:txBody>
      </p:sp>
      <p:cxnSp>
        <p:nvCxnSpPr>
          <p:cNvPr id="74" name="Straight Connector 73"/>
          <p:cNvCxnSpPr/>
          <p:nvPr/>
        </p:nvCxnSpPr>
        <p:spPr>
          <a:xfrm>
            <a:off x="1566833"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981200"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95600" y="5562600"/>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974497" y="1123890"/>
            <a:ext cx="1545370" cy="400110"/>
          </a:xfrm>
          <a:prstGeom prst="rect">
            <a:avLst/>
          </a:prstGeom>
          <a:noFill/>
        </p:spPr>
        <p:txBody>
          <a:bodyPr wrap="square" rtlCol="0">
            <a:spAutoFit/>
          </a:bodyPr>
          <a:lstStyle/>
          <a:p>
            <a:pPr algn="ctr"/>
            <a:r>
              <a:rPr lang="en-US" sz="2000" dirty="0" smtClean="0"/>
              <a:t>Other inputs</a:t>
            </a:r>
            <a:endParaRPr lang="en-US" sz="2000" dirty="0"/>
          </a:p>
        </p:txBody>
      </p:sp>
      <p:sp>
        <p:nvSpPr>
          <p:cNvPr id="79" name="TextBox 78"/>
          <p:cNvSpPr txBox="1"/>
          <p:nvPr/>
        </p:nvSpPr>
        <p:spPr>
          <a:xfrm>
            <a:off x="8409791" y="2920425"/>
            <a:ext cx="872321" cy="584775"/>
          </a:xfrm>
          <a:prstGeom prst="rect">
            <a:avLst/>
          </a:prstGeom>
          <a:noFill/>
        </p:spPr>
        <p:txBody>
          <a:bodyPr wrap="square" rtlCol="0">
            <a:spAutoFit/>
          </a:bodyPr>
          <a:lstStyle/>
          <a:p>
            <a:pPr algn="ctr"/>
            <a:r>
              <a:rPr lang="en-US" sz="1600" dirty="0" smtClean="0"/>
              <a:t>Control O/p</a:t>
            </a:r>
            <a:endParaRPr lang="en-US" sz="1600" dirty="0"/>
          </a:p>
        </p:txBody>
      </p:sp>
      <p:sp>
        <p:nvSpPr>
          <p:cNvPr id="80" name="TextBox 79"/>
          <p:cNvSpPr txBox="1"/>
          <p:nvPr/>
        </p:nvSpPr>
        <p:spPr>
          <a:xfrm>
            <a:off x="5806666" y="2952690"/>
            <a:ext cx="447638" cy="400110"/>
          </a:xfrm>
          <a:prstGeom prst="rect">
            <a:avLst/>
          </a:prstGeom>
          <a:noFill/>
        </p:spPr>
        <p:txBody>
          <a:bodyPr wrap="square" rtlCol="0">
            <a:spAutoFit/>
          </a:bodyPr>
          <a:lstStyle/>
          <a:p>
            <a:pPr algn="ctr"/>
            <a:r>
              <a:rPr lang="en-US" sz="2000" i="1" dirty="0" smtClean="0"/>
              <a:t>D</a:t>
            </a:r>
            <a:r>
              <a:rPr lang="en-US" sz="2000" i="1" baseline="-25000" dirty="0" smtClean="0"/>
              <a:t>0</a:t>
            </a:r>
            <a:endParaRPr lang="en-US" sz="2000" i="1" baseline="-25000" dirty="0"/>
          </a:p>
        </p:txBody>
      </p:sp>
      <p:sp>
        <p:nvSpPr>
          <p:cNvPr id="81" name="TextBox 80"/>
          <p:cNvSpPr txBox="1"/>
          <p:nvPr/>
        </p:nvSpPr>
        <p:spPr>
          <a:xfrm>
            <a:off x="5805488" y="3352800"/>
            <a:ext cx="447638" cy="400110"/>
          </a:xfrm>
          <a:prstGeom prst="rect">
            <a:avLst/>
          </a:prstGeom>
          <a:noFill/>
        </p:spPr>
        <p:txBody>
          <a:bodyPr wrap="square" rtlCol="0">
            <a:spAutoFit/>
          </a:bodyPr>
          <a:lstStyle/>
          <a:p>
            <a:pPr algn="ctr"/>
            <a:r>
              <a:rPr lang="en-US" sz="2000" i="1" dirty="0" smtClean="0"/>
              <a:t>D</a:t>
            </a:r>
            <a:r>
              <a:rPr lang="en-US" sz="2000" i="1" baseline="-25000" dirty="0"/>
              <a:t>7</a:t>
            </a:r>
          </a:p>
        </p:txBody>
      </p:sp>
      <p:sp>
        <p:nvSpPr>
          <p:cNvPr id="82" name="TextBox 81"/>
          <p:cNvSpPr txBox="1"/>
          <p:nvPr/>
        </p:nvSpPr>
        <p:spPr>
          <a:xfrm>
            <a:off x="685800" y="4196159"/>
            <a:ext cx="492402" cy="375841"/>
          </a:xfrm>
          <a:prstGeom prst="rect">
            <a:avLst/>
          </a:prstGeom>
          <a:noFill/>
        </p:spPr>
        <p:txBody>
          <a:bodyPr wrap="square" rtlCol="0">
            <a:spAutoFit/>
          </a:bodyPr>
          <a:lstStyle/>
          <a:p>
            <a:pPr algn="ctr"/>
            <a:r>
              <a:rPr lang="en-US" sz="2000" i="1" dirty="0" smtClean="0"/>
              <a:t>T</a:t>
            </a:r>
            <a:r>
              <a:rPr lang="en-US" sz="2000" i="1" baseline="-25000" dirty="0" smtClean="0"/>
              <a:t>15</a:t>
            </a:r>
            <a:endParaRPr lang="en-US" sz="2000" i="1" baseline="-25000" dirty="0"/>
          </a:p>
        </p:txBody>
      </p:sp>
      <p:sp>
        <p:nvSpPr>
          <p:cNvPr id="83" name="TextBox 82"/>
          <p:cNvSpPr txBox="1"/>
          <p:nvPr/>
        </p:nvSpPr>
        <p:spPr>
          <a:xfrm>
            <a:off x="3657600" y="4476690"/>
            <a:ext cx="447638" cy="400110"/>
          </a:xfrm>
          <a:prstGeom prst="rect">
            <a:avLst/>
          </a:prstGeom>
          <a:noFill/>
        </p:spPr>
        <p:txBody>
          <a:bodyPr wrap="square" rtlCol="0">
            <a:spAutoFit/>
          </a:bodyPr>
          <a:lstStyle/>
          <a:p>
            <a:pPr algn="ctr"/>
            <a:r>
              <a:rPr lang="en-US" sz="2000" i="1" dirty="0" smtClean="0"/>
              <a:t>T</a:t>
            </a:r>
            <a:r>
              <a:rPr lang="en-US" sz="2000" i="1" baseline="-25000" dirty="0" smtClean="0"/>
              <a:t>0</a:t>
            </a:r>
            <a:endParaRPr lang="en-US" sz="2000" i="1" baseline="-25000" dirty="0"/>
          </a:p>
        </p:txBody>
      </p:sp>
      <p:cxnSp>
        <p:nvCxnSpPr>
          <p:cNvPr id="84" name="Straight Connector 83"/>
          <p:cNvCxnSpPr/>
          <p:nvPr/>
        </p:nvCxnSpPr>
        <p:spPr>
          <a:xfrm>
            <a:off x="3305176" y="601980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305176" y="6172200"/>
            <a:ext cx="1571624"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308161" y="632460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047396" y="5791200"/>
            <a:ext cx="1699907" cy="369332"/>
          </a:xfrm>
          <a:prstGeom prst="rect">
            <a:avLst/>
          </a:prstGeom>
          <a:noFill/>
        </p:spPr>
        <p:txBody>
          <a:bodyPr wrap="square" rtlCol="0">
            <a:spAutoFit/>
          </a:bodyPr>
          <a:lstStyle/>
          <a:p>
            <a:pPr algn="ctr"/>
            <a:r>
              <a:rPr lang="en-US" dirty="0" smtClean="0"/>
              <a:t>Increment (INR)</a:t>
            </a:r>
            <a:endParaRPr lang="en-US" dirty="0"/>
          </a:p>
        </p:txBody>
      </p:sp>
      <p:sp>
        <p:nvSpPr>
          <p:cNvPr id="89" name="TextBox 88"/>
          <p:cNvSpPr txBox="1"/>
          <p:nvPr/>
        </p:nvSpPr>
        <p:spPr>
          <a:xfrm>
            <a:off x="4786312" y="6000752"/>
            <a:ext cx="1277165" cy="369332"/>
          </a:xfrm>
          <a:prstGeom prst="rect">
            <a:avLst/>
          </a:prstGeom>
          <a:noFill/>
        </p:spPr>
        <p:txBody>
          <a:bodyPr wrap="square" rtlCol="0">
            <a:spAutoFit/>
          </a:bodyPr>
          <a:lstStyle/>
          <a:p>
            <a:pPr algn="ctr"/>
            <a:r>
              <a:rPr lang="en-US" dirty="0" smtClean="0"/>
              <a:t>Clear (CLR)</a:t>
            </a:r>
            <a:endParaRPr lang="en-US" dirty="0"/>
          </a:p>
        </p:txBody>
      </p:sp>
      <p:sp>
        <p:nvSpPr>
          <p:cNvPr id="90" name="TextBox 89"/>
          <p:cNvSpPr txBox="1"/>
          <p:nvPr/>
        </p:nvSpPr>
        <p:spPr>
          <a:xfrm>
            <a:off x="4007581" y="6141004"/>
            <a:ext cx="793019" cy="369332"/>
          </a:xfrm>
          <a:prstGeom prst="rect">
            <a:avLst/>
          </a:prstGeom>
          <a:noFill/>
        </p:spPr>
        <p:txBody>
          <a:bodyPr wrap="square" rtlCol="0">
            <a:spAutoFit/>
          </a:bodyPr>
          <a:lstStyle/>
          <a:p>
            <a:pPr algn="ctr"/>
            <a:r>
              <a:rPr lang="en-US" dirty="0" smtClean="0"/>
              <a:t>Clock</a:t>
            </a:r>
            <a:endParaRPr lang="en-US" dirty="0"/>
          </a:p>
        </p:txBody>
      </p:sp>
      <p:cxnSp>
        <p:nvCxnSpPr>
          <p:cNvPr id="92" name="Straight Connector 91"/>
          <p:cNvCxnSpPr/>
          <p:nvPr/>
        </p:nvCxnSpPr>
        <p:spPr>
          <a:xfrm>
            <a:off x="3138488" y="4517576"/>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819400" y="451008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566864" y="451008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2953480498"/>
              </p:ext>
            </p:extLst>
          </p:nvPr>
        </p:nvGraphicFramePr>
        <p:xfrm>
          <a:off x="588760" y="809624"/>
          <a:ext cx="5964454" cy="457200"/>
        </p:xfrm>
        <a:graphic>
          <a:graphicData uri="http://schemas.openxmlformats.org/drawingml/2006/table">
            <a:tbl>
              <a:tblPr firstRow="1" bandRow="1">
                <a:tableStyleId>{5C22544A-7EE6-4342-B048-85BDC9FD1C3A}</a:tableStyleId>
              </a:tblPr>
              <a:tblGrid>
                <a:gridCol w="478040"/>
                <a:gridCol w="762001"/>
                <a:gridCol w="762001"/>
                <a:gridCol w="838200"/>
                <a:gridCol w="260351"/>
                <a:gridCol w="260351"/>
                <a:gridCol w="260351"/>
                <a:gridCol w="260351"/>
                <a:gridCol w="260351"/>
                <a:gridCol w="260351"/>
                <a:gridCol w="260351"/>
                <a:gridCol w="260351"/>
                <a:gridCol w="260351"/>
                <a:gridCol w="260351"/>
                <a:gridCol w="260351"/>
                <a:gridCol w="260351"/>
              </a:tblGrid>
              <a:tr h="352423">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0</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73" name="Straight Connector 72"/>
          <p:cNvCxnSpPr/>
          <p:nvPr/>
        </p:nvCxnSpPr>
        <p:spPr>
          <a:xfrm>
            <a:off x="3109912" y="3124200"/>
            <a:ext cx="0" cy="250257"/>
          </a:xfrm>
          <a:prstGeom prst="line">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24176" y="3333690"/>
            <a:ext cx="447638" cy="400110"/>
          </a:xfrm>
          <a:prstGeom prst="rect">
            <a:avLst/>
          </a:prstGeom>
          <a:noFill/>
        </p:spPr>
        <p:txBody>
          <a:bodyPr wrap="square" rtlCol="0">
            <a:spAutoFit/>
          </a:bodyPr>
          <a:lstStyle/>
          <a:p>
            <a:pPr algn="ctr"/>
            <a:r>
              <a:rPr lang="en-US" sz="2000" i="1" dirty="0" smtClean="0">
                <a:solidFill>
                  <a:srgbClr val="FF0000"/>
                </a:solidFill>
              </a:rPr>
              <a:t>D</a:t>
            </a:r>
            <a:r>
              <a:rPr lang="en-US" sz="2000" i="1" baseline="-25000" dirty="0" smtClean="0">
                <a:solidFill>
                  <a:srgbClr val="FF0000"/>
                </a:solidFill>
              </a:rPr>
              <a:t>1</a:t>
            </a:r>
            <a:endParaRPr lang="en-US" sz="2000" i="1" baseline="-25000" dirty="0">
              <a:solidFill>
                <a:srgbClr val="FF0000"/>
              </a:solidFill>
            </a:endParaRPr>
          </a:p>
        </p:txBody>
      </p:sp>
      <p:sp>
        <p:nvSpPr>
          <p:cNvPr id="91" name="TextBox 90"/>
          <p:cNvSpPr txBox="1"/>
          <p:nvPr/>
        </p:nvSpPr>
        <p:spPr>
          <a:xfrm>
            <a:off x="3048000" y="1857346"/>
            <a:ext cx="447638" cy="400110"/>
          </a:xfrm>
          <a:prstGeom prst="rect">
            <a:avLst/>
          </a:prstGeom>
          <a:noFill/>
        </p:spPr>
        <p:txBody>
          <a:bodyPr wrap="square" rtlCol="0">
            <a:spAutoFit/>
          </a:bodyPr>
          <a:lstStyle/>
          <a:p>
            <a:pPr algn="ctr"/>
            <a:r>
              <a:rPr lang="en-US" sz="2000" dirty="0" smtClean="0">
                <a:solidFill>
                  <a:srgbClr val="FF0000"/>
                </a:solidFill>
              </a:rPr>
              <a:t>1</a:t>
            </a:r>
            <a:endParaRPr lang="en-US" sz="2000" baseline="-25000" dirty="0">
              <a:solidFill>
                <a:srgbClr val="FF0000"/>
              </a:solidFill>
            </a:endParaRPr>
          </a:p>
        </p:txBody>
      </p:sp>
      <p:sp>
        <p:nvSpPr>
          <p:cNvPr id="95" name="TextBox 94"/>
          <p:cNvSpPr txBox="1"/>
          <p:nvPr/>
        </p:nvSpPr>
        <p:spPr>
          <a:xfrm>
            <a:off x="2209800" y="1857314"/>
            <a:ext cx="447638" cy="400110"/>
          </a:xfrm>
          <a:prstGeom prst="rect">
            <a:avLst/>
          </a:prstGeom>
          <a:noFill/>
        </p:spPr>
        <p:txBody>
          <a:bodyPr wrap="square" rtlCol="0">
            <a:spAutoFit/>
          </a:bodyPr>
          <a:lstStyle/>
          <a:p>
            <a:pPr algn="ctr"/>
            <a:r>
              <a:rPr lang="en-US" sz="2000" dirty="0" smtClean="0">
                <a:solidFill>
                  <a:srgbClr val="FF0000"/>
                </a:solidFill>
              </a:rPr>
              <a:t>0</a:t>
            </a:r>
            <a:endParaRPr lang="en-US" sz="2000" baseline="-25000" dirty="0">
              <a:solidFill>
                <a:srgbClr val="FF0000"/>
              </a:solidFill>
            </a:endParaRPr>
          </a:p>
        </p:txBody>
      </p:sp>
      <p:sp>
        <p:nvSpPr>
          <p:cNvPr id="96" name="TextBox 95"/>
          <p:cNvSpPr txBox="1"/>
          <p:nvPr/>
        </p:nvSpPr>
        <p:spPr>
          <a:xfrm>
            <a:off x="1457362" y="1857376"/>
            <a:ext cx="447638" cy="400110"/>
          </a:xfrm>
          <a:prstGeom prst="rect">
            <a:avLst/>
          </a:prstGeom>
          <a:noFill/>
        </p:spPr>
        <p:txBody>
          <a:bodyPr wrap="square" rtlCol="0">
            <a:spAutoFit/>
          </a:bodyPr>
          <a:lstStyle/>
          <a:p>
            <a:pPr algn="ctr"/>
            <a:r>
              <a:rPr lang="en-US" sz="2000" dirty="0" smtClean="0">
                <a:solidFill>
                  <a:srgbClr val="FF0000"/>
                </a:solidFill>
              </a:rPr>
              <a:t>0</a:t>
            </a:r>
            <a:endParaRPr lang="en-US" sz="2000" baseline="-25000" dirty="0">
              <a:solidFill>
                <a:srgbClr val="FF0000"/>
              </a:solidFill>
            </a:endParaRPr>
          </a:p>
        </p:txBody>
      </p:sp>
      <p:sp>
        <p:nvSpPr>
          <p:cNvPr id="97" name="TextBox 96"/>
          <p:cNvSpPr txBox="1"/>
          <p:nvPr/>
        </p:nvSpPr>
        <p:spPr>
          <a:xfrm>
            <a:off x="771562" y="1863636"/>
            <a:ext cx="447638" cy="400110"/>
          </a:xfrm>
          <a:prstGeom prst="rect">
            <a:avLst/>
          </a:prstGeom>
          <a:noFill/>
        </p:spPr>
        <p:txBody>
          <a:bodyPr wrap="square" rtlCol="0">
            <a:spAutoFit/>
          </a:bodyPr>
          <a:lstStyle/>
          <a:p>
            <a:pPr algn="ctr"/>
            <a:r>
              <a:rPr lang="en-US" sz="2000" dirty="0" smtClean="0">
                <a:solidFill>
                  <a:srgbClr val="FF0000"/>
                </a:solidFill>
              </a:rPr>
              <a:t>0</a:t>
            </a:r>
            <a:endParaRPr lang="en-US" sz="2000" baseline="-25000" dirty="0">
              <a:solidFill>
                <a:srgbClr val="FF0000"/>
              </a:solidFill>
            </a:endParaRPr>
          </a:p>
        </p:txBody>
      </p:sp>
    </p:spTree>
    <p:extLst>
      <p:ext uri="{BB962C8B-B14F-4D97-AF65-F5344CB8AC3E}">
        <p14:creationId xmlns:p14="http://schemas.microsoft.com/office/powerpoint/2010/main" val="16849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down)">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wipe(right)">
                                      <p:cBhvr>
                                        <p:cTn id="25" dur="500"/>
                                        <p:tgtEl>
                                          <p:spTgt spid="8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right)">
                                      <p:cBhvr>
                                        <p:cTn id="28" dur="500"/>
                                        <p:tgtEl>
                                          <p:spTgt spid="8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right)">
                                      <p:cBhvr>
                                        <p:cTn id="31" dur="500"/>
                                        <p:tgtEl>
                                          <p:spTgt spid="90"/>
                                        </p:tgtEl>
                                      </p:cBhvr>
                                    </p:animEffect>
                                  </p:childTnLst>
                                </p:cTn>
                              </p:par>
                              <p:par>
                                <p:cTn id="32" presetID="22" presetClass="entr" presetSubtype="2" fill="hold"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right)">
                                      <p:cBhvr>
                                        <p:cTn id="34" dur="500"/>
                                        <p:tgtEl>
                                          <p:spTgt spid="86"/>
                                        </p:tgtEl>
                                      </p:cBhvr>
                                    </p:animEffect>
                                  </p:childTnLst>
                                </p:cTn>
                              </p:par>
                              <p:par>
                                <p:cTn id="35" presetID="22" presetClass="entr" presetSubtype="2"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right)">
                                      <p:cBhvr>
                                        <p:cTn id="37" dur="500"/>
                                        <p:tgtEl>
                                          <p:spTgt spid="85"/>
                                        </p:tgtEl>
                                      </p:cBhvr>
                                    </p:animEffect>
                                  </p:childTnLst>
                                </p:cTn>
                              </p:par>
                              <p:par>
                                <p:cTn id="38" presetID="22" presetClass="entr" presetSubtype="2" fill="hold"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right)">
                                      <p:cBhvr>
                                        <p:cTn id="40" dur="500"/>
                                        <p:tgtEl>
                                          <p:spTgt spid="8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down)">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down)">
                                      <p:cBhvr>
                                        <p:cTn id="50" dur="500"/>
                                        <p:tgtEl>
                                          <p:spTgt spid="77"/>
                                        </p:tgtEl>
                                      </p:cBhvr>
                                    </p:animEffect>
                                  </p:childTnLst>
                                </p:cTn>
                              </p:par>
                              <p:par>
                                <p:cTn id="51" presetID="22" presetClass="entr" presetSubtype="4"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down)">
                                      <p:cBhvr>
                                        <p:cTn id="53" dur="500"/>
                                        <p:tgtEl>
                                          <p:spTgt spid="74"/>
                                        </p:tgtEl>
                                      </p:cBhvr>
                                    </p:animEffect>
                                  </p:childTnLst>
                                </p:cTn>
                              </p:par>
                              <p:par>
                                <p:cTn id="54" presetID="22" presetClass="entr" presetSubtype="4"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down)">
                                      <p:cBhvr>
                                        <p:cTn id="56" dur="500"/>
                                        <p:tgtEl>
                                          <p:spTgt spid="75"/>
                                        </p:tgtEl>
                                      </p:cBhvr>
                                    </p:animEffect>
                                  </p:childTnLst>
                                </p:cTn>
                              </p:par>
                              <p:par>
                                <p:cTn id="57" presetID="22" presetClass="entr" presetSubtype="4"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down)">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down)">
                                      <p:cBhvr>
                                        <p:cTn id="67" dur="500"/>
                                        <p:tgtEl>
                                          <p:spTgt spid="83"/>
                                        </p:tgtEl>
                                      </p:cBhvr>
                                    </p:animEffect>
                                  </p:childTnLst>
                                </p:cTn>
                              </p:par>
                              <p:par>
                                <p:cTn id="68" presetID="22" presetClass="entr" presetSubtype="4"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down)">
                                      <p:cBhvr>
                                        <p:cTn id="70" dur="500"/>
                                        <p:tgtEl>
                                          <p:spTgt spid="92"/>
                                        </p:tgtEl>
                                      </p:cBhvr>
                                    </p:animEffect>
                                  </p:childTnLst>
                                </p:cTn>
                              </p:par>
                              <p:par>
                                <p:cTn id="71" presetID="22" presetClass="entr" presetSubtype="4"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wipe(down)">
                                      <p:cBhvr>
                                        <p:cTn id="73" dur="500"/>
                                        <p:tgtEl>
                                          <p:spTgt spid="93"/>
                                        </p:tgtEl>
                                      </p:cBhvr>
                                    </p:animEffect>
                                  </p:childTnLst>
                                </p:cTn>
                              </p:par>
                              <p:par>
                                <p:cTn id="74" presetID="22" presetClass="entr" presetSubtype="4" fill="hold" nodeType="withEffect">
                                  <p:stCondLst>
                                    <p:cond delay="0"/>
                                  </p:stCondLst>
                                  <p:childTnLst>
                                    <p:set>
                                      <p:cBhvr>
                                        <p:cTn id="75" dur="1" fill="hold">
                                          <p:stCondLst>
                                            <p:cond delay="0"/>
                                          </p:stCondLst>
                                        </p:cTn>
                                        <p:tgtEl>
                                          <p:spTgt spid="94"/>
                                        </p:tgtEl>
                                        <p:attrNameLst>
                                          <p:attrName>style.visibility</p:attrName>
                                        </p:attrNameLst>
                                      </p:cBhvr>
                                      <p:to>
                                        <p:strVal val="visible"/>
                                      </p:to>
                                    </p:set>
                                    <p:animEffect transition="in" filter="wipe(down)">
                                      <p:cBhvr>
                                        <p:cTn id="76" dur="500"/>
                                        <p:tgtEl>
                                          <p:spTgt spid="94"/>
                                        </p:tgtEl>
                                      </p:cBhvr>
                                    </p:animEffect>
                                  </p:childTnLst>
                                </p:cTn>
                              </p:par>
                              <p:par>
                                <p:cTn id="77" presetID="22" presetClass="entr" presetSubtype="4" fill="hold"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down)">
                                      <p:cBhvr>
                                        <p:cTn id="79" dur="500"/>
                                        <p:tgtEl>
                                          <p:spTgt spid="6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wipe(down)">
                                      <p:cBhvr>
                                        <p:cTn id="82" dur="500"/>
                                        <p:tgtEl>
                                          <p:spTgt spid="8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up)">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up)">
                                      <p:cBhvr>
                                        <p:cTn id="92" dur="500"/>
                                        <p:tgtEl>
                                          <p:spTgt spid="23"/>
                                        </p:tgtEl>
                                      </p:cBhvr>
                                    </p:animEffect>
                                  </p:childTnLst>
                                </p:cTn>
                              </p:par>
                              <p:par>
                                <p:cTn id="93" presetID="22" presetClass="entr" presetSubtype="1"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up)">
                                      <p:cBhvr>
                                        <p:cTn id="95" dur="500"/>
                                        <p:tgtEl>
                                          <p:spTgt spid="22"/>
                                        </p:tgtEl>
                                      </p:cBhvr>
                                    </p:animEffect>
                                  </p:childTnLst>
                                </p:cTn>
                              </p:par>
                              <p:par>
                                <p:cTn id="96" presetID="22" presetClass="entr" presetSubtype="1"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up)">
                                      <p:cBhvr>
                                        <p:cTn id="98" dur="500"/>
                                        <p:tgtEl>
                                          <p:spTgt spid="19"/>
                                        </p:tgtEl>
                                      </p:cBhvr>
                                    </p:animEffect>
                                  </p:childTnLst>
                                </p:cTn>
                              </p:par>
                              <p:par>
                                <p:cTn id="99" presetID="22" presetClass="entr" presetSubtype="1"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up)">
                                      <p:cBhvr>
                                        <p:cTn id="101" dur="500"/>
                                        <p:tgtEl>
                                          <p:spTgt spid="4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up)">
                                      <p:cBhvr>
                                        <p:cTn id="106" dur="500"/>
                                        <p:tgtEl>
                                          <p:spTgt spid="28"/>
                                        </p:tgtEl>
                                      </p:cBhvr>
                                    </p:animEffect>
                                  </p:childTnLst>
                                </p:cTn>
                              </p:par>
                              <p:par>
                                <p:cTn id="107" presetID="22" presetClass="entr" presetSubtype="1" fill="hold"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up)">
                                      <p:cBhvr>
                                        <p:cTn id="109" dur="500"/>
                                        <p:tgtEl>
                                          <p:spTgt spid="32"/>
                                        </p:tgtEl>
                                      </p:cBhvr>
                                    </p:animEffect>
                                  </p:childTnLst>
                                </p:cTn>
                              </p:par>
                              <p:par>
                                <p:cTn id="110" presetID="22" presetClass="entr" presetSubtype="1" fill="hold"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up)">
                                      <p:cBhvr>
                                        <p:cTn id="112" dur="500"/>
                                        <p:tgtEl>
                                          <p:spTgt spid="33"/>
                                        </p:tgtEl>
                                      </p:cBhvr>
                                    </p:animEffect>
                                  </p:childTnLst>
                                </p:cTn>
                              </p:par>
                              <p:par>
                                <p:cTn id="113" presetID="22" presetClass="entr" presetSubtype="1"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wipe(up)">
                                      <p:cBhvr>
                                        <p:cTn id="115" dur="500"/>
                                        <p:tgtEl>
                                          <p:spTgt spid="44"/>
                                        </p:tgtEl>
                                      </p:cBhvr>
                                    </p:animEffect>
                                  </p:childTnLst>
                                </p:cTn>
                              </p:par>
                              <p:par>
                                <p:cTn id="116" presetID="22" presetClass="entr" presetSubtype="1"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wipe(up)">
                                      <p:cBhvr>
                                        <p:cTn id="118" dur="500"/>
                                        <p:tgtEl>
                                          <p:spTgt spid="45"/>
                                        </p:tgtEl>
                                      </p:cBhvr>
                                    </p:animEffect>
                                  </p:childTnLst>
                                </p:cTn>
                              </p:par>
                              <p:par>
                                <p:cTn id="119" presetID="22" presetClass="entr" presetSubtype="1"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up)">
                                      <p:cBhvr>
                                        <p:cTn id="121" dur="500"/>
                                        <p:tgtEl>
                                          <p:spTgt spid="46"/>
                                        </p:tgtEl>
                                      </p:cBhvr>
                                    </p:animEffect>
                                  </p:childTnLst>
                                </p:cTn>
                              </p:par>
                              <p:par>
                                <p:cTn id="122" presetID="22" presetClass="entr" presetSubtype="1"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up)">
                                      <p:cBhvr>
                                        <p:cTn id="124" dur="500"/>
                                        <p:tgtEl>
                                          <p:spTgt spid="47"/>
                                        </p:tgtEl>
                                      </p:cBhvr>
                                    </p:animEffect>
                                  </p:childTnLst>
                                </p:cTn>
                              </p:par>
                              <p:par>
                                <p:cTn id="125" presetID="22" presetClass="entr" presetSubtype="1" fill="hold" nodeType="with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up)">
                                      <p:cBhvr>
                                        <p:cTn id="127" dur="500"/>
                                        <p:tgtEl>
                                          <p:spTgt spid="2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Effect transition="in" filter="wipe(down)">
                                      <p:cBhvr>
                                        <p:cTn id="130" dur="500"/>
                                        <p:tgtEl>
                                          <p:spTgt spid="8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animEffect transition="in" filter="wipe(down)">
                                      <p:cBhvr>
                                        <p:cTn id="133" dur="500"/>
                                        <p:tgtEl>
                                          <p:spTgt spid="8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3"/>
                                        </p:tgtEl>
                                        <p:attrNameLst>
                                          <p:attrName>style.visibility</p:attrName>
                                        </p:attrNameLst>
                                      </p:cBhvr>
                                      <p:to>
                                        <p:strVal val="visible"/>
                                      </p:to>
                                    </p:set>
                                    <p:animEffect transition="in" filter="wipe(up)">
                                      <p:cBhvr>
                                        <p:cTn id="138" dur="500"/>
                                        <p:tgtEl>
                                          <p:spTgt spid="3"/>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ipe(down)">
                                      <p:cBhvr>
                                        <p:cTn id="143" dur="500"/>
                                        <p:tgtEl>
                                          <p:spTgt spid="14"/>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wipe(down)">
                                      <p:cBhvr>
                                        <p:cTn id="146" dur="500"/>
                                        <p:tgtEl>
                                          <p:spTgt spid="78"/>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wipe(left)">
                                      <p:cBhvr>
                                        <p:cTn id="151" dur="500"/>
                                        <p:tgtEl>
                                          <p:spTgt spid="15"/>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79"/>
                                        </p:tgtEl>
                                        <p:attrNameLst>
                                          <p:attrName>style.visibility</p:attrName>
                                        </p:attrNameLst>
                                      </p:cBhvr>
                                      <p:to>
                                        <p:strVal val="visible"/>
                                      </p:to>
                                    </p:set>
                                    <p:animEffect transition="in" filter="wipe(left)">
                                      <p:cBhvr>
                                        <p:cTn id="154" dur="500"/>
                                        <p:tgtEl>
                                          <p:spTgt spid="79"/>
                                        </p:tgtEl>
                                      </p:cBhvr>
                                    </p:animEffec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 calcmode="lin" valueType="num">
                                      <p:cBhvr>
                                        <p:cTn id="159" dur="500" fill="hold"/>
                                        <p:tgtEl>
                                          <p:spTgt spid="2"/>
                                        </p:tgtEl>
                                        <p:attrNameLst>
                                          <p:attrName>ppt_w</p:attrName>
                                        </p:attrNameLst>
                                      </p:cBhvr>
                                      <p:tavLst>
                                        <p:tav tm="0">
                                          <p:val>
                                            <p:fltVal val="0"/>
                                          </p:val>
                                        </p:tav>
                                        <p:tav tm="100000">
                                          <p:val>
                                            <p:strVal val="#ppt_w"/>
                                          </p:val>
                                        </p:tav>
                                      </p:tavLst>
                                    </p:anim>
                                    <p:anim calcmode="lin" valueType="num">
                                      <p:cBhvr>
                                        <p:cTn id="160" dur="500" fill="hold"/>
                                        <p:tgtEl>
                                          <p:spTgt spid="2"/>
                                        </p:tgtEl>
                                        <p:attrNameLst>
                                          <p:attrName>ppt_h</p:attrName>
                                        </p:attrNameLst>
                                      </p:cBhvr>
                                      <p:tavLst>
                                        <p:tav tm="0">
                                          <p:val>
                                            <p:fltVal val="0"/>
                                          </p:val>
                                        </p:tav>
                                        <p:tav tm="100000">
                                          <p:val>
                                            <p:strVal val="#ppt_h"/>
                                          </p:val>
                                        </p:tav>
                                      </p:tavLst>
                                    </p:anim>
                                    <p:animEffect transition="in" filter="fade">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nodeType="click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wipe(down)">
                                      <p:cBhvr>
                                        <p:cTn id="166" dur="500"/>
                                        <p:tgtEl>
                                          <p:spTgt spid="71"/>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wipe(down)">
                                      <p:cBhvr>
                                        <p:cTn id="171" dur="500"/>
                                        <p:tgtEl>
                                          <p:spTgt spid="91"/>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95"/>
                                        </p:tgtEl>
                                        <p:attrNameLst>
                                          <p:attrName>style.visibility</p:attrName>
                                        </p:attrNameLst>
                                      </p:cBhvr>
                                      <p:to>
                                        <p:strVal val="visible"/>
                                      </p:to>
                                    </p:set>
                                    <p:animEffect transition="in" filter="wipe(down)">
                                      <p:cBhvr>
                                        <p:cTn id="174" dur="500"/>
                                        <p:tgtEl>
                                          <p:spTgt spid="95"/>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wipe(down)">
                                      <p:cBhvr>
                                        <p:cTn id="177" dur="500"/>
                                        <p:tgtEl>
                                          <p:spTgt spid="9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73"/>
                                        </p:tgtEl>
                                        <p:attrNameLst>
                                          <p:attrName>style.visibility</p:attrName>
                                        </p:attrNameLst>
                                      </p:cBhvr>
                                      <p:to>
                                        <p:strVal val="visible"/>
                                      </p:to>
                                    </p:set>
                                    <p:animEffect transition="in" filter="wipe(down)">
                                      <p:cBhvr>
                                        <p:cTn id="182" dur="500"/>
                                        <p:tgtEl>
                                          <p:spTgt spid="73"/>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wipe(down)">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97"/>
                                        </p:tgtEl>
                                        <p:attrNameLst>
                                          <p:attrName>style.visibility</p:attrName>
                                        </p:attrNameLst>
                                      </p:cBhvr>
                                      <p:to>
                                        <p:strVal val="visible"/>
                                      </p:to>
                                    </p:set>
                                    <p:animEffect transition="in" filter="wipe(down)">
                                      <p:cBhvr>
                                        <p:cTn id="19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2" grpId="0" animBg="1"/>
      <p:bldP spid="78" grpId="0"/>
      <p:bldP spid="79" grpId="0"/>
      <p:bldP spid="80" grpId="0"/>
      <p:bldP spid="81" grpId="0"/>
      <p:bldP spid="82" grpId="0"/>
      <p:bldP spid="83" grpId="0"/>
      <p:bldP spid="88" grpId="0"/>
      <p:bldP spid="89" grpId="0"/>
      <p:bldP spid="90" grpId="0"/>
      <p:bldP spid="87" grpId="0"/>
      <p:bldP spid="91" grpId="0"/>
      <p:bldP spid="95" grpId="0"/>
      <p:bldP spid="96" grpId="0"/>
      <p:bldP spid="9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Unit</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Components of Control unit are</a:t>
            </a:r>
          </a:p>
          <a:p>
            <a:pPr marL="857230" lvl="1" indent="-457200">
              <a:buFont typeface="+mj-lt"/>
              <a:buAutoNum type="arabicPeriod"/>
            </a:pPr>
            <a:r>
              <a:rPr lang="en-US" dirty="0"/>
              <a:t>Two </a:t>
            </a:r>
            <a:r>
              <a:rPr lang="en-US" dirty="0" smtClean="0"/>
              <a:t>decoders</a:t>
            </a:r>
          </a:p>
          <a:p>
            <a:pPr marL="857230" lvl="1" indent="-457200">
              <a:buFont typeface="+mj-lt"/>
              <a:buAutoNum type="arabicPeriod"/>
            </a:pPr>
            <a:r>
              <a:rPr lang="en-US" dirty="0" smtClean="0"/>
              <a:t>A </a:t>
            </a:r>
            <a:r>
              <a:rPr lang="en-US" dirty="0"/>
              <a:t>sequence </a:t>
            </a:r>
            <a:r>
              <a:rPr lang="en-US" dirty="0" smtClean="0"/>
              <a:t>counter</a:t>
            </a:r>
          </a:p>
          <a:p>
            <a:pPr marL="857230" lvl="1" indent="-457200">
              <a:buFont typeface="+mj-lt"/>
              <a:buAutoNum type="arabicPeriod"/>
            </a:pPr>
            <a:r>
              <a:rPr lang="en-US" dirty="0" smtClean="0"/>
              <a:t>Control </a:t>
            </a:r>
            <a:r>
              <a:rPr lang="en-US" dirty="0"/>
              <a:t>logic gates</a:t>
            </a:r>
          </a:p>
          <a:p>
            <a:pPr lvl="0" algn="just"/>
            <a:r>
              <a:rPr lang="en-US" dirty="0"/>
              <a:t>An instruction read from memory is placed in the instruction register (IR</a:t>
            </a:r>
            <a:r>
              <a:rPr lang="en-US" dirty="0" smtClean="0"/>
              <a:t>).</a:t>
            </a:r>
          </a:p>
          <a:p>
            <a:pPr lvl="0" algn="just"/>
            <a:r>
              <a:rPr lang="en-US" dirty="0" smtClean="0"/>
              <a:t>In </a:t>
            </a:r>
            <a:r>
              <a:rPr lang="en-US" dirty="0"/>
              <a:t>control unit the IR is divided into three parts: I bit, the operation code (12-14)bit, and bits 0 through 11.</a:t>
            </a:r>
          </a:p>
          <a:p>
            <a:pPr algn="just"/>
            <a:r>
              <a:rPr lang="en-US" dirty="0"/>
              <a:t>The operation code in bits 12 through 14 are decoded with a 3 </a:t>
            </a:r>
            <a:r>
              <a:rPr lang="en-US" dirty="0" smtClean="0"/>
              <a:t>x </a:t>
            </a:r>
            <a:r>
              <a:rPr lang="en-US" dirty="0"/>
              <a:t>8 decoder</a:t>
            </a:r>
            <a:r>
              <a:rPr lang="en-US" dirty="0" smtClean="0"/>
              <a:t>.</a:t>
            </a:r>
            <a:endParaRPr lang="en-US" dirty="0"/>
          </a:p>
          <a:p>
            <a:pPr lvl="0" algn="just"/>
            <a:r>
              <a:rPr lang="en-US" dirty="0"/>
              <a:t>Bit-15 of the instruction is transferred to a flip-flop designated by the symbol I</a:t>
            </a:r>
            <a:r>
              <a:rPr lang="en-US" dirty="0" smtClean="0"/>
              <a:t>.</a:t>
            </a:r>
            <a:endParaRPr lang="en-US" dirty="0"/>
          </a:p>
        </p:txBody>
      </p:sp>
    </p:spTree>
    <p:extLst>
      <p:ext uri="{BB962C8B-B14F-4D97-AF65-F5344CB8AC3E}">
        <p14:creationId xmlns:p14="http://schemas.microsoft.com/office/powerpoint/2010/main" val="340190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Instruction codes</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2: </a:t>
            </a:r>
            <a:r>
              <a:rPr lang="en-US" dirty="0"/>
              <a:t>Basic Computer Organization</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919585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lnSpcReduction="10000"/>
          </a:bodyPr>
          <a:lstStyle/>
          <a:p>
            <a:pPr lvl="0" algn="just"/>
            <a:r>
              <a:rPr lang="en-US" dirty="0" smtClean="0"/>
              <a:t>The </a:t>
            </a:r>
            <a:r>
              <a:rPr lang="en-US" dirty="0"/>
              <a:t>eight outputs of the decoder are designated by the symbols D</a:t>
            </a:r>
            <a:r>
              <a:rPr lang="en-US" baseline="-25000" dirty="0"/>
              <a:t>0</a:t>
            </a:r>
            <a:r>
              <a:rPr lang="en-US" dirty="0"/>
              <a:t> through D</a:t>
            </a:r>
            <a:r>
              <a:rPr lang="en-US" baseline="-25000" dirty="0"/>
              <a:t>7</a:t>
            </a:r>
            <a:r>
              <a:rPr lang="en-US" dirty="0"/>
              <a:t>. </a:t>
            </a:r>
            <a:endParaRPr lang="en-US" dirty="0" smtClean="0"/>
          </a:p>
          <a:p>
            <a:pPr lvl="0" algn="just"/>
            <a:r>
              <a:rPr lang="en-US" dirty="0" smtClean="0"/>
              <a:t>Bits </a:t>
            </a:r>
            <a:r>
              <a:rPr lang="en-US" dirty="0"/>
              <a:t>0 through 11 are applied to the control logic </a:t>
            </a:r>
            <a:r>
              <a:rPr lang="en-US" dirty="0" smtClean="0"/>
              <a:t>gates.</a:t>
            </a:r>
          </a:p>
          <a:p>
            <a:pPr lvl="0" algn="just"/>
            <a:r>
              <a:rPr lang="en-US" dirty="0" smtClean="0"/>
              <a:t>The </a:t>
            </a:r>
            <a:r>
              <a:rPr lang="en-US" dirty="0"/>
              <a:t>4‐bit sequence counter can count in binary from 0 through 15</a:t>
            </a:r>
            <a:r>
              <a:rPr lang="en-US" dirty="0" smtClean="0"/>
              <a:t>. The </a:t>
            </a:r>
            <a:r>
              <a:rPr lang="en-US" dirty="0"/>
              <a:t>outputs of counter are decoded into 16 timing signals T</a:t>
            </a:r>
            <a:r>
              <a:rPr lang="en-US" baseline="-25000" dirty="0"/>
              <a:t>0 </a:t>
            </a:r>
            <a:r>
              <a:rPr lang="en-US" dirty="0"/>
              <a:t>through T</a:t>
            </a:r>
            <a:r>
              <a:rPr lang="en-US" baseline="-25000" dirty="0"/>
              <a:t>15</a:t>
            </a:r>
            <a:r>
              <a:rPr lang="en-US" dirty="0"/>
              <a:t>.</a:t>
            </a:r>
          </a:p>
          <a:p>
            <a:pPr lvl="0" algn="just"/>
            <a:r>
              <a:rPr lang="en-US" dirty="0"/>
              <a:t>The sequence counter SC can be incremented or cleared </a:t>
            </a:r>
            <a:r>
              <a:rPr lang="en-US" dirty="0" smtClean="0"/>
              <a:t>synchronously.</a:t>
            </a:r>
          </a:p>
          <a:p>
            <a:pPr lvl="0" algn="just"/>
            <a:r>
              <a:rPr lang="en-US" dirty="0" smtClean="0"/>
              <a:t>Most </a:t>
            </a:r>
            <a:r>
              <a:rPr lang="en-US" dirty="0"/>
              <a:t>of the time, the counter is incremented to provide the sequence of timing signals out of 4 X 16 </a:t>
            </a:r>
            <a:r>
              <a:rPr lang="en-US" dirty="0" smtClean="0"/>
              <a:t>decoder.</a:t>
            </a:r>
          </a:p>
          <a:p>
            <a:pPr lvl="0" algn="just"/>
            <a:r>
              <a:rPr lang="en-US" dirty="0" smtClean="0"/>
              <a:t>Once </a:t>
            </a:r>
            <a:r>
              <a:rPr lang="en-US" dirty="0"/>
              <a:t>in awhile, the counter is cleared to 0, causing the next timing signal to be T</a:t>
            </a:r>
            <a:r>
              <a:rPr lang="en-US" baseline="-25000" dirty="0"/>
              <a:t>0</a:t>
            </a:r>
            <a:r>
              <a:rPr lang="en-US" dirty="0" smtClean="0"/>
              <a:t>.</a:t>
            </a:r>
            <a:endParaRPr lang="en-US" dirty="0"/>
          </a:p>
        </p:txBody>
      </p:sp>
    </p:spTree>
    <p:extLst>
      <p:ext uri="{BB962C8B-B14F-4D97-AF65-F5344CB8AC3E}">
        <p14:creationId xmlns:p14="http://schemas.microsoft.com/office/powerpoint/2010/main" val="12662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fontScale="85000" lnSpcReduction="10000"/>
          </a:bodyPr>
          <a:lstStyle/>
          <a:p>
            <a:pPr lvl="0" algn="just"/>
            <a:r>
              <a:rPr lang="en-US" dirty="0"/>
              <a:t>As an example, consider the case where SC is incremented to provide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in sequence. At time T</a:t>
            </a:r>
            <a:r>
              <a:rPr lang="en-US" baseline="-25000" dirty="0"/>
              <a:t>4</a:t>
            </a:r>
            <a:r>
              <a:rPr lang="en-US" dirty="0"/>
              <a:t>, SC is cleared to 0 if decoder output D</a:t>
            </a:r>
            <a:r>
              <a:rPr lang="en-US" baseline="-25000" dirty="0"/>
              <a:t>3</a:t>
            </a:r>
            <a:r>
              <a:rPr lang="en-US" dirty="0"/>
              <a:t> is active. This is expressed symbolically by the statement </a:t>
            </a:r>
          </a:p>
          <a:p>
            <a:pPr marL="0" indent="0" algn="ctr">
              <a:buNone/>
            </a:pPr>
            <a:r>
              <a:rPr lang="en-US" dirty="0"/>
              <a:t>D</a:t>
            </a:r>
            <a:r>
              <a:rPr lang="en-US" baseline="-25000" dirty="0"/>
              <a:t>3</a:t>
            </a:r>
            <a:r>
              <a:rPr lang="en-US" dirty="0"/>
              <a:t>T</a:t>
            </a:r>
            <a:r>
              <a:rPr lang="en-US" baseline="-25000" dirty="0"/>
              <a:t>4</a:t>
            </a:r>
            <a:r>
              <a:rPr lang="en-US" dirty="0"/>
              <a:t>:  SC ← </a:t>
            </a:r>
            <a:r>
              <a:rPr lang="en-US" dirty="0" smtClean="0"/>
              <a:t>0</a:t>
            </a:r>
          </a:p>
          <a:p>
            <a:pPr lvl="0" algn="just"/>
            <a:r>
              <a:rPr lang="en-US" dirty="0" smtClean="0"/>
              <a:t>Initially</a:t>
            </a:r>
            <a:r>
              <a:rPr lang="en-US" dirty="0"/>
              <a:t>, the CLR input of SC is active.</a:t>
            </a:r>
          </a:p>
          <a:p>
            <a:pPr lvl="0" algn="just"/>
            <a:r>
              <a:rPr lang="en-US" dirty="0"/>
              <a:t>The first positive transition of the clock clears SC to 0, which in turn activates the timing T</a:t>
            </a:r>
            <a:r>
              <a:rPr lang="en-US" baseline="-25000" dirty="0"/>
              <a:t>0</a:t>
            </a:r>
            <a:r>
              <a:rPr lang="en-US" dirty="0"/>
              <a:t> out of the decoder</a:t>
            </a:r>
            <a:r>
              <a:rPr lang="en-US" dirty="0" smtClean="0"/>
              <a:t>.</a:t>
            </a:r>
          </a:p>
          <a:p>
            <a:pPr lvl="0" algn="just"/>
            <a:r>
              <a:rPr lang="en-US" dirty="0" smtClean="0"/>
              <a:t>T</a:t>
            </a:r>
            <a:r>
              <a:rPr lang="en-US" baseline="-25000" dirty="0" smtClean="0"/>
              <a:t>0</a:t>
            </a:r>
            <a:r>
              <a:rPr lang="en-US" dirty="0" smtClean="0"/>
              <a:t> </a:t>
            </a:r>
            <a:r>
              <a:rPr lang="en-US" dirty="0"/>
              <a:t>is active during one clock </a:t>
            </a:r>
            <a:r>
              <a:rPr lang="en-US" dirty="0" smtClean="0"/>
              <a:t>cycle.</a:t>
            </a:r>
          </a:p>
          <a:p>
            <a:pPr lvl="0" algn="just"/>
            <a:r>
              <a:rPr lang="en-US" dirty="0" smtClean="0"/>
              <a:t>The </a:t>
            </a:r>
            <a:r>
              <a:rPr lang="en-US" dirty="0"/>
              <a:t>positive clock transition labeled T</a:t>
            </a:r>
            <a:r>
              <a:rPr lang="en-US" baseline="-25000" dirty="0"/>
              <a:t>0</a:t>
            </a:r>
            <a:r>
              <a:rPr lang="en-US" dirty="0"/>
              <a:t> in the diagram will trigger only those registers whose control inputs are connected to timing signal T</a:t>
            </a:r>
            <a:r>
              <a:rPr lang="en-US" baseline="-25000" dirty="0"/>
              <a:t>0</a:t>
            </a:r>
            <a:r>
              <a:rPr lang="en-US" dirty="0"/>
              <a:t>.</a:t>
            </a:r>
          </a:p>
          <a:p>
            <a:pPr lvl="0" algn="just"/>
            <a:r>
              <a:rPr lang="en-US" dirty="0"/>
              <a:t>SC is incremented with every positive clock transition, unless its CLR input is active. </a:t>
            </a:r>
          </a:p>
          <a:p>
            <a:pPr algn="just"/>
            <a:r>
              <a:rPr lang="en-US" dirty="0"/>
              <a:t>This procedures the sequence of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and so on. If SC is not cleared, the timing signals will continue with T</a:t>
            </a:r>
            <a:r>
              <a:rPr lang="en-US" baseline="-25000" dirty="0"/>
              <a:t>5</a:t>
            </a:r>
            <a:r>
              <a:rPr lang="en-US" dirty="0"/>
              <a:t>, T</a:t>
            </a:r>
            <a:r>
              <a:rPr lang="en-US" baseline="-25000" dirty="0"/>
              <a:t>6</a:t>
            </a:r>
            <a:r>
              <a:rPr lang="en-US" dirty="0"/>
              <a:t>, up to T</a:t>
            </a:r>
            <a:r>
              <a:rPr lang="en-US" baseline="-25000" dirty="0"/>
              <a:t>15</a:t>
            </a:r>
            <a:r>
              <a:rPr lang="en-US" dirty="0"/>
              <a:t> and back to T</a:t>
            </a:r>
            <a:r>
              <a:rPr lang="en-US" baseline="-25000" dirty="0"/>
              <a:t>0</a:t>
            </a:r>
            <a:r>
              <a:rPr lang="en-US" dirty="0"/>
              <a:t>.</a:t>
            </a:r>
            <a:endParaRPr lang="en-US" dirty="0" smtClean="0"/>
          </a:p>
        </p:txBody>
      </p:sp>
    </p:spTree>
    <p:extLst>
      <p:ext uri="{BB962C8B-B14F-4D97-AF65-F5344CB8AC3E}">
        <p14:creationId xmlns:p14="http://schemas.microsoft.com/office/powerpoint/2010/main" val="101762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2186791"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972767"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58742"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44717"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32492"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116667"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904440" y="1542347"/>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837469" y="1295615"/>
            <a:ext cx="5851146" cy="432418"/>
            <a:chOff x="1837469" y="1295615"/>
            <a:chExt cx="5851146" cy="432418"/>
          </a:xfrm>
        </p:grpSpPr>
        <p:cxnSp>
          <p:nvCxnSpPr>
            <p:cNvPr id="12" name="Elbow Connector 11"/>
            <p:cNvCxnSpPr/>
            <p:nvPr/>
          </p:nvCxnSpPr>
          <p:spPr>
            <a:xfrm>
              <a:off x="2186791"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a:off x="2988073"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3758742"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a:off x="4544717"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330691"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6122066"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6902639"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837469" y="1706836"/>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1867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745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758742"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54471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3306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1166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902645" y="1316812"/>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837469" y="2118057"/>
            <a:ext cx="4279198" cy="328978"/>
            <a:chOff x="1837469" y="2118057"/>
            <a:chExt cx="4279198" cy="328978"/>
          </a:xfrm>
        </p:grpSpPr>
        <p:cxnSp>
          <p:nvCxnSpPr>
            <p:cNvPr id="24" name="Straight Connector 23"/>
            <p:cNvCxnSpPr/>
            <p:nvPr/>
          </p:nvCxnSpPr>
          <p:spPr>
            <a:xfrm flipH="1">
              <a:off x="1837469" y="2447034"/>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186791"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274122" y="2118057"/>
              <a:ext cx="71395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087100" y="2447034"/>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77488" y="2118057"/>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830245" y="2693608"/>
            <a:ext cx="5841995" cy="328977"/>
            <a:chOff x="1830245" y="2693608"/>
            <a:chExt cx="5841995" cy="328977"/>
          </a:xfrm>
        </p:grpSpPr>
        <p:cxnSp>
          <p:nvCxnSpPr>
            <p:cNvPr id="42" name="Straight Connector 41"/>
            <p:cNvCxnSpPr/>
            <p:nvPr/>
          </p:nvCxnSpPr>
          <p:spPr>
            <a:xfrm flipH="1" flipV="1">
              <a:off x="1830245" y="3016387"/>
              <a:ext cx="1154220" cy="254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983394" y="26936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054350" y="2693608"/>
              <a:ext cx="68378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83703" y="3022585"/>
              <a:ext cx="3788537"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46423" y="2693608"/>
              <a:ext cx="13728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830245" y="3417433"/>
            <a:ext cx="5870514" cy="328979"/>
            <a:chOff x="1830245" y="3417433"/>
            <a:chExt cx="5870514" cy="328979"/>
          </a:xfrm>
        </p:grpSpPr>
        <p:cxnSp>
          <p:nvCxnSpPr>
            <p:cNvPr id="56" name="Straight Connector 55"/>
            <p:cNvCxnSpPr/>
            <p:nvPr/>
          </p:nvCxnSpPr>
          <p:spPr>
            <a:xfrm flipH="1">
              <a:off x="1830245" y="3746411"/>
              <a:ext cx="194063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70883" y="3417434"/>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858215" y="3417434"/>
              <a:ext cx="695944"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671192" y="3746411"/>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54158" y="3417433"/>
              <a:ext cx="117033" cy="328978"/>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830245" y="4018155"/>
            <a:ext cx="5854138" cy="328978"/>
            <a:chOff x="1830245" y="4018155"/>
            <a:chExt cx="5854138" cy="328978"/>
          </a:xfrm>
        </p:grpSpPr>
        <p:cxnSp>
          <p:nvCxnSpPr>
            <p:cNvPr id="62" name="Straight Connector 61"/>
            <p:cNvCxnSpPr/>
            <p:nvPr/>
          </p:nvCxnSpPr>
          <p:spPr>
            <a:xfrm flipH="1">
              <a:off x="1830245" y="4347132"/>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4552361" y="4018155"/>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641490" y="4018155"/>
              <a:ext cx="68920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438093" y="4347132"/>
              <a:ext cx="2246290"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38332" y="4018155"/>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830245" y="4568549"/>
            <a:ext cx="5841995" cy="328978"/>
            <a:chOff x="1830245" y="4568549"/>
            <a:chExt cx="5841995" cy="328978"/>
          </a:xfrm>
        </p:grpSpPr>
        <p:cxnSp>
          <p:nvCxnSpPr>
            <p:cNvPr id="85" name="Straight Connector 84"/>
            <p:cNvCxnSpPr/>
            <p:nvPr/>
          </p:nvCxnSpPr>
          <p:spPr>
            <a:xfrm flipH="1">
              <a:off x="1830245" y="4897526"/>
              <a:ext cx="3500446"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338332" y="4568549"/>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430009" y="4568549"/>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198421" y="4897526"/>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122066" y="4568549"/>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824909" y="5206400"/>
            <a:ext cx="5875850" cy="328977"/>
            <a:chOff x="1824909" y="5206400"/>
            <a:chExt cx="5875850" cy="328977"/>
          </a:xfrm>
        </p:grpSpPr>
        <p:cxnSp>
          <p:nvCxnSpPr>
            <p:cNvPr id="91" name="Straight Connector 90"/>
            <p:cNvCxnSpPr/>
            <p:nvPr/>
          </p:nvCxnSpPr>
          <p:spPr>
            <a:xfrm flipH="1">
              <a:off x="1824909" y="5535377"/>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547025" y="5206400"/>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636154" y="5206400"/>
              <a:ext cx="306460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824909" y="5760308"/>
            <a:ext cx="5858370" cy="330283"/>
            <a:chOff x="1824909" y="5760308"/>
            <a:chExt cx="5858370" cy="330283"/>
          </a:xfrm>
        </p:grpSpPr>
        <p:cxnSp>
          <p:nvCxnSpPr>
            <p:cNvPr id="101" name="Straight Connector 100"/>
            <p:cNvCxnSpPr/>
            <p:nvPr/>
          </p:nvCxnSpPr>
          <p:spPr>
            <a:xfrm flipH="1">
              <a:off x="2308260" y="6089284"/>
              <a:ext cx="301709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332996" y="5760308"/>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441048" y="5760308"/>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6209460" y="6089284"/>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16730" y="57603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1824909" y="5761614"/>
              <a:ext cx="35957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192125" y="5761614"/>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1066800" y="1391365"/>
            <a:ext cx="888533" cy="398628"/>
          </a:xfrm>
          <a:prstGeom prst="rect">
            <a:avLst/>
          </a:prstGeom>
          <a:noFill/>
        </p:spPr>
        <p:txBody>
          <a:bodyPr wrap="square" rtlCol="0">
            <a:spAutoFit/>
          </a:bodyPr>
          <a:lstStyle/>
          <a:p>
            <a:r>
              <a:rPr lang="en-IN" dirty="0" smtClean="0"/>
              <a:t>Clock</a:t>
            </a:r>
            <a:endParaRPr lang="en-IN" dirty="0"/>
          </a:p>
        </p:txBody>
      </p:sp>
      <mc:AlternateContent xmlns:mc="http://schemas.openxmlformats.org/markup-compatibility/2006" xmlns:a14="http://schemas.microsoft.com/office/drawing/2010/main">
        <mc:Choice Requires="a14">
          <p:sp>
            <p:nvSpPr>
              <p:cNvPr id="112" name="TextBox 111"/>
              <p:cNvSpPr txBox="1"/>
              <p:nvPr/>
            </p:nvSpPr>
            <p:spPr>
              <a:xfrm>
                <a:off x="1340489" y="214157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112" name="TextBox 111"/>
              <p:cNvSpPr txBox="1">
                <a:spLocks noRot="1" noChangeAspect="1" noMove="1" noResize="1" noEditPoints="1" noAdjustHandles="1" noChangeArrowheads="1" noChangeShapeType="1" noTextEdit="1"/>
              </p:cNvSpPr>
              <p:nvPr/>
            </p:nvSpPr>
            <p:spPr>
              <a:xfrm>
                <a:off x="1340489" y="2141570"/>
                <a:ext cx="611314" cy="39862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1331122" y="2736366"/>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113" name="TextBox 112"/>
              <p:cNvSpPr txBox="1">
                <a:spLocks noRot="1" noChangeAspect="1" noMove="1" noResize="1" noEditPoints="1" noAdjustHandles="1" noChangeArrowheads="1" noChangeShapeType="1" noTextEdit="1"/>
              </p:cNvSpPr>
              <p:nvPr/>
            </p:nvSpPr>
            <p:spPr>
              <a:xfrm>
                <a:off x="1331122" y="2736366"/>
                <a:ext cx="611314" cy="39862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1340489" y="3415988"/>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114" name="TextBox 113"/>
              <p:cNvSpPr txBox="1">
                <a:spLocks noRot="1" noChangeAspect="1" noMove="1" noResize="1" noEditPoints="1" noAdjustHandles="1" noChangeArrowheads="1" noChangeShapeType="1" noTextEdit="1"/>
              </p:cNvSpPr>
              <p:nvPr/>
            </p:nvSpPr>
            <p:spPr>
              <a:xfrm>
                <a:off x="1340489" y="3415988"/>
                <a:ext cx="611314" cy="39862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1347613" y="405631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115" name="TextBox 114"/>
              <p:cNvSpPr txBox="1">
                <a:spLocks noRot="1" noChangeAspect="1" noMove="1" noResize="1" noEditPoints="1" noAdjustHandles="1" noChangeArrowheads="1" noChangeShapeType="1" noTextEdit="1"/>
              </p:cNvSpPr>
              <p:nvPr/>
            </p:nvSpPr>
            <p:spPr>
              <a:xfrm>
                <a:off x="1347613" y="4056311"/>
                <a:ext cx="611314" cy="39862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1347613" y="4590406"/>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116" name="TextBox 115"/>
              <p:cNvSpPr txBox="1">
                <a:spLocks noRot="1" noChangeAspect="1" noMove="1" noResize="1" noEditPoints="1" noAdjustHandles="1" noChangeArrowheads="1" noChangeShapeType="1" noTextEdit="1"/>
              </p:cNvSpPr>
              <p:nvPr/>
            </p:nvSpPr>
            <p:spPr>
              <a:xfrm>
                <a:off x="1347613" y="4590406"/>
                <a:ext cx="611314" cy="39862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1350026" y="5192181"/>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3</m:t>
                          </m:r>
                        </m:sub>
                      </m:sSub>
                    </m:oMath>
                  </m:oMathPara>
                </a14:m>
                <a:endParaRPr lang="en-IN" dirty="0"/>
              </a:p>
            </p:txBody>
          </p:sp>
        </mc:Choice>
        <mc:Fallback xmlns="">
          <p:sp>
            <p:nvSpPr>
              <p:cNvPr id="117" name="TextBox 116"/>
              <p:cNvSpPr txBox="1">
                <a:spLocks noRot="1" noChangeAspect="1" noMove="1" noResize="1" noEditPoints="1" noAdjustHandles="1" noChangeArrowheads="1" noChangeShapeType="1" noTextEdit="1"/>
              </p:cNvSpPr>
              <p:nvPr/>
            </p:nvSpPr>
            <p:spPr>
              <a:xfrm>
                <a:off x="1350026" y="5192181"/>
                <a:ext cx="611314" cy="398628"/>
              </a:xfrm>
              <a:prstGeom prst="rect">
                <a:avLst/>
              </a:prstGeom>
              <a:blipFill rotWithShape="0">
                <a:blip r:embed="rId7"/>
                <a:stretch>
                  <a:fillRect/>
                </a:stretch>
              </a:blipFill>
            </p:spPr>
            <p:txBody>
              <a:bodyPr/>
              <a:lstStyle/>
              <a:p>
                <a:r>
                  <a:rPr lang="en-US">
                    <a:noFill/>
                  </a:rPr>
                  <a:t> </a:t>
                </a:r>
              </a:p>
            </p:txBody>
          </p:sp>
        </mc:Fallback>
      </mc:AlternateContent>
      <p:sp>
        <p:nvSpPr>
          <p:cNvPr id="118" name="TextBox 117"/>
          <p:cNvSpPr txBox="1"/>
          <p:nvPr/>
        </p:nvSpPr>
        <p:spPr>
          <a:xfrm>
            <a:off x="1221961" y="5704362"/>
            <a:ext cx="611314" cy="697598"/>
          </a:xfrm>
          <a:prstGeom prst="rect">
            <a:avLst/>
          </a:prstGeom>
          <a:noFill/>
        </p:spPr>
        <p:txBody>
          <a:bodyPr wrap="square" rtlCol="0">
            <a:spAutoFit/>
          </a:bodyPr>
          <a:lstStyle/>
          <a:p>
            <a:pPr algn="r"/>
            <a:r>
              <a:rPr lang="en-IN" dirty="0" smtClean="0"/>
              <a:t>CLR       SC</a:t>
            </a:r>
            <a:endParaRPr lang="en-IN" dirty="0"/>
          </a:p>
        </p:txBody>
      </p:sp>
      <mc:AlternateContent xmlns:mc="http://schemas.openxmlformats.org/markup-compatibility/2006" xmlns:a14="http://schemas.microsoft.com/office/drawing/2010/main">
        <mc:Choice Requires="a14">
          <p:sp>
            <p:nvSpPr>
              <p:cNvPr id="119" name="TextBox 118"/>
              <p:cNvSpPr txBox="1"/>
              <p:nvPr/>
            </p:nvSpPr>
            <p:spPr>
              <a:xfrm>
                <a:off x="2678808" y="91440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119" name="TextBox 118"/>
              <p:cNvSpPr txBox="1">
                <a:spLocks noRot="1" noChangeAspect="1" noMove="1" noResize="1" noEditPoints="1" noAdjustHandles="1" noChangeArrowheads="1" noChangeShapeType="1" noTextEdit="1"/>
              </p:cNvSpPr>
              <p:nvPr/>
            </p:nvSpPr>
            <p:spPr>
              <a:xfrm>
                <a:off x="2678808" y="914400"/>
                <a:ext cx="611314" cy="39862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3496751" y="914400"/>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120" name="TextBox 119"/>
              <p:cNvSpPr txBox="1">
                <a:spLocks noRot="1" noChangeAspect="1" noMove="1" noResize="1" noEditPoints="1" noAdjustHandles="1" noChangeArrowheads="1" noChangeShapeType="1" noTextEdit="1"/>
              </p:cNvSpPr>
              <p:nvPr/>
            </p:nvSpPr>
            <p:spPr>
              <a:xfrm>
                <a:off x="3496751" y="914400"/>
                <a:ext cx="611314" cy="398628"/>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4280925" y="91515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121" name="TextBox 120"/>
              <p:cNvSpPr txBox="1">
                <a:spLocks noRot="1" noChangeAspect="1" noMove="1" noResize="1" noEditPoints="1" noAdjustHandles="1" noChangeArrowheads="1" noChangeShapeType="1" noTextEdit="1"/>
              </p:cNvSpPr>
              <p:nvPr/>
            </p:nvSpPr>
            <p:spPr>
              <a:xfrm>
                <a:off x="4280925" y="915159"/>
                <a:ext cx="611314" cy="398628"/>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5065099" y="935977"/>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3</m:t>
                          </m:r>
                        </m:sub>
                      </m:sSub>
                    </m:oMath>
                  </m:oMathPara>
                </a14:m>
                <a:endParaRPr lang="en-IN" dirty="0"/>
              </a:p>
            </p:txBody>
          </p:sp>
        </mc:Choice>
        <mc:Fallback xmlns="">
          <p:sp>
            <p:nvSpPr>
              <p:cNvPr id="122" name="TextBox 121"/>
              <p:cNvSpPr txBox="1">
                <a:spLocks noRot="1" noChangeAspect="1" noMove="1" noResize="1" noEditPoints="1" noAdjustHandles="1" noChangeArrowheads="1" noChangeShapeType="1" noTextEdit="1"/>
              </p:cNvSpPr>
              <p:nvPr/>
            </p:nvSpPr>
            <p:spPr>
              <a:xfrm>
                <a:off x="5065099" y="935977"/>
                <a:ext cx="611314" cy="398628"/>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5854738" y="936619"/>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4</m:t>
                          </m:r>
                        </m:sub>
                      </m:sSub>
                    </m:oMath>
                  </m:oMathPara>
                </a14:m>
                <a:endParaRPr lang="en-IN" dirty="0"/>
              </a:p>
            </p:txBody>
          </p:sp>
        </mc:Choice>
        <mc:Fallback xmlns="">
          <p:sp>
            <p:nvSpPr>
              <p:cNvPr id="123" name="TextBox 122"/>
              <p:cNvSpPr txBox="1">
                <a:spLocks noRot="1" noChangeAspect="1" noMove="1" noResize="1" noEditPoints="1" noAdjustHandles="1" noChangeArrowheads="1" noChangeShapeType="1" noTextEdit="1"/>
              </p:cNvSpPr>
              <p:nvPr/>
            </p:nvSpPr>
            <p:spPr>
              <a:xfrm>
                <a:off x="5854738" y="936619"/>
                <a:ext cx="611314" cy="39862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6640712" y="929404"/>
                <a:ext cx="611314" cy="39862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5</m:t>
                          </m:r>
                        </m:sub>
                      </m:sSub>
                    </m:oMath>
                  </m:oMathPara>
                </a14:m>
                <a:endParaRPr lang="en-IN" dirty="0"/>
              </a:p>
            </p:txBody>
          </p:sp>
        </mc:Choice>
        <mc:Fallback xmlns="">
          <p:sp>
            <p:nvSpPr>
              <p:cNvPr id="124" name="TextBox 123"/>
              <p:cNvSpPr txBox="1">
                <a:spLocks noRot="1" noChangeAspect="1" noMove="1" noResize="1" noEditPoints="1" noAdjustHandles="1" noChangeArrowheads="1" noChangeShapeType="1" noTextEdit="1"/>
              </p:cNvSpPr>
              <p:nvPr/>
            </p:nvSpPr>
            <p:spPr>
              <a:xfrm>
                <a:off x="6640712" y="929404"/>
                <a:ext cx="611314" cy="398628"/>
              </a:xfrm>
              <a:prstGeom prst="rect">
                <a:avLst/>
              </a:prstGeom>
              <a:blipFill rotWithShape="0">
                <a:blip r:embed="rId13"/>
                <a:stretch>
                  <a:fillRect/>
                </a:stretch>
              </a:blipFill>
            </p:spPr>
            <p:txBody>
              <a:bodyPr/>
              <a:lstStyle/>
              <a:p>
                <a:r>
                  <a:rPr lang="en-US">
                    <a:noFill/>
                  </a:rPr>
                  <a:t> </a:t>
                </a:r>
              </a:p>
            </p:txBody>
          </p:sp>
        </mc:Fallback>
      </mc:AlternateContent>
      <p:grpSp>
        <p:nvGrpSpPr>
          <p:cNvPr id="14" name="Group 13"/>
          <p:cNvGrpSpPr/>
          <p:nvPr/>
        </p:nvGrpSpPr>
        <p:grpSpPr>
          <a:xfrm>
            <a:off x="6111990" y="2110034"/>
            <a:ext cx="1643395" cy="337000"/>
            <a:chOff x="6111990" y="2110034"/>
            <a:chExt cx="1643395" cy="337000"/>
          </a:xfrm>
        </p:grpSpPr>
        <p:cxnSp>
          <p:nvCxnSpPr>
            <p:cNvPr id="34" name="Straight Connector 33"/>
            <p:cNvCxnSpPr/>
            <p:nvPr/>
          </p:nvCxnSpPr>
          <p:spPr>
            <a:xfrm flipH="1">
              <a:off x="6199322" y="2118057"/>
              <a:ext cx="68694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111990"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014265" y="2436437"/>
              <a:ext cx="741120" cy="1059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904653" y="2110034"/>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cxnSp>
        <p:nvCxnSpPr>
          <p:cNvPr id="17" name="Curved Connector 16"/>
          <p:cNvCxnSpPr/>
          <p:nvPr/>
        </p:nvCxnSpPr>
        <p:spPr>
          <a:xfrm rot="5400000">
            <a:off x="5215323" y="4807694"/>
            <a:ext cx="1135813" cy="657523"/>
          </a:xfrm>
          <a:prstGeom prst="curvedConnector3">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a:off x="5734383" y="5326755"/>
            <a:ext cx="497962" cy="257252"/>
          </a:xfrm>
          <a:prstGeom prst="curvedConnector3">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itle 20"/>
          <p:cNvSpPr>
            <a:spLocks noGrp="1"/>
          </p:cNvSpPr>
          <p:nvPr>
            <p:ph type="title"/>
          </p:nvPr>
        </p:nvSpPr>
        <p:spPr/>
        <p:txBody>
          <a:bodyPr/>
          <a:lstStyle/>
          <a:p>
            <a:r>
              <a:rPr lang="en-US" dirty="0" smtClean="0"/>
              <a:t>Timing Cycle </a:t>
            </a:r>
            <a:r>
              <a:rPr lang="en-US" smtClean="0"/>
              <a:t>for D</a:t>
            </a:r>
            <a:r>
              <a:rPr lang="en-US" baseline="-25000" dirty="0"/>
              <a:t>3</a:t>
            </a:r>
            <a:r>
              <a:rPr lang="en-US" smtClean="0"/>
              <a:t>T</a:t>
            </a:r>
            <a:r>
              <a:rPr lang="en-US" baseline="-25000" smtClean="0"/>
              <a:t>4</a:t>
            </a:r>
            <a:r>
              <a:rPr lang="en-US" dirty="0" smtClean="0"/>
              <a:t>: SC </a:t>
            </a:r>
            <a:r>
              <a:rPr lang="en-US" dirty="0" smtClean="0">
                <a:latin typeface="Cambria Math" panose="02040503050406030204" pitchFamily="18" charset="0"/>
                <a:ea typeface="Cambria Math" panose="02040503050406030204" pitchFamily="18" charset="0"/>
              </a:rPr>
              <a:t>←</a:t>
            </a:r>
            <a:r>
              <a:rPr lang="en-US" dirty="0" smtClean="0"/>
              <a:t> 0</a:t>
            </a:r>
            <a:endParaRPr lang="en-US" dirty="0"/>
          </a:p>
        </p:txBody>
      </p:sp>
    </p:spTree>
    <p:extLst>
      <p:ext uri="{BB962C8B-B14F-4D97-AF65-F5344CB8AC3E}">
        <p14:creationId xmlns:p14="http://schemas.microsoft.com/office/powerpoint/2010/main" val="2502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down)">
                                      <p:cBhvr>
                                        <p:cTn id="13" dur="500"/>
                                        <p:tgtEl>
                                          <p:spTgt spid="69"/>
                                        </p:tgtEl>
                                      </p:cBhvr>
                                    </p:animEffect>
                                  </p:childTnLst>
                                </p:cTn>
                              </p:par>
                              <p:par>
                                <p:cTn id="14" presetID="22" presetClass="entr" presetSubtype="4"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par>
                                <p:cTn id="17" presetID="2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par>
                                <p:cTn id="20" presetID="22" presetClass="entr" presetSubtype="4"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par>
                                <p:cTn id="23" presetID="22" presetClass="entr" presetSubtype="4"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par>
                                <p:cTn id="26" presetID="22" presetClass="entr" presetSubtype="4"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down)">
                                      <p:cBhvr>
                                        <p:cTn id="31" dur="500"/>
                                        <p:tgtEl>
                                          <p:spTgt spid="1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down)">
                                      <p:cBhvr>
                                        <p:cTn id="34" dur="500"/>
                                        <p:tgtEl>
                                          <p:spTgt spid="1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wipe(down)">
                                      <p:cBhvr>
                                        <p:cTn id="37" dur="500"/>
                                        <p:tgtEl>
                                          <p:spTgt spid="12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wipe(down)">
                                      <p:cBhvr>
                                        <p:cTn id="40" dur="500"/>
                                        <p:tgtEl>
                                          <p:spTgt spid="12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wipe(down)">
                                      <p:cBhvr>
                                        <p:cTn id="43" dur="500"/>
                                        <p:tgtEl>
                                          <p:spTgt spid="1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down)">
                                      <p:cBhvr>
                                        <p:cTn id="46" dur="500"/>
                                        <p:tgtEl>
                                          <p:spTgt spid="12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wipe(down)">
                                      <p:cBhvr>
                                        <p:cTn id="49" dur="500"/>
                                        <p:tgtEl>
                                          <p:spTgt spid="1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down)">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down)">
                                      <p:cBhvr>
                                        <p:cTn id="65" dur="500"/>
                                        <p:tgtEl>
                                          <p:spTgt spid="1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wipe(down)">
                                      <p:cBhvr>
                                        <p:cTn id="73" dur="500"/>
                                        <p:tgtEl>
                                          <p:spTgt spid="1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wipe(down)">
                                      <p:cBhvr>
                                        <p:cTn id="81" dur="500"/>
                                        <p:tgtEl>
                                          <p:spTgt spid="1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left)">
                                      <p:cBhvr>
                                        <p:cTn id="86" dur="500"/>
                                        <p:tgtEl>
                                          <p:spTgt spid="1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Effect transition="in" filter="wipe(down)">
                                      <p:cBhvr>
                                        <p:cTn id="89" dur="500"/>
                                        <p:tgtEl>
                                          <p:spTgt spid="11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17"/>
                                        </p:tgtEl>
                                        <p:attrNameLst>
                                          <p:attrName>style.visibility</p:attrName>
                                        </p:attrNameLst>
                                      </p:cBhvr>
                                      <p:to>
                                        <p:strVal val="visible"/>
                                      </p:to>
                                    </p:set>
                                    <p:animEffect transition="in" filter="wipe(down)">
                                      <p:cBhvr>
                                        <p:cTn id="97" dur="500"/>
                                        <p:tgtEl>
                                          <p:spTgt spid="1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wipe(left)">
                                      <p:cBhvr>
                                        <p:cTn id="105" dur="500"/>
                                        <p:tgtEl>
                                          <p:spTgt spid="11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wipe(up)">
                                      <p:cBhvr>
                                        <p:cTn id="110" dur="500"/>
                                        <p:tgtEl>
                                          <p:spTgt spid="17"/>
                                        </p:tgtEl>
                                      </p:cBhvr>
                                    </p:animEffect>
                                  </p:childTnLst>
                                </p:cTn>
                              </p:par>
                              <p:par>
                                <p:cTn id="111" presetID="22" presetClass="entr" presetSubtype="1" fill="hold"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wipe(up)">
                                      <p:cBhvr>
                                        <p:cTn id="113" dur="500"/>
                                        <p:tgtEl>
                                          <p:spTgt spid="2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wipe(left)">
                                      <p:cBhvr>
                                        <p:cTn id="1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lstStyle/>
          <a:p>
            <a:pPr lvl="0" algn="just"/>
            <a:r>
              <a:rPr lang="en-US" dirty="0"/>
              <a:t>The last three waveforms shows how SC is cleared when D</a:t>
            </a:r>
            <a:r>
              <a:rPr lang="en-US" baseline="-25000" dirty="0"/>
              <a:t>3</a:t>
            </a:r>
            <a:r>
              <a:rPr lang="en-US" dirty="0"/>
              <a:t>T</a:t>
            </a:r>
            <a:r>
              <a:rPr lang="en-US" baseline="-25000" dirty="0"/>
              <a:t>4</a:t>
            </a:r>
            <a:r>
              <a:rPr lang="en-US" dirty="0"/>
              <a:t> </a:t>
            </a:r>
            <a:r>
              <a:rPr lang="en-US" dirty="0" smtClean="0"/>
              <a:t>= 1.</a:t>
            </a:r>
          </a:p>
          <a:p>
            <a:pPr lvl="0" algn="just"/>
            <a:r>
              <a:rPr lang="en-US" dirty="0" smtClean="0"/>
              <a:t>Output </a:t>
            </a:r>
            <a:r>
              <a:rPr lang="en-US" dirty="0"/>
              <a:t>D</a:t>
            </a:r>
            <a:r>
              <a:rPr lang="en-US" baseline="-25000" dirty="0"/>
              <a:t>3</a:t>
            </a:r>
            <a:r>
              <a:rPr lang="en-US" dirty="0"/>
              <a:t> from the operation decoder becomes active at the end of timing signal </a:t>
            </a:r>
            <a:r>
              <a:rPr lang="en-US" dirty="0" smtClean="0"/>
              <a:t>T</a:t>
            </a:r>
            <a:r>
              <a:rPr lang="en-US" baseline="-25000" dirty="0" smtClean="0"/>
              <a:t>2</a:t>
            </a:r>
            <a:r>
              <a:rPr lang="en-US" dirty="0" smtClean="0"/>
              <a:t>.</a:t>
            </a:r>
          </a:p>
          <a:p>
            <a:pPr lvl="0" algn="just"/>
            <a:r>
              <a:rPr lang="en-US" dirty="0" smtClean="0"/>
              <a:t>When </a:t>
            </a:r>
            <a:r>
              <a:rPr lang="en-US" dirty="0"/>
              <a:t>timing signal T</a:t>
            </a:r>
            <a:r>
              <a:rPr lang="en-US" baseline="-25000" dirty="0"/>
              <a:t>4</a:t>
            </a:r>
            <a:r>
              <a:rPr lang="en-US" dirty="0"/>
              <a:t> becomes active, the output of the AND gate that implements the control function D</a:t>
            </a:r>
            <a:r>
              <a:rPr lang="en-US" baseline="-25000" dirty="0"/>
              <a:t>3</a:t>
            </a:r>
            <a:r>
              <a:rPr lang="en-US" dirty="0"/>
              <a:t>T</a:t>
            </a:r>
            <a:r>
              <a:rPr lang="en-US" baseline="-25000" dirty="0"/>
              <a:t>4</a:t>
            </a:r>
            <a:r>
              <a:rPr lang="en-US" dirty="0"/>
              <a:t> becomes active.</a:t>
            </a:r>
          </a:p>
          <a:p>
            <a:pPr algn="just"/>
            <a:r>
              <a:rPr lang="en-US" dirty="0"/>
              <a:t>This signal is applied to the CLR input of </a:t>
            </a:r>
            <a:r>
              <a:rPr lang="en-US" dirty="0" smtClean="0"/>
              <a:t>SC.</a:t>
            </a:r>
          </a:p>
          <a:p>
            <a:pPr algn="just"/>
            <a:r>
              <a:rPr lang="en-US" dirty="0" smtClean="0"/>
              <a:t>On </a:t>
            </a:r>
            <a:r>
              <a:rPr lang="en-US" dirty="0"/>
              <a:t>the next positive clock transition the counter is cleared to </a:t>
            </a:r>
            <a:r>
              <a:rPr lang="en-US" dirty="0" smtClean="0"/>
              <a:t>0.</a:t>
            </a:r>
          </a:p>
          <a:p>
            <a:pPr algn="just"/>
            <a:r>
              <a:rPr lang="en-US" dirty="0" smtClean="0"/>
              <a:t>This </a:t>
            </a:r>
            <a:r>
              <a:rPr lang="en-US" dirty="0"/>
              <a:t>causes the timing signal T</a:t>
            </a:r>
            <a:r>
              <a:rPr lang="en-US" baseline="-25000" dirty="0"/>
              <a:t>0</a:t>
            </a:r>
            <a:r>
              <a:rPr lang="en-US" dirty="0"/>
              <a:t> to become active instead of T</a:t>
            </a:r>
            <a:r>
              <a:rPr lang="en-US" baseline="-25000" dirty="0"/>
              <a:t>5</a:t>
            </a:r>
            <a:r>
              <a:rPr lang="en-US" dirty="0"/>
              <a:t> that would have been active if SC were incremented instead of cleared.</a:t>
            </a:r>
          </a:p>
        </p:txBody>
      </p:sp>
    </p:spTree>
    <p:extLst>
      <p:ext uri="{BB962C8B-B14F-4D97-AF65-F5344CB8AC3E}">
        <p14:creationId xmlns:p14="http://schemas.microsoft.com/office/powerpoint/2010/main" val="219161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Organization</a:t>
            </a:r>
            <a:endParaRPr lang="en-US" dirty="0"/>
          </a:p>
        </p:txBody>
      </p:sp>
      <p:sp>
        <p:nvSpPr>
          <p:cNvPr id="3" name="Content Placeholder 2"/>
          <p:cNvSpPr>
            <a:spLocks noGrp="1"/>
          </p:cNvSpPr>
          <p:nvPr>
            <p:ph idx="1"/>
          </p:nvPr>
        </p:nvSpPr>
        <p:spPr/>
        <p:txBody>
          <a:bodyPr/>
          <a:lstStyle/>
          <a:p>
            <a:r>
              <a:rPr lang="en-US" dirty="0" smtClean="0"/>
              <a:t>Hardwired Control</a:t>
            </a:r>
          </a:p>
          <a:p>
            <a:pPr lvl="1"/>
            <a:r>
              <a:rPr lang="en-US" dirty="0" smtClean="0"/>
              <a:t>The control logic is implemented with gates, flips-flops, decoders and other digital circuits.</a:t>
            </a:r>
          </a:p>
          <a:p>
            <a:pPr lvl="1"/>
            <a:r>
              <a:rPr lang="en-US" dirty="0" smtClean="0"/>
              <a:t>It can be optimized to produce a fast mode of operation.</a:t>
            </a:r>
          </a:p>
          <a:p>
            <a:pPr lvl="1"/>
            <a:r>
              <a:rPr lang="en-US" dirty="0" smtClean="0"/>
              <a:t>It requires changes in the wiring among the various components if the design has to be modified or changed.</a:t>
            </a:r>
          </a:p>
          <a:p>
            <a:r>
              <a:rPr lang="en-US" dirty="0" smtClean="0"/>
              <a:t>Microprogrammed Control</a:t>
            </a:r>
          </a:p>
          <a:p>
            <a:pPr lvl="1"/>
            <a:r>
              <a:rPr lang="en-US" dirty="0" smtClean="0"/>
              <a:t>The control information is stored in a control memory.</a:t>
            </a:r>
          </a:p>
          <a:p>
            <a:pPr lvl="1"/>
            <a:r>
              <a:rPr lang="en-US" dirty="0" smtClean="0"/>
              <a:t>The control memory is programmed to initiate the required sequence of </a:t>
            </a:r>
            <a:r>
              <a:rPr lang="en-US" dirty="0" err="1" smtClean="0"/>
              <a:t>microoperations</a:t>
            </a:r>
            <a:r>
              <a:rPr lang="en-US" dirty="0" smtClean="0"/>
              <a:t>.</a:t>
            </a:r>
          </a:p>
          <a:p>
            <a:pPr lvl="1"/>
            <a:r>
              <a:rPr lang="en-US" dirty="0" smtClean="0"/>
              <a:t>Any required changes or modifications can be done by updating the microprogram in control memory.</a:t>
            </a:r>
          </a:p>
          <a:p>
            <a:endParaRPr lang="en-US" dirty="0"/>
          </a:p>
        </p:txBody>
      </p:sp>
    </p:spTree>
    <p:extLst>
      <p:ext uri="{BB962C8B-B14F-4D97-AF65-F5344CB8AC3E}">
        <p14:creationId xmlns:p14="http://schemas.microsoft.com/office/powerpoint/2010/main" val="129227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sp>
        <p:nvSpPr>
          <p:cNvPr id="3" name="Content Placeholder 2"/>
          <p:cNvSpPr>
            <a:spLocks noGrp="1"/>
          </p:cNvSpPr>
          <p:nvPr>
            <p:ph idx="1"/>
          </p:nvPr>
        </p:nvSpPr>
        <p:spPr/>
        <p:txBody>
          <a:bodyPr/>
          <a:lstStyle/>
          <a:p>
            <a:pPr lvl="0" algn="just"/>
            <a:r>
              <a:rPr lang="en-US" dirty="0"/>
              <a:t>A program residing in the memory unit of the computer consists of a sequence of instructions. In the basic computer each instruction cycle consists of the following phases:</a:t>
            </a:r>
          </a:p>
          <a:p>
            <a:pPr marL="857230" lvl="1" indent="-457200">
              <a:buFont typeface="+mj-lt"/>
              <a:buAutoNum type="arabicPeriod"/>
            </a:pPr>
            <a:r>
              <a:rPr lang="en-US" dirty="0"/>
              <a:t>Fetch an instruction from </a:t>
            </a:r>
            <a:r>
              <a:rPr lang="en-US" dirty="0" smtClean="0"/>
              <a:t>memory.</a:t>
            </a:r>
          </a:p>
          <a:p>
            <a:pPr marL="857230" lvl="1" indent="-457200">
              <a:buFont typeface="+mj-lt"/>
              <a:buAutoNum type="arabicPeriod"/>
            </a:pPr>
            <a:r>
              <a:rPr lang="en-US" dirty="0" smtClean="0"/>
              <a:t>Decode </a:t>
            </a:r>
            <a:r>
              <a:rPr lang="en-US" dirty="0"/>
              <a:t>the </a:t>
            </a:r>
            <a:r>
              <a:rPr lang="en-US" dirty="0" smtClean="0"/>
              <a:t>instruction.</a:t>
            </a:r>
          </a:p>
          <a:p>
            <a:pPr marL="857230" lvl="1" indent="-457200">
              <a:buFont typeface="+mj-lt"/>
              <a:buAutoNum type="arabicPeriod"/>
            </a:pPr>
            <a:r>
              <a:rPr lang="en-US" dirty="0" smtClean="0"/>
              <a:t>Read </a:t>
            </a:r>
            <a:r>
              <a:rPr lang="en-US" dirty="0"/>
              <a:t>the effective address from memory if the instruction has an indirect </a:t>
            </a:r>
            <a:r>
              <a:rPr lang="en-US" dirty="0" smtClean="0"/>
              <a:t>address.</a:t>
            </a:r>
          </a:p>
          <a:p>
            <a:pPr marL="857230" lvl="1" indent="-457200">
              <a:buFont typeface="+mj-lt"/>
              <a:buAutoNum type="arabicPeriod"/>
            </a:pPr>
            <a:r>
              <a:rPr lang="en-US" dirty="0" smtClean="0"/>
              <a:t>Execute </a:t>
            </a:r>
            <a:r>
              <a:rPr lang="en-US" dirty="0"/>
              <a:t>the instruction.</a:t>
            </a:r>
          </a:p>
          <a:p>
            <a:pPr lvl="0" algn="just"/>
            <a:r>
              <a:rPr lang="en-US" dirty="0"/>
              <a:t>After step 4, the control goes back to step 1 to fetch, decode and execute the next instruction. </a:t>
            </a:r>
          </a:p>
          <a:p>
            <a:pPr lvl="0" algn="just"/>
            <a:r>
              <a:rPr lang="en-US" dirty="0"/>
              <a:t>This process continues unless a HALT instruction is encountered</a:t>
            </a:r>
            <a:r>
              <a:rPr lang="en-US" dirty="0" smtClean="0"/>
              <a:t>.</a:t>
            </a:r>
            <a:endParaRPr lang="en-US" dirty="0"/>
          </a:p>
        </p:txBody>
      </p:sp>
    </p:spTree>
    <p:extLst>
      <p:ext uri="{BB962C8B-B14F-4D97-AF65-F5344CB8AC3E}">
        <p14:creationId xmlns:p14="http://schemas.microsoft.com/office/powerpoint/2010/main" val="14032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sp>
        <p:nvSpPr>
          <p:cNvPr id="3" name="Content Placeholder 2"/>
          <p:cNvSpPr>
            <a:spLocks noGrp="1"/>
          </p:cNvSpPr>
          <p:nvPr>
            <p:ph idx="1"/>
          </p:nvPr>
        </p:nvSpPr>
        <p:spPr>
          <a:xfrm>
            <a:off x="190500" y="990600"/>
            <a:ext cx="8763000" cy="1371600"/>
          </a:xfrm>
        </p:spPr>
        <p:txBody>
          <a:bodyPr/>
          <a:lstStyle/>
          <a:p>
            <a:r>
              <a:rPr lang="en-US" dirty="0" smtClean="0"/>
              <a:t>Fetch &amp; Decode</a:t>
            </a:r>
          </a:p>
          <a:p>
            <a:pPr lvl="1"/>
            <a:r>
              <a:rPr lang="en-US" dirty="0" smtClean="0"/>
              <a:t>PC is loaded with the address of the first instruction in the program.</a:t>
            </a:r>
          </a:p>
          <a:p>
            <a:pPr lvl="1"/>
            <a:r>
              <a:rPr lang="en-US" dirty="0" smtClean="0"/>
              <a:t>The </a:t>
            </a:r>
            <a:r>
              <a:rPr lang="en-US" dirty="0" err="1" smtClean="0"/>
              <a:t>microoperations</a:t>
            </a:r>
            <a:r>
              <a:rPr lang="en-US" dirty="0" smtClean="0"/>
              <a:t> for fetch and decode phases are as follows:</a:t>
            </a:r>
          </a:p>
        </p:txBody>
      </p:sp>
      <mc:AlternateContent xmlns:mc="http://schemas.openxmlformats.org/markup-compatibility/2006" xmlns:a14="http://schemas.microsoft.com/office/drawing/2010/main">
        <mc:Choice Requires="a14">
          <p:sp>
            <p:nvSpPr>
              <p:cNvPr id="4" name="Rectangle 3"/>
              <p:cNvSpPr/>
              <p:nvPr/>
            </p:nvSpPr>
            <p:spPr>
              <a:xfrm>
                <a:off x="971842" y="2362200"/>
                <a:ext cx="17763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r>
                        <a:rPr lang="en-US" sz="2000" i="1">
                          <a:latin typeface="Cambria Math" panose="02040503050406030204" pitchFamily="18" charset="0"/>
                        </a:rPr>
                        <m:t> : </m:t>
                      </m:r>
                      <m:r>
                        <a:rPr lang="en-US" sz="2000" i="1">
                          <a:latin typeface="Cambria Math" panose="02040503050406030204" pitchFamily="18" charset="0"/>
                        </a:rPr>
                        <m:t>𝐴𝑅</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𝑃𝐶</m:t>
                      </m:r>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971842" y="2362200"/>
                <a:ext cx="1776319" cy="40011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71842" y="2823865"/>
                <a:ext cx="36111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𝐼𝑅</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𝐴𝑅</m:t>
                          </m:r>
                        </m:e>
                      </m:d>
                      <m:r>
                        <a:rPr lang="en-US" sz="2000" b="0" i="1" smtClean="0">
                          <a:latin typeface="Cambria Math" panose="02040503050406030204" pitchFamily="18" charset="0"/>
                        </a:rPr>
                        <m:t>, </m:t>
                      </m:r>
                      <m:r>
                        <a:rPr lang="en-US" sz="2000" b="0" i="1" smtClean="0">
                          <a:latin typeface="Cambria Math" panose="02040503050406030204" pitchFamily="18" charset="0"/>
                        </a:rPr>
                        <m:t>𝑃𝐶</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𝑃𝐶</m:t>
                      </m:r>
                      <m:r>
                        <a:rPr lang="en-US" sz="2000" b="0" i="1"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971842" y="2823865"/>
                <a:ext cx="3611117" cy="40011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71842" y="3285530"/>
                <a:ext cx="763875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b="0" i="1" smtClean="0">
                              <a:latin typeface="Cambria Math" panose="02040503050406030204" pitchFamily="18" charset="0"/>
                            </a:rPr>
                            <m:t>7</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𝐷𝑒𝑐𝑜𝑑𝑒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𝐼𝑅</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12−14</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𝐴𝑅</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𝐼𝑅</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0−11</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𝐼𝑅</m:t>
                      </m:r>
                      <m:r>
                        <a:rPr lang="en-US" sz="2000" b="0" i="1" smtClean="0">
                          <a:latin typeface="Cambria Math" panose="02040503050406030204" pitchFamily="18" charset="0"/>
                          <a:ea typeface="Cambria Math" panose="02040503050406030204" pitchFamily="18" charset="0"/>
                        </a:rPr>
                        <m:t>(15)</m:t>
                      </m:r>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971842" y="3285530"/>
                <a:ext cx="7638758" cy="400110"/>
              </a:xfrm>
              <a:prstGeom prst="rect">
                <a:avLst/>
              </a:prstGeom>
              <a:blipFill rotWithShape="0">
                <a:blip r:embed="rId4"/>
                <a:stretch>
                  <a:fillRect b="-13636"/>
                </a:stretch>
              </a:blipFill>
            </p:spPr>
            <p:txBody>
              <a:bodyPr/>
              <a:lstStyle/>
              <a:p>
                <a:r>
                  <a:rPr lang="en-US">
                    <a:noFill/>
                  </a:rPr>
                  <a:t> </a:t>
                </a:r>
              </a:p>
            </p:txBody>
          </p:sp>
        </mc:Fallback>
      </mc:AlternateContent>
    </p:spTree>
    <p:extLst>
      <p:ext uri="{BB962C8B-B14F-4D97-AF65-F5344CB8AC3E}">
        <p14:creationId xmlns:p14="http://schemas.microsoft.com/office/powerpoint/2010/main" val="251646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Determine the type of instruction</a:t>
                </a:r>
              </a:p>
              <a:p>
                <a:pPr lvl="1"/>
                <a:r>
                  <a:rPr lang="en-US" dirty="0" smtClean="0"/>
                  <a:t>During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3</m:t>
                        </m:r>
                      </m:sub>
                    </m:sSub>
                  </m:oMath>
                </a14:m>
                <a:r>
                  <a:rPr lang="en-US" dirty="0" smtClean="0"/>
                  <a:t>, the control unit determines the type of instruction i.e. Memory reference, Register reference or Input-Output instruction.</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7</m:t>
                        </m:r>
                      </m:sub>
                    </m:sSub>
                    <m:r>
                      <a:rPr lang="en-US" b="0" i="1" smtClean="0">
                        <a:latin typeface="Cambria Math" panose="02040503050406030204" pitchFamily="18" charset="0"/>
                      </a:rPr>
                      <m:t>=1</m:t>
                    </m:r>
                  </m:oMath>
                </a14:m>
                <a:r>
                  <a:rPr lang="en-US" dirty="0" smtClean="0"/>
                  <a:t> then instruction must be register reference or input-output else memory reference instruction.</a:t>
                </a:r>
              </a:p>
              <a:p>
                <a:r>
                  <a:rPr lang="en-US" dirty="0" smtClean="0">
                    <a:hlinkClick r:id="rId2" action="ppaction://hlinkpres?slideindex=1&amp;slidetitle="/>
                  </a:rPr>
                  <a:t>Instruction Cycle Flowchart</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04" t="-457" r="-695"/>
                </a:stretch>
              </a:blipFill>
            </p:spPr>
            <p:txBody>
              <a:bodyPr/>
              <a:lstStyle/>
              <a:p>
                <a:r>
                  <a:rPr lang="en-US">
                    <a:noFill/>
                  </a:rPr>
                  <a:t> </a:t>
                </a:r>
              </a:p>
            </p:txBody>
          </p:sp>
        </mc:Fallback>
      </mc:AlternateContent>
    </p:spTree>
    <p:extLst>
      <p:ext uri="{BB962C8B-B14F-4D97-AF65-F5344CB8AC3E}">
        <p14:creationId xmlns:p14="http://schemas.microsoft.com/office/powerpoint/2010/main" val="382660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Reference Instruction</a:t>
            </a:r>
            <a:endParaRPr lang="en-US" dirty="0"/>
          </a:p>
        </p:txBody>
      </p:sp>
      <p:sp>
        <p:nvSpPr>
          <p:cNvPr id="4" name="TextBox 3"/>
          <p:cNvSpPr txBox="1"/>
          <p:nvPr/>
        </p:nvSpPr>
        <p:spPr>
          <a:xfrm>
            <a:off x="228600" y="990600"/>
            <a:ext cx="6167137" cy="400110"/>
          </a:xfrm>
          <a:prstGeom prst="rect">
            <a:avLst/>
          </a:prstGeom>
          <a:noFill/>
        </p:spPr>
        <p:txBody>
          <a:bodyPr wrap="none" rtlCol="0">
            <a:spAutoFit/>
          </a:bodyPr>
          <a:lstStyle/>
          <a:p>
            <a:r>
              <a:rPr lang="en-US" sz="2000" i="1" dirty="0" smtClean="0">
                <a:solidFill>
                  <a:schemeClr val="tx2"/>
                </a:solidFill>
                <a:latin typeface="Times New Roman" panose="02020603050405020304" pitchFamily="18" charset="0"/>
                <a:cs typeface="Times New Roman" panose="02020603050405020304" pitchFamily="18" charset="0"/>
              </a:rPr>
              <a:t>D</a:t>
            </a:r>
            <a:r>
              <a:rPr lang="en-US" sz="2000" i="1" baseline="-25000" dirty="0" smtClean="0">
                <a:solidFill>
                  <a:schemeClr val="tx2"/>
                </a:solidFill>
                <a:latin typeface="Times New Roman" panose="02020603050405020304" pitchFamily="18" charset="0"/>
                <a:cs typeface="Times New Roman" panose="02020603050405020304" pitchFamily="18" charset="0"/>
              </a:rPr>
              <a:t>7</a:t>
            </a:r>
            <a:r>
              <a:rPr lang="en-US" sz="2000" i="1" dirty="0" smtClean="0">
                <a:solidFill>
                  <a:schemeClr val="tx2"/>
                </a:solidFill>
                <a:latin typeface="Times New Roman" panose="02020603050405020304" pitchFamily="18" charset="0"/>
                <a:cs typeface="Times New Roman" panose="02020603050405020304" pitchFamily="18" charset="0"/>
              </a:rPr>
              <a:t>I’T</a:t>
            </a:r>
            <a:r>
              <a:rPr lang="en-US" sz="2000" i="1" baseline="-25000" dirty="0" smtClean="0">
                <a:solidFill>
                  <a:schemeClr val="tx2"/>
                </a:solidFill>
                <a:latin typeface="Times New Roman" panose="02020603050405020304" pitchFamily="18" charset="0"/>
                <a:cs typeface="Times New Roman" panose="02020603050405020304" pitchFamily="18" charset="0"/>
              </a:rPr>
              <a:t>3</a:t>
            </a:r>
            <a:r>
              <a:rPr lang="en-US" sz="2000" i="1" dirty="0" smtClean="0">
                <a:solidFill>
                  <a:schemeClr val="tx2"/>
                </a:solidFill>
                <a:latin typeface="Times New Roman" panose="02020603050405020304" pitchFamily="18" charset="0"/>
                <a:cs typeface="Times New Roman" panose="02020603050405020304" pitchFamily="18" charset="0"/>
              </a:rPr>
              <a:t> = r</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mj-lt"/>
                <a:cs typeface="Times New Roman" panose="02020603050405020304" pitchFamily="18" charset="0"/>
              </a:rPr>
              <a:t>(common to all register reference instructions)</a:t>
            </a:r>
            <a:endParaRPr lang="en-US" sz="2000" i="1" baseline="-25000" dirty="0">
              <a:solidFill>
                <a:schemeClr val="tx2"/>
              </a:solidFill>
              <a:latin typeface="+mj-lt"/>
              <a:cs typeface="Times New Roman" panose="02020603050405020304" pitchFamily="18" charset="0"/>
            </a:endParaRPr>
          </a:p>
        </p:txBody>
      </p:sp>
      <p:sp>
        <p:nvSpPr>
          <p:cNvPr id="5" name="TextBox 4"/>
          <p:cNvSpPr txBox="1"/>
          <p:nvPr/>
        </p:nvSpPr>
        <p:spPr>
          <a:xfrm>
            <a:off x="228599" y="1371660"/>
            <a:ext cx="5689506" cy="400110"/>
          </a:xfrm>
          <a:prstGeom prst="rect">
            <a:avLst/>
          </a:prstGeom>
          <a:noFill/>
        </p:spPr>
        <p:txBody>
          <a:bodyPr wrap="none" rtlCol="0">
            <a:spAutoFit/>
          </a:bodyPr>
          <a:lstStyle/>
          <a:p>
            <a:r>
              <a:rPr lang="en-US" sz="2000" i="1" dirty="0" smtClean="0">
                <a:solidFill>
                  <a:schemeClr val="tx2"/>
                </a:solidFill>
                <a:latin typeface="Times New Roman" panose="02020603050405020304" pitchFamily="18" charset="0"/>
                <a:cs typeface="Times New Roman" panose="02020603050405020304" pitchFamily="18" charset="0"/>
              </a:rPr>
              <a:t>IR(</a:t>
            </a:r>
            <a:r>
              <a:rPr lang="en-US" sz="2000" i="1" dirty="0" err="1" smtClean="0">
                <a:solidFill>
                  <a:schemeClr val="tx2"/>
                </a:solidFill>
                <a:latin typeface="Times New Roman" panose="02020603050405020304" pitchFamily="18" charset="0"/>
                <a:cs typeface="Times New Roman" panose="02020603050405020304" pitchFamily="18" charset="0"/>
              </a:rPr>
              <a:t>i</a:t>
            </a:r>
            <a:r>
              <a:rPr lang="en-US" sz="2000" i="1" dirty="0" smtClean="0">
                <a:solidFill>
                  <a:schemeClr val="tx2"/>
                </a:solidFill>
                <a:latin typeface="Times New Roman" panose="02020603050405020304" pitchFamily="18" charset="0"/>
                <a:cs typeface="Times New Roman" panose="02020603050405020304" pitchFamily="18" charset="0"/>
              </a:rPr>
              <a:t>) = B</a:t>
            </a:r>
            <a:r>
              <a:rPr lang="en-US" sz="2000" i="1" baseline="-25000" dirty="0" smtClean="0">
                <a:solidFill>
                  <a:schemeClr val="tx2"/>
                </a:solidFill>
                <a:latin typeface="Times New Roman" panose="02020603050405020304" pitchFamily="18" charset="0"/>
                <a:cs typeface="Times New Roman" panose="02020603050405020304" pitchFamily="18" charset="0"/>
              </a:rPr>
              <a:t>i</a:t>
            </a:r>
            <a:r>
              <a:rPr lang="en-US" sz="2000" dirty="0" smtClean="0">
                <a:solidFill>
                  <a:schemeClr val="tx2"/>
                </a:solidFill>
                <a:latin typeface="Times New Roman" panose="02020603050405020304" pitchFamily="18" charset="0"/>
                <a:cs typeface="Times New Roman" panose="02020603050405020304" pitchFamily="18" charset="0"/>
              </a:rPr>
              <a:t> [bit in </a:t>
            </a:r>
            <a:r>
              <a:rPr lang="en-US" sz="2000" i="1" dirty="0" smtClean="0">
                <a:solidFill>
                  <a:schemeClr val="tx2"/>
                </a:solidFill>
                <a:latin typeface="Times New Roman" panose="02020603050405020304" pitchFamily="18" charset="0"/>
                <a:cs typeface="Times New Roman" panose="02020603050405020304" pitchFamily="18" charset="0"/>
              </a:rPr>
              <a:t>IR</a:t>
            </a:r>
            <a:r>
              <a:rPr lang="en-US" sz="2000" dirty="0" smtClean="0">
                <a:solidFill>
                  <a:schemeClr val="tx2"/>
                </a:solidFill>
                <a:latin typeface="Times New Roman" panose="02020603050405020304" pitchFamily="18" charset="0"/>
                <a:cs typeface="Times New Roman" panose="02020603050405020304" pitchFamily="18" charset="0"/>
              </a:rPr>
              <a:t>(0-11)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p:cNvSpPr txBox="1"/>
          <p:nvPr/>
        </p:nvSpPr>
        <p:spPr>
          <a:xfrm>
            <a:off x="228599" y="1752600"/>
            <a:ext cx="69923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CLA</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42227" y="1752600"/>
            <a:ext cx="598369"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11</a:t>
            </a:r>
            <a:endParaRPr lang="en-US" sz="2000" i="1"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38934" y="1752600"/>
            <a:ext cx="990977"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AC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53200" y="1752600"/>
            <a:ext cx="114672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Clear AC</a:t>
            </a:r>
            <a:endParaRPr lang="en-US" sz="2000"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8599" y="2152710"/>
            <a:ext cx="67037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CLE</a:t>
            </a:r>
            <a:endParaRPr lang="en-US"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42227" y="2152710"/>
            <a:ext cx="611065"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10</a:t>
            </a:r>
            <a:endParaRPr lang="en-US" sz="2000" i="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838934" y="2152710"/>
            <a:ext cx="819455"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E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53200" y="2152710"/>
            <a:ext cx="960519"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Clear E</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9585" y="2552820"/>
            <a:ext cx="76976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CMA</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43213" y="2552820"/>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9</a:t>
            </a:r>
            <a:endParaRPr lang="en-US" sz="2000" i="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839920" y="2552820"/>
            <a:ext cx="1209690"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AC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AC’</a:t>
            </a:r>
            <a:endParaRPr lang="en-US" sz="2000" i="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54186" y="2552820"/>
            <a:ext cx="191456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Complement AC</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228599" y="2952930"/>
            <a:ext cx="76976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CME</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042227" y="2952930"/>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8</a:t>
            </a:r>
            <a:endParaRPr lang="en-US" sz="2000" i="1"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838934" y="2952930"/>
            <a:ext cx="880369"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E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E’</a:t>
            </a:r>
            <a:endParaRPr lang="en-US" sz="2000" i="1"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553200" y="2952930"/>
            <a:ext cx="172835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Complement E</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3361" y="3353040"/>
            <a:ext cx="61266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CIR</a:t>
            </a:r>
            <a:endParaRPr lang="en-US" sz="2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046989" y="3353040"/>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p:cNvSpPr txBox="1"/>
          <p:nvPr/>
        </p:nvSpPr>
        <p:spPr>
          <a:xfrm>
            <a:off x="1843696" y="3353040"/>
            <a:ext cx="418146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AC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smtClean="0">
                <a:latin typeface="Cambria Math" panose="02040503050406030204" pitchFamily="18" charset="0"/>
                <a:ea typeface="Cambria Math" panose="02040503050406030204" pitchFamily="18" charset="0"/>
                <a:cs typeface="Times New Roman" panose="02020603050405020304" pitchFamily="18" charset="0"/>
              </a:rPr>
              <a:t>shr</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(15) ←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AC</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(0)</a:t>
            </a:r>
            <a:endParaRPr lang="en-US" sz="2000" i="1"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57962" y="3353040"/>
            <a:ext cx="166904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Circulate right</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28599" y="3734100"/>
            <a:ext cx="598241"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CIL</a:t>
            </a:r>
            <a:endParaRPr lang="en-US" sz="2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042227" y="3734100"/>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p:cNvSpPr txBox="1"/>
          <p:nvPr/>
        </p:nvSpPr>
        <p:spPr>
          <a:xfrm>
            <a:off x="1838934" y="3734100"/>
            <a:ext cx="414459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AC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smtClean="0">
                <a:latin typeface="Cambria Math" panose="02040503050406030204" pitchFamily="18" charset="0"/>
                <a:ea typeface="Cambria Math" panose="02040503050406030204" pitchFamily="18" charset="0"/>
                <a:cs typeface="Times New Roman" panose="02020603050405020304" pitchFamily="18" charset="0"/>
              </a:rPr>
              <a:t>shl</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(0) ←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AC</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(15)</a:t>
            </a:r>
            <a:endParaRPr lang="en-US" sz="2000" i="1"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53200" y="3734100"/>
            <a:ext cx="152638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Circulate left</a:t>
            </a:r>
            <a:endParaRPr lang="en-US" sz="2000"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25666" y="4115160"/>
            <a:ext cx="62709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INC</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1039294" y="4115160"/>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5</a:t>
            </a:r>
            <a:endParaRPr lang="en-US" sz="2000" i="1" baseline="-25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836001" y="4115160"/>
            <a:ext cx="1596014"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AC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AC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1</a:t>
            </a:r>
            <a:endParaRPr lang="en-US" sz="2000" i="1"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550267" y="4115160"/>
            <a:ext cx="1629229"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Increment AC</a:t>
            </a:r>
            <a:endParaRPr lang="en-US" sz="2000" baseline="-25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233361" y="4510687"/>
            <a:ext cx="63241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SPA</a:t>
            </a:r>
            <a:endParaRPr lang="en-US" sz="2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046989" y="4510687"/>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4</a:t>
            </a:r>
            <a:endParaRPr lang="en-US" sz="2000" i="1" baseline="-25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843696" y="4510687"/>
            <a:ext cx="388439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AC</a:t>
            </a:r>
            <a:r>
              <a:rPr lang="en-US" sz="2000" dirty="0" smtClean="0">
                <a:latin typeface="Times New Roman" panose="02020603050405020304" pitchFamily="18" charset="0"/>
                <a:cs typeface="Times New Roman" panose="02020603050405020304" pitchFamily="18" charset="0"/>
              </a:rPr>
              <a:t>(15)</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0) then </a:t>
            </a:r>
            <a:r>
              <a:rPr lang="en-US" sz="2000" i="1" dirty="0" smtClean="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PC </a:t>
            </a:r>
            <a:r>
              <a:rPr lang="en-US" sz="2000" dirty="0" smtClean="0">
                <a:latin typeface="Times New Roman" panose="02020603050405020304" pitchFamily="18" charset="0"/>
                <a:cs typeface="Times New Roman" panose="02020603050405020304" pitchFamily="18" charset="0"/>
              </a:rPr>
              <a:t>+ 1</a:t>
            </a:r>
            <a:r>
              <a:rPr lang="en-US" sz="2000" i="1" dirty="0" smtClean="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557962" y="4510687"/>
            <a:ext cx="239553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Skip if AC is positive</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230428" y="4906214"/>
            <a:ext cx="69923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SNA</a:t>
            </a:r>
            <a:endParaRPr lang="en-US" sz="20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1044056" y="4906214"/>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3</a:t>
            </a:r>
          </a:p>
        </p:txBody>
      </p:sp>
      <p:sp>
        <p:nvSpPr>
          <p:cNvPr id="44" name="TextBox 43"/>
          <p:cNvSpPr txBox="1"/>
          <p:nvPr/>
        </p:nvSpPr>
        <p:spPr>
          <a:xfrm>
            <a:off x="1840763" y="4906214"/>
            <a:ext cx="388439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AC</a:t>
            </a:r>
            <a:r>
              <a:rPr lang="en-US" sz="2000" dirty="0" smtClean="0">
                <a:latin typeface="Times New Roman" panose="02020603050405020304" pitchFamily="18" charset="0"/>
                <a:cs typeface="Times New Roman" panose="02020603050405020304" pitchFamily="18" charset="0"/>
              </a:rPr>
              <a:t>(15)</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 then </a:t>
            </a:r>
            <a:r>
              <a:rPr lang="en-US" sz="2000" i="1" dirty="0" smtClean="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PC </a:t>
            </a:r>
            <a:r>
              <a:rPr lang="en-US" sz="2000" dirty="0" smtClean="0">
                <a:latin typeface="Times New Roman" panose="02020603050405020304" pitchFamily="18" charset="0"/>
                <a:cs typeface="Times New Roman" panose="02020603050405020304" pitchFamily="18" charset="0"/>
              </a:rPr>
              <a:t>+ 1</a:t>
            </a:r>
            <a:r>
              <a:rPr lang="en-US" sz="2000" i="1" dirty="0" smtClean="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6555028" y="4906214"/>
            <a:ext cx="258897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Skip if AC is negative</a:t>
            </a:r>
            <a:endParaRPr lang="en-US" sz="2000" baseline="-25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230428" y="5305815"/>
            <a:ext cx="67037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SZA</a:t>
            </a:r>
            <a:endParaRPr lang="en-US" sz="20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1044056" y="5305815"/>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2</a:t>
            </a:r>
            <a:endParaRPr lang="en-US" sz="2000" i="1" baseline="-250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1840763" y="5305815"/>
            <a:ext cx="345799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AC </a:t>
            </a:r>
            <a:r>
              <a:rPr lang="en-US" sz="2000" dirty="0" smtClean="0">
                <a:latin typeface="Times New Roman" panose="02020603050405020304" pitchFamily="18" charset="0"/>
                <a:cs typeface="Times New Roman" panose="02020603050405020304" pitchFamily="18" charset="0"/>
              </a:rPr>
              <a:t>= 0) then </a:t>
            </a:r>
            <a:r>
              <a:rPr lang="en-US" sz="2000" i="1" dirty="0" smtClean="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PC </a:t>
            </a:r>
            <a:r>
              <a:rPr lang="en-US" sz="2000" dirty="0" smtClean="0">
                <a:latin typeface="Times New Roman" panose="02020603050405020304" pitchFamily="18" charset="0"/>
                <a:cs typeface="Times New Roman" panose="02020603050405020304" pitchFamily="18" charset="0"/>
              </a:rPr>
              <a:t>+ 1</a:t>
            </a:r>
            <a:r>
              <a:rPr lang="en-US" sz="2000" i="1" dirty="0" smtClean="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6555029" y="5305815"/>
            <a:ext cx="239553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Skip if AC is zero</a:t>
            </a:r>
            <a:endParaRPr lang="en-US" sz="2000" baseline="-250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233361" y="5667825"/>
            <a:ext cx="64152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SZE</a:t>
            </a:r>
            <a:endParaRPr lang="en-US" sz="20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1046989" y="5667825"/>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1</a:t>
            </a:r>
            <a:endParaRPr lang="en-US" sz="2000" i="1" baseline="-250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1843696" y="5667825"/>
            <a:ext cx="328647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E </a:t>
            </a:r>
            <a:r>
              <a:rPr lang="en-US" sz="2000" dirty="0" smtClean="0">
                <a:latin typeface="Times New Roman" panose="02020603050405020304" pitchFamily="18" charset="0"/>
                <a:cs typeface="Times New Roman" panose="02020603050405020304" pitchFamily="18" charset="0"/>
              </a:rPr>
              <a:t>= 0) then </a:t>
            </a:r>
            <a:r>
              <a:rPr lang="en-US" sz="2000" i="1" dirty="0" smtClean="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PC </a:t>
            </a:r>
            <a:r>
              <a:rPr lang="en-US" sz="2000" dirty="0" smtClean="0">
                <a:latin typeface="Times New Roman" panose="02020603050405020304" pitchFamily="18" charset="0"/>
                <a:cs typeface="Times New Roman" panose="02020603050405020304" pitchFamily="18" charset="0"/>
              </a:rPr>
              <a:t>+ 1</a:t>
            </a:r>
            <a:r>
              <a:rPr lang="en-US" sz="2000" i="1" dirty="0" smtClean="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6557962" y="5667825"/>
            <a:ext cx="239553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Skip if E is zero</a:t>
            </a:r>
            <a:endParaRPr lang="en-US" sz="2000" baseline="-250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233361" y="6063352"/>
            <a:ext cx="661271"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HLT</a:t>
            </a:r>
            <a:endParaRPr lang="en-US" sz="20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1046989" y="6063352"/>
            <a:ext cx="5261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rB</a:t>
            </a:r>
            <a:r>
              <a:rPr lang="en-US" sz="2000" i="1" baseline="-25000" dirty="0" smtClean="0">
                <a:latin typeface="Times New Roman" panose="02020603050405020304" pitchFamily="18" charset="0"/>
                <a:cs typeface="Times New Roman" panose="02020603050405020304" pitchFamily="18" charset="0"/>
              </a:rPr>
              <a:t>0</a:t>
            </a:r>
            <a:endParaRPr lang="en-US" sz="2000" i="1" baseline="-250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1843696" y="6063352"/>
            <a:ext cx="3488455"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S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0 </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 is a start-stop flip-flop)</a:t>
            </a:r>
            <a:endParaRPr lang="en-US" sz="2000" i="1" baseline="-250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6557962" y="6063352"/>
            <a:ext cx="239553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Halt Computer</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4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down)">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down)">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down)">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wipe(down)">
                                      <p:cBhvr>
                                        <p:cTn id="132" dur="500"/>
                                        <p:tgtEl>
                                          <p:spTgt spid="2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wipe(down)">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ipe(down)">
                                      <p:cBhvr>
                                        <p:cTn id="142" dur="500"/>
                                        <p:tgtEl>
                                          <p:spTgt spid="3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down)">
                                      <p:cBhvr>
                                        <p:cTn id="147" dur="500"/>
                                        <p:tgtEl>
                                          <p:spTgt spid="3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33"/>
                                        </p:tgtEl>
                                        <p:attrNameLst>
                                          <p:attrName>style.visibility</p:attrName>
                                        </p:attrNameLst>
                                      </p:cBhvr>
                                      <p:to>
                                        <p:strVal val="visible"/>
                                      </p:to>
                                    </p:set>
                                    <p:animEffect transition="in" filter="wipe(down)">
                                      <p:cBhvr>
                                        <p:cTn id="152" dur="500"/>
                                        <p:tgtEl>
                                          <p:spTgt spid="3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wipe(down)">
                                      <p:cBhvr>
                                        <p:cTn id="157" dur="5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wipe(down)">
                                      <p:cBhvr>
                                        <p:cTn id="162" dur="500"/>
                                        <p:tgtEl>
                                          <p:spTgt spid="3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36"/>
                                        </p:tgtEl>
                                        <p:attrNameLst>
                                          <p:attrName>style.visibility</p:attrName>
                                        </p:attrNameLst>
                                      </p:cBhvr>
                                      <p:to>
                                        <p:strVal val="visible"/>
                                      </p:to>
                                    </p:set>
                                    <p:animEffect transition="in" filter="wipe(down)">
                                      <p:cBhvr>
                                        <p:cTn id="167" dur="500"/>
                                        <p:tgtEl>
                                          <p:spTgt spid="36"/>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wipe(down)">
                                      <p:cBhvr>
                                        <p:cTn id="172" dur="500"/>
                                        <p:tgtEl>
                                          <p:spTgt spid="37"/>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2"/>
                                        </p:tgtEl>
                                        <p:attrNameLst>
                                          <p:attrName>style.visibility</p:attrName>
                                        </p:attrNameLst>
                                      </p:cBhvr>
                                      <p:to>
                                        <p:strVal val="visible"/>
                                      </p:to>
                                    </p:set>
                                    <p:animEffect transition="in" filter="wipe(down)">
                                      <p:cBhvr>
                                        <p:cTn id="177" dur="500"/>
                                        <p:tgtEl>
                                          <p:spTgt spid="42"/>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43"/>
                                        </p:tgtEl>
                                        <p:attrNameLst>
                                          <p:attrName>style.visibility</p:attrName>
                                        </p:attrNameLst>
                                      </p:cBhvr>
                                      <p:to>
                                        <p:strVal val="visible"/>
                                      </p:to>
                                    </p:set>
                                    <p:animEffect transition="in" filter="wipe(down)">
                                      <p:cBhvr>
                                        <p:cTn id="182" dur="500"/>
                                        <p:tgtEl>
                                          <p:spTgt spid="43"/>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44"/>
                                        </p:tgtEl>
                                        <p:attrNameLst>
                                          <p:attrName>style.visibility</p:attrName>
                                        </p:attrNameLst>
                                      </p:cBhvr>
                                      <p:to>
                                        <p:strVal val="visible"/>
                                      </p:to>
                                    </p:set>
                                    <p:animEffect transition="in" filter="wipe(down)">
                                      <p:cBhvr>
                                        <p:cTn id="187" dur="500"/>
                                        <p:tgtEl>
                                          <p:spTgt spid="44"/>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46"/>
                                        </p:tgtEl>
                                        <p:attrNameLst>
                                          <p:attrName>style.visibility</p:attrName>
                                        </p:attrNameLst>
                                      </p:cBhvr>
                                      <p:to>
                                        <p:strVal val="visible"/>
                                      </p:to>
                                    </p:set>
                                    <p:animEffect transition="in" filter="wipe(down)">
                                      <p:cBhvr>
                                        <p:cTn id="197" dur="500"/>
                                        <p:tgtEl>
                                          <p:spTgt spid="46"/>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wipe(down)">
                                      <p:cBhvr>
                                        <p:cTn id="202" dur="500"/>
                                        <p:tgtEl>
                                          <p:spTgt spid="47"/>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grpId="0" nodeType="clickEffect">
                                  <p:stCondLst>
                                    <p:cond delay="0"/>
                                  </p:stCondLst>
                                  <p:childTnLst>
                                    <p:set>
                                      <p:cBhvr>
                                        <p:cTn id="206" dur="1" fill="hold">
                                          <p:stCondLst>
                                            <p:cond delay="0"/>
                                          </p:stCondLst>
                                        </p:cTn>
                                        <p:tgtEl>
                                          <p:spTgt spid="48"/>
                                        </p:tgtEl>
                                        <p:attrNameLst>
                                          <p:attrName>style.visibility</p:attrName>
                                        </p:attrNameLst>
                                      </p:cBhvr>
                                      <p:to>
                                        <p:strVal val="visible"/>
                                      </p:to>
                                    </p:set>
                                    <p:animEffect transition="in" filter="wipe(down)">
                                      <p:cBhvr>
                                        <p:cTn id="207" dur="500"/>
                                        <p:tgtEl>
                                          <p:spTgt spid="48"/>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wipe(down)">
                                      <p:cBhvr>
                                        <p:cTn id="212" dur="500"/>
                                        <p:tgtEl>
                                          <p:spTgt spid="49"/>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50"/>
                                        </p:tgtEl>
                                        <p:attrNameLst>
                                          <p:attrName>style.visibility</p:attrName>
                                        </p:attrNameLst>
                                      </p:cBhvr>
                                      <p:to>
                                        <p:strVal val="visible"/>
                                      </p:to>
                                    </p:set>
                                    <p:animEffect transition="in" filter="wipe(down)">
                                      <p:cBhvr>
                                        <p:cTn id="217" dur="500"/>
                                        <p:tgtEl>
                                          <p:spTgt spid="50"/>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wipe(down)">
                                      <p:cBhvr>
                                        <p:cTn id="222" dur="500"/>
                                        <p:tgtEl>
                                          <p:spTgt spid="51"/>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2"/>
                                        </p:tgtEl>
                                        <p:attrNameLst>
                                          <p:attrName>style.visibility</p:attrName>
                                        </p:attrNameLst>
                                      </p:cBhvr>
                                      <p:to>
                                        <p:strVal val="visible"/>
                                      </p:to>
                                    </p:set>
                                    <p:animEffect transition="in" filter="wipe(down)">
                                      <p:cBhvr>
                                        <p:cTn id="227" dur="500"/>
                                        <p:tgtEl>
                                          <p:spTgt spid="52"/>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53"/>
                                        </p:tgtEl>
                                        <p:attrNameLst>
                                          <p:attrName>style.visibility</p:attrName>
                                        </p:attrNameLst>
                                      </p:cBhvr>
                                      <p:to>
                                        <p:strVal val="visible"/>
                                      </p:to>
                                    </p:set>
                                    <p:animEffect transition="in" filter="wipe(down)">
                                      <p:cBhvr>
                                        <p:cTn id="232" dur="500"/>
                                        <p:tgtEl>
                                          <p:spTgt spid="53"/>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54"/>
                                        </p:tgtEl>
                                        <p:attrNameLst>
                                          <p:attrName>style.visibility</p:attrName>
                                        </p:attrNameLst>
                                      </p:cBhvr>
                                      <p:to>
                                        <p:strVal val="visible"/>
                                      </p:to>
                                    </p:set>
                                    <p:animEffect transition="in" filter="wipe(down)">
                                      <p:cBhvr>
                                        <p:cTn id="237" dur="500"/>
                                        <p:tgtEl>
                                          <p:spTgt spid="54"/>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55"/>
                                        </p:tgtEl>
                                        <p:attrNameLst>
                                          <p:attrName>style.visibility</p:attrName>
                                        </p:attrNameLst>
                                      </p:cBhvr>
                                      <p:to>
                                        <p:strVal val="visible"/>
                                      </p:to>
                                    </p:set>
                                    <p:animEffect transition="in" filter="wipe(down)">
                                      <p:cBhvr>
                                        <p:cTn id="242" dur="500"/>
                                        <p:tgtEl>
                                          <p:spTgt spid="55"/>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wipe(down)">
                                      <p:cBhvr>
                                        <p:cTn id="247" dur="500"/>
                                        <p:tgtEl>
                                          <p:spTgt spid="56"/>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57"/>
                                        </p:tgtEl>
                                        <p:attrNameLst>
                                          <p:attrName>style.visibility</p:attrName>
                                        </p:attrNameLst>
                                      </p:cBhvr>
                                      <p:to>
                                        <p:strVal val="visible"/>
                                      </p:to>
                                    </p:set>
                                    <p:animEffect transition="in" filter="wipe(down)">
                                      <p:cBhvr>
                                        <p:cTn id="25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1905000"/>
          </a:xfrm>
        </p:spPr>
        <p:txBody>
          <a:bodyPr/>
          <a:lstStyle/>
          <a:p>
            <a:pPr marL="457200" indent="-457200" algn="just">
              <a:buFont typeface="+mj-lt"/>
              <a:buAutoNum type="arabicPeriod"/>
            </a:pPr>
            <a:r>
              <a:rPr lang="en-US" dirty="0" smtClean="0"/>
              <a:t>AND: AND to AC</a:t>
            </a:r>
          </a:p>
          <a:p>
            <a:pPr marL="457200" indent="0" algn="just">
              <a:buNone/>
            </a:pPr>
            <a:r>
              <a:rPr lang="en-US" dirty="0"/>
              <a:t>This is an instruction that performs the AND logic operation on pairs of bits in AC and the memory word specified by the effective address. The result of the operation is transferred to AC.</a:t>
            </a:r>
          </a:p>
        </p:txBody>
      </p:sp>
      <p:sp>
        <p:nvSpPr>
          <p:cNvPr id="4" name="Rectangle 3"/>
          <p:cNvSpPr/>
          <p:nvPr/>
        </p:nvSpPr>
        <p:spPr>
          <a:xfrm>
            <a:off x="2667000" y="3048000"/>
            <a:ext cx="2706190"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0</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smtClean="0">
                <a:latin typeface="Calibri" panose="020F0502020204030204" pitchFamily="34" charset="0"/>
                <a:ea typeface="Calibri" panose="020F0502020204030204" pitchFamily="34" charset="0"/>
                <a:cs typeface="Calibri" panose="020F0502020204030204" pitchFamily="34" charset="0"/>
              </a:rPr>
              <a:t>DR</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2667000" y="3571220"/>
            <a:ext cx="4337598" cy="523220"/>
          </a:xfrm>
          <a:prstGeom prst="rect">
            <a:avLst/>
          </a:prstGeom>
        </p:spPr>
        <p:txBody>
          <a:bodyPr wrap="none">
            <a:spAutoFit/>
          </a:bodyPr>
          <a:lstStyle/>
          <a:p>
            <a:r>
              <a:rPr lang="en-US" sz="2800" dirty="0" smtClean="0">
                <a:latin typeface="Calibri" panose="020F0502020204030204" pitchFamily="34" charset="0"/>
                <a:ea typeface="Calibri" panose="020F0502020204030204" pitchFamily="34" charset="0"/>
                <a:cs typeface="Calibri" panose="020F0502020204030204" pitchFamily="34" charset="0"/>
              </a:rPr>
              <a:t>D</a:t>
            </a:r>
            <a:r>
              <a:rPr lang="en-US" sz="2800" baseline="-25000" dirty="0" smtClean="0">
                <a:latin typeface="Calibri" panose="020F0502020204030204" pitchFamily="34" charset="0"/>
                <a:ea typeface="Calibri" panose="020F0502020204030204" pitchFamily="34" charset="0"/>
                <a:cs typeface="Calibri" panose="020F0502020204030204" pitchFamily="34" charset="0"/>
              </a:rPr>
              <a:t>0</a:t>
            </a:r>
            <a:r>
              <a:rPr lang="en-US" sz="2800" dirty="0" smtClean="0">
                <a:latin typeface="Calibri" panose="020F0502020204030204" pitchFamily="34" charset="0"/>
                <a:ea typeface="Calibri" panose="020F0502020204030204" pitchFamily="34" charset="0"/>
                <a:cs typeface="Calibri" panose="020F0502020204030204" pitchFamily="34" charset="0"/>
              </a:rPr>
              <a:t>T</a:t>
            </a:r>
            <a:r>
              <a:rPr lang="en-US" sz="2800" baseline="-25000" dirty="0" smtClean="0">
                <a:latin typeface="Calibri" panose="020F0502020204030204" pitchFamily="34" charset="0"/>
                <a:ea typeface="Calibri" panose="020F0502020204030204" pitchFamily="34" charset="0"/>
                <a:cs typeface="Calibri" panose="020F0502020204030204" pitchFamily="34" charset="0"/>
              </a:rPr>
              <a:t>5</a:t>
            </a:r>
            <a:r>
              <a:rPr lang="en-US" sz="2800" dirty="0" smtClean="0">
                <a:latin typeface="Calibri" panose="020F0502020204030204" pitchFamily="34" charset="0"/>
                <a:ea typeface="Calibri" panose="020F0502020204030204" pitchFamily="34" charset="0"/>
                <a:cs typeface="Calibri" panose="020F0502020204030204" pitchFamily="34" charset="0"/>
              </a:rPr>
              <a:t>: AC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AC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DR, SC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0</a:t>
            </a:r>
            <a:endParaRPr lang="en-US" sz="2800" dirty="0"/>
          </a:p>
        </p:txBody>
      </p:sp>
    </p:spTree>
    <p:extLst>
      <p:ext uri="{BB962C8B-B14F-4D97-AF65-F5344CB8AC3E}">
        <p14:creationId xmlns:p14="http://schemas.microsoft.com/office/powerpoint/2010/main" val="313900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Codes</a:t>
            </a:r>
            <a:endParaRPr lang="en-US" dirty="0"/>
          </a:p>
        </p:txBody>
      </p:sp>
      <p:sp>
        <p:nvSpPr>
          <p:cNvPr id="3" name="Content Placeholder 2"/>
          <p:cNvSpPr>
            <a:spLocks noGrp="1"/>
          </p:cNvSpPr>
          <p:nvPr>
            <p:ph idx="1"/>
          </p:nvPr>
        </p:nvSpPr>
        <p:spPr/>
        <p:txBody>
          <a:bodyPr/>
          <a:lstStyle/>
          <a:p>
            <a:pPr algn="just"/>
            <a:r>
              <a:rPr lang="en-US" dirty="0" smtClean="0"/>
              <a:t>Program</a:t>
            </a:r>
          </a:p>
          <a:p>
            <a:pPr lvl="1"/>
            <a:r>
              <a:rPr lang="en-US" dirty="0" smtClean="0"/>
              <a:t>A program is a set of instructions that specify the operations, operands and the sequence by which processing has to occur.</a:t>
            </a:r>
          </a:p>
          <a:p>
            <a:r>
              <a:rPr lang="en-US" dirty="0" smtClean="0"/>
              <a:t>Computer Instruction</a:t>
            </a:r>
          </a:p>
          <a:p>
            <a:pPr lvl="1"/>
            <a:r>
              <a:rPr lang="en-US" dirty="0" smtClean="0"/>
              <a:t>A computer instruction is a binary code that specifies a sequence of </a:t>
            </a:r>
            <a:r>
              <a:rPr lang="en-US" dirty="0" err="1" smtClean="0"/>
              <a:t>microoperations</a:t>
            </a:r>
            <a:r>
              <a:rPr lang="en-US" dirty="0" smtClean="0"/>
              <a:t> for the computer.</a:t>
            </a:r>
          </a:p>
          <a:p>
            <a:pPr lvl="1"/>
            <a:r>
              <a:rPr lang="en-US" dirty="0" smtClean="0"/>
              <a:t>The </a:t>
            </a:r>
            <a:r>
              <a:rPr lang="en-US" dirty="0"/>
              <a:t>computer reads each instruction from memory </a:t>
            </a:r>
            <a:r>
              <a:rPr lang="en-US" dirty="0" smtClean="0"/>
              <a:t>and places </a:t>
            </a:r>
            <a:r>
              <a:rPr lang="en-US" dirty="0"/>
              <a:t>it in a control </a:t>
            </a:r>
            <a:r>
              <a:rPr lang="en-US" dirty="0" smtClean="0"/>
              <a:t>register.</a:t>
            </a:r>
          </a:p>
          <a:p>
            <a:pPr lvl="1"/>
            <a:r>
              <a:rPr lang="en-US" dirty="0" smtClean="0"/>
              <a:t>The </a:t>
            </a:r>
            <a:r>
              <a:rPr lang="en-US" dirty="0"/>
              <a:t>control then interprets the binary code of </a:t>
            </a:r>
            <a:r>
              <a:rPr lang="en-US" dirty="0" smtClean="0"/>
              <a:t>the instruction </a:t>
            </a:r>
            <a:r>
              <a:rPr lang="en-US" dirty="0"/>
              <a:t>and proceeds to execute it by issuing a sequence of </a:t>
            </a:r>
            <a:r>
              <a:rPr lang="en-US" dirty="0" err="1" smtClean="0"/>
              <a:t>microoperations</a:t>
            </a:r>
            <a:r>
              <a:rPr lang="en-US" dirty="0" smtClean="0"/>
              <a:t>.</a:t>
            </a:r>
            <a:endParaRPr lang="en-US" dirty="0"/>
          </a:p>
        </p:txBody>
      </p:sp>
    </p:spTree>
    <p:extLst>
      <p:ext uri="{BB962C8B-B14F-4D97-AF65-F5344CB8AC3E}">
        <p14:creationId xmlns:p14="http://schemas.microsoft.com/office/powerpoint/2010/main" val="38494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2438400"/>
          </a:xfrm>
        </p:spPr>
        <p:txBody>
          <a:bodyPr>
            <a:normAutofit/>
          </a:bodyPr>
          <a:lstStyle/>
          <a:p>
            <a:pPr marL="457200" indent="-457200" algn="just">
              <a:buFont typeface="+mj-lt"/>
              <a:buAutoNum type="arabicPeriod" startAt="2"/>
            </a:pPr>
            <a:r>
              <a:rPr lang="en-US" dirty="0" smtClean="0"/>
              <a:t>ADD: ADD to AC</a:t>
            </a:r>
          </a:p>
          <a:p>
            <a:pPr marL="457200" indent="0" algn="just">
              <a:buNone/>
            </a:pPr>
            <a:r>
              <a:rPr lang="en-US" dirty="0"/>
              <a:t>This instruction adds the content of the memory word specified by the effective address to the value of AC. The sum is transferred into AC and the output carry </a:t>
            </a:r>
            <a:r>
              <a:rPr lang="en-US" dirty="0" err="1"/>
              <a:t>C</a:t>
            </a:r>
            <a:r>
              <a:rPr lang="en-US" baseline="-25000" dirty="0" err="1"/>
              <a:t>out</a:t>
            </a:r>
            <a:r>
              <a:rPr lang="en-US" dirty="0"/>
              <a:t> is transferred to the E (extended accumulator) flip-flop.</a:t>
            </a:r>
          </a:p>
        </p:txBody>
      </p:sp>
      <p:sp>
        <p:nvSpPr>
          <p:cNvPr id="4" name="Rectangle 3"/>
          <p:cNvSpPr/>
          <p:nvPr/>
        </p:nvSpPr>
        <p:spPr>
          <a:xfrm>
            <a:off x="2667000" y="3429000"/>
            <a:ext cx="2706190" cy="523220"/>
          </a:xfrm>
          <a:prstGeom prst="rect">
            <a:avLst/>
          </a:prstGeom>
        </p:spPr>
        <p:txBody>
          <a:bodyPr wrap="none">
            <a:spAutoFit/>
          </a:bodyPr>
          <a:lstStyle/>
          <a:p>
            <a:r>
              <a:rPr lang="en-US" sz="2800" dirty="0" smtClean="0">
                <a:latin typeface="Calibri" panose="020F0502020204030204" pitchFamily="34" charset="0"/>
                <a:ea typeface="Calibri" panose="020F0502020204030204" pitchFamily="34" charset="0"/>
                <a:cs typeface="Calibri" panose="020F0502020204030204" pitchFamily="34" charset="0"/>
              </a:rPr>
              <a:t>D</a:t>
            </a:r>
            <a:r>
              <a:rPr lang="en-US" sz="2800" baseline="-25000" dirty="0" smtClean="0">
                <a:latin typeface="Calibri" panose="020F0502020204030204" pitchFamily="34" charset="0"/>
                <a:ea typeface="Calibri" panose="020F0502020204030204" pitchFamily="34" charset="0"/>
                <a:cs typeface="Calibri" panose="020F0502020204030204" pitchFamily="34" charset="0"/>
              </a:rPr>
              <a:t>1</a:t>
            </a:r>
            <a:r>
              <a:rPr lang="en-US" sz="2800" dirty="0" smtClean="0">
                <a:latin typeface="Calibri" panose="020F0502020204030204" pitchFamily="34" charset="0"/>
                <a:ea typeface="Calibri" panose="020F0502020204030204" pitchFamily="34" charset="0"/>
                <a:cs typeface="Calibri" panose="020F0502020204030204" pitchFamily="34" charset="0"/>
              </a:rPr>
              <a:t>T</a:t>
            </a:r>
            <a:r>
              <a:rPr lang="en-US" sz="2800" baseline="-25000" dirty="0" smtClean="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smtClean="0">
                <a:latin typeface="Calibri" panose="020F0502020204030204" pitchFamily="34" charset="0"/>
                <a:ea typeface="Calibri" panose="020F0502020204030204" pitchFamily="34" charset="0"/>
                <a:cs typeface="Calibri" panose="020F0502020204030204" pitchFamily="34" charset="0"/>
              </a:rPr>
              <a:t>DR</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2667000" y="3952220"/>
            <a:ext cx="5793124" cy="523220"/>
          </a:xfrm>
          <a:prstGeom prst="rect">
            <a:avLst/>
          </a:prstGeom>
        </p:spPr>
        <p:txBody>
          <a:bodyPr wrap="none">
            <a:spAutoFit/>
          </a:bodyPr>
          <a:lstStyle/>
          <a:p>
            <a:r>
              <a:rPr lang="en-US" sz="2800" dirty="0"/>
              <a:t>D</a:t>
            </a:r>
            <a:r>
              <a:rPr lang="en-US" sz="2800" baseline="-25000" dirty="0"/>
              <a:t>1</a:t>
            </a:r>
            <a:r>
              <a:rPr lang="en-US" sz="2800" dirty="0"/>
              <a:t>T</a:t>
            </a:r>
            <a:r>
              <a:rPr lang="en-US" sz="2800" baseline="-25000" dirty="0"/>
              <a:t>5</a:t>
            </a:r>
            <a:r>
              <a:rPr lang="en-US" sz="2800" dirty="0"/>
              <a:t>:	AC </a:t>
            </a:r>
            <a:r>
              <a:rPr lang="en-US" sz="2800" dirty="0">
                <a:sym typeface="Symbol" panose="05050102010706020507" pitchFamily="18" charset="2"/>
              </a:rPr>
              <a:t></a:t>
            </a:r>
            <a:r>
              <a:rPr lang="en-US" sz="2800" dirty="0"/>
              <a:t> AC + DR, E </a:t>
            </a:r>
            <a:r>
              <a:rPr lang="en-US" sz="2800" dirty="0">
                <a:sym typeface="Symbol" panose="05050102010706020507" pitchFamily="18" charset="2"/>
              </a:rPr>
              <a:t></a:t>
            </a:r>
            <a:r>
              <a:rPr lang="en-US" sz="2800" dirty="0"/>
              <a:t> </a:t>
            </a:r>
            <a:r>
              <a:rPr lang="en-US" sz="2800" dirty="0" err="1"/>
              <a:t>C</a:t>
            </a:r>
            <a:r>
              <a:rPr lang="en-US" sz="2800" baseline="-25000" dirty="0" err="1"/>
              <a:t>out</a:t>
            </a:r>
            <a:r>
              <a:rPr lang="en-US" sz="2800" dirty="0"/>
              <a:t>,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81584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1524000"/>
          </a:xfrm>
        </p:spPr>
        <p:txBody>
          <a:bodyPr>
            <a:normAutofit/>
          </a:bodyPr>
          <a:lstStyle/>
          <a:p>
            <a:pPr marL="457200" indent="-457200" algn="just">
              <a:buFont typeface="+mj-lt"/>
              <a:buAutoNum type="arabicPeriod" startAt="3"/>
            </a:pPr>
            <a:r>
              <a:rPr lang="en-US" dirty="0" smtClean="0"/>
              <a:t>LDA: Load to AC</a:t>
            </a:r>
          </a:p>
          <a:p>
            <a:pPr marL="457200" indent="0" algn="just">
              <a:buNone/>
            </a:pPr>
            <a:r>
              <a:rPr lang="en-US" dirty="0"/>
              <a:t>This instruction transfers the memory word specified by the effective address to AC. </a:t>
            </a:r>
          </a:p>
        </p:txBody>
      </p:sp>
      <p:sp>
        <p:nvSpPr>
          <p:cNvPr id="4" name="Rectangle 3"/>
          <p:cNvSpPr/>
          <p:nvPr/>
        </p:nvSpPr>
        <p:spPr>
          <a:xfrm>
            <a:off x="2667000" y="2590800"/>
            <a:ext cx="2706190" cy="523220"/>
          </a:xfrm>
          <a:prstGeom prst="rect">
            <a:avLst/>
          </a:prstGeom>
        </p:spPr>
        <p:txBody>
          <a:bodyPr wrap="none">
            <a:spAutoFit/>
          </a:bodyPr>
          <a:lstStyle/>
          <a:p>
            <a:r>
              <a:rPr lang="en-US" sz="2800" dirty="0" smtClean="0">
                <a:latin typeface="Calibri" panose="020F0502020204030204" pitchFamily="34" charset="0"/>
                <a:ea typeface="Calibri" panose="020F0502020204030204" pitchFamily="34" charset="0"/>
                <a:cs typeface="Calibri" panose="020F0502020204030204" pitchFamily="34" charset="0"/>
              </a:rPr>
              <a:t>D</a:t>
            </a:r>
            <a:r>
              <a:rPr lang="en-US" sz="2800" baseline="-25000" dirty="0" smtClean="0">
                <a:latin typeface="Calibri" panose="020F0502020204030204" pitchFamily="34" charset="0"/>
                <a:ea typeface="Calibri" panose="020F0502020204030204" pitchFamily="34" charset="0"/>
                <a:cs typeface="Calibri" panose="020F0502020204030204" pitchFamily="34" charset="0"/>
              </a:rPr>
              <a:t>2</a:t>
            </a:r>
            <a:r>
              <a:rPr lang="en-US" sz="2800" dirty="0" smtClean="0">
                <a:latin typeface="Calibri" panose="020F0502020204030204" pitchFamily="34" charset="0"/>
                <a:ea typeface="Calibri" panose="020F0502020204030204" pitchFamily="34" charset="0"/>
                <a:cs typeface="Calibri" panose="020F0502020204030204" pitchFamily="34" charset="0"/>
              </a:rPr>
              <a:t>T</a:t>
            </a:r>
            <a:r>
              <a:rPr lang="en-US" sz="2800" baseline="-25000" dirty="0" smtClean="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smtClean="0">
                <a:latin typeface="Calibri" panose="020F0502020204030204" pitchFamily="34" charset="0"/>
                <a:ea typeface="Calibri" panose="020F0502020204030204" pitchFamily="34" charset="0"/>
                <a:cs typeface="Calibri" panose="020F0502020204030204" pitchFamily="34" charset="0"/>
              </a:rPr>
              <a:t>DR</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2667000" y="3114020"/>
            <a:ext cx="3748719" cy="523220"/>
          </a:xfrm>
          <a:prstGeom prst="rect">
            <a:avLst/>
          </a:prstGeom>
        </p:spPr>
        <p:txBody>
          <a:bodyPr wrap="none">
            <a:spAutoFit/>
          </a:bodyPr>
          <a:lstStyle/>
          <a:p>
            <a:r>
              <a:rPr lang="en-US" sz="2800" dirty="0" smtClean="0"/>
              <a:t>D</a:t>
            </a:r>
            <a:r>
              <a:rPr lang="en-US" sz="2800" baseline="-25000" dirty="0" smtClean="0"/>
              <a:t>2</a:t>
            </a:r>
            <a:r>
              <a:rPr lang="en-US" sz="2800" dirty="0" smtClean="0"/>
              <a:t>T</a:t>
            </a:r>
            <a:r>
              <a:rPr lang="en-US" sz="2800" baseline="-25000" dirty="0" smtClean="0"/>
              <a:t>5</a:t>
            </a:r>
            <a:r>
              <a:rPr lang="en-US" sz="2800" dirty="0"/>
              <a:t>:	AC </a:t>
            </a:r>
            <a:r>
              <a:rPr lang="en-US" sz="2800" dirty="0">
                <a:sym typeface="Symbol" panose="05050102010706020507" pitchFamily="18" charset="2"/>
              </a:rPr>
              <a:t></a:t>
            </a:r>
            <a:r>
              <a:rPr lang="en-US" sz="2800" dirty="0"/>
              <a:t> </a:t>
            </a:r>
            <a:r>
              <a:rPr lang="en-US" sz="2800" dirty="0" smtClean="0"/>
              <a:t>DR</a:t>
            </a:r>
            <a:r>
              <a:rPr lang="en-US" sz="2800" dirty="0"/>
              <a:t>, </a:t>
            </a:r>
            <a:r>
              <a:rPr lang="en-US" sz="2800" dirty="0" smtClean="0"/>
              <a:t>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350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1524000"/>
          </a:xfrm>
        </p:spPr>
        <p:txBody>
          <a:bodyPr>
            <a:normAutofit/>
          </a:bodyPr>
          <a:lstStyle/>
          <a:p>
            <a:pPr marL="457200" indent="-457200" algn="just">
              <a:buFont typeface="+mj-lt"/>
              <a:buAutoNum type="arabicPeriod" startAt="4"/>
            </a:pPr>
            <a:r>
              <a:rPr lang="en-US" dirty="0" smtClean="0"/>
              <a:t>STA: Store AC</a:t>
            </a:r>
          </a:p>
          <a:p>
            <a:pPr marL="457200" indent="0" algn="just">
              <a:buNone/>
            </a:pPr>
            <a:r>
              <a:rPr lang="en-US" dirty="0"/>
              <a:t>This instruction stores the content of AC into the memory word specified by the effective address.</a:t>
            </a:r>
          </a:p>
        </p:txBody>
      </p:sp>
      <p:sp>
        <p:nvSpPr>
          <p:cNvPr id="4" name="Rectangle 3"/>
          <p:cNvSpPr/>
          <p:nvPr/>
        </p:nvSpPr>
        <p:spPr>
          <a:xfrm>
            <a:off x="2667000" y="2590800"/>
            <a:ext cx="4181529" cy="523220"/>
          </a:xfrm>
          <a:prstGeom prst="rect">
            <a:avLst/>
          </a:prstGeom>
        </p:spPr>
        <p:txBody>
          <a:bodyPr wrap="none">
            <a:spAutoFit/>
          </a:bodyPr>
          <a:lstStyle/>
          <a:p>
            <a:r>
              <a:rPr lang="en-US" sz="2800" dirty="0"/>
              <a:t>D</a:t>
            </a:r>
            <a:r>
              <a:rPr lang="en-US" sz="2800" baseline="-25000" dirty="0"/>
              <a:t>3</a:t>
            </a:r>
            <a:r>
              <a:rPr lang="en-US" sz="2800" dirty="0"/>
              <a:t>T</a:t>
            </a:r>
            <a:r>
              <a:rPr lang="en-US" sz="2800" baseline="-25000" dirty="0"/>
              <a:t>4</a:t>
            </a:r>
            <a:r>
              <a:rPr lang="en-US" sz="2800" dirty="0"/>
              <a:t>:	M[AR] </a:t>
            </a:r>
            <a:r>
              <a:rPr lang="en-US" sz="2800" dirty="0">
                <a:sym typeface="Symbol" panose="05050102010706020507" pitchFamily="18" charset="2"/>
              </a:rPr>
              <a:t></a:t>
            </a:r>
            <a:r>
              <a:rPr lang="en-US" sz="2800" dirty="0"/>
              <a:t> AC,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407718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2514600"/>
          </a:xfrm>
        </p:spPr>
        <p:txBody>
          <a:bodyPr>
            <a:normAutofit/>
          </a:bodyPr>
          <a:lstStyle/>
          <a:p>
            <a:pPr marL="457200" indent="-457200" algn="just">
              <a:buFont typeface="+mj-lt"/>
              <a:buAutoNum type="arabicPeriod" startAt="5"/>
            </a:pPr>
            <a:r>
              <a:rPr lang="en-US" dirty="0" smtClean="0"/>
              <a:t>BUN: Branch Unconditionally</a:t>
            </a:r>
          </a:p>
          <a:p>
            <a:pPr marL="457200" indent="0" algn="just">
              <a:buNone/>
            </a:pPr>
            <a:r>
              <a:rPr lang="en-US" dirty="0"/>
              <a:t>This instruction transfers the program to instruction specified by the effective address. The BUN instruction allows the programmer to specify an instruction out of sequence and the program branches (or jumps) unconditionally.</a:t>
            </a:r>
          </a:p>
        </p:txBody>
      </p:sp>
      <p:sp>
        <p:nvSpPr>
          <p:cNvPr id="4" name="Rectangle 3"/>
          <p:cNvSpPr/>
          <p:nvPr/>
        </p:nvSpPr>
        <p:spPr>
          <a:xfrm>
            <a:off x="2667000" y="3429000"/>
            <a:ext cx="3634328" cy="523220"/>
          </a:xfrm>
          <a:prstGeom prst="rect">
            <a:avLst/>
          </a:prstGeom>
        </p:spPr>
        <p:txBody>
          <a:bodyPr wrap="none">
            <a:spAutoFit/>
          </a:bodyPr>
          <a:lstStyle/>
          <a:p>
            <a:r>
              <a:rPr lang="en-US" sz="2800" dirty="0"/>
              <a:t>D</a:t>
            </a:r>
            <a:r>
              <a:rPr lang="en-US" sz="2800" baseline="-25000" dirty="0"/>
              <a:t>4</a:t>
            </a:r>
            <a:r>
              <a:rPr lang="en-US" sz="2800" dirty="0"/>
              <a:t>T</a:t>
            </a:r>
            <a:r>
              <a:rPr lang="en-US" sz="2800" baseline="-25000" dirty="0"/>
              <a:t>4</a:t>
            </a:r>
            <a:r>
              <a:rPr lang="en-US" sz="2800" dirty="0"/>
              <a:t>:	PC </a:t>
            </a:r>
            <a:r>
              <a:rPr lang="en-US" sz="2800" dirty="0">
                <a:sym typeface="Symbol" panose="05050102010706020507" pitchFamily="18" charset="2"/>
              </a:rPr>
              <a:t></a:t>
            </a:r>
            <a:r>
              <a:rPr lang="en-US" sz="2800" dirty="0"/>
              <a:t> AR,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569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2667000"/>
          </a:xfrm>
        </p:spPr>
        <p:txBody>
          <a:bodyPr>
            <a:normAutofit/>
          </a:bodyPr>
          <a:lstStyle/>
          <a:p>
            <a:pPr marL="457200" indent="-457200" algn="just">
              <a:buFont typeface="+mj-lt"/>
              <a:buAutoNum type="arabicPeriod" startAt="6"/>
            </a:pPr>
            <a:r>
              <a:rPr lang="en-US" dirty="0" smtClean="0"/>
              <a:t>BSA</a:t>
            </a:r>
            <a:r>
              <a:rPr lang="en-US" dirty="0"/>
              <a:t>: Branch and Save Return Address</a:t>
            </a:r>
            <a:endParaRPr lang="en-US" dirty="0" smtClean="0"/>
          </a:p>
          <a:p>
            <a:pPr marL="457200" indent="0" algn="just">
              <a:buNone/>
            </a:pPr>
            <a:r>
              <a:rPr lang="en-US" dirty="0"/>
              <a:t>This instruction is useful for branching to a portion of the program called a subroutine or procedure. When executed, the BSA instruction stores the address of the next instruction in sequence (which is available in PC) into a memory location specified by the effective address.</a:t>
            </a:r>
          </a:p>
        </p:txBody>
      </p:sp>
      <p:sp>
        <p:nvSpPr>
          <p:cNvPr id="4" name="Rectangle 3"/>
          <p:cNvSpPr/>
          <p:nvPr/>
        </p:nvSpPr>
        <p:spPr>
          <a:xfrm>
            <a:off x="2667000" y="3667780"/>
            <a:ext cx="5038559"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4</a:t>
            </a:r>
            <a:r>
              <a:rPr lang="en-US" sz="2800" dirty="0"/>
              <a:t>:	M[AR] </a:t>
            </a:r>
            <a:r>
              <a:rPr lang="en-US" sz="2800" dirty="0">
                <a:sym typeface="Symbol" panose="05050102010706020507" pitchFamily="18" charset="2"/>
              </a:rPr>
              <a:t></a:t>
            </a:r>
            <a:r>
              <a:rPr lang="en-US" sz="2800" dirty="0"/>
              <a:t> PC,  AR </a:t>
            </a:r>
            <a:r>
              <a:rPr lang="en-US" sz="2800" dirty="0">
                <a:sym typeface="Symbol" panose="05050102010706020507" pitchFamily="18" charset="2"/>
              </a:rPr>
              <a:t></a:t>
            </a:r>
            <a:r>
              <a:rPr lang="en-US" sz="2800" dirty="0"/>
              <a:t> AR + 1</a:t>
            </a:r>
          </a:p>
        </p:txBody>
      </p:sp>
      <p:sp>
        <p:nvSpPr>
          <p:cNvPr id="6" name="Rectangle 5"/>
          <p:cNvSpPr/>
          <p:nvPr/>
        </p:nvSpPr>
        <p:spPr>
          <a:xfrm>
            <a:off x="2667000" y="4191000"/>
            <a:ext cx="3634328"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5</a:t>
            </a:r>
            <a:r>
              <a:rPr lang="en-US" sz="2800" dirty="0"/>
              <a:t>:	PC </a:t>
            </a:r>
            <a:r>
              <a:rPr lang="en-US" sz="2800" dirty="0">
                <a:sym typeface="Symbol" panose="05050102010706020507" pitchFamily="18" charset="2"/>
              </a:rPr>
              <a:t></a:t>
            </a:r>
            <a:r>
              <a:rPr lang="en-US" sz="2800" dirty="0"/>
              <a:t> AR, SC </a:t>
            </a:r>
            <a:r>
              <a:rPr lang="en-US" sz="2800" dirty="0">
                <a:sym typeface="Symbol" panose="05050102010706020507" pitchFamily="18" charset="2"/>
              </a:rPr>
              <a:t></a:t>
            </a:r>
            <a:r>
              <a:rPr lang="en-US" sz="2800" dirty="0"/>
              <a:t> </a:t>
            </a:r>
            <a:r>
              <a:rPr lang="en-US" sz="2800" dirty="0" smtClean="0"/>
              <a:t>0</a:t>
            </a:r>
            <a:endParaRPr lang="en-US" sz="2800" dirty="0"/>
          </a:p>
        </p:txBody>
      </p:sp>
    </p:spTree>
    <p:extLst>
      <p:ext uri="{BB962C8B-B14F-4D97-AF65-F5344CB8AC3E}">
        <p14:creationId xmlns:p14="http://schemas.microsoft.com/office/powerpoint/2010/main" val="35689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BSA</a:t>
            </a:r>
            <a:endParaRPr lang="en-US" dirty="0"/>
          </a:p>
        </p:txBody>
      </p:sp>
      <p:sp>
        <p:nvSpPr>
          <p:cNvPr id="4" name="Rectangle 3"/>
          <p:cNvSpPr/>
          <p:nvPr/>
        </p:nvSpPr>
        <p:spPr>
          <a:xfrm>
            <a:off x="91440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0	     BSA	           135</a:t>
            </a:r>
            <a:endParaRPr lang="en-US" dirty="0">
              <a:solidFill>
                <a:schemeClr val="tx1"/>
              </a:solidFill>
            </a:endParaRPr>
          </a:p>
        </p:txBody>
      </p:sp>
      <p:sp>
        <p:nvSpPr>
          <p:cNvPr id="6" name="Rectangle 5"/>
          <p:cNvSpPr/>
          <p:nvPr/>
        </p:nvSpPr>
        <p:spPr>
          <a:xfrm>
            <a:off x="914400"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Next Instruction</a:t>
            </a:r>
            <a:endParaRPr lang="en-US" dirty="0">
              <a:solidFill>
                <a:schemeClr val="tx1"/>
              </a:solidFill>
            </a:endParaRPr>
          </a:p>
        </p:txBody>
      </p:sp>
      <p:sp>
        <p:nvSpPr>
          <p:cNvPr id="7" name="Rectangle 6"/>
          <p:cNvSpPr/>
          <p:nvPr/>
        </p:nvSpPr>
        <p:spPr>
          <a:xfrm>
            <a:off x="914400" y="2819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914400" y="32670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Subroutine</a:t>
            </a:r>
            <a:endParaRPr lang="en-US" dirty="0">
              <a:solidFill>
                <a:schemeClr val="tx1"/>
              </a:solidFill>
            </a:endParaRPr>
          </a:p>
        </p:txBody>
      </p:sp>
      <p:sp>
        <p:nvSpPr>
          <p:cNvPr id="9" name="Rectangle 8"/>
          <p:cNvSpPr/>
          <p:nvPr/>
        </p:nvSpPr>
        <p:spPr>
          <a:xfrm>
            <a:off x="914400"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1</a:t>
            </a:r>
            <a:r>
              <a:rPr lang="en-US" dirty="0">
                <a:solidFill>
                  <a:schemeClr val="tx1"/>
                </a:solidFill>
              </a:rPr>
              <a:t>	     </a:t>
            </a:r>
            <a:r>
              <a:rPr lang="en-US" dirty="0" smtClean="0">
                <a:solidFill>
                  <a:schemeClr val="tx1"/>
                </a:solidFill>
              </a:rPr>
              <a:t>BUN</a:t>
            </a:r>
            <a:r>
              <a:rPr lang="en-US" dirty="0">
                <a:solidFill>
                  <a:schemeClr val="tx1"/>
                </a:solidFill>
              </a:rPr>
              <a:t>	           135</a:t>
            </a:r>
          </a:p>
        </p:txBody>
      </p:sp>
      <p:sp>
        <p:nvSpPr>
          <p:cNvPr id="10" name="Rectangle 9"/>
          <p:cNvSpPr/>
          <p:nvPr/>
        </p:nvSpPr>
        <p:spPr>
          <a:xfrm>
            <a:off x="548640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0	     BSA	           135</a:t>
            </a:r>
            <a:endParaRPr lang="en-US" dirty="0">
              <a:solidFill>
                <a:schemeClr val="tx1"/>
              </a:solidFill>
            </a:endParaRPr>
          </a:p>
        </p:txBody>
      </p:sp>
      <p:sp>
        <p:nvSpPr>
          <p:cNvPr id="12" name="Rectangle 11"/>
          <p:cNvSpPr/>
          <p:nvPr/>
        </p:nvSpPr>
        <p:spPr>
          <a:xfrm>
            <a:off x="5486400"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Next Instruction</a:t>
            </a:r>
            <a:endParaRPr lang="en-US" dirty="0">
              <a:solidFill>
                <a:schemeClr val="tx1"/>
              </a:solidFill>
            </a:endParaRPr>
          </a:p>
        </p:txBody>
      </p:sp>
      <p:sp>
        <p:nvSpPr>
          <p:cNvPr id="13" name="Rectangle 12"/>
          <p:cNvSpPr/>
          <p:nvPr/>
        </p:nvSpPr>
        <p:spPr>
          <a:xfrm>
            <a:off x="5486400" y="2819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5486400" y="3267074"/>
            <a:ext cx="2971800"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Subroutine</a:t>
            </a:r>
            <a:endParaRPr lang="en-US" dirty="0">
              <a:solidFill>
                <a:schemeClr val="tx1"/>
              </a:solidFill>
            </a:endParaRPr>
          </a:p>
        </p:txBody>
      </p:sp>
      <p:sp>
        <p:nvSpPr>
          <p:cNvPr id="15" name="Rectangle 14"/>
          <p:cNvSpPr/>
          <p:nvPr/>
        </p:nvSpPr>
        <p:spPr>
          <a:xfrm>
            <a:off x="5486400"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1</a:t>
            </a:r>
            <a:r>
              <a:rPr lang="en-US" dirty="0">
                <a:solidFill>
                  <a:schemeClr val="tx1"/>
                </a:solidFill>
              </a:rPr>
              <a:t>	     </a:t>
            </a:r>
            <a:r>
              <a:rPr lang="en-US" dirty="0" smtClean="0">
                <a:solidFill>
                  <a:schemeClr val="tx1"/>
                </a:solidFill>
              </a:rPr>
              <a:t>BUN</a:t>
            </a:r>
            <a:r>
              <a:rPr lang="en-US" dirty="0">
                <a:solidFill>
                  <a:schemeClr val="tx1"/>
                </a:solidFill>
              </a:rPr>
              <a:t>	           135</a:t>
            </a:r>
          </a:p>
        </p:txBody>
      </p:sp>
      <p:sp>
        <p:nvSpPr>
          <p:cNvPr id="3" name="TextBox 2"/>
          <p:cNvSpPr txBox="1"/>
          <p:nvPr/>
        </p:nvSpPr>
        <p:spPr>
          <a:xfrm>
            <a:off x="481408" y="1262064"/>
            <a:ext cx="418704" cy="369332"/>
          </a:xfrm>
          <a:prstGeom prst="rect">
            <a:avLst/>
          </a:prstGeom>
          <a:noFill/>
        </p:spPr>
        <p:txBody>
          <a:bodyPr wrap="none" rtlCol="0">
            <a:spAutoFit/>
          </a:bodyPr>
          <a:lstStyle/>
          <a:p>
            <a:r>
              <a:rPr lang="en-US" dirty="0" smtClean="0"/>
              <a:t>20</a:t>
            </a:r>
            <a:endParaRPr lang="en-US" dirty="0"/>
          </a:p>
        </p:txBody>
      </p:sp>
      <p:sp>
        <p:nvSpPr>
          <p:cNvPr id="16" name="TextBox 15"/>
          <p:cNvSpPr txBox="1"/>
          <p:nvPr/>
        </p:nvSpPr>
        <p:spPr>
          <a:xfrm>
            <a:off x="5029200" y="1262064"/>
            <a:ext cx="418704" cy="369332"/>
          </a:xfrm>
          <a:prstGeom prst="rect">
            <a:avLst/>
          </a:prstGeom>
          <a:noFill/>
        </p:spPr>
        <p:txBody>
          <a:bodyPr wrap="none" rtlCol="0">
            <a:spAutoFit/>
          </a:bodyPr>
          <a:lstStyle/>
          <a:p>
            <a:r>
              <a:rPr lang="en-US" dirty="0" smtClean="0"/>
              <a:t>20</a:t>
            </a:r>
            <a:endParaRPr lang="en-US" dirty="0"/>
          </a:p>
        </p:txBody>
      </p:sp>
      <p:sp>
        <p:nvSpPr>
          <p:cNvPr id="17" name="TextBox 16"/>
          <p:cNvSpPr txBox="1"/>
          <p:nvPr/>
        </p:nvSpPr>
        <p:spPr>
          <a:xfrm>
            <a:off x="32427" y="1704976"/>
            <a:ext cx="881973" cy="369332"/>
          </a:xfrm>
          <a:prstGeom prst="rect">
            <a:avLst/>
          </a:prstGeom>
          <a:noFill/>
        </p:spPr>
        <p:txBody>
          <a:bodyPr wrap="none" rtlCol="0">
            <a:spAutoFit/>
          </a:bodyPr>
          <a:lstStyle/>
          <a:p>
            <a:r>
              <a:rPr lang="en-US" dirty="0" smtClean="0"/>
              <a:t>PC = 21</a:t>
            </a:r>
            <a:endParaRPr lang="en-US" dirty="0"/>
          </a:p>
        </p:txBody>
      </p:sp>
      <p:sp>
        <p:nvSpPr>
          <p:cNvPr id="18" name="TextBox 17"/>
          <p:cNvSpPr txBox="1"/>
          <p:nvPr/>
        </p:nvSpPr>
        <p:spPr>
          <a:xfrm>
            <a:off x="5034360" y="1704976"/>
            <a:ext cx="418704" cy="369332"/>
          </a:xfrm>
          <a:prstGeom prst="rect">
            <a:avLst/>
          </a:prstGeom>
          <a:noFill/>
        </p:spPr>
        <p:txBody>
          <a:bodyPr wrap="none" rtlCol="0">
            <a:spAutoFit/>
          </a:bodyPr>
          <a:lstStyle/>
          <a:p>
            <a:r>
              <a:rPr lang="en-US" dirty="0" smtClean="0"/>
              <a:t>21</a:t>
            </a:r>
            <a:endParaRPr lang="en-US" dirty="0"/>
          </a:p>
        </p:txBody>
      </p:sp>
      <p:sp>
        <p:nvSpPr>
          <p:cNvPr id="19" name="TextBox 18"/>
          <p:cNvSpPr txBox="1"/>
          <p:nvPr/>
        </p:nvSpPr>
        <p:spPr>
          <a:xfrm>
            <a:off x="407252" y="3243264"/>
            <a:ext cx="535724" cy="369332"/>
          </a:xfrm>
          <a:prstGeom prst="rect">
            <a:avLst/>
          </a:prstGeom>
          <a:noFill/>
        </p:spPr>
        <p:txBody>
          <a:bodyPr wrap="none" rtlCol="0">
            <a:spAutoFit/>
          </a:bodyPr>
          <a:lstStyle/>
          <a:p>
            <a:r>
              <a:rPr lang="en-US" dirty="0" smtClean="0"/>
              <a:t>136</a:t>
            </a:r>
          </a:p>
        </p:txBody>
      </p:sp>
      <p:sp>
        <p:nvSpPr>
          <p:cNvPr id="20" name="TextBox 19"/>
          <p:cNvSpPr txBox="1"/>
          <p:nvPr/>
        </p:nvSpPr>
        <p:spPr>
          <a:xfrm>
            <a:off x="-61912" y="2831068"/>
            <a:ext cx="1015021" cy="369332"/>
          </a:xfrm>
          <a:prstGeom prst="rect">
            <a:avLst/>
          </a:prstGeom>
          <a:noFill/>
        </p:spPr>
        <p:txBody>
          <a:bodyPr wrap="none" rtlCol="0">
            <a:spAutoFit/>
          </a:bodyPr>
          <a:lstStyle/>
          <a:p>
            <a:r>
              <a:rPr lang="en-US" dirty="0" smtClean="0"/>
              <a:t>AR = 135</a:t>
            </a:r>
            <a:endParaRPr lang="en-US" dirty="0"/>
          </a:p>
        </p:txBody>
      </p:sp>
      <p:sp>
        <p:nvSpPr>
          <p:cNvPr id="21" name="TextBox 20"/>
          <p:cNvSpPr txBox="1"/>
          <p:nvPr/>
        </p:nvSpPr>
        <p:spPr>
          <a:xfrm>
            <a:off x="4487409" y="3245404"/>
            <a:ext cx="998991" cy="369332"/>
          </a:xfrm>
          <a:prstGeom prst="rect">
            <a:avLst/>
          </a:prstGeom>
          <a:noFill/>
        </p:spPr>
        <p:txBody>
          <a:bodyPr wrap="none" rtlCol="0">
            <a:spAutoFit/>
          </a:bodyPr>
          <a:lstStyle/>
          <a:p>
            <a:r>
              <a:rPr lang="en-US" dirty="0" smtClean="0"/>
              <a:t>PC = 136</a:t>
            </a:r>
          </a:p>
        </p:txBody>
      </p:sp>
      <p:sp>
        <p:nvSpPr>
          <p:cNvPr id="22" name="TextBox 21"/>
          <p:cNvSpPr txBox="1"/>
          <p:nvPr/>
        </p:nvSpPr>
        <p:spPr>
          <a:xfrm>
            <a:off x="4950676" y="2864404"/>
            <a:ext cx="535724" cy="369332"/>
          </a:xfrm>
          <a:prstGeom prst="rect">
            <a:avLst/>
          </a:prstGeom>
          <a:noFill/>
        </p:spPr>
        <p:txBody>
          <a:bodyPr wrap="none" rtlCol="0">
            <a:spAutoFit/>
          </a:bodyPr>
          <a:lstStyle/>
          <a:p>
            <a:r>
              <a:rPr lang="en-US" dirty="0" smtClean="0"/>
              <a:t>135</a:t>
            </a:r>
          </a:p>
        </p:txBody>
      </p:sp>
      <p:sp>
        <p:nvSpPr>
          <p:cNvPr id="23" name="TextBox 22"/>
          <p:cNvSpPr txBox="1"/>
          <p:nvPr/>
        </p:nvSpPr>
        <p:spPr>
          <a:xfrm>
            <a:off x="6762948" y="2858571"/>
            <a:ext cx="418704" cy="369332"/>
          </a:xfrm>
          <a:prstGeom prst="rect">
            <a:avLst/>
          </a:prstGeom>
          <a:noFill/>
        </p:spPr>
        <p:txBody>
          <a:bodyPr wrap="square" rtlCol="0">
            <a:spAutoFit/>
          </a:bodyPr>
          <a:lstStyle/>
          <a:p>
            <a:r>
              <a:rPr lang="en-US" dirty="0" smtClean="0"/>
              <a:t>21</a:t>
            </a:r>
            <a:endParaRPr lang="en-US" dirty="0"/>
          </a:p>
        </p:txBody>
      </p:sp>
      <p:sp>
        <p:nvSpPr>
          <p:cNvPr id="24" name="TextBox 23"/>
          <p:cNvSpPr txBox="1"/>
          <p:nvPr/>
        </p:nvSpPr>
        <p:spPr>
          <a:xfrm>
            <a:off x="869156" y="5345668"/>
            <a:ext cx="3062288" cy="369332"/>
          </a:xfrm>
          <a:prstGeom prst="rect">
            <a:avLst/>
          </a:prstGeom>
          <a:noFill/>
        </p:spPr>
        <p:txBody>
          <a:bodyPr wrap="square" rtlCol="0">
            <a:spAutoFit/>
          </a:bodyPr>
          <a:lstStyle/>
          <a:p>
            <a:r>
              <a:rPr lang="en-US" dirty="0" smtClean="0"/>
              <a:t>Memory, PC and AR at Time T</a:t>
            </a:r>
            <a:r>
              <a:rPr lang="en-US" baseline="-25000" dirty="0" smtClean="0"/>
              <a:t>4</a:t>
            </a:r>
            <a:endParaRPr lang="en-US" baseline="-25000" dirty="0"/>
          </a:p>
        </p:txBody>
      </p:sp>
      <p:sp>
        <p:nvSpPr>
          <p:cNvPr id="25" name="TextBox 24"/>
          <p:cNvSpPr txBox="1"/>
          <p:nvPr/>
        </p:nvSpPr>
        <p:spPr>
          <a:xfrm>
            <a:off x="5372100" y="5345668"/>
            <a:ext cx="3200400" cy="369332"/>
          </a:xfrm>
          <a:prstGeom prst="rect">
            <a:avLst/>
          </a:prstGeom>
          <a:noFill/>
        </p:spPr>
        <p:txBody>
          <a:bodyPr wrap="square" rtlCol="0">
            <a:spAutoFit/>
          </a:bodyPr>
          <a:lstStyle/>
          <a:p>
            <a:r>
              <a:rPr lang="en-US" dirty="0" smtClean="0"/>
              <a:t>Memory and PC after execution</a:t>
            </a:r>
            <a:endParaRPr lang="en-US" baseline="-25000" dirty="0"/>
          </a:p>
        </p:txBody>
      </p:sp>
    </p:spTree>
    <p:extLst>
      <p:ext uri="{BB962C8B-B14F-4D97-AF65-F5344CB8AC3E}">
        <p14:creationId xmlns:p14="http://schemas.microsoft.com/office/powerpoint/2010/main" val="116460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down)">
                                      <p:cBhvr>
                                        <p:cTn id="78" dur="500"/>
                                        <p:tgtEl>
                                          <p:spTgt spid="1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down)">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down)">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down)">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down)">
                                      <p:cBhvr>
                                        <p:cTn id="10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p:bldP spid="16" grpId="0"/>
      <p:bldP spid="17" grpId="0"/>
      <p:bldP spid="18" grpId="0"/>
      <p:bldP spid="19" grpId="0"/>
      <p:bldP spid="20" grpId="0"/>
      <p:bldP spid="21" grpId="0"/>
      <p:bldP spid="22" grpId="0"/>
      <p:bldP spid="23" grpId="0"/>
      <p:bldP spid="24"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Reference Instructions</a:t>
            </a:r>
            <a:endParaRPr lang="en-US" dirty="0"/>
          </a:p>
        </p:txBody>
      </p:sp>
      <p:sp>
        <p:nvSpPr>
          <p:cNvPr id="3" name="Content Placeholder 2"/>
          <p:cNvSpPr>
            <a:spLocks noGrp="1"/>
          </p:cNvSpPr>
          <p:nvPr>
            <p:ph idx="1"/>
          </p:nvPr>
        </p:nvSpPr>
        <p:spPr>
          <a:xfrm>
            <a:off x="190500" y="990600"/>
            <a:ext cx="8763000" cy="2667000"/>
          </a:xfrm>
        </p:spPr>
        <p:txBody>
          <a:bodyPr>
            <a:normAutofit/>
          </a:bodyPr>
          <a:lstStyle/>
          <a:p>
            <a:pPr marL="457200" indent="-457200" algn="just">
              <a:buFont typeface="+mj-lt"/>
              <a:buAutoNum type="arabicPeriod" startAt="7"/>
            </a:pPr>
            <a:r>
              <a:rPr lang="en-US" dirty="0"/>
              <a:t>ISZ: Increment and Skip if Zero</a:t>
            </a:r>
            <a:endParaRPr lang="en-US" dirty="0" smtClean="0"/>
          </a:p>
          <a:p>
            <a:pPr marL="457200" indent="0" algn="just">
              <a:buNone/>
            </a:pPr>
            <a:r>
              <a:rPr lang="en-US" dirty="0"/>
              <a:t>These instruction increments the word specified by the effective address, and if the incremented value is equal to 0, PC is incremented by 1. Since it is not possible to increment a word inside the memory, it is necessary to read the word into DR, increment DR, and store the word back into memory.</a:t>
            </a:r>
          </a:p>
        </p:txBody>
      </p:sp>
      <p:sp>
        <p:nvSpPr>
          <p:cNvPr id="4" name="Rectangle 3"/>
          <p:cNvSpPr/>
          <p:nvPr/>
        </p:nvSpPr>
        <p:spPr>
          <a:xfrm>
            <a:off x="228600" y="3667780"/>
            <a:ext cx="2975495"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4</a:t>
            </a:r>
            <a:r>
              <a:rPr lang="en-US" sz="2800" dirty="0"/>
              <a:t>:	DR </a:t>
            </a:r>
            <a:r>
              <a:rPr lang="en-US" sz="2800" dirty="0">
                <a:sym typeface="Symbol" panose="05050102010706020507" pitchFamily="18" charset="2"/>
              </a:rPr>
              <a:t></a:t>
            </a:r>
            <a:r>
              <a:rPr lang="en-US" sz="2800" dirty="0"/>
              <a:t> M[AR]</a:t>
            </a:r>
          </a:p>
        </p:txBody>
      </p:sp>
      <p:sp>
        <p:nvSpPr>
          <p:cNvPr id="6" name="Rectangle 5"/>
          <p:cNvSpPr/>
          <p:nvPr/>
        </p:nvSpPr>
        <p:spPr>
          <a:xfrm>
            <a:off x="228600" y="4191000"/>
            <a:ext cx="2985113"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5</a:t>
            </a:r>
            <a:r>
              <a:rPr lang="en-US" sz="2800" dirty="0"/>
              <a:t>:	DR </a:t>
            </a:r>
            <a:r>
              <a:rPr lang="en-US" sz="2800" dirty="0">
                <a:sym typeface="Symbol" panose="05050102010706020507" pitchFamily="18" charset="2"/>
              </a:rPr>
              <a:t></a:t>
            </a:r>
            <a:r>
              <a:rPr lang="en-US" sz="2800" dirty="0"/>
              <a:t> DR + 1</a:t>
            </a:r>
          </a:p>
        </p:txBody>
      </p:sp>
      <p:sp>
        <p:nvSpPr>
          <p:cNvPr id="7" name="Rectangle 6"/>
          <p:cNvSpPr/>
          <p:nvPr/>
        </p:nvSpPr>
        <p:spPr>
          <a:xfrm>
            <a:off x="228600" y="4714220"/>
            <a:ext cx="8826455" cy="523220"/>
          </a:xfrm>
          <a:prstGeom prst="rect">
            <a:avLst/>
          </a:prstGeom>
        </p:spPr>
        <p:txBody>
          <a:bodyPr wrap="none">
            <a:spAutoFit/>
          </a:bodyPr>
          <a:lstStyle/>
          <a:p>
            <a:r>
              <a:rPr lang="en-US" sz="2800" dirty="0" smtClean="0"/>
              <a:t>D</a:t>
            </a:r>
            <a:r>
              <a:rPr lang="en-US" sz="2800" baseline="-25000" dirty="0" smtClean="0"/>
              <a:t>6</a:t>
            </a:r>
            <a:r>
              <a:rPr lang="en-US" sz="2800" dirty="0" smtClean="0"/>
              <a:t>T</a:t>
            </a:r>
            <a:r>
              <a:rPr lang="en-US" sz="2800" baseline="-25000" dirty="0" smtClean="0"/>
              <a:t>6</a:t>
            </a:r>
            <a:r>
              <a:rPr lang="en-US" sz="2800" dirty="0" smtClean="0"/>
              <a:t>:</a:t>
            </a:r>
            <a:r>
              <a:rPr lang="en-US" sz="2800" dirty="0"/>
              <a:t>	M[AR] </a:t>
            </a:r>
            <a:r>
              <a:rPr lang="en-US" sz="2800" dirty="0">
                <a:sym typeface="Symbol" panose="05050102010706020507" pitchFamily="18" charset="2"/>
              </a:rPr>
              <a:t></a:t>
            </a:r>
            <a:r>
              <a:rPr lang="en-US" sz="2800" dirty="0"/>
              <a:t> DR,  if (DR = 0) then (PC </a:t>
            </a:r>
            <a:r>
              <a:rPr lang="en-US" sz="2800" dirty="0">
                <a:sym typeface="Symbol" panose="05050102010706020507" pitchFamily="18" charset="2"/>
              </a:rPr>
              <a:t></a:t>
            </a:r>
            <a:r>
              <a:rPr lang="en-US" sz="2800" dirty="0"/>
              <a:t> PC + 1),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8368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of basic computer</a:t>
            </a:r>
            <a:endParaRPr lang="en-US" dirty="0"/>
          </a:p>
        </p:txBody>
      </p:sp>
      <p:sp>
        <p:nvSpPr>
          <p:cNvPr id="4" name="Rectangle 2"/>
          <p:cNvSpPr>
            <a:spLocks noChangeArrowheads="1"/>
          </p:cNvSpPr>
          <p:nvPr/>
        </p:nvSpPr>
        <p:spPr bwMode="auto">
          <a:xfrm>
            <a:off x="7620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1447800" y="4953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Keyboard</a:t>
            </a:r>
            <a:endParaRPr lang="en-US" dirty="0"/>
          </a:p>
        </p:txBody>
      </p:sp>
      <p:sp>
        <p:nvSpPr>
          <p:cNvPr id="7" name="Rectangle 6"/>
          <p:cNvSpPr/>
          <p:nvPr/>
        </p:nvSpPr>
        <p:spPr>
          <a:xfrm>
            <a:off x="3733800" y="4953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Transmitter Interface</a:t>
            </a:r>
            <a:endParaRPr lang="en-US" dirty="0"/>
          </a:p>
        </p:txBody>
      </p:sp>
      <p:sp>
        <p:nvSpPr>
          <p:cNvPr id="8" name="Rectangle 7"/>
          <p:cNvSpPr/>
          <p:nvPr/>
        </p:nvSpPr>
        <p:spPr>
          <a:xfrm>
            <a:off x="6038850" y="50292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INPR</a:t>
            </a:r>
            <a:endParaRPr lang="en-US" dirty="0"/>
          </a:p>
        </p:txBody>
      </p:sp>
      <p:sp>
        <p:nvSpPr>
          <p:cNvPr id="9" name="Rectangle 8"/>
          <p:cNvSpPr/>
          <p:nvPr/>
        </p:nvSpPr>
        <p:spPr>
          <a:xfrm>
            <a:off x="6034088" y="3810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a:t>
            </a:r>
            <a:endParaRPr lang="en-US" dirty="0"/>
          </a:p>
        </p:txBody>
      </p:sp>
      <p:sp>
        <p:nvSpPr>
          <p:cNvPr id="10" name="Rectangle 9"/>
          <p:cNvSpPr/>
          <p:nvPr/>
        </p:nvSpPr>
        <p:spPr>
          <a:xfrm>
            <a:off x="6034088" y="2667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OUTR</a:t>
            </a:r>
            <a:endParaRPr lang="en-US" dirty="0"/>
          </a:p>
        </p:txBody>
      </p:sp>
      <p:sp>
        <p:nvSpPr>
          <p:cNvPr id="11" name="Rectangle 10"/>
          <p:cNvSpPr/>
          <p:nvPr/>
        </p:nvSpPr>
        <p:spPr>
          <a:xfrm>
            <a:off x="6384858" y="175260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FGO</a:t>
            </a:r>
            <a:endParaRPr lang="en-US" dirty="0"/>
          </a:p>
        </p:txBody>
      </p:sp>
      <p:sp>
        <p:nvSpPr>
          <p:cNvPr id="12" name="Rectangle 11"/>
          <p:cNvSpPr/>
          <p:nvPr/>
        </p:nvSpPr>
        <p:spPr>
          <a:xfrm>
            <a:off x="6400800" y="579120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FGI</a:t>
            </a:r>
            <a:endParaRPr lang="en-US" dirty="0"/>
          </a:p>
        </p:txBody>
      </p:sp>
      <p:sp>
        <p:nvSpPr>
          <p:cNvPr id="13" name="Rectangle 12"/>
          <p:cNvSpPr/>
          <p:nvPr/>
        </p:nvSpPr>
        <p:spPr>
          <a:xfrm>
            <a:off x="1447800" y="2590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Printer</a:t>
            </a:r>
            <a:endParaRPr lang="en-US" dirty="0"/>
          </a:p>
        </p:txBody>
      </p:sp>
      <p:sp>
        <p:nvSpPr>
          <p:cNvPr id="14" name="Rectangle 13"/>
          <p:cNvSpPr/>
          <p:nvPr/>
        </p:nvSpPr>
        <p:spPr>
          <a:xfrm>
            <a:off x="3733800" y="2590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 Interface</a:t>
            </a:r>
            <a:endParaRPr lang="en-US" dirty="0"/>
          </a:p>
        </p:txBody>
      </p:sp>
      <p:cxnSp>
        <p:nvCxnSpPr>
          <p:cNvPr id="16" name="Straight Arrow Connector 15"/>
          <p:cNvCxnSpPr>
            <a:stCxn id="6" idx="3"/>
            <a:endCxn id="7" idx="1"/>
          </p:cNvCxnSpPr>
          <p:nvPr/>
        </p:nvCxnSpPr>
        <p:spPr>
          <a:xfrm>
            <a:off x="3124200" y="525780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5410200" y="5257800"/>
            <a:ext cx="62865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4" idx="3"/>
          </p:cNvCxnSpPr>
          <p:nvPr/>
        </p:nvCxnSpPr>
        <p:spPr>
          <a:xfrm flipH="1">
            <a:off x="5410200" y="2895600"/>
            <a:ext cx="62388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1"/>
            <a:endCxn id="13" idx="3"/>
          </p:cNvCxnSpPr>
          <p:nvPr/>
        </p:nvCxnSpPr>
        <p:spPr>
          <a:xfrm flipH="1">
            <a:off x="3124200" y="289560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a:endCxn id="9" idx="1"/>
          </p:cNvCxnSpPr>
          <p:nvPr/>
        </p:nvCxnSpPr>
        <p:spPr>
          <a:xfrm flipH="1" flipV="1">
            <a:off x="6034088" y="4038600"/>
            <a:ext cx="1681162" cy="1219200"/>
          </a:xfrm>
          <a:prstGeom prst="bentConnector5">
            <a:avLst>
              <a:gd name="adj1" fmla="val -13598"/>
              <a:gd name="adj2" fmla="val 50000"/>
              <a:gd name="adj3" fmla="val 11359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9" idx="3"/>
            <a:endCxn id="10" idx="3"/>
          </p:cNvCxnSpPr>
          <p:nvPr/>
        </p:nvCxnSpPr>
        <p:spPr>
          <a:xfrm flipV="1">
            <a:off x="7710488" y="2895600"/>
            <a:ext cx="12700" cy="1143000"/>
          </a:xfrm>
          <a:prstGeom prst="bentConnector3">
            <a:avLst>
              <a:gd name="adj1" fmla="val 40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47800" y="990600"/>
            <a:ext cx="1676400" cy="646331"/>
          </a:xfrm>
          <a:prstGeom prst="rect">
            <a:avLst/>
          </a:prstGeom>
          <a:noFill/>
          <a:ln>
            <a:noFill/>
          </a:ln>
        </p:spPr>
        <p:txBody>
          <a:bodyPr wrap="square" rtlCol="0">
            <a:spAutoFit/>
          </a:bodyPr>
          <a:lstStyle/>
          <a:p>
            <a:pPr algn="ctr"/>
            <a:r>
              <a:rPr lang="en-US" dirty="0" smtClean="0"/>
              <a:t>Input-Output terminal</a:t>
            </a:r>
            <a:endParaRPr lang="en-US" dirty="0"/>
          </a:p>
        </p:txBody>
      </p:sp>
      <p:sp>
        <p:nvSpPr>
          <p:cNvPr id="32" name="TextBox 31"/>
          <p:cNvSpPr txBox="1"/>
          <p:nvPr/>
        </p:nvSpPr>
        <p:spPr>
          <a:xfrm>
            <a:off x="3657600" y="914400"/>
            <a:ext cx="1676400" cy="923330"/>
          </a:xfrm>
          <a:prstGeom prst="rect">
            <a:avLst/>
          </a:prstGeom>
          <a:noFill/>
          <a:ln>
            <a:noFill/>
          </a:ln>
        </p:spPr>
        <p:txBody>
          <a:bodyPr wrap="square" rtlCol="0">
            <a:spAutoFit/>
          </a:bodyPr>
          <a:lstStyle/>
          <a:p>
            <a:pPr algn="ctr"/>
            <a:r>
              <a:rPr lang="en-US" dirty="0" smtClean="0"/>
              <a:t>Serial communication interface</a:t>
            </a:r>
            <a:endParaRPr lang="en-US" dirty="0"/>
          </a:p>
        </p:txBody>
      </p:sp>
      <p:sp>
        <p:nvSpPr>
          <p:cNvPr id="33" name="TextBox 32"/>
          <p:cNvSpPr txBox="1"/>
          <p:nvPr/>
        </p:nvSpPr>
        <p:spPr>
          <a:xfrm>
            <a:off x="5867400" y="990600"/>
            <a:ext cx="1981200" cy="646331"/>
          </a:xfrm>
          <a:prstGeom prst="rect">
            <a:avLst/>
          </a:prstGeom>
          <a:noFill/>
          <a:ln>
            <a:noFill/>
          </a:ln>
        </p:spPr>
        <p:txBody>
          <a:bodyPr wrap="square" rtlCol="0">
            <a:spAutoFit/>
          </a:bodyPr>
          <a:lstStyle/>
          <a:p>
            <a:pPr algn="ctr"/>
            <a:r>
              <a:rPr lang="en-US" dirty="0" smtClean="0"/>
              <a:t>Computer registers and flip-flop</a:t>
            </a:r>
            <a:endParaRPr lang="en-US" dirty="0"/>
          </a:p>
        </p:txBody>
      </p:sp>
      <p:cxnSp>
        <p:nvCxnSpPr>
          <p:cNvPr id="35" name="Straight Connector 34"/>
          <p:cNvCxnSpPr/>
          <p:nvPr/>
        </p:nvCxnSpPr>
        <p:spPr>
          <a:xfrm>
            <a:off x="1647824" y="162877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23702" y="1828800"/>
            <a:ext cx="15674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57888" y="1600200"/>
            <a:ext cx="1896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24200" y="525780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410200" y="5257800"/>
            <a:ext cx="62865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543799" y="5819776"/>
            <a:ext cx="613817" cy="369332"/>
          </a:xfrm>
          <a:prstGeom prst="rect">
            <a:avLst/>
          </a:prstGeom>
          <a:noFill/>
        </p:spPr>
        <p:txBody>
          <a:bodyPr wrap="square" rtlCol="0">
            <a:spAutoFit/>
          </a:bodyPr>
          <a:lstStyle/>
          <a:p>
            <a:r>
              <a:rPr lang="en-US" dirty="0" smtClean="0"/>
              <a:t>=0</a:t>
            </a:r>
            <a:endParaRPr lang="en-US" dirty="0"/>
          </a:p>
        </p:txBody>
      </p:sp>
      <p:sp>
        <p:nvSpPr>
          <p:cNvPr id="28" name="TextBox 27"/>
          <p:cNvSpPr txBox="1"/>
          <p:nvPr/>
        </p:nvSpPr>
        <p:spPr>
          <a:xfrm>
            <a:off x="7543800" y="5819776"/>
            <a:ext cx="417102" cy="369332"/>
          </a:xfrm>
          <a:prstGeom prst="rect">
            <a:avLst/>
          </a:prstGeom>
          <a:noFill/>
        </p:spPr>
        <p:txBody>
          <a:bodyPr wrap="none" rtlCol="0">
            <a:spAutoFit/>
          </a:bodyPr>
          <a:lstStyle/>
          <a:p>
            <a:r>
              <a:rPr lang="en-US" dirty="0" smtClean="0"/>
              <a:t>=1</a:t>
            </a:r>
            <a:endParaRPr lang="en-US" dirty="0"/>
          </a:p>
        </p:txBody>
      </p:sp>
      <p:cxnSp>
        <p:nvCxnSpPr>
          <p:cNvPr id="30" name="Elbow Connector 29"/>
          <p:cNvCxnSpPr/>
          <p:nvPr/>
        </p:nvCxnSpPr>
        <p:spPr>
          <a:xfrm flipH="1" flipV="1">
            <a:off x="6034088" y="4038600"/>
            <a:ext cx="1681162" cy="1219200"/>
          </a:xfrm>
          <a:prstGeom prst="bentConnector5">
            <a:avLst>
              <a:gd name="adj1" fmla="val -13598"/>
              <a:gd name="adj2" fmla="val 50000"/>
              <a:gd name="adj3" fmla="val 113598"/>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45442" y="1783318"/>
            <a:ext cx="613817" cy="369332"/>
          </a:xfrm>
          <a:prstGeom prst="rect">
            <a:avLst/>
          </a:prstGeom>
          <a:noFill/>
        </p:spPr>
        <p:txBody>
          <a:bodyPr wrap="square" rtlCol="0">
            <a:spAutoFit/>
          </a:bodyPr>
          <a:lstStyle/>
          <a:p>
            <a:r>
              <a:rPr lang="en-US" dirty="0" smtClean="0"/>
              <a:t>=1</a:t>
            </a:r>
            <a:endParaRPr lang="en-US" dirty="0"/>
          </a:p>
        </p:txBody>
      </p:sp>
      <p:cxnSp>
        <p:nvCxnSpPr>
          <p:cNvPr id="38" name="Elbow Connector 37"/>
          <p:cNvCxnSpPr/>
          <p:nvPr/>
        </p:nvCxnSpPr>
        <p:spPr>
          <a:xfrm flipV="1">
            <a:off x="7716836" y="2895600"/>
            <a:ext cx="12700" cy="1143000"/>
          </a:xfrm>
          <a:prstGeom prst="bentConnector3">
            <a:avLst>
              <a:gd name="adj1" fmla="val 405000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45442" y="1784566"/>
            <a:ext cx="417102" cy="369332"/>
          </a:xfrm>
          <a:prstGeom prst="rect">
            <a:avLst/>
          </a:prstGeom>
          <a:noFill/>
        </p:spPr>
        <p:txBody>
          <a:bodyPr wrap="none" rtlCol="0">
            <a:spAutoFit/>
          </a:bodyPr>
          <a:lstStyle/>
          <a:p>
            <a:r>
              <a:rPr lang="en-US" dirty="0" smtClean="0"/>
              <a:t>=0</a:t>
            </a:r>
            <a:endParaRPr lang="en-US" dirty="0"/>
          </a:p>
        </p:txBody>
      </p:sp>
      <p:cxnSp>
        <p:nvCxnSpPr>
          <p:cNvPr id="40" name="Straight Arrow Connector 39"/>
          <p:cNvCxnSpPr/>
          <p:nvPr/>
        </p:nvCxnSpPr>
        <p:spPr>
          <a:xfrm flipH="1">
            <a:off x="5395912" y="2895600"/>
            <a:ext cx="623888"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3124200" y="289560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52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righ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right)">
                                      <p:cBhvr>
                                        <p:cTn id="62" dur="500"/>
                                        <p:tgtEl>
                                          <p:spTgt spid="23"/>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right)">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down)">
                                      <p:cBhvr>
                                        <p:cTn id="78" dur="500"/>
                                        <p:tgtEl>
                                          <p:spTgt spid="3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down)">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down)">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wipe(left)">
                                      <p:cBhvr>
                                        <p:cTn id="99" dur="500"/>
                                        <p:tgtEl>
                                          <p:spTgt spid="2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left)">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00"/>
                                        <p:tgtEl>
                                          <p:spTgt spid="28"/>
                                        </p:tgtEl>
                                      </p:cBhvr>
                                    </p:animEffect>
                                  </p:childTnLst>
                                </p:cTn>
                              </p:par>
                              <p:par>
                                <p:cTn id="110" presetID="22" presetClass="exit" presetSubtype="4" fill="hold" grpId="1" nodeType="withEffect">
                                  <p:stCondLst>
                                    <p:cond delay="0"/>
                                  </p:stCondLst>
                                  <p:childTnLst>
                                    <p:animEffect transition="out" filter="wipe(down)">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down)">
                                      <p:cBhvr>
                                        <p:cTn id="117" dur="500"/>
                                        <p:tgtEl>
                                          <p:spTgt spid="30"/>
                                        </p:tgtEl>
                                      </p:cBhvr>
                                    </p:animEffect>
                                  </p:childTnLst>
                                </p:cTn>
                              </p:par>
                              <p:par>
                                <p:cTn id="118" presetID="22" presetClass="exit" presetSubtype="4" fill="hold" grpId="1" nodeType="withEffect">
                                  <p:stCondLst>
                                    <p:cond delay="0"/>
                                  </p:stCondLst>
                                  <p:childTnLst>
                                    <p:animEffect transition="out" filter="wipe(down)">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down)">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wipe(down)">
                                      <p:cBhvr>
                                        <p:cTn id="130" dur="500"/>
                                        <p:tgtEl>
                                          <p:spTgt spid="3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wipe(down)">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2" fill="hold" nodeType="click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wipe(right)">
                                      <p:cBhvr>
                                        <p:cTn id="145" dur="500"/>
                                        <p:tgtEl>
                                          <p:spTgt spid="4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39"/>
                                        </p:tgtEl>
                                      </p:cBhvr>
                                    </p:animEffect>
                                    <p:set>
                                      <p:cBhvr>
                                        <p:cTn id="150" dur="1" fill="hold">
                                          <p:stCondLst>
                                            <p:cond delay="499"/>
                                          </p:stCondLst>
                                        </p:cTn>
                                        <p:tgtEl>
                                          <p:spTgt spid="3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2"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wipe(down)">
                                      <p:cBhvr>
                                        <p:cTn id="155" dur="500"/>
                                        <p:tgtEl>
                                          <p:spTgt spid="34"/>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2" fill="hold"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wipe(right)">
                                      <p:cBhvr>
                                        <p:cTn id="1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31" grpId="0"/>
      <p:bldP spid="32" grpId="0"/>
      <p:bldP spid="33" grpId="0"/>
      <p:bldP spid="3" grpId="0"/>
      <p:bldP spid="3" grpId="1"/>
      <p:bldP spid="28" grpId="0"/>
      <p:bldP spid="28" grpId="1"/>
      <p:bldP spid="34" grpId="0"/>
      <p:bldP spid="34" grpId="1"/>
      <p:bldP spid="34" grpId="2"/>
      <p:bldP spid="39" grpId="0"/>
      <p:bldP spid="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of basic computer</a:t>
            </a:r>
            <a:endParaRPr lang="en-US" dirty="0"/>
          </a:p>
        </p:txBody>
      </p:sp>
      <p:sp>
        <p:nvSpPr>
          <p:cNvPr id="3" name="Content Placeholder 2"/>
          <p:cNvSpPr>
            <a:spLocks noGrp="1"/>
          </p:cNvSpPr>
          <p:nvPr>
            <p:ph idx="1"/>
          </p:nvPr>
        </p:nvSpPr>
        <p:spPr/>
        <p:txBody>
          <a:bodyPr>
            <a:normAutofit fontScale="92500"/>
          </a:bodyPr>
          <a:lstStyle/>
          <a:p>
            <a:pPr lvl="0" algn="just"/>
            <a:r>
              <a:rPr lang="en-US" dirty="0"/>
              <a:t>A computer can serve no useful purpose unless it communicates with the external environment.</a:t>
            </a:r>
          </a:p>
          <a:p>
            <a:pPr algn="just"/>
            <a:r>
              <a:rPr lang="en-US" dirty="0"/>
              <a:t>To exhibit the most basic requirements for input and output communication, we will use a terminal unit with a keyboard and printer</a:t>
            </a:r>
            <a:r>
              <a:rPr lang="en-US" dirty="0" smtClean="0"/>
              <a:t>.</a:t>
            </a:r>
          </a:p>
          <a:p>
            <a:pPr lvl="0" algn="just"/>
            <a:r>
              <a:rPr lang="en-US" dirty="0"/>
              <a:t>The terminal sends and receives serial information and each quantity of information has eight bits of an alphanumeric code. </a:t>
            </a:r>
            <a:endParaRPr lang="en-US" dirty="0" smtClean="0"/>
          </a:p>
          <a:p>
            <a:pPr lvl="0" algn="just"/>
            <a:r>
              <a:rPr lang="en-US" dirty="0"/>
              <a:t>The serial information from the keyboard is shifted into the input register INPR. </a:t>
            </a:r>
          </a:p>
          <a:p>
            <a:pPr lvl="0" algn="just"/>
            <a:r>
              <a:rPr lang="en-US" dirty="0"/>
              <a:t>The serial information for the printer is stored in the output register OUTR. </a:t>
            </a:r>
          </a:p>
          <a:p>
            <a:pPr lvl="0" algn="just"/>
            <a:r>
              <a:rPr lang="en-US" dirty="0"/>
              <a:t>These two registers communicate with a communication interface serially and with the AC in parallel.</a:t>
            </a:r>
          </a:p>
          <a:p>
            <a:pPr lvl="0" algn="just"/>
            <a:endParaRPr lang="en-US" dirty="0"/>
          </a:p>
        </p:txBody>
      </p:sp>
    </p:spTree>
    <p:extLst>
      <p:ext uri="{BB962C8B-B14F-4D97-AF65-F5344CB8AC3E}">
        <p14:creationId xmlns:p14="http://schemas.microsoft.com/office/powerpoint/2010/main" val="27749088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input information transfer</a:t>
            </a:r>
          </a:p>
        </p:txBody>
      </p:sp>
      <p:sp>
        <p:nvSpPr>
          <p:cNvPr id="3" name="Content Placeholder 2"/>
          <p:cNvSpPr>
            <a:spLocks noGrp="1"/>
          </p:cNvSpPr>
          <p:nvPr>
            <p:ph idx="1"/>
          </p:nvPr>
        </p:nvSpPr>
        <p:spPr/>
        <p:txBody>
          <a:bodyPr>
            <a:normAutofit/>
          </a:bodyPr>
          <a:lstStyle/>
          <a:p>
            <a:pPr lvl="0" algn="just"/>
            <a:r>
              <a:rPr lang="en-US" dirty="0" smtClean="0"/>
              <a:t>Initially</a:t>
            </a:r>
            <a:r>
              <a:rPr lang="en-US" dirty="0"/>
              <a:t>, the input flag FGI is cleared to 0. When a key is struck in the keyboard, an 8-bit alphanumeric code is shifted into INPR and the input flag FGI is set to 1. </a:t>
            </a:r>
          </a:p>
          <a:p>
            <a:pPr lvl="0" algn="just"/>
            <a:r>
              <a:rPr lang="en-US" dirty="0"/>
              <a:t>As long as the flag is set, the information in INPR cannot be changed by striking another key. The computer checks the flag bit; if it is 1, the information from INPR is transferred in parallel into AC and FGI is cleared to 0. </a:t>
            </a:r>
          </a:p>
          <a:p>
            <a:pPr lvl="0" algn="just"/>
            <a:r>
              <a:rPr lang="en-US" dirty="0"/>
              <a:t>Once the flag is cleared, new information can be shifted into INPR by striking another key</a:t>
            </a:r>
            <a:r>
              <a:rPr lang="en-US" dirty="0" smtClean="0"/>
              <a:t>.</a:t>
            </a:r>
            <a:r>
              <a:rPr lang="en-US" dirty="0"/>
              <a:t> </a:t>
            </a:r>
          </a:p>
        </p:txBody>
      </p:sp>
    </p:spTree>
    <p:extLst>
      <p:ext uri="{BB962C8B-B14F-4D97-AF65-F5344CB8AC3E}">
        <p14:creationId xmlns:p14="http://schemas.microsoft.com/office/powerpoint/2010/main" val="3651863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Codes</a:t>
            </a:r>
            <a:endParaRPr lang="en-US" dirty="0"/>
          </a:p>
        </p:txBody>
      </p:sp>
      <p:sp>
        <p:nvSpPr>
          <p:cNvPr id="3" name="Content Placeholder 2"/>
          <p:cNvSpPr>
            <a:spLocks noGrp="1"/>
          </p:cNvSpPr>
          <p:nvPr>
            <p:ph idx="1"/>
          </p:nvPr>
        </p:nvSpPr>
        <p:spPr/>
        <p:txBody>
          <a:bodyPr/>
          <a:lstStyle/>
          <a:p>
            <a:pPr algn="just"/>
            <a:r>
              <a:rPr lang="en-US" dirty="0" smtClean="0"/>
              <a:t>Instruction Code</a:t>
            </a:r>
          </a:p>
          <a:p>
            <a:pPr lvl="1"/>
            <a:r>
              <a:rPr lang="en-US" dirty="0" smtClean="0"/>
              <a:t>An </a:t>
            </a:r>
            <a:r>
              <a:rPr lang="en-US" dirty="0"/>
              <a:t>instruction code is a group of bits that instruct the computer to perform a specific operation</a:t>
            </a:r>
            <a:r>
              <a:rPr lang="en-US" dirty="0" smtClean="0"/>
              <a:t>.</a:t>
            </a:r>
          </a:p>
          <a:p>
            <a:pPr lvl="1"/>
            <a:r>
              <a:rPr lang="en-US" dirty="0" smtClean="0"/>
              <a:t>Example</a:t>
            </a:r>
          </a:p>
          <a:p>
            <a:pPr marL="457178" lvl="1" indent="0">
              <a:buNone/>
            </a:pPr>
            <a:endParaRPr lang="en-US" dirty="0" smtClean="0"/>
          </a:p>
          <a:p>
            <a:pPr algn="just"/>
            <a:r>
              <a:rPr lang="en-US" dirty="0" smtClean="0"/>
              <a:t>Operation Code (Opcode)</a:t>
            </a:r>
          </a:p>
          <a:p>
            <a:pPr lvl="1"/>
            <a:r>
              <a:rPr lang="en-US" dirty="0"/>
              <a:t>The operation code of an instruction is a group of bits that define such operations as add, subtract, multiply, shift, and </a:t>
            </a:r>
            <a:r>
              <a:rPr lang="en-US" dirty="0" smtClean="0"/>
              <a:t>complement.</a:t>
            </a:r>
          </a:p>
          <a:p>
            <a:pPr lvl="1"/>
            <a:r>
              <a:rPr lang="en-US" dirty="0" smtClean="0"/>
              <a:t>The </a:t>
            </a:r>
            <a:r>
              <a:rPr lang="en-US" dirty="0"/>
              <a:t>number of bits required for the operation code of an instruction depends on the total number of operations available in the </a:t>
            </a:r>
            <a:r>
              <a:rPr lang="en-US" dirty="0" smtClean="0"/>
              <a:t>computer.</a:t>
            </a:r>
          </a:p>
          <a:p>
            <a:pPr lvl="1"/>
            <a:r>
              <a:rPr lang="en-US" dirty="0" smtClean="0"/>
              <a:t>The </a:t>
            </a:r>
            <a:r>
              <a:rPr lang="en-US" dirty="0"/>
              <a:t>operation code must consist of at least n bits for a given 2</a:t>
            </a:r>
            <a:r>
              <a:rPr lang="en-US" baseline="30000" dirty="0"/>
              <a:t>n</a:t>
            </a:r>
            <a:r>
              <a:rPr lang="en-US" dirty="0"/>
              <a:t> (or less) distinct operations.</a:t>
            </a:r>
          </a:p>
        </p:txBody>
      </p:sp>
      <p:sp>
        <p:nvSpPr>
          <p:cNvPr id="4" name="Rectangle 3"/>
          <p:cNvSpPr/>
          <p:nvPr/>
        </p:nvSpPr>
        <p:spPr>
          <a:xfrm>
            <a:off x="3390900" y="25146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ADD 1547</a:t>
            </a:r>
          </a:p>
        </p:txBody>
      </p:sp>
      <p:grpSp>
        <p:nvGrpSpPr>
          <p:cNvPr id="12" name="Group 11"/>
          <p:cNvGrpSpPr/>
          <p:nvPr/>
        </p:nvGrpSpPr>
        <p:grpSpPr>
          <a:xfrm>
            <a:off x="3200401" y="2971800"/>
            <a:ext cx="1278516" cy="228600"/>
            <a:chOff x="3200400" y="2971800"/>
            <a:chExt cx="1278516" cy="228600"/>
          </a:xfrm>
        </p:grpSpPr>
        <p:cxnSp>
          <p:nvCxnSpPr>
            <p:cNvPr id="9" name="Straight Connector 8"/>
            <p:cNvCxnSpPr/>
            <p:nvPr/>
          </p:nvCxnSpPr>
          <p:spPr>
            <a:xfrm>
              <a:off x="3855461" y="2971800"/>
              <a:ext cx="623455"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00400" y="2971800"/>
              <a:ext cx="914402" cy="2286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114800" y="1981200"/>
            <a:ext cx="4724400" cy="990600"/>
            <a:chOff x="4114800" y="1981200"/>
            <a:chExt cx="4724400" cy="990600"/>
          </a:xfrm>
        </p:grpSpPr>
        <p:grpSp>
          <p:nvGrpSpPr>
            <p:cNvPr id="24" name="Group 23"/>
            <p:cNvGrpSpPr/>
            <p:nvPr/>
          </p:nvGrpSpPr>
          <p:grpSpPr>
            <a:xfrm>
              <a:off x="4114800" y="2133599"/>
              <a:ext cx="2095500" cy="457201"/>
              <a:chOff x="4114800" y="2133599"/>
              <a:chExt cx="2095500" cy="457201"/>
            </a:xfrm>
          </p:grpSpPr>
          <p:cxnSp>
            <p:nvCxnSpPr>
              <p:cNvPr id="17" name="Straight Connector 16"/>
              <p:cNvCxnSpPr/>
              <p:nvPr/>
            </p:nvCxnSpPr>
            <p:spPr>
              <a:xfrm>
                <a:off x="4114800" y="2133600"/>
                <a:ext cx="0" cy="457200"/>
              </a:xfrm>
              <a:prstGeom prst="line">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5" idx="2"/>
              </p:cNvCxnSpPr>
              <p:nvPr/>
            </p:nvCxnSpPr>
            <p:spPr>
              <a:xfrm>
                <a:off x="4114800" y="2133599"/>
                <a:ext cx="2095500" cy="34290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a:xfrm>
              <a:off x="6210300" y="1981200"/>
              <a:ext cx="2628900" cy="990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Unique Binary code is assigned to every </a:t>
              </a:r>
              <a:r>
                <a:rPr lang="en-US" dirty="0" err="1">
                  <a:solidFill>
                    <a:schemeClr val="tx2"/>
                  </a:solidFill>
                </a:rPr>
                <a:t>OpCode</a:t>
              </a:r>
              <a:endParaRPr lang="en-US" dirty="0">
                <a:solidFill>
                  <a:schemeClr val="tx2"/>
                </a:solidFill>
              </a:endParaRPr>
            </a:p>
          </p:txBody>
        </p:sp>
      </p:grpSp>
    </p:spTree>
    <p:extLst>
      <p:ext uri="{BB962C8B-B14F-4D97-AF65-F5344CB8AC3E}">
        <p14:creationId xmlns:p14="http://schemas.microsoft.com/office/powerpoint/2010/main" val="10542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outputting information</a:t>
            </a:r>
          </a:p>
        </p:txBody>
      </p:sp>
      <p:sp>
        <p:nvSpPr>
          <p:cNvPr id="3" name="Content Placeholder 2"/>
          <p:cNvSpPr>
            <a:spLocks noGrp="1"/>
          </p:cNvSpPr>
          <p:nvPr>
            <p:ph idx="1"/>
          </p:nvPr>
        </p:nvSpPr>
        <p:spPr/>
        <p:txBody>
          <a:bodyPr/>
          <a:lstStyle/>
          <a:p>
            <a:pPr lvl="0" algn="just"/>
            <a:r>
              <a:rPr lang="en-US" dirty="0" smtClean="0"/>
              <a:t>The </a:t>
            </a:r>
            <a:r>
              <a:rPr lang="en-US" dirty="0"/>
              <a:t>output register OUTR works similarly but the direction of information flow is reversed.</a:t>
            </a:r>
          </a:p>
          <a:p>
            <a:pPr lvl="0" algn="just"/>
            <a:r>
              <a:rPr lang="en-US" dirty="0"/>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a:t>
            </a:r>
          </a:p>
          <a:p>
            <a:pPr algn="just"/>
            <a:r>
              <a:rPr lang="en-US" dirty="0"/>
              <a:t>The computer does not load a new character into OUTR when FGO is 0 because this condition indicates that the output device is in the process of printing the character</a:t>
            </a:r>
            <a:r>
              <a:rPr lang="en-US" dirty="0" smtClean="0"/>
              <a:t>.</a:t>
            </a:r>
            <a:endParaRPr lang="en-US" dirty="0"/>
          </a:p>
        </p:txBody>
      </p:sp>
    </p:spTree>
    <p:extLst>
      <p:ext uri="{BB962C8B-B14F-4D97-AF65-F5344CB8AC3E}">
        <p14:creationId xmlns:p14="http://schemas.microsoft.com/office/powerpoint/2010/main" val="29132912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Instruction</a:t>
            </a:r>
            <a:endParaRPr lang="en-US" dirty="0"/>
          </a:p>
        </p:txBody>
      </p:sp>
      <p:sp>
        <p:nvSpPr>
          <p:cNvPr id="4" name="TextBox 3"/>
          <p:cNvSpPr txBox="1"/>
          <p:nvPr/>
        </p:nvSpPr>
        <p:spPr>
          <a:xfrm>
            <a:off x="228600" y="990600"/>
            <a:ext cx="5600123" cy="400110"/>
          </a:xfrm>
          <a:prstGeom prst="rect">
            <a:avLst/>
          </a:prstGeom>
          <a:noFill/>
        </p:spPr>
        <p:txBody>
          <a:bodyPr wrap="none" rtlCol="0">
            <a:spAutoFit/>
          </a:bodyPr>
          <a:lstStyle/>
          <a:p>
            <a:r>
              <a:rPr lang="en-US" sz="2000" i="1" dirty="0" smtClean="0">
                <a:solidFill>
                  <a:schemeClr val="tx2"/>
                </a:solidFill>
                <a:latin typeface="Times New Roman" panose="02020603050405020304" pitchFamily="18" charset="0"/>
                <a:cs typeface="Times New Roman" panose="02020603050405020304" pitchFamily="18" charset="0"/>
              </a:rPr>
              <a:t>D</a:t>
            </a:r>
            <a:r>
              <a:rPr lang="en-US" sz="2000" i="1" baseline="-25000" dirty="0" smtClean="0">
                <a:solidFill>
                  <a:schemeClr val="tx2"/>
                </a:solidFill>
                <a:latin typeface="Times New Roman" panose="02020603050405020304" pitchFamily="18" charset="0"/>
                <a:cs typeface="Times New Roman" panose="02020603050405020304" pitchFamily="18" charset="0"/>
              </a:rPr>
              <a:t>7</a:t>
            </a:r>
            <a:r>
              <a:rPr lang="en-US" sz="2000" i="1" dirty="0" smtClean="0">
                <a:solidFill>
                  <a:schemeClr val="tx2"/>
                </a:solidFill>
                <a:latin typeface="Times New Roman" panose="02020603050405020304" pitchFamily="18" charset="0"/>
                <a:cs typeface="Times New Roman" panose="02020603050405020304" pitchFamily="18" charset="0"/>
              </a:rPr>
              <a:t>IT</a:t>
            </a:r>
            <a:r>
              <a:rPr lang="en-US" sz="2000" i="1" baseline="-25000" dirty="0" smtClean="0">
                <a:solidFill>
                  <a:schemeClr val="tx2"/>
                </a:solidFill>
                <a:latin typeface="Times New Roman" panose="02020603050405020304" pitchFamily="18" charset="0"/>
                <a:cs typeface="Times New Roman" panose="02020603050405020304" pitchFamily="18" charset="0"/>
              </a:rPr>
              <a:t>3</a:t>
            </a:r>
            <a:r>
              <a:rPr lang="en-US" sz="2000" i="1" dirty="0" smtClean="0">
                <a:solidFill>
                  <a:schemeClr val="tx2"/>
                </a:solidFill>
                <a:latin typeface="Times New Roman" panose="02020603050405020304" pitchFamily="18" charset="0"/>
                <a:cs typeface="Times New Roman" panose="02020603050405020304" pitchFamily="18" charset="0"/>
              </a:rPr>
              <a:t> = p</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mj-lt"/>
                <a:cs typeface="Times New Roman" panose="02020603050405020304" pitchFamily="18" charset="0"/>
              </a:rPr>
              <a:t>(common to all input-output instructions)</a:t>
            </a:r>
            <a:endParaRPr lang="en-US" sz="2000" i="1" baseline="-25000" dirty="0">
              <a:solidFill>
                <a:schemeClr val="tx2"/>
              </a:solidFill>
              <a:latin typeface="+mj-lt"/>
              <a:cs typeface="Times New Roman" panose="02020603050405020304" pitchFamily="18" charset="0"/>
            </a:endParaRPr>
          </a:p>
        </p:txBody>
      </p:sp>
      <p:sp>
        <p:nvSpPr>
          <p:cNvPr id="5" name="TextBox 4"/>
          <p:cNvSpPr txBox="1"/>
          <p:nvPr/>
        </p:nvSpPr>
        <p:spPr>
          <a:xfrm>
            <a:off x="228599" y="1371660"/>
            <a:ext cx="5689506" cy="400110"/>
          </a:xfrm>
          <a:prstGeom prst="rect">
            <a:avLst/>
          </a:prstGeom>
          <a:noFill/>
        </p:spPr>
        <p:txBody>
          <a:bodyPr wrap="none" rtlCol="0">
            <a:spAutoFit/>
          </a:bodyPr>
          <a:lstStyle/>
          <a:p>
            <a:r>
              <a:rPr lang="en-US" sz="2000" i="1" dirty="0" smtClean="0">
                <a:solidFill>
                  <a:schemeClr val="tx2"/>
                </a:solidFill>
                <a:latin typeface="Times New Roman" panose="02020603050405020304" pitchFamily="18" charset="0"/>
                <a:cs typeface="Times New Roman" panose="02020603050405020304" pitchFamily="18" charset="0"/>
              </a:rPr>
              <a:t>IR(</a:t>
            </a:r>
            <a:r>
              <a:rPr lang="en-US" sz="2000" i="1" dirty="0" err="1" smtClean="0">
                <a:solidFill>
                  <a:schemeClr val="tx2"/>
                </a:solidFill>
                <a:latin typeface="Times New Roman" panose="02020603050405020304" pitchFamily="18" charset="0"/>
                <a:cs typeface="Times New Roman" panose="02020603050405020304" pitchFamily="18" charset="0"/>
              </a:rPr>
              <a:t>i</a:t>
            </a:r>
            <a:r>
              <a:rPr lang="en-US" sz="2000" i="1" dirty="0" smtClean="0">
                <a:solidFill>
                  <a:schemeClr val="tx2"/>
                </a:solidFill>
                <a:latin typeface="Times New Roman" panose="02020603050405020304" pitchFamily="18" charset="0"/>
                <a:cs typeface="Times New Roman" panose="02020603050405020304" pitchFamily="18" charset="0"/>
              </a:rPr>
              <a:t>) = B</a:t>
            </a:r>
            <a:r>
              <a:rPr lang="en-US" sz="2000" i="1" baseline="-25000" dirty="0" smtClean="0">
                <a:solidFill>
                  <a:schemeClr val="tx2"/>
                </a:solidFill>
                <a:latin typeface="Times New Roman" panose="02020603050405020304" pitchFamily="18" charset="0"/>
                <a:cs typeface="Times New Roman" panose="02020603050405020304" pitchFamily="18" charset="0"/>
              </a:rPr>
              <a:t>i</a:t>
            </a:r>
            <a:r>
              <a:rPr lang="en-US" sz="2000" dirty="0" smtClean="0">
                <a:solidFill>
                  <a:schemeClr val="tx2"/>
                </a:solidFill>
                <a:latin typeface="Times New Roman" panose="02020603050405020304" pitchFamily="18" charset="0"/>
                <a:cs typeface="Times New Roman" panose="02020603050405020304" pitchFamily="18" charset="0"/>
              </a:rPr>
              <a:t> [bit in </a:t>
            </a:r>
            <a:r>
              <a:rPr lang="en-US" sz="2000" i="1" dirty="0" smtClean="0">
                <a:solidFill>
                  <a:schemeClr val="tx2"/>
                </a:solidFill>
                <a:latin typeface="Times New Roman" panose="02020603050405020304" pitchFamily="18" charset="0"/>
                <a:cs typeface="Times New Roman" panose="02020603050405020304" pitchFamily="18" charset="0"/>
              </a:rPr>
              <a:t>IR</a:t>
            </a:r>
            <a:r>
              <a:rPr lang="en-US" sz="2000" dirty="0" smtClean="0">
                <a:solidFill>
                  <a:schemeClr val="tx2"/>
                </a:solidFill>
                <a:latin typeface="Times New Roman" panose="02020603050405020304" pitchFamily="18" charset="0"/>
                <a:cs typeface="Times New Roman" panose="02020603050405020304" pitchFamily="18" charset="0"/>
              </a:rPr>
              <a:t>(6-11)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p:cNvSpPr txBox="1"/>
          <p:nvPr/>
        </p:nvSpPr>
        <p:spPr>
          <a:xfrm>
            <a:off x="228599" y="1752600"/>
            <a:ext cx="598241"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INP</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42227" y="1752600"/>
            <a:ext cx="627223"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pB</a:t>
            </a:r>
            <a:r>
              <a:rPr lang="en-US" sz="2000" i="1" baseline="-25000" dirty="0" smtClean="0">
                <a:latin typeface="Times New Roman" panose="02020603050405020304" pitchFamily="18" charset="0"/>
                <a:cs typeface="Times New Roman" panose="02020603050405020304" pitchFamily="18" charset="0"/>
              </a:rPr>
              <a:t>11</a:t>
            </a:r>
            <a:endParaRPr lang="en-US" sz="2000" i="1"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38934" y="1752600"/>
            <a:ext cx="2933560"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AC</a:t>
            </a:r>
            <a:r>
              <a:rPr lang="en-US" sz="2000" dirty="0" smtClean="0">
                <a:latin typeface="Times New Roman" panose="02020603050405020304" pitchFamily="18" charset="0"/>
                <a:cs typeface="Times New Roman" panose="02020603050405020304" pitchFamily="18" charset="0"/>
              </a:rPr>
              <a:t>(0-7)</a:t>
            </a:r>
            <a:r>
              <a:rPr lang="en-US" sz="2000" i="1" dirty="0" smtClean="0">
                <a:latin typeface="Times New Roman" panose="02020603050405020304" pitchFamily="18" charset="0"/>
                <a:cs typeface="Times New Roman" panose="02020603050405020304" pitchFamily="18" charset="0"/>
              </a:rPr>
              <a:t>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INPR, FGI</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53200" y="1752600"/>
            <a:ext cx="178446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Input Character</a:t>
            </a:r>
            <a:endParaRPr lang="en-US" sz="2000"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8599" y="2152710"/>
            <a:ext cx="71365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OUT</a:t>
            </a:r>
            <a:endParaRPr lang="en-US"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042227" y="2152710"/>
            <a:ext cx="63991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a:t>
            </a:r>
            <a:r>
              <a:rPr lang="en-US" sz="2000" i="1" dirty="0" smtClean="0">
                <a:latin typeface="Times New Roman" panose="02020603050405020304" pitchFamily="18" charset="0"/>
                <a:cs typeface="Times New Roman" panose="02020603050405020304" pitchFamily="18" charset="0"/>
              </a:rPr>
              <a:t>B</a:t>
            </a:r>
            <a:r>
              <a:rPr lang="en-US" sz="2000" i="1" baseline="-25000" dirty="0" smtClean="0">
                <a:latin typeface="Times New Roman" panose="02020603050405020304" pitchFamily="18" charset="0"/>
                <a:cs typeface="Times New Roman" panose="02020603050405020304" pitchFamily="18" charset="0"/>
              </a:rPr>
              <a:t>10</a:t>
            </a:r>
            <a:endParaRPr lang="en-US" sz="2000" i="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838934" y="2152710"/>
            <a:ext cx="3093860" cy="400110"/>
          </a:xfrm>
          <a:prstGeom prst="rect">
            <a:avLst/>
          </a:prstGeom>
          <a:noFill/>
        </p:spPr>
        <p:txBody>
          <a:bodyPr wrap="none" rtlCol="0">
            <a:spAutoFit/>
          </a:bodyPr>
          <a:lstStyle/>
          <a:p>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OUTR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AC</a:t>
            </a:r>
            <a:r>
              <a:rPr lang="en-US" sz="2000" dirty="0" smtClean="0">
                <a:latin typeface="Times New Roman" panose="02020603050405020304" pitchFamily="18" charset="0"/>
                <a:cs typeface="Times New Roman" panose="02020603050405020304" pitchFamily="18" charset="0"/>
              </a:rPr>
              <a:t>(0-7)</a:t>
            </a:r>
            <a:r>
              <a:rPr lang="en-US" sz="2000" i="1" dirty="0" smtClean="0">
                <a:latin typeface="Cambria Math" panose="02040503050406030204" pitchFamily="18" charset="0"/>
                <a:ea typeface="Cambria Math" panose="02040503050406030204" pitchFamily="18" charset="0"/>
                <a:cs typeface="Times New Roman" panose="02020603050405020304" pitchFamily="18" charset="0"/>
              </a:rPr>
              <a:t>, FGO</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i="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53200" y="2152710"/>
            <a:ext cx="195598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Output Character</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29585" y="2552820"/>
            <a:ext cx="598241"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SKI</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43213" y="255282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a:t>
            </a:r>
            <a:r>
              <a:rPr lang="en-US" sz="2000" i="1" dirty="0" smtClean="0">
                <a:latin typeface="Times New Roman" panose="02020603050405020304" pitchFamily="18" charset="0"/>
                <a:cs typeface="Times New Roman" panose="02020603050405020304" pitchFamily="18" charset="0"/>
              </a:rPr>
              <a:t>B</a:t>
            </a:r>
            <a:r>
              <a:rPr lang="en-US" sz="2000" i="1" baseline="-25000" dirty="0" smtClean="0">
                <a:latin typeface="Times New Roman" panose="02020603050405020304" pitchFamily="18" charset="0"/>
                <a:cs typeface="Times New Roman" panose="02020603050405020304" pitchFamily="18" charset="0"/>
              </a:rPr>
              <a:t>9</a:t>
            </a:r>
            <a:endParaRPr lang="en-US" sz="2000" i="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839920" y="2552820"/>
            <a:ext cx="360707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FGI = </a:t>
            </a:r>
            <a:r>
              <a:rPr lang="en-US" sz="2000" dirty="0" smtClean="0">
                <a:latin typeface="Times New Roman" panose="02020603050405020304" pitchFamily="18" charset="0"/>
                <a:cs typeface="Times New Roman" panose="02020603050405020304" pitchFamily="18" charset="0"/>
              </a:rPr>
              <a:t>1) then (</a:t>
            </a:r>
            <a:r>
              <a:rPr lang="en-US" sz="2000" i="1" dirty="0" smtClean="0">
                <a:latin typeface="Times New Roman" panose="02020603050405020304" pitchFamily="18" charset="0"/>
                <a:cs typeface="Times New Roman" panose="02020603050405020304" pitchFamily="18" charset="0"/>
              </a:rPr>
              <a:t>PC</a:t>
            </a:r>
            <a:r>
              <a:rPr lang="en-US" sz="2000" dirty="0" smtClean="0">
                <a:latin typeface="Times New Roman" panose="02020603050405020304" pitchFamily="18" charset="0"/>
                <a:cs typeface="Times New Roman" panose="02020603050405020304" pitchFamily="18" charset="0"/>
              </a:rPr>
              <a:t>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PC + </a:t>
            </a:r>
            <a:r>
              <a:rPr lang="en-US" sz="2000" dirty="0" smtClean="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54186" y="2552820"/>
            <a:ext cx="202651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Skip on input flag</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228599" y="2952930"/>
            <a:ext cx="69923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SKO</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042227" y="295293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a:t>
            </a:r>
            <a:r>
              <a:rPr lang="en-US" sz="2000" i="1" dirty="0" smtClean="0">
                <a:latin typeface="Times New Roman" panose="02020603050405020304" pitchFamily="18" charset="0"/>
                <a:cs typeface="Times New Roman" panose="02020603050405020304" pitchFamily="18" charset="0"/>
              </a:rPr>
              <a:t>B</a:t>
            </a:r>
            <a:r>
              <a:rPr lang="en-US" sz="2000" i="1" baseline="-25000" dirty="0" smtClean="0">
                <a:latin typeface="Times New Roman" panose="02020603050405020304" pitchFamily="18" charset="0"/>
                <a:cs typeface="Times New Roman" panose="02020603050405020304" pitchFamily="18" charset="0"/>
              </a:rPr>
              <a:t>8</a:t>
            </a:r>
            <a:endParaRPr lang="en-US" sz="2000" i="1"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838934" y="2952930"/>
            <a:ext cx="370806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FGO </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553200" y="2952930"/>
            <a:ext cx="215475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Skip on output flag</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3361" y="3353040"/>
            <a:ext cx="64152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ION</a:t>
            </a:r>
            <a:endParaRPr lang="en-US" sz="2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046989" y="335304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a:t>
            </a:r>
            <a:r>
              <a:rPr lang="en-US" sz="2000" i="1" dirty="0" smtClean="0">
                <a:latin typeface="Times New Roman" panose="02020603050405020304" pitchFamily="18" charset="0"/>
                <a:cs typeface="Times New Roman" panose="02020603050405020304" pitchFamily="18" charset="0"/>
              </a:rPr>
              <a:t>B</a:t>
            </a:r>
            <a:r>
              <a:rPr lang="en-US" sz="2000" i="1" baseline="-25000" dirty="0" smtClean="0">
                <a:latin typeface="Times New Roman" panose="02020603050405020304" pitchFamily="18" charset="0"/>
                <a:cs typeface="Times New Roman" panose="02020603050405020304" pitchFamily="18" charset="0"/>
              </a:rPr>
              <a:t>7</a:t>
            </a:r>
            <a:endParaRPr lang="en-US" sz="2000" i="1" baseline="-25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843696" y="3353040"/>
            <a:ext cx="1061509"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IEN </a:t>
            </a:r>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57962" y="3353040"/>
            <a:ext cx="213231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Interrupt enable on</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28599" y="3734100"/>
            <a:ext cx="598241"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IOF</a:t>
            </a:r>
            <a:endParaRPr lang="en-US" sz="2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042227" y="3734100"/>
            <a:ext cx="554960"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anose="02020603050405020304" pitchFamily="18" charset="0"/>
              </a:rPr>
              <a:t>pB</a:t>
            </a:r>
            <a:r>
              <a:rPr lang="en-US" sz="2000" i="1" baseline="-25000" dirty="0" smtClean="0">
                <a:latin typeface="Times New Roman" panose="02020603050405020304" pitchFamily="18" charset="0"/>
                <a:cs typeface="Times New Roman" panose="02020603050405020304" pitchFamily="18" charset="0"/>
              </a:rPr>
              <a:t>6</a:t>
            </a:r>
            <a:endParaRPr lang="en-US" sz="2000" i="1" baseline="-25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838934" y="373410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a:t>
            </a:r>
            <a:endParaRPr lang="en-US" sz="2000"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53200" y="3734100"/>
            <a:ext cx="216937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Interrupt enable off</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34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down)">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down)">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down)">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wipe(down)">
                                      <p:cBhvr>
                                        <p:cTn id="1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Cycle</a:t>
            </a:r>
            <a:endParaRPr lang="en-US" dirty="0"/>
          </a:p>
        </p:txBody>
      </p:sp>
      <p:sp>
        <p:nvSpPr>
          <p:cNvPr id="91" name="Flowchart: Decision 90"/>
          <p:cNvSpPr/>
          <p:nvPr/>
        </p:nvSpPr>
        <p:spPr>
          <a:xfrm>
            <a:off x="4191000" y="1143000"/>
            <a:ext cx="762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92" name="Rectangle 91"/>
          <p:cNvSpPr/>
          <p:nvPr/>
        </p:nvSpPr>
        <p:spPr>
          <a:xfrm>
            <a:off x="1600200" y="2169986"/>
            <a:ext cx="2454417"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Fetch &amp; Decode instruction</a:t>
            </a:r>
            <a:endParaRPr lang="en-US" dirty="0"/>
          </a:p>
        </p:txBody>
      </p:sp>
      <p:sp>
        <p:nvSpPr>
          <p:cNvPr id="93" name="Rectangle 92"/>
          <p:cNvSpPr/>
          <p:nvPr/>
        </p:nvSpPr>
        <p:spPr>
          <a:xfrm>
            <a:off x="5368976" y="2139343"/>
            <a:ext cx="2231288" cy="83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return address in location 0</a:t>
            </a:r>
          </a:p>
          <a:p>
            <a:pPr algn="ctr"/>
            <a:r>
              <a:rPr lang="en-US" dirty="0" smtClean="0"/>
              <a:t>M[0] </a:t>
            </a:r>
            <a:r>
              <a:rPr lang="en-US" dirty="0" smtClean="0">
                <a:latin typeface="Cambria Math" panose="02040503050406030204" pitchFamily="18" charset="0"/>
                <a:ea typeface="Cambria Math" panose="02040503050406030204" pitchFamily="18" charset="0"/>
              </a:rPr>
              <a:t>← PC</a:t>
            </a:r>
            <a:endParaRPr lang="en-US" dirty="0"/>
          </a:p>
        </p:txBody>
      </p:sp>
      <p:sp>
        <p:nvSpPr>
          <p:cNvPr id="94" name="Rectangle 93"/>
          <p:cNvSpPr/>
          <p:nvPr/>
        </p:nvSpPr>
        <p:spPr>
          <a:xfrm>
            <a:off x="1600200" y="3089021"/>
            <a:ext cx="1259505"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 instruction</a:t>
            </a:r>
            <a:endParaRPr lang="en-US" dirty="0"/>
          </a:p>
        </p:txBody>
      </p:sp>
      <p:sp>
        <p:nvSpPr>
          <p:cNvPr id="95" name="Flowchart: Decision 94"/>
          <p:cNvSpPr/>
          <p:nvPr/>
        </p:nvSpPr>
        <p:spPr>
          <a:xfrm>
            <a:off x="3276600" y="3124200"/>
            <a:ext cx="1014222"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IEN</a:t>
            </a:r>
            <a:endParaRPr lang="en-US" dirty="0"/>
          </a:p>
        </p:txBody>
      </p:sp>
      <p:sp>
        <p:nvSpPr>
          <p:cNvPr id="96" name="Flowchart: Decision 95"/>
          <p:cNvSpPr/>
          <p:nvPr/>
        </p:nvSpPr>
        <p:spPr>
          <a:xfrm>
            <a:off x="3230380" y="396240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FGI</a:t>
            </a:r>
            <a:endParaRPr lang="en-US" dirty="0"/>
          </a:p>
        </p:txBody>
      </p:sp>
      <p:sp>
        <p:nvSpPr>
          <p:cNvPr id="97" name="Flowchart: Decision 96"/>
          <p:cNvSpPr/>
          <p:nvPr/>
        </p:nvSpPr>
        <p:spPr>
          <a:xfrm>
            <a:off x="3177402" y="4800600"/>
            <a:ext cx="1227208"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FGO</a:t>
            </a:r>
            <a:endParaRPr lang="en-US" dirty="0"/>
          </a:p>
        </p:txBody>
      </p:sp>
      <p:cxnSp>
        <p:nvCxnSpPr>
          <p:cNvPr id="104" name="Straight Arrow Connector 103"/>
          <p:cNvCxnSpPr>
            <a:endCxn id="95" idx="0"/>
          </p:cNvCxnSpPr>
          <p:nvPr/>
        </p:nvCxnSpPr>
        <p:spPr>
          <a:xfrm flipH="1">
            <a:off x="3783711" y="2770188"/>
            <a:ext cx="2419" cy="35401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5" idx="2"/>
            <a:endCxn id="96" idx="0"/>
          </p:cNvCxnSpPr>
          <p:nvPr/>
        </p:nvCxnSpPr>
        <p:spPr>
          <a:xfrm>
            <a:off x="3783711" y="3581400"/>
            <a:ext cx="4491"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6" idx="2"/>
            <a:endCxn id="97" idx="0"/>
          </p:cNvCxnSpPr>
          <p:nvPr/>
        </p:nvCxnSpPr>
        <p:spPr>
          <a:xfrm>
            <a:off x="3788202" y="4419600"/>
            <a:ext cx="2804"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2438400" y="5516418"/>
            <a:ext cx="782054" cy="4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 </a:t>
            </a:r>
            <a:r>
              <a:rPr lang="en-US" dirty="0">
                <a:latin typeface="Cambria Math" panose="02040503050406030204" pitchFamily="18" charset="0"/>
                <a:ea typeface="Cambria Math" panose="02040503050406030204" pitchFamily="18" charset="0"/>
              </a:rPr>
              <a:t>←</a:t>
            </a:r>
            <a:r>
              <a:rPr lang="en-US" dirty="0" smtClean="0"/>
              <a:t> 1</a:t>
            </a:r>
            <a:endParaRPr lang="en-US" dirty="0"/>
          </a:p>
        </p:txBody>
      </p:sp>
      <p:sp>
        <p:nvSpPr>
          <p:cNvPr id="114" name="Rectangle 113"/>
          <p:cNvSpPr/>
          <p:nvPr/>
        </p:nvSpPr>
        <p:spPr>
          <a:xfrm>
            <a:off x="5363980" y="3490482"/>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Branch to location 1</a:t>
            </a:r>
          </a:p>
          <a:p>
            <a:pPr algn="ctr"/>
            <a:r>
              <a:rPr lang="en-US" dirty="0" smtClean="0"/>
              <a:t>PC </a:t>
            </a:r>
            <a:r>
              <a:rPr lang="en-US" dirty="0" smtClean="0">
                <a:latin typeface="Cambria Math" panose="02040503050406030204" pitchFamily="18" charset="0"/>
                <a:ea typeface="Cambria Math" panose="02040503050406030204" pitchFamily="18" charset="0"/>
              </a:rPr>
              <a:t>← 1</a:t>
            </a:r>
            <a:endParaRPr lang="en-US" dirty="0"/>
          </a:p>
        </p:txBody>
      </p:sp>
      <p:sp>
        <p:nvSpPr>
          <p:cNvPr id="116" name="Rectangle 115"/>
          <p:cNvSpPr/>
          <p:nvPr/>
        </p:nvSpPr>
        <p:spPr>
          <a:xfrm>
            <a:off x="5358732" y="4613021"/>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IEN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0</a:t>
            </a:r>
          </a:p>
          <a:p>
            <a:pPr algn="ctr"/>
            <a:r>
              <a:rPr lang="en-US" dirty="0" smtClean="0"/>
              <a:t>R </a:t>
            </a:r>
            <a:r>
              <a:rPr lang="en-US" dirty="0">
                <a:latin typeface="Cambria Math" panose="02040503050406030204" pitchFamily="18" charset="0"/>
                <a:ea typeface="Cambria Math" panose="02040503050406030204" pitchFamily="18" charset="0"/>
              </a:rPr>
              <a:t>← 0</a:t>
            </a:r>
            <a:endParaRPr lang="en-US" dirty="0"/>
          </a:p>
        </p:txBody>
      </p:sp>
      <p:cxnSp>
        <p:nvCxnSpPr>
          <p:cNvPr id="117" name="Straight Arrow Connector 116"/>
          <p:cNvCxnSpPr>
            <a:stCxn id="93" idx="2"/>
            <a:endCxn id="114" idx="0"/>
          </p:cNvCxnSpPr>
          <p:nvPr/>
        </p:nvCxnSpPr>
        <p:spPr>
          <a:xfrm flipH="1">
            <a:off x="6479624" y="2971800"/>
            <a:ext cx="4996" cy="51868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4" idx="2"/>
            <a:endCxn id="116" idx="0"/>
          </p:cNvCxnSpPr>
          <p:nvPr/>
        </p:nvCxnSpPr>
        <p:spPr>
          <a:xfrm flipH="1">
            <a:off x="6474376" y="4059061"/>
            <a:ext cx="5248" cy="5539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91" idx="1"/>
            <a:endCxn id="92" idx="0"/>
          </p:cNvCxnSpPr>
          <p:nvPr/>
        </p:nvCxnSpPr>
        <p:spPr>
          <a:xfrm rot="10800000" flipV="1">
            <a:off x="2827410" y="1371600"/>
            <a:ext cx="1363591" cy="798386"/>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91" idx="3"/>
            <a:endCxn id="93" idx="0"/>
          </p:cNvCxnSpPr>
          <p:nvPr/>
        </p:nvCxnSpPr>
        <p:spPr>
          <a:xfrm>
            <a:off x="4953000" y="1371600"/>
            <a:ext cx="1531620" cy="767743"/>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94" idx="0"/>
          </p:cNvCxnSpPr>
          <p:nvPr/>
        </p:nvCxnSpPr>
        <p:spPr>
          <a:xfrm>
            <a:off x="2229346" y="2757621"/>
            <a:ext cx="607" cy="34718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869681" y="3657600"/>
            <a:ext cx="0" cy="2590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2"/>
          </p:cNvCxnSpPr>
          <p:nvPr/>
        </p:nvCxnSpPr>
        <p:spPr>
          <a:xfrm flipH="1">
            <a:off x="2827408" y="5943600"/>
            <a:ext cx="2019" cy="304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7" idx="2"/>
          </p:cNvCxnSpPr>
          <p:nvPr/>
        </p:nvCxnSpPr>
        <p:spPr>
          <a:xfrm flipH="1">
            <a:off x="3783711" y="5257800"/>
            <a:ext cx="7295" cy="990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5" idx="3"/>
          </p:cNvCxnSpPr>
          <p:nvPr/>
        </p:nvCxnSpPr>
        <p:spPr>
          <a:xfrm>
            <a:off x="4290822" y="3352800"/>
            <a:ext cx="337897" cy="2895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16" idx="2"/>
          </p:cNvCxnSpPr>
          <p:nvPr/>
        </p:nvCxnSpPr>
        <p:spPr>
          <a:xfrm>
            <a:off x="6474376" y="5181600"/>
            <a:ext cx="0" cy="1066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11213" y="914400"/>
            <a:ext cx="5663164" cy="5334000"/>
            <a:chOff x="811213" y="914400"/>
            <a:chExt cx="5663164" cy="5334000"/>
          </a:xfrm>
        </p:grpSpPr>
        <p:cxnSp>
          <p:nvCxnSpPr>
            <p:cNvPr id="148" name="Straight Connector 147"/>
            <p:cNvCxnSpPr/>
            <p:nvPr/>
          </p:nvCxnSpPr>
          <p:spPr>
            <a:xfrm flipH="1">
              <a:off x="811213" y="6248400"/>
              <a:ext cx="56631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811213" y="914400"/>
              <a:ext cx="0" cy="533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2" idx="2"/>
              <a:endCxn id="91" idx="0"/>
            </p:cNvCxnSpPr>
            <p:nvPr/>
          </p:nvCxnSpPr>
          <p:spPr>
            <a:xfrm>
              <a:off x="4572000" y="914402"/>
              <a:ext cx="0" cy="2285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811213" y="914400"/>
              <a:ext cx="3760787"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3733800" y="1066800"/>
            <a:ext cx="470000" cy="369332"/>
          </a:xfrm>
          <a:prstGeom prst="rect">
            <a:avLst/>
          </a:prstGeom>
          <a:noFill/>
        </p:spPr>
        <p:txBody>
          <a:bodyPr wrap="none" rtlCol="0">
            <a:spAutoFit/>
          </a:bodyPr>
          <a:lstStyle/>
          <a:p>
            <a:r>
              <a:rPr lang="en-US" dirty="0" smtClean="0"/>
              <a:t>= 0</a:t>
            </a:r>
            <a:endParaRPr lang="en-US" dirty="0"/>
          </a:p>
        </p:txBody>
      </p:sp>
      <p:sp>
        <p:nvSpPr>
          <p:cNvPr id="162" name="TextBox 161"/>
          <p:cNvSpPr txBox="1"/>
          <p:nvPr/>
        </p:nvSpPr>
        <p:spPr>
          <a:xfrm>
            <a:off x="4993098" y="1066800"/>
            <a:ext cx="470000" cy="369332"/>
          </a:xfrm>
          <a:prstGeom prst="rect">
            <a:avLst/>
          </a:prstGeom>
          <a:noFill/>
        </p:spPr>
        <p:txBody>
          <a:bodyPr wrap="none" rtlCol="0">
            <a:spAutoFit/>
          </a:bodyPr>
          <a:lstStyle/>
          <a:p>
            <a:r>
              <a:rPr lang="en-US" dirty="0" smtClean="0"/>
              <a:t>= 1</a:t>
            </a:r>
            <a:endParaRPr lang="en-US" dirty="0"/>
          </a:p>
        </p:txBody>
      </p:sp>
      <p:sp>
        <p:nvSpPr>
          <p:cNvPr id="163" name="TextBox 162"/>
          <p:cNvSpPr txBox="1"/>
          <p:nvPr/>
        </p:nvSpPr>
        <p:spPr>
          <a:xfrm>
            <a:off x="5410200" y="1066800"/>
            <a:ext cx="1549848" cy="369332"/>
          </a:xfrm>
          <a:prstGeom prst="rect">
            <a:avLst/>
          </a:prstGeom>
          <a:noFill/>
        </p:spPr>
        <p:txBody>
          <a:bodyPr wrap="none" rtlCol="0">
            <a:spAutoFit/>
          </a:bodyPr>
          <a:lstStyle/>
          <a:p>
            <a:r>
              <a:rPr lang="en-US" dirty="0" smtClean="0"/>
              <a:t>Interrupt cycle</a:t>
            </a:r>
            <a:endParaRPr lang="en-US" dirty="0"/>
          </a:p>
        </p:txBody>
      </p:sp>
      <p:sp>
        <p:nvSpPr>
          <p:cNvPr id="164" name="TextBox 163"/>
          <p:cNvSpPr txBox="1"/>
          <p:nvPr/>
        </p:nvSpPr>
        <p:spPr>
          <a:xfrm>
            <a:off x="2057400" y="1066800"/>
            <a:ext cx="1719638" cy="369332"/>
          </a:xfrm>
          <a:prstGeom prst="rect">
            <a:avLst/>
          </a:prstGeom>
          <a:noFill/>
        </p:spPr>
        <p:txBody>
          <a:bodyPr wrap="none" rtlCol="0">
            <a:spAutoFit/>
          </a:bodyPr>
          <a:lstStyle/>
          <a:p>
            <a:r>
              <a:rPr lang="en-US" dirty="0" smtClean="0"/>
              <a:t>Instruction cycle</a:t>
            </a:r>
            <a:endParaRPr lang="en-US" dirty="0"/>
          </a:p>
        </p:txBody>
      </p:sp>
      <p:sp>
        <p:nvSpPr>
          <p:cNvPr id="165" name="TextBox 164"/>
          <p:cNvSpPr txBox="1"/>
          <p:nvPr/>
        </p:nvSpPr>
        <p:spPr>
          <a:xfrm>
            <a:off x="3810000" y="3565160"/>
            <a:ext cx="470000" cy="369332"/>
          </a:xfrm>
          <a:prstGeom prst="rect">
            <a:avLst/>
          </a:prstGeom>
          <a:noFill/>
        </p:spPr>
        <p:txBody>
          <a:bodyPr wrap="none" rtlCol="0">
            <a:spAutoFit/>
          </a:bodyPr>
          <a:lstStyle/>
          <a:p>
            <a:r>
              <a:rPr lang="en-US" dirty="0" smtClean="0"/>
              <a:t>= 1</a:t>
            </a:r>
            <a:endParaRPr lang="en-US" dirty="0"/>
          </a:p>
        </p:txBody>
      </p:sp>
      <p:sp>
        <p:nvSpPr>
          <p:cNvPr id="166" name="TextBox 165"/>
          <p:cNvSpPr txBox="1"/>
          <p:nvPr/>
        </p:nvSpPr>
        <p:spPr>
          <a:xfrm>
            <a:off x="4267200" y="3059668"/>
            <a:ext cx="470000" cy="369332"/>
          </a:xfrm>
          <a:prstGeom prst="rect">
            <a:avLst/>
          </a:prstGeom>
          <a:noFill/>
        </p:spPr>
        <p:txBody>
          <a:bodyPr wrap="none" rtlCol="0">
            <a:spAutoFit/>
          </a:bodyPr>
          <a:lstStyle/>
          <a:p>
            <a:r>
              <a:rPr lang="en-US" dirty="0" smtClean="0"/>
              <a:t>= 0</a:t>
            </a:r>
            <a:endParaRPr lang="en-US" dirty="0"/>
          </a:p>
        </p:txBody>
      </p:sp>
      <p:cxnSp>
        <p:nvCxnSpPr>
          <p:cNvPr id="168" name="Elbow Connector 167"/>
          <p:cNvCxnSpPr>
            <a:stCxn id="96" idx="1"/>
          </p:cNvCxnSpPr>
          <p:nvPr/>
        </p:nvCxnSpPr>
        <p:spPr>
          <a:xfrm rot="10800000" flipV="1">
            <a:off x="2514600" y="4191000"/>
            <a:ext cx="715780" cy="13254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97" idx="1"/>
          </p:cNvCxnSpPr>
          <p:nvPr/>
        </p:nvCxnSpPr>
        <p:spPr>
          <a:xfrm rot="10800000" flipV="1">
            <a:off x="2917220" y="5029200"/>
            <a:ext cx="260183" cy="4872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2730400" y="3897868"/>
            <a:ext cx="470000" cy="369332"/>
          </a:xfrm>
          <a:prstGeom prst="rect">
            <a:avLst/>
          </a:prstGeom>
          <a:noFill/>
        </p:spPr>
        <p:txBody>
          <a:bodyPr wrap="none" rtlCol="0">
            <a:spAutoFit/>
          </a:bodyPr>
          <a:lstStyle/>
          <a:p>
            <a:r>
              <a:rPr lang="en-US" dirty="0" smtClean="0"/>
              <a:t>= 1</a:t>
            </a:r>
            <a:endParaRPr lang="en-US" dirty="0"/>
          </a:p>
        </p:txBody>
      </p:sp>
      <p:sp>
        <p:nvSpPr>
          <p:cNvPr id="172" name="TextBox 171"/>
          <p:cNvSpPr txBox="1"/>
          <p:nvPr/>
        </p:nvSpPr>
        <p:spPr>
          <a:xfrm>
            <a:off x="3797200" y="4355068"/>
            <a:ext cx="470000" cy="369332"/>
          </a:xfrm>
          <a:prstGeom prst="rect">
            <a:avLst/>
          </a:prstGeom>
          <a:noFill/>
        </p:spPr>
        <p:txBody>
          <a:bodyPr wrap="none" rtlCol="0">
            <a:spAutoFit/>
          </a:bodyPr>
          <a:lstStyle/>
          <a:p>
            <a:r>
              <a:rPr lang="en-US" dirty="0" smtClean="0"/>
              <a:t>= 0</a:t>
            </a:r>
            <a:endParaRPr lang="en-US" dirty="0"/>
          </a:p>
        </p:txBody>
      </p:sp>
      <p:sp>
        <p:nvSpPr>
          <p:cNvPr id="173" name="TextBox 172"/>
          <p:cNvSpPr txBox="1"/>
          <p:nvPr/>
        </p:nvSpPr>
        <p:spPr>
          <a:xfrm>
            <a:off x="2819400" y="4736068"/>
            <a:ext cx="470000" cy="369332"/>
          </a:xfrm>
          <a:prstGeom prst="rect">
            <a:avLst/>
          </a:prstGeom>
          <a:noFill/>
        </p:spPr>
        <p:txBody>
          <a:bodyPr wrap="none" rtlCol="0">
            <a:spAutoFit/>
          </a:bodyPr>
          <a:lstStyle/>
          <a:p>
            <a:r>
              <a:rPr lang="en-US" dirty="0" smtClean="0"/>
              <a:t>= 1</a:t>
            </a:r>
            <a:endParaRPr lang="en-US" dirty="0"/>
          </a:p>
        </p:txBody>
      </p:sp>
      <p:sp>
        <p:nvSpPr>
          <p:cNvPr id="174" name="TextBox 173"/>
          <p:cNvSpPr txBox="1"/>
          <p:nvPr/>
        </p:nvSpPr>
        <p:spPr>
          <a:xfrm>
            <a:off x="3810000" y="5257800"/>
            <a:ext cx="470000" cy="369332"/>
          </a:xfrm>
          <a:prstGeom prst="rect">
            <a:avLst/>
          </a:prstGeom>
          <a:noFill/>
        </p:spPr>
        <p:txBody>
          <a:bodyPr wrap="none" rtlCol="0">
            <a:spAutoFit/>
          </a:bodyPr>
          <a:lstStyle/>
          <a:p>
            <a:r>
              <a:rPr lang="en-US" dirty="0" smtClean="0"/>
              <a:t>= 0</a:t>
            </a:r>
            <a:endParaRPr lang="en-US" dirty="0"/>
          </a:p>
        </p:txBody>
      </p:sp>
    </p:spTree>
    <p:extLst>
      <p:ext uri="{BB962C8B-B14F-4D97-AF65-F5344CB8AC3E}">
        <p14:creationId xmlns:p14="http://schemas.microsoft.com/office/powerpoint/2010/main" val="19436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up)">
                                      <p:cBhvr>
                                        <p:cTn id="12" dur="500"/>
                                        <p:tgtEl>
                                          <p:spTgt spid="161"/>
                                        </p:tgtEl>
                                      </p:cBhvr>
                                    </p:animEffect>
                                  </p:childTnLst>
                                </p:cTn>
                              </p:par>
                              <p:par>
                                <p:cTn id="13" presetID="22" presetClass="entr" presetSubtype="1"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wipe(up)">
                                      <p:cBhvr>
                                        <p:cTn id="15" dur="500"/>
                                        <p:tgtEl>
                                          <p:spTgt spid="1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wipe(up)">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wipe(down)">
                                      <p:cBhvr>
                                        <p:cTn id="23" dur="500"/>
                                        <p:tgtEl>
                                          <p:spTgt spid="1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wipe(up)">
                                      <p:cBhvr>
                                        <p:cTn id="28" dur="500"/>
                                        <p:tgtEl>
                                          <p:spTgt spid="12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up)">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wipe(up)">
                                      <p:cBhvr>
                                        <p:cTn id="36" dur="500"/>
                                        <p:tgtEl>
                                          <p:spTgt spid="1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wipe(up)">
                                      <p:cBhvr>
                                        <p:cTn id="41" dur="500"/>
                                        <p:tgtEl>
                                          <p:spTgt spid="10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wipe(up)">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up)">
                                      <p:cBhvr>
                                        <p:cTn id="49" dur="500"/>
                                        <p:tgtEl>
                                          <p:spTgt spid="165"/>
                                        </p:tgtEl>
                                      </p:cBhvr>
                                    </p:animEffect>
                                  </p:childTnLst>
                                </p:cTn>
                              </p:par>
                              <p:par>
                                <p:cTn id="50" presetID="22" presetClass="entr" presetSubtype="1"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up)">
                                      <p:cBhvr>
                                        <p:cTn id="52" dur="500"/>
                                        <p:tgtEl>
                                          <p:spTgt spid="10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wipe(up)">
                                      <p:cBhvr>
                                        <p:cTn id="55" dur="500"/>
                                        <p:tgtEl>
                                          <p:spTgt spid="9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6"/>
                                        </p:tgtEl>
                                        <p:attrNameLst>
                                          <p:attrName>style.visibility</p:attrName>
                                        </p:attrNameLst>
                                      </p:cBhvr>
                                      <p:to>
                                        <p:strVal val="visible"/>
                                      </p:to>
                                    </p:set>
                                    <p:animEffect transition="in" filter="wipe(up)">
                                      <p:cBhvr>
                                        <p:cTn id="60" dur="500"/>
                                        <p:tgtEl>
                                          <p:spTgt spid="166"/>
                                        </p:tgtEl>
                                      </p:cBhvr>
                                    </p:animEffect>
                                  </p:childTnLst>
                                </p:cTn>
                              </p:par>
                              <p:par>
                                <p:cTn id="61" presetID="22" presetClass="entr" presetSubtype="1" fill="hold" nodeType="with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wipe(up)">
                                      <p:cBhvr>
                                        <p:cTn id="63" dur="500"/>
                                        <p:tgtEl>
                                          <p:spTgt spid="1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72"/>
                                        </p:tgtEl>
                                        <p:attrNameLst>
                                          <p:attrName>style.visibility</p:attrName>
                                        </p:attrNameLst>
                                      </p:cBhvr>
                                      <p:to>
                                        <p:strVal val="visible"/>
                                      </p:to>
                                    </p:set>
                                    <p:animEffect transition="in" filter="wipe(up)">
                                      <p:cBhvr>
                                        <p:cTn id="68" dur="500"/>
                                        <p:tgtEl>
                                          <p:spTgt spid="172"/>
                                        </p:tgtEl>
                                      </p:cBhvr>
                                    </p:animEffect>
                                  </p:childTnLst>
                                </p:cTn>
                              </p:par>
                              <p:par>
                                <p:cTn id="69" presetID="22" presetClass="entr" presetSubtype="1" fill="hold" nodeType="with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wipe(up)">
                                      <p:cBhvr>
                                        <p:cTn id="71" dur="500"/>
                                        <p:tgtEl>
                                          <p:spTgt spid="10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71"/>
                                        </p:tgtEl>
                                        <p:attrNameLst>
                                          <p:attrName>style.visibility</p:attrName>
                                        </p:attrNameLst>
                                      </p:cBhvr>
                                      <p:to>
                                        <p:strVal val="visible"/>
                                      </p:to>
                                    </p:set>
                                    <p:animEffect transition="in" filter="wipe(up)">
                                      <p:cBhvr>
                                        <p:cTn id="79" dur="500"/>
                                        <p:tgtEl>
                                          <p:spTgt spid="171"/>
                                        </p:tgtEl>
                                      </p:cBhvr>
                                    </p:animEffect>
                                  </p:childTnLst>
                                </p:cTn>
                              </p:par>
                              <p:par>
                                <p:cTn id="80" presetID="22" presetClass="entr" presetSubtype="1" fill="hold" nodeType="withEffect">
                                  <p:stCondLst>
                                    <p:cond delay="0"/>
                                  </p:stCondLst>
                                  <p:childTnLst>
                                    <p:set>
                                      <p:cBhvr>
                                        <p:cTn id="81" dur="1" fill="hold">
                                          <p:stCondLst>
                                            <p:cond delay="0"/>
                                          </p:stCondLst>
                                        </p:cTn>
                                        <p:tgtEl>
                                          <p:spTgt spid="168"/>
                                        </p:tgtEl>
                                        <p:attrNameLst>
                                          <p:attrName>style.visibility</p:attrName>
                                        </p:attrNameLst>
                                      </p:cBhvr>
                                      <p:to>
                                        <p:strVal val="visible"/>
                                      </p:to>
                                    </p:set>
                                    <p:animEffect transition="in" filter="wipe(up)">
                                      <p:cBhvr>
                                        <p:cTn id="82" dur="500"/>
                                        <p:tgtEl>
                                          <p:spTgt spid="168"/>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wipe(up)">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wipe(up)">
                                      <p:cBhvr>
                                        <p:cTn id="90" dur="500"/>
                                        <p:tgtEl>
                                          <p:spTgt spid="174"/>
                                        </p:tgtEl>
                                      </p:cBhvr>
                                    </p:animEffect>
                                  </p:childTnLst>
                                </p:cTn>
                              </p:par>
                              <p:par>
                                <p:cTn id="91" presetID="22" presetClass="entr" presetSubtype="1" fill="hold" nodeType="withEffect">
                                  <p:stCondLst>
                                    <p:cond delay="0"/>
                                  </p:stCondLst>
                                  <p:childTnLst>
                                    <p:set>
                                      <p:cBhvr>
                                        <p:cTn id="92" dur="1" fill="hold">
                                          <p:stCondLst>
                                            <p:cond delay="0"/>
                                          </p:stCondLst>
                                        </p:cTn>
                                        <p:tgtEl>
                                          <p:spTgt spid="138"/>
                                        </p:tgtEl>
                                        <p:attrNameLst>
                                          <p:attrName>style.visibility</p:attrName>
                                        </p:attrNameLst>
                                      </p:cBhvr>
                                      <p:to>
                                        <p:strVal val="visible"/>
                                      </p:to>
                                    </p:set>
                                    <p:animEffect transition="in" filter="wipe(up)">
                                      <p:cBhvr>
                                        <p:cTn id="93" dur="500"/>
                                        <p:tgtEl>
                                          <p:spTgt spid="13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73"/>
                                        </p:tgtEl>
                                        <p:attrNameLst>
                                          <p:attrName>style.visibility</p:attrName>
                                        </p:attrNameLst>
                                      </p:cBhvr>
                                      <p:to>
                                        <p:strVal val="visible"/>
                                      </p:to>
                                    </p:set>
                                    <p:animEffect transition="in" filter="wipe(up)">
                                      <p:cBhvr>
                                        <p:cTn id="98" dur="500"/>
                                        <p:tgtEl>
                                          <p:spTgt spid="173"/>
                                        </p:tgtEl>
                                      </p:cBhvr>
                                    </p:animEffect>
                                  </p:childTnLst>
                                </p:cTn>
                              </p:par>
                              <p:par>
                                <p:cTn id="99" presetID="22" presetClass="entr" presetSubtype="1" fill="hold" nodeType="withEffect">
                                  <p:stCondLst>
                                    <p:cond delay="0"/>
                                  </p:stCondLst>
                                  <p:childTnLst>
                                    <p:set>
                                      <p:cBhvr>
                                        <p:cTn id="100" dur="1" fill="hold">
                                          <p:stCondLst>
                                            <p:cond delay="0"/>
                                          </p:stCondLst>
                                        </p:cTn>
                                        <p:tgtEl>
                                          <p:spTgt spid="170"/>
                                        </p:tgtEl>
                                        <p:attrNameLst>
                                          <p:attrName>style.visibility</p:attrName>
                                        </p:attrNameLst>
                                      </p:cBhvr>
                                      <p:to>
                                        <p:strVal val="visible"/>
                                      </p:to>
                                    </p:set>
                                    <p:animEffect transition="in" filter="wipe(up)">
                                      <p:cBhvr>
                                        <p:cTn id="101" dur="500"/>
                                        <p:tgtEl>
                                          <p:spTgt spid="17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35"/>
                                        </p:tgtEl>
                                        <p:attrNameLst>
                                          <p:attrName>style.visibility</p:attrName>
                                        </p:attrNameLst>
                                      </p:cBhvr>
                                      <p:to>
                                        <p:strVal val="visible"/>
                                      </p:to>
                                    </p:set>
                                    <p:animEffect transition="in" filter="wipe(down)">
                                      <p:cBhvr>
                                        <p:cTn id="106" dur="500"/>
                                        <p:tgtEl>
                                          <p:spTgt spid="13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62"/>
                                        </p:tgtEl>
                                        <p:attrNameLst>
                                          <p:attrName>style.visibility</p:attrName>
                                        </p:attrNameLst>
                                      </p:cBhvr>
                                      <p:to>
                                        <p:strVal val="visible"/>
                                      </p:to>
                                    </p:set>
                                    <p:animEffect transition="in" filter="wipe(up)">
                                      <p:cBhvr>
                                        <p:cTn id="111" dur="500"/>
                                        <p:tgtEl>
                                          <p:spTgt spid="162"/>
                                        </p:tgtEl>
                                      </p:cBhvr>
                                    </p:animEffect>
                                  </p:childTnLst>
                                </p:cTn>
                              </p:par>
                              <p:par>
                                <p:cTn id="112" presetID="22" presetClass="entr" presetSubtype="1" fill="hold" nodeType="with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wipe(up)">
                                      <p:cBhvr>
                                        <p:cTn id="114" dur="500"/>
                                        <p:tgtEl>
                                          <p:spTgt spid="127"/>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wipe(up)">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63"/>
                                        </p:tgtEl>
                                        <p:attrNameLst>
                                          <p:attrName>style.visibility</p:attrName>
                                        </p:attrNameLst>
                                      </p:cBhvr>
                                      <p:to>
                                        <p:strVal val="visible"/>
                                      </p:to>
                                    </p:set>
                                    <p:animEffect transition="in" filter="wipe(down)">
                                      <p:cBhvr>
                                        <p:cTn id="122" dur="500"/>
                                        <p:tgtEl>
                                          <p:spTgt spid="1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17"/>
                                        </p:tgtEl>
                                        <p:attrNameLst>
                                          <p:attrName>style.visibility</p:attrName>
                                        </p:attrNameLst>
                                      </p:cBhvr>
                                      <p:to>
                                        <p:strVal val="visible"/>
                                      </p:to>
                                    </p:set>
                                    <p:animEffect transition="in" filter="wipe(up)">
                                      <p:cBhvr>
                                        <p:cTn id="127" dur="500"/>
                                        <p:tgtEl>
                                          <p:spTgt spid="117"/>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wipe(up)">
                                      <p:cBhvr>
                                        <p:cTn id="130" dur="500"/>
                                        <p:tgtEl>
                                          <p:spTgt spid="11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wipe(up)">
                                      <p:cBhvr>
                                        <p:cTn id="135" dur="500"/>
                                        <p:tgtEl>
                                          <p:spTgt spid="120"/>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116"/>
                                        </p:tgtEl>
                                        <p:attrNameLst>
                                          <p:attrName>style.visibility</p:attrName>
                                        </p:attrNameLst>
                                      </p:cBhvr>
                                      <p:to>
                                        <p:strVal val="visible"/>
                                      </p:to>
                                    </p:set>
                                    <p:animEffect transition="in" filter="wipe(up)">
                                      <p:cBhvr>
                                        <p:cTn id="138" dur="500"/>
                                        <p:tgtEl>
                                          <p:spTgt spid="11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44"/>
                                        </p:tgtEl>
                                        <p:attrNameLst>
                                          <p:attrName>style.visibility</p:attrName>
                                        </p:attrNameLst>
                                      </p:cBhvr>
                                      <p:to>
                                        <p:strVal val="visible"/>
                                      </p:to>
                                    </p:set>
                                    <p:animEffect transition="in" filter="wipe(up)">
                                      <p:cBhvr>
                                        <p:cTn id="143" dur="500"/>
                                        <p:tgtEl>
                                          <p:spTgt spid="14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
                                        </p:tgtEl>
                                        <p:attrNameLst>
                                          <p:attrName>style.visibility</p:attrName>
                                        </p:attrNameLst>
                                      </p:cBhvr>
                                      <p:to>
                                        <p:strVal val="visible"/>
                                      </p:to>
                                    </p:set>
                                    <p:animEffect transition="in" filter="wipe(down)">
                                      <p:cBhvr>
                                        <p:cTn id="1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113" grpId="0" animBg="1"/>
      <p:bldP spid="114" grpId="0" animBg="1"/>
      <p:bldP spid="116" grpId="0" animBg="1"/>
      <p:bldP spid="161" grpId="0"/>
      <p:bldP spid="162" grpId="0"/>
      <p:bldP spid="163" grpId="0"/>
      <p:bldP spid="164" grpId="0"/>
      <p:bldP spid="165" grpId="0"/>
      <p:bldP spid="166" grpId="0"/>
      <p:bldP spid="171" grpId="0"/>
      <p:bldP spid="172" grpId="0"/>
      <p:bldP spid="173" grpId="0"/>
      <p:bldP spid="17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Cycle</a:t>
            </a:r>
            <a:endParaRPr lang="en-US" dirty="0"/>
          </a:p>
        </p:txBody>
      </p:sp>
      <p:sp>
        <p:nvSpPr>
          <p:cNvPr id="3" name="Content Placeholder 2"/>
          <p:cNvSpPr>
            <a:spLocks noGrp="1"/>
          </p:cNvSpPr>
          <p:nvPr>
            <p:ph idx="1"/>
          </p:nvPr>
        </p:nvSpPr>
        <p:spPr/>
        <p:txBody>
          <a:bodyPr>
            <a:normAutofit/>
          </a:bodyPr>
          <a:lstStyle/>
          <a:p>
            <a:pPr algn="just"/>
            <a:r>
              <a:rPr lang="en-US" dirty="0"/>
              <a:t>The interrupt cycle is a hardware implementation of a branch and save return address operation</a:t>
            </a:r>
            <a:r>
              <a:rPr lang="en-US" dirty="0" smtClean="0"/>
              <a:t>.</a:t>
            </a:r>
          </a:p>
          <a:p>
            <a:pPr lvl="0" algn="just"/>
            <a:r>
              <a:rPr lang="en-US" dirty="0"/>
              <a:t>An interrupt flip-flop R is included in the computer. </a:t>
            </a:r>
          </a:p>
          <a:p>
            <a:pPr lvl="0" algn="just"/>
            <a:r>
              <a:rPr lang="en-US" dirty="0"/>
              <a:t>When R = 0, the computer goes through an instruction cycle.</a:t>
            </a:r>
          </a:p>
          <a:p>
            <a:pPr lvl="0" algn="just"/>
            <a:endParaRPr lang="en-US" dirty="0"/>
          </a:p>
        </p:txBody>
      </p:sp>
    </p:spTree>
    <p:extLst>
      <p:ext uri="{BB962C8B-B14F-4D97-AF65-F5344CB8AC3E}">
        <p14:creationId xmlns:p14="http://schemas.microsoft.com/office/powerpoint/2010/main" val="3896956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Cycle</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During the execute phase of the instruction cycle IEN is checked by the control.</a:t>
            </a:r>
          </a:p>
          <a:p>
            <a:pPr lvl="0" algn="just"/>
            <a:r>
              <a:rPr lang="en-US" dirty="0"/>
              <a:t>If it is 0, it indicates that the programmer does not want to use the interrupt, so control continues with the next instruction cycle. </a:t>
            </a:r>
          </a:p>
          <a:p>
            <a:pPr lvl="0" algn="just"/>
            <a:r>
              <a:rPr lang="en-US" dirty="0"/>
              <a:t>If IEN is 1, control checks the flag bits. </a:t>
            </a:r>
          </a:p>
          <a:p>
            <a:pPr lvl="0" algn="just"/>
            <a:r>
              <a:rPr lang="en-US" dirty="0"/>
              <a:t>If both flags are 0, it indicates that neither the input nor the output registers are ready for transfer of information. </a:t>
            </a:r>
          </a:p>
          <a:p>
            <a:pPr lvl="0" algn="just"/>
            <a:r>
              <a:rPr lang="en-US" dirty="0"/>
              <a:t>In this case, control continues with the next instruction cycle. If either flag is set to 1 while IEN = 1, flip-flop R is set to 1. </a:t>
            </a:r>
          </a:p>
          <a:p>
            <a:pPr algn="just"/>
            <a:r>
              <a:rPr lang="en-US" dirty="0"/>
              <a:t>At the end of the execute phase, control checks the value of R, and if it is equal to 1, it goes to an interrupt cycle instead of an instruction cycle.</a:t>
            </a:r>
          </a:p>
        </p:txBody>
      </p:sp>
    </p:spTree>
    <p:extLst>
      <p:ext uri="{BB962C8B-B14F-4D97-AF65-F5344CB8AC3E}">
        <p14:creationId xmlns:p14="http://schemas.microsoft.com/office/powerpoint/2010/main" val="14761166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transfer statements for Interrupt cycle</a:t>
            </a:r>
            <a:endParaRPr lang="en-US" dirty="0"/>
          </a:p>
        </p:txBody>
      </p:sp>
      <p:sp>
        <p:nvSpPr>
          <p:cNvPr id="3" name="Content Placeholder 2"/>
          <p:cNvSpPr>
            <a:spLocks noGrp="1"/>
          </p:cNvSpPr>
          <p:nvPr>
            <p:ph idx="1"/>
          </p:nvPr>
        </p:nvSpPr>
        <p:spPr/>
        <p:txBody>
          <a:bodyPr>
            <a:normAutofit/>
          </a:bodyPr>
          <a:lstStyle/>
          <a:p>
            <a:pPr lvl="0" algn="just"/>
            <a:r>
              <a:rPr lang="en-US" dirty="0"/>
              <a:t>The flip-flop is set to 1 if IEN = 1 and either FGI or FGO are equal to 1. This can happen with any clock transition except when timing signals T</a:t>
            </a:r>
            <a:r>
              <a:rPr lang="en-US" baseline="-25000" dirty="0"/>
              <a:t>0</a:t>
            </a:r>
            <a:r>
              <a:rPr lang="en-US" dirty="0"/>
              <a:t>, T</a:t>
            </a:r>
            <a:r>
              <a:rPr lang="en-US" baseline="-25000" dirty="0"/>
              <a:t>1</a:t>
            </a:r>
            <a:r>
              <a:rPr lang="en-US" dirty="0"/>
              <a:t> or T</a:t>
            </a:r>
            <a:r>
              <a:rPr lang="en-US" baseline="-25000" dirty="0"/>
              <a:t>2</a:t>
            </a:r>
            <a:r>
              <a:rPr lang="en-US" dirty="0"/>
              <a:t> are active.</a:t>
            </a:r>
          </a:p>
          <a:p>
            <a:pPr lvl="0" algn="just"/>
            <a:r>
              <a:rPr lang="en-US" dirty="0"/>
              <a:t>The condition for setting flip-flop R= 1 can be expressed with the following register transfer statement:</a:t>
            </a:r>
          </a:p>
          <a:p>
            <a:pPr marL="0" indent="0" algn="ctr">
              <a:buNone/>
            </a:pPr>
            <a:r>
              <a:rPr lang="en-US" dirty="0"/>
              <a:t>T</a:t>
            </a:r>
            <a:r>
              <a:rPr lang="en-US" baseline="-25000" dirty="0"/>
              <a:t>0</a:t>
            </a:r>
            <a:r>
              <a:rPr lang="en-US" dirty="0">
                <a:sym typeface="Symbol" panose="05050102010706020507" pitchFamily="18" charset="2"/>
              </a:rPr>
              <a:t></a:t>
            </a:r>
            <a:r>
              <a:rPr lang="en-US" dirty="0"/>
              <a:t>T</a:t>
            </a:r>
            <a:r>
              <a:rPr lang="en-US" baseline="-25000" dirty="0"/>
              <a:t>1</a:t>
            </a:r>
            <a:r>
              <a:rPr lang="en-US" dirty="0">
                <a:sym typeface="Symbol" panose="05050102010706020507" pitchFamily="18" charset="2"/>
              </a:rPr>
              <a:t></a:t>
            </a:r>
            <a:r>
              <a:rPr lang="en-US" dirty="0"/>
              <a:t>T</a:t>
            </a:r>
            <a:r>
              <a:rPr lang="en-US" baseline="-25000" dirty="0"/>
              <a:t>2 </a:t>
            </a:r>
            <a:r>
              <a:rPr lang="en-US" dirty="0">
                <a:sym typeface="Symbol" panose="05050102010706020507" pitchFamily="18" charset="2"/>
              </a:rPr>
              <a:t></a:t>
            </a:r>
            <a:r>
              <a:rPr lang="en-US" baseline="-25000" dirty="0"/>
              <a:t> </a:t>
            </a:r>
            <a:r>
              <a:rPr lang="en-US" dirty="0"/>
              <a:t>(IEN) (FGI + FGO): R </a:t>
            </a:r>
            <a:r>
              <a:rPr lang="en-US" dirty="0">
                <a:sym typeface="Symbol" panose="05050102010706020507" pitchFamily="18" charset="2"/>
              </a:rPr>
              <a:t></a:t>
            </a:r>
            <a:r>
              <a:rPr lang="en-US" dirty="0"/>
              <a:t> 1</a:t>
            </a:r>
          </a:p>
          <a:p>
            <a:pPr lvl="0" algn="just"/>
            <a:r>
              <a:rPr lang="en-US" dirty="0"/>
              <a:t>The symbol + between FGI and FGO in the control function designates a logic OR operation. This is AND with IEN and T</a:t>
            </a:r>
            <a:r>
              <a:rPr lang="en-US" baseline="-25000" dirty="0"/>
              <a:t>0</a:t>
            </a:r>
            <a:r>
              <a:rPr lang="en-US" dirty="0">
                <a:sym typeface="Symbol" panose="05050102010706020507" pitchFamily="18" charset="2"/>
              </a:rPr>
              <a:t></a:t>
            </a:r>
            <a:r>
              <a:rPr lang="en-US" dirty="0"/>
              <a:t>T</a:t>
            </a:r>
            <a:r>
              <a:rPr lang="en-US" baseline="-25000" dirty="0"/>
              <a:t>1</a:t>
            </a:r>
            <a:r>
              <a:rPr lang="en-US" dirty="0">
                <a:sym typeface="Symbol" panose="05050102010706020507" pitchFamily="18" charset="2"/>
              </a:rPr>
              <a:t></a:t>
            </a:r>
            <a:r>
              <a:rPr lang="en-US" dirty="0"/>
              <a:t> </a:t>
            </a:r>
            <a:r>
              <a:rPr lang="en-US" dirty="0" smtClean="0"/>
              <a:t>T</a:t>
            </a:r>
            <a:r>
              <a:rPr lang="en-US" baseline="-25000" dirty="0" smtClean="0"/>
              <a:t>2</a:t>
            </a:r>
            <a:r>
              <a:rPr lang="en-US" dirty="0" smtClean="0">
                <a:sym typeface="Symbol" panose="05050102010706020507" pitchFamily="18" charset="2"/>
              </a:rPr>
              <a:t></a:t>
            </a:r>
            <a:r>
              <a:rPr lang="en-US" dirty="0" smtClean="0"/>
              <a:t>.</a:t>
            </a:r>
            <a:endParaRPr lang="en-US" dirty="0"/>
          </a:p>
        </p:txBody>
      </p:sp>
    </p:spTree>
    <p:extLst>
      <p:ext uri="{BB962C8B-B14F-4D97-AF65-F5344CB8AC3E}">
        <p14:creationId xmlns:p14="http://schemas.microsoft.com/office/powerpoint/2010/main" val="111239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transfer statements for Interrupt cycle</a:t>
            </a:r>
          </a:p>
        </p:txBody>
      </p:sp>
      <p:sp>
        <p:nvSpPr>
          <p:cNvPr id="3" name="Content Placeholder 2"/>
          <p:cNvSpPr>
            <a:spLocks noGrp="1"/>
          </p:cNvSpPr>
          <p:nvPr>
            <p:ph idx="1"/>
          </p:nvPr>
        </p:nvSpPr>
        <p:spPr/>
        <p:txBody>
          <a:bodyPr>
            <a:normAutofit/>
          </a:bodyPr>
          <a:lstStyle/>
          <a:p>
            <a:pPr lvl="0" algn="just"/>
            <a:r>
              <a:rPr lang="en-US" dirty="0"/>
              <a:t>The fetch and decode phases of the instruction cycle must be modified and Replace T</a:t>
            </a:r>
            <a:r>
              <a:rPr lang="en-US" baseline="-25000" dirty="0"/>
              <a:t>0</a:t>
            </a:r>
            <a:r>
              <a:rPr lang="en-US" dirty="0"/>
              <a:t>, T</a:t>
            </a:r>
            <a:r>
              <a:rPr lang="en-US" baseline="-25000" dirty="0"/>
              <a:t>1</a:t>
            </a:r>
            <a:r>
              <a:rPr lang="en-US" dirty="0"/>
              <a:t>, T</a:t>
            </a:r>
            <a:r>
              <a:rPr lang="en-US" baseline="-25000" dirty="0"/>
              <a:t>2</a:t>
            </a:r>
            <a:r>
              <a:rPr lang="en-US" dirty="0"/>
              <a:t>  with  R'T</a:t>
            </a:r>
            <a:r>
              <a:rPr lang="en-US" baseline="-25000" dirty="0"/>
              <a:t>0</a:t>
            </a:r>
            <a:r>
              <a:rPr lang="en-US" dirty="0"/>
              <a:t>, R'T</a:t>
            </a:r>
            <a:r>
              <a:rPr lang="en-US" baseline="-25000" dirty="0"/>
              <a:t>1</a:t>
            </a:r>
            <a:r>
              <a:rPr lang="en-US" dirty="0"/>
              <a:t>, R'T</a:t>
            </a:r>
            <a:r>
              <a:rPr lang="en-US" baseline="-25000" dirty="0"/>
              <a:t>2</a:t>
            </a:r>
            <a:endParaRPr lang="en-US" dirty="0"/>
          </a:p>
          <a:p>
            <a:pPr lvl="0" algn="just"/>
            <a:r>
              <a:rPr lang="en-US" dirty="0"/>
              <a:t>Therefore the interrupt cycle statements are :</a:t>
            </a:r>
          </a:p>
          <a:p>
            <a:pPr marL="2514600" indent="0" algn="just">
              <a:buNone/>
            </a:pPr>
            <a:r>
              <a:rPr lang="en-US" dirty="0" smtClean="0"/>
              <a:t>RT</a:t>
            </a:r>
            <a:r>
              <a:rPr lang="en-US" baseline="-25000" dirty="0" smtClean="0"/>
              <a:t>0 </a:t>
            </a:r>
            <a:r>
              <a:rPr lang="en-US" dirty="0" smtClean="0"/>
              <a:t>: AR </a:t>
            </a:r>
            <a:r>
              <a:rPr lang="en-US" dirty="0">
                <a:sym typeface="Symbol" panose="05050102010706020507" pitchFamily="18" charset="2"/>
              </a:rPr>
              <a:t></a:t>
            </a:r>
            <a:r>
              <a:rPr lang="en-US" dirty="0"/>
              <a:t> 0,  TR </a:t>
            </a:r>
            <a:r>
              <a:rPr lang="en-US" dirty="0">
                <a:sym typeface="Symbol" panose="05050102010706020507" pitchFamily="18" charset="2"/>
              </a:rPr>
              <a:t></a:t>
            </a:r>
            <a:r>
              <a:rPr lang="en-US" dirty="0"/>
              <a:t> PC</a:t>
            </a:r>
          </a:p>
          <a:p>
            <a:pPr marL="2514600" indent="0" algn="just">
              <a:buNone/>
            </a:pPr>
            <a:r>
              <a:rPr lang="en-US" dirty="0" smtClean="0"/>
              <a:t>RT</a:t>
            </a:r>
            <a:r>
              <a:rPr lang="en-US" baseline="-25000" dirty="0" smtClean="0"/>
              <a:t>1 </a:t>
            </a:r>
            <a:r>
              <a:rPr lang="en-US" dirty="0" smtClean="0"/>
              <a:t>: M[AR</a:t>
            </a:r>
            <a:r>
              <a:rPr lang="en-US" dirty="0"/>
              <a:t>] </a:t>
            </a:r>
            <a:r>
              <a:rPr lang="en-US" dirty="0">
                <a:sym typeface="Symbol" panose="05050102010706020507" pitchFamily="18" charset="2"/>
              </a:rPr>
              <a:t></a:t>
            </a:r>
            <a:r>
              <a:rPr lang="en-US" dirty="0"/>
              <a:t> TR,  PC </a:t>
            </a:r>
            <a:r>
              <a:rPr lang="en-US" dirty="0">
                <a:sym typeface="Symbol" panose="05050102010706020507" pitchFamily="18" charset="2"/>
              </a:rPr>
              <a:t></a:t>
            </a:r>
            <a:r>
              <a:rPr lang="en-US" dirty="0"/>
              <a:t> 0</a:t>
            </a:r>
          </a:p>
          <a:p>
            <a:pPr marL="2514600" indent="0" algn="just">
              <a:buNone/>
            </a:pPr>
            <a:r>
              <a:rPr lang="en-US" dirty="0" smtClean="0"/>
              <a:t>RT</a:t>
            </a:r>
            <a:r>
              <a:rPr lang="en-US" baseline="-25000" dirty="0" smtClean="0"/>
              <a:t>2 </a:t>
            </a:r>
            <a:r>
              <a:rPr lang="en-US" dirty="0" smtClean="0"/>
              <a:t>: PC </a:t>
            </a:r>
            <a:r>
              <a:rPr lang="en-US" dirty="0">
                <a:sym typeface="Symbol" panose="05050102010706020507" pitchFamily="18" charset="2"/>
              </a:rPr>
              <a:t></a:t>
            </a:r>
            <a:r>
              <a:rPr lang="en-US" dirty="0"/>
              <a:t> PC + 1,  IEN </a:t>
            </a:r>
            <a:r>
              <a:rPr lang="en-US" dirty="0">
                <a:sym typeface="Symbol" panose="05050102010706020507" pitchFamily="18" charset="2"/>
              </a:rPr>
              <a:t></a:t>
            </a:r>
            <a:r>
              <a:rPr lang="en-US" dirty="0"/>
              <a:t> 0,  R </a:t>
            </a:r>
            <a:r>
              <a:rPr lang="en-US" dirty="0">
                <a:sym typeface="Symbol" panose="05050102010706020507" pitchFamily="18" charset="2"/>
              </a:rPr>
              <a:t></a:t>
            </a:r>
            <a:r>
              <a:rPr lang="en-US" dirty="0"/>
              <a:t> 0, SC </a:t>
            </a:r>
            <a:r>
              <a:rPr lang="en-US" dirty="0">
                <a:sym typeface="Symbol" panose="05050102010706020507" pitchFamily="18" charset="2"/>
              </a:rPr>
              <a:t></a:t>
            </a:r>
            <a:r>
              <a:rPr lang="en-US" dirty="0"/>
              <a:t> </a:t>
            </a:r>
            <a:r>
              <a:rPr lang="en-US" dirty="0" smtClean="0"/>
              <a:t>0</a:t>
            </a:r>
            <a:endParaRPr lang="en-US" dirty="0"/>
          </a:p>
        </p:txBody>
      </p:sp>
    </p:spTree>
    <p:extLst>
      <p:ext uri="{BB962C8B-B14F-4D97-AF65-F5344CB8AC3E}">
        <p14:creationId xmlns:p14="http://schemas.microsoft.com/office/powerpoint/2010/main" val="14944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transfer statements for Interrupt cycle</a:t>
            </a:r>
          </a:p>
        </p:txBody>
      </p:sp>
      <p:sp>
        <p:nvSpPr>
          <p:cNvPr id="3" name="Content Placeholder 2"/>
          <p:cNvSpPr>
            <a:spLocks noGrp="1"/>
          </p:cNvSpPr>
          <p:nvPr>
            <p:ph idx="1"/>
          </p:nvPr>
        </p:nvSpPr>
        <p:spPr/>
        <p:txBody>
          <a:bodyPr/>
          <a:lstStyle/>
          <a:p>
            <a:pPr lvl="0" algn="just"/>
            <a:r>
              <a:rPr lang="en-US" dirty="0"/>
              <a:t>During the first timing signal AR is cleared to 0, and the content of PC is transferred to the temporary register TR. </a:t>
            </a:r>
          </a:p>
          <a:p>
            <a:pPr lvl="0" algn="just"/>
            <a:r>
              <a:rPr lang="en-US" dirty="0"/>
              <a:t>With the second timing signal, the return address is stored in memory at location 0 and PC is cleared to 0. </a:t>
            </a:r>
          </a:p>
          <a:p>
            <a:pPr lvl="0" algn="just"/>
            <a:r>
              <a:rPr lang="en-US" dirty="0"/>
              <a:t>The third timing signal increments PC to 1, clears IEN and R, and control goes back to T</a:t>
            </a:r>
            <a:r>
              <a:rPr lang="en-US" baseline="-25000" dirty="0"/>
              <a:t>0 </a:t>
            </a:r>
            <a:r>
              <a:rPr lang="en-US" dirty="0"/>
              <a:t>by clearing SC to 0. </a:t>
            </a:r>
          </a:p>
          <a:p>
            <a:pPr algn="just"/>
            <a:r>
              <a:rPr lang="en-US" dirty="0"/>
              <a:t>The beginning of the next instruction cycle has the condition RT</a:t>
            </a:r>
            <a:r>
              <a:rPr lang="en-US" baseline="-25000" dirty="0"/>
              <a:t>0</a:t>
            </a:r>
            <a:r>
              <a:rPr lang="en-US" dirty="0"/>
              <a:t> and the content of PC is equal to 1. The control then goes through an instruction cycle that fetches and executes the BUN instruction in location 1.</a:t>
            </a:r>
          </a:p>
        </p:txBody>
      </p:sp>
    </p:spTree>
    <p:extLst>
      <p:ext uri="{BB962C8B-B14F-4D97-AF65-F5344CB8AC3E}">
        <p14:creationId xmlns:p14="http://schemas.microsoft.com/office/powerpoint/2010/main" val="41859628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Interrupt Cycle</a:t>
            </a:r>
            <a:endParaRPr lang="en-US" dirty="0"/>
          </a:p>
        </p:txBody>
      </p:sp>
      <p:sp>
        <p:nvSpPr>
          <p:cNvPr id="4" name="Rectangle 3"/>
          <p:cNvSpPr/>
          <p:nvPr/>
        </p:nvSpPr>
        <p:spPr>
          <a:xfrm>
            <a:off x="91440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6" name="Rectangle 5"/>
          <p:cNvSpPr/>
          <p:nvPr/>
        </p:nvSpPr>
        <p:spPr>
          <a:xfrm>
            <a:off x="914400"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a:t>
            </a:r>
            <a:r>
              <a:rPr lang="en-US" dirty="0" smtClean="0">
                <a:solidFill>
                  <a:schemeClr val="tx1"/>
                </a:solidFill>
              </a:rPr>
              <a:t>BUN</a:t>
            </a:r>
            <a:r>
              <a:rPr lang="en-US" dirty="0">
                <a:solidFill>
                  <a:schemeClr val="tx1"/>
                </a:solidFill>
              </a:rPr>
              <a:t>	         </a:t>
            </a:r>
            <a:r>
              <a:rPr lang="en-US" dirty="0" smtClean="0">
                <a:solidFill>
                  <a:schemeClr val="tx1"/>
                </a:solidFill>
              </a:rPr>
              <a:t>1120</a:t>
            </a:r>
            <a:endParaRPr lang="en-US" dirty="0">
              <a:solidFill>
                <a:schemeClr val="tx1"/>
              </a:solidFill>
            </a:endParaRPr>
          </a:p>
        </p:txBody>
      </p:sp>
      <p:sp>
        <p:nvSpPr>
          <p:cNvPr id="7" name="Rectangle 6"/>
          <p:cNvSpPr/>
          <p:nvPr/>
        </p:nvSpPr>
        <p:spPr>
          <a:xfrm>
            <a:off x="914400" y="213360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Program</a:t>
            </a:r>
            <a:endParaRPr lang="en-US" dirty="0">
              <a:solidFill>
                <a:schemeClr val="tx1"/>
              </a:solidFill>
            </a:endParaRPr>
          </a:p>
        </p:txBody>
      </p:sp>
      <p:sp>
        <p:nvSpPr>
          <p:cNvPr id="8" name="Rectangle 7"/>
          <p:cNvSpPr/>
          <p:nvPr/>
        </p:nvSpPr>
        <p:spPr>
          <a:xfrm>
            <a:off x="914400" y="364844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I/O program</a:t>
            </a:r>
            <a:endParaRPr lang="en-US" dirty="0">
              <a:solidFill>
                <a:schemeClr val="tx1"/>
              </a:solidFill>
            </a:endParaRPr>
          </a:p>
        </p:txBody>
      </p:sp>
      <p:sp>
        <p:nvSpPr>
          <p:cNvPr id="9" name="Rectangle 8"/>
          <p:cNvSpPr/>
          <p:nvPr/>
        </p:nvSpPr>
        <p:spPr>
          <a:xfrm>
            <a:off x="914400"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1</a:t>
            </a:r>
            <a:r>
              <a:rPr lang="en-US" dirty="0">
                <a:solidFill>
                  <a:schemeClr val="tx1"/>
                </a:solidFill>
              </a:rPr>
              <a:t>	     </a:t>
            </a:r>
            <a:r>
              <a:rPr lang="en-US" dirty="0" smtClean="0">
                <a:solidFill>
                  <a:schemeClr val="tx1"/>
                </a:solidFill>
              </a:rPr>
              <a:t>BUN</a:t>
            </a:r>
            <a:r>
              <a:rPr lang="en-US" dirty="0">
                <a:solidFill>
                  <a:schemeClr val="tx1"/>
                </a:solidFill>
              </a:rPr>
              <a:t>	           </a:t>
            </a:r>
            <a:r>
              <a:rPr lang="en-US" dirty="0" smtClean="0">
                <a:solidFill>
                  <a:schemeClr val="tx1"/>
                </a:solidFill>
              </a:rPr>
              <a:t>  0</a:t>
            </a:r>
            <a:endParaRPr lang="en-US" dirty="0">
              <a:solidFill>
                <a:schemeClr val="tx1"/>
              </a:solidFill>
            </a:endParaRPr>
          </a:p>
        </p:txBody>
      </p:sp>
      <p:sp>
        <p:nvSpPr>
          <p:cNvPr id="16" name="TextBox 15"/>
          <p:cNvSpPr txBox="1"/>
          <p:nvPr/>
        </p:nvSpPr>
        <p:spPr>
          <a:xfrm>
            <a:off x="481408" y="1262064"/>
            <a:ext cx="301686" cy="369332"/>
          </a:xfrm>
          <a:prstGeom prst="rect">
            <a:avLst/>
          </a:prstGeom>
          <a:noFill/>
        </p:spPr>
        <p:txBody>
          <a:bodyPr wrap="none" rtlCol="0">
            <a:spAutoFit/>
          </a:bodyPr>
          <a:lstStyle/>
          <a:p>
            <a:r>
              <a:rPr lang="en-US" dirty="0" smtClean="0"/>
              <a:t>0</a:t>
            </a:r>
            <a:endParaRPr lang="en-US" dirty="0"/>
          </a:p>
        </p:txBody>
      </p:sp>
      <p:sp>
        <p:nvSpPr>
          <p:cNvPr id="18" name="TextBox 17"/>
          <p:cNvSpPr txBox="1"/>
          <p:nvPr/>
        </p:nvSpPr>
        <p:spPr>
          <a:xfrm>
            <a:off x="460314" y="1704976"/>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70303" y="2514600"/>
            <a:ext cx="998991" cy="369332"/>
          </a:xfrm>
          <a:prstGeom prst="rect">
            <a:avLst/>
          </a:prstGeom>
          <a:noFill/>
        </p:spPr>
        <p:txBody>
          <a:bodyPr wrap="none" rtlCol="0">
            <a:spAutoFit/>
          </a:bodyPr>
          <a:lstStyle/>
          <a:p>
            <a:r>
              <a:rPr lang="en-US" dirty="0" smtClean="0"/>
              <a:t>PC = 256</a:t>
            </a:r>
          </a:p>
        </p:txBody>
      </p:sp>
      <p:sp>
        <p:nvSpPr>
          <p:cNvPr id="21" name="TextBox 20"/>
          <p:cNvSpPr txBox="1"/>
          <p:nvPr/>
        </p:nvSpPr>
        <p:spPr>
          <a:xfrm>
            <a:off x="381000" y="2286000"/>
            <a:ext cx="535724" cy="369332"/>
          </a:xfrm>
          <a:prstGeom prst="rect">
            <a:avLst/>
          </a:prstGeom>
          <a:noFill/>
        </p:spPr>
        <p:txBody>
          <a:bodyPr wrap="none" rtlCol="0">
            <a:spAutoFit/>
          </a:bodyPr>
          <a:lstStyle/>
          <a:p>
            <a:r>
              <a:rPr lang="en-US" dirty="0" smtClean="0"/>
              <a:t>255</a:t>
            </a:r>
            <a:endParaRPr lang="en-US" dirty="0"/>
          </a:p>
        </p:txBody>
      </p:sp>
      <p:sp>
        <p:nvSpPr>
          <p:cNvPr id="25" name="TextBox 24"/>
          <p:cNvSpPr txBox="1"/>
          <p:nvPr/>
        </p:nvSpPr>
        <p:spPr>
          <a:xfrm>
            <a:off x="909918" y="5345668"/>
            <a:ext cx="2976281" cy="369332"/>
          </a:xfrm>
          <a:prstGeom prst="rect">
            <a:avLst/>
          </a:prstGeom>
          <a:noFill/>
        </p:spPr>
        <p:txBody>
          <a:bodyPr wrap="square" rtlCol="0">
            <a:spAutoFit/>
          </a:bodyPr>
          <a:lstStyle/>
          <a:p>
            <a:pPr algn="ctr"/>
            <a:r>
              <a:rPr lang="en-US" dirty="0" smtClean="0"/>
              <a:t>Before Interrupt</a:t>
            </a:r>
            <a:endParaRPr lang="en-US" baseline="-25000" dirty="0"/>
          </a:p>
        </p:txBody>
      </p:sp>
      <p:sp>
        <p:nvSpPr>
          <p:cNvPr id="27" name="TextBox 26"/>
          <p:cNvSpPr txBox="1"/>
          <p:nvPr/>
        </p:nvSpPr>
        <p:spPr>
          <a:xfrm>
            <a:off x="257176" y="3657600"/>
            <a:ext cx="652743" cy="369332"/>
          </a:xfrm>
          <a:prstGeom prst="rect">
            <a:avLst/>
          </a:prstGeom>
          <a:noFill/>
        </p:spPr>
        <p:txBody>
          <a:bodyPr wrap="none" rtlCol="0">
            <a:spAutoFit/>
          </a:bodyPr>
          <a:lstStyle/>
          <a:p>
            <a:r>
              <a:rPr lang="en-US" dirty="0" smtClean="0"/>
              <a:t>1120</a:t>
            </a:r>
            <a:endParaRPr lang="en-US" dirty="0"/>
          </a:p>
        </p:txBody>
      </p:sp>
      <p:sp>
        <p:nvSpPr>
          <p:cNvPr id="28" name="Rectangle 27"/>
          <p:cNvSpPr/>
          <p:nvPr/>
        </p:nvSpPr>
        <p:spPr>
          <a:xfrm>
            <a:off x="5709103"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709103" y="12192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dirty="0" smtClean="0">
                <a:solidFill>
                  <a:schemeClr val="tx1"/>
                </a:solidFill>
              </a:rPr>
              <a:t>256</a:t>
            </a:r>
            <a:endParaRPr lang="en-US" dirty="0">
              <a:solidFill>
                <a:schemeClr val="tx1"/>
              </a:solidFill>
            </a:endParaRPr>
          </a:p>
        </p:txBody>
      </p:sp>
      <p:sp>
        <p:nvSpPr>
          <p:cNvPr id="30" name="Rectangle 29"/>
          <p:cNvSpPr/>
          <p:nvPr/>
        </p:nvSpPr>
        <p:spPr>
          <a:xfrm>
            <a:off x="5709103" y="1676400"/>
            <a:ext cx="2971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a:t>
            </a:r>
            <a:r>
              <a:rPr lang="en-US" dirty="0" smtClean="0">
                <a:solidFill>
                  <a:schemeClr val="tx1"/>
                </a:solidFill>
              </a:rPr>
              <a:t>BUN</a:t>
            </a:r>
            <a:r>
              <a:rPr lang="en-US" dirty="0">
                <a:solidFill>
                  <a:schemeClr val="tx1"/>
                </a:solidFill>
              </a:rPr>
              <a:t>	         </a:t>
            </a:r>
            <a:r>
              <a:rPr lang="en-US" dirty="0" smtClean="0">
                <a:solidFill>
                  <a:schemeClr val="tx1"/>
                </a:solidFill>
              </a:rPr>
              <a:t>1120</a:t>
            </a:r>
            <a:endParaRPr lang="en-US" dirty="0">
              <a:solidFill>
                <a:schemeClr val="tx1"/>
              </a:solidFill>
            </a:endParaRPr>
          </a:p>
        </p:txBody>
      </p:sp>
      <p:sp>
        <p:nvSpPr>
          <p:cNvPr id="31" name="Rectangle 30"/>
          <p:cNvSpPr/>
          <p:nvPr/>
        </p:nvSpPr>
        <p:spPr>
          <a:xfrm>
            <a:off x="5709103" y="2133600"/>
            <a:ext cx="2971800" cy="1503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Program</a:t>
            </a:r>
            <a:endParaRPr lang="en-US" dirty="0">
              <a:solidFill>
                <a:schemeClr val="tx1"/>
              </a:solidFill>
            </a:endParaRPr>
          </a:p>
        </p:txBody>
      </p:sp>
      <p:sp>
        <p:nvSpPr>
          <p:cNvPr id="32" name="Rectangle 31"/>
          <p:cNvSpPr/>
          <p:nvPr/>
        </p:nvSpPr>
        <p:spPr>
          <a:xfrm>
            <a:off x="5709103" y="3648440"/>
            <a:ext cx="2971800" cy="1152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I/O program</a:t>
            </a:r>
            <a:endParaRPr lang="en-US" dirty="0">
              <a:solidFill>
                <a:schemeClr val="tx1"/>
              </a:solidFill>
            </a:endParaRPr>
          </a:p>
        </p:txBody>
      </p:sp>
      <p:sp>
        <p:nvSpPr>
          <p:cNvPr id="33" name="Rectangle 32"/>
          <p:cNvSpPr/>
          <p:nvPr/>
        </p:nvSpPr>
        <p:spPr>
          <a:xfrm>
            <a:off x="5709103" y="4800598"/>
            <a:ext cx="2971800" cy="533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smtClean="0">
                <a:solidFill>
                  <a:schemeClr val="tx1"/>
                </a:solidFill>
              </a:rPr>
              <a:t>1</a:t>
            </a:r>
            <a:r>
              <a:rPr lang="en-US" dirty="0">
                <a:solidFill>
                  <a:schemeClr val="tx1"/>
                </a:solidFill>
              </a:rPr>
              <a:t>	     </a:t>
            </a:r>
            <a:r>
              <a:rPr lang="en-US" dirty="0" smtClean="0">
                <a:solidFill>
                  <a:schemeClr val="tx1"/>
                </a:solidFill>
              </a:rPr>
              <a:t>BUN</a:t>
            </a:r>
            <a:r>
              <a:rPr lang="en-US" dirty="0">
                <a:solidFill>
                  <a:schemeClr val="tx1"/>
                </a:solidFill>
              </a:rPr>
              <a:t>	           </a:t>
            </a:r>
            <a:r>
              <a:rPr lang="en-US" dirty="0" smtClean="0">
                <a:solidFill>
                  <a:schemeClr val="tx1"/>
                </a:solidFill>
              </a:rPr>
              <a:t>  0</a:t>
            </a:r>
            <a:endParaRPr lang="en-US" dirty="0">
              <a:solidFill>
                <a:schemeClr val="tx1"/>
              </a:solidFill>
            </a:endParaRPr>
          </a:p>
        </p:txBody>
      </p:sp>
      <p:sp>
        <p:nvSpPr>
          <p:cNvPr id="34" name="TextBox 33"/>
          <p:cNvSpPr txBox="1"/>
          <p:nvPr/>
        </p:nvSpPr>
        <p:spPr>
          <a:xfrm>
            <a:off x="5276111" y="1262064"/>
            <a:ext cx="301686" cy="369332"/>
          </a:xfrm>
          <a:prstGeom prst="rect">
            <a:avLst/>
          </a:prstGeom>
          <a:noFill/>
        </p:spPr>
        <p:txBody>
          <a:bodyPr wrap="none" rtlCol="0">
            <a:spAutoFit/>
          </a:bodyPr>
          <a:lstStyle/>
          <a:p>
            <a:r>
              <a:rPr lang="en-US" dirty="0" smtClean="0"/>
              <a:t>0</a:t>
            </a:r>
            <a:endParaRPr lang="en-US" dirty="0"/>
          </a:p>
        </p:txBody>
      </p:sp>
      <p:sp>
        <p:nvSpPr>
          <p:cNvPr id="35" name="TextBox 34"/>
          <p:cNvSpPr txBox="1"/>
          <p:nvPr/>
        </p:nvSpPr>
        <p:spPr>
          <a:xfrm>
            <a:off x="4953000" y="1719264"/>
            <a:ext cx="764953" cy="369332"/>
          </a:xfrm>
          <a:prstGeom prst="rect">
            <a:avLst/>
          </a:prstGeom>
          <a:noFill/>
        </p:spPr>
        <p:txBody>
          <a:bodyPr wrap="none" rtlCol="0">
            <a:spAutoFit/>
          </a:bodyPr>
          <a:lstStyle/>
          <a:p>
            <a:r>
              <a:rPr lang="en-US" dirty="0" smtClean="0"/>
              <a:t>PC = 1</a:t>
            </a:r>
            <a:endParaRPr lang="en-US" dirty="0"/>
          </a:p>
        </p:txBody>
      </p:sp>
      <p:sp>
        <p:nvSpPr>
          <p:cNvPr id="36" name="TextBox 35"/>
          <p:cNvSpPr txBox="1"/>
          <p:nvPr/>
        </p:nvSpPr>
        <p:spPr>
          <a:xfrm>
            <a:off x="5179276" y="2514600"/>
            <a:ext cx="535724" cy="369332"/>
          </a:xfrm>
          <a:prstGeom prst="rect">
            <a:avLst/>
          </a:prstGeom>
          <a:noFill/>
        </p:spPr>
        <p:txBody>
          <a:bodyPr wrap="none" rtlCol="0">
            <a:spAutoFit/>
          </a:bodyPr>
          <a:lstStyle/>
          <a:p>
            <a:r>
              <a:rPr lang="en-US" dirty="0" smtClean="0"/>
              <a:t>256</a:t>
            </a:r>
          </a:p>
        </p:txBody>
      </p:sp>
      <p:sp>
        <p:nvSpPr>
          <p:cNvPr id="37" name="TextBox 36"/>
          <p:cNvSpPr txBox="1"/>
          <p:nvPr/>
        </p:nvSpPr>
        <p:spPr>
          <a:xfrm>
            <a:off x="5175703" y="2286000"/>
            <a:ext cx="535724" cy="369332"/>
          </a:xfrm>
          <a:prstGeom prst="rect">
            <a:avLst/>
          </a:prstGeom>
          <a:noFill/>
        </p:spPr>
        <p:txBody>
          <a:bodyPr wrap="none" rtlCol="0">
            <a:spAutoFit/>
          </a:bodyPr>
          <a:lstStyle/>
          <a:p>
            <a:r>
              <a:rPr lang="en-US" dirty="0" smtClean="0"/>
              <a:t>255</a:t>
            </a:r>
            <a:endParaRPr lang="en-US" dirty="0"/>
          </a:p>
        </p:txBody>
      </p:sp>
      <p:sp>
        <p:nvSpPr>
          <p:cNvPr id="38" name="TextBox 37"/>
          <p:cNvSpPr txBox="1"/>
          <p:nvPr/>
        </p:nvSpPr>
        <p:spPr>
          <a:xfrm>
            <a:off x="5704621" y="5345668"/>
            <a:ext cx="2976281" cy="369332"/>
          </a:xfrm>
          <a:prstGeom prst="rect">
            <a:avLst/>
          </a:prstGeom>
          <a:noFill/>
        </p:spPr>
        <p:txBody>
          <a:bodyPr wrap="square" rtlCol="0">
            <a:spAutoFit/>
          </a:bodyPr>
          <a:lstStyle/>
          <a:p>
            <a:pPr algn="ctr"/>
            <a:r>
              <a:rPr lang="en-US" dirty="0" smtClean="0"/>
              <a:t>After Interrupt</a:t>
            </a:r>
            <a:endParaRPr lang="en-US" baseline="-25000" dirty="0"/>
          </a:p>
        </p:txBody>
      </p:sp>
      <p:sp>
        <p:nvSpPr>
          <p:cNvPr id="39" name="TextBox 38"/>
          <p:cNvSpPr txBox="1"/>
          <p:nvPr/>
        </p:nvSpPr>
        <p:spPr>
          <a:xfrm>
            <a:off x="5051879" y="3657600"/>
            <a:ext cx="652743" cy="369332"/>
          </a:xfrm>
          <a:prstGeom prst="rect">
            <a:avLst/>
          </a:prstGeom>
          <a:noFill/>
        </p:spPr>
        <p:txBody>
          <a:bodyPr wrap="none" rtlCol="0">
            <a:spAutoFit/>
          </a:bodyPr>
          <a:lstStyle/>
          <a:p>
            <a:r>
              <a:rPr lang="en-US" dirty="0" smtClean="0"/>
              <a:t>1120</a:t>
            </a:r>
            <a:endParaRPr lang="en-US" dirty="0"/>
          </a:p>
        </p:txBody>
      </p:sp>
    </p:spTree>
    <p:extLst>
      <p:ext uri="{BB962C8B-B14F-4D97-AF65-F5344CB8AC3E}">
        <p14:creationId xmlns:p14="http://schemas.microsoft.com/office/powerpoint/2010/main" val="39383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Basic Computer</a:t>
            </a:r>
            <a:endParaRPr lang="en-US" dirty="0"/>
          </a:p>
        </p:txBody>
      </p:sp>
      <p:sp>
        <p:nvSpPr>
          <p:cNvPr id="3" name="Content Placeholder 2"/>
          <p:cNvSpPr>
            <a:spLocks noGrp="1"/>
          </p:cNvSpPr>
          <p:nvPr>
            <p:ph idx="1"/>
          </p:nvPr>
        </p:nvSpPr>
        <p:spPr/>
        <p:txBody>
          <a:bodyPr/>
          <a:lstStyle/>
          <a:p>
            <a:r>
              <a:rPr lang="en-US" dirty="0" smtClean="0">
                <a:hlinkClick r:id="rId2" action="ppaction://hlinkpres?slideindex=1&amp;slidetitle="/>
              </a:rPr>
              <a:t>Basic Computer</a:t>
            </a:r>
            <a:endParaRPr lang="en-US" dirty="0"/>
          </a:p>
        </p:txBody>
      </p:sp>
    </p:spTree>
    <p:extLst>
      <p:ext uri="{BB962C8B-B14F-4D97-AF65-F5344CB8AC3E}">
        <p14:creationId xmlns:p14="http://schemas.microsoft.com/office/powerpoint/2010/main" val="580283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Program Organization</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simplest way to organize a computer is to have one processor </a:t>
            </a:r>
            <a:r>
              <a:rPr lang="en-US" dirty="0" smtClean="0"/>
              <a:t>register(AC) </a:t>
            </a:r>
            <a:r>
              <a:rPr lang="en-US" dirty="0"/>
              <a:t>and an instruction code format with two parts. </a:t>
            </a:r>
          </a:p>
          <a:p>
            <a:pPr algn="just"/>
            <a:r>
              <a:rPr lang="en-US" dirty="0" smtClean="0"/>
              <a:t>The </a:t>
            </a:r>
            <a:r>
              <a:rPr lang="en-US" dirty="0"/>
              <a:t>first part specifies the </a:t>
            </a:r>
            <a:r>
              <a:rPr lang="en-US" dirty="0" smtClean="0"/>
              <a:t>operation (opcode) </a:t>
            </a:r>
            <a:r>
              <a:rPr lang="en-US" dirty="0"/>
              <a:t>to be performed and the second specifies an </a:t>
            </a:r>
            <a:r>
              <a:rPr lang="en-US" dirty="0" smtClean="0"/>
              <a:t>address (operand).</a:t>
            </a:r>
            <a:endParaRPr lang="en-US" dirty="0"/>
          </a:p>
          <a:p>
            <a:pPr algn="just"/>
            <a:r>
              <a:rPr lang="en-US" dirty="0" smtClean="0"/>
              <a:t>The </a:t>
            </a:r>
            <a:r>
              <a:rPr lang="en-US" dirty="0"/>
              <a:t>memory address tells the control where to find an operand in memory. </a:t>
            </a:r>
          </a:p>
          <a:p>
            <a:pPr algn="just"/>
            <a:r>
              <a:rPr lang="en-US" dirty="0" smtClean="0"/>
              <a:t>This </a:t>
            </a:r>
            <a:r>
              <a:rPr lang="en-US" dirty="0"/>
              <a:t>operand is read from memory and used as the data to be operated on together with the data stored in the processor register</a:t>
            </a:r>
            <a:r>
              <a:rPr lang="en-US" dirty="0" smtClean="0"/>
              <a:t>.</a:t>
            </a:r>
            <a:endParaRPr lang="en-US" dirty="0"/>
          </a:p>
        </p:txBody>
      </p:sp>
    </p:spTree>
    <p:extLst>
      <p:ext uri="{BB962C8B-B14F-4D97-AF65-F5344CB8AC3E}">
        <p14:creationId xmlns:p14="http://schemas.microsoft.com/office/powerpoint/2010/main" val="293012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Accumulator Logic</a:t>
            </a:r>
            <a:endParaRPr lang="en-US" dirty="0"/>
          </a:p>
        </p:txBody>
      </p:sp>
      <p:sp>
        <p:nvSpPr>
          <p:cNvPr id="3" name="Content Placeholder 2"/>
          <p:cNvSpPr>
            <a:spLocks noGrp="1"/>
          </p:cNvSpPr>
          <p:nvPr>
            <p:ph idx="1"/>
          </p:nvPr>
        </p:nvSpPr>
        <p:spPr/>
        <p:txBody>
          <a:bodyPr/>
          <a:lstStyle/>
          <a:p>
            <a:r>
              <a:rPr lang="en-US" dirty="0"/>
              <a:t>In order to design the logic associated with AC, it is necessary to extract all the statements that change the content of AC.</a:t>
            </a:r>
          </a:p>
        </p:txBody>
      </p:sp>
      <p:sp>
        <p:nvSpPr>
          <p:cNvPr id="4" name="Rectangle 3"/>
          <p:cNvSpPr/>
          <p:nvPr/>
        </p:nvSpPr>
        <p:spPr>
          <a:xfrm>
            <a:off x="637431" y="2003840"/>
            <a:ext cx="3729226"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D</a:t>
            </a:r>
            <a:r>
              <a:rPr lang="en-US" sz="2400" baseline="-25000" dirty="0" smtClean="0">
                <a:latin typeface="Calibri" panose="020F0502020204030204" pitchFamily="34" charset="0"/>
                <a:ea typeface="Calibri" panose="020F0502020204030204" pitchFamily="34" charset="0"/>
                <a:cs typeface="Calibri" panose="020F0502020204030204" pitchFamily="34" charset="0"/>
              </a:rPr>
              <a:t>0</a:t>
            </a:r>
            <a:r>
              <a:rPr lang="en-US" sz="2400" dirty="0" smtClean="0">
                <a:latin typeface="Calibri" panose="020F0502020204030204" pitchFamily="34" charset="0"/>
                <a:ea typeface="Calibri" panose="020F0502020204030204" pitchFamily="34" charset="0"/>
                <a:cs typeface="Calibri" panose="020F0502020204030204" pitchFamily="34" charset="0"/>
              </a:rPr>
              <a:t>T</a:t>
            </a:r>
            <a:r>
              <a:rPr lang="en-US" sz="2400" baseline="-25000" dirty="0" smtClean="0">
                <a:latin typeface="Calibri" panose="020F0502020204030204" pitchFamily="34" charset="0"/>
                <a:ea typeface="Calibri" panose="020F0502020204030204" pitchFamily="34" charset="0"/>
                <a:cs typeface="Calibri" panose="020F0502020204030204" pitchFamily="34" charset="0"/>
              </a:rPr>
              <a:t>5</a:t>
            </a:r>
            <a:r>
              <a:rPr lang="en-US" sz="2400" dirty="0" smtClean="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5" name="Rectangle 4"/>
          <p:cNvSpPr/>
          <p:nvPr/>
        </p:nvSpPr>
        <p:spPr>
          <a:xfrm>
            <a:off x="6378515" y="2003840"/>
            <a:ext cx="1798890"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AND with </a:t>
            </a:r>
            <a:r>
              <a:rPr lang="en-US" sz="2400" i="1" dirty="0" smtClean="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6" name="Rectangle 5"/>
          <p:cNvSpPr/>
          <p:nvPr/>
        </p:nvSpPr>
        <p:spPr>
          <a:xfrm>
            <a:off x="637431" y="2471220"/>
            <a:ext cx="3697166"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D</a:t>
            </a:r>
            <a:r>
              <a:rPr lang="en-US" sz="2400" baseline="-25000" dirty="0" smtClean="0">
                <a:latin typeface="Calibri" panose="020F0502020204030204" pitchFamily="34" charset="0"/>
                <a:ea typeface="Calibri" panose="020F0502020204030204" pitchFamily="34" charset="0"/>
                <a:cs typeface="Calibri" panose="020F0502020204030204" pitchFamily="34" charset="0"/>
              </a:rPr>
              <a:t>1</a:t>
            </a:r>
            <a:r>
              <a:rPr lang="en-US" sz="2400" dirty="0" smtClean="0">
                <a:latin typeface="Calibri" panose="020F0502020204030204" pitchFamily="34" charset="0"/>
                <a:ea typeface="Calibri" panose="020F0502020204030204" pitchFamily="34" charset="0"/>
                <a:cs typeface="Calibri" panose="020F0502020204030204" pitchFamily="34" charset="0"/>
              </a:rPr>
              <a:t>T</a:t>
            </a:r>
            <a:r>
              <a:rPr lang="en-US" sz="2400" baseline="-25000" dirty="0" smtClean="0">
                <a:latin typeface="Calibri" panose="020F0502020204030204" pitchFamily="34" charset="0"/>
                <a:ea typeface="Calibri" panose="020F0502020204030204" pitchFamily="34" charset="0"/>
                <a:cs typeface="Calibri" panose="020F0502020204030204" pitchFamily="34" charset="0"/>
              </a:rPr>
              <a:t>5</a:t>
            </a:r>
            <a:r>
              <a:rPr lang="en-US" sz="2400" dirty="0" smtClean="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AC </a:t>
            </a:r>
            <a:r>
              <a:rPr lang="en-US" sz="2400" dirty="0" smtClean="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DR, SC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0</a:t>
            </a:r>
            <a:endParaRPr lang="en-US" sz="2400" dirty="0"/>
          </a:p>
        </p:txBody>
      </p:sp>
      <p:sp>
        <p:nvSpPr>
          <p:cNvPr id="7" name="Rectangle 6"/>
          <p:cNvSpPr/>
          <p:nvPr/>
        </p:nvSpPr>
        <p:spPr>
          <a:xfrm>
            <a:off x="6378515" y="2471220"/>
            <a:ext cx="1789272"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ADD with </a:t>
            </a:r>
            <a:r>
              <a:rPr lang="en-US" sz="2400" i="1" dirty="0" smtClean="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8" name="Rectangle 7"/>
          <p:cNvSpPr/>
          <p:nvPr/>
        </p:nvSpPr>
        <p:spPr>
          <a:xfrm>
            <a:off x="637431" y="2928420"/>
            <a:ext cx="2019464"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D</a:t>
            </a:r>
            <a:r>
              <a:rPr lang="en-US" sz="2400" baseline="-25000" dirty="0" smtClean="0">
                <a:latin typeface="Calibri" panose="020F0502020204030204" pitchFamily="34" charset="0"/>
                <a:ea typeface="Calibri" panose="020F0502020204030204" pitchFamily="34" charset="0"/>
                <a:cs typeface="Calibri" panose="020F0502020204030204" pitchFamily="34" charset="0"/>
              </a:rPr>
              <a:t>2</a:t>
            </a:r>
            <a:r>
              <a:rPr lang="en-US" sz="2400" dirty="0" smtClean="0">
                <a:latin typeface="Calibri" panose="020F0502020204030204" pitchFamily="34" charset="0"/>
                <a:ea typeface="Calibri" panose="020F0502020204030204" pitchFamily="34" charset="0"/>
                <a:cs typeface="Calibri" panose="020F0502020204030204" pitchFamily="34" charset="0"/>
              </a:rPr>
              <a:t>T</a:t>
            </a:r>
            <a:r>
              <a:rPr lang="en-US" sz="2400" baseline="-25000" dirty="0" smtClean="0">
                <a:latin typeface="Calibri" panose="020F0502020204030204" pitchFamily="34" charset="0"/>
                <a:ea typeface="Calibri" panose="020F0502020204030204" pitchFamily="34" charset="0"/>
                <a:cs typeface="Calibri" panose="020F0502020204030204" pitchFamily="34" charset="0"/>
              </a:rPr>
              <a:t>5</a:t>
            </a:r>
            <a:r>
              <a:rPr lang="en-US" sz="2400" dirty="0" smtClean="0">
                <a:latin typeface="Calibri" panose="020F0502020204030204" pitchFamily="34" charset="0"/>
                <a:ea typeface="Calibri" panose="020F0502020204030204" pitchFamily="34" charset="0"/>
                <a:cs typeface="Calibri" panose="020F0502020204030204" pitchFamily="34" charset="0"/>
              </a:rPr>
              <a:t>: AC </a:t>
            </a:r>
            <a:r>
              <a:rPr lang="en-US" sz="24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smtClean="0">
                <a:latin typeface="Calibri" panose="020F0502020204030204" pitchFamily="34" charset="0"/>
                <a:ea typeface="Calibri" panose="020F0502020204030204" pitchFamily="34" charset="0"/>
                <a:cs typeface="Calibri" panose="020F0502020204030204" pitchFamily="34" charset="0"/>
              </a:rPr>
              <a:t>DR</a:t>
            </a:r>
            <a:endParaRPr lang="en-US" sz="2400" dirty="0"/>
          </a:p>
        </p:txBody>
      </p:sp>
      <p:sp>
        <p:nvSpPr>
          <p:cNvPr id="9" name="Rectangle 8"/>
          <p:cNvSpPr/>
          <p:nvPr/>
        </p:nvSpPr>
        <p:spPr>
          <a:xfrm>
            <a:off x="6378515" y="2928420"/>
            <a:ext cx="2290179"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Transfer from </a:t>
            </a:r>
            <a:r>
              <a:rPr lang="en-US" sz="2400" i="1" dirty="0" smtClean="0">
                <a:latin typeface="Calibri" panose="020F0502020204030204" pitchFamily="34" charset="0"/>
                <a:ea typeface="Calibri" panose="020F0502020204030204" pitchFamily="34" charset="0"/>
                <a:cs typeface="Calibri" panose="020F0502020204030204" pitchFamily="34" charset="0"/>
              </a:rPr>
              <a:t>DR</a:t>
            </a:r>
            <a:endParaRPr lang="en-US" sz="2400" i="1" dirty="0"/>
          </a:p>
        </p:txBody>
      </p:sp>
      <p:sp>
        <p:nvSpPr>
          <p:cNvPr id="12" name="Rectangle 11"/>
          <p:cNvSpPr/>
          <p:nvPr/>
        </p:nvSpPr>
        <p:spPr>
          <a:xfrm>
            <a:off x="637431" y="3376092"/>
            <a:ext cx="4014112" cy="461665"/>
          </a:xfrm>
          <a:prstGeom prst="rect">
            <a:avLst/>
          </a:prstGeom>
        </p:spPr>
        <p:txBody>
          <a:bodyPr wrap="none">
            <a:spAutoFit/>
          </a:bodyPr>
          <a:lstStyle/>
          <a:p>
            <a:r>
              <a:rPr lang="en-US" sz="2400" i="1" dirty="0" smtClean="0">
                <a:latin typeface="+mj-lt"/>
                <a:cs typeface="Times New Roman" panose="02020603050405020304" pitchFamily="18" charset="0"/>
              </a:rPr>
              <a:t>pB</a:t>
            </a:r>
            <a:r>
              <a:rPr lang="en-US" sz="2400" i="1" baseline="-25000" dirty="0" smtClean="0">
                <a:latin typeface="+mj-lt"/>
                <a:cs typeface="Times New Roman" panose="02020603050405020304" pitchFamily="18" charset="0"/>
              </a:rPr>
              <a:t>11</a:t>
            </a:r>
            <a:r>
              <a:rPr lang="en-US" sz="2400" dirty="0" smtClean="0">
                <a:latin typeface="+mj-lt"/>
                <a:ea typeface="Calibri" panose="020F0502020204030204" pitchFamily="34" charset="0"/>
                <a:cs typeface="Calibri" panose="020F0502020204030204" pitchFamily="34" charset="0"/>
              </a:rPr>
              <a:t>: </a:t>
            </a:r>
            <a:r>
              <a:rPr lang="en-US" sz="2400" dirty="0" smtClean="0">
                <a:latin typeface="+mj-lt"/>
                <a:cs typeface="Times New Roman" panose="02020603050405020304" pitchFamily="18" charset="0"/>
              </a:rPr>
              <a:t>AC(0-7) </a:t>
            </a:r>
            <a:r>
              <a:rPr lang="en-US" sz="2400" dirty="0" smtClean="0">
                <a:latin typeface="+mj-lt"/>
                <a:ea typeface="Cambria Math" panose="02040503050406030204" pitchFamily="18" charset="0"/>
                <a:cs typeface="Times New Roman" panose="02020603050405020304" pitchFamily="18" charset="0"/>
              </a:rPr>
              <a:t>← INPR, FGI  ← 0</a:t>
            </a:r>
            <a:endParaRPr lang="en-US" sz="2400" baseline="-25000" dirty="0">
              <a:latin typeface="+mj-lt"/>
              <a:cs typeface="Times New Roman" panose="02020603050405020304" pitchFamily="18" charset="0"/>
            </a:endParaRPr>
          </a:p>
        </p:txBody>
      </p:sp>
      <p:sp>
        <p:nvSpPr>
          <p:cNvPr id="13" name="Rectangle 12"/>
          <p:cNvSpPr/>
          <p:nvPr/>
        </p:nvSpPr>
        <p:spPr>
          <a:xfrm>
            <a:off x="6378515" y="3372639"/>
            <a:ext cx="2535438"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Transfer from </a:t>
            </a:r>
            <a:r>
              <a:rPr lang="en-US" sz="2400" i="1" dirty="0" smtClean="0">
                <a:latin typeface="Calibri" panose="020F0502020204030204" pitchFamily="34" charset="0"/>
                <a:ea typeface="Calibri" panose="020F0502020204030204" pitchFamily="34" charset="0"/>
                <a:cs typeface="Calibri" panose="020F0502020204030204" pitchFamily="34" charset="0"/>
              </a:rPr>
              <a:t>INPR</a:t>
            </a:r>
            <a:endParaRPr lang="en-US" sz="2400" i="1" dirty="0"/>
          </a:p>
        </p:txBody>
      </p:sp>
      <p:sp>
        <p:nvSpPr>
          <p:cNvPr id="14" name="Rectangle 13"/>
          <p:cNvSpPr/>
          <p:nvPr/>
        </p:nvSpPr>
        <p:spPr>
          <a:xfrm>
            <a:off x="637431" y="3828763"/>
            <a:ext cx="1897571" cy="461665"/>
          </a:xfrm>
          <a:prstGeom prst="rect">
            <a:avLst/>
          </a:prstGeom>
        </p:spPr>
        <p:txBody>
          <a:bodyPr wrap="none">
            <a:spAutoFit/>
          </a:bodyPr>
          <a:lstStyle/>
          <a:p>
            <a:r>
              <a:rPr lang="en-US" sz="2400" i="1" dirty="0" smtClean="0">
                <a:latin typeface="+mj-lt"/>
                <a:cs typeface="Times New Roman" panose="02020603050405020304" pitchFamily="18" charset="0"/>
              </a:rPr>
              <a:t>rB</a:t>
            </a:r>
            <a:r>
              <a:rPr lang="en-US" sz="2400" i="1" baseline="-25000" dirty="0" smtClean="0">
                <a:latin typeface="+mj-lt"/>
                <a:cs typeface="Times New Roman" panose="02020603050405020304" pitchFamily="18" charset="0"/>
              </a:rPr>
              <a:t>9</a:t>
            </a:r>
            <a:r>
              <a:rPr lang="en-US" sz="2400" dirty="0" smtClean="0">
                <a:latin typeface="+mj-lt"/>
                <a:ea typeface="Calibri" panose="020F0502020204030204" pitchFamily="34" charset="0"/>
                <a:cs typeface="Calibri" panose="020F0502020204030204" pitchFamily="34" charset="0"/>
              </a:rPr>
              <a:t>: </a:t>
            </a:r>
            <a:r>
              <a:rPr lang="en-US" sz="2400" dirty="0" smtClean="0">
                <a:latin typeface="+mj-lt"/>
                <a:cs typeface="Times New Roman" panose="02020603050405020304" pitchFamily="18" charset="0"/>
              </a:rPr>
              <a:t>AC </a:t>
            </a:r>
            <a:r>
              <a:rPr lang="en-US" sz="2400" dirty="0" smtClean="0">
                <a:latin typeface="+mj-lt"/>
                <a:ea typeface="Cambria Math" panose="02040503050406030204" pitchFamily="18" charset="0"/>
                <a:cs typeface="Times New Roman" panose="02020603050405020304" pitchFamily="18" charset="0"/>
              </a:rPr>
              <a:t>← AC’</a:t>
            </a:r>
            <a:endParaRPr lang="en-US" sz="2400" baseline="-25000" dirty="0">
              <a:latin typeface="+mj-lt"/>
              <a:cs typeface="Times New Roman" panose="02020603050405020304" pitchFamily="18" charset="0"/>
            </a:endParaRPr>
          </a:p>
        </p:txBody>
      </p:sp>
      <p:sp>
        <p:nvSpPr>
          <p:cNvPr id="15" name="Rectangle 14"/>
          <p:cNvSpPr/>
          <p:nvPr/>
        </p:nvSpPr>
        <p:spPr>
          <a:xfrm>
            <a:off x="6378515" y="3825310"/>
            <a:ext cx="1802416"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Complement</a:t>
            </a:r>
            <a:endParaRPr lang="en-US" sz="2400" i="1" dirty="0"/>
          </a:p>
        </p:txBody>
      </p:sp>
      <p:sp>
        <p:nvSpPr>
          <p:cNvPr id="16" name="Rectangle 15"/>
          <p:cNvSpPr/>
          <p:nvPr/>
        </p:nvSpPr>
        <p:spPr>
          <a:xfrm>
            <a:off x="637431" y="4280964"/>
            <a:ext cx="3813801" cy="461665"/>
          </a:xfrm>
          <a:prstGeom prst="rect">
            <a:avLst/>
          </a:prstGeom>
        </p:spPr>
        <p:txBody>
          <a:bodyPr wrap="none">
            <a:spAutoFit/>
          </a:bodyPr>
          <a:lstStyle/>
          <a:p>
            <a:r>
              <a:rPr lang="en-US" sz="2400" i="1" dirty="0" smtClean="0">
                <a:latin typeface="+mj-lt"/>
                <a:cs typeface="Times New Roman" panose="02020603050405020304" pitchFamily="18" charset="0"/>
              </a:rPr>
              <a:t>rB</a:t>
            </a:r>
            <a:r>
              <a:rPr lang="en-US" sz="2400" i="1" baseline="-25000" dirty="0" smtClean="0">
                <a:latin typeface="+mj-lt"/>
                <a:cs typeface="Times New Roman" panose="02020603050405020304" pitchFamily="18" charset="0"/>
              </a:rPr>
              <a:t>7</a:t>
            </a:r>
            <a:r>
              <a:rPr lang="en-US" sz="2400" dirty="0" smtClean="0">
                <a:latin typeface="+mj-lt"/>
                <a:ea typeface="Calibri" panose="020F0502020204030204" pitchFamily="34" charset="0"/>
                <a:cs typeface="Calibri" panose="020F0502020204030204" pitchFamily="34" charset="0"/>
              </a:rPr>
              <a:t>: </a:t>
            </a:r>
            <a:r>
              <a:rPr lang="en-US" sz="2400" dirty="0" smtClean="0">
                <a:latin typeface="+mj-lt"/>
                <a:cs typeface="Times New Roman" panose="02020603050405020304" pitchFamily="18" charset="0"/>
              </a:rPr>
              <a:t>AC </a:t>
            </a:r>
            <a:r>
              <a:rPr lang="en-US" sz="2400" dirty="0" smtClean="0">
                <a:latin typeface="+mj-lt"/>
                <a:ea typeface="Cambria Math" panose="02040503050406030204" pitchFamily="18" charset="0"/>
                <a:cs typeface="Times New Roman" panose="02020603050405020304" pitchFamily="18" charset="0"/>
              </a:rPr>
              <a:t>← </a:t>
            </a:r>
            <a:r>
              <a:rPr lang="en-US" sz="2400" dirty="0" err="1" smtClean="0">
                <a:latin typeface="+mj-lt"/>
                <a:ea typeface="Cambria Math" panose="02040503050406030204" pitchFamily="18" charset="0"/>
                <a:cs typeface="Times New Roman" panose="02020603050405020304" pitchFamily="18" charset="0"/>
              </a:rPr>
              <a:t>shr</a:t>
            </a:r>
            <a:r>
              <a:rPr lang="en-US" sz="2400" dirty="0" smtClean="0">
                <a:latin typeface="+mj-lt"/>
                <a:ea typeface="Cambria Math" panose="02040503050406030204" pitchFamily="18" charset="0"/>
                <a:cs typeface="Times New Roman" panose="02020603050405020304" pitchFamily="18" charset="0"/>
              </a:rPr>
              <a:t> AC, AC(15) </a:t>
            </a:r>
            <a:r>
              <a:rPr lang="en-US" sz="2400" dirty="0" smtClean="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7" name="Rectangle 16"/>
          <p:cNvSpPr/>
          <p:nvPr/>
        </p:nvSpPr>
        <p:spPr>
          <a:xfrm>
            <a:off x="6378515" y="4277511"/>
            <a:ext cx="1408078"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Shift right</a:t>
            </a:r>
            <a:endParaRPr lang="en-US" sz="2400" i="1" dirty="0"/>
          </a:p>
        </p:txBody>
      </p:sp>
      <p:sp>
        <p:nvSpPr>
          <p:cNvPr id="18" name="Rectangle 17"/>
          <p:cNvSpPr/>
          <p:nvPr/>
        </p:nvSpPr>
        <p:spPr>
          <a:xfrm>
            <a:off x="637431" y="4729106"/>
            <a:ext cx="3621441" cy="461665"/>
          </a:xfrm>
          <a:prstGeom prst="rect">
            <a:avLst/>
          </a:prstGeom>
        </p:spPr>
        <p:txBody>
          <a:bodyPr wrap="none">
            <a:spAutoFit/>
          </a:bodyPr>
          <a:lstStyle/>
          <a:p>
            <a:r>
              <a:rPr lang="en-US" sz="2400" i="1" dirty="0" smtClean="0">
                <a:latin typeface="+mj-lt"/>
                <a:cs typeface="Times New Roman" panose="02020603050405020304" pitchFamily="18" charset="0"/>
              </a:rPr>
              <a:t>rB</a:t>
            </a:r>
            <a:r>
              <a:rPr lang="en-US" sz="2400" i="1" baseline="-25000" dirty="0" smtClean="0">
                <a:latin typeface="+mj-lt"/>
                <a:cs typeface="Times New Roman" panose="02020603050405020304" pitchFamily="18" charset="0"/>
              </a:rPr>
              <a:t>6</a:t>
            </a:r>
            <a:r>
              <a:rPr lang="en-US" sz="2400" dirty="0" smtClean="0">
                <a:latin typeface="+mj-lt"/>
                <a:ea typeface="Calibri" panose="020F0502020204030204" pitchFamily="34" charset="0"/>
                <a:cs typeface="Calibri" panose="020F0502020204030204" pitchFamily="34" charset="0"/>
              </a:rPr>
              <a:t>: </a:t>
            </a:r>
            <a:r>
              <a:rPr lang="en-US" sz="2400" dirty="0" smtClean="0">
                <a:latin typeface="+mj-lt"/>
                <a:cs typeface="Times New Roman" panose="02020603050405020304" pitchFamily="18" charset="0"/>
              </a:rPr>
              <a:t>AC </a:t>
            </a:r>
            <a:r>
              <a:rPr lang="en-US" sz="2400" dirty="0" smtClean="0">
                <a:latin typeface="+mj-lt"/>
                <a:ea typeface="Cambria Math" panose="02040503050406030204" pitchFamily="18" charset="0"/>
                <a:cs typeface="Times New Roman" panose="02020603050405020304" pitchFamily="18" charset="0"/>
              </a:rPr>
              <a:t>← </a:t>
            </a:r>
            <a:r>
              <a:rPr lang="en-US" sz="2400" dirty="0" err="1" smtClean="0">
                <a:latin typeface="+mj-lt"/>
                <a:ea typeface="Cambria Math" panose="02040503050406030204" pitchFamily="18" charset="0"/>
                <a:cs typeface="Times New Roman" panose="02020603050405020304" pitchFamily="18" charset="0"/>
              </a:rPr>
              <a:t>shl</a:t>
            </a:r>
            <a:r>
              <a:rPr lang="en-US" sz="2400" dirty="0" smtClean="0">
                <a:latin typeface="+mj-lt"/>
                <a:ea typeface="Cambria Math" panose="02040503050406030204" pitchFamily="18" charset="0"/>
                <a:cs typeface="Times New Roman" panose="02020603050405020304" pitchFamily="18" charset="0"/>
              </a:rPr>
              <a:t> AC, AC(0) </a:t>
            </a:r>
            <a:r>
              <a:rPr lang="en-US" sz="2400" dirty="0" smtClean="0">
                <a:ea typeface="Cambria Math" panose="02040503050406030204" pitchFamily="18" charset="0"/>
                <a:cs typeface="Times New Roman" panose="02020603050405020304" pitchFamily="18" charset="0"/>
              </a:rPr>
              <a:t>← E</a:t>
            </a:r>
            <a:endParaRPr lang="en-US" sz="2400" baseline="-25000" dirty="0">
              <a:latin typeface="+mj-lt"/>
              <a:cs typeface="Times New Roman" panose="02020603050405020304" pitchFamily="18" charset="0"/>
            </a:endParaRPr>
          </a:p>
        </p:txBody>
      </p:sp>
      <p:sp>
        <p:nvSpPr>
          <p:cNvPr id="19" name="Rectangle 18"/>
          <p:cNvSpPr/>
          <p:nvPr/>
        </p:nvSpPr>
        <p:spPr>
          <a:xfrm>
            <a:off x="6378515" y="4725653"/>
            <a:ext cx="1243161"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Shift left</a:t>
            </a:r>
            <a:endParaRPr lang="en-US" sz="2400" i="1" dirty="0"/>
          </a:p>
        </p:txBody>
      </p:sp>
      <p:sp>
        <p:nvSpPr>
          <p:cNvPr id="20" name="Rectangle 19"/>
          <p:cNvSpPr/>
          <p:nvPr/>
        </p:nvSpPr>
        <p:spPr>
          <a:xfrm>
            <a:off x="637431" y="5185836"/>
            <a:ext cx="1727717" cy="461665"/>
          </a:xfrm>
          <a:prstGeom prst="rect">
            <a:avLst/>
          </a:prstGeom>
        </p:spPr>
        <p:txBody>
          <a:bodyPr wrap="none">
            <a:spAutoFit/>
          </a:bodyPr>
          <a:lstStyle/>
          <a:p>
            <a:r>
              <a:rPr lang="en-US" sz="2400" i="1" dirty="0" smtClean="0">
                <a:latin typeface="+mj-lt"/>
                <a:cs typeface="Times New Roman" panose="02020603050405020304" pitchFamily="18" charset="0"/>
              </a:rPr>
              <a:t>rB</a:t>
            </a:r>
            <a:r>
              <a:rPr lang="en-US" sz="2400" i="1" baseline="-25000" dirty="0" smtClean="0">
                <a:latin typeface="+mj-lt"/>
                <a:cs typeface="Times New Roman" panose="02020603050405020304" pitchFamily="18" charset="0"/>
              </a:rPr>
              <a:t>11</a:t>
            </a:r>
            <a:r>
              <a:rPr lang="en-US" sz="2400" dirty="0" smtClean="0">
                <a:latin typeface="+mj-lt"/>
                <a:ea typeface="Calibri" panose="020F0502020204030204" pitchFamily="34" charset="0"/>
                <a:cs typeface="Calibri" panose="020F0502020204030204" pitchFamily="34" charset="0"/>
              </a:rPr>
              <a:t>: </a:t>
            </a:r>
            <a:r>
              <a:rPr lang="en-US" sz="2400" dirty="0" smtClean="0">
                <a:latin typeface="+mj-lt"/>
                <a:cs typeface="Times New Roman" panose="02020603050405020304" pitchFamily="18" charset="0"/>
              </a:rPr>
              <a:t>AC </a:t>
            </a:r>
            <a:r>
              <a:rPr lang="en-US" sz="2400" dirty="0" smtClean="0">
                <a:latin typeface="+mj-lt"/>
                <a:ea typeface="Cambria Math" panose="02040503050406030204" pitchFamily="18" charset="0"/>
                <a:cs typeface="Times New Roman" panose="02020603050405020304" pitchFamily="18" charset="0"/>
              </a:rPr>
              <a:t>← 0</a:t>
            </a:r>
            <a:endParaRPr lang="en-US" sz="2400" baseline="-25000" dirty="0">
              <a:latin typeface="+mj-lt"/>
              <a:cs typeface="Times New Roman" panose="02020603050405020304" pitchFamily="18" charset="0"/>
            </a:endParaRPr>
          </a:p>
        </p:txBody>
      </p:sp>
      <p:sp>
        <p:nvSpPr>
          <p:cNvPr id="21" name="Rectangle 20"/>
          <p:cNvSpPr/>
          <p:nvPr/>
        </p:nvSpPr>
        <p:spPr>
          <a:xfrm>
            <a:off x="6378515" y="5182383"/>
            <a:ext cx="827471"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Clear</a:t>
            </a:r>
            <a:endParaRPr lang="en-US" sz="2400" i="1" dirty="0"/>
          </a:p>
        </p:txBody>
      </p:sp>
      <p:sp>
        <p:nvSpPr>
          <p:cNvPr id="22" name="Rectangle 21"/>
          <p:cNvSpPr/>
          <p:nvPr/>
        </p:nvSpPr>
        <p:spPr>
          <a:xfrm>
            <a:off x="637431" y="5633978"/>
            <a:ext cx="2254463" cy="461665"/>
          </a:xfrm>
          <a:prstGeom prst="rect">
            <a:avLst/>
          </a:prstGeom>
        </p:spPr>
        <p:txBody>
          <a:bodyPr wrap="none">
            <a:spAutoFit/>
          </a:bodyPr>
          <a:lstStyle/>
          <a:p>
            <a:r>
              <a:rPr lang="en-US" sz="2400" i="1" dirty="0" smtClean="0">
                <a:latin typeface="+mj-lt"/>
                <a:cs typeface="Times New Roman" panose="02020603050405020304" pitchFamily="18" charset="0"/>
              </a:rPr>
              <a:t>rB</a:t>
            </a:r>
            <a:r>
              <a:rPr lang="en-US" sz="2400" i="1" baseline="-25000" dirty="0" smtClean="0">
                <a:latin typeface="+mj-lt"/>
                <a:cs typeface="Times New Roman" panose="02020603050405020304" pitchFamily="18" charset="0"/>
              </a:rPr>
              <a:t>5</a:t>
            </a:r>
            <a:r>
              <a:rPr lang="en-US" sz="2400" dirty="0" smtClean="0">
                <a:latin typeface="+mj-lt"/>
                <a:ea typeface="Calibri" panose="020F0502020204030204" pitchFamily="34" charset="0"/>
                <a:cs typeface="Calibri" panose="020F0502020204030204" pitchFamily="34" charset="0"/>
              </a:rPr>
              <a:t>: </a:t>
            </a:r>
            <a:r>
              <a:rPr lang="en-US" sz="2400" dirty="0" smtClean="0">
                <a:latin typeface="+mj-lt"/>
                <a:cs typeface="Times New Roman" panose="02020603050405020304" pitchFamily="18" charset="0"/>
              </a:rPr>
              <a:t>AC </a:t>
            </a:r>
            <a:r>
              <a:rPr lang="en-US" sz="2400" dirty="0" smtClean="0">
                <a:latin typeface="+mj-lt"/>
                <a:ea typeface="Cambria Math" panose="02040503050406030204" pitchFamily="18" charset="0"/>
                <a:cs typeface="Times New Roman" panose="02020603050405020304" pitchFamily="18" charset="0"/>
              </a:rPr>
              <a:t>← AC + 1</a:t>
            </a:r>
            <a:endParaRPr lang="en-US" sz="2400" baseline="-25000" dirty="0">
              <a:latin typeface="+mj-lt"/>
              <a:cs typeface="Times New Roman" panose="02020603050405020304" pitchFamily="18" charset="0"/>
            </a:endParaRPr>
          </a:p>
        </p:txBody>
      </p:sp>
      <p:sp>
        <p:nvSpPr>
          <p:cNvPr id="23" name="Rectangle 22"/>
          <p:cNvSpPr/>
          <p:nvPr/>
        </p:nvSpPr>
        <p:spPr>
          <a:xfrm>
            <a:off x="6378515" y="5630525"/>
            <a:ext cx="1471365" cy="461665"/>
          </a:xfrm>
          <a:prstGeom prst="rect">
            <a:avLst/>
          </a:prstGeom>
        </p:spPr>
        <p:txBody>
          <a:bodyPr wrap="none">
            <a:sp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Increment</a:t>
            </a:r>
            <a:endParaRPr lang="en-US" sz="2400" i="1" dirty="0"/>
          </a:p>
        </p:txBody>
      </p:sp>
    </p:spTree>
    <p:extLst>
      <p:ext uri="{BB962C8B-B14F-4D97-AF65-F5344CB8AC3E}">
        <p14:creationId xmlns:p14="http://schemas.microsoft.com/office/powerpoint/2010/main" val="10884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Accumulator Logic</a:t>
            </a:r>
            <a:endParaRPr lang="en-US" dirty="0"/>
          </a:p>
        </p:txBody>
      </p:sp>
      <p:sp>
        <p:nvSpPr>
          <p:cNvPr id="4" name="Rectangle 3"/>
          <p:cNvSpPr/>
          <p:nvPr/>
        </p:nvSpPr>
        <p:spPr>
          <a:xfrm>
            <a:off x="3231015" y="1143000"/>
            <a:ext cx="3396956" cy="461665"/>
          </a:xfrm>
          <a:prstGeom prst="rect">
            <a:avLst/>
          </a:prstGeom>
        </p:spPr>
        <p:txBody>
          <a:bodyPr wrap="none">
            <a:spAutoFit/>
          </a:bodyPr>
          <a:lstStyle/>
          <a:p>
            <a:r>
              <a:rPr lang="en-US" sz="2400" dirty="0"/>
              <a:t>Circuit associated with AC</a:t>
            </a:r>
          </a:p>
        </p:txBody>
      </p:sp>
      <p:sp>
        <p:nvSpPr>
          <p:cNvPr id="3" name="Rectangle 2"/>
          <p:cNvSpPr/>
          <p:nvPr/>
        </p:nvSpPr>
        <p:spPr>
          <a:xfrm>
            <a:off x="1957693" y="22860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Adder and logic circuit</a:t>
            </a:r>
            <a:endParaRPr lang="en-US" dirty="0"/>
          </a:p>
        </p:txBody>
      </p:sp>
      <p:sp>
        <p:nvSpPr>
          <p:cNvPr id="5" name="Rectangle 4"/>
          <p:cNvSpPr/>
          <p:nvPr/>
        </p:nvSpPr>
        <p:spPr>
          <a:xfrm>
            <a:off x="4737469" y="2286000"/>
            <a:ext cx="2212848"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Accumulator register (AC)</a:t>
            </a:r>
            <a:endParaRPr lang="en-US" dirty="0"/>
          </a:p>
        </p:txBody>
      </p:sp>
      <p:sp>
        <p:nvSpPr>
          <p:cNvPr id="6" name="Rectangle 5"/>
          <p:cNvSpPr/>
          <p:nvPr/>
        </p:nvSpPr>
        <p:spPr>
          <a:xfrm>
            <a:off x="1957693" y="44958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gates</a:t>
            </a:r>
          </a:p>
        </p:txBody>
      </p:sp>
      <p:cxnSp>
        <p:nvCxnSpPr>
          <p:cNvPr id="8" name="Elbow Connector 7"/>
          <p:cNvCxnSpPr/>
          <p:nvPr/>
        </p:nvCxnSpPr>
        <p:spPr>
          <a:xfrm flipV="1">
            <a:off x="3786493" y="3581400"/>
            <a:ext cx="1263590" cy="1143000"/>
          </a:xfrm>
          <a:prstGeom prst="bentConnector3">
            <a:avLst>
              <a:gd name="adj1" fmla="val 10036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5" idx="2"/>
          </p:cNvCxnSpPr>
          <p:nvPr/>
        </p:nvCxnSpPr>
        <p:spPr>
          <a:xfrm flipV="1">
            <a:off x="3786493" y="3581400"/>
            <a:ext cx="2057400" cy="15621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3786493" y="3581400"/>
            <a:ext cx="2594578" cy="2057400"/>
          </a:xfrm>
          <a:prstGeom prst="bentConnector3">
            <a:avLst>
              <a:gd name="adj1" fmla="val 10006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0093" y="3974068"/>
            <a:ext cx="482650" cy="369332"/>
          </a:xfrm>
          <a:prstGeom prst="rect">
            <a:avLst/>
          </a:prstGeom>
          <a:noFill/>
        </p:spPr>
        <p:txBody>
          <a:bodyPr wrap="none" rtlCol="0">
            <a:spAutoFit/>
          </a:bodyPr>
          <a:lstStyle/>
          <a:p>
            <a:r>
              <a:rPr lang="en-US" dirty="0" smtClean="0"/>
              <a:t>CLR</a:t>
            </a:r>
            <a:endParaRPr lang="en-US" dirty="0"/>
          </a:p>
        </p:txBody>
      </p:sp>
      <p:sp>
        <p:nvSpPr>
          <p:cNvPr id="20" name="TextBox 19"/>
          <p:cNvSpPr txBox="1"/>
          <p:nvPr/>
        </p:nvSpPr>
        <p:spPr>
          <a:xfrm>
            <a:off x="5310493" y="3962400"/>
            <a:ext cx="516488" cy="369332"/>
          </a:xfrm>
          <a:prstGeom prst="rect">
            <a:avLst/>
          </a:prstGeom>
          <a:noFill/>
        </p:spPr>
        <p:txBody>
          <a:bodyPr wrap="none" rtlCol="0">
            <a:spAutoFit/>
          </a:bodyPr>
          <a:lstStyle/>
          <a:p>
            <a:r>
              <a:rPr lang="en-US" dirty="0" smtClean="0"/>
              <a:t>INR</a:t>
            </a:r>
            <a:endParaRPr lang="en-US" dirty="0"/>
          </a:p>
        </p:txBody>
      </p:sp>
      <p:sp>
        <p:nvSpPr>
          <p:cNvPr id="21" name="TextBox 20"/>
          <p:cNvSpPr txBox="1"/>
          <p:nvPr/>
        </p:nvSpPr>
        <p:spPr>
          <a:xfrm>
            <a:off x="4656777" y="3962400"/>
            <a:ext cx="425116" cy="369332"/>
          </a:xfrm>
          <a:prstGeom prst="rect">
            <a:avLst/>
          </a:prstGeom>
          <a:noFill/>
        </p:spPr>
        <p:txBody>
          <a:bodyPr wrap="none" rtlCol="0">
            <a:spAutoFit/>
          </a:bodyPr>
          <a:lstStyle/>
          <a:p>
            <a:r>
              <a:rPr lang="en-US" dirty="0" smtClean="0"/>
              <a:t>LD</a:t>
            </a:r>
            <a:endParaRPr lang="en-US" dirty="0"/>
          </a:p>
        </p:txBody>
      </p:sp>
      <p:cxnSp>
        <p:nvCxnSpPr>
          <p:cNvPr id="23" name="Straight Connector 22"/>
          <p:cNvCxnSpPr/>
          <p:nvPr/>
        </p:nvCxnSpPr>
        <p:spPr>
          <a:xfrm>
            <a:off x="6758293" y="3581400"/>
            <a:ext cx="0" cy="7242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53493" y="4267200"/>
            <a:ext cx="684803" cy="369332"/>
          </a:xfrm>
          <a:prstGeom prst="rect">
            <a:avLst/>
          </a:prstGeom>
          <a:noFill/>
        </p:spPr>
        <p:txBody>
          <a:bodyPr wrap="none" rtlCol="0">
            <a:spAutoFit/>
          </a:bodyPr>
          <a:lstStyle/>
          <a:p>
            <a:r>
              <a:rPr lang="en-US" dirty="0" smtClean="0"/>
              <a:t>Clock</a:t>
            </a:r>
            <a:endParaRPr lang="en-US" dirty="0"/>
          </a:p>
        </p:txBody>
      </p:sp>
      <p:cxnSp>
        <p:nvCxnSpPr>
          <p:cNvPr id="26" name="Straight Arrow Connector 25"/>
          <p:cNvCxnSpPr>
            <a:stCxn id="3" idx="3"/>
            <a:endCxn id="5" idx="1"/>
          </p:cNvCxnSpPr>
          <p:nvPr/>
        </p:nvCxnSpPr>
        <p:spPr>
          <a:xfrm>
            <a:off x="3786493" y="2933700"/>
            <a:ext cx="950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p:cNvCxnSpPr>
          <p:nvPr/>
        </p:nvCxnSpPr>
        <p:spPr>
          <a:xfrm>
            <a:off x="6950317" y="2933700"/>
            <a:ext cx="1331976"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1195693" y="1752600"/>
            <a:ext cx="6420612" cy="1181100"/>
            <a:chOff x="838200" y="1600200"/>
            <a:chExt cx="6420612" cy="1181100"/>
          </a:xfrm>
        </p:grpSpPr>
        <p:cxnSp>
          <p:nvCxnSpPr>
            <p:cNvPr id="40" name="Straight Connector 39"/>
            <p:cNvCxnSpPr/>
            <p:nvPr/>
          </p:nvCxnSpPr>
          <p:spPr>
            <a:xfrm flipV="1">
              <a:off x="7258812" y="1600200"/>
              <a:ext cx="0" cy="118110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38200" y="1600200"/>
              <a:ext cx="642061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8487" y="1600200"/>
              <a:ext cx="0" cy="76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38200" y="2362200"/>
              <a:ext cx="7620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a:endCxn id="3" idx="1"/>
          </p:cNvCxnSpPr>
          <p:nvPr/>
        </p:nvCxnSpPr>
        <p:spPr>
          <a:xfrm>
            <a:off x="1424293" y="2933700"/>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424293" y="3352800"/>
            <a:ext cx="5334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247" y="2749034"/>
            <a:ext cx="993670" cy="369332"/>
          </a:xfrm>
          <a:prstGeom prst="rect">
            <a:avLst/>
          </a:prstGeom>
          <a:noFill/>
        </p:spPr>
        <p:txBody>
          <a:bodyPr wrap="none" rtlCol="0">
            <a:spAutoFit/>
          </a:bodyPr>
          <a:lstStyle/>
          <a:p>
            <a:r>
              <a:rPr lang="en-US" dirty="0" smtClean="0"/>
              <a:t>From DR</a:t>
            </a:r>
            <a:endParaRPr lang="en-US" dirty="0"/>
          </a:p>
        </p:txBody>
      </p:sp>
      <p:sp>
        <p:nvSpPr>
          <p:cNvPr id="55" name="TextBox 54"/>
          <p:cNvSpPr txBox="1"/>
          <p:nvPr/>
        </p:nvSpPr>
        <p:spPr>
          <a:xfrm>
            <a:off x="324157" y="3163369"/>
            <a:ext cx="1176412" cy="369332"/>
          </a:xfrm>
          <a:prstGeom prst="rect">
            <a:avLst/>
          </a:prstGeom>
          <a:noFill/>
        </p:spPr>
        <p:txBody>
          <a:bodyPr wrap="none" rtlCol="0">
            <a:spAutoFit/>
          </a:bodyPr>
          <a:lstStyle/>
          <a:p>
            <a:r>
              <a:rPr lang="en-US" dirty="0" smtClean="0"/>
              <a:t>From INPR</a:t>
            </a:r>
            <a:endParaRPr lang="en-US" dirty="0"/>
          </a:p>
        </p:txBody>
      </p:sp>
      <p:cxnSp>
        <p:nvCxnSpPr>
          <p:cNvPr id="57" name="Straight Arrow Connector 56"/>
          <p:cNvCxnSpPr>
            <a:stCxn id="6" idx="0"/>
            <a:endCxn id="3" idx="2"/>
          </p:cNvCxnSpPr>
          <p:nvPr/>
        </p:nvCxnSpPr>
        <p:spPr>
          <a:xfrm flipV="1">
            <a:off x="2872093" y="3581400"/>
            <a:ext cx="0" cy="914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736741" y="2564368"/>
            <a:ext cx="418704" cy="369332"/>
          </a:xfrm>
          <a:prstGeom prst="rect">
            <a:avLst/>
          </a:prstGeom>
          <a:noFill/>
        </p:spPr>
        <p:txBody>
          <a:bodyPr wrap="none" rtlCol="0">
            <a:spAutoFit/>
          </a:bodyPr>
          <a:lstStyle/>
          <a:p>
            <a:r>
              <a:rPr lang="en-US" dirty="0" smtClean="0"/>
              <a:t>16</a:t>
            </a:r>
            <a:endParaRPr lang="en-US" dirty="0"/>
          </a:p>
        </p:txBody>
      </p:sp>
      <p:sp>
        <p:nvSpPr>
          <p:cNvPr id="59" name="TextBox 58"/>
          <p:cNvSpPr txBox="1"/>
          <p:nvPr/>
        </p:nvSpPr>
        <p:spPr>
          <a:xfrm>
            <a:off x="4015093" y="2557464"/>
            <a:ext cx="418704" cy="369332"/>
          </a:xfrm>
          <a:prstGeom prst="rect">
            <a:avLst/>
          </a:prstGeom>
          <a:noFill/>
        </p:spPr>
        <p:txBody>
          <a:bodyPr wrap="none" rtlCol="0">
            <a:spAutoFit/>
          </a:bodyPr>
          <a:lstStyle/>
          <a:p>
            <a:r>
              <a:rPr lang="en-US" dirty="0" smtClean="0"/>
              <a:t>16</a:t>
            </a:r>
            <a:endParaRPr lang="en-US" dirty="0"/>
          </a:p>
        </p:txBody>
      </p:sp>
      <p:sp>
        <p:nvSpPr>
          <p:cNvPr id="60" name="TextBox 59"/>
          <p:cNvSpPr txBox="1"/>
          <p:nvPr/>
        </p:nvSpPr>
        <p:spPr>
          <a:xfrm>
            <a:off x="1386589" y="2178604"/>
            <a:ext cx="418704" cy="369332"/>
          </a:xfrm>
          <a:prstGeom prst="rect">
            <a:avLst/>
          </a:prstGeom>
          <a:noFill/>
        </p:spPr>
        <p:txBody>
          <a:bodyPr wrap="none" rtlCol="0">
            <a:spAutoFit/>
          </a:bodyPr>
          <a:lstStyle/>
          <a:p>
            <a:r>
              <a:rPr lang="en-US" dirty="0" smtClean="0"/>
              <a:t>16</a:t>
            </a:r>
            <a:endParaRPr lang="en-US" dirty="0"/>
          </a:p>
        </p:txBody>
      </p:sp>
      <p:sp>
        <p:nvSpPr>
          <p:cNvPr id="61" name="TextBox 60"/>
          <p:cNvSpPr txBox="1"/>
          <p:nvPr/>
        </p:nvSpPr>
        <p:spPr>
          <a:xfrm>
            <a:off x="1386589" y="2602468"/>
            <a:ext cx="418704" cy="369332"/>
          </a:xfrm>
          <a:prstGeom prst="rect">
            <a:avLst/>
          </a:prstGeom>
          <a:noFill/>
        </p:spPr>
        <p:txBody>
          <a:bodyPr wrap="none" rtlCol="0">
            <a:spAutoFit/>
          </a:bodyPr>
          <a:lstStyle/>
          <a:p>
            <a:r>
              <a:rPr lang="en-US" dirty="0" smtClean="0"/>
              <a:t>16</a:t>
            </a:r>
            <a:endParaRPr lang="en-US" dirty="0"/>
          </a:p>
        </p:txBody>
      </p:sp>
      <p:sp>
        <p:nvSpPr>
          <p:cNvPr id="62" name="TextBox 61"/>
          <p:cNvSpPr txBox="1"/>
          <p:nvPr/>
        </p:nvSpPr>
        <p:spPr>
          <a:xfrm>
            <a:off x="1424293" y="3045380"/>
            <a:ext cx="301686" cy="369332"/>
          </a:xfrm>
          <a:prstGeom prst="rect">
            <a:avLst/>
          </a:prstGeom>
          <a:noFill/>
        </p:spPr>
        <p:txBody>
          <a:bodyPr wrap="none" rtlCol="0">
            <a:spAutoFit/>
          </a:bodyPr>
          <a:lstStyle/>
          <a:p>
            <a:r>
              <a:rPr lang="en-US" dirty="0" smtClean="0"/>
              <a:t>8</a:t>
            </a:r>
            <a:endParaRPr lang="en-US" dirty="0"/>
          </a:p>
        </p:txBody>
      </p:sp>
      <p:sp>
        <p:nvSpPr>
          <p:cNvPr id="63" name="TextBox 62"/>
          <p:cNvSpPr txBox="1"/>
          <p:nvPr/>
        </p:nvSpPr>
        <p:spPr>
          <a:xfrm>
            <a:off x="7597490" y="2971800"/>
            <a:ext cx="784510" cy="369332"/>
          </a:xfrm>
          <a:prstGeom prst="rect">
            <a:avLst/>
          </a:prstGeom>
          <a:noFill/>
        </p:spPr>
        <p:txBody>
          <a:bodyPr wrap="none" rtlCol="0">
            <a:spAutoFit/>
          </a:bodyPr>
          <a:lstStyle/>
          <a:p>
            <a:r>
              <a:rPr lang="en-US" dirty="0" smtClean="0"/>
              <a:t>To bus</a:t>
            </a:r>
            <a:endParaRPr lang="en-US" dirty="0"/>
          </a:p>
        </p:txBody>
      </p:sp>
    </p:spTree>
    <p:extLst>
      <p:ext uri="{BB962C8B-B14F-4D97-AF65-F5344CB8AC3E}">
        <p14:creationId xmlns:p14="http://schemas.microsoft.com/office/powerpoint/2010/main" val="28614109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Accumulator Logic</a:t>
            </a:r>
            <a:endParaRPr lang="en-US" dirty="0"/>
          </a:p>
        </p:txBody>
      </p:sp>
      <p:sp>
        <p:nvSpPr>
          <p:cNvPr id="4" name="Rectangle 3"/>
          <p:cNvSpPr/>
          <p:nvPr/>
        </p:nvSpPr>
        <p:spPr>
          <a:xfrm>
            <a:off x="1279784" y="838200"/>
            <a:ext cx="6584431" cy="461665"/>
          </a:xfrm>
          <a:prstGeom prst="rect">
            <a:avLst/>
          </a:prstGeom>
        </p:spPr>
        <p:txBody>
          <a:bodyPr wrap="none">
            <a:spAutoFit/>
          </a:bodyPr>
          <a:lstStyle/>
          <a:p>
            <a:r>
              <a:rPr lang="en-US" sz="2400" dirty="0" smtClean="0"/>
              <a:t>Gate structure for controlling LD, INR and CLR of AC</a:t>
            </a:r>
            <a:endParaRPr lang="en-US" sz="2400" dirty="0"/>
          </a:p>
        </p:txBody>
      </p:sp>
      <p:sp>
        <p:nvSpPr>
          <p:cNvPr id="5" name="Rectangle 4"/>
          <p:cNvSpPr/>
          <p:nvPr/>
        </p:nvSpPr>
        <p:spPr>
          <a:xfrm>
            <a:off x="5026152" y="1524000"/>
            <a:ext cx="2212848" cy="41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a:t>
            </a:r>
            <a:endParaRPr lang="en-US" dirty="0"/>
          </a:p>
        </p:txBody>
      </p:sp>
      <p:cxnSp>
        <p:nvCxnSpPr>
          <p:cNvPr id="8" name="Elbow Connector 7"/>
          <p:cNvCxnSpPr/>
          <p:nvPr/>
        </p:nvCxnSpPr>
        <p:spPr>
          <a:xfrm flipV="1">
            <a:off x="4891119" y="1951851"/>
            <a:ext cx="442881" cy="1143000"/>
          </a:xfrm>
          <a:prstGeom prst="bentConnector3">
            <a:avLst>
              <a:gd name="adj1" fmla="val 100368"/>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46750" y="2221468"/>
            <a:ext cx="482650" cy="369332"/>
          </a:xfrm>
          <a:prstGeom prst="rect">
            <a:avLst/>
          </a:prstGeom>
          <a:noFill/>
        </p:spPr>
        <p:txBody>
          <a:bodyPr wrap="none" rtlCol="0">
            <a:spAutoFit/>
          </a:bodyPr>
          <a:lstStyle/>
          <a:p>
            <a:r>
              <a:rPr lang="en-US" dirty="0" smtClean="0"/>
              <a:t>CLR</a:t>
            </a:r>
            <a:endParaRPr lang="en-US" dirty="0"/>
          </a:p>
        </p:txBody>
      </p:sp>
      <p:sp>
        <p:nvSpPr>
          <p:cNvPr id="20" name="TextBox 19"/>
          <p:cNvSpPr txBox="1"/>
          <p:nvPr/>
        </p:nvSpPr>
        <p:spPr>
          <a:xfrm>
            <a:off x="5537150" y="2209800"/>
            <a:ext cx="516488" cy="369332"/>
          </a:xfrm>
          <a:prstGeom prst="rect">
            <a:avLst/>
          </a:prstGeom>
          <a:noFill/>
        </p:spPr>
        <p:txBody>
          <a:bodyPr wrap="none" rtlCol="0">
            <a:spAutoFit/>
          </a:bodyPr>
          <a:lstStyle/>
          <a:p>
            <a:r>
              <a:rPr lang="en-US" dirty="0" smtClean="0"/>
              <a:t>INR</a:t>
            </a:r>
            <a:endParaRPr lang="en-US" dirty="0"/>
          </a:p>
        </p:txBody>
      </p:sp>
      <p:sp>
        <p:nvSpPr>
          <p:cNvPr id="21" name="TextBox 20"/>
          <p:cNvSpPr txBox="1"/>
          <p:nvPr/>
        </p:nvSpPr>
        <p:spPr>
          <a:xfrm>
            <a:off x="4883434" y="2209800"/>
            <a:ext cx="425116" cy="369332"/>
          </a:xfrm>
          <a:prstGeom prst="rect">
            <a:avLst/>
          </a:prstGeom>
          <a:noFill/>
        </p:spPr>
        <p:txBody>
          <a:bodyPr wrap="none" rtlCol="0">
            <a:spAutoFit/>
          </a:bodyPr>
          <a:lstStyle/>
          <a:p>
            <a:r>
              <a:rPr lang="en-US" dirty="0" smtClean="0"/>
              <a:t>LD</a:t>
            </a:r>
            <a:endParaRPr lang="en-US" dirty="0"/>
          </a:p>
        </p:txBody>
      </p:sp>
      <p:cxnSp>
        <p:nvCxnSpPr>
          <p:cNvPr id="23" name="Straight Connector 22"/>
          <p:cNvCxnSpPr/>
          <p:nvPr/>
        </p:nvCxnSpPr>
        <p:spPr>
          <a:xfrm>
            <a:off x="7087597" y="1942785"/>
            <a:ext cx="0" cy="7242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2797" y="2667000"/>
            <a:ext cx="684803" cy="369332"/>
          </a:xfrm>
          <a:prstGeom prst="rect">
            <a:avLst/>
          </a:prstGeom>
          <a:noFill/>
        </p:spPr>
        <p:txBody>
          <a:bodyPr wrap="none" rtlCol="0">
            <a:spAutoFit/>
          </a:bodyPr>
          <a:lstStyle/>
          <a:p>
            <a:r>
              <a:rPr lang="en-US" dirty="0" smtClean="0"/>
              <a:t>Clock</a:t>
            </a:r>
            <a:endParaRPr lang="en-US" dirty="0"/>
          </a:p>
        </p:txBody>
      </p:sp>
      <p:cxnSp>
        <p:nvCxnSpPr>
          <p:cNvPr id="26" name="Straight Arrow Connector 25"/>
          <p:cNvCxnSpPr>
            <a:endCxn id="5" idx="1"/>
          </p:cNvCxnSpPr>
          <p:nvPr/>
        </p:nvCxnSpPr>
        <p:spPr>
          <a:xfrm>
            <a:off x="4075176" y="1730377"/>
            <a:ext cx="950976" cy="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3"/>
          </p:cNvCxnSpPr>
          <p:nvPr/>
        </p:nvCxnSpPr>
        <p:spPr>
          <a:xfrm>
            <a:off x="7239000" y="1730378"/>
            <a:ext cx="1041921"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736741" y="1371600"/>
            <a:ext cx="418704" cy="369332"/>
          </a:xfrm>
          <a:prstGeom prst="rect">
            <a:avLst/>
          </a:prstGeom>
          <a:noFill/>
        </p:spPr>
        <p:txBody>
          <a:bodyPr wrap="none" rtlCol="0">
            <a:spAutoFit/>
          </a:bodyPr>
          <a:lstStyle/>
          <a:p>
            <a:r>
              <a:rPr lang="en-US" dirty="0" smtClean="0"/>
              <a:t>16</a:t>
            </a:r>
            <a:endParaRPr lang="en-US" dirty="0"/>
          </a:p>
        </p:txBody>
      </p:sp>
      <p:sp>
        <p:nvSpPr>
          <p:cNvPr id="63" name="TextBox 62"/>
          <p:cNvSpPr txBox="1"/>
          <p:nvPr/>
        </p:nvSpPr>
        <p:spPr>
          <a:xfrm>
            <a:off x="7597490" y="1779032"/>
            <a:ext cx="784510" cy="369332"/>
          </a:xfrm>
          <a:prstGeom prst="rect">
            <a:avLst/>
          </a:prstGeom>
          <a:noFill/>
        </p:spPr>
        <p:txBody>
          <a:bodyPr wrap="none" rtlCol="0">
            <a:spAutoFit/>
          </a:bodyPr>
          <a:lstStyle/>
          <a:p>
            <a:r>
              <a:rPr lang="en-US" dirty="0" smtClean="0"/>
              <a:t>To bus</a:t>
            </a:r>
            <a:endParaRPr lang="en-US" dirty="0"/>
          </a:p>
        </p:txBody>
      </p:sp>
      <p:grpSp>
        <p:nvGrpSpPr>
          <p:cNvPr id="45" name="Group 44"/>
          <p:cNvGrpSpPr/>
          <p:nvPr/>
        </p:nvGrpSpPr>
        <p:grpSpPr>
          <a:xfrm>
            <a:off x="3414712" y="2667000"/>
            <a:ext cx="1613526" cy="877519"/>
            <a:chOff x="3660833" y="2982784"/>
            <a:chExt cx="1613526" cy="877519"/>
          </a:xfrm>
        </p:grpSpPr>
        <p:cxnSp>
          <p:nvCxnSpPr>
            <p:cNvPr id="52" name="Straight Connector 51"/>
            <p:cNvCxnSpPr/>
            <p:nvPr/>
          </p:nvCxnSpPr>
          <p:spPr>
            <a:xfrm flipV="1">
              <a:off x="3660833" y="3135183"/>
              <a:ext cx="37737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883270" y="2982784"/>
              <a:ext cx="1123991" cy="877519"/>
              <a:chOff x="3883270" y="2982784"/>
              <a:chExt cx="1123991" cy="877519"/>
            </a:xfrm>
          </p:grpSpPr>
          <p:sp>
            <p:nvSpPr>
              <p:cNvPr id="56"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Stored Data 71"/>
              <p:cNvSpPr/>
              <p:nvPr/>
            </p:nvSpPr>
            <p:spPr>
              <a:xfrm rot="10800000">
                <a:off x="3883270" y="2982784"/>
                <a:ext cx="234763" cy="87751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65" name="Group 64"/>
          <p:cNvGrpSpPr/>
          <p:nvPr/>
        </p:nvGrpSpPr>
        <p:grpSpPr>
          <a:xfrm>
            <a:off x="1066801" y="1255080"/>
            <a:ext cx="2366960" cy="418343"/>
            <a:chOff x="2851351" y="1715660"/>
            <a:chExt cx="3812013" cy="741118"/>
          </a:xfrm>
        </p:grpSpPr>
        <p:cxnSp>
          <p:nvCxnSpPr>
            <p:cNvPr id="66" name="Straight Connector 65"/>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851351" y="1903059"/>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332755" y="2086964"/>
              <a:ext cx="1330609"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1" name="Straight Connector 30"/>
          <p:cNvCxnSpPr/>
          <p:nvPr/>
        </p:nvCxnSpPr>
        <p:spPr>
          <a:xfrm>
            <a:off x="3429000" y="1464672"/>
            <a:ext cx="0" cy="1334698"/>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066800" y="1802768"/>
            <a:ext cx="2057400" cy="418343"/>
            <a:chOff x="2851351" y="1715660"/>
            <a:chExt cx="3313463" cy="741118"/>
          </a:xfrm>
        </p:grpSpPr>
        <p:cxnSp>
          <p:nvCxnSpPr>
            <p:cNvPr id="71" name="Straight Connector 70"/>
            <p:cNvCxnSpPr/>
            <p:nvPr/>
          </p:nvCxnSpPr>
          <p:spPr>
            <a:xfrm flipV="1">
              <a:off x="3711334" y="2266407"/>
              <a:ext cx="735388"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851351" y="1903059"/>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338611" y="2086964"/>
              <a:ext cx="826203"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p:cNvGrpSpPr/>
          <p:nvPr/>
        </p:nvGrpSpPr>
        <p:grpSpPr>
          <a:xfrm>
            <a:off x="1066800" y="2412368"/>
            <a:ext cx="1862136" cy="418343"/>
            <a:chOff x="2851351" y="1715660"/>
            <a:chExt cx="2998988" cy="741118"/>
          </a:xfrm>
        </p:grpSpPr>
        <p:cxnSp>
          <p:nvCxnSpPr>
            <p:cNvPr id="76" name="Straight Connector 75"/>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851351" y="1903059"/>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337332" y="2086964"/>
              <a:ext cx="513007"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0" name="Group 79"/>
          <p:cNvGrpSpPr/>
          <p:nvPr/>
        </p:nvGrpSpPr>
        <p:grpSpPr>
          <a:xfrm>
            <a:off x="1066800" y="2928936"/>
            <a:ext cx="2771883" cy="418343"/>
            <a:chOff x="2851351" y="1715660"/>
            <a:chExt cx="4464146" cy="741118"/>
          </a:xfrm>
        </p:grpSpPr>
        <p:cxnSp>
          <p:nvCxnSpPr>
            <p:cNvPr id="81" name="Straight Connector 80"/>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851351" y="1903059"/>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332756" y="2086966"/>
              <a:ext cx="1982741"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5" name="Group 84"/>
          <p:cNvGrpSpPr/>
          <p:nvPr/>
        </p:nvGrpSpPr>
        <p:grpSpPr>
          <a:xfrm>
            <a:off x="1066801" y="3558346"/>
            <a:ext cx="2014535" cy="418343"/>
            <a:chOff x="2851351" y="1715660"/>
            <a:chExt cx="3244427" cy="741118"/>
          </a:xfrm>
        </p:grpSpPr>
        <p:cxnSp>
          <p:nvCxnSpPr>
            <p:cNvPr id="86" name="Straight Connector 85"/>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851351" y="1903059"/>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344685" y="2086964"/>
              <a:ext cx="751093"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89"/>
          <p:cNvGrpSpPr/>
          <p:nvPr/>
        </p:nvGrpSpPr>
        <p:grpSpPr>
          <a:xfrm>
            <a:off x="1078596" y="4258433"/>
            <a:ext cx="2147592" cy="418343"/>
            <a:chOff x="2870349" y="1715660"/>
            <a:chExt cx="3458719" cy="741118"/>
          </a:xfrm>
        </p:grpSpPr>
        <p:cxnSp>
          <p:nvCxnSpPr>
            <p:cNvPr id="91" name="Straight Connector 90"/>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710397" y="1903059"/>
              <a:ext cx="717326" cy="2"/>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5329360" y="2086964"/>
              <a:ext cx="999708"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5" name="Group 94"/>
          <p:cNvGrpSpPr/>
          <p:nvPr/>
        </p:nvGrpSpPr>
        <p:grpSpPr>
          <a:xfrm>
            <a:off x="1078596" y="4868033"/>
            <a:ext cx="2355164" cy="418343"/>
            <a:chOff x="2870349" y="1715660"/>
            <a:chExt cx="3793015" cy="741118"/>
          </a:xfrm>
        </p:grpSpPr>
        <p:cxnSp>
          <p:nvCxnSpPr>
            <p:cNvPr id="96" name="Straight Connector 95"/>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710397" y="1903059"/>
              <a:ext cx="717326" cy="2"/>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332755" y="2086964"/>
              <a:ext cx="1330609"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0" name="Group 99"/>
          <p:cNvGrpSpPr/>
          <p:nvPr/>
        </p:nvGrpSpPr>
        <p:grpSpPr>
          <a:xfrm>
            <a:off x="1078596" y="5477633"/>
            <a:ext cx="4941204" cy="418343"/>
            <a:chOff x="2870349" y="1715660"/>
            <a:chExt cx="7957858" cy="741118"/>
          </a:xfrm>
        </p:grpSpPr>
        <p:cxnSp>
          <p:nvCxnSpPr>
            <p:cNvPr id="101" name="Straight Connector 100"/>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710397" y="1903059"/>
              <a:ext cx="717326" cy="2"/>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5332754" y="2086966"/>
              <a:ext cx="5495453"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5" name="Group 104"/>
          <p:cNvGrpSpPr/>
          <p:nvPr/>
        </p:nvGrpSpPr>
        <p:grpSpPr>
          <a:xfrm>
            <a:off x="1078596" y="6011033"/>
            <a:ext cx="5703204" cy="418343"/>
            <a:chOff x="2870349" y="1715660"/>
            <a:chExt cx="9185066" cy="741118"/>
          </a:xfrm>
        </p:grpSpPr>
        <p:cxnSp>
          <p:nvCxnSpPr>
            <p:cNvPr id="106" name="Straight Connector 105"/>
            <p:cNvCxnSpPr/>
            <p:nvPr/>
          </p:nvCxnSpPr>
          <p:spPr>
            <a:xfrm flipV="1">
              <a:off x="2870349" y="2266406"/>
              <a:ext cx="157637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710397" y="1903059"/>
              <a:ext cx="717326"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332754" y="2086967"/>
              <a:ext cx="6722661"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Delay 68"/>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10" name="Straight Connector 109"/>
          <p:cNvCxnSpPr/>
          <p:nvPr/>
        </p:nvCxnSpPr>
        <p:spPr>
          <a:xfrm>
            <a:off x="1600200" y="1567679"/>
            <a:ext cx="0" cy="545972"/>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64128"/>
            <a:ext cx="0" cy="2446160"/>
          </a:xfrm>
          <a:prstGeom prst="line">
            <a:avLst/>
          </a:prstGeom>
          <a:ln w="25400">
            <a:headEnd type="ova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781800" y="1930381"/>
            <a:ext cx="0" cy="428157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6019800" y="1946482"/>
            <a:ext cx="0" cy="374032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124200" y="1998272"/>
            <a:ext cx="714483" cy="911616"/>
            <a:chOff x="3124200" y="1998272"/>
            <a:chExt cx="714483" cy="911616"/>
          </a:xfrm>
        </p:grpSpPr>
        <p:cxnSp>
          <p:nvCxnSpPr>
            <p:cNvPr id="112" name="Straight Connector 111"/>
            <p:cNvCxnSpPr/>
            <p:nvPr/>
          </p:nvCxnSpPr>
          <p:spPr>
            <a:xfrm>
              <a:off x="3124200" y="1998272"/>
              <a:ext cx="0" cy="9116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124200" y="2895600"/>
              <a:ext cx="714483" cy="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2909888" y="2626209"/>
            <a:ext cx="957626" cy="393216"/>
            <a:chOff x="3124200" y="2016609"/>
            <a:chExt cx="957626" cy="393216"/>
          </a:xfrm>
        </p:grpSpPr>
        <p:cxnSp>
          <p:nvCxnSpPr>
            <p:cNvPr id="115" name="Straight Connector 114"/>
            <p:cNvCxnSpPr/>
            <p:nvPr/>
          </p:nvCxnSpPr>
          <p:spPr>
            <a:xfrm>
              <a:off x="3124200" y="2016609"/>
              <a:ext cx="0" cy="3866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130850" y="2409824"/>
              <a:ext cx="950976" cy="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3055999" y="3262312"/>
            <a:ext cx="785932" cy="524115"/>
            <a:chOff x="2850841" y="1862136"/>
            <a:chExt cx="785932" cy="524115"/>
          </a:xfrm>
        </p:grpSpPr>
        <p:cxnSp>
          <p:nvCxnSpPr>
            <p:cNvPr id="119" name="Straight Connector 118"/>
            <p:cNvCxnSpPr/>
            <p:nvPr/>
          </p:nvCxnSpPr>
          <p:spPr>
            <a:xfrm>
              <a:off x="2871418" y="1871665"/>
              <a:ext cx="0" cy="5145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850841" y="1862136"/>
              <a:ext cx="785932" cy="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3205229" y="3352800"/>
            <a:ext cx="590483" cy="1114804"/>
            <a:chOff x="2877279" y="1350938"/>
            <a:chExt cx="590483" cy="1114804"/>
          </a:xfrm>
        </p:grpSpPr>
        <p:cxnSp>
          <p:nvCxnSpPr>
            <p:cNvPr id="123" name="Straight Connector 122"/>
            <p:cNvCxnSpPr/>
            <p:nvPr/>
          </p:nvCxnSpPr>
          <p:spPr>
            <a:xfrm>
              <a:off x="2885706" y="1350938"/>
              <a:ext cx="0" cy="11148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2877279" y="1358214"/>
              <a:ext cx="590483" cy="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3423139" y="3456651"/>
            <a:ext cx="309387" cy="1620553"/>
            <a:chOff x="2885706" y="845189"/>
            <a:chExt cx="309387" cy="1620553"/>
          </a:xfrm>
        </p:grpSpPr>
        <p:cxnSp>
          <p:nvCxnSpPr>
            <p:cNvPr id="126" name="Straight Connector 125"/>
            <p:cNvCxnSpPr/>
            <p:nvPr/>
          </p:nvCxnSpPr>
          <p:spPr>
            <a:xfrm>
              <a:off x="2885706" y="845189"/>
              <a:ext cx="0" cy="162055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2892081" y="865162"/>
              <a:ext cx="303012" cy="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2667000" y="1143000"/>
            <a:ext cx="609462" cy="369332"/>
          </a:xfrm>
          <a:prstGeom prst="rect">
            <a:avLst/>
          </a:prstGeom>
          <a:noFill/>
        </p:spPr>
        <p:txBody>
          <a:bodyPr wrap="none" rtlCol="0">
            <a:spAutoFit/>
          </a:bodyPr>
          <a:lstStyle/>
          <a:p>
            <a:r>
              <a:rPr lang="en-US" dirty="0" smtClean="0"/>
              <a:t>AND</a:t>
            </a:r>
            <a:endParaRPr lang="en-US" dirty="0"/>
          </a:p>
        </p:txBody>
      </p:sp>
      <p:sp>
        <p:nvSpPr>
          <p:cNvPr id="129" name="TextBox 128"/>
          <p:cNvSpPr txBox="1"/>
          <p:nvPr/>
        </p:nvSpPr>
        <p:spPr>
          <a:xfrm>
            <a:off x="2667138" y="1688068"/>
            <a:ext cx="603050" cy="369332"/>
          </a:xfrm>
          <a:prstGeom prst="rect">
            <a:avLst/>
          </a:prstGeom>
          <a:noFill/>
        </p:spPr>
        <p:txBody>
          <a:bodyPr wrap="none" rtlCol="0">
            <a:spAutoFit/>
          </a:bodyPr>
          <a:lstStyle/>
          <a:p>
            <a:r>
              <a:rPr lang="en-US" dirty="0" smtClean="0"/>
              <a:t>ADD</a:t>
            </a:r>
            <a:endParaRPr lang="en-US" dirty="0"/>
          </a:p>
        </p:txBody>
      </p:sp>
      <p:sp>
        <p:nvSpPr>
          <p:cNvPr id="130" name="TextBox 129"/>
          <p:cNvSpPr txBox="1"/>
          <p:nvPr/>
        </p:nvSpPr>
        <p:spPr>
          <a:xfrm>
            <a:off x="2590938" y="2297668"/>
            <a:ext cx="452368" cy="369332"/>
          </a:xfrm>
          <a:prstGeom prst="rect">
            <a:avLst/>
          </a:prstGeom>
          <a:noFill/>
        </p:spPr>
        <p:txBody>
          <a:bodyPr wrap="none" rtlCol="0">
            <a:spAutoFit/>
          </a:bodyPr>
          <a:lstStyle/>
          <a:p>
            <a:r>
              <a:rPr lang="en-US" dirty="0" smtClean="0"/>
              <a:t>DR</a:t>
            </a:r>
            <a:endParaRPr lang="en-US" dirty="0"/>
          </a:p>
        </p:txBody>
      </p:sp>
      <p:sp>
        <p:nvSpPr>
          <p:cNvPr id="131" name="TextBox 130"/>
          <p:cNvSpPr txBox="1"/>
          <p:nvPr/>
        </p:nvSpPr>
        <p:spPr>
          <a:xfrm>
            <a:off x="2514600" y="2892623"/>
            <a:ext cx="535724" cy="307777"/>
          </a:xfrm>
          <a:prstGeom prst="rect">
            <a:avLst/>
          </a:prstGeom>
          <a:noFill/>
        </p:spPr>
        <p:txBody>
          <a:bodyPr wrap="none" rtlCol="0">
            <a:spAutoFit/>
          </a:bodyPr>
          <a:lstStyle/>
          <a:p>
            <a:r>
              <a:rPr lang="en-US" sz="1400" dirty="0" smtClean="0"/>
              <a:t>INPR</a:t>
            </a:r>
            <a:endParaRPr lang="en-US" sz="1400" dirty="0"/>
          </a:p>
        </p:txBody>
      </p:sp>
      <p:sp>
        <p:nvSpPr>
          <p:cNvPr id="132" name="TextBox 131"/>
          <p:cNvSpPr txBox="1"/>
          <p:nvPr/>
        </p:nvSpPr>
        <p:spPr>
          <a:xfrm>
            <a:off x="2514600" y="3429000"/>
            <a:ext cx="638316" cy="369332"/>
          </a:xfrm>
          <a:prstGeom prst="rect">
            <a:avLst/>
          </a:prstGeom>
          <a:noFill/>
        </p:spPr>
        <p:txBody>
          <a:bodyPr wrap="none" rtlCol="0">
            <a:spAutoFit/>
          </a:bodyPr>
          <a:lstStyle/>
          <a:p>
            <a:r>
              <a:rPr lang="en-US" dirty="0" smtClean="0"/>
              <a:t>CMA</a:t>
            </a:r>
            <a:endParaRPr lang="en-US" dirty="0"/>
          </a:p>
        </p:txBody>
      </p:sp>
      <p:sp>
        <p:nvSpPr>
          <p:cNvPr id="133" name="TextBox 132"/>
          <p:cNvSpPr txBox="1"/>
          <p:nvPr/>
        </p:nvSpPr>
        <p:spPr>
          <a:xfrm>
            <a:off x="2590800" y="4126468"/>
            <a:ext cx="559769" cy="369332"/>
          </a:xfrm>
          <a:prstGeom prst="rect">
            <a:avLst/>
          </a:prstGeom>
          <a:noFill/>
        </p:spPr>
        <p:txBody>
          <a:bodyPr wrap="none" rtlCol="0">
            <a:spAutoFit/>
          </a:bodyPr>
          <a:lstStyle/>
          <a:p>
            <a:r>
              <a:rPr lang="en-US" dirty="0" smtClean="0"/>
              <a:t>SHR</a:t>
            </a:r>
            <a:endParaRPr lang="en-US" dirty="0"/>
          </a:p>
        </p:txBody>
      </p:sp>
      <p:sp>
        <p:nvSpPr>
          <p:cNvPr id="134" name="TextBox 133"/>
          <p:cNvSpPr txBox="1"/>
          <p:nvPr/>
        </p:nvSpPr>
        <p:spPr>
          <a:xfrm>
            <a:off x="2590800" y="4736068"/>
            <a:ext cx="532518" cy="369332"/>
          </a:xfrm>
          <a:prstGeom prst="rect">
            <a:avLst/>
          </a:prstGeom>
          <a:noFill/>
        </p:spPr>
        <p:txBody>
          <a:bodyPr wrap="none" rtlCol="0">
            <a:spAutoFit/>
          </a:bodyPr>
          <a:lstStyle/>
          <a:p>
            <a:r>
              <a:rPr lang="en-US" dirty="0" smtClean="0"/>
              <a:t>SHL</a:t>
            </a:r>
            <a:endParaRPr lang="en-US" dirty="0"/>
          </a:p>
        </p:txBody>
      </p:sp>
      <p:sp>
        <p:nvSpPr>
          <p:cNvPr id="135" name="TextBox 134"/>
          <p:cNvSpPr txBox="1"/>
          <p:nvPr/>
        </p:nvSpPr>
        <p:spPr>
          <a:xfrm>
            <a:off x="2590800" y="5345668"/>
            <a:ext cx="514885" cy="369332"/>
          </a:xfrm>
          <a:prstGeom prst="rect">
            <a:avLst/>
          </a:prstGeom>
          <a:noFill/>
        </p:spPr>
        <p:txBody>
          <a:bodyPr wrap="none" rtlCol="0">
            <a:spAutoFit/>
          </a:bodyPr>
          <a:lstStyle/>
          <a:p>
            <a:r>
              <a:rPr lang="en-US" dirty="0" smtClean="0"/>
              <a:t>INC</a:t>
            </a:r>
            <a:endParaRPr lang="en-US" dirty="0"/>
          </a:p>
        </p:txBody>
      </p:sp>
      <p:sp>
        <p:nvSpPr>
          <p:cNvPr id="136" name="TextBox 135"/>
          <p:cNvSpPr txBox="1"/>
          <p:nvPr/>
        </p:nvSpPr>
        <p:spPr>
          <a:xfrm>
            <a:off x="2590800" y="5879068"/>
            <a:ext cx="530915" cy="369332"/>
          </a:xfrm>
          <a:prstGeom prst="rect">
            <a:avLst/>
          </a:prstGeom>
          <a:noFill/>
        </p:spPr>
        <p:txBody>
          <a:bodyPr wrap="none" rtlCol="0">
            <a:spAutoFit/>
          </a:bodyPr>
          <a:lstStyle/>
          <a:p>
            <a:r>
              <a:rPr lang="en-US" dirty="0" smtClean="0"/>
              <a:t>CLR</a:t>
            </a:r>
            <a:endParaRPr lang="en-US" dirty="0"/>
          </a:p>
        </p:txBody>
      </p:sp>
      <p:sp>
        <p:nvSpPr>
          <p:cNvPr id="137" name="TextBox 136"/>
          <p:cNvSpPr txBox="1"/>
          <p:nvPr/>
        </p:nvSpPr>
        <p:spPr>
          <a:xfrm>
            <a:off x="4343400" y="1371600"/>
            <a:ext cx="418704" cy="369332"/>
          </a:xfrm>
          <a:prstGeom prst="rect">
            <a:avLst/>
          </a:prstGeom>
          <a:noFill/>
        </p:spPr>
        <p:txBody>
          <a:bodyPr wrap="none" rtlCol="0">
            <a:spAutoFit/>
          </a:bodyPr>
          <a:lstStyle/>
          <a:p>
            <a:r>
              <a:rPr lang="en-US" dirty="0" smtClean="0"/>
              <a:t>16</a:t>
            </a:r>
            <a:endParaRPr lang="en-US" dirty="0"/>
          </a:p>
        </p:txBody>
      </p:sp>
      <p:sp>
        <p:nvSpPr>
          <p:cNvPr id="138" name="TextBox 137"/>
          <p:cNvSpPr txBox="1"/>
          <p:nvPr/>
        </p:nvSpPr>
        <p:spPr>
          <a:xfrm>
            <a:off x="660920" y="1157288"/>
            <a:ext cx="405880" cy="369332"/>
          </a:xfrm>
          <a:prstGeom prst="rect">
            <a:avLst/>
          </a:prstGeom>
          <a:noFill/>
        </p:spPr>
        <p:txBody>
          <a:bodyPr wrap="none" rtlCol="0">
            <a:spAutoFit/>
          </a:bodyPr>
          <a:lstStyle/>
          <a:p>
            <a:r>
              <a:rPr lang="en-US" dirty="0" smtClean="0"/>
              <a:t>D</a:t>
            </a:r>
            <a:r>
              <a:rPr lang="en-US" baseline="-25000" dirty="0" smtClean="0"/>
              <a:t>0</a:t>
            </a:r>
            <a:endParaRPr lang="en-US" baseline="-25000" dirty="0"/>
          </a:p>
        </p:txBody>
      </p:sp>
      <p:sp>
        <p:nvSpPr>
          <p:cNvPr id="139" name="TextBox 138"/>
          <p:cNvSpPr txBox="1"/>
          <p:nvPr/>
        </p:nvSpPr>
        <p:spPr>
          <a:xfrm>
            <a:off x="685800" y="1383268"/>
            <a:ext cx="375424" cy="369332"/>
          </a:xfrm>
          <a:prstGeom prst="rect">
            <a:avLst/>
          </a:prstGeom>
          <a:noFill/>
        </p:spPr>
        <p:txBody>
          <a:bodyPr wrap="none" rtlCol="0">
            <a:spAutoFit/>
          </a:bodyPr>
          <a:lstStyle/>
          <a:p>
            <a:r>
              <a:rPr lang="en-US" dirty="0" smtClean="0"/>
              <a:t>T</a:t>
            </a:r>
            <a:r>
              <a:rPr lang="en-US" baseline="-25000" dirty="0"/>
              <a:t>5</a:t>
            </a:r>
          </a:p>
        </p:txBody>
      </p:sp>
      <p:sp>
        <p:nvSpPr>
          <p:cNvPr id="140" name="TextBox 139"/>
          <p:cNvSpPr txBox="1"/>
          <p:nvPr/>
        </p:nvSpPr>
        <p:spPr>
          <a:xfrm>
            <a:off x="685800" y="1676400"/>
            <a:ext cx="405880" cy="369332"/>
          </a:xfrm>
          <a:prstGeom prst="rect">
            <a:avLst/>
          </a:prstGeom>
          <a:noFill/>
        </p:spPr>
        <p:txBody>
          <a:bodyPr wrap="none" rtlCol="0">
            <a:spAutoFit/>
          </a:bodyPr>
          <a:lstStyle/>
          <a:p>
            <a:r>
              <a:rPr lang="en-US" dirty="0" smtClean="0"/>
              <a:t>D</a:t>
            </a:r>
            <a:r>
              <a:rPr lang="en-US" baseline="-25000" dirty="0"/>
              <a:t>1</a:t>
            </a:r>
          </a:p>
        </p:txBody>
      </p:sp>
      <p:sp>
        <p:nvSpPr>
          <p:cNvPr id="141" name="TextBox 140"/>
          <p:cNvSpPr txBox="1"/>
          <p:nvPr/>
        </p:nvSpPr>
        <p:spPr>
          <a:xfrm>
            <a:off x="660920" y="2300288"/>
            <a:ext cx="405880" cy="369332"/>
          </a:xfrm>
          <a:prstGeom prst="rect">
            <a:avLst/>
          </a:prstGeom>
          <a:noFill/>
        </p:spPr>
        <p:txBody>
          <a:bodyPr wrap="none" rtlCol="0">
            <a:spAutoFit/>
          </a:bodyPr>
          <a:lstStyle/>
          <a:p>
            <a:r>
              <a:rPr lang="en-US" dirty="0" smtClean="0"/>
              <a:t>D</a:t>
            </a:r>
            <a:r>
              <a:rPr lang="en-US" baseline="-25000" dirty="0"/>
              <a:t>2</a:t>
            </a:r>
          </a:p>
        </p:txBody>
      </p:sp>
      <p:sp>
        <p:nvSpPr>
          <p:cNvPr id="142" name="TextBox 141"/>
          <p:cNvSpPr txBox="1"/>
          <p:nvPr/>
        </p:nvSpPr>
        <p:spPr>
          <a:xfrm>
            <a:off x="685800" y="2526268"/>
            <a:ext cx="375424" cy="369332"/>
          </a:xfrm>
          <a:prstGeom prst="rect">
            <a:avLst/>
          </a:prstGeom>
          <a:noFill/>
        </p:spPr>
        <p:txBody>
          <a:bodyPr wrap="none" rtlCol="0">
            <a:spAutoFit/>
          </a:bodyPr>
          <a:lstStyle/>
          <a:p>
            <a:r>
              <a:rPr lang="en-US" dirty="0" smtClean="0"/>
              <a:t>T</a:t>
            </a:r>
            <a:r>
              <a:rPr lang="en-US" baseline="-25000" dirty="0"/>
              <a:t>5</a:t>
            </a:r>
          </a:p>
        </p:txBody>
      </p:sp>
      <p:sp>
        <p:nvSpPr>
          <p:cNvPr id="143" name="TextBox 142"/>
          <p:cNvSpPr txBox="1"/>
          <p:nvPr/>
        </p:nvSpPr>
        <p:spPr>
          <a:xfrm>
            <a:off x="760306" y="2833688"/>
            <a:ext cx="306494" cy="369332"/>
          </a:xfrm>
          <a:prstGeom prst="rect">
            <a:avLst/>
          </a:prstGeom>
          <a:noFill/>
        </p:spPr>
        <p:txBody>
          <a:bodyPr wrap="none" rtlCol="0">
            <a:spAutoFit/>
          </a:bodyPr>
          <a:lstStyle/>
          <a:p>
            <a:r>
              <a:rPr lang="en-US" i="1" dirty="0" smtClean="0"/>
              <a:t>p</a:t>
            </a:r>
            <a:endParaRPr lang="en-US" i="1" baseline="-25000" dirty="0"/>
          </a:p>
        </p:txBody>
      </p:sp>
      <p:sp>
        <p:nvSpPr>
          <p:cNvPr id="144" name="TextBox 143"/>
          <p:cNvSpPr txBox="1"/>
          <p:nvPr/>
        </p:nvSpPr>
        <p:spPr>
          <a:xfrm>
            <a:off x="710680" y="3059668"/>
            <a:ext cx="466794" cy="369332"/>
          </a:xfrm>
          <a:prstGeom prst="rect">
            <a:avLst/>
          </a:prstGeom>
          <a:noFill/>
        </p:spPr>
        <p:txBody>
          <a:bodyPr wrap="none" rtlCol="0">
            <a:spAutoFit/>
          </a:bodyPr>
          <a:lstStyle/>
          <a:p>
            <a:r>
              <a:rPr lang="en-US" dirty="0" smtClean="0"/>
              <a:t>B</a:t>
            </a:r>
            <a:r>
              <a:rPr lang="en-US" baseline="-25000" dirty="0" smtClean="0"/>
              <a:t>11</a:t>
            </a:r>
            <a:endParaRPr lang="en-US" baseline="-25000" dirty="0"/>
          </a:p>
        </p:txBody>
      </p:sp>
      <p:sp>
        <p:nvSpPr>
          <p:cNvPr id="145" name="TextBox 144"/>
          <p:cNvSpPr txBox="1"/>
          <p:nvPr/>
        </p:nvSpPr>
        <p:spPr>
          <a:xfrm>
            <a:off x="735426" y="3443288"/>
            <a:ext cx="263214" cy="369332"/>
          </a:xfrm>
          <a:prstGeom prst="rect">
            <a:avLst/>
          </a:prstGeom>
          <a:noFill/>
        </p:spPr>
        <p:txBody>
          <a:bodyPr wrap="none" rtlCol="0">
            <a:spAutoFit/>
          </a:bodyPr>
          <a:lstStyle/>
          <a:p>
            <a:r>
              <a:rPr lang="en-US" i="1" dirty="0"/>
              <a:t>r</a:t>
            </a:r>
            <a:endParaRPr lang="en-US" i="1" baseline="-25000" dirty="0"/>
          </a:p>
        </p:txBody>
      </p:sp>
      <p:sp>
        <p:nvSpPr>
          <p:cNvPr id="146" name="TextBox 145"/>
          <p:cNvSpPr txBox="1"/>
          <p:nvPr/>
        </p:nvSpPr>
        <p:spPr>
          <a:xfrm>
            <a:off x="685800" y="3669268"/>
            <a:ext cx="388248" cy="369332"/>
          </a:xfrm>
          <a:prstGeom prst="rect">
            <a:avLst/>
          </a:prstGeom>
          <a:noFill/>
        </p:spPr>
        <p:txBody>
          <a:bodyPr wrap="none" rtlCol="0">
            <a:spAutoFit/>
          </a:bodyPr>
          <a:lstStyle/>
          <a:p>
            <a:r>
              <a:rPr lang="en-US" dirty="0" smtClean="0"/>
              <a:t>B</a:t>
            </a:r>
            <a:r>
              <a:rPr lang="en-US" baseline="-25000" dirty="0"/>
              <a:t>9</a:t>
            </a:r>
          </a:p>
        </p:txBody>
      </p:sp>
      <p:sp>
        <p:nvSpPr>
          <p:cNvPr id="147" name="TextBox 146"/>
          <p:cNvSpPr txBox="1"/>
          <p:nvPr/>
        </p:nvSpPr>
        <p:spPr>
          <a:xfrm>
            <a:off x="685800" y="4343400"/>
            <a:ext cx="388248" cy="369332"/>
          </a:xfrm>
          <a:prstGeom prst="rect">
            <a:avLst/>
          </a:prstGeom>
          <a:noFill/>
        </p:spPr>
        <p:txBody>
          <a:bodyPr wrap="none" rtlCol="0">
            <a:spAutoFit/>
          </a:bodyPr>
          <a:lstStyle/>
          <a:p>
            <a:r>
              <a:rPr lang="en-US" dirty="0" smtClean="0"/>
              <a:t>B</a:t>
            </a:r>
            <a:r>
              <a:rPr lang="en-US" baseline="-25000" dirty="0"/>
              <a:t>7</a:t>
            </a:r>
          </a:p>
        </p:txBody>
      </p:sp>
      <p:sp>
        <p:nvSpPr>
          <p:cNvPr id="148" name="TextBox 147"/>
          <p:cNvSpPr txBox="1"/>
          <p:nvPr/>
        </p:nvSpPr>
        <p:spPr>
          <a:xfrm>
            <a:off x="685800" y="4964668"/>
            <a:ext cx="388248" cy="369332"/>
          </a:xfrm>
          <a:prstGeom prst="rect">
            <a:avLst/>
          </a:prstGeom>
          <a:noFill/>
        </p:spPr>
        <p:txBody>
          <a:bodyPr wrap="none" rtlCol="0">
            <a:spAutoFit/>
          </a:bodyPr>
          <a:lstStyle/>
          <a:p>
            <a:r>
              <a:rPr lang="en-US" dirty="0" smtClean="0"/>
              <a:t>B</a:t>
            </a:r>
            <a:r>
              <a:rPr lang="en-US" baseline="-25000" dirty="0" smtClean="0"/>
              <a:t>6</a:t>
            </a:r>
            <a:endParaRPr lang="en-US" baseline="-25000" dirty="0"/>
          </a:p>
        </p:txBody>
      </p:sp>
      <p:sp>
        <p:nvSpPr>
          <p:cNvPr id="149" name="TextBox 148"/>
          <p:cNvSpPr txBox="1"/>
          <p:nvPr/>
        </p:nvSpPr>
        <p:spPr>
          <a:xfrm>
            <a:off x="685800" y="5574268"/>
            <a:ext cx="388248" cy="369332"/>
          </a:xfrm>
          <a:prstGeom prst="rect">
            <a:avLst/>
          </a:prstGeom>
          <a:noFill/>
        </p:spPr>
        <p:txBody>
          <a:bodyPr wrap="none" rtlCol="0">
            <a:spAutoFit/>
          </a:bodyPr>
          <a:lstStyle/>
          <a:p>
            <a:r>
              <a:rPr lang="en-US" dirty="0" smtClean="0"/>
              <a:t>B</a:t>
            </a:r>
            <a:r>
              <a:rPr lang="en-US" baseline="-25000" dirty="0"/>
              <a:t>5</a:t>
            </a:r>
          </a:p>
        </p:txBody>
      </p:sp>
      <p:sp>
        <p:nvSpPr>
          <p:cNvPr id="150" name="TextBox 149"/>
          <p:cNvSpPr txBox="1"/>
          <p:nvPr/>
        </p:nvSpPr>
        <p:spPr>
          <a:xfrm>
            <a:off x="685800" y="6107668"/>
            <a:ext cx="466794" cy="369332"/>
          </a:xfrm>
          <a:prstGeom prst="rect">
            <a:avLst/>
          </a:prstGeom>
          <a:noFill/>
        </p:spPr>
        <p:txBody>
          <a:bodyPr wrap="none" rtlCol="0">
            <a:spAutoFit/>
          </a:bodyPr>
          <a:lstStyle/>
          <a:p>
            <a:r>
              <a:rPr lang="en-US" dirty="0" smtClean="0"/>
              <a:t>B</a:t>
            </a:r>
            <a:r>
              <a:rPr lang="en-US" baseline="-25000" dirty="0" smtClean="0"/>
              <a:t>11</a:t>
            </a:r>
            <a:endParaRPr lang="en-US" baseline="-25000" dirty="0"/>
          </a:p>
        </p:txBody>
      </p:sp>
      <p:sp>
        <p:nvSpPr>
          <p:cNvPr id="151" name="TextBox 150"/>
          <p:cNvSpPr txBox="1"/>
          <p:nvPr/>
        </p:nvSpPr>
        <p:spPr>
          <a:xfrm>
            <a:off x="3962400" y="1667470"/>
            <a:ext cx="977737" cy="923330"/>
          </a:xfrm>
          <a:prstGeom prst="rect">
            <a:avLst/>
          </a:prstGeom>
          <a:noFill/>
        </p:spPr>
        <p:txBody>
          <a:bodyPr wrap="square" rtlCol="0">
            <a:spAutoFit/>
          </a:bodyPr>
          <a:lstStyle/>
          <a:p>
            <a:pPr algn="ctr"/>
            <a:r>
              <a:rPr lang="en-US" dirty="0" smtClean="0"/>
              <a:t>From Adder &amp; Logic</a:t>
            </a:r>
            <a:endParaRPr lang="en-US" dirty="0"/>
          </a:p>
        </p:txBody>
      </p:sp>
    </p:spTree>
    <p:extLst>
      <p:ext uri="{BB962C8B-B14F-4D97-AF65-F5344CB8AC3E}">
        <p14:creationId xmlns:p14="http://schemas.microsoft.com/office/powerpoint/2010/main" val="23007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wipe(left)">
                                      <p:cBhvr>
                                        <p:cTn id="23" dur="500"/>
                                        <p:tgtEl>
                                          <p:spTgt spid="13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wipe(left)">
                                      <p:cBhvr>
                                        <p:cTn id="26" dur="500"/>
                                        <p:tgtEl>
                                          <p:spTgt spid="1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down)">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left)">
                                      <p:cBhvr>
                                        <p:cTn id="42" dur="500"/>
                                        <p:tgtEl>
                                          <p:spTgt spid="6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wipe(left)">
                                      <p:cBhvr>
                                        <p:cTn id="45" dur="500"/>
                                        <p:tgtEl>
                                          <p:spTgt spid="13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left)">
                                      <p:cBhvr>
                                        <p:cTn id="48" dur="5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wipe(down)">
                                      <p:cBhvr>
                                        <p:cTn id="53" dur="500"/>
                                        <p:tgtEl>
                                          <p:spTgt spid="1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left)">
                                      <p:cBhvr>
                                        <p:cTn id="58" dur="500"/>
                                        <p:tgtEl>
                                          <p:spTgt spid="7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wipe(left)">
                                      <p:cBhvr>
                                        <p:cTn id="61" dur="500"/>
                                        <p:tgtEl>
                                          <p:spTgt spid="140"/>
                                        </p:tgtEl>
                                      </p:cBhvr>
                                    </p:animEffect>
                                  </p:childTnLst>
                                </p:cTn>
                              </p:par>
                              <p:par>
                                <p:cTn id="62" presetID="22" presetClass="entr" presetSubtype="8" fill="hold" nodeType="with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wipe(left)">
                                      <p:cBhvr>
                                        <p:cTn id="64" dur="500"/>
                                        <p:tgtEl>
                                          <p:spTgt spid="1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wipe(down)">
                                      <p:cBhvr>
                                        <p:cTn id="69" dur="500"/>
                                        <p:tgtEl>
                                          <p:spTgt spid="1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animEffect transition="in" filter="wipe(left)">
                                      <p:cBhvr>
                                        <p:cTn id="77" dur="500"/>
                                        <p:tgtEl>
                                          <p:spTgt spid="14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left)">
                                      <p:cBhvr>
                                        <p:cTn id="80" dur="500"/>
                                        <p:tgtEl>
                                          <p:spTgt spid="14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30"/>
                                        </p:tgtEl>
                                        <p:attrNameLst>
                                          <p:attrName>style.visibility</p:attrName>
                                        </p:attrNameLst>
                                      </p:cBhvr>
                                      <p:to>
                                        <p:strVal val="visible"/>
                                      </p:to>
                                    </p:set>
                                    <p:animEffect transition="in" filter="wipe(down)">
                                      <p:cBhvr>
                                        <p:cTn id="85" dur="500"/>
                                        <p:tgtEl>
                                          <p:spTgt spid="13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wipe(left)">
                                      <p:cBhvr>
                                        <p:cTn id="90" dur="500"/>
                                        <p:tgtEl>
                                          <p:spTgt spid="80"/>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animEffect transition="in" filter="wipe(left)">
                                      <p:cBhvr>
                                        <p:cTn id="93" dur="500"/>
                                        <p:tgtEl>
                                          <p:spTgt spid="13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43"/>
                                        </p:tgtEl>
                                        <p:attrNameLst>
                                          <p:attrName>style.visibility</p:attrName>
                                        </p:attrNameLst>
                                      </p:cBhvr>
                                      <p:to>
                                        <p:strVal val="visible"/>
                                      </p:to>
                                    </p:set>
                                    <p:animEffect transition="in" filter="wipe(left)">
                                      <p:cBhvr>
                                        <p:cTn id="96" dur="500"/>
                                        <p:tgtEl>
                                          <p:spTgt spid="143"/>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44"/>
                                        </p:tgtEl>
                                        <p:attrNameLst>
                                          <p:attrName>style.visibility</p:attrName>
                                        </p:attrNameLst>
                                      </p:cBhvr>
                                      <p:to>
                                        <p:strVal val="visible"/>
                                      </p:to>
                                    </p:set>
                                    <p:animEffect transition="in" filter="wipe(left)">
                                      <p:cBhvr>
                                        <p:cTn id="99" dur="500"/>
                                        <p:tgtEl>
                                          <p:spTgt spid="14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wipe(left)">
                                      <p:cBhvr>
                                        <p:cTn id="104" dur="500"/>
                                        <p:tgtEl>
                                          <p:spTgt spid="85"/>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146"/>
                                        </p:tgtEl>
                                        <p:attrNameLst>
                                          <p:attrName>style.visibility</p:attrName>
                                        </p:attrNameLst>
                                      </p:cBhvr>
                                      <p:to>
                                        <p:strVal val="visible"/>
                                      </p:to>
                                    </p:set>
                                    <p:animEffect transition="in" filter="wipe(left)">
                                      <p:cBhvr>
                                        <p:cTn id="107" dur="500"/>
                                        <p:tgtEl>
                                          <p:spTgt spid="146"/>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45"/>
                                        </p:tgtEl>
                                        <p:attrNameLst>
                                          <p:attrName>style.visibility</p:attrName>
                                        </p:attrNameLst>
                                      </p:cBhvr>
                                      <p:to>
                                        <p:strVal val="visible"/>
                                      </p:to>
                                    </p:set>
                                    <p:animEffect transition="in" filter="wipe(left)">
                                      <p:cBhvr>
                                        <p:cTn id="110" dur="500"/>
                                        <p:tgtEl>
                                          <p:spTgt spid="145"/>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32"/>
                                        </p:tgtEl>
                                        <p:attrNameLst>
                                          <p:attrName>style.visibility</p:attrName>
                                        </p:attrNameLst>
                                      </p:cBhvr>
                                      <p:to>
                                        <p:strVal val="visible"/>
                                      </p:to>
                                    </p:set>
                                    <p:animEffect transition="in" filter="wipe(left)">
                                      <p:cBhvr>
                                        <p:cTn id="113" dur="500"/>
                                        <p:tgtEl>
                                          <p:spTgt spid="13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90"/>
                                        </p:tgtEl>
                                        <p:attrNameLst>
                                          <p:attrName>style.visibility</p:attrName>
                                        </p:attrNameLst>
                                      </p:cBhvr>
                                      <p:to>
                                        <p:strVal val="visible"/>
                                      </p:to>
                                    </p:set>
                                    <p:animEffect transition="in" filter="wipe(left)">
                                      <p:cBhvr>
                                        <p:cTn id="118" dur="500"/>
                                        <p:tgtEl>
                                          <p:spTgt spid="90"/>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47"/>
                                        </p:tgtEl>
                                        <p:attrNameLst>
                                          <p:attrName>style.visibility</p:attrName>
                                        </p:attrNameLst>
                                      </p:cBhvr>
                                      <p:to>
                                        <p:strVal val="visible"/>
                                      </p:to>
                                    </p:set>
                                    <p:animEffect transition="in" filter="wipe(left)">
                                      <p:cBhvr>
                                        <p:cTn id="121" dur="500"/>
                                        <p:tgtEl>
                                          <p:spTgt spid="147"/>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left)">
                                      <p:cBhvr>
                                        <p:cTn id="124" dur="500"/>
                                        <p:tgtEl>
                                          <p:spTgt spid="133"/>
                                        </p:tgtEl>
                                      </p:cBhvr>
                                    </p:animEffect>
                                  </p:childTnLst>
                                </p:cTn>
                              </p:par>
                              <p:par>
                                <p:cTn id="125" presetID="22" presetClass="entr" presetSubtype="8" fill="hold" nodeType="withEffect">
                                  <p:stCondLst>
                                    <p:cond delay="0"/>
                                  </p:stCondLst>
                                  <p:childTnLst>
                                    <p:set>
                                      <p:cBhvr>
                                        <p:cTn id="126" dur="1" fill="hold">
                                          <p:stCondLst>
                                            <p:cond delay="0"/>
                                          </p:stCondLst>
                                        </p:cTn>
                                        <p:tgtEl>
                                          <p:spTgt spid="111"/>
                                        </p:tgtEl>
                                        <p:attrNameLst>
                                          <p:attrName>style.visibility</p:attrName>
                                        </p:attrNameLst>
                                      </p:cBhvr>
                                      <p:to>
                                        <p:strVal val="visible"/>
                                      </p:to>
                                    </p:set>
                                    <p:animEffect transition="in" filter="wipe(left)">
                                      <p:cBhvr>
                                        <p:cTn id="127" dur="500"/>
                                        <p:tgtEl>
                                          <p:spTgt spid="11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wipe(left)">
                                      <p:cBhvr>
                                        <p:cTn id="132" dur="500"/>
                                        <p:tgtEl>
                                          <p:spTgt spid="95"/>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wipe(left)">
                                      <p:cBhvr>
                                        <p:cTn id="135" dur="500"/>
                                        <p:tgtEl>
                                          <p:spTgt spid="148"/>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34"/>
                                        </p:tgtEl>
                                        <p:attrNameLst>
                                          <p:attrName>style.visibility</p:attrName>
                                        </p:attrNameLst>
                                      </p:cBhvr>
                                      <p:to>
                                        <p:strVal val="visible"/>
                                      </p:to>
                                    </p:set>
                                    <p:animEffect transition="in" filter="wipe(left)">
                                      <p:cBhvr>
                                        <p:cTn id="138" dur="500"/>
                                        <p:tgtEl>
                                          <p:spTgt spid="13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wipe(left)">
                                      <p:cBhvr>
                                        <p:cTn id="143" dur="500"/>
                                        <p:tgtEl>
                                          <p:spTgt spid="4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down)">
                                      <p:cBhvr>
                                        <p:cTn id="148" dur="500"/>
                                        <p:tgtEl>
                                          <p:spTgt spid="31"/>
                                        </p:tgtEl>
                                      </p:cBhvr>
                                    </p:animEffect>
                                  </p:childTnLst>
                                </p:cTn>
                              </p:par>
                              <p:par>
                                <p:cTn id="149" presetID="22" presetClass="entr" presetSubtype="4" fill="hold" nodeType="withEffect">
                                  <p:stCondLst>
                                    <p:cond delay="0"/>
                                  </p:stCondLst>
                                  <p:childTnLst>
                                    <p:set>
                                      <p:cBhvr>
                                        <p:cTn id="150" dur="1" fill="hold">
                                          <p:stCondLst>
                                            <p:cond delay="0"/>
                                          </p:stCondLst>
                                        </p:cTn>
                                        <p:tgtEl>
                                          <p:spTgt spid="6"/>
                                        </p:tgtEl>
                                        <p:attrNameLst>
                                          <p:attrName>style.visibility</p:attrName>
                                        </p:attrNameLst>
                                      </p:cBhvr>
                                      <p:to>
                                        <p:strVal val="visible"/>
                                      </p:to>
                                    </p:set>
                                    <p:animEffect transition="in" filter="wipe(down)">
                                      <p:cBhvr>
                                        <p:cTn id="151" dur="500"/>
                                        <p:tgtEl>
                                          <p:spTgt spid="6"/>
                                        </p:tgtEl>
                                      </p:cBhvr>
                                    </p:animEffect>
                                  </p:childTnLst>
                                </p:cTn>
                              </p:par>
                              <p:par>
                                <p:cTn id="152" presetID="22" presetClass="entr" presetSubtype="4" fill="hold"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wipe(down)">
                                      <p:cBhvr>
                                        <p:cTn id="154" dur="500"/>
                                        <p:tgtEl>
                                          <p:spTgt spid="114"/>
                                        </p:tgtEl>
                                      </p:cBhvr>
                                    </p:animEffect>
                                  </p:childTnLst>
                                </p:cTn>
                              </p:par>
                              <p:par>
                                <p:cTn id="155" presetID="22" presetClass="entr" presetSubtype="4" fill="hold" nodeType="withEffect">
                                  <p:stCondLst>
                                    <p:cond delay="0"/>
                                  </p:stCondLst>
                                  <p:childTnLst>
                                    <p:set>
                                      <p:cBhvr>
                                        <p:cTn id="156" dur="1" fill="hold">
                                          <p:stCondLst>
                                            <p:cond delay="0"/>
                                          </p:stCondLst>
                                        </p:cTn>
                                        <p:tgtEl>
                                          <p:spTgt spid="117"/>
                                        </p:tgtEl>
                                        <p:attrNameLst>
                                          <p:attrName>style.visibility</p:attrName>
                                        </p:attrNameLst>
                                      </p:cBhvr>
                                      <p:to>
                                        <p:strVal val="visible"/>
                                      </p:to>
                                    </p:set>
                                    <p:animEffect transition="in" filter="wipe(down)">
                                      <p:cBhvr>
                                        <p:cTn id="157" dur="500"/>
                                        <p:tgtEl>
                                          <p:spTgt spid="117"/>
                                        </p:tgtEl>
                                      </p:cBhvr>
                                    </p:animEffect>
                                  </p:childTnLst>
                                </p:cTn>
                              </p:par>
                              <p:par>
                                <p:cTn id="158" presetID="22" presetClass="entr" presetSubtype="4" fill="hold" nodeType="withEffect">
                                  <p:stCondLst>
                                    <p:cond delay="0"/>
                                  </p:stCondLst>
                                  <p:childTnLst>
                                    <p:set>
                                      <p:cBhvr>
                                        <p:cTn id="159" dur="1" fill="hold">
                                          <p:stCondLst>
                                            <p:cond delay="0"/>
                                          </p:stCondLst>
                                        </p:cTn>
                                        <p:tgtEl>
                                          <p:spTgt spid="122"/>
                                        </p:tgtEl>
                                        <p:attrNameLst>
                                          <p:attrName>style.visibility</p:attrName>
                                        </p:attrNameLst>
                                      </p:cBhvr>
                                      <p:to>
                                        <p:strVal val="visible"/>
                                      </p:to>
                                    </p:set>
                                    <p:animEffect transition="in" filter="wipe(down)">
                                      <p:cBhvr>
                                        <p:cTn id="160" dur="500"/>
                                        <p:tgtEl>
                                          <p:spTgt spid="122"/>
                                        </p:tgtEl>
                                      </p:cBhvr>
                                    </p:animEffect>
                                  </p:childTnLst>
                                </p:cTn>
                              </p:par>
                              <p:par>
                                <p:cTn id="161" presetID="22" presetClass="entr" presetSubtype="4" fill="hold" nodeType="withEffect">
                                  <p:stCondLst>
                                    <p:cond delay="0"/>
                                  </p:stCondLst>
                                  <p:childTnLst>
                                    <p:set>
                                      <p:cBhvr>
                                        <p:cTn id="162" dur="1" fill="hold">
                                          <p:stCondLst>
                                            <p:cond delay="0"/>
                                          </p:stCondLst>
                                        </p:cTn>
                                        <p:tgtEl>
                                          <p:spTgt spid="125"/>
                                        </p:tgtEl>
                                        <p:attrNameLst>
                                          <p:attrName>style.visibility</p:attrName>
                                        </p:attrNameLst>
                                      </p:cBhvr>
                                      <p:to>
                                        <p:strVal val="visible"/>
                                      </p:to>
                                    </p:set>
                                    <p:animEffect transition="in" filter="wipe(down)">
                                      <p:cBhvr>
                                        <p:cTn id="163" dur="500"/>
                                        <p:tgtEl>
                                          <p:spTgt spid="12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8"/>
                                        </p:tgtEl>
                                        <p:attrNameLst>
                                          <p:attrName>style.visibility</p:attrName>
                                        </p:attrNameLst>
                                      </p:cBhvr>
                                      <p:to>
                                        <p:strVal val="visible"/>
                                      </p:to>
                                    </p:set>
                                    <p:animEffect transition="in" filter="wipe(down)">
                                      <p:cBhvr>
                                        <p:cTn id="168" dur="500"/>
                                        <p:tgtEl>
                                          <p:spTgt spid="8"/>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21"/>
                                        </p:tgtEl>
                                        <p:attrNameLst>
                                          <p:attrName>style.visibility</p:attrName>
                                        </p:attrNameLst>
                                      </p:cBhvr>
                                      <p:to>
                                        <p:strVal val="visible"/>
                                      </p:to>
                                    </p:set>
                                    <p:animEffect transition="in" filter="wipe(down)">
                                      <p:cBhvr>
                                        <p:cTn id="173" dur="500"/>
                                        <p:tgtEl>
                                          <p:spTgt spid="21"/>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100"/>
                                        </p:tgtEl>
                                        <p:attrNameLst>
                                          <p:attrName>style.visibility</p:attrName>
                                        </p:attrNameLst>
                                      </p:cBhvr>
                                      <p:to>
                                        <p:strVal val="visible"/>
                                      </p:to>
                                    </p:set>
                                    <p:animEffect transition="in" filter="wipe(left)">
                                      <p:cBhvr>
                                        <p:cTn id="178" dur="500"/>
                                        <p:tgtEl>
                                          <p:spTgt spid="100"/>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149"/>
                                        </p:tgtEl>
                                        <p:attrNameLst>
                                          <p:attrName>style.visibility</p:attrName>
                                        </p:attrNameLst>
                                      </p:cBhvr>
                                      <p:to>
                                        <p:strVal val="visible"/>
                                      </p:to>
                                    </p:set>
                                    <p:animEffect transition="in" filter="wipe(left)">
                                      <p:cBhvr>
                                        <p:cTn id="181" dur="500"/>
                                        <p:tgtEl>
                                          <p:spTgt spid="149"/>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left)">
                                      <p:cBhvr>
                                        <p:cTn id="184" dur="500"/>
                                        <p:tgtEl>
                                          <p:spTgt spid="13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120"/>
                                        </p:tgtEl>
                                        <p:attrNameLst>
                                          <p:attrName>style.visibility</p:attrName>
                                        </p:attrNameLst>
                                      </p:cBhvr>
                                      <p:to>
                                        <p:strVal val="visible"/>
                                      </p:to>
                                    </p:set>
                                    <p:animEffect transition="in" filter="wipe(down)">
                                      <p:cBhvr>
                                        <p:cTn id="189" dur="500"/>
                                        <p:tgtEl>
                                          <p:spTgt spid="12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20"/>
                                        </p:tgtEl>
                                        <p:attrNameLst>
                                          <p:attrName>style.visibility</p:attrName>
                                        </p:attrNameLst>
                                      </p:cBhvr>
                                      <p:to>
                                        <p:strVal val="visible"/>
                                      </p:to>
                                    </p:set>
                                    <p:animEffect transition="in" filter="wipe(down)">
                                      <p:cBhvr>
                                        <p:cTn id="194" dur="500"/>
                                        <p:tgtEl>
                                          <p:spTgt spid="20"/>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wipe(left)">
                                      <p:cBhvr>
                                        <p:cTn id="199" dur="500"/>
                                        <p:tgtEl>
                                          <p:spTgt spid="136"/>
                                        </p:tgtEl>
                                      </p:cBhvr>
                                    </p:animEffect>
                                  </p:childTnLst>
                                </p:cTn>
                              </p:par>
                              <p:par>
                                <p:cTn id="200" presetID="22" presetClass="entr" presetSubtype="8" fill="hold" nodeType="with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wipe(left)">
                                      <p:cBhvr>
                                        <p:cTn id="202" dur="500"/>
                                        <p:tgtEl>
                                          <p:spTgt spid="105"/>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150"/>
                                        </p:tgtEl>
                                        <p:attrNameLst>
                                          <p:attrName>style.visibility</p:attrName>
                                        </p:attrNameLst>
                                      </p:cBhvr>
                                      <p:to>
                                        <p:strVal val="visible"/>
                                      </p:to>
                                    </p:set>
                                    <p:animEffect transition="in" filter="wipe(left)">
                                      <p:cBhvr>
                                        <p:cTn id="205" dur="500"/>
                                        <p:tgtEl>
                                          <p:spTgt spid="15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4" fill="hold" nodeType="clickEffect">
                                  <p:stCondLst>
                                    <p:cond delay="0"/>
                                  </p:stCondLst>
                                  <p:childTnLst>
                                    <p:set>
                                      <p:cBhvr>
                                        <p:cTn id="209" dur="1" fill="hold">
                                          <p:stCondLst>
                                            <p:cond delay="0"/>
                                          </p:stCondLst>
                                        </p:cTn>
                                        <p:tgtEl>
                                          <p:spTgt spid="118"/>
                                        </p:tgtEl>
                                        <p:attrNameLst>
                                          <p:attrName>style.visibility</p:attrName>
                                        </p:attrNameLst>
                                      </p:cBhvr>
                                      <p:to>
                                        <p:strVal val="visible"/>
                                      </p:to>
                                    </p:set>
                                    <p:animEffect transition="in" filter="wipe(down)">
                                      <p:cBhvr>
                                        <p:cTn id="210" dur="500"/>
                                        <p:tgtEl>
                                          <p:spTgt spid="118"/>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19"/>
                                        </p:tgtEl>
                                        <p:attrNameLst>
                                          <p:attrName>style.visibility</p:attrName>
                                        </p:attrNameLst>
                                      </p:cBhvr>
                                      <p:to>
                                        <p:strVal val="visible"/>
                                      </p:to>
                                    </p:set>
                                    <p:animEffect transition="in" filter="wipe(down)">
                                      <p:cBhvr>
                                        <p:cTn id="2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1" grpId="0"/>
      <p:bldP spid="24" grpId="0"/>
      <p:bldP spid="58" grpId="0"/>
      <p:bldP spid="63"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Program Organization</a:t>
            </a:r>
            <a:endParaRPr lang="en-US" dirty="0"/>
          </a:p>
        </p:txBody>
      </p:sp>
      <p:grpSp>
        <p:nvGrpSpPr>
          <p:cNvPr id="3" name="Group 2"/>
          <p:cNvGrpSpPr/>
          <p:nvPr/>
        </p:nvGrpSpPr>
        <p:grpSpPr>
          <a:xfrm>
            <a:off x="5943600" y="1828801"/>
            <a:ext cx="2286000" cy="3047999"/>
            <a:chOff x="5943600" y="1828801"/>
            <a:chExt cx="2286000" cy="3047999"/>
          </a:xfrm>
        </p:grpSpPr>
        <p:sp>
          <p:nvSpPr>
            <p:cNvPr id="4" name="Flowchart: Document 3"/>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Operand</a:t>
              </a:r>
            </a:p>
            <a:p>
              <a:pPr algn="ctr"/>
              <a:r>
                <a:rPr lang="en-US" sz="2400" dirty="0"/>
                <a:t>(data)</a:t>
              </a:r>
            </a:p>
          </p:txBody>
        </p:sp>
        <p:grpSp>
          <p:nvGrpSpPr>
            <p:cNvPr id="7" name="Group 6"/>
            <p:cNvGrpSpPr/>
            <p:nvPr/>
          </p:nvGrpSpPr>
          <p:grpSpPr>
            <a:xfrm>
              <a:off x="5943600" y="1828801"/>
              <a:ext cx="2286000" cy="1524000"/>
              <a:chOff x="5562600" y="1828800"/>
              <a:chExt cx="1828800" cy="1524000"/>
            </a:xfrm>
          </p:grpSpPr>
          <p:sp>
            <p:nvSpPr>
              <p:cNvPr id="5" name="Flowchart: Document 4"/>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dirty="0"/>
              </a:p>
            </p:txBody>
          </p:sp>
          <p:sp>
            <p:nvSpPr>
              <p:cNvPr id="6" name="TextBox 5"/>
              <p:cNvSpPr txBox="1"/>
              <p:nvPr/>
            </p:nvSpPr>
            <p:spPr>
              <a:xfrm>
                <a:off x="5813334" y="2267635"/>
                <a:ext cx="1327338" cy="830997"/>
              </a:xfrm>
              <a:prstGeom prst="rect">
                <a:avLst/>
              </a:prstGeom>
              <a:noFill/>
            </p:spPr>
            <p:txBody>
              <a:bodyPr wrap="none" rtlCol="0">
                <a:spAutoFit/>
              </a:bodyPr>
              <a:lstStyle/>
              <a:p>
                <a:pPr algn="ctr"/>
                <a:r>
                  <a:rPr lang="en-US" sz="2400" dirty="0">
                    <a:solidFill>
                      <a:schemeClr val="bg1"/>
                    </a:solidFill>
                  </a:rPr>
                  <a:t>Instructions</a:t>
                </a:r>
              </a:p>
              <a:p>
                <a:pPr algn="ctr"/>
                <a:r>
                  <a:rPr lang="en-US" sz="2400" dirty="0">
                    <a:solidFill>
                      <a:schemeClr val="bg1"/>
                    </a:solidFill>
                  </a:rPr>
                  <a:t>(program)</a:t>
                </a:r>
              </a:p>
            </p:txBody>
          </p:sp>
        </p:grpSp>
      </p:grpSp>
      <p:sp>
        <p:nvSpPr>
          <p:cNvPr id="8" name="TextBox 7"/>
          <p:cNvSpPr txBox="1"/>
          <p:nvPr/>
        </p:nvSpPr>
        <p:spPr>
          <a:xfrm>
            <a:off x="5943603" y="1143001"/>
            <a:ext cx="2285999" cy="707886"/>
          </a:xfrm>
          <a:prstGeom prst="rect">
            <a:avLst/>
          </a:prstGeom>
          <a:noFill/>
        </p:spPr>
        <p:txBody>
          <a:bodyPr wrap="square" rtlCol="0">
            <a:spAutoFit/>
          </a:bodyPr>
          <a:lstStyle/>
          <a:p>
            <a:pPr algn="ctr"/>
            <a:r>
              <a:rPr lang="en-US" sz="2000" dirty="0"/>
              <a:t>Memory</a:t>
            </a:r>
          </a:p>
          <a:p>
            <a:pPr algn="ctr"/>
            <a:r>
              <a:rPr lang="en-US" sz="2000" dirty="0"/>
              <a:t>4096 x 16</a:t>
            </a:r>
          </a:p>
        </p:txBody>
      </p:sp>
      <p:sp>
        <p:nvSpPr>
          <p:cNvPr id="9" name="Rectangle 8"/>
          <p:cNvSpPr/>
          <p:nvPr/>
        </p:nvSpPr>
        <p:spPr>
          <a:xfrm>
            <a:off x="5943600" y="5315637"/>
            <a:ext cx="2286000"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Processor Register (accumulator or AC)</a:t>
            </a:r>
          </a:p>
        </p:txBody>
      </p:sp>
      <p:grpSp>
        <p:nvGrpSpPr>
          <p:cNvPr id="12" name="Group 11"/>
          <p:cNvGrpSpPr/>
          <p:nvPr/>
        </p:nvGrpSpPr>
        <p:grpSpPr>
          <a:xfrm>
            <a:off x="576263" y="2379673"/>
            <a:ext cx="4572000" cy="551767"/>
            <a:chOff x="195262" y="1850885"/>
            <a:chExt cx="4572000" cy="551766"/>
          </a:xfrm>
        </p:grpSpPr>
        <p:sp>
          <p:nvSpPr>
            <p:cNvPr id="10" name="Rectangle 9"/>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1" name="Rectangle 10"/>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grpSp>
      <p:sp>
        <p:nvSpPr>
          <p:cNvPr id="13" name="TextBox 12"/>
          <p:cNvSpPr txBox="1"/>
          <p:nvPr/>
        </p:nvSpPr>
        <p:spPr>
          <a:xfrm>
            <a:off x="4876802" y="2001917"/>
            <a:ext cx="271463" cy="400110"/>
          </a:xfrm>
          <a:prstGeom prst="rect">
            <a:avLst/>
          </a:prstGeom>
          <a:noFill/>
        </p:spPr>
        <p:txBody>
          <a:bodyPr wrap="square" rtlCol="0">
            <a:spAutoFit/>
          </a:bodyPr>
          <a:lstStyle/>
          <a:p>
            <a:pPr algn="ctr"/>
            <a:r>
              <a:rPr lang="en-US" sz="2000" dirty="0"/>
              <a:t>0</a:t>
            </a:r>
          </a:p>
        </p:txBody>
      </p:sp>
      <p:sp>
        <p:nvSpPr>
          <p:cNvPr id="14" name="TextBox 13"/>
          <p:cNvSpPr txBox="1"/>
          <p:nvPr/>
        </p:nvSpPr>
        <p:spPr>
          <a:xfrm>
            <a:off x="1981200" y="1990876"/>
            <a:ext cx="457200" cy="400110"/>
          </a:xfrm>
          <a:prstGeom prst="rect">
            <a:avLst/>
          </a:prstGeom>
          <a:noFill/>
        </p:spPr>
        <p:txBody>
          <a:bodyPr wrap="square" rtlCol="0">
            <a:spAutoFit/>
          </a:bodyPr>
          <a:lstStyle/>
          <a:p>
            <a:pPr algn="ctr"/>
            <a:r>
              <a:rPr lang="en-US" sz="2000" dirty="0"/>
              <a:t>11</a:t>
            </a:r>
          </a:p>
        </p:txBody>
      </p:sp>
      <p:sp>
        <p:nvSpPr>
          <p:cNvPr id="15" name="TextBox 14"/>
          <p:cNvSpPr txBox="1"/>
          <p:nvPr/>
        </p:nvSpPr>
        <p:spPr>
          <a:xfrm>
            <a:off x="1638301" y="2001917"/>
            <a:ext cx="495299" cy="400110"/>
          </a:xfrm>
          <a:prstGeom prst="rect">
            <a:avLst/>
          </a:prstGeom>
          <a:noFill/>
        </p:spPr>
        <p:txBody>
          <a:bodyPr wrap="square" rtlCol="0">
            <a:spAutoFit/>
          </a:bodyPr>
          <a:lstStyle/>
          <a:p>
            <a:pPr algn="ctr"/>
            <a:r>
              <a:rPr lang="en-US" sz="2000" dirty="0"/>
              <a:t>12</a:t>
            </a:r>
          </a:p>
        </p:txBody>
      </p:sp>
      <p:sp>
        <p:nvSpPr>
          <p:cNvPr id="16" name="TextBox 15"/>
          <p:cNvSpPr txBox="1"/>
          <p:nvPr/>
        </p:nvSpPr>
        <p:spPr>
          <a:xfrm>
            <a:off x="466724" y="1990740"/>
            <a:ext cx="457200" cy="400110"/>
          </a:xfrm>
          <a:prstGeom prst="rect">
            <a:avLst/>
          </a:prstGeom>
          <a:noFill/>
        </p:spPr>
        <p:txBody>
          <a:bodyPr wrap="square" rtlCol="0">
            <a:spAutoFit/>
          </a:bodyPr>
          <a:lstStyle/>
          <a:p>
            <a:pPr algn="ctr"/>
            <a:r>
              <a:rPr lang="en-US" sz="2000" dirty="0"/>
              <a:t>15</a:t>
            </a:r>
          </a:p>
        </p:txBody>
      </p:sp>
      <p:sp>
        <p:nvSpPr>
          <p:cNvPr id="17" name="TextBox 16"/>
          <p:cNvSpPr txBox="1"/>
          <p:nvPr/>
        </p:nvSpPr>
        <p:spPr>
          <a:xfrm>
            <a:off x="1624011" y="2952691"/>
            <a:ext cx="2414589" cy="400110"/>
          </a:xfrm>
          <a:prstGeom prst="rect">
            <a:avLst/>
          </a:prstGeom>
          <a:noFill/>
        </p:spPr>
        <p:txBody>
          <a:bodyPr wrap="square" rtlCol="0">
            <a:spAutoFit/>
          </a:bodyPr>
          <a:lstStyle/>
          <a:p>
            <a:pPr algn="ctr"/>
            <a:r>
              <a:rPr lang="en-US" sz="2000" dirty="0"/>
              <a:t>Instruction Format</a:t>
            </a:r>
          </a:p>
        </p:txBody>
      </p:sp>
      <p:sp>
        <p:nvSpPr>
          <p:cNvPr id="18" name="Rectangle 17"/>
          <p:cNvSpPr/>
          <p:nvPr/>
        </p:nvSpPr>
        <p:spPr>
          <a:xfrm>
            <a:off x="571500" y="3962400"/>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Binary Operand</a:t>
            </a:r>
          </a:p>
        </p:txBody>
      </p:sp>
      <p:sp>
        <p:nvSpPr>
          <p:cNvPr id="19" name="TextBox 18"/>
          <p:cNvSpPr txBox="1"/>
          <p:nvPr/>
        </p:nvSpPr>
        <p:spPr>
          <a:xfrm>
            <a:off x="4867278" y="3592577"/>
            <a:ext cx="271463" cy="400110"/>
          </a:xfrm>
          <a:prstGeom prst="rect">
            <a:avLst/>
          </a:prstGeom>
          <a:noFill/>
        </p:spPr>
        <p:txBody>
          <a:bodyPr wrap="square" rtlCol="0">
            <a:spAutoFit/>
          </a:bodyPr>
          <a:lstStyle/>
          <a:p>
            <a:pPr algn="ctr"/>
            <a:r>
              <a:rPr lang="en-US" sz="2000" dirty="0"/>
              <a:t>0</a:t>
            </a:r>
          </a:p>
        </p:txBody>
      </p:sp>
      <p:sp>
        <p:nvSpPr>
          <p:cNvPr id="20" name="TextBox 19"/>
          <p:cNvSpPr txBox="1"/>
          <p:nvPr/>
        </p:nvSpPr>
        <p:spPr>
          <a:xfrm>
            <a:off x="457200" y="3581400"/>
            <a:ext cx="457200" cy="400110"/>
          </a:xfrm>
          <a:prstGeom prst="rect">
            <a:avLst/>
          </a:prstGeom>
          <a:noFill/>
        </p:spPr>
        <p:txBody>
          <a:bodyPr wrap="square" rtlCol="0">
            <a:spAutoFit/>
          </a:bodyPr>
          <a:lstStyle/>
          <a:p>
            <a:pPr algn="ctr"/>
            <a:r>
              <a:rPr lang="en-US" sz="2000" dirty="0"/>
              <a:t>15</a:t>
            </a:r>
          </a:p>
        </p:txBody>
      </p:sp>
      <p:cxnSp>
        <p:nvCxnSpPr>
          <p:cNvPr id="22" name="Straight Arrow Connector 21"/>
          <p:cNvCxnSpPr>
            <a:stCxn id="5" idx="3"/>
            <a:endCxn id="11" idx="3"/>
          </p:cNvCxnSpPr>
          <p:nvPr/>
        </p:nvCxnSpPr>
        <p:spPr>
          <a:xfrm flipH="1">
            <a:off x="5148263" y="2590801"/>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1"/>
            <a:endCxn id="18" idx="3"/>
          </p:cNvCxnSpPr>
          <p:nvPr/>
        </p:nvCxnSpPr>
        <p:spPr>
          <a:xfrm flipH="1">
            <a:off x="5148263" y="4114800"/>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6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righ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14" grpId="0"/>
      <p:bldP spid="15" grpId="0"/>
      <p:bldP spid="16" grpId="0"/>
      <p:bldP spid="17" grpId="0"/>
      <p:bldP spid="18"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Program Organization</a:t>
            </a:r>
          </a:p>
        </p:txBody>
      </p:sp>
      <p:sp>
        <p:nvSpPr>
          <p:cNvPr id="3" name="Content Placeholder 2"/>
          <p:cNvSpPr>
            <a:spLocks noGrp="1"/>
          </p:cNvSpPr>
          <p:nvPr>
            <p:ph idx="1"/>
          </p:nvPr>
        </p:nvSpPr>
        <p:spPr/>
        <p:txBody>
          <a:bodyPr>
            <a:normAutofit/>
          </a:bodyPr>
          <a:lstStyle/>
          <a:p>
            <a:pPr algn="just"/>
            <a:r>
              <a:rPr lang="en-US" dirty="0"/>
              <a:t>Instructions are stored in one section of memory and data in another</a:t>
            </a:r>
            <a:r>
              <a:rPr lang="en-US" dirty="0" smtClean="0"/>
              <a:t>.</a:t>
            </a:r>
          </a:p>
          <a:p>
            <a:pPr algn="just"/>
            <a:r>
              <a:rPr lang="en-US" dirty="0"/>
              <a:t>For a memory unit with 4096 words, we need 12 bits to specify an address since 2</a:t>
            </a:r>
            <a:r>
              <a:rPr lang="en-US" baseline="30000" dirty="0"/>
              <a:t>12</a:t>
            </a:r>
            <a:r>
              <a:rPr lang="en-US" dirty="0"/>
              <a:t> = 4096</a:t>
            </a:r>
            <a:r>
              <a:rPr lang="en-US" dirty="0" smtClean="0"/>
              <a:t>.</a:t>
            </a:r>
          </a:p>
          <a:p>
            <a:pPr lvl="0" algn="just"/>
            <a:r>
              <a:rPr lang="en-US" dirty="0"/>
              <a:t>If we store each instruction code in one 16-bit memory word, we have available four bits for operation code </a:t>
            </a:r>
            <a:r>
              <a:rPr lang="en-US" dirty="0" smtClean="0"/>
              <a:t>(opcode</a:t>
            </a:r>
            <a:r>
              <a:rPr lang="en-US" dirty="0"/>
              <a:t>) to specify one out of 16 possible operations, and 12 bits to specify the address of an operand. </a:t>
            </a:r>
          </a:p>
          <a:p>
            <a:pPr lvl="0" algn="just"/>
            <a:endParaRPr lang="en-US" dirty="0"/>
          </a:p>
        </p:txBody>
      </p:sp>
    </p:spTree>
    <p:extLst>
      <p:ext uri="{BB962C8B-B14F-4D97-AF65-F5344CB8AC3E}">
        <p14:creationId xmlns:p14="http://schemas.microsoft.com/office/powerpoint/2010/main" val="35578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sp>
        <p:nvSpPr>
          <p:cNvPr id="3" name="Content Placeholder 2"/>
          <p:cNvSpPr>
            <a:spLocks noGrp="1"/>
          </p:cNvSpPr>
          <p:nvPr>
            <p:ph idx="1"/>
          </p:nvPr>
        </p:nvSpPr>
        <p:spPr/>
        <p:txBody>
          <a:bodyPr/>
          <a:lstStyle/>
          <a:p>
            <a:pPr lvl="0" algn="just"/>
            <a:r>
              <a:rPr lang="en-US" dirty="0"/>
              <a:t>The control reads a 16-bit instruction from the program portion of memory. </a:t>
            </a:r>
          </a:p>
          <a:p>
            <a:pPr lvl="0" algn="just"/>
            <a:r>
              <a:rPr lang="en-US" dirty="0"/>
              <a:t>It uses the 12-bit address part of the instruction to read a 16-bit operand from the data portion of memory. </a:t>
            </a:r>
          </a:p>
          <a:p>
            <a:pPr algn="just"/>
            <a:r>
              <a:rPr lang="en-US" dirty="0"/>
              <a:t>It then executes the operation specified by the operation code.</a:t>
            </a:r>
          </a:p>
        </p:txBody>
      </p:sp>
    </p:spTree>
    <p:extLst>
      <p:ext uri="{BB962C8B-B14F-4D97-AF65-F5344CB8AC3E}">
        <p14:creationId xmlns:p14="http://schemas.microsoft.com/office/powerpoint/2010/main" val="217820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30794</TotalTime>
  <Words>4118</Words>
  <Application>Microsoft Office PowerPoint</Application>
  <PresentationFormat>On-screen Show (4:3)</PresentationFormat>
  <Paragraphs>860</Paragraphs>
  <Slides>62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Calibri</vt:lpstr>
      <vt:lpstr>Cambria Math</vt:lpstr>
      <vt:lpstr>FontAwesome</vt:lpstr>
      <vt:lpstr>Open Sans</vt:lpstr>
      <vt:lpstr>Open Sans Extrabold</vt:lpstr>
      <vt:lpstr>Open Sans Semibold</vt:lpstr>
      <vt:lpstr>Symbol</vt:lpstr>
      <vt:lpstr>Times New Roman</vt:lpstr>
      <vt:lpstr>Wingdings</vt:lpstr>
      <vt:lpstr>Office Theme</vt:lpstr>
      <vt:lpstr>Unit – 2 Basic Computer Organization and Design</vt:lpstr>
      <vt:lpstr>Topics to be covered</vt:lpstr>
      <vt:lpstr>Instruction codes</vt:lpstr>
      <vt:lpstr>Instruction Codes</vt:lpstr>
      <vt:lpstr>Instruction Codes</vt:lpstr>
      <vt:lpstr>Stored Program Organization</vt:lpstr>
      <vt:lpstr>Stored Program Organization</vt:lpstr>
      <vt:lpstr>Stored Program Organization</vt:lpstr>
      <vt:lpstr>Stored Program Organization</vt:lpstr>
      <vt:lpstr>Instruction format of basic computer</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Computer Registers</vt:lpstr>
      <vt:lpstr>Computer Registers</vt:lpstr>
      <vt:lpstr>Computer Registers</vt:lpstr>
      <vt:lpstr>Common bus system of basic computer</vt:lpstr>
      <vt:lpstr>Computer Instructions</vt:lpstr>
      <vt:lpstr>Types of Computer Instructions</vt:lpstr>
      <vt:lpstr>Types of Computer Instructions</vt:lpstr>
      <vt:lpstr>Types of Computer Instructions</vt:lpstr>
      <vt:lpstr>Types of Computer Instructions</vt:lpstr>
      <vt:lpstr>Instruction Set Completeness</vt:lpstr>
      <vt:lpstr>Timing &amp; Control</vt:lpstr>
      <vt:lpstr>Control Unit of Basic Computer</vt:lpstr>
      <vt:lpstr>Control Unit</vt:lpstr>
      <vt:lpstr>Control Unit</vt:lpstr>
      <vt:lpstr>Control Unit</vt:lpstr>
      <vt:lpstr>Timing Cycle for D3T4: SC ← 0</vt:lpstr>
      <vt:lpstr>Control Unit</vt:lpstr>
      <vt:lpstr>Control Organization</vt:lpstr>
      <vt:lpstr>Instruction Cycle</vt:lpstr>
      <vt:lpstr>Instruction Cycle</vt:lpstr>
      <vt:lpstr>Instruction Cycle</vt:lpstr>
      <vt:lpstr>Register Reference Instruction</vt:lpstr>
      <vt:lpstr>Memory Reference Instructions</vt:lpstr>
      <vt:lpstr>Memory Reference Instructions</vt:lpstr>
      <vt:lpstr>Memory Reference Instructions</vt:lpstr>
      <vt:lpstr>Memory Reference Instructions</vt:lpstr>
      <vt:lpstr>Memory Reference Instructions</vt:lpstr>
      <vt:lpstr>Memory Reference Instructions</vt:lpstr>
      <vt:lpstr>BSA</vt:lpstr>
      <vt:lpstr>Memory Reference Instructions</vt:lpstr>
      <vt:lpstr>Input-Output of basic computer</vt:lpstr>
      <vt:lpstr>Input-Output of basic computer</vt:lpstr>
      <vt:lpstr>Process of input information transfer</vt:lpstr>
      <vt:lpstr>Process of outputting information</vt:lpstr>
      <vt:lpstr>Input-Output Instruction</vt:lpstr>
      <vt:lpstr>Interrupt Cycle</vt:lpstr>
      <vt:lpstr>Interrupt Cycle</vt:lpstr>
      <vt:lpstr>Interrupt Cycle</vt:lpstr>
      <vt:lpstr>Register transfer statements for Interrupt cycle</vt:lpstr>
      <vt:lpstr>Register transfer statements for Interrupt cycle</vt:lpstr>
      <vt:lpstr>Register transfer statements for Interrupt cycle</vt:lpstr>
      <vt:lpstr>Demonstration of Interrupt Cycle</vt:lpstr>
      <vt:lpstr>Design of Basic Computer</vt:lpstr>
      <vt:lpstr>Design of Accumulator Logic</vt:lpstr>
      <vt:lpstr>Design of Accumulator Logic</vt:lpstr>
      <vt:lpstr>Design of Accumulator Logic</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1311</cp:revision>
  <dcterms:created xsi:type="dcterms:W3CDTF">2013-05-17T03:00:03Z</dcterms:created>
  <dcterms:modified xsi:type="dcterms:W3CDTF">2017-04-25T12:37:16Z</dcterms:modified>
</cp:coreProperties>
</file>