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351" r:id="rId3"/>
    <p:sldId id="322" r:id="rId4"/>
    <p:sldId id="355" r:id="rId5"/>
    <p:sldId id="415" r:id="rId6"/>
    <p:sldId id="416" r:id="rId7"/>
    <p:sldId id="413" r:id="rId8"/>
    <p:sldId id="414" r:id="rId9"/>
    <p:sldId id="417" r:id="rId10"/>
    <p:sldId id="418" r:id="rId11"/>
    <p:sldId id="420" r:id="rId12"/>
    <p:sldId id="419" r:id="rId13"/>
    <p:sldId id="422" r:id="rId14"/>
    <p:sldId id="421" r:id="rId15"/>
    <p:sldId id="423" r:id="rId16"/>
    <p:sldId id="427" r:id="rId17"/>
    <p:sldId id="424" r:id="rId18"/>
    <p:sldId id="425" r:id="rId19"/>
    <p:sldId id="426" r:id="rId20"/>
    <p:sldId id="429" r:id="rId21"/>
    <p:sldId id="430" r:id="rId22"/>
    <p:sldId id="432" r:id="rId23"/>
    <p:sldId id="431" r:id="rId24"/>
    <p:sldId id="434" r:id="rId25"/>
    <p:sldId id="435" r:id="rId26"/>
    <p:sldId id="436" r:id="rId27"/>
    <p:sldId id="437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AjLPtmWMrxycd9M2ePJJag==" hashData="nY0PQaJjmd/XuaZ+4T2nL4U4kRwG6p5eZNcm3Kh2IRC1GjcdpLyvaDdwm65XHgaylox8wZp65m73jASnlmeOrg=="/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5D8A"/>
    <a:srgbClr val="990000"/>
    <a:srgbClr val="4AA743"/>
    <a:srgbClr val="E40524"/>
    <a:srgbClr val="34495E"/>
    <a:srgbClr val="FF6702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1" autoAdjust="0"/>
    <p:restoredTop sz="94660"/>
  </p:normalViewPr>
  <p:slideViewPr>
    <p:cSldViewPr>
      <p:cViewPr varScale="1">
        <p:scale>
          <a:sx n="60" d="100"/>
          <a:sy n="60" d="100"/>
        </p:scale>
        <p:origin x="1386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AD4E04-80BD-4CB6-BEEE-8FE14939224F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1839-2856-42CC-B6B3-A1A17BB3F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73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11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64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36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49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77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61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5"/>
            <a:ext cx="8763000" cy="808037"/>
          </a:xfrm>
        </p:spPr>
        <p:txBody>
          <a:bodyPr>
            <a:normAutofit/>
          </a:bodyPr>
          <a:lstStyle>
            <a:lvl1pPr algn="l">
              <a:defRPr sz="360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883" indent="-342883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13" indent="-285737" algn="just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4038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883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3: Programming basic computer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4648200" y="6480727"/>
            <a:ext cx="4495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883">
              <a:defRPr/>
            </a:pPr>
            <a:r>
              <a:rPr lang="en-US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4038600" y="6477000"/>
            <a:ext cx="609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883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883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35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3" indent="-342883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8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8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7" indent="-228588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8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8" indent="-228588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2140707%20COA%20Unit-3(1).pptx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495800"/>
          </a:xfrm>
          <a:prstGeom prst="rect">
            <a:avLst/>
          </a:prstGeom>
          <a:solidFill>
            <a:srgbClr val="FF67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724400"/>
            <a:ext cx="8153400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Hardik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Doshi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I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FontAwesome" pitchFamily="2" charset="0"/>
              </a:rPr>
              <a:t>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9978911553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I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FontAwesome" pitchFamily="2" charset="0"/>
              </a:rPr>
              <a:t>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hardik.doshi@darshan.ac.in</a:t>
            </a: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883">
              <a:defRPr/>
            </a:pP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Computer Organization (2140707)                           Darshan Institute of Engineering &amp; Technology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"/>
            <a:ext cx="8534400" cy="4495801"/>
          </a:xfrm>
        </p:spPr>
        <p:txBody>
          <a:bodyPr anchor="b">
            <a:noAutofit/>
          </a:bodyPr>
          <a:lstStyle/>
          <a:p>
            <a:pPr algn="l"/>
            <a:r>
              <a:rPr lang="en-US" sz="60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 – 3</a:t>
            </a:r>
            <a:r>
              <a:rPr lang="en-US" sz="60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en-US" sz="60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60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Programming </a:t>
            </a:r>
            <a:r>
              <a:rPr lang="en-US" sz="60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the Basic Computer</a:t>
            </a:r>
            <a:endParaRPr lang="en-US" sz="6000" b="1" dirty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79" y="4953002"/>
            <a:ext cx="4161423" cy="9918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</a:t>
            </a:r>
            <a:r>
              <a:rPr lang="en-US" i="1" dirty="0">
                <a:solidFill>
                  <a:schemeClr val="tx2"/>
                </a:solidFill>
              </a:rPr>
              <a:t>pseudo instruction</a:t>
            </a:r>
            <a:r>
              <a:rPr lang="en-US" dirty="0"/>
              <a:t> is not a machine instruction but rather an instruction to the assembler giving information about some phase of the translation.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854674"/>
              </p:ext>
            </p:extLst>
          </p:nvPr>
        </p:nvGraphicFramePr>
        <p:xfrm>
          <a:off x="495299" y="2575560"/>
          <a:ext cx="8153402" cy="2286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52600"/>
                <a:gridCol w="6400802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Symbol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Information</a:t>
                      </a:r>
                      <a:r>
                        <a:rPr lang="en-US" sz="2000" baseline="0" dirty="0" smtClean="0"/>
                        <a:t> for the Assembler</a:t>
                      </a:r>
                      <a:endParaRPr lang="en-US" sz="20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ORG</a:t>
                      </a:r>
                      <a:r>
                        <a:rPr lang="en-US" sz="2000" baseline="0" dirty="0" smtClean="0"/>
                        <a:t> 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smtClean="0"/>
                        <a:t>Hexadecimal</a:t>
                      </a:r>
                      <a:r>
                        <a:rPr lang="en-US" sz="2000" baseline="0" dirty="0" smtClean="0"/>
                        <a:t> number N is the memory location for the instruction or operand listed in the following line.</a:t>
                      </a:r>
                      <a:endParaRPr lang="en-US" sz="20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END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Denotes the end of symbolic program.</a:t>
                      </a:r>
                      <a:endParaRPr lang="en-US" sz="20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DEC 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Signed decimal</a:t>
                      </a:r>
                      <a:r>
                        <a:rPr lang="en-US" sz="2000" baseline="0" dirty="0" smtClean="0"/>
                        <a:t> number N to be converted to binary.</a:t>
                      </a:r>
                      <a:endParaRPr lang="en-US" sz="20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HEX</a:t>
                      </a:r>
                      <a:r>
                        <a:rPr lang="en-US" sz="2000" baseline="0" dirty="0" smtClean="0"/>
                        <a:t> 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Hexadecimal</a:t>
                      </a:r>
                      <a:r>
                        <a:rPr lang="en-US" sz="2000" baseline="0" dirty="0" smtClean="0"/>
                        <a:t> number N to be converted to binary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219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477000"/>
          </a:xfrm>
        </p:spPr>
        <p:txBody>
          <a:bodyPr>
            <a:noAutofit/>
          </a:bodyPr>
          <a:lstStyle/>
          <a:p>
            <a:r>
              <a:rPr lang="en-US" sz="9600" dirty="0" smtClean="0"/>
              <a:t>Assembler</a:t>
            </a:r>
            <a:endParaRPr lang="en-US" sz="9600" dirty="0"/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883">
              <a:defRPr/>
            </a:pPr>
            <a:r>
              <a:rPr lang="da-DK" noProof="1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Unit – </a:t>
            </a:r>
            <a:r>
              <a:rPr lang="da-DK" noProof="1" smtClean="0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3: Programming </a:t>
            </a:r>
            <a:r>
              <a:rPr lang="en-US" dirty="0" smtClean="0"/>
              <a:t>Basic Computer</a:t>
            </a:r>
            <a:r>
              <a:rPr lang="da-DK" noProof="1" smtClean="0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                   </a:t>
            </a:r>
            <a:r>
              <a:rPr lang="da-DK" noProof="1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Darshan Institute of Engineering &amp; Technology</a:t>
            </a:r>
          </a:p>
        </p:txBody>
      </p:sp>
    </p:spTree>
    <p:extLst>
      <p:ext uri="{BB962C8B-B14F-4D97-AF65-F5344CB8AC3E}">
        <p14:creationId xmlns:p14="http://schemas.microsoft.com/office/powerpoint/2010/main" val="315818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An </a:t>
            </a:r>
            <a:r>
              <a:rPr lang="en-US" dirty="0"/>
              <a:t>assembler is a program that accepts a symbolic language program and produces its binary machine language equivalent. 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input symbolic program is called the source program and the resulting binary program is called the object program. 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assembler is a program that operates on character strings and produces an equivalent binary interpretation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04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A.L.P. to subtract 2 numbers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072023"/>
              </p:ext>
            </p:extLst>
          </p:nvPr>
        </p:nvGraphicFramePr>
        <p:xfrm>
          <a:off x="209550" y="1066800"/>
          <a:ext cx="3371850" cy="4450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58197"/>
                <a:gridCol w="1058197"/>
                <a:gridCol w="1255456"/>
              </a:tblGrid>
              <a:tr h="370840">
                <a:tc>
                  <a:txBody>
                    <a:bodyPr/>
                    <a:lstStyle/>
                    <a:p>
                      <a:pPr marL="0" algn="ctr" defTabSz="914354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Instruction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ORG 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LDA</a:t>
                      </a:r>
                      <a:r>
                        <a:rPr lang="en-US" baseline="0" dirty="0" smtClean="0"/>
                        <a:t> SUB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CMA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MIN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 DIF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MIN,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 83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SUB,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 -23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DIF,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HEX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340443"/>
              </p:ext>
            </p:extLst>
          </p:nvPr>
        </p:nvGraphicFramePr>
        <p:xfrm>
          <a:off x="4800600" y="1066800"/>
          <a:ext cx="3124200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00200"/>
                <a:gridCol w="1524000"/>
              </a:tblGrid>
              <a:tr h="370840">
                <a:tc>
                  <a:txBody>
                    <a:bodyPr/>
                    <a:lstStyle/>
                    <a:p>
                      <a:pPr marL="0" algn="ctr" defTabSz="914354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Symbol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423864" y="4038600"/>
            <a:ext cx="17526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209800" y="1600200"/>
            <a:ext cx="2590800" cy="25908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3864" y="4419600"/>
            <a:ext cx="17526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209800" y="1981200"/>
            <a:ext cx="2590800" cy="25908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09576" y="4800600"/>
            <a:ext cx="17526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195512" y="2362200"/>
            <a:ext cx="2590800" cy="25908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32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9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80" y="64776"/>
            <a:ext cx="8763000" cy="808037"/>
          </a:xfrm>
        </p:spPr>
        <p:txBody>
          <a:bodyPr/>
          <a:lstStyle/>
          <a:p>
            <a:r>
              <a:rPr lang="en-US" dirty="0" smtClean="0"/>
              <a:t>First Pass of an assembler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63160" y="1494087"/>
            <a:ext cx="1448430" cy="440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LC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←</a:t>
            </a:r>
            <a:r>
              <a:rPr lang="en-US" dirty="0" smtClean="0"/>
              <a:t> 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76400" y="2454774"/>
            <a:ext cx="2822580" cy="440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Scan next line of code</a:t>
            </a:r>
            <a:endParaRPr lang="en-US" dirty="0"/>
          </a:p>
        </p:txBody>
      </p:sp>
      <p:sp>
        <p:nvSpPr>
          <p:cNvPr id="6" name="Flowchart: Decision 5"/>
          <p:cNvSpPr/>
          <p:nvPr/>
        </p:nvSpPr>
        <p:spPr>
          <a:xfrm>
            <a:off x="2343639" y="3242360"/>
            <a:ext cx="1484922" cy="52045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Label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22170" y="4194430"/>
            <a:ext cx="1927860" cy="1257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 address in symbol table together with value of LC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21335" y="5883774"/>
            <a:ext cx="2332711" cy="440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Increment LC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05400" y="2459536"/>
            <a:ext cx="1316755" cy="440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LC</a:t>
            </a:r>
            <a:endParaRPr lang="en-US" dirty="0"/>
          </a:p>
        </p:txBody>
      </p:sp>
      <p:sp>
        <p:nvSpPr>
          <p:cNvPr id="10" name="Flowchart: Decision 9"/>
          <p:cNvSpPr/>
          <p:nvPr/>
        </p:nvSpPr>
        <p:spPr>
          <a:xfrm>
            <a:off x="5148264" y="3242360"/>
            <a:ext cx="1227208" cy="52045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ORG</a:t>
            </a:r>
            <a:endParaRPr lang="en-US" dirty="0"/>
          </a:p>
        </p:txBody>
      </p:sp>
      <p:sp>
        <p:nvSpPr>
          <p:cNvPr id="11" name="Flowchart: Decision 10"/>
          <p:cNvSpPr/>
          <p:nvPr/>
        </p:nvSpPr>
        <p:spPr>
          <a:xfrm>
            <a:off x="6164192" y="4114800"/>
            <a:ext cx="1227208" cy="52045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496139" y="4802224"/>
            <a:ext cx="1088227" cy="859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 to second pass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>
            <a:off x="3087375" y="1934913"/>
            <a:ext cx="315" cy="519861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 flipH="1">
            <a:off x="3086100" y="2895600"/>
            <a:ext cx="1590" cy="34676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10" idx="1"/>
          </p:cNvCxnSpPr>
          <p:nvPr/>
        </p:nvCxnSpPr>
        <p:spPr>
          <a:xfrm>
            <a:off x="3828561" y="3502588"/>
            <a:ext cx="1319703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7" idx="0"/>
          </p:cNvCxnSpPr>
          <p:nvPr/>
        </p:nvCxnSpPr>
        <p:spPr>
          <a:xfrm>
            <a:off x="3086100" y="3762816"/>
            <a:ext cx="0" cy="43161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8" idx="0"/>
          </p:cNvCxnSpPr>
          <p:nvPr/>
        </p:nvCxnSpPr>
        <p:spPr>
          <a:xfrm>
            <a:off x="3086100" y="5452160"/>
            <a:ext cx="1591" cy="43161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0"/>
            <a:endCxn id="9" idx="2"/>
          </p:cNvCxnSpPr>
          <p:nvPr/>
        </p:nvCxnSpPr>
        <p:spPr>
          <a:xfrm flipV="1">
            <a:off x="5761868" y="2900362"/>
            <a:ext cx="1910" cy="34199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0" idx="3"/>
            <a:endCxn id="11" idx="0"/>
          </p:cNvCxnSpPr>
          <p:nvPr/>
        </p:nvCxnSpPr>
        <p:spPr>
          <a:xfrm>
            <a:off x="6375472" y="3502588"/>
            <a:ext cx="402324" cy="612212"/>
          </a:xfrm>
          <a:prstGeom prst="bent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1" idx="3"/>
            <a:endCxn id="12" idx="0"/>
          </p:cNvCxnSpPr>
          <p:nvPr/>
        </p:nvCxnSpPr>
        <p:spPr>
          <a:xfrm>
            <a:off x="7391400" y="4375028"/>
            <a:ext cx="648853" cy="427196"/>
          </a:xfrm>
          <a:prstGeom prst="bent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1" idx="2"/>
            <a:endCxn id="8" idx="3"/>
          </p:cNvCxnSpPr>
          <p:nvPr/>
        </p:nvCxnSpPr>
        <p:spPr>
          <a:xfrm rot="5400000">
            <a:off x="4781456" y="4107846"/>
            <a:ext cx="1468931" cy="2523750"/>
          </a:xfrm>
          <a:prstGeom prst="bent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8" idx="1"/>
            <a:endCxn id="5" idx="1"/>
          </p:cNvCxnSpPr>
          <p:nvPr/>
        </p:nvCxnSpPr>
        <p:spPr>
          <a:xfrm rot="10800000">
            <a:off x="1676401" y="2675187"/>
            <a:ext cx="244935" cy="3429000"/>
          </a:xfrm>
          <a:prstGeom prst="bentConnector3">
            <a:avLst>
              <a:gd name="adj1" fmla="val 391659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4" idx="0"/>
          </p:cNvCxnSpPr>
          <p:nvPr/>
        </p:nvCxnSpPr>
        <p:spPr>
          <a:xfrm>
            <a:off x="3086100" y="1143000"/>
            <a:ext cx="1275" cy="351087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4254046" y="2057400"/>
            <a:ext cx="1509732" cy="402136"/>
            <a:chOff x="4254046" y="2057400"/>
            <a:chExt cx="1509732" cy="402136"/>
          </a:xfrm>
        </p:grpSpPr>
        <p:cxnSp>
          <p:nvCxnSpPr>
            <p:cNvPr id="46" name="Straight Connector 45"/>
            <p:cNvCxnSpPr>
              <a:stCxn id="9" idx="0"/>
            </p:cNvCxnSpPr>
            <p:nvPr/>
          </p:nvCxnSpPr>
          <p:spPr>
            <a:xfrm flipV="1">
              <a:off x="5763778" y="2071718"/>
              <a:ext cx="0" cy="38781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4254046" y="2057400"/>
              <a:ext cx="150782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4254046" y="2071718"/>
              <a:ext cx="0" cy="383056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2590800" y="849868"/>
            <a:ext cx="104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pass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838878" y="316920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277278" y="32004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381752" y="465986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090175" y="3733800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299975" y="2895600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377112" y="3990976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72669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52" grpId="0"/>
      <p:bldP spid="53" grpId="0"/>
      <p:bldP spid="54" grpId="0"/>
      <p:bldP spid="55" grpId="0"/>
      <p:bldP spid="56" grpId="0"/>
      <p:bldP spid="57" grpId="0"/>
      <p:bldP spid="5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Pass of an assembler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pres?slideindex=1&amp;slidetitle="/>
              </a:rPr>
              <a:t>Second pass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05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477000"/>
          </a:xfrm>
        </p:spPr>
        <p:txBody>
          <a:bodyPr>
            <a:noAutofit/>
          </a:bodyPr>
          <a:lstStyle/>
          <a:p>
            <a:r>
              <a:rPr lang="en-US" sz="9600" dirty="0" smtClean="0"/>
              <a:t>Program Loops</a:t>
            </a:r>
            <a:endParaRPr lang="en-US" sz="9600" dirty="0"/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883">
              <a:defRPr/>
            </a:pPr>
            <a:r>
              <a:rPr lang="da-DK" noProof="1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Unit – </a:t>
            </a:r>
            <a:r>
              <a:rPr lang="da-DK" noProof="1" smtClean="0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3: Programming </a:t>
            </a:r>
            <a:r>
              <a:rPr lang="en-US" dirty="0" smtClean="0"/>
              <a:t>Basic Computer</a:t>
            </a:r>
            <a:r>
              <a:rPr lang="da-DK" noProof="1" smtClean="0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                   </a:t>
            </a:r>
            <a:r>
              <a:rPr lang="da-DK" noProof="1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Darshan Institute of Engineering &amp; Technology</a:t>
            </a:r>
          </a:p>
        </p:txBody>
      </p:sp>
    </p:spTree>
    <p:extLst>
      <p:ext uri="{BB962C8B-B14F-4D97-AF65-F5344CB8AC3E}">
        <p14:creationId xmlns:p14="http://schemas.microsoft.com/office/powerpoint/2010/main" val="3485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</a:t>
            </a:r>
            <a:r>
              <a:rPr lang="en-US" i="1" dirty="0" smtClean="0">
                <a:solidFill>
                  <a:schemeClr val="tx2"/>
                </a:solidFill>
              </a:rPr>
              <a:t>program loop</a:t>
            </a:r>
            <a:r>
              <a:rPr lang="en-US" dirty="0" smtClean="0"/>
              <a:t> is a sequence of instructions that are executed many times, each time with a different set of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11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A.L.P. to Add 100 Numbers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3702" y="9144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406702" y="914400"/>
            <a:ext cx="110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ORG 100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819400" y="914400"/>
            <a:ext cx="3275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/Origin of program is HEX 100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63702" y="12762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406702" y="1276290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LDA ADS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819400" y="1276290"/>
            <a:ext cx="3421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/Load first address of operands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263702" y="16572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1406702" y="1657290"/>
            <a:ext cx="10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STA PTR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2819400" y="1657290"/>
            <a:ext cx="1908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/Store in pointer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263702" y="19812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1406702" y="1981200"/>
            <a:ext cx="1096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LDA NBR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2819400" y="1981200"/>
            <a:ext cx="1923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/Load minus 100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263702" y="23430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5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1406702" y="2343090"/>
            <a:ext cx="1015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STA CTR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2819400" y="2343090"/>
            <a:ext cx="1955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/Store in counter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263702" y="27240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6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685800" y="3048000"/>
            <a:ext cx="621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LOP,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1406702" y="2724090"/>
            <a:ext cx="577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CLA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2819400" y="2724090"/>
            <a:ext cx="21835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/Clear accumulator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263702" y="30480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7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1406702" y="3048000"/>
            <a:ext cx="1339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ADD PTR   I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2819400" y="3048000"/>
            <a:ext cx="2559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/Add an operand to AC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263702" y="34098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8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1406702" y="3409890"/>
            <a:ext cx="9417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ISZ PTR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2819400" y="3409890"/>
            <a:ext cx="2179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/Increment pointer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263702" y="37908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9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1406702" y="3790890"/>
            <a:ext cx="9473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ISZ CTR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2819400" y="3790890"/>
            <a:ext cx="222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/Increment counter</a:t>
            </a:r>
            <a:endParaRPr lang="en-US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152400" y="411480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10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1406702" y="4114800"/>
            <a:ext cx="111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BUN LOP</a:t>
            </a:r>
            <a:endParaRPr lang="en-US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2819400" y="4114800"/>
            <a:ext cx="2152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/Repeat loop again</a:t>
            </a:r>
            <a:endParaRPr 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152400" y="447669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11</a:t>
            </a:r>
            <a:endParaRPr lang="en-US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1406702" y="4476690"/>
            <a:ext cx="1116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STA SUM</a:t>
            </a:r>
            <a:endParaRPr lang="en-US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2819400" y="4476690"/>
            <a:ext cx="1334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/Store sum</a:t>
            </a:r>
            <a:endParaRPr 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152400" y="485769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12</a:t>
            </a:r>
            <a:endParaRPr 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1406702" y="4857690"/>
            <a:ext cx="558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HLT</a:t>
            </a:r>
            <a:endParaRPr lang="en-US" sz="2000" dirty="0"/>
          </a:p>
        </p:txBody>
      </p:sp>
      <p:sp>
        <p:nvSpPr>
          <p:cNvPr id="45" name="TextBox 44"/>
          <p:cNvSpPr txBox="1"/>
          <p:nvPr/>
        </p:nvSpPr>
        <p:spPr>
          <a:xfrm>
            <a:off x="2819400" y="4857690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/Halt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136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10" grpId="0"/>
      <p:bldP spid="11" grpId="0"/>
      <p:bldP spid="12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4" grpId="0"/>
      <p:bldP spid="4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A.L.P. to Add 100 Numbers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990600"/>
            <a:ext cx="673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ADS,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63702" y="99060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13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406702" y="990600"/>
            <a:ext cx="1050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HEX 150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819400" y="990600"/>
            <a:ext cx="2903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/First address of operands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1371600"/>
            <a:ext cx="645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PTR,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63702" y="137160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14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406702" y="1371600"/>
            <a:ext cx="790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HEX 0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819400" y="1371600"/>
            <a:ext cx="3744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/This location reserved for pointer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685800" y="1752600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NBR,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263702" y="175260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15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1406702" y="1752600"/>
            <a:ext cx="1125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DEC -100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2819400" y="1752600"/>
            <a:ext cx="3414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/Constant to initialized counter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688605" y="2114490"/>
            <a:ext cx="650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CTR,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266507" y="211449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16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1409507" y="2114490"/>
            <a:ext cx="790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HEX 0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2822205" y="2114490"/>
            <a:ext cx="3972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/This location reserved for a counter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688605" y="2495490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SUM,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266507" y="249549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17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1409507" y="2495490"/>
            <a:ext cx="790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HEX 0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2822205" y="2495490"/>
            <a:ext cx="2084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/Sum is store here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266507" y="287649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18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1409507" y="2876490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END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2822205" y="2876490"/>
            <a:ext cx="2866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/End of symbolic program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6814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5" grpId="0"/>
      <p:bldP spid="26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to be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Machine Language</a:t>
            </a:r>
          </a:p>
          <a:p>
            <a:r>
              <a:rPr lang="en-US" dirty="0" smtClean="0"/>
              <a:t>Assembly Language</a:t>
            </a:r>
          </a:p>
          <a:p>
            <a:r>
              <a:rPr lang="en-US" dirty="0" smtClean="0"/>
              <a:t>Assembler</a:t>
            </a:r>
            <a:endParaRPr lang="en-US" dirty="0"/>
          </a:p>
          <a:p>
            <a:r>
              <a:rPr lang="en-US" dirty="0"/>
              <a:t>Program </a:t>
            </a:r>
            <a:r>
              <a:rPr lang="en-US" dirty="0" smtClean="0"/>
              <a:t>loops</a:t>
            </a:r>
          </a:p>
          <a:p>
            <a:r>
              <a:rPr lang="en-US" dirty="0" smtClean="0"/>
              <a:t>Programming </a:t>
            </a:r>
            <a:r>
              <a:rPr lang="en-US" dirty="0"/>
              <a:t>Arithmetic and logic </a:t>
            </a:r>
            <a:r>
              <a:rPr lang="en-US" dirty="0" smtClean="0"/>
              <a:t>operations</a:t>
            </a:r>
          </a:p>
          <a:p>
            <a:r>
              <a:rPr lang="en-US" dirty="0" smtClean="0"/>
              <a:t>Subroutines</a:t>
            </a:r>
          </a:p>
          <a:p>
            <a:r>
              <a:rPr lang="en-US" dirty="0" smtClean="0"/>
              <a:t>I-O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97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A.L.P. to clear the contents of hex locations 500 to 5FF with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3702" y="9144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406702" y="914400"/>
            <a:ext cx="110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ORG 100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819400" y="914400"/>
            <a:ext cx="3275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/Origin of program is HEX 100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63702" y="12762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406702" y="1276290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LDA ADS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819400" y="1276290"/>
            <a:ext cx="3421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/Load first address of operands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263702" y="16572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1406702" y="1657290"/>
            <a:ext cx="10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STA PTR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2819400" y="1657290"/>
            <a:ext cx="1908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/Store in pointer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263702" y="19812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1406702" y="1981200"/>
            <a:ext cx="1096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LDA NBR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2819400" y="1981200"/>
            <a:ext cx="1923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/Load minus 100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263702" y="23430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5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1406702" y="2343090"/>
            <a:ext cx="1015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STA CTR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2819400" y="2343090"/>
            <a:ext cx="1955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/Store in counter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263702" y="27240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6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685800" y="3048000"/>
            <a:ext cx="621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LOP,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1406702" y="2724090"/>
            <a:ext cx="577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CLA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2819400" y="2724090"/>
            <a:ext cx="21835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/Clear accumulator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263702" y="30480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7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1406702" y="3048000"/>
            <a:ext cx="1246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STA PTR   I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2819400" y="3048000"/>
            <a:ext cx="4134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/Store zero to location pointed by PTR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263702" y="34098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8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1406702" y="3409890"/>
            <a:ext cx="9417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ISZ PTR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2819400" y="3409890"/>
            <a:ext cx="2179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/Increment pointer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263702" y="37908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9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1406702" y="3790890"/>
            <a:ext cx="9473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ISZ CTR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2819400" y="3790890"/>
            <a:ext cx="222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/Increment counter</a:t>
            </a:r>
            <a:endParaRPr lang="en-US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152400" y="411480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10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1406702" y="4114800"/>
            <a:ext cx="111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BUN LOP</a:t>
            </a:r>
            <a:endParaRPr lang="en-US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2819400" y="4114800"/>
            <a:ext cx="2152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/Repeat loop again</a:t>
            </a:r>
            <a:endParaRPr 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152400" y="449580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11</a:t>
            </a:r>
            <a:endParaRPr 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1406702" y="4495800"/>
            <a:ext cx="558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HLT</a:t>
            </a:r>
            <a:endParaRPr lang="en-US" sz="2000" dirty="0"/>
          </a:p>
        </p:txBody>
      </p:sp>
      <p:sp>
        <p:nvSpPr>
          <p:cNvPr id="45" name="TextBox 44"/>
          <p:cNvSpPr txBox="1"/>
          <p:nvPr/>
        </p:nvSpPr>
        <p:spPr>
          <a:xfrm>
            <a:off x="2819400" y="4495800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/Halt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8801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10" grpId="0"/>
      <p:bldP spid="11" grpId="0"/>
      <p:bldP spid="12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4" grpId="0"/>
      <p:bldP spid="35" grpId="0"/>
      <p:bldP spid="36" grpId="0"/>
      <p:bldP spid="37" grpId="0"/>
      <p:bldP spid="38" grpId="0"/>
      <p:bldP spid="42" grpId="0"/>
      <p:bldP spid="44" grpId="0"/>
      <p:bldP spid="4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A.L.P. to clear the contents of hex locations 500 to 5FF with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990600"/>
            <a:ext cx="673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ADS,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63702" y="99060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12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406702" y="990600"/>
            <a:ext cx="1050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HEX 500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819400" y="990600"/>
            <a:ext cx="2903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/First address of operands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1371600"/>
            <a:ext cx="645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PTR,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63702" y="137160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13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406702" y="1371600"/>
            <a:ext cx="790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HEX 0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819400" y="1371600"/>
            <a:ext cx="3744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/This location reserved for pointer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685800" y="1752600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NBR,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263702" y="175260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14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1406702" y="1752600"/>
            <a:ext cx="1125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DEC -256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2819400" y="1752600"/>
            <a:ext cx="3414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/Constant to initialized counter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688605" y="2114490"/>
            <a:ext cx="650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CTR,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266507" y="211449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15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1409507" y="2114490"/>
            <a:ext cx="790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HEX 0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2822205" y="2114490"/>
            <a:ext cx="3972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/This location reserved for a counter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266507" y="251460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16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1409507" y="2514600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END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2822205" y="2514600"/>
            <a:ext cx="2866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/End of symbolic program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55582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5" grpId="0"/>
      <p:bldP spid="26" grpId="0"/>
      <p:bldP spid="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477000"/>
          </a:xfrm>
        </p:spPr>
        <p:txBody>
          <a:bodyPr>
            <a:noAutofit/>
          </a:bodyPr>
          <a:lstStyle/>
          <a:p>
            <a:r>
              <a:rPr lang="en-US" sz="9600" dirty="0" smtClean="0"/>
              <a:t>Subroutines</a:t>
            </a:r>
            <a:endParaRPr lang="en-US" sz="9600" dirty="0"/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883">
              <a:defRPr/>
            </a:pPr>
            <a:r>
              <a:rPr lang="da-DK" noProof="1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Unit – </a:t>
            </a:r>
            <a:r>
              <a:rPr lang="da-DK" noProof="1" smtClean="0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3: Programming </a:t>
            </a:r>
            <a:r>
              <a:rPr lang="en-US" dirty="0" smtClean="0"/>
              <a:t>Basic Computer</a:t>
            </a:r>
            <a:r>
              <a:rPr lang="da-DK" noProof="1" smtClean="0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                   </a:t>
            </a:r>
            <a:r>
              <a:rPr lang="da-DK" noProof="1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Darshan Institute of Engineering &amp; Technology</a:t>
            </a:r>
          </a:p>
        </p:txBody>
      </p:sp>
    </p:spTree>
    <p:extLst>
      <p:ext uri="{BB962C8B-B14F-4D97-AF65-F5344CB8AC3E}">
        <p14:creationId xmlns:p14="http://schemas.microsoft.com/office/powerpoint/2010/main" val="363682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set of common instructions that can be used in a program many times is called a </a:t>
            </a:r>
            <a:r>
              <a:rPr lang="en-US" i="1" dirty="0" smtClean="0">
                <a:solidFill>
                  <a:schemeClr val="tx2"/>
                </a:solidFill>
              </a:rPr>
              <a:t>subroutine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Each time that a subroutine is used in the main part of the program, a branch is executed to the beginning of the subroutine.</a:t>
            </a:r>
          </a:p>
          <a:p>
            <a:pPr algn="just"/>
            <a:r>
              <a:rPr lang="en-US" dirty="0" smtClean="0"/>
              <a:t>After the subroutine has been executed, a branch is made back to the main program.</a:t>
            </a:r>
          </a:p>
          <a:p>
            <a:pPr algn="just"/>
            <a:r>
              <a:rPr lang="en-US" dirty="0" smtClean="0"/>
              <a:t>A subroutine consists of a self contained sequence of instructions that carries a given task.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839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A.L.P. to demonstrate Subroutine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06702" y="914400"/>
            <a:ext cx="110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ORG 100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63702" y="1276290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100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406702" y="1276290"/>
            <a:ext cx="785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LDA X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263702" y="1657290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101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1406702" y="1657290"/>
            <a:ext cx="1056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BSA SH4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263702" y="1981200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102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1406702" y="1981200"/>
            <a:ext cx="7463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STA X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263702" y="2343090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103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1406702" y="2343090"/>
            <a:ext cx="777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LDA Y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263702" y="2724090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104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1406702" y="2724090"/>
            <a:ext cx="1056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BSA SH4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263702" y="3048000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105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1406702" y="3048000"/>
            <a:ext cx="7383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STA Y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263702" y="3409890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106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1406702" y="3409890"/>
            <a:ext cx="558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HLT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263702" y="3790890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107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1406702" y="3790890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HEX 1234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837364" y="3790890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X,</a:t>
            </a:r>
            <a:endParaRPr lang="en-US" sz="2000" dirty="0"/>
          </a:p>
        </p:txBody>
      </p:sp>
      <p:sp>
        <p:nvSpPr>
          <p:cNvPr id="46" name="TextBox 45"/>
          <p:cNvSpPr txBox="1"/>
          <p:nvPr/>
        </p:nvSpPr>
        <p:spPr>
          <a:xfrm>
            <a:off x="271464" y="4191000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108</a:t>
            </a:r>
            <a:endParaRPr lang="en-US" sz="2000" dirty="0"/>
          </a:p>
        </p:txBody>
      </p:sp>
      <p:sp>
        <p:nvSpPr>
          <p:cNvPr id="47" name="TextBox 46"/>
          <p:cNvSpPr txBox="1"/>
          <p:nvPr/>
        </p:nvSpPr>
        <p:spPr>
          <a:xfrm>
            <a:off x="1414464" y="4191000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HEX 4321</a:t>
            </a:r>
            <a:endParaRPr lang="en-US" sz="2000" dirty="0"/>
          </a:p>
        </p:txBody>
      </p:sp>
      <p:sp>
        <p:nvSpPr>
          <p:cNvPr id="48" name="TextBox 47"/>
          <p:cNvSpPr txBox="1"/>
          <p:nvPr/>
        </p:nvSpPr>
        <p:spPr>
          <a:xfrm>
            <a:off x="845126" y="4191000"/>
            <a:ext cx="34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Y,</a:t>
            </a:r>
            <a:endParaRPr lang="en-US" sz="2000" dirty="0"/>
          </a:p>
        </p:txBody>
      </p:sp>
      <p:sp>
        <p:nvSpPr>
          <p:cNvPr id="50" name="TextBox 49"/>
          <p:cNvSpPr txBox="1"/>
          <p:nvPr/>
        </p:nvSpPr>
        <p:spPr>
          <a:xfrm>
            <a:off x="5136707" y="1276290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109</a:t>
            </a:r>
            <a:endParaRPr lang="en-US" sz="2000" dirty="0"/>
          </a:p>
        </p:txBody>
      </p:sp>
      <p:sp>
        <p:nvSpPr>
          <p:cNvPr id="51" name="TextBox 50"/>
          <p:cNvSpPr txBox="1"/>
          <p:nvPr/>
        </p:nvSpPr>
        <p:spPr>
          <a:xfrm>
            <a:off x="6400800" y="1276290"/>
            <a:ext cx="790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HEX 0</a:t>
            </a:r>
            <a:endParaRPr lang="en-US" sz="2000" dirty="0"/>
          </a:p>
        </p:txBody>
      </p:sp>
      <p:sp>
        <p:nvSpPr>
          <p:cNvPr id="52" name="TextBox 51"/>
          <p:cNvSpPr txBox="1"/>
          <p:nvPr/>
        </p:nvSpPr>
        <p:spPr>
          <a:xfrm>
            <a:off x="5136707" y="1657290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10A</a:t>
            </a:r>
            <a:endParaRPr lang="en-US" sz="2000" dirty="0"/>
          </a:p>
        </p:txBody>
      </p:sp>
      <p:sp>
        <p:nvSpPr>
          <p:cNvPr id="53" name="TextBox 52"/>
          <p:cNvSpPr txBox="1"/>
          <p:nvPr/>
        </p:nvSpPr>
        <p:spPr>
          <a:xfrm>
            <a:off x="6400800" y="16572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CIL</a:t>
            </a:r>
            <a:endParaRPr lang="en-US" sz="2000" dirty="0"/>
          </a:p>
        </p:txBody>
      </p:sp>
      <p:sp>
        <p:nvSpPr>
          <p:cNvPr id="54" name="TextBox 53"/>
          <p:cNvSpPr txBox="1"/>
          <p:nvPr/>
        </p:nvSpPr>
        <p:spPr>
          <a:xfrm>
            <a:off x="5136707" y="1981200"/>
            <a:ext cx="58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10B</a:t>
            </a:r>
            <a:endParaRPr lang="en-US" sz="2000" dirty="0"/>
          </a:p>
        </p:txBody>
      </p:sp>
      <p:sp>
        <p:nvSpPr>
          <p:cNvPr id="55" name="TextBox 54"/>
          <p:cNvSpPr txBox="1"/>
          <p:nvPr/>
        </p:nvSpPr>
        <p:spPr>
          <a:xfrm>
            <a:off x="6400800" y="198120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CIL</a:t>
            </a:r>
            <a:endParaRPr 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5136707" y="2343090"/>
            <a:ext cx="580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10C</a:t>
            </a:r>
            <a:endParaRPr lang="en-US" sz="2000" dirty="0"/>
          </a:p>
        </p:txBody>
      </p:sp>
      <p:sp>
        <p:nvSpPr>
          <p:cNvPr id="57" name="TextBox 56"/>
          <p:cNvSpPr txBox="1"/>
          <p:nvPr/>
        </p:nvSpPr>
        <p:spPr>
          <a:xfrm>
            <a:off x="6400800" y="2343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CIL</a:t>
            </a:r>
            <a:endParaRPr lang="en-US" sz="2000" dirty="0"/>
          </a:p>
        </p:txBody>
      </p:sp>
      <p:sp>
        <p:nvSpPr>
          <p:cNvPr id="58" name="TextBox 57"/>
          <p:cNvSpPr txBox="1"/>
          <p:nvPr/>
        </p:nvSpPr>
        <p:spPr>
          <a:xfrm>
            <a:off x="5136707" y="2724090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10D</a:t>
            </a:r>
            <a:endParaRPr lang="en-US" sz="2000" dirty="0"/>
          </a:p>
        </p:txBody>
      </p:sp>
      <p:sp>
        <p:nvSpPr>
          <p:cNvPr id="59" name="TextBox 58"/>
          <p:cNvSpPr txBox="1"/>
          <p:nvPr/>
        </p:nvSpPr>
        <p:spPr>
          <a:xfrm>
            <a:off x="6400800" y="2724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CIL</a:t>
            </a:r>
            <a:endParaRPr lang="en-US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5136707" y="304800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10E</a:t>
            </a:r>
            <a:endParaRPr lang="en-US" sz="2000" dirty="0"/>
          </a:p>
        </p:txBody>
      </p:sp>
      <p:sp>
        <p:nvSpPr>
          <p:cNvPr id="61" name="TextBox 60"/>
          <p:cNvSpPr txBox="1"/>
          <p:nvPr/>
        </p:nvSpPr>
        <p:spPr>
          <a:xfrm>
            <a:off x="6400800" y="3048000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AND MSK</a:t>
            </a:r>
            <a:endParaRPr lang="en-US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5136707" y="3409890"/>
            <a:ext cx="562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10F</a:t>
            </a:r>
            <a:endParaRPr lang="en-US" sz="2000" dirty="0"/>
          </a:p>
        </p:txBody>
      </p:sp>
      <p:sp>
        <p:nvSpPr>
          <p:cNvPr id="63" name="TextBox 62"/>
          <p:cNvSpPr txBox="1"/>
          <p:nvPr/>
        </p:nvSpPr>
        <p:spPr>
          <a:xfrm>
            <a:off x="6400800" y="3409890"/>
            <a:ext cx="1242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BUN SH4 I</a:t>
            </a:r>
            <a:endParaRPr lang="en-US" sz="2000" dirty="0"/>
          </a:p>
        </p:txBody>
      </p:sp>
      <p:sp>
        <p:nvSpPr>
          <p:cNvPr id="64" name="TextBox 63"/>
          <p:cNvSpPr txBox="1"/>
          <p:nvPr/>
        </p:nvSpPr>
        <p:spPr>
          <a:xfrm>
            <a:off x="5136707" y="3790890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110</a:t>
            </a:r>
            <a:endParaRPr lang="en-US" sz="2000" dirty="0"/>
          </a:p>
        </p:txBody>
      </p:sp>
      <p:sp>
        <p:nvSpPr>
          <p:cNvPr id="65" name="TextBox 64"/>
          <p:cNvSpPr txBox="1"/>
          <p:nvPr/>
        </p:nvSpPr>
        <p:spPr>
          <a:xfrm>
            <a:off x="6400800" y="3790890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HEX FFF0</a:t>
            </a:r>
            <a:endParaRPr lang="en-US" sz="2000" dirty="0"/>
          </a:p>
        </p:txBody>
      </p:sp>
      <p:sp>
        <p:nvSpPr>
          <p:cNvPr id="66" name="TextBox 65"/>
          <p:cNvSpPr txBox="1"/>
          <p:nvPr/>
        </p:nvSpPr>
        <p:spPr>
          <a:xfrm>
            <a:off x="5710369" y="3790890"/>
            <a:ext cx="72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MSK,</a:t>
            </a:r>
            <a:endParaRPr lang="en-US" sz="2000" dirty="0"/>
          </a:p>
        </p:txBody>
      </p:sp>
      <p:sp>
        <p:nvSpPr>
          <p:cNvPr id="68" name="TextBox 67"/>
          <p:cNvSpPr txBox="1"/>
          <p:nvPr/>
        </p:nvSpPr>
        <p:spPr>
          <a:xfrm>
            <a:off x="6408562" y="4191000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END</a:t>
            </a:r>
            <a:endParaRPr lang="en-US" sz="2000" dirty="0"/>
          </a:p>
        </p:txBody>
      </p:sp>
      <p:sp>
        <p:nvSpPr>
          <p:cNvPr id="70" name="TextBox 69"/>
          <p:cNvSpPr txBox="1"/>
          <p:nvPr/>
        </p:nvSpPr>
        <p:spPr>
          <a:xfrm>
            <a:off x="5714164" y="1276290"/>
            <a:ext cx="657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SH4,</a:t>
            </a:r>
            <a:endParaRPr lang="en-US" sz="2000" dirty="0"/>
          </a:p>
        </p:txBody>
      </p:sp>
      <p:cxnSp>
        <p:nvCxnSpPr>
          <p:cNvPr id="5" name="Straight Arrow Connector 4"/>
          <p:cNvCxnSpPr>
            <a:stCxn id="14" idx="3"/>
            <a:endCxn id="50" idx="1"/>
          </p:cNvCxnSpPr>
          <p:nvPr/>
        </p:nvCxnSpPr>
        <p:spPr>
          <a:xfrm flipV="1">
            <a:off x="2463145" y="1476345"/>
            <a:ext cx="2673562" cy="3810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63" idx="3"/>
            <a:endCxn id="51" idx="3"/>
          </p:cNvCxnSpPr>
          <p:nvPr/>
        </p:nvCxnSpPr>
        <p:spPr>
          <a:xfrm flipH="1" flipV="1">
            <a:off x="7191401" y="1476345"/>
            <a:ext cx="452047" cy="2133600"/>
          </a:xfrm>
          <a:prstGeom prst="curvedConnector3">
            <a:avLst>
              <a:gd name="adj1" fmla="val -50570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17" idx="3"/>
          </p:cNvCxnSpPr>
          <p:nvPr/>
        </p:nvCxnSpPr>
        <p:spPr>
          <a:xfrm flipH="1">
            <a:off x="2153060" y="1657290"/>
            <a:ext cx="2944790" cy="523965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220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  <p:bldP spid="14" grpId="0"/>
      <p:bldP spid="16" grpId="0"/>
      <p:bldP spid="17" grpId="0"/>
      <p:bldP spid="19" grpId="0"/>
      <p:bldP spid="20" grpId="0"/>
      <p:bldP spid="22" grpId="0"/>
      <p:bldP spid="24" grpId="0"/>
      <p:bldP spid="26" grpId="0"/>
      <p:bldP spid="27" grpId="0"/>
      <p:bldP spid="29" grpId="0"/>
      <p:bldP spid="30" grpId="0"/>
      <p:bldP spid="32" grpId="0"/>
      <p:bldP spid="34" grpId="0"/>
      <p:bldP spid="43" grpId="0"/>
      <p:bldP spid="46" grpId="0"/>
      <p:bldP spid="47" grpId="0"/>
      <p:bldP spid="48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8" grpId="0"/>
      <p:bldP spid="7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477000"/>
          </a:xfrm>
        </p:spPr>
        <p:txBody>
          <a:bodyPr>
            <a:noAutofit/>
          </a:bodyPr>
          <a:lstStyle/>
          <a:p>
            <a:r>
              <a:rPr lang="en-US" sz="9600" dirty="0" smtClean="0"/>
              <a:t>I-O Programming</a:t>
            </a:r>
            <a:endParaRPr lang="en-US" sz="9600" dirty="0"/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883">
              <a:defRPr/>
            </a:pPr>
            <a:r>
              <a:rPr lang="da-DK" noProof="1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Unit – </a:t>
            </a:r>
            <a:r>
              <a:rPr lang="da-DK" noProof="1" smtClean="0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3: Programming </a:t>
            </a:r>
            <a:r>
              <a:rPr lang="en-US" dirty="0" smtClean="0"/>
              <a:t>Basic Computer</a:t>
            </a:r>
            <a:r>
              <a:rPr lang="da-DK" noProof="1" smtClean="0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                   </a:t>
            </a:r>
            <a:r>
              <a:rPr lang="da-DK" noProof="1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Darshan Institute of Engineering &amp; Technology</a:t>
            </a:r>
          </a:p>
        </p:txBody>
      </p:sp>
    </p:spTree>
    <p:extLst>
      <p:ext uri="{BB962C8B-B14F-4D97-AF65-F5344CB8AC3E}">
        <p14:creationId xmlns:p14="http://schemas.microsoft.com/office/powerpoint/2010/main" val="212164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A.L.P. to input one character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3702" y="9144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406702" y="914400"/>
            <a:ext cx="110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ORG 100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819400" y="914400"/>
            <a:ext cx="3275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/Origin of program is HEX 100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63702" y="12762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406702" y="1276290"/>
            <a:ext cx="500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SKI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819400" y="1276290"/>
            <a:ext cx="1955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/Check input flag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263702" y="16572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1406702" y="1657290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BUN CIF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2819400" y="1657290"/>
            <a:ext cx="3467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/Flag = 0, branch to check again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263702" y="19812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1406702" y="1981200"/>
            <a:ext cx="5469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INP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2819400" y="1981200"/>
            <a:ext cx="2794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/Flag = 1, input character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263702" y="23430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5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1406702" y="234309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OUT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2819400" y="2343090"/>
            <a:ext cx="1828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/Print character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263702" y="27240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6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" y="3409890"/>
            <a:ext cx="684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CHR,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1406702" y="2724090"/>
            <a:ext cx="1049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STA CHR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2819400" y="2724090"/>
            <a:ext cx="1879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/Store character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263702" y="30480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7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1406702" y="3048000"/>
            <a:ext cx="558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HLT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263702" y="34098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8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1406702" y="3409890"/>
            <a:ext cx="263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-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2819400" y="3409890"/>
            <a:ext cx="2414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/Store character here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263702" y="37908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9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1406702" y="3790890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END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685800" y="1276290"/>
            <a:ext cx="5422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CIF,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8018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10" grpId="0"/>
      <p:bldP spid="11" grpId="0"/>
      <p:bldP spid="12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9" grpId="0"/>
      <p:bldP spid="30" grpId="0"/>
      <p:bldP spid="31" grpId="0"/>
      <p:bldP spid="32" grpId="0"/>
      <p:bldP spid="34" grpId="0"/>
      <p:bldP spid="4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A.L.P. to output one character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3702" y="9144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406702" y="914400"/>
            <a:ext cx="110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ORG 100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819400" y="914400"/>
            <a:ext cx="3275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/Origin of program is HEX 100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63702" y="12762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406702" y="1276290"/>
            <a:ext cx="1088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LDA CHR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819400" y="1276290"/>
            <a:ext cx="2636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/Load character into AC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263702" y="16572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1406702" y="1657290"/>
            <a:ext cx="594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SKO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2819400" y="1657290"/>
            <a:ext cx="2117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/Check output flag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263702" y="20574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1406702" y="2057400"/>
            <a:ext cx="1134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BUN COF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2819400" y="2057400"/>
            <a:ext cx="3467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/Flag = 0, branch to check again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263702" y="24192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5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1406702" y="241929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OUT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2819400" y="2419290"/>
            <a:ext cx="2956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/Flag = 1, output character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686797" y="3200400"/>
            <a:ext cx="684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CHR,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263702" y="28194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06702" y="2819400"/>
            <a:ext cx="558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HLT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263702" y="32004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7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1406702" y="3200400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HEX 0057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2819400" y="3200400"/>
            <a:ext cx="2011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/Character is “W”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263702" y="36384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8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1406702" y="3638490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END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685800" y="1657290"/>
            <a:ext cx="645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COF,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650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10" grpId="0"/>
      <p:bldP spid="11" grpId="0"/>
      <p:bldP spid="12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3" grpId="0"/>
      <p:bldP spid="26" grpId="0"/>
      <p:bldP spid="27" grpId="0"/>
      <p:bldP spid="29" grpId="0"/>
      <p:bldP spid="30" grpId="0"/>
      <p:bldP spid="31" grpId="0"/>
      <p:bldP spid="32" grpId="0"/>
      <p:bldP spid="34" grpId="0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477000"/>
          </a:xfrm>
        </p:spPr>
        <p:txBody>
          <a:bodyPr>
            <a:noAutofit/>
          </a:bodyPr>
          <a:lstStyle/>
          <a:p>
            <a:r>
              <a:rPr lang="en-US" sz="9600" dirty="0" smtClean="0"/>
              <a:t>Machine Language</a:t>
            </a:r>
            <a:endParaRPr lang="en-US" sz="9600" dirty="0"/>
          </a:p>
        </p:txBody>
      </p:sp>
      <p:sp>
        <p:nvSpPr>
          <p:cNvPr id="5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883">
              <a:defRPr/>
            </a:pPr>
            <a:r>
              <a:rPr lang="da-DK" noProof="1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Unit – </a:t>
            </a:r>
            <a:r>
              <a:rPr lang="da-DK" noProof="1" smtClean="0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3: Programming </a:t>
            </a:r>
            <a:r>
              <a:rPr lang="en-US" dirty="0" smtClean="0"/>
              <a:t>Basic Computer</a:t>
            </a:r>
            <a:r>
              <a:rPr lang="da-DK" noProof="1" smtClean="0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                   </a:t>
            </a:r>
            <a:r>
              <a:rPr lang="da-DK" noProof="1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Darshan Institute of Engineering &amp; Technology</a:t>
            </a:r>
          </a:p>
        </p:txBody>
      </p:sp>
    </p:spTree>
    <p:extLst>
      <p:ext uri="{BB962C8B-B14F-4D97-AF65-F5344CB8AC3E}">
        <p14:creationId xmlns:p14="http://schemas.microsoft.com/office/powerpoint/2010/main" val="91958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Program</a:t>
            </a:r>
          </a:p>
          <a:p>
            <a:pPr marL="342900" indent="0" algn="just">
              <a:buNone/>
            </a:pPr>
            <a:r>
              <a:rPr lang="en-US" dirty="0"/>
              <a:t>A </a:t>
            </a:r>
            <a:r>
              <a:rPr lang="en-US" i="1" dirty="0">
                <a:solidFill>
                  <a:schemeClr val="tx2"/>
                </a:solidFill>
              </a:rPr>
              <a:t>program</a:t>
            </a:r>
            <a:r>
              <a:rPr lang="en-US" dirty="0"/>
              <a:t> is a list of instructions or statements for directing the computer to perform a required data-processing task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45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Categories of </a:t>
            </a:r>
            <a:r>
              <a:rPr lang="en-US" dirty="0" smtClean="0"/>
              <a:t>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 </a:t>
            </a:r>
            <a:r>
              <a:rPr lang="en-US" dirty="0"/>
              <a:t>code</a:t>
            </a:r>
          </a:p>
          <a:p>
            <a:pPr marL="342900" indent="0">
              <a:buNone/>
            </a:pPr>
            <a:r>
              <a:rPr lang="en-US" dirty="0"/>
              <a:t>This is a sequence of instructions and operands in binary that list the exact representation of instructions as they appear in computer memory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01734"/>
              </p:ext>
            </p:extLst>
          </p:nvPr>
        </p:nvGraphicFramePr>
        <p:xfrm>
          <a:off x="1524000" y="2895600"/>
          <a:ext cx="6096000" cy="2966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Instruction Code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17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20" indent="-457200"/>
            <a:r>
              <a:rPr lang="en-US" dirty="0"/>
              <a:t>Octal or hexadecimal code</a:t>
            </a:r>
          </a:p>
          <a:p>
            <a:pPr marL="457220" indent="0">
              <a:buNone/>
            </a:pPr>
            <a:r>
              <a:rPr lang="en-US" dirty="0"/>
              <a:t>This is an equivalent translation of the binary code to octal or hexadecimal representation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912568"/>
              </p:ext>
            </p:extLst>
          </p:nvPr>
        </p:nvGraphicFramePr>
        <p:xfrm>
          <a:off x="2476500" y="2590800"/>
          <a:ext cx="4191000" cy="2966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95500"/>
                <a:gridCol w="2095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Instruction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0053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FFE9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4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20" indent="-342900"/>
            <a:r>
              <a:rPr lang="en-US" dirty="0"/>
              <a:t>Symbolic </a:t>
            </a:r>
            <a:r>
              <a:rPr lang="en-US" dirty="0" smtClean="0"/>
              <a:t>code</a:t>
            </a:r>
          </a:p>
          <a:p>
            <a:pPr marL="742950" lvl="1" indent="-342900"/>
            <a:r>
              <a:rPr lang="en-US" dirty="0" smtClean="0"/>
              <a:t>The </a:t>
            </a:r>
            <a:r>
              <a:rPr lang="en-US" dirty="0"/>
              <a:t>user employs </a:t>
            </a:r>
            <a:r>
              <a:rPr lang="en-US" i="1" dirty="0">
                <a:solidFill>
                  <a:schemeClr val="tx2"/>
                </a:solidFill>
              </a:rPr>
              <a:t>symbols</a:t>
            </a:r>
            <a:r>
              <a:rPr lang="en-US" dirty="0"/>
              <a:t> (letters, numerals, or special characters) for the operation part, the address part, and other parts of the instruction </a:t>
            </a:r>
            <a:r>
              <a:rPr lang="en-US" dirty="0" smtClean="0"/>
              <a:t>code.</a:t>
            </a:r>
          </a:p>
          <a:p>
            <a:pPr marL="742950" lvl="1" indent="-342900"/>
            <a:r>
              <a:rPr lang="en-US" dirty="0" smtClean="0"/>
              <a:t>Each </a:t>
            </a:r>
            <a:r>
              <a:rPr lang="en-US" dirty="0"/>
              <a:t>symbolic instruction can be translated into one binary coded </a:t>
            </a:r>
            <a:r>
              <a:rPr lang="en-US" dirty="0" smtClean="0"/>
              <a:t>instruction by </a:t>
            </a:r>
            <a:r>
              <a:rPr lang="en-US" dirty="0"/>
              <a:t>a special program called an </a:t>
            </a:r>
            <a:r>
              <a:rPr lang="en-US" dirty="0" smtClean="0"/>
              <a:t>assembler and language is referred to as an </a:t>
            </a:r>
            <a:r>
              <a:rPr lang="en-US" i="1" dirty="0" smtClean="0">
                <a:solidFill>
                  <a:schemeClr val="tx2"/>
                </a:solidFill>
              </a:rPr>
              <a:t>assembly language program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894612"/>
              </p:ext>
            </p:extLst>
          </p:nvPr>
        </p:nvGraphicFramePr>
        <p:xfrm>
          <a:off x="1524000" y="3434078"/>
          <a:ext cx="6096003" cy="2966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00200"/>
                <a:gridCol w="1524000"/>
                <a:gridCol w="2971803"/>
              </a:tblGrid>
              <a:tr h="370840">
                <a:tc>
                  <a:txBody>
                    <a:bodyPr/>
                    <a:lstStyle/>
                    <a:p>
                      <a:pPr marL="0" algn="ctr" defTabSz="914354" rtl="0" eaLnBrk="1" latinLnBrk="0" hangingPunct="1"/>
                      <a:r>
                        <a:rPr lang="en-US" sz="1800" kern="1200" dirty="0" smtClean="0"/>
                        <a:t>Location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LDA 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Load first operand</a:t>
                      </a:r>
                      <a:r>
                        <a:rPr lang="en-US" baseline="0" dirty="0" smtClean="0"/>
                        <a:t> into AC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second operand</a:t>
                      </a:r>
                      <a:r>
                        <a:rPr lang="en-US" baseline="0" dirty="0" smtClean="0"/>
                        <a:t> to AC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 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 sum</a:t>
                      </a:r>
                      <a:r>
                        <a:rPr lang="en-US" baseline="0" dirty="0" smtClean="0"/>
                        <a:t> in location 006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Halt</a:t>
                      </a:r>
                      <a:r>
                        <a:rPr lang="en-US" baseline="0" dirty="0" smtClean="0"/>
                        <a:t> computer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operand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FFE9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Second</a:t>
                      </a:r>
                      <a:r>
                        <a:rPr lang="en-US" baseline="0" dirty="0" smtClean="0"/>
                        <a:t> operand (negative)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 sum here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70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20" indent="-342900"/>
            <a:r>
              <a:rPr lang="en-US" dirty="0"/>
              <a:t>High-level programming </a:t>
            </a:r>
            <a:r>
              <a:rPr lang="en-US" dirty="0" smtClean="0"/>
              <a:t>languages</a:t>
            </a:r>
          </a:p>
          <a:p>
            <a:pPr marL="742950" lvl="1" indent="-342900"/>
            <a:r>
              <a:rPr lang="en-US" dirty="0" smtClean="0"/>
              <a:t>These </a:t>
            </a:r>
            <a:r>
              <a:rPr lang="en-US" dirty="0"/>
              <a:t>are special languages developed to reflect the procedures used in the solution of a problem rather than be concerned with the computer hardware </a:t>
            </a:r>
            <a:r>
              <a:rPr lang="en-US" dirty="0" smtClean="0"/>
              <a:t>behavior. E.g. Fortran, C++, Java, etc.</a:t>
            </a:r>
          </a:p>
          <a:p>
            <a:pPr marL="742950" lvl="1" indent="-342900"/>
            <a:r>
              <a:rPr lang="en-US" dirty="0" smtClean="0"/>
              <a:t>The </a:t>
            </a:r>
            <a:r>
              <a:rPr lang="en-US" dirty="0"/>
              <a:t>program is written in a sequence of statements in a form that people prefer to think in when solving a </a:t>
            </a:r>
            <a:r>
              <a:rPr lang="en-US" dirty="0" smtClean="0"/>
              <a:t>problem.</a:t>
            </a:r>
          </a:p>
          <a:p>
            <a:pPr marL="742950" lvl="1" indent="-342900"/>
            <a:r>
              <a:rPr lang="en-US" dirty="0" smtClean="0"/>
              <a:t>However</a:t>
            </a:r>
            <a:r>
              <a:rPr lang="en-US" dirty="0"/>
              <a:t>, each statement must be translated into a sequence of binary instructions before the program can be executed in a </a:t>
            </a:r>
            <a:r>
              <a:rPr lang="en-US" dirty="0" smtClean="0"/>
              <a:t>computer.</a:t>
            </a:r>
          </a:p>
          <a:p>
            <a:pPr marL="742950" lvl="1" indent="-342900"/>
            <a:r>
              <a:rPr lang="en-US" dirty="0" smtClean="0"/>
              <a:t>The </a:t>
            </a:r>
            <a:r>
              <a:rPr lang="en-US" dirty="0"/>
              <a:t>program that translates a high level language program to binary is called a </a:t>
            </a:r>
            <a:r>
              <a:rPr lang="en-US" i="1" dirty="0">
                <a:solidFill>
                  <a:schemeClr val="tx2"/>
                </a:solidFill>
              </a:rPr>
              <a:t>compiler</a:t>
            </a:r>
            <a:r>
              <a:rPr lang="en-US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43225" y="4754940"/>
            <a:ext cx="32575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 A, B, C</a:t>
            </a:r>
          </a:p>
          <a:p>
            <a:r>
              <a:rPr 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A, 83 B,-23</a:t>
            </a:r>
          </a:p>
          <a:p>
            <a:r>
              <a:rPr 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A + B</a:t>
            </a:r>
          </a:p>
          <a:p>
            <a:r>
              <a:rPr 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24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00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477000"/>
          </a:xfrm>
        </p:spPr>
        <p:txBody>
          <a:bodyPr>
            <a:noAutofit/>
          </a:bodyPr>
          <a:lstStyle/>
          <a:p>
            <a:r>
              <a:rPr lang="en-US" sz="9600" dirty="0" smtClean="0"/>
              <a:t>Assembly Language</a:t>
            </a:r>
            <a:endParaRPr lang="en-US" sz="9600" dirty="0"/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883">
              <a:defRPr/>
            </a:pPr>
            <a:r>
              <a:rPr lang="da-DK" noProof="1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Unit – </a:t>
            </a:r>
            <a:r>
              <a:rPr lang="da-DK" noProof="1" smtClean="0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3: Programming </a:t>
            </a:r>
            <a:r>
              <a:rPr lang="en-US" dirty="0" smtClean="0"/>
              <a:t>Basic Computer</a:t>
            </a:r>
            <a:r>
              <a:rPr lang="da-DK" noProof="1" smtClean="0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                   </a:t>
            </a:r>
            <a:r>
              <a:rPr lang="da-DK" noProof="1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Darshan Institute of Engineering &amp; Technology</a:t>
            </a:r>
          </a:p>
        </p:txBody>
      </p:sp>
    </p:spTree>
    <p:extLst>
      <p:ext uri="{BB962C8B-B14F-4D97-AF65-F5344CB8AC3E}">
        <p14:creationId xmlns:p14="http://schemas.microsoft.com/office/powerpoint/2010/main" val="253182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31851</TotalTime>
  <Words>1357</Words>
  <Application>Microsoft Office PowerPoint</Application>
  <PresentationFormat>On-screen Show (4:3)</PresentationFormat>
  <Paragraphs>420</Paragraphs>
  <Slides>27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Calibri</vt:lpstr>
      <vt:lpstr>Cambria Math</vt:lpstr>
      <vt:lpstr>Courier New</vt:lpstr>
      <vt:lpstr>FontAwesome</vt:lpstr>
      <vt:lpstr>Open Sans</vt:lpstr>
      <vt:lpstr>Open Sans Extrabold</vt:lpstr>
      <vt:lpstr>Open Sans Semibold</vt:lpstr>
      <vt:lpstr>Times New Roman</vt:lpstr>
      <vt:lpstr>Wingdings</vt:lpstr>
      <vt:lpstr>Office Theme</vt:lpstr>
      <vt:lpstr>Unit – 3 Programming the Basic Computer</vt:lpstr>
      <vt:lpstr>Topics to be covered</vt:lpstr>
      <vt:lpstr>Machine Language</vt:lpstr>
      <vt:lpstr>Machine Language</vt:lpstr>
      <vt:lpstr>Categories of programs</vt:lpstr>
      <vt:lpstr>Categories of programs</vt:lpstr>
      <vt:lpstr>Categories of programs</vt:lpstr>
      <vt:lpstr>Categories of programs</vt:lpstr>
      <vt:lpstr>Assembly Language</vt:lpstr>
      <vt:lpstr>Pseudo Instruction</vt:lpstr>
      <vt:lpstr>Assembler</vt:lpstr>
      <vt:lpstr>Assembler</vt:lpstr>
      <vt:lpstr>A.L.P. to subtract 2 numbers</vt:lpstr>
      <vt:lpstr>First Pass of an assembler</vt:lpstr>
      <vt:lpstr>Second Pass of an assembler</vt:lpstr>
      <vt:lpstr>Program Loops</vt:lpstr>
      <vt:lpstr>Program Loops</vt:lpstr>
      <vt:lpstr>A.L.P. to Add 100 Numbers</vt:lpstr>
      <vt:lpstr>A.L.P. to Add 100 Numbers</vt:lpstr>
      <vt:lpstr>A.L.P. to clear the contents of hex locations 500 to 5FF with 0</vt:lpstr>
      <vt:lpstr>A.L.P. to clear the contents of hex locations 500 to 5FF with 0</vt:lpstr>
      <vt:lpstr>Subroutines</vt:lpstr>
      <vt:lpstr>Subroutine</vt:lpstr>
      <vt:lpstr>A.L.P. to demonstrate Subroutine</vt:lpstr>
      <vt:lpstr>I-O Programming</vt:lpstr>
      <vt:lpstr>A.L.P. to input one character</vt:lpstr>
      <vt:lpstr>A.L.P. to output one character</vt:lpstr>
    </vt:vector>
  </TitlesOfParts>
  <Company>Darshan Institute of Engg. &amp; Tech.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ADMIN</cp:lastModifiedBy>
  <cp:revision>1370</cp:revision>
  <dcterms:created xsi:type="dcterms:W3CDTF">2013-05-17T03:00:03Z</dcterms:created>
  <dcterms:modified xsi:type="dcterms:W3CDTF">2017-04-25T12:36:44Z</dcterms:modified>
</cp:coreProperties>
</file>