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handoutMasterIdLst>
    <p:handoutMasterId r:id="rId61"/>
  </p:handoutMasterIdLst>
  <p:sldIdLst>
    <p:sldId id="256" r:id="rId2"/>
    <p:sldId id="351" r:id="rId3"/>
    <p:sldId id="322" r:id="rId4"/>
    <p:sldId id="356" r:id="rId5"/>
    <p:sldId id="355" r:id="rId6"/>
    <p:sldId id="357" r:id="rId7"/>
    <p:sldId id="380" r:id="rId8"/>
    <p:sldId id="381" r:id="rId9"/>
    <p:sldId id="382" r:id="rId10"/>
    <p:sldId id="383" r:id="rId11"/>
    <p:sldId id="385" r:id="rId12"/>
    <p:sldId id="359" r:id="rId13"/>
    <p:sldId id="386" r:id="rId14"/>
    <p:sldId id="366" r:id="rId15"/>
    <p:sldId id="360" r:id="rId16"/>
    <p:sldId id="361" r:id="rId17"/>
    <p:sldId id="362" r:id="rId18"/>
    <p:sldId id="363" r:id="rId19"/>
    <p:sldId id="364" r:id="rId20"/>
    <p:sldId id="365" r:id="rId21"/>
    <p:sldId id="388" r:id="rId22"/>
    <p:sldId id="369" r:id="rId23"/>
    <p:sldId id="405" r:id="rId24"/>
    <p:sldId id="370" r:id="rId25"/>
    <p:sldId id="371" r:id="rId26"/>
    <p:sldId id="372" r:id="rId27"/>
    <p:sldId id="373" r:id="rId28"/>
    <p:sldId id="374" r:id="rId29"/>
    <p:sldId id="375" r:id="rId30"/>
    <p:sldId id="376" r:id="rId31"/>
    <p:sldId id="377" r:id="rId32"/>
    <p:sldId id="378" r:id="rId33"/>
    <p:sldId id="379" r:id="rId34"/>
    <p:sldId id="389" r:id="rId35"/>
    <p:sldId id="392" r:id="rId36"/>
    <p:sldId id="391" r:id="rId37"/>
    <p:sldId id="393" r:id="rId38"/>
    <p:sldId id="394" r:id="rId39"/>
    <p:sldId id="395" r:id="rId40"/>
    <p:sldId id="397" r:id="rId41"/>
    <p:sldId id="396" r:id="rId42"/>
    <p:sldId id="406" r:id="rId43"/>
    <p:sldId id="407" r:id="rId44"/>
    <p:sldId id="408" r:id="rId45"/>
    <p:sldId id="409" r:id="rId46"/>
    <p:sldId id="410" r:id="rId47"/>
    <p:sldId id="411" r:id="rId48"/>
    <p:sldId id="412" r:id="rId49"/>
    <p:sldId id="398" r:id="rId50"/>
    <p:sldId id="399" r:id="rId51"/>
    <p:sldId id="400" r:id="rId52"/>
    <p:sldId id="401" r:id="rId53"/>
    <p:sldId id="402" r:id="rId54"/>
    <p:sldId id="403" r:id="rId55"/>
    <p:sldId id="404" r:id="rId56"/>
    <p:sldId id="414" r:id="rId57"/>
    <p:sldId id="413" r:id="rId58"/>
    <p:sldId id="415"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ossMWjaiZjyG1tuNkL6Xdw==" hashData="5dA2zxhnAR8ITk0+NORp0bcV5Ahpyti9f/KGtutVerqLpp/uzQh0/HtYSNs2rlj8cuCmGkiyaAgwSRr8ulcA0g=="/>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D8A"/>
    <a:srgbClr val="990000"/>
    <a:srgbClr val="4AA743"/>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64" d="100"/>
          <a:sy n="64" d="100"/>
        </p:scale>
        <p:origin x="1170"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AD4E04-80BD-4CB6-BEEE-8FE14939224F}" type="datetimeFigureOut">
              <a:rPr lang="en-US" smtClean="0"/>
              <a:t>4/25/2017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791839-2856-42CC-B6B3-A1A17BB3F76D}" type="slidenum">
              <a:rPr lang="en-US" smtClean="0"/>
              <a:t>‹#›</a:t>
            </a:fld>
            <a:endParaRPr lang="en-US"/>
          </a:p>
        </p:txBody>
      </p:sp>
    </p:spTree>
    <p:extLst>
      <p:ext uri="{BB962C8B-B14F-4D97-AF65-F5344CB8AC3E}">
        <p14:creationId xmlns:p14="http://schemas.microsoft.com/office/powerpoint/2010/main" val="2771073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4/25/2017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2571911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2871275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2177858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21</a:t>
            </a:fld>
            <a:endParaRPr lang="en-US"/>
          </a:p>
        </p:txBody>
      </p:sp>
    </p:spTree>
    <p:extLst>
      <p:ext uri="{BB962C8B-B14F-4D97-AF65-F5344CB8AC3E}">
        <p14:creationId xmlns:p14="http://schemas.microsoft.com/office/powerpoint/2010/main" val="2534669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34</a:t>
            </a:fld>
            <a:endParaRPr lang="en-US"/>
          </a:p>
        </p:txBody>
      </p:sp>
    </p:spTree>
    <p:extLst>
      <p:ext uri="{BB962C8B-B14F-4D97-AF65-F5344CB8AC3E}">
        <p14:creationId xmlns:p14="http://schemas.microsoft.com/office/powerpoint/2010/main" val="271585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40</a:t>
            </a:fld>
            <a:endParaRPr lang="en-US"/>
          </a:p>
        </p:txBody>
      </p:sp>
    </p:spTree>
    <p:extLst>
      <p:ext uri="{BB962C8B-B14F-4D97-AF65-F5344CB8AC3E}">
        <p14:creationId xmlns:p14="http://schemas.microsoft.com/office/powerpoint/2010/main" val="4012807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53</a:t>
            </a:fld>
            <a:endParaRPr lang="en-US"/>
          </a:p>
        </p:txBody>
      </p:sp>
    </p:spTree>
    <p:extLst>
      <p:ext uri="{BB962C8B-B14F-4D97-AF65-F5344CB8AC3E}">
        <p14:creationId xmlns:p14="http://schemas.microsoft.com/office/powerpoint/2010/main" val="3666995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3"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5"/>
            <a:ext cx="8763000" cy="808037"/>
          </a:xfrm>
        </p:spPr>
        <p:txBody>
          <a:bodyPr>
            <a:normAutofit/>
          </a:bodyPr>
          <a:lstStyle>
            <a:lvl1pPr algn="l">
              <a:defRPr sz="36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883" indent="-342883">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13" indent="-285737"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5: Central Processing Unit</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883"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3"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8"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354" rtl="0" eaLnBrk="1" latinLnBrk="0" hangingPunct="1">
        <a:spcBef>
          <a:spcPct val="0"/>
        </a:spcBef>
        <a:buNone/>
        <a:defRPr sz="4400" kern="1200">
          <a:solidFill>
            <a:schemeClr val="tx1"/>
          </a:solidFill>
          <a:latin typeface="+mj-lt"/>
          <a:ea typeface="+mj-ea"/>
          <a:cs typeface="+mj-cs"/>
        </a:defRPr>
      </a:lvl1pPr>
    </p:titleStyle>
    <p:bodyStyle>
      <a:lvl1pPr marL="342883" indent="-342883" algn="l" defTabSz="91435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3" indent="-285737" algn="l" defTabSz="91435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2" indent="-228588" algn="l" defTabSz="91435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20"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7"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4"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8"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err="1">
                <a:solidFill>
                  <a:schemeClr val="tx1">
                    <a:lumMod val="75000"/>
                    <a:lumOff val="25000"/>
                  </a:schemeClr>
                </a:solidFill>
                <a:latin typeface="+mj-lt"/>
                <a:ea typeface="Open Sans Semibold" panose="020B0706030804020204" pitchFamily="34" charset="0"/>
                <a:cs typeface="Open Sans Semibold" panose="020B0706030804020204" pitchFamily="34" charset="0"/>
              </a:rPr>
              <a:t>Hardik</a:t>
            </a:r>
            <a:r>
              <a:rPr lang="en-US" sz="4000" dirty="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4000" dirty="0" err="1">
                <a:solidFill>
                  <a:schemeClr val="tx1">
                    <a:lumMod val="75000"/>
                    <a:lumOff val="25000"/>
                  </a:schemeClr>
                </a:solidFill>
                <a:latin typeface="+mj-lt"/>
                <a:ea typeface="Open Sans Semibold" panose="020B0706030804020204" pitchFamily="34" charset="0"/>
                <a:cs typeface="Open Sans Semibold" panose="020B0706030804020204" pitchFamily="34" charset="0"/>
              </a:rPr>
              <a:t>Doshi</a:t>
            </a:r>
            <a:endParaRPr lang="en-US" sz="4000" dirty="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400" dirty="0">
                <a:solidFill>
                  <a:schemeClr val="tx1">
                    <a:lumMod val="50000"/>
                    <a:lumOff val="50000"/>
                  </a:schemeClr>
                </a:solidFill>
                <a:latin typeface="FontAwesome" pitchFamily="2" charset="0"/>
              </a:rPr>
              <a:t></a:t>
            </a:r>
            <a:r>
              <a:rPr lang="en-US" sz="2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9978911553</a:t>
            </a:r>
            <a:endParaRPr lang="en-US" sz="2800" dirty="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a:solidFill>
                  <a:schemeClr val="tx1">
                    <a:lumMod val="50000"/>
                    <a:lumOff val="50000"/>
                  </a:schemeClr>
                </a:solidFill>
                <a:latin typeface="FontAwesome" pitchFamily="2" charset="0"/>
              </a:rPr>
              <a:t></a:t>
            </a:r>
            <a:r>
              <a:rPr lang="en-IN" sz="2400" dirty="0">
                <a:solidFill>
                  <a:schemeClr val="tx1">
                    <a:lumMod val="75000"/>
                    <a:lumOff val="25000"/>
                  </a:schemeClr>
                </a:solidFill>
              </a:rPr>
              <a:t>  </a:t>
            </a:r>
            <a:r>
              <a:rPr lang="en-US" sz="2800" dirty="0">
                <a:solidFill>
                  <a:schemeClr val="tx1">
                    <a:lumMod val="75000"/>
                    <a:lumOff val="25000"/>
                  </a:schemeClr>
                </a:solidFill>
                <a:latin typeface="+mj-lt"/>
                <a:ea typeface="Open Sans" panose="020B0606030504020204" pitchFamily="34" charset="0"/>
                <a:cs typeface="Open Sans" panose="020B0606030504020204" pitchFamily="34" charset="0"/>
              </a:rPr>
              <a:t>hardik.doshi@darshan.ac.in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latin typeface="+mj-lt"/>
                <a:ea typeface="Open Sans" panose="020B0606030504020204" pitchFamily="34" charset="0"/>
                <a:cs typeface="Open Sans" panose="020B0606030504020204" pitchFamily="34" charset="0"/>
              </a:rPr>
              <a:t>Computer Organization (2140707)                           Darshan Institute of Engineering &amp; Technology</a:t>
            </a:r>
          </a:p>
        </p:txBody>
      </p:sp>
      <p:sp>
        <p:nvSpPr>
          <p:cNvPr id="2" name="Title 1"/>
          <p:cNvSpPr>
            <a:spLocks noGrp="1"/>
          </p:cNvSpPr>
          <p:nvPr>
            <p:ph type="ctrTitle"/>
          </p:nvPr>
        </p:nvSpPr>
        <p:spPr>
          <a:xfrm>
            <a:off x="304800" y="2"/>
            <a:ext cx="8534400" cy="4495801"/>
          </a:xfrm>
        </p:spPr>
        <p:txBody>
          <a:bodyPr anchor="b">
            <a:noAutofit/>
          </a:bodyPr>
          <a:lstStyle/>
          <a:p>
            <a:pPr algn="l"/>
            <a:r>
              <a:rPr lang="en-US" sz="6000" b="1" dirty="0" smtClean="0">
                <a:solidFill>
                  <a:schemeClr val="bg1"/>
                </a:solidFill>
                <a:latin typeface="+mj-lt"/>
                <a:ea typeface="Open Sans Semibold" panose="020B0706030804020204" pitchFamily="34" charset="0"/>
                <a:cs typeface="Open Sans Semibold" panose="020B0706030804020204" pitchFamily="34" charset="0"/>
              </a:rPr>
              <a:t>Unit – 5</a:t>
            </a:r>
            <a:r>
              <a:rPr lang="en-US" sz="6000" b="1" dirty="0">
                <a:solidFill>
                  <a:schemeClr val="bg1"/>
                </a:solidFill>
                <a:latin typeface="+mj-lt"/>
                <a:ea typeface="Open Sans Semibold" panose="020B0706030804020204" pitchFamily="34" charset="0"/>
                <a:cs typeface="Open Sans Semibold" panose="020B0706030804020204" pitchFamily="34" charset="0"/>
              </a:rPr>
              <a:t/>
            </a:r>
            <a:br>
              <a:rPr lang="en-US" sz="6000" b="1" dirty="0">
                <a:solidFill>
                  <a:schemeClr val="bg1"/>
                </a:solidFill>
                <a:latin typeface="+mj-lt"/>
                <a:ea typeface="Open Sans Semibold" panose="020B0706030804020204" pitchFamily="34" charset="0"/>
                <a:cs typeface="Open Sans Semibold" panose="020B0706030804020204" pitchFamily="34" charset="0"/>
              </a:rPr>
            </a:br>
            <a:r>
              <a:rPr lang="en-US" sz="6000" b="1" dirty="0" smtClean="0">
                <a:solidFill>
                  <a:schemeClr val="bg1"/>
                </a:solidFill>
                <a:latin typeface="+mj-lt"/>
                <a:ea typeface="Open Sans Semibold" panose="020B0706030804020204" pitchFamily="34" charset="0"/>
                <a:cs typeface="Open Sans Semibold" panose="020B0706030804020204" pitchFamily="34" charset="0"/>
              </a:rPr>
              <a:t>Central Processing Unit</a:t>
            </a:r>
            <a:endParaRPr lang="en-US" sz="6000" b="1" dirty="0">
              <a:solidFill>
                <a:schemeClr val="bg1"/>
              </a:solidFill>
              <a:latin typeface="+mj-lt"/>
              <a:ea typeface="Open Sans Semibold" panose="020B0706030804020204" pitchFamily="34" charset="0"/>
              <a:cs typeface="Open Sans Semibold" panose="020B07060308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9" y="4953002"/>
            <a:ext cx="4161423" cy="99180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Stack</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a:t>
            </a:r>
            <a:r>
              <a:rPr lang="en-US" dirty="0"/>
              <a:t>implementation of a stack in the CPU is done by assigning a portion of memory to a stack operation and using a processor register as a stack pointer. </a:t>
            </a:r>
          </a:p>
          <a:p>
            <a:pPr algn="just"/>
            <a:r>
              <a:rPr lang="en-US" dirty="0" smtClean="0"/>
              <a:t>Figure </a:t>
            </a:r>
            <a:r>
              <a:rPr lang="en-US" dirty="0"/>
              <a:t>shows a portion of computer memory partitioned into three segments: program, data, and stack. </a:t>
            </a:r>
          </a:p>
          <a:p>
            <a:pPr algn="just"/>
            <a:r>
              <a:rPr lang="en-US" dirty="0" smtClean="0"/>
              <a:t>The </a:t>
            </a:r>
            <a:r>
              <a:rPr lang="en-US" dirty="0"/>
              <a:t>program counter PC points at the address of the next instruction in the program which is used during the fetch phase to read an instruction.</a:t>
            </a:r>
          </a:p>
          <a:p>
            <a:pPr algn="just"/>
            <a:r>
              <a:rPr lang="en-US" dirty="0" smtClean="0"/>
              <a:t>The </a:t>
            </a:r>
            <a:r>
              <a:rPr lang="en-US" dirty="0"/>
              <a:t>address registers AR points at an array of data which is used during the execute phase to read an operand.</a:t>
            </a:r>
          </a:p>
          <a:p>
            <a:pPr algn="just"/>
            <a:r>
              <a:rPr lang="en-US" dirty="0" smtClean="0"/>
              <a:t>The </a:t>
            </a:r>
            <a:r>
              <a:rPr lang="en-US" dirty="0"/>
              <a:t>stack pointer SP points at the top of the stack which is used to push or pop items into or from the stack.</a:t>
            </a:r>
          </a:p>
          <a:p>
            <a:pPr algn="just"/>
            <a:r>
              <a:rPr lang="en-US" dirty="0" smtClean="0"/>
              <a:t>We </a:t>
            </a:r>
            <a:r>
              <a:rPr lang="en-US" dirty="0"/>
              <a:t>assume that the items in the stack communicate with a data register DR. </a:t>
            </a:r>
          </a:p>
        </p:txBody>
      </p:sp>
    </p:spTree>
    <p:extLst>
      <p:ext uri="{BB962C8B-B14F-4D97-AF65-F5344CB8AC3E}">
        <p14:creationId xmlns:p14="http://schemas.microsoft.com/office/powerpoint/2010/main" val="3649491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Stack</a:t>
            </a:r>
            <a:endParaRPr lang="en-US" dirty="0"/>
          </a:p>
        </p:txBody>
      </p:sp>
      <p:sp>
        <p:nvSpPr>
          <p:cNvPr id="3" name="Content Placeholder 2"/>
          <p:cNvSpPr>
            <a:spLocks noGrp="1"/>
          </p:cNvSpPr>
          <p:nvPr>
            <p:ph idx="1"/>
          </p:nvPr>
        </p:nvSpPr>
        <p:spPr>
          <a:xfrm>
            <a:off x="190500" y="990600"/>
            <a:ext cx="2705100" cy="533400"/>
          </a:xfrm>
        </p:spPr>
        <p:txBody>
          <a:bodyPr>
            <a:normAutofit/>
          </a:bodyPr>
          <a:lstStyle/>
          <a:p>
            <a:r>
              <a:rPr lang="en-US" b="1" dirty="0" smtClean="0"/>
              <a:t>PUSH Operation</a:t>
            </a:r>
          </a:p>
          <a:p>
            <a:pPr marL="0" indent="0" algn="just">
              <a:buNone/>
            </a:pPr>
            <a:endParaRPr lang="en-US" b="1" dirty="0"/>
          </a:p>
        </p:txBody>
      </p:sp>
      <p:sp>
        <p:nvSpPr>
          <p:cNvPr id="4" name="Rectangle 3"/>
          <p:cNvSpPr/>
          <p:nvPr/>
        </p:nvSpPr>
        <p:spPr>
          <a:xfrm>
            <a:off x="533400" y="1524000"/>
            <a:ext cx="4572000" cy="461665"/>
          </a:xfrm>
          <a:prstGeom prst="rect">
            <a:avLst/>
          </a:prstGeom>
        </p:spPr>
        <p:txBody>
          <a:bodyPr>
            <a:spAutoFit/>
          </a:bodyPr>
          <a:lstStyle/>
          <a:p>
            <a:pPr algn="just"/>
            <a:r>
              <a:rPr lang="en-US" sz="2400" dirty="0" smtClean="0"/>
              <a:t>SP </a:t>
            </a:r>
            <a:r>
              <a:rPr lang="en-US" sz="2400" dirty="0" smtClean="0">
                <a:latin typeface="Cambria Math" panose="02040503050406030204" pitchFamily="18" charset="0"/>
                <a:ea typeface="Cambria Math" panose="02040503050406030204" pitchFamily="18" charset="0"/>
              </a:rPr>
              <a:t>← </a:t>
            </a:r>
            <a:r>
              <a:rPr lang="en-US" sz="2400" dirty="0" smtClean="0"/>
              <a:t>SP - 1</a:t>
            </a:r>
            <a:endParaRPr lang="en-US" sz="2400" dirty="0"/>
          </a:p>
        </p:txBody>
      </p:sp>
      <p:sp>
        <p:nvSpPr>
          <p:cNvPr id="5" name="Rectangle 4"/>
          <p:cNvSpPr/>
          <p:nvPr/>
        </p:nvSpPr>
        <p:spPr>
          <a:xfrm>
            <a:off x="533400" y="2052935"/>
            <a:ext cx="4572000" cy="461665"/>
          </a:xfrm>
          <a:prstGeom prst="rect">
            <a:avLst/>
          </a:prstGeom>
        </p:spPr>
        <p:txBody>
          <a:bodyPr>
            <a:spAutoFit/>
          </a:bodyPr>
          <a:lstStyle/>
          <a:p>
            <a:pPr algn="just"/>
            <a:r>
              <a:rPr lang="en-US" sz="2400" dirty="0"/>
              <a:t>M[SP] </a:t>
            </a:r>
            <a:r>
              <a:rPr lang="en-US" sz="2400" dirty="0">
                <a:latin typeface="Cambria Math" panose="02040503050406030204" pitchFamily="18" charset="0"/>
                <a:ea typeface="Cambria Math" panose="02040503050406030204" pitchFamily="18" charset="0"/>
              </a:rPr>
              <a:t>← </a:t>
            </a:r>
            <a:r>
              <a:rPr lang="en-US" sz="2400" dirty="0" smtClean="0"/>
              <a:t>DR</a:t>
            </a:r>
            <a:endParaRPr lang="en-US" sz="2400" dirty="0"/>
          </a:p>
        </p:txBody>
      </p:sp>
      <p:sp>
        <p:nvSpPr>
          <p:cNvPr id="8" name="Content Placeholder 2"/>
          <p:cNvSpPr txBox="1">
            <a:spLocks/>
          </p:cNvSpPr>
          <p:nvPr/>
        </p:nvSpPr>
        <p:spPr>
          <a:xfrm>
            <a:off x="4876800" y="990600"/>
            <a:ext cx="2705100" cy="533400"/>
          </a:xfrm>
          <a:prstGeom prst="rect">
            <a:avLst/>
          </a:prstGeom>
        </p:spPr>
        <p:txBody>
          <a:bodyPr vert="horz" lIns="91440" tIns="45720" rIns="91440" bIns="45720" rtlCol="0">
            <a:normAutofit/>
          </a:bodyPr>
          <a:lstStyle>
            <a:lvl1pPr marL="342883" indent="-342883" algn="l" defTabSz="914354"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13" indent="-285737" algn="just" defTabSz="914354"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2942" indent="-228588" algn="just" defTabSz="914354"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120" indent="-228588" algn="just" defTabSz="914354"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297" indent="-228588" algn="just" defTabSz="914354"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474"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8"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t>POP Operation</a:t>
            </a:r>
          </a:p>
          <a:p>
            <a:pPr marL="0" indent="0" algn="just">
              <a:buFont typeface="Wingdings" panose="05000000000000000000" pitchFamily="2" charset="2"/>
              <a:buNone/>
            </a:pPr>
            <a:endParaRPr lang="en-US" b="1" dirty="0"/>
          </a:p>
        </p:txBody>
      </p:sp>
      <p:sp>
        <p:nvSpPr>
          <p:cNvPr id="9" name="Rectangle 8"/>
          <p:cNvSpPr/>
          <p:nvPr/>
        </p:nvSpPr>
        <p:spPr>
          <a:xfrm>
            <a:off x="5219700" y="1524000"/>
            <a:ext cx="4572000" cy="461665"/>
          </a:xfrm>
          <a:prstGeom prst="rect">
            <a:avLst/>
          </a:prstGeom>
        </p:spPr>
        <p:txBody>
          <a:bodyPr>
            <a:spAutoFit/>
          </a:bodyPr>
          <a:lstStyle/>
          <a:p>
            <a:pPr algn="just"/>
            <a:r>
              <a:rPr lang="en-US" sz="2400" dirty="0" smtClean="0"/>
              <a:t>DR </a:t>
            </a:r>
            <a:r>
              <a:rPr lang="en-US" sz="2400" dirty="0" smtClean="0">
                <a:latin typeface="Cambria Math" panose="02040503050406030204" pitchFamily="18" charset="0"/>
                <a:ea typeface="Cambria Math" panose="02040503050406030204" pitchFamily="18" charset="0"/>
              </a:rPr>
              <a:t>← </a:t>
            </a:r>
            <a:r>
              <a:rPr lang="en-US" sz="2400" dirty="0"/>
              <a:t>M[SP]</a:t>
            </a:r>
          </a:p>
        </p:txBody>
      </p:sp>
      <p:sp>
        <p:nvSpPr>
          <p:cNvPr id="10" name="Rectangle 9"/>
          <p:cNvSpPr/>
          <p:nvPr/>
        </p:nvSpPr>
        <p:spPr>
          <a:xfrm>
            <a:off x="5219700" y="2052935"/>
            <a:ext cx="4572000" cy="461665"/>
          </a:xfrm>
          <a:prstGeom prst="rect">
            <a:avLst/>
          </a:prstGeom>
        </p:spPr>
        <p:txBody>
          <a:bodyPr>
            <a:spAutoFit/>
          </a:bodyPr>
          <a:lstStyle/>
          <a:p>
            <a:pPr algn="just"/>
            <a:r>
              <a:rPr lang="en-US" sz="2400" dirty="0" smtClean="0"/>
              <a:t>SP </a:t>
            </a:r>
            <a:r>
              <a:rPr lang="en-US" sz="2400" dirty="0">
                <a:latin typeface="Cambria Math" panose="02040503050406030204" pitchFamily="18" charset="0"/>
                <a:ea typeface="Cambria Math" panose="02040503050406030204" pitchFamily="18" charset="0"/>
              </a:rPr>
              <a:t>← </a:t>
            </a:r>
            <a:r>
              <a:rPr lang="en-US" sz="2400" dirty="0" smtClean="0"/>
              <a:t>SP + 1</a:t>
            </a:r>
            <a:endParaRPr lang="en-US" sz="2400" dirty="0"/>
          </a:p>
        </p:txBody>
      </p:sp>
    </p:spTree>
    <p:extLst>
      <p:ext uri="{BB962C8B-B14F-4D97-AF65-F5344CB8AC3E}">
        <p14:creationId xmlns:p14="http://schemas.microsoft.com/office/powerpoint/2010/main" val="270923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down)">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wipe(down)">
                                      <p:cBhvr>
                                        <p:cTn id="3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Polish Notation</a:t>
            </a:r>
            <a:endParaRPr lang="en-US" dirty="0"/>
          </a:p>
        </p:txBody>
      </p:sp>
      <p:sp>
        <p:nvSpPr>
          <p:cNvPr id="3" name="Content Placeholder 2"/>
          <p:cNvSpPr>
            <a:spLocks noGrp="1"/>
          </p:cNvSpPr>
          <p:nvPr>
            <p:ph idx="1"/>
          </p:nvPr>
        </p:nvSpPr>
        <p:spPr>
          <a:xfrm>
            <a:off x="190500" y="990600"/>
            <a:ext cx="8763000" cy="2438400"/>
          </a:xfrm>
        </p:spPr>
        <p:txBody>
          <a:bodyPr/>
          <a:lstStyle/>
          <a:p>
            <a:pPr algn="just"/>
            <a:r>
              <a:rPr lang="en-US" dirty="0" smtClean="0"/>
              <a:t>The common mathematical method of writing arithmetic expressions imposes difficulties when evaluated by a computer.</a:t>
            </a:r>
          </a:p>
          <a:p>
            <a:pPr algn="just"/>
            <a:r>
              <a:rPr lang="en-US" dirty="0" smtClean="0"/>
              <a:t>The Polish mathematician Lukasiewicz showed that arithmetic expressions can be represented in prefix notation as well as postfix notation.</a:t>
            </a:r>
          </a:p>
        </p:txBody>
      </p:sp>
      <p:sp>
        <p:nvSpPr>
          <p:cNvPr id="4" name="Rectangle 3"/>
          <p:cNvSpPr/>
          <p:nvPr/>
        </p:nvSpPr>
        <p:spPr>
          <a:xfrm>
            <a:off x="609600" y="4038600"/>
            <a:ext cx="990600" cy="461665"/>
          </a:xfrm>
          <a:prstGeom prst="rect">
            <a:avLst/>
          </a:prstGeom>
        </p:spPr>
        <p:txBody>
          <a:bodyPr wrap="square">
            <a:spAutoFit/>
          </a:bodyPr>
          <a:lstStyle/>
          <a:p>
            <a:pPr algn="ctr"/>
            <a:r>
              <a:rPr lang="en-US" sz="2400" i="1" dirty="0" smtClean="0"/>
              <a:t>A </a:t>
            </a:r>
            <a:r>
              <a:rPr lang="en-US" sz="2400" dirty="0" smtClean="0"/>
              <a:t>+</a:t>
            </a:r>
            <a:r>
              <a:rPr lang="en-US" sz="2400" i="1" dirty="0" smtClean="0"/>
              <a:t> B</a:t>
            </a:r>
            <a:endParaRPr lang="en-US" sz="2400" i="1" dirty="0"/>
          </a:p>
        </p:txBody>
      </p:sp>
      <p:sp>
        <p:nvSpPr>
          <p:cNvPr id="5" name="Rectangle 4"/>
          <p:cNvSpPr/>
          <p:nvPr/>
        </p:nvSpPr>
        <p:spPr>
          <a:xfrm>
            <a:off x="3577937" y="4038599"/>
            <a:ext cx="990600" cy="461665"/>
          </a:xfrm>
          <a:prstGeom prst="rect">
            <a:avLst/>
          </a:prstGeom>
        </p:spPr>
        <p:txBody>
          <a:bodyPr wrap="square">
            <a:spAutoFit/>
          </a:bodyPr>
          <a:lstStyle/>
          <a:p>
            <a:pPr algn="ctr"/>
            <a:r>
              <a:rPr lang="en-US" sz="2400" dirty="0" smtClean="0"/>
              <a:t>+ </a:t>
            </a:r>
            <a:r>
              <a:rPr lang="en-US" sz="2400" i="1" dirty="0" smtClean="0"/>
              <a:t>AB</a:t>
            </a:r>
            <a:endParaRPr lang="en-US" sz="2400" i="1" dirty="0"/>
          </a:p>
        </p:txBody>
      </p:sp>
      <p:sp>
        <p:nvSpPr>
          <p:cNvPr id="6" name="Rectangle 5"/>
          <p:cNvSpPr/>
          <p:nvPr/>
        </p:nvSpPr>
        <p:spPr>
          <a:xfrm>
            <a:off x="6970567" y="4038599"/>
            <a:ext cx="990600" cy="461665"/>
          </a:xfrm>
          <a:prstGeom prst="rect">
            <a:avLst/>
          </a:prstGeom>
        </p:spPr>
        <p:txBody>
          <a:bodyPr wrap="square">
            <a:spAutoFit/>
          </a:bodyPr>
          <a:lstStyle/>
          <a:p>
            <a:pPr algn="ctr"/>
            <a:r>
              <a:rPr lang="en-US" sz="2400" i="1" dirty="0" smtClean="0"/>
              <a:t>AB </a:t>
            </a:r>
            <a:r>
              <a:rPr lang="en-US" sz="2400" dirty="0" smtClean="0"/>
              <a:t>+</a:t>
            </a:r>
            <a:endParaRPr lang="en-US" sz="2400" dirty="0"/>
          </a:p>
        </p:txBody>
      </p:sp>
      <p:sp>
        <p:nvSpPr>
          <p:cNvPr id="7" name="Rectangle 6"/>
          <p:cNvSpPr/>
          <p:nvPr/>
        </p:nvSpPr>
        <p:spPr>
          <a:xfrm>
            <a:off x="695562" y="3429000"/>
            <a:ext cx="818677" cy="461665"/>
          </a:xfrm>
          <a:prstGeom prst="rect">
            <a:avLst/>
          </a:prstGeom>
        </p:spPr>
        <p:txBody>
          <a:bodyPr wrap="square">
            <a:spAutoFit/>
          </a:bodyPr>
          <a:lstStyle/>
          <a:p>
            <a:pPr algn="ctr"/>
            <a:r>
              <a:rPr lang="en-US" sz="2400" dirty="0" smtClean="0"/>
              <a:t>Infix</a:t>
            </a:r>
            <a:endParaRPr lang="en-US" sz="2400" dirty="0"/>
          </a:p>
        </p:txBody>
      </p:sp>
      <p:sp>
        <p:nvSpPr>
          <p:cNvPr id="8" name="Rectangle 7"/>
          <p:cNvSpPr/>
          <p:nvPr/>
        </p:nvSpPr>
        <p:spPr>
          <a:xfrm>
            <a:off x="3048000" y="3429000"/>
            <a:ext cx="2050473" cy="461665"/>
          </a:xfrm>
          <a:prstGeom prst="rect">
            <a:avLst/>
          </a:prstGeom>
        </p:spPr>
        <p:txBody>
          <a:bodyPr wrap="square">
            <a:spAutoFit/>
          </a:bodyPr>
          <a:lstStyle/>
          <a:p>
            <a:pPr algn="ctr"/>
            <a:r>
              <a:rPr lang="en-US" sz="2400" dirty="0" smtClean="0"/>
              <a:t>Prefix or Polish</a:t>
            </a:r>
            <a:endParaRPr lang="en-US" sz="2400" dirty="0"/>
          </a:p>
        </p:txBody>
      </p:sp>
      <p:sp>
        <p:nvSpPr>
          <p:cNvPr id="9" name="Rectangle 8"/>
          <p:cNvSpPr/>
          <p:nvPr/>
        </p:nvSpPr>
        <p:spPr>
          <a:xfrm>
            <a:off x="5867399" y="3429000"/>
            <a:ext cx="3196937" cy="461665"/>
          </a:xfrm>
          <a:prstGeom prst="rect">
            <a:avLst/>
          </a:prstGeom>
        </p:spPr>
        <p:txBody>
          <a:bodyPr wrap="square">
            <a:spAutoFit/>
          </a:bodyPr>
          <a:lstStyle/>
          <a:p>
            <a:pPr algn="ctr"/>
            <a:r>
              <a:rPr lang="en-US" sz="2400" dirty="0" smtClean="0"/>
              <a:t>Postfix or reverse Polish</a:t>
            </a:r>
            <a:endParaRPr lang="en-US" sz="2400" dirty="0"/>
          </a:p>
        </p:txBody>
      </p:sp>
      <p:sp>
        <p:nvSpPr>
          <p:cNvPr id="10" name="Rectangle 9"/>
          <p:cNvSpPr/>
          <p:nvPr/>
        </p:nvSpPr>
        <p:spPr>
          <a:xfrm>
            <a:off x="561739" y="5109865"/>
            <a:ext cx="1905000" cy="461665"/>
          </a:xfrm>
          <a:prstGeom prst="rect">
            <a:avLst/>
          </a:prstGeom>
        </p:spPr>
        <p:txBody>
          <a:bodyPr wrap="square">
            <a:spAutoFit/>
          </a:bodyPr>
          <a:lstStyle/>
          <a:p>
            <a:pPr algn="ctr"/>
            <a:r>
              <a:rPr lang="en-US" sz="2400" i="1" dirty="0" smtClean="0"/>
              <a:t>A * B + C * D</a:t>
            </a:r>
            <a:endParaRPr lang="en-US" sz="2400" i="1" dirty="0"/>
          </a:p>
        </p:txBody>
      </p:sp>
      <p:sp>
        <p:nvSpPr>
          <p:cNvPr id="11" name="Rectangle 10"/>
          <p:cNvSpPr/>
          <p:nvPr/>
        </p:nvSpPr>
        <p:spPr>
          <a:xfrm>
            <a:off x="3810000" y="5109864"/>
            <a:ext cx="1905000" cy="461665"/>
          </a:xfrm>
          <a:prstGeom prst="rect">
            <a:avLst/>
          </a:prstGeom>
        </p:spPr>
        <p:txBody>
          <a:bodyPr wrap="square">
            <a:spAutoFit/>
          </a:bodyPr>
          <a:lstStyle/>
          <a:p>
            <a:pPr algn="ctr"/>
            <a:r>
              <a:rPr lang="en-US" sz="2400" i="1" dirty="0" smtClean="0"/>
              <a:t>AB * CD * +</a:t>
            </a:r>
            <a:endParaRPr lang="en-US" sz="2400" i="1" dirty="0"/>
          </a:p>
        </p:txBody>
      </p:sp>
      <p:sp>
        <p:nvSpPr>
          <p:cNvPr id="12" name="Rectangle 11"/>
          <p:cNvSpPr/>
          <p:nvPr/>
        </p:nvSpPr>
        <p:spPr>
          <a:xfrm>
            <a:off x="3769977" y="5576010"/>
            <a:ext cx="1985045" cy="461665"/>
          </a:xfrm>
          <a:prstGeom prst="rect">
            <a:avLst/>
          </a:prstGeom>
        </p:spPr>
        <p:txBody>
          <a:bodyPr wrap="square">
            <a:spAutoFit/>
          </a:bodyPr>
          <a:lstStyle/>
          <a:p>
            <a:pPr algn="ctr"/>
            <a:r>
              <a:rPr lang="en-US" sz="2400" dirty="0" smtClean="0"/>
              <a:t>Reverse Polish</a:t>
            </a:r>
            <a:endParaRPr lang="en-US" sz="2400" dirty="0"/>
          </a:p>
        </p:txBody>
      </p:sp>
      <p:cxnSp>
        <p:nvCxnSpPr>
          <p:cNvPr id="14" name="Straight Arrow Connector 13"/>
          <p:cNvCxnSpPr>
            <a:stCxn id="10" idx="3"/>
            <a:endCxn id="11" idx="1"/>
          </p:cNvCxnSpPr>
          <p:nvPr/>
        </p:nvCxnSpPr>
        <p:spPr>
          <a:xfrm flipV="1">
            <a:off x="2466739" y="5340697"/>
            <a:ext cx="1343261" cy="1"/>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92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down)">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down)">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00"/>
                                        <p:tgtEl>
                                          <p:spTgt spid="1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of Arithmetic Expression</a:t>
            </a:r>
            <a:endParaRPr lang="en-US" dirty="0"/>
          </a:p>
        </p:txBody>
      </p:sp>
      <p:sp>
        <p:nvSpPr>
          <p:cNvPr id="4" name="Rectangle 3"/>
          <p:cNvSpPr/>
          <p:nvPr/>
        </p:nvSpPr>
        <p:spPr>
          <a:xfrm>
            <a:off x="1066800" y="1143000"/>
            <a:ext cx="2462544" cy="523220"/>
          </a:xfrm>
          <a:prstGeom prst="rect">
            <a:avLst/>
          </a:prstGeom>
        </p:spPr>
        <p:txBody>
          <a:bodyPr wrap="square">
            <a:spAutoFit/>
          </a:bodyPr>
          <a:lstStyle/>
          <a:p>
            <a:pPr algn="ctr"/>
            <a:r>
              <a:rPr lang="en-US" sz="2800" dirty="0" smtClean="0"/>
              <a:t>(3 * 4) + (5 * 6)</a:t>
            </a:r>
            <a:endParaRPr lang="en-US" sz="2800" dirty="0"/>
          </a:p>
        </p:txBody>
      </p:sp>
      <p:sp>
        <p:nvSpPr>
          <p:cNvPr id="5" name="Rectangle 4"/>
          <p:cNvSpPr/>
          <p:nvPr/>
        </p:nvSpPr>
        <p:spPr>
          <a:xfrm>
            <a:off x="4289439" y="1143000"/>
            <a:ext cx="2035161" cy="523220"/>
          </a:xfrm>
          <a:prstGeom prst="rect">
            <a:avLst/>
          </a:prstGeom>
        </p:spPr>
        <p:txBody>
          <a:bodyPr wrap="square">
            <a:spAutoFit/>
          </a:bodyPr>
          <a:lstStyle/>
          <a:p>
            <a:pPr algn="ctr"/>
            <a:r>
              <a:rPr lang="en-US" sz="2800" dirty="0" smtClean="0"/>
              <a:t>3 4 * 5 6 * +</a:t>
            </a:r>
            <a:endParaRPr lang="en-US" sz="2800" dirty="0"/>
          </a:p>
        </p:txBody>
      </p:sp>
      <p:cxnSp>
        <p:nvCxnSpPr>
          <p:cNvPr id="6" name="Straight Arrow Connector 5"/>
          <p:cNvCxnSpPr>
            <a:stCxn id="4" idx="3"/>
            <a:endCxn id="5" idx="1"/>
          </p:cNvCxnSpPr>
          <p:nvPr/>
        </p:nvCxnSpPr>
        <p:spPr>
          <a:xfrm>
            <a:off x="3529344" y="1404610"/>
            <a:ext cx="760095"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51" name="Table 50"/>
          <p:cNvGraphicFramePr>
            <a:graphicFrameLocks noGrp="1"/>
          </p:cNvGraphicFramePr>
          <p:nvPr>
            <p:extLst>
              <p:ext uri="{D42A27DB-BD31-4B8C-83A1-F6EECF244321}">
                <p14:modId xmlns:p14="http://schemas.microsoft.com/office/powerpoint/2010/main" val="74480185"/>
              </p:ext>
            </p:extLst>
          </p:nvPr>
        </p:nvGraphicFramePr>
        <p:xfrm>
          <a:off x="228600" y="2286000"/>
          <a:ext cx="914400" cy="1905000"/>
        </p:xfrm>
        <a:graphic>
          <a:graphicData uri="http://schemas.openxmlformats.org/drawingml/2006/table">
            <a:tbl>
              <a:tblPr>
                <a:tableStyleId>{5C22544A-7EE6-4342-B048-85BDC9FD1C3A}</a:tableStyleId>
              </a:tblPr>
              <a:tblGrid>
                <a:gridCol w="914400"/>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3681943269"/>
              </p:ext>
            </p:extLst>
          </p:nvPr>
        </p:nvGraphicFramePr>
        <p:xfrm>
          <a:off x="1501761" y="2286000"/>
          <a:ext cx="914400" cy="1905000"/>
        </p:xfrm>
        <a:graphic>
          <a:graphicData uri="http://schemas.openxmlformats.org/drawingml/2006/table">
            <a:tbl>
              <a:tblPr>
                <a:tableStyleId>{5C22544A-7EE6-4342-B048-85BDC9FD1C3A}</a:tableStyleId>
              </a:tblPr>
              <a:tblGrid>
                <a:gridCol w="914400"/>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1248374913"/>
              </p:ext>
            </p:extLst>
          </p:nvPr>
        </p:nvGraphicFramePr>
        <p:xfrm>
          <a:off x="2841639" y="2286000"/>
          <a:ext cx="914400" cy="1905000"/>
        </p:xfrm>
        <a:graphic>
          <a:graphicData uri="http://schemas.openxmlformats.org/drawingml/2006/table">
            <a:tbl>
              <a:tblPr>
                <a:tableStyleId>{5C22544A-7EE6-4342-B048-85BDC9FD1C3A}</a:tableStyleId>
              </a:tblPr>
              <a:tblGrid>
                <a:gridCol w="914400"/>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smtClean="0"/>
                        <a:t>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720792819"/>
              </p:ext>
            </p:extLst>
          </p:nvPr>
        </p:nvGraphicFramePr>
        <p:xfrm>
          <a:off x="4114800" y="2286000"/>
          <a:ext cx="914400" cy="1905000"/>
        </p:xfrm>
        <a:graphic>
          <a:graphicData uri="http://schemas.openxmlformats.org/drawingml/2006/table">
            <a:tbl>
              <a:tblPr>
                <a:tableStyleId>{5C22544A-7EE6-4342-B048-85BDC9FD1C3A}</a:tableStyleId>
              </a:tblPr>
              <a:tblGrid>
                <a:gridCol w="914400"/>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smtClean="0"/>
                        <a:t>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718904376"/>
              </p:ext>
            </p:extLst>
          </p:nvPr>
        </p:nvGraphicFramePr>
        <p:xfrm>
          <a:off x="5387961" y="2286000"/>
          <a:ext cx="914400" cy="1905000"/>
        </p:xfrm>
        <a:graphic>
          <a:graphicData uri="http://schemas.openxmlformats.org/drawingml/2006/table">
            <a:tbl>
              <a:tblPr>
                <a:tableStyleId>{5C22544A-7EE6-4342-B048-85BDC9FD1C3A}</a:tableStyleId>
              </a:tblPr>
              <a:tblGrid>
                <a:gridCol w="914400"/>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smtClean="0"/>
                        <a:t>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2063990095"/>
              </p:ext>
            </p:extLst>
          </p:nvPr>
        </p:nvGraphicFramePr>
        <p:xfrm>
          <a:off x="6661122" y="2286000"/>
          <a:ext cx="914400" cy="1905000"/>
        </p:xfrm>
        <a:graphic>
          <a:graphicData uri="http://schemas.openxmlformats.org/drawingml/2006/table">
            <a:tbl>
              <a:tblPr>
                <a:tableStyleId>{5C22544A-7EE6-4342-B048-85BDC9FD1C3A}</a:tableStyleId>
              </a:tblPr>
              <a:tblGrid>
                <a:gridCol w="914400"/>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smtClean="0"/>
                        <a:t>30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smtClean="0"/>
                        <a:t>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727535068"/>
              </p:ext>
            </p:extLst>
          </p:nvPr>
        </p:nvGraphicFramePr>
        <p:xfrm>
          <a:off x="7934283" y="2286000"/>
          <a:ext cx="914400" cy="1905000"/>
        </p:xfrm>
        <a:graphic>
          <a:graphicData uri="http://schemas.openxmlformats.org/drawingml/2006/table">
            <a:tbl>
              <a:tblPr>
                <a:tableStyleId>{5C22544A-7EE6-4342-B048-85BDC9FD1C3A}</a:tableStyleId>
              </a:tblPr>
              <a:tblGrid>
                <a:gridCol w="914400"/>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6250">
                <a:tc>
                  <a:txBody>
                    <a:bodyPr/>
                    <a:lstStyle/>
                    <a:p>
                      <a:pPr algn="ctr"/>
                      <a:r>
                        <a:rPr lang="en-US" dirty="0" smtClean="0"/>
                        <a:t>42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8" name="TextBox 57"/>
          <p:cNvSpPr txBox="1"/>
          <p:nvPr/>
        </p:nvSpPr>
        <p:spPr>
          <a:xfrm>
            <a:off x="534957" y="4267200"/>
            <a:ext cx="301686" cy="369332"/>
          </a:xfrm>
          <a:prstGeom prst="rect">
            <a:avLst/>
          </a:prstGeom>
          <a:noFill/>
        </p:spPr>
        <p:txBody>
          <a:bodyPr wrap="none" rtlCol="0">
            <a:spAutoFit/>
          </a:bodyPr>
          <a:lstStyle/>
          <a:p>
            <a:r>
              <a:rPr lang="en-US" dirty="0" smtClean="0"/>
              <a:t>3</a:t>
            </a:r>
            <a:endParaRPr lang="en-US" dirty="0"/>
          </a:p>
        </p:txBody>
      </p:sp>
      <p:sp>
        <p:nvSpPr>
          <p:cNvPr id="59" name="TextBox 58"/>
          <p:cNvSpPr txBox="1"/>
          <p:nvPr/>
        </p:nvSpPr>
        <p:spPr>
          <a:xfrm>
            <a:off x="1808118" y="4267200"/>
            <a:ext cx="301686" cy="369332"/>
          </a:xfrm>
          <a:prstGeom prst="rect">
            <a:avLst/>
          </a:prstGeom>
          <a:noFill/>
        </p:spPr>
        <p:txBody>
          <a:bodyPr wrap="none" rtlCol="0">
            <a:spAutoFit/>
          </a:bodyPr>
          <a:lstStyle/>
          <a:p>
            <a:r>
              <a:rPr lang="en-US" dirty="0" smtClean="0"/>
              <a:t>4</a:t>
            </a:r>
            <a:endParaRPr lang="en-US" dirty="0"/>
          </a:p>
        </p:txBody>
      </p:sp>
      <p:sp>
        <p:nvSpPr>
          <p:cNvPr id="60" name="TextBox 59"/>
          <p:cNvSpPr txBox="1"/>
          <p:nvPr/>
        </p:nvSpPr>
        <p:spPr>
          <a:xfrm>
            <a:off x="3147996" y="4267200"/>
            <a:ext cx="301686" cy="369332"/>
          </a:xfrm>
          <a:prstGeom prst="rect">
            <a:avLst/>
          </a:prstGeom>
          <a:noFill/>
        </p:spPr>
        <p:txBody>
          <a:bodyPr wrap="none" rtlCol="0">
            <a:spAutoFit/>
          </a:bodyPr>
          <a:lstStyle/>
          <a:p>
            <a:r>
              <a:rPr lang="en-US" dirty="0" smtClean="0"/>
              <a:t>*</a:t>
            </a:r>
            <a:endParaRPr lang="en-US" dirty="0"/>
          </a:p>
        </p:txBody>
      </p:sp>
      <p:sp>
        <p:nvSpPr>
          <p:cNvPr id="61" name="TextBox 60"/>
          <p:cNvSpPr txBox="1"/>
          <p:nvPr/>
        </p:nvSpPr>
        <p:spPr>
          <a:xfrm>
            <a:off x="4421157" y="4267200"/>
            <a:ext cx="301686" cy="369332"/>
          </a:xfrm>
          <a:prstGeom prst="rect">
            <a:avLst/>
          </a:prstGeom>
          <a:noFill/>
        </p:spPr>
        <p:txBody>
          <a:bodyPr wrap="none" rtlCol="0">
            <a:spAutoFit/>
          </a:bodyPr>
          <a:lstStyle/>
          <a:p>
            <a:r>
              <a:rPr lang="en-US" dirty="0"/>
              <a:t>5</a:t>
            </a:r>
          </a:p>
        </p:txBody>
      </p:sp>
      <p:sp>
        <p:nvSpPr>
          <p:cNvPr id="62" name="TextBox 61"/>
          <p:cNvSpPr txBox="1"/>
          <p:nvPr/>
        </p:nvSpPr>
        <p:spPr>
          <a:xfrm>
            <a:off x="5694318" y="4267200"/>
            <a:ext cx="301686" cy="369332"/>
          </a:xfrm>
          <a:prstGeom prst="rect">
            <a:avLst/>
          </a:prstGeom>
          <a:noFill/>
        </p:spPr>
        <p:txBody>
          <a:bodyPr wrap="none" rtlCol="0">
            <a:spAutoFit/>
          </a:bodyPr>
          <a:lstStyle/>
          <a:p>
            <a:r>
              <a:rPr lang="en-US" dirty="0" smtClean="0"/>
              <a:t>6</a:t>
            </a:r>
            <a:endParaRPr lang="en-US" dirty="0"/>
          </a:p>
        </p:txBody>
      </p:sp>
      <p:sp>
        <p:nvSpPr>
          <p:cNvPr id="63" name="TextBox 62"/>
          <p:cNvSpPr txBox="1"/>
          <p:nvPr/>
        </p:nvSpPr>
        <p:spPr>
          <a:xfrm>
            <a:off x="6967479" y="4267200"/>
            <a:ext cx="301686" cy="369332"/>
          </a:xfrm>
          <a:prstGeom prst="rect">
            <a:avLst/>
          </a:prstGeom>
          <a:noFill/>
        </p:spPr>
        <p:txBody>
          <a:bodyPr wrap="none" rtlCol="0">
            <a:spAutoFit/>
          </a:bodyPr>
          <a:lstStyle/>
          <a:p>
            <a:r>
              <a:rPr lang="en-US" dirty="0" smtClean="0"/>
              <a:t>*</a:t>
            </a:r>
            <a:endParaRPr lang="en-US" dirty="0"/>
          </a:p>
        </p:txBody>
      </p:sp>
      <p:sp>
        <p:nvSpPr>
          <p:cNvPr id="64" name="TextBox 63"/>
          <p:cNvSpPr txBox="1"/>
          <p:nvPr/>
        </p:nvSpPr>
        <p:spPr>
          <a:xfrm>
            <a:off x="8240640" y="4267200"/>
            <a:ext cx="301686" cy="369332"/>
          </a:xfrm>
          <a:prstGeom prst="rect">
            <a:avLst/>
          </a:prstGeom>
          <a:noFill/>
        </p:spPr>
        <p:txBody>
          <a:bodyPr wrap="none" rtlCol="0">
            <a:spAutoFit/>
          </a:bodyPr>
          <a:lstStyle/>
          <a:p>
            <a:r>
              <a:rPr lang="en-US" dirty="0" smtClean="0"/>
              <a:t>+</a:t>
            </a:r>
            <a:endParaRPr lang="en-US" dirty="0"/>
          </a:p>
        </p:txBody>
      </p:sp>
      <p:cxnSp>
        <p:nvCxnSpPr>
          <p:cNvPr id="66" name="Straight Arrow Connector 65"/>
          <p:cNvCxnSpPr>
            <a:stCxn id="5" idx="3"/>
            <a:endCxn id="69" idx="1"/>
          </p:cNvCxnSpPr>
          <p:nvPr/>
        </p:nvCxnSpPr>
        <p:spPr>
          <a:xfrm>
            <a:off x="6324600" y="1404610"/>
            <a:ext cx="55564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6880240" y="1143000"/>
            <a:ext cx="685800" cy="523220"/>
          </a:xfrm>
          <a:prstGeom prst="rect">
            <a:avLst/>
          </a:prstGeom>
        </p:spPr>
        <p:txBody>
          <a:bodyPr wrap="square">
            <a:spAutoFit/>
          </a:bodyPr>
          <a:lstStyle/>
          <a:p>
            <a:pPr algn="ctr"/>
            <a:r>
              <a:rPr lang="en-US" sz="2800" dirty="0" smtClean="0"/>
              <a:t>42</a:t>
            </a:r>
            <a:endParaRPr lang="en-US" sz="2800" dirty="0"/>
          </a:p>
        </p:txBody>
      </p:sp>
      <p:sp>
        <p:nvSpPr>
          <p:cNvPr id="73" name="Rectangle 72"/>
          <p:cNvSpPr/>
          <p:nvPr/>
        </p:nvSpPr>
        <p:spPr>
          <a:xfrm>
            <a:off x="254000" y="37592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1536700" y="32893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536700" y="375285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82900" y="37592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152900" y="32893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4152900" y="37592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5426061" y="32766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5426061" y="37465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422900" y="280035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692900" y="32893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692900" y="37592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7959683" y="37592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p:cNvCxnSpPr/>
          <p:nvPr/>
        </p:nvCxnSpPr>
        <p:spPr>
          <a:xfrm>
            <a:off x="-165100" y="3937000"/>
            <a:ext cx="3937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1254143" y="3479800"/>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2597182" y="3949700"/>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3870343" y="3479800"/>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143504" y="2990850"/>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416665" y="3479800"/>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7689826" y="3962400"/>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79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down)">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down)">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wipe(down)">
                                      <p:cBhvr>
                                        <p:cTn id="32" dur="500"/>
                                        <p:tgtEl>
                                          <p:spTgt spid="8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0" nodeType="clickEffect">
                                  <p:stCondLst>
                                    <p:cond delay="0"/>
                                  </p:stCondLst>
                                  <p:childTnLst>
                                    <p:animEffect transition="out" filter="wipe(down)">
                                      <p:cBhvr>
                                        <p:cTn id="36" dur="500"/>
                                        <p:tgtEl>
                                          <p:spTgt spid="73"/>
                                        </p:tgtEl>
                                      </p:cBhvr>
                                    </p:animEffect>
                                    <p:set>
                                      <p:cBhvr>
                                        <p:cTn id="37" dur="1" fill="hold">
                                          <p:stCondLst>
                                            <p:cond delay="499"/>
                                          </p:stCondLst>
                                        </p:cTn>
                                        <p:tgtEl>
                                          <p:spTgt spid="7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wipe(down)">
                                      <p:cBhvr>
                                        <p:cTn id="42" dur="500"/>
                                        <p:tgtEl>
                                          <p:spTgt spid="5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0" nodeType="clickEffect">
                                  <p:stCondLst>
                                    <p:cond delay="0"/>
                                  </p:stCondLst>
                                  <p:childTnLst>
                                    <p:animEffect transition="out" filter="wipe(down)">
                                      <p:cBhvr>
                                        <p:cTn id="46" dur="500"/>
                                        <p:tgtEl>
                                          <p:spTgt spid="75"/>
                                        </p:tgtEl>
                                      </p:cBhvr>
                                    </p:animEffect>
                                    <p:set>
                                      <p:cBhvr>
                                        <p:cTn id="47" dur="1" fill="hold">
                                          <p:stCondLst>
                                            <p:cond delay="499"/>
                                          </p:stCondLst>
                                        </p:cTn>
                                        <p:tgtEl>
                                          <p:spTgt spid="7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wipe(down)">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wipe(down)">
                                      <p:cBhvr>
                                        <p:cTn id="57" dur="500"/>
                                        <p:tgtEl>
                                          <p:spTgt spid="8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0" nodeType="clickEffect">
                                  <p:stCondLst>
                                    <p:cond delay="0"/>
                                  </p:stCondLst>
                                  <p:childTnLst>
                                    <p:animEffect transition="out" filter="wipe(down)">
                                      <p:cBhvr>
                                        <p:cTn id="61" dur="500"/>
                                        <p:tgtEl>
                                          <p:spTgt spid="74"/>
                                        </p:tgtEl>
                                      </p:cBhvr>
                                    </p:animEffect>
                                    <p:set>
                                      <p:cBhvr>
                                        <p:cTn id="62" dur="1" fill="hold">
                                          <p:stCondLst>
                                            <p:cond delay="499"/>
                                          </p:stCondLst>
                                        </p:cTn>
                                        <p:tgtEl>
                                          <p:spTgt spid="7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wipe(down)">
                                      <p:cBhvr>
                                        <p:cTn id="67" dur="500"/>
                                        <p:tgtEl>
                                          <p:spTgt spid="5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wipe(down)">
                                      <p:cBhvr>
                                        <p:cTn id="72" dur="500"/>
                                        <p:tgtEl>
                                          <p:spTgt spid="6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90"/>
                                        </p:tgtEl>
                                        <p:attrNameLst>
                                          <p:attrName>style.visibility</p:attrName>
                                        </p:attrNameLst>
                                      </p:cBhvr>
                                      <p:to>
                                        <p:strVal val="visible"/>
                                      </p:to>
                                    </p:set>
                                    <p:animEffect transition="in" filter="wipe(left)">
                                      <p:cBhvr>
                                        <p:cTn id="77" dur="500"/>
                                        <p:tgtEl>
                                          <p:spTgt spid="9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4" fill="hold" grpId="0" nodeType="clickEffect">
                                  <p:stCondLst>
                                    <p:cond delay="0"/>
                                  </p:stCondLst>
                                  <p:childTnLst>
                                    <p:animEffect transition="out" filter="wipe(down)">
                                      <p:cBhvr>
                                        <p:cTn id="81" dur="500"/>
                                        <p:tgtEl>
                                          <p:spTgt spid="76"/>
                                        </p:tgtEl>
                                      </p:cBhvr>
                                    </p:animEffect>
                                    <p:set>
                                      <p:cBhvr>
                                        <p:cTn id="82" dur="1" fill="hold">
                                          <p:stCondLst>
                                            <p:cond delay="499"/>
                                          </p:stCondLst>
                                        </p:cTn>
                                        <p:tgtEl>
                                          <p:spTgt spid="7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wipe(down)">
                                      <p:cBhvr>
                                        <p:cTn id="87" dur="500"/>
                                        <p:tgtEl>
                                          <p:spTgt spid="5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xit" presetSubtype="4" fill="hold" grpId="0" nodeType="clickEffect">
                                  <p:stCondLst>
                                    <p:cond delay="0"/>
                                  </p:stCondLst>
                                  <p:childTnLst>
                                    <p:animEffect transition="out" filter="wipe(down)">
                                      <p:cBhvr>
                                        <p:cTn id="91" dur="500"/>
                                        <p:tgtEl>
                                          <p:spTgt spid="78"/>
                                        </p:tgtEl>
                                      </p:cBhvr>
                                    </p:animEffect>
                                    <p:set>
                                      <p:cBhvr>
                                        <p:cTn id="92" dur="1" fill="hold">
                                          <p:stCondLst>
                                            <p:cond delay="499"/>
                                          </p:stCondLst>
                                        </p:cTn>
                                        <p:tgtEl>
                                          <p:spTgt spid="7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wipe(down)">
                                      <p:cBhvr>
                                        <p:cTn id="97" dur="500"/>
                                        <p:tgtEl>
                                          <p:spTgt spid="6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91"/>
                                        </p:tgtEl>
                                        <p:attrNameLst>
                                          <p:attrName>style.visibility</p:attrName>
                                        </p:attrNameLst>
                                      </p:cBhvr>
                                      <p:to>
                                        <p:strVal val="visible"/>
                                      </p:to>
                                    </p:set>
                                    <p:animEffect transition="in" filter="wipe(left)">
                                      <p:cBhvr>
                                        <p:cTn id="102" dur="500"/>
                                        <p:tgtEl>
                                          <p:spTgt spid="9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grpId="0" nodeType="clickEffect">
                                  <p:stCondLst>
                                    <p:cond delay="0"/>
                                  </p:stCondLst>
                                  <p:childTnLst>
                                    <p:animEffect transition="out" filter="wipe(down)">
                                      <p:cBhvr>
                                        <p:cTn id="106" dur="500"/>
                                        <p:tgtEl>
                                          <p:spTgt spid="77"/>
                                        </p:tgtEl>
                                      </p:cBhvr>
                                    </p:animEffect>
                                    <p:set>
                                      <p:cBhvr>
                                        <p:cTn id="107" dur="1" fill="hold">
                                          <p:stCondLst>
                                            <p:cond delay="499"/>
                                          </p:stCondLst>
                                        </p:cTn>
                                        <p:tgtEl>
                                          <p:spTgt spid="7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55"/>
                                        </p:tgtEl>
                                        <p:attrNameLst>
                                          <p:attrName>style.visibility</p:attrName>
                                        </p:attrNameLst>
                                      </p:cBhvr>
                                      <p:to>
                                        <p:strVal val="visible"/>
                                      </p:to>
                                    </p:set>
                                    <p:animEffect transition="in" filter="wipe(down)">
                                      <p:cBhvr>
                                        <p:cTn id="112" dur="500"/>
                                        <p:tgtEl>
                                          <p:spTgt spid="55"/>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xit" presetSubtype="4" fill="hold" grpId="0" nodeType="clickEffect">
                                  <p:stCondLst>
                                    <p:cond delay="0"/>
                                  </p:stCondLst>
                                  <p:childTnLst>
                                    <p:animEffect transition="out" filter="wipe(down)">
                                      <p:cBhvr>
                                        <p:cTn id="116" dur="500"/>
                                        <p:tgtEl>
                                          <p:spTgt spid="80"/>
                                        </p:tgtEl>
                                      </p:cBhvr>
                                    </p:animEffect>
                                    <p:set>
                                      <p:cBhvr>
                                        <p:cTn id="117" dur="1" fill="hold">
                                          <p:stCondLst>
                                            <p:cond delay="499"/>
                                          </p:stCondLst>
                                        </p:cTn>
                                        <p:tgtEl>
                                          <p:spTgt spid="80"/>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0" nodeType="clickEffect">
                                  <p:stCondLst>
                                    <p:cond delay="0"/>
                                  </p:stCondLst>
                                  <p:childTnLst>
                                    <p:animEffect transition="out" filter="wipe(down)">
                                      <p:cBhvr>
                                        <p:cTn id="121" dur="500"/>
                                        <p:tgtEl>
                                          <p:spTgt spid="79"/>
                                        </p:tgtEl>
                                      </p:cBhvr>
                                    </p:animEffect>
                                    <p:set>
                                      <p:cBhvr>
                                        <p:cTn id="122" dur="1" fill="hold">
                                          <p:stCondLst>
                                            <p:cond delay="499"/>
                                          </p:stCondLst>
                                        </p:cTn>
                                        <p:tgtEl>
                                          <p:spTgt spid="79"/>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wipe(down)">
                                      <p:cBhvr>
                                        <p:cTn id="127" dur="500"/>
                                        <p:tgtEl>
                                          <p:spTgt spid="62"/>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nodeType="clickEffect">
                                  <p:stCondLst>
                                    <p:cond delay="0"/>
                                  </p:stCondLst>
                                  <p:childTnLst>
                                    <p:set>
                                      <p:cBhvr>
                                        <p:cTn id="131" dur="1" fill="hold">
                                          <p:stCondLst>
                                            <p:cond delay="0"/>
                                          </p:stCondLst>
                                        </p:cTn>
                                        <p:tgtEl>
                                          <p:spTgt spid="92"/>
                                        </p:tgtEl>
                                        <p:attrNameLst>
                                          <p:attrName>style.visibility</p:attrName>
                                        </p:attrNameLst>
                                      </p:cBhvr>
                                      <p:to>
                                        <p:strVal val="visible"/>
                                      </p:to>
                                    </p:set>
                                    <p:animEffect transition="in" filter="wipe(down)">
                                      <p:cBhvr>
                                        <p:cTn id="132" dur="500"/>
                                        <p:tgtEl>
                                          <p:spTgt spid="92"/>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xit" presetSubtype="4" fill="hold" grpId="0" nodeType="clickEffect">
                                  <p:stCondLst>
                                    <p:cond delay="0"/>
                                  </p:stCondLst>
                                  <p:childTnLst>
                                    <p:animEffect transition="out" filter="wipe(down)">
                                      <p:cBhvr>
                                        <p:cTn id="136" dur="500"/>
                                        <p:tgtEl>
                                          <p:spTgt spid="81"/>
                                        </p:tgtEl>
                                      </p:cBhvr>
                                    </p:animEffect>
                                    <p:set>
                                      <p:cBhvr>
                                        <p:cTn id="137" dur="1" fill="hold">
                                          <p:stCondLst>
                                            <p:cond delay="499"/>
                                          </p:stCondLst>
                                        </p:cTn>
                                        <p:tgtEl>
                                          <p:spTgt spid="81"/>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56"/>
                                        </p:tgtEl>
                                        <p:attrNameLst>
                                          <p:attrName>style.visibility</p:attrName>
                                        </p:attrNameLst>
                                      </p:cBhvr>
                                      <p:to>
                                        <p:strVal val="visible"/>
                                      </p:to>
                                    </p:set>
                                    <p:animEffect transition="in" filter="wipe(down)">
                                      <p:cBhvr>
                                        <p:cTn id="142" dur="500"/>
                                        <p:tgtEl>
                                          <p:spTgt spid="56"/>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xit" presetSubtype="4" fill="hold" grpId="0" nodeType="clickEffect">
                                  <p:stCondLst>
                                    <p:cond delay="0"/>
                                  </p:stCondLst>
                                  <p:childTnLst>
                                    <p:animEffect transition="out" filter="wipe(down)">
                                      <p:cBhvr>
                                        <p:cTn id="146" dur="500"/>
                                        <p:tgtEl>
                                          <p:spTgt spid="83"/>
                                        </p:tgtEl>
                                      </p:cBhvr>
                                    </p:animEffect>
                                    <p:set>
                                      <p:cBhvr>
                                        <p:cTn id="147" dur="1" fill="hold">
                                          <p:stCondLst>
                                            <p:cond delay="499"/>
                                          </p:stCondLst>
                                        </p:cTn>
                                        <p:tgtEl>
                                          <p:spTgt spid="83"/>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animEffect transition="in" filter="wipe(down)">
                                      <p:cBhvr>
                                        <p:cTn id="152" dur="500"/>
                                        <p:tgtEl>
                                          <p:spTgt spid="63"/>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nodeType="clickEffect">
                                  <p:stCondLst>
                                    <p:cond delay="0"/>
                                  </p:stCondLst>
                                  <p:childTnLst>
                                    <p:set>
                                      <p:cBhvr>
                                        <p:cTn id="156" dur="1" fill="hold">
                                          <p:stCondLst>
                                            <p:cond delay="0"/>
                                          </p:stCondLst>
                                        </p:cTn>
                                        <p:tgtEl>
                                          <p:spTgt spid="93"/>
                                        </p:tgtEl>
                                        <p:attrNameLst>
                                          <p:attrName>style.visibility</p:attrName>
                                        </p:attrNameLst>
                                      </p:cBhvr>
                                      <p:to>
                                        <p:strVal val="visible"/>
                                      </p:to>
                                    </p:set>
                                    <p:animEffect transition="in" filter="wipe(left)">
                                      <p:cBhvr>
                                        <p:cTn id="157" dur="500"/>
                                        <p:tgtEl>
                                          <p:spTgt spid="93"/>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xit" presetSubtype="4" fill="hold" grpId="0" nodeType="clickEffect">
                                  <p:stCondLst>
                                    <p:cond delay="0"/>
                                  </p:stCondLst>
                                  <p:childTnLst>
                                    <p:animEffect transition="out" filter="wipe(down)">
                                      <p:cBhvr>
                                        <p:cTn id="161" dur="500"/>
                                        <p:tgtEl>
                                          <p:spTgt spid="82"/>
                                        </p:tgtEl>
                                      </p:cBhvr>
                                    </p:animEffect>
                                    <p:set>
                                      <p:cBhvr>
                                        <p:cTn id="162" dur="1" fill="hold">
                                          <p:stCondLst>
                                            <p:cond delay="499"/>
                                          </p:stCondLst>
                                        </p:cTn>
                                        <p:tgtEl>
                                          <p:spTgt spid="82"/>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nodeType="clickEffect">
                                  <p:stCondLst>
                                    <p:cond delay="0"/>
                                  </p:stCondLst>
                                  <p:childTnLst>
                                    <p:set>
                                      <p:cBhvr>
                                        <p:cTn id="166" dur="1" fill="hold">
                                          <p:stCondLst>
                                            <p:cond delay="0"/>
                                          </p:stCondLst>
                                        </p:cTn>
                                        <p:tgtEl>
                                          <p:spTgt spid="57"/>
                                        </p:tgtEl>
                                        <p:attrNameLst>
                                          <p:attrName>style.visibility</p:attrName>
                                        </p:attrNameLst>
                                      </p:cBhvr>
                                      <p:to>
                                        <p:strVal val="visible"/>
                                      </p:to>
                                    </p:set>
                                    <p:animEffect transition="in" filter="wipe(down)">
                                      <p:cBhvr>
                                        <p:cTn id="167" dur="500"/>
                                        <p:tgtEl>
                                          <p:spTgt spid="57"/>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64"/>
                                        </p:tgtEl>
                                        <p:attrNameLst>
                                          <p:attrName>style.visibility</p:attrName>
                                        </p:attrNameLst>
                                      </p:cBhvr>
                                      <p:to>
                                        <p:strVal val="visible"/>
                                      </p:to>
                                    </p:set>
                                    <p:animEffect transition="in" filter="wipe(down)">
                                      <p:cBhvr>
                                        <p:cTn id="172" dur="500"/>
                                        <p:tgtEl>
                                          <p:spTgt spid="64"/>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nodeType="clickEffect">
                                  <p:stCondLst>
                                    <p:cond delay="0"/>
                                  </p:stCondLst>
                                  <p:childTnLst>
                                    <p:set>
                                      <p:cBhvr>
                                        <p:cTn id="176" dur="1" fill="hold">
                                          <p:stCondLst>
                                            <p:cond delay="0"/>
                                          </p:stCondLst>
                                        </p:cTn>
                                        <p:tgtEl>
                                          <p:spTgt spid="94"/>
                                        </p:tgtEl>
                                        <p:attrNameLst>
                                          <p:attrName>style.visibility</p:attrName>
                                        </p:attrNameLst>
                                      </p:cBhvr>
                                      <p:to>
                                        <p:strVal val="visible"/>
                                      </p:to>
                                    </p:set>
                                    <p:animEffect transition="in" filter="wipe(left)">
                                      <p:cBhvr>
                                        <p:cTn id="177" dur="500"/>
                                        <p:tgtEl>
                                          <p:spTgt spid="94"/>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xit" presetSubtype="4" fill="hold" grpId="0" nodeType="clickEffect">
                                  <p:stCondLst>
                                    <p:cond delay="0"/>
                                  </p:stCondLst>
                                  <p:childTnLst>
                                    <p:animEffect transition="out" filter="wipe(down)">
                                      <p:cBhvr>
                                        <p:cTn id="181" dur="500"/>
                                        <p:tgtEl>
                                          <p:spTgt spid="86"/>
                                        </p:tgtEl>
                                      </p:cBhvr>
                                    </p:animEffect>
                                    <p:set>
                                      <p:cBhvr>
                                        <p:cTn id="182" dur="1" fill="hold">
                                          <p:stCondLst>
                                            <p:cond delay="499"/>
                                          </p:stCondLst>
                                        </p:cTn>
                                        <p:tgtEl>
                                          <p:spTgt spid="86"/>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nodeType="clickEffect">
                                  <p:stCondLst>
                                    <p:cond delay="0"/>
                                  </p:stCondLst>
                                  <p:childTnLst>
                                    <p:set>
                                      <p:cBhvr>
                                        <p:cTn id="186" dur="1" fill="hold">
                                          <p:stCondLst>
                                            <p:cond delay="0"/>
                                          </p:stCondLst>
                                        </p:cTn>
                                        <p:tgtEl>
                                          <p:spTgt spid="66"/>
                                        </p:tgtEl>
                                        <p:attrNameLst>
                                          <p:attrName>style.visibility</p:attrName>
                                        </p:attrNameLst>
                                      </p:cBhvr>
                                      <p:to>
                                        <p:strVal val="visible"/>
                                      </p:to>
                                    </p:set>
                                    <p:animEffect transition="in" filter="wipe(left)">
                                      <p:cBhvr>
                                        <p:cTn id="187" dur="500"/>
                                        <p:tgtEl>
                                          <p:spTgt spid="66"/>
                                        </p:tgtEl>
                                      </p:cBhvr>
                                    </p:animEffect>
                                  </p:childTnLst>
                                </p:cTn>
                              </p:par>
                              <p:par>
                                <p:cTn id="188" presetID="22" presetClass="entr" presetSubtype="8" fill="hold" grpId="0" nodeType="withEffect">
                                  <p:stCondLst>
                                    <p:cond delay="0"/>
                                  </p:stCondLst>
                                  <p:childTnLst>
                                    <p:set>
                                      <p:cBhvr>
                                        <p:cTn id="189" dur="1" fill="hold">
                                          <p:stCondLst>
                                            <p:cond delay="0"/>
                                          </p:stCondLst>
                                        </p:cTn>
                                        <p:tgtEl>
                                          <p:spTgt spid="69"/>
                                        </p:tgtEl>
                                        <p:attrNameLst>
                                          <p:attrName>style.visibility</p:attrName>
                                        </p:attrNameLst>
                                      </p:cBhvr>
                                      <p:to>
                                        <p:strVal val="visible"/>
                                      </p:to>
                                    </p:set>
                                    <p:animEffect transition="in" filter="wipe(left)">
                                      <p:cBhvr>
                                        <p:cTn id="19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8" grpId="0"/>
      <p:bldP spid="59" grpId="0"/>
      <p:bldP spid="60" grpId="0"/>
      <p:bldP spid="61" grpId="0"/>
      <p:bldP spid="62" grpId="0"/>
      <p:bldP spid="63" grpId="0"/>
      <p:bldP spid="64" grpId="0"/>
      <p:bldP spid="69" grpId="0"/>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smtClean="0"/>
              <a:t>Instruction Formats</a:t>
            </a:r>
            <a:endParaRPr lang="en-US" sz="9600" dirty="0"/>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5: Central Processing </a:t>
            </a:r>
            <a:r>
              <a:rPr lang="da-DK" noProof="1" smtClean="0">
                <a:solidFill>
                  <a:srgbClr val="FFFFFF"/>
                </a:solidFill>
                <a:ea typeface="Open Sans" panose="020B0606030504020204" pitchFamily="34" charset="0"/>
                <a:cs typeface="Open Sans" panose="020B0606030504020204" pitchFamily="34" charset="0"/>
              </a:rPr>
              <a:t>Unit                               </a:t>
            </a:r>
            <a:r>
              <a:rPr lang="da-DK" noProof="1">
                <a:solidFill>
                  <a:srgbClr val="FFFFFF"/>
                </a:solidFill>
                <a:ea typeface="Open Sans" panose="020B0606030504020204" pitchFamily="34" charset="0"/>
                <a:cs typeface="Open Sans" panose="020B0606030504020204" pitchFamily="34" charset="0"/>
              </a:rPr>
              <a:t>Darshan Institute of Engineering &amp; Technology</a:t>
            </a:r>
          </a:p>
        </p:txBody>
      </p:sp>
    </p:spTree>
    <p:extLst>
      <p:ext uri="{BB962C8B-B14F-4D97-AF65-F5344CB8AC3E}">
        <p14:creationId xmlns:p14="http://schemas.microsoft.com/office/powerpoint/2010/main" val="684599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Formats</a:t>
            </a:r>
            <a:endParaRPr lang="en-US" dirty="0"/>
          </a:p>
        </p:txBody>
      </p:sp>
      <p:sp>
        <p:nvSpPr>
          <p:cNvPr id="3" name="Content Placeholder 2"/>
          <p:cNvSpPr>
            <a:spLocks noGrp="1"/>
          </p:cNvSpPr>
          <p:nvPr>
            <p:ph idx="1"/>
          </p:nvPr>
        </p:nvSpPr>
        <p:spPr/>
        <p:txBody>
          <a:bodyPr/>
          <a:lstStyle/>
          <a:p>
            <a:r>
              <a:rPr lang="en-US" dirty="0" smtClean="0"/>
              <a:t>Instructions are categorized into different formats with respect to the operand fields in the instructions.</a:t>
            </a:r>
          </a:p>
          <a:p>
            <a:pPr marL="857230" lvl="1" indent="-457200">
              <a:buFont typeface="+mj-lt"/>
              <a:buAutoNum type="arabicPeriod"/>
            </a:pPr>
            <a:r>
              <a:rPr lang="en-US" dirty="0" smtClean="0"/>
              <a:t>Three Address Instructions</a:t>
            </a:r>
          </a:p>
          <a:p>
            <a:pPr marL="857230" lvl="1" indent="-457200">
              <a:buFont typeface="+mj-lt"/>
              <a:buAutoNum type="arabicPeriod"/>
            </a:pPr>
            <a:r>
              <a:rPr lang="en-US" dirty="0" smtClean="0"/>
              <a:t>Two Address Instruction</a:t>
            </a:r>
          </a:p>
          <a:p>
            <a:pPr marL="857230" lvl="1" indent="-457200">
              <a:buFont typeface="+mj-lt"/>
              <a:buAutoNum type="arabicPeriod"/>
            </a:pPr>
            <a:r>
              <a:rPr lang="en-US" dirty="0" smtClean="0"/>
              <a:t>One Address Instruction</a:t>
            </a:r>
          </a:p>
          <a:p>
            <a:pPr marL="857230" lvl="1" indent="-457200">
              <a:buFont typeface="+mj-lt"/>
              <a:buAutoNum type="arabicPeriod"/>
            </a:pPr>
            <a:r>
              <a:rPr lang="en-US" dirty="0" smtClean="0"/>
              <a:t>Zero Address Instruction</a:t>
            </a:r>
          </a:p>
          <a:p>
            <a:pPr marL="857230" lvl="1" indent="-457200">
              <a:buFont typeface="+mj-lt"/>
              <a:buAutoNum type="arabicPeriod"/>
            </a:pPr>
            <a:r>
              <a:rPr lang="en-US" dirty="0" smtClean="0"/>
              <a:t>RISC Instructions</a:t>
            </a:r>
            <a:endParaRPr lang="en-US" dirty="0"/>
          </a:p>
        </p:txBody>
      </p:sp>
    </p:spTree>
    <p:extLst>
      <p:ext uri="{BB962C8B-B14F-4D97-AF65-F5344CB8AC3E}">
        <p14:creationId xmlns:p14="http://schemas.microsoft.com/office/powerpoint/2010/main" val="155648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Address Instruction</a:t>
            </a:r>
            <a:endParaRPr lang="en-US" dirty="0"/>
          </a:p>
        </p:txBody>
      </p:sp>
      <p:sp>
        <p:nvSpPr>
          <p:cNvPr id="3" name="Content Placeholder 2"/>
          <p:cNvSpPr>
            <a:spLocks noGrp="1"/>
          </p:cNvSpPr>
          <p:nvPr>
            <p:ph idx="1"/>
          </p:nvPr>
        </p:nvSpPr>
        <p:spPr/>
        <p:txBody>
          <a:bodyPr>
            <a:normAutofit/>
          </a:bodyPr>
          <a:lstStyle/>
          <a:p>
            <a:pPr algn="just"/>
            <a:r>
              <a:rPr lang="en-US" dirty="0" smtClean="0"/>
              <a:t>Computers </a:t>
            </a:r>
            <a:r>
              <a:rPr lang="en-US" dirty="0"/>
              <a:t>with three-address instruction formats can use each address field to specify either a processor register or a memory </a:t>
            </a:r>
            <a:r>
              <a:rPr lang="en-US" dirty="0" smtClean="0"/>
              <a:t>operand.</a:t>
            </a:r>
          </a:p>
          <a:p>
            <a:pPr algn="just"/>
            <a:r>
              <a:rPr lang="en-US" dirty="0" smtClean="0"/>
              <a:t>The </a:t>
            </a:r>
            <a:r>
              <a:rPr lang="en-US" dirty="0"/>
              <a:t>program in assembly language that evaluates X = (A + B) * (C + D) is shown </a:t>
            </a:r>
            <a:r>
              <a:rPr lang="en-US" dirty="0" smtClean="0"/>
              <a:t>below.</a:t>
            </a:r>
          </a:p>
          <a:p>
            <a:pPr algn="just"/>
            <a:endParaRPr lang="en-US" dirty="0"/>
          </a:p>
          <a:p>
            <a:pPr algn="just"/>
            <a:endParaRPr lang="en-US" dirty="0" smtClean="0"/>
          </a:p>
          <a:p>
            <a:pPr algn="just"/>
            <a:r>
              <a:rPr lang="en-US" dirty="0" smtClean="0"/>
              <a:t>The </a:t>
            </a:r>
            <a:r>
              <a:rPr lang="en-US" dirty="0"/>
              <a:t>advantage of three-address format is that it results in short programs when evaluating arithmetic expressions.</a:t>
            </a:r>
          </a:p>
          <a:p>
            <a:pPr algn="just"/>
            <a:r>
              <a:rPr lang="en-US" dirty="0" smtClean="0"/>
              <a:t>The </a:t>
            </a:r>
            <a:r>
              <a:rPr lang="en-US" dirty="0"/>
              <a:t>disadvantage is that the binary-coded instructions require too many bits to specify three addresses</a:t>
            </a:r>
            <a:r>
              <a:rPr lang="en-US" dirty="0" smtClean="0"/>
              <a:t>.</a:t>
            </a:r>
            <a:endParaRPr lang="en-US" dirty="0"/>
          </a:p>
          <a:p>
            <a:pPr algn="just"/>
            <a:endParaRPr lang="en-US" dirty="0"/>
          </a:p>
        </p:txBody>
      </p:sp>
      <p:sp>
        <p:nvSpPr>
          <p:cNvPr id="4" name="TextBox 3"/>
          <p:cNvSpPr txBox="1"/>
          <p:nvPr/>
        </p:nvSpPr>
        <p:spPr>
          <a:xfrm>
            <a:off x="2362200" y="3257490"/>
            <a:ext cx="2339102"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ADD	R1, A, B</a:t>
            </a:r>
            <a:endParaRPr lang="en-US" sz="2000" dirty="0">
              <a:latin typeface="Courier New" panose="02070309020205020404" pitchFamily="49" charset="0"/>
              <a:cs typeface="Courier New" panose="02070309020205020404" pitchFamily="49" charset="0"/>
            </a:endParaRPr>
          </a:p>
        </p:txBody>
      </p:sp>
      <p:sp>
        <p:nvSpPr>
          <p:cNvPr id="5" name="TextBox 4"/>
          <p:cNvSpPr txBox="1"/>
          <p:nvPr/>
        </p:nvSpPr>
        <p:spPr>
          <a:xfrm>
            <a:off x="5257800" y="3257490"/>
            <a:ext cx="2204450"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R1</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M[A]+</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M[B]</a:t>
            </a:r>
            <a:endParaRPr lang="en-US" sz="2000" dirty="0">
              <a:latin typeface="Courier New" panose="02070309020205020404" pitchFamily="49" charset="0"/>
              <a:cs typeface="Courier New" panose="02070309020205020404" pitchFamily="49" charset="0"/>
            </a:endParaRPr>
          </a:p>
        </p:txBody>
      </p:sp>
      <p:sp>
        <p:nvSpPr>
          <p:cNvPr id="6" name="TextBox 5"/>
          <p:cNvSpPr txBox="1"/>
          <p:nvPr/>
        </p:nvSpPr>
        <p:spPr>
          <a:xfrm>
            <a:off x="2362200" y="3594098"/>
            <a:ext cx="2339102"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ADD	R2, C, D</a:t>
            </a:r>
            <a:endParaRPr lang="en-US" sz="2000" dirty="0">
              <a:latin typeface="Courier New" panose="02070309020205020404" pitchFamily="49" charset="0"/>
              <a:cs typeface="Courier New" panose="02070309020205020404" pitchFamily="49" charset="0"/>
            </a:endParaRPr>
          </a:p>
        </p:txBody>
      </p:sp>
      <p:sp>
        <p:nvSpPr>
          <p:cNvPr id="7" name="TextBox 6"/>
          <p:cNvSpPr txBox="1"/>
          <p:nvPr/>
        </p:nvSpPr>
        <p:spPr>
          <a:xfrm>
            <a:off x="5257800" y="3594098"/>
            <a:ext cx="2204450"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R2</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M[C]+</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M[D]</a:t>
            </a:r>
            <a:endParaRPr lang="en-US" sz="2000" dirty="0">
              <a:latin typeface="Courier New" panose="02070309020205020404" pitchFamily="49" charset="0"/>
              <a:cs typeface="Courier New" panose="02070309020205020404" pitchFamily="49" charset="0"/>
            </a:endParaRPr>
          </a:p>
        </p:txBody>
      </p:sp>
      <p:sp>
        <p:nvSpPr>
          <p:cNvPr id="8" name="TextBox 7"/>
          <p:cNvSpPr txBox="1"/>
          <p:nvPr/>
        </p:nvSpPr>
        <p:spPr>
          <a:xfrm>
            <a:off x="2362200" y="3930706"/>
            <a:ext cx="2492990"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MUL	X, R1, R2</a:t>
            </a:r>
            <a:endParaRPr lang="en-US" sz="2000" dirty="0">
              <a:latin typeface="Courier New" panose="02070309020205020404" pitchFamily="49" charset="0"/>
              <a:cs typeface="Courier New" panose="02070309020205020404" pitchFamily="49" charset="0"/>
            </a:endParaRPr>
          </a:p>
        </p:txBody>
      </p:sp>
      <p:sp>
        <p:nvSpPr>
          <p:cNvPr id="9" name="TextBox 8"/>
          <p:cNvSpPr txBox="1"/>
          <p:nvPr/>
        </p:nvSpPr>
        <p:spPr>
          <a:xfrm>
            <a:off x="5257800" y="3930706"/>
            <a:ext cx="2148345"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M[X]</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R1 * R2</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0539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Two Address Instruction</a:t>
            </a:r>
            <a:endParaRPr lang="en-US" dirty="0"/>
          </a:p>
        </p:txBody>
      </p:sp>
      <p:sp>
        <p:nvSpPr>
          <p:cNvPr id="3" name="Content Placeholder 2"/>
          <p:cNvSpPr>
            <a:spLocks noGrp="1"/>
          </p:cNvSpPr>
          <p:nvPr>
            <p:ph idx="1"/>
          </p:nvPr>
        </p:nvSpPr>
        <p:spPr>
          <a:xfrm>
            <a:off x="190500" y="990600"/>
            <a:ext cx="8763000" cy="1981200"/>
          </a:xfrm>
        </p:spPr>
        <p:txBody>
          <a:bodyPr/>
          <a:lstStyle/>
          <a:p>
            <a:pPr algn="just"/>
            <a:r>
              <a:rPr lang="en-US" dirty="0" smtClean="0"/>
              <a:t>Two address instructions are the most common in commercial computers. Here </a:t>
            </a:r>
            <a:r>
              <a:rPr lang="en-US" dirty="0"/>
              <a:t>again each address field can specify either a processor register or a memory word. </a:t>
            </a:r>
            <a:endParaRPr lang="en-US" dirty="0" smtClean="0"/>
          </a:p>
          <a:p>
            <a:pPr algn="just"/>
            <a:r>
              <a:rPr lang="en-US" dirty="0" smtClean="0"/>
              <a:t>The </a:t>
            </a:r>
            <a:r>
              <a:rPr lang="en-US" dirty="0"/>
              <a:t>program to evaluate X = (A + B) * (C + D) is as follows</a:t>
            </a:r>
            <a:r>
              <a:rPr lang="en-US" dirty="0" smtClean="0"/>
              <a:t>:</a:t>
            </a:r>
            <a:endParaRPr lang="en-US" dirty="0"/>
          </a:p>
        </p:txBody>
      </p:sp>
      <p:sp>
        <p:nvSpPr>
          <p:cNvPr id="4" name="TextBox 3"/>
          <p:cNvSpPr txBox="1"/>
          <p:nvPr/>
        </p:nvSpPr>
        <p:spPr>
          <a:xfrm>
            <a:off x="2362200" y="2971800"/>
            <a:ext cx="1877437"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MOV	R1, A</a:t>
            </a:r>
            <a:endParaRPr lang="en-US" sz="2000" dirty="0">
              <a:latin typeface="Courier New" panose="02070309020205020404" pitchFamily="49" charset="0"/>
              <a:cs typeface="Courier New" panose="02070309020205020404" pitchFamily="49" charset="0"/>
            </a:endParaRPr>
          </a:p>
        </p:txBody>
      </p:sp>
      <p:sp>
        <p:nvSpPr>
          <p:cNvPr id="5" name="TextBox 4"/>
          <p:cNvSpPr txBox="1"/>
          <p:nvPr/>
        </p:nvSpPr>
        <p:spPr>
          <a:xfrm>
            <a:off x="5257800" y="2971800"/>
            <a:ext cx="137890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R1</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M[A]</a:t>
            </a:r>
            <a:endParaRPr lang="en-US" sz="2000" dirty="0">
              <a:latin typeface="Courier New" panose="02070309020205020404" pitchFamily="49" charset="0"/>
              <a:cs typeface="Courier New" panose="02070309020205020404" pitchFamily="49" charset="0"/>
            </a:endParaRPr>
          </a:p>
        </p:txBody>
      </p:sp>
      <p:sp>
        <p:nvSpPr>
          <p:cNvPr id="6" name="TextBox 5"/>
          <p:cNvSpPr txBox="1"/>
          <p:nvPr/>
        </p:nvSpPr>
        <p:spPr>
          <a:xfrm>
            <a:off x="2362200" y="3308408"/>
            <a:ext cx="1877437"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ADD	R1, B</a:t>
            </a:r>
            <a:endParaRPr lang="en-US" sz="2000" dirty="0">
              <a:latin typeface="Courier New" panose="02070309020205020404" pitchFamily="49" charset="0"/>
              <a:cs typeface="Courier New" panose="02070309020205020404" pitchFamily="49" charset="0"/>
            </a:endParaRPr>
          </a:p>
        </p:txBody>
      </p:sp>
      <p:sp>
        <p:nvSpPr>
          <p:cNvPr id="7" name="TextBox 6"/>
          <p:cNvSpPr txBox="1"/>
          <p:nvPr/>
        </p:nvSpPr>
        <p:spPr>
          <a:xfrm>
            <a:off x="5257800" y="3308408"/>
            <a:ext cx="1896673"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R1</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R1+</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M[B]</a:t>
            </a:r>
            <a:endParaRPr lang="en-US" sz="2000" dirty="0">
              <a:latin typeface="Courier New" panose="02070309020205020404" pitchFamily="49" charset="0"/>
              <a:cs typeface="Courier New" panose="02070309020205020404" pitchFamily="49" charset="0"/>
            </a:endParaRPr>
          </a:p>
        </p:txBody>
      </p:sp>
      <p:sp>
        <p:nvSpPr>
          <p:cNvPr id="10" name="TextBox 9"/>
          <p:cNvSpPr txBox="1"/>
          <p:nvPr/>
        </p:nvSpPr>
        <p:spPr>
          <a:xfrm>
            <a:off x="2362200" y="3657718"/>
            <a:ext cx="1877437"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MOV	R2, C</a:t>
            </a:r>
            <a:endParaRPr lang="en-US" sz="2000" dirty="0">
              <a:latin typeface="Courier New" panose="02070309020205020404" pitchFamily="49" charset="0"/>
              <a:cs typeface="Courier New" panose="02070309020205020404" pitchFamily="49" charset="0"/>
            </a:endParaRPr>
          </a:p>
        </p:txBody>
      </p:sp>
      <p:sp>
        <p:nvSpPr>
          <p:cNvPr id="11" name="TextBox 10"/>
          <p:cNvSpPr txBox="1"/>
          <p:nvPr/>
        </p:nvSpPr>
        <p:spPr>
          <a:xfrm>
            <a:off x="5257800" y="3657718"/>
            <a:ext cx="137890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R2</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M[C]</a:t>
            </a:r>
            <a:endParaRPr lang="en-US" sz="2000" dirty="0">
              <a:latin typeface="Courier New" panose="02070309020205020404" pitchFamily="49" charset="0"/>
              <a:cs typeface="Courier New" panose="02070309020205020404" pitchFamily="49" charset="0"/>
            </a:endParaRPr>
          </a:p>
        </p:txBody>
      </p:sp>
      <p:sp>
        <p:nvSpPr>
          <p:cNvPr id="12" name="TextBox 11"/>
          <p:cNvSpPr txBox="1"/>
          <p:nvPr/>
        </p:nvSpPr>
        <p:spPr>
          <a:xfrm>
            <a:off x="2362200" y="3994326"/>
            <a:ext cx="1877437"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ADD	R2, D</a:t>
            </a:r>
            <a:endParaRPr lang="en-US" sz="2000" dirty="0">
              <a:latin typeface="Courier New" panose="02070309020205020404" pitchFamily="49" charset="0"/>
              <a:cs typeface="Courier New" panose="02070309020205020404" pitchFamily="49" charset="0"/>
            </a:endParaRPr>
          </a:p>
        </p:txBody>
      </p:sp>
      <p:sp>
        <p:nvSpPr>
          <p:cNvPr id="13" name="TextBox 12"/>
          <p:cNvSpPr txBox="1"/>
          <p:nvPr/>
        </p:nvSpPr>
        <p:spPr>
          <a:xfrm>
            <a:off x="5257800" y="3994326"/>
            <a:ext cx="1896673"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R2</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R2+</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M[D]</a:t>
            </a:r>
            <a:endParaRPr lang="en-US" sz="2000" dirty="0">
              <a:latin typeface="Courier New" panose="02070309020205020404" pitchFamily="49" charset="0"/>
              <a:cs typeface="Courier New" panose="02070309020205020404" pitchFamily="49" charset="0"/>
            </a:endParaRPr>
          </a:p>
        </p:txBody>
      </p:sp>
      <p:sp>
        <p:nvSpPr>
          <p:cNvPr id="14" name="TextBox 13"/>
          <p:cNvSpPr txBox="1"/>
          <p:nvPr/>
        </p:nvSpPr>
        <p:spPr>
          <a:xfrm>
            <a:off x="2362200" y="4343636"/>
            <a:ext cx="2031325"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MUL	R1, R2</a:t>
            </a:r>
            <a:endParaRPr lang="en-US" sz="2000" dirty="0">
              <a:latin typeface="Courier New" panose="02070309020205020404" pitchFamily="49" charset="0"/>
              <a:cs typeface="Courier New" panose="02070309020205020404" pitchFamily="49" charset="0"/>
            </a:endParaRPr>
          </a:p>
        </p:txBody>
      </p:sp>
      <p:sp>
        <p:nvSpPr>
          <p:cNvPr id="15" name="TextBox 14"/>
          <p:cNvSpPr txBox="1"/>
          <p:nvPr/>
        </p:nvSpPr>
        <p:spPr>
          <a:xfrm>
            <a:off x="5257800" y="4343636"/>
            <a:ext cx="1840568"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R1</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R1 * R2</a:t>
            </a:r>
            <a:endParaRPr lang="en-US" sz="2000" dirty="0">
              <a:latin typeface="Courier New" panose="02070309020205020404" pitchFamily="49" charset="0"/>
              <a:cs typeface="Courier New" panose="02070309020205020404" pitchFamily="49" charset="0"/>
            </a:endParaRPr>
          </a:p>
        </p:txBody>
      </p:sp>
      <p:sp>
        <p:nvSpPr>
          <p:cNvPr id="17" name="TextBox 16"/>
          <p:cNvSpPr txBox="1"/>
          <p:nvPr/>
        </p:nvSpPr>
        <p:spPr>
          <a:xfrm>
            <a:off x="5257800" y="4680244"/>
            <a:ext cx="137890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M[X]</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R1</a:t>
            </a:r>
            <a:endParaRPr lang="en-US" sz="2000" dirty="0">
              <a:latin typeface="Courier New" panose="02070309020205020404" pitchFamily="49" charset="0"/>
              <a:cs typeface="Courier New" panose="02070309020205020404" pitchFamily="49" charset="0"/>
            </a:endParaRPr>
          </a:p>
        </p:txBody>
      </p:sp>
      <p:sp>
        <p:nvSpPr>
          <p:cNvPr id="18" name="TextBox 17"/>
          <p:cNvSpPr txBox="1"/>
          <p:nvPr/>
        </p:nvSpPr>
        <p:spPr>
          <a:xfrm>
            <a:off x="2362199" y="4680244"/>
            <a:ext cx="1877437"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MOV	X, R1</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063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down)">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down)">
                                      <p:cBhvr>
                                        <p:cTn id="5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10" grpId="0"/>
      <p:bldP spid="11" grpId="0"/>
      <p:bldP spid="12" grpId="0"/>
      <p:bldP spid="13" grpId="0"/>
      <p:bldP spid="14" grpId="0"/>
      <p:bldP spid="15" grpId="0"/>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t>
            </a:r>
            <a:r>
              <a:rPr lang="en-US" dirty="0"/>
              <a:t>Address Instruction</a:t>
            </a:r>
          </a:p>
        </p:txBody>
      </p:sp>
      <p:sp>
        <p:nvSpPr>
          <p:cNvPr id="3" name="Content Placeholder 2"/>
          <p:cNvSpPr>
            <a:spLocks noGrp="1"/>
          </p:cNvSpPr>
          <p:nvPr>
            <p:ph idx="1"/>
          </p:nvPr>
        </p:nvSpPr>
        <p:spPr>
          <a:xfrm>
            <a:off x="190500" y="990600"/>
            <a:ext cx="8763000" cy="3181290"/>
          </a:xfrm>
        </p:spPr>
        <p:txBody>
          <a:bodyPr>
            <a:normAutofit lnSpcReduction="10000"/>
          </a:bodyPr>
          <a:lstStyle/>
          <a:p>
            <a:pPr algn="just"/>
            <a:r>
              <a:rPr lang="en-US" dirty="0" smtClean="0"/>
              <a:t>One </a:t>
            </a:r>
            <a:r>
              <a:rPr lang="en-US" dirty="0"/>
              <a:t>address instructions use an implied accumulator (AC) register for all data </a:t>
            </a:r>
            <a:r>
              <a:rPr lang="en-US" dirty="0" smtClean="0"/>
              <a:t>manipulation.</a:t>
            </a:r>
          </a:p>
          <a:p>
            <a:pPr algn="just"/>
            <a:r>
              <a:rPr lang="en-US" dirty="0" smtClean="0"/>
              <a:t>For </a:t>
            </a:r>
            <a:r>
              <a:rPr lang="en-US" dirty="0"/>
              <a:t>multiplication and division these is a need for a second register.</a:t>
            </a:r>
          </a:p>
          <a:p>
            <a:pPr algn="just"/>
            <a:r>
              <a:rPr lang="en-US" dirty="0" smtClean="0"/>
              <a:t>However</a:t>
            </a:r>
            <a:r>
              <a:rPr lang="en-US" dirty="0"/>
              <a:t>, here we will neglect the second register and assume that the AC contains the result of all operations. </a:t>
            </a:r>
            <a:endParaRPr lang="en-US" dirty="0" smtClean="0"/>
          </a:p>
          <a:p>
            <a:pPr algn="just"/>
            <a:r>
              <a:rPr lang="en-US" dirty="0" smtClean="0"/>
              <a:t>The </a:t>
            </a:r>
            <a:r>
              <a:rPr lang="en-US" dirty="0"/>
              <a:t>program to evaluate X = (A + B) * (C + D) </a:t>
            </a:r>
            <a:r>
              <a:rPr lang="en-US" dirty="0" smtClean="0"/>
              <a:t>is</a:t>
            </a:r>
            <a:endParaRPr lang="en-US" dirty="0"/>
          </a:p>
        </p:txBody>
      </p:sp>
      <p:sp>
        <p:nvSpPr>
          <p:cNvPr id="5" name="TextBox 4"/>
          <p:cNvSpPr txBox="1"/>
          <p:nvPr/>
        </p:nvSpPr>
        <p:spPr>
          <a:xfrm>
            <a:off x="2902904" y="4019490"/>
            <a:ext cx="126188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LOAD	A</a:t>
            </a:r>
            <a:endParaRPr lang="en-US" sz="2000" dirty="0">
              <a:latin typeface="Courier New" panose="02070309020205020404" pitchFamily="49" charset="0"/>
              <a:cs typeface="Courier New" panose="02070309020205020404" pitchFamily="49" charset="0"/>
            </a:endParaRPr>
          </a:p>
        </p:txBody>
      </p:sp>
      <p:sp>
        <p:nvSpPr>
          <p:cNvPr id="6" name="TextBox 5"/>
          <p:cNvSpPr txBox="1"/>
          <p:nvPr/>
        </p:nvSpPr>
        <p:spPr>
          <a:xfrm>
            <a:off x="5079188" y="4019490"/>
            <a:ext cx="137890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AC</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M[A]</a:t>
            </a:r>
            <a:endParaRPr lang="en-US" sz="2000" dirty="0">
              <a:latin typeface="Courier New" panose="02070309020205020404" pitchFamily="49" charset="0"/>
              <a:cs typeface="Courier New" panose="02070309020205020404" pitchFamily="49" charset="0"/>
            </a:endParaRPr>
          </a:p>
        </p:txBody>
      </p:sp>
      <p:sp>
        <p:nvSpPr>
          <p:cNvPr id="9" name="TextBox 8"/>
          <p:cNvSpPr txBox="1"/>
          <p:nvPr/>
        </p:nvSpPr>
        <p:spPr>
          <a:xfrm>
            <a:off x="2923176" y="4343400"/>
            <a:ext cx="126188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ADD	B</a:t>
            </a:r>
            <a:endParaRPr lang="en-US" sz="2000" dirty="0">
              <a:latin typeface="Courier New" panose="02070309020205020404" pitchFamily="49" charset="0"/>
              <a:cs typeface="Courier New" panose="02070309020205020404" pitchFamily="49" charset="0"/>
            </a:endParaRPr>
          </a:p>
        </p:txBody>
      </p:sp>
      <p:sp>
        <p:nvSpPr>
          <p:cNvPr id="10" name="TextBox 9"/>
          <p:cNvSpPr txBox="1"/>
          <p:nvPr/>
        </p:nvSpPr>
        <p:spPr>
          <a:xfrm>
            <a:off x="5099460" y="4343400"/>
            <a:ext cx="1840568"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AC</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AC+M[B]</a:t>
            </a:r>
            <a:endParaRPr lang="en-US" sz="2000" dirty="0">
              <a:latin typeface="Courier New" panose="02070309020205020404" pitchFamily="49" charset="0"/>
              <a:cs typeface="Courier New" panose="02070309020205020404" pitchFamily="49" charset="0"/>
            </a:endParaRPr>
          </a:p>
        </p:txBody>
      </p:sp>
      <p:sp>
        <p:nvSpPr>
          <p:cNvPr id="12" name="TextBox 11"/>
          <p:cNvSpPr txBox="1"/>
          <p:nvPr/>
        </p:nvSpPr>
        <p:spPr>
          <a:xfrm>
            <a:off x="2909729" y="4648200"/>
            <a:ext cx="126188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STORE	T</a:t>
            </a:r>
            <a:endParaRPr lang="en-US" sz="2000" dirty="0">
              <a:latin typeface="Courier New" panose="02070309020205020404" pitchFamily="49" charset="0"/>
              <a:cs typeface="Courier New" panose="02070309020205020404" pitchFamily="49" charset="0"/>
            </a:endParaRPr>
          </a:p>
        </p:txBody>
      </p:sp>
      <p:sp>
        <p:nvSpPr>
          <p:cNvPr id="13" name="TextBox 12"/>
          <p:cNvSpPr txBox="1"/>
          <p:nvPr/>
        </p:nvSpPr>
        <p:spPr>
          <a:xfrm>
            <a:off x="5086013" y="4648200"/>
            <a:ext cx="1322798"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M[T]</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AC</a:t>
            </a:r>
          </a:p>
        </p:txBody>
      </p:sp>
      <p:sp>
        <p:nvSpPr>
          <p:cNvPr id="14" name="TextBox 13"/>
          <p:cNvSpPr txBox="1"/>
          <p:nvPr/>
        </p:nvSpPr>
        <p:spPr>
          <a:xfrm>
            <a:off x="2895600" y="4947337"/>
            <a:ext cx="126188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LOAD	C</a:t>
            </a:r>
            <a:endParaRPr lang="en-US" sz="2000" dirty="0">
              <a:latin typeface="Courier New" panose="02070309020205020404" pitchFamily="49" charset="0"/>
              <a:cs typeface="Courier New" panose="02070309020205020404" pitchFamily="49" charset="0"/>
            </a:endParaRPr>
          </a:p>
        </p:txBody>
      </p:sp>
      <p:sp>
        <p:nvSpPr>
          <p:cNvPr id="15" name="TextBox 14"/>
          <p:cNvSpPr txBox="1"/>
          <p:nvPr/>
        </p:nvSpPr>
        <p:spPr>
          <a:xfrm>
            <a:off x="5071884" y="4947337"/>
            <a:ext cx="137890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AC</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M[C]</a:t>
            </a:r>
            <a:endParaRPr lang="en-US" sz="2000" dirty="0">
              <a:latin typeface="Courier New" panose="02070309020205020404" pitchFamily="49" charset="0"/>
              <a:cs typeface="Courier New" panose="02070309020205020404" pitchFamily="49" charset="0"/>
            </a:endParaRPr>
          </a:p>
        </p:txBody>
      </p:sp>
      <p:sp>
        <p:nvSpPr>
          <p:cNvPr id="16" name="TextBox 15"/>
          <p:cNvSpPr txBox="1"/>
          <p:nvPr/>
        </p:nvSpPr>
        <p:spPr>
          <a:xfrm>
            <a:off x="2926995" y="5257800"/>
            <a:ext cx="126188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ADD	D</a:t>
            </a:r>
            <a:endParaRPr lang="en-US" sz="2000" dirty="0">
              <a:latin typeface="Courier New" panose="02070309020205020404" pitchFamily="49" charset="0"/>
              <a:cs typeface="Courier New" panose="02070309020205020404" pitchFamily="49" charset="0"/>
            </a:endParaRPr>
          </a:p>
        </p:txBody>
      </p:sp>
      <p:sp>
        <p:nvSpPr>
          <p:cNvPr id="17" name="TextBox 16"/>
          <p:cNvSpPr txBox="1"/>
          <p:nvPr/>
        </p:nvSpPr>
        <p:spPr>
          <a:xfrm>
            <a:off x="5103279" y="5257800"/>
            <a:ext cx="1840568"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AC</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AC+M[D]</a:t>
            </a:r>
            <a:endParaRPr lang="en-US" sz="2000" dirty="0">
              <a:latin typeface="Courier New" panose="02070309020205020404" pitchFamily="49" charset="0"/>
              <a:cs typeface="Courier New" panose="02070309020205020404" pitchFamily="49" charset="0"/>
            </a:endParaRPr>
          </a:p>
        </p:txBody>
      </p:sp>
      <p:sp>
        <p:nvSpPr>
          <p:cNvPr id="18" name="TextBox 17"/>
          <p:cNvSpPr txBox="1"/>
          <p:nvPr/>
        </p:nvSpPr>
        <p:spPr>
          <a:xfrm>
            <a:off x="2932141" y="5562600"/>
            <a:ext cx="126188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MUL	T</a:t>
            </a:r>
            <a:endParaRPr lang="en-US" sz="2000" dirty="0">
              <a:latin typeface="Courier New" panose="02070309020205020404" pitchFamily="49" charset="0"/>
              <a:cs typeface="Courier New" panose="02070309020205020404" pitchFamily="49" charset="0"/>
            </a:endParaRPr>
          </a:p>
        </p:txBody>
      </p:sp>
      <p:sp>
        <p:nvSpPr>
          <p:cNvPr id="19" name="TextBox 18"/>
          <p:cNvSpPr txBox="1"/>
          <p:nvPr/>
        </p:nvSpPr>
        <p:spPr>
          <a:xfrm>
            <a:off x="5108425" y="5562600"/>
            <a:ext cx="1840568"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AC</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AC*M[T]</a:t>
            </a:r>
            <a:endParaRPr lang="en-US" sz="2000" dirty="0">
              <a:latin typeface="Courier New" panose="02070309020205020404" pitchFamily="49" charset="0"/>
              <a:cs typeface="Courier New" panose="02070309020205020404" pitchFamily="49" charset="0"/>
            </a:endParaRPr>
          </a:p>
        </p:txBody>
      </p:sp>
      <p:sp>
        <p:nvSpPr>
          <p:cNvPr id="22" name="TextBox 21"/>
          <p:cNvSpPr txBox="1"/>
          <p:nvPr/>
        </p:nvSpPr>
        <p:spPr>
          <a:xfrm>
            <a:off x="2906883" y="5861737"/>
            <a:ext cx="126188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STORE	X</a:t>
            </a:r>
            <a:endParaRPr lang="en-US" sz="2000" dirty="0">
              <a:latin typeface="Courier New" panose="02070309020205020404" pitchFamily="49" charset="0"/>
              <a:cs typeface="Courier New" panose="02070309020205020404" pitchFamily="49" charset="0"/>
            </a:endParaRPr>
          </a:p>
        </p:txBody>
      </p:sp>
      <p:sp>
        <p:nvSpPr>
          <p:cNvPr id="23" name="TextBox 22"/>
          <p:cNvSpPr txBox="1"/>
          <p:nvPr/>
        </p:nvSpPr>
        <p:spPr>
          <a:xfrm>
            <a:off x="5083167" y="5861737"/>
            <a:ext cx="1322798"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M[X]</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AC</a:t>
            </a:r>
          </a:p>
        </p:txBody>
      </p:sp>
    </p:spTree>
    <p:extLst>
      <p:ext uri="{BB962C8B-B14F-4D97-AF65-F5344CB8AC3E}">
        <p14:creationId xmlns:p14="http://schemas.microsoft.com/office/powerpoint/2010/main" val="9803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down)">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down)">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down)">
                                      <p:cBhvr>
                                        <p:cTn id="55" dur="500"/>
                                        <p:tgtEl>
                                          <p:spTgt spid="16"/>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down)">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down)">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down)">
                                      <p:cBhvr>
                                        <p:cTn id="71" dur="500"/>
                                        <p:tgtEl>
                                          <p:spTgt spid="22"/>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down)">
                                      <p:cBhvr>
                                        <p:cTn id="7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9" grpId="0"/>
      <p:bldP spid="10" grpId="0"/>
      <p:bldP spid="12" grpId="0"/>
      <p:bldP spid="13" grpId="0"/>
      <p:bldP spid="14" grpId="0"/>
      <p:bldP spid="15" grpId="0"/>
      <p:bldP spid="16" grpId="0"/>
      <p:bldP spid="17" grpId="0"/>
      <p:bldP spid="18" grpId="0"/>
      <p:bldP spid="19" grpId="0"/>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Address Instruction</a:t>
            </a:r>
            <a:endParaRPr lang="en-US" dirty="0"/>
          </a:p>
        </p:txBody>
      </p:sp>
      <p:sp>
        <p:nvSpPr>
          <p:cNvPr id="3" name="Content Placeholder 2"/>
          <p:cNvSpPr>
            <a:spLocks noGrp="1"/>
          </p:cNvSpPr>
          <p:nvPr>
            <p:ph idx="1"/>
          </p:nvPr>
        </p:nvSpPr>
        <p:spPr>
          <a:xfrm>
            <a:off x="190500" y="990600"/>
            <a:ext cx="8763000" cy="2792506"/>
          </a:xfrm>
        </p:spPr>
        <p:txBody>
          <a:bodyPr>
            <a:normAutofit fontScale="85000" lnSpcReduction="20000"/>
          </a:bodyPr>
          <a:lstStyle/>
          <a:p>
            <a:pPr algn="just"/>
            <a:r>
              <a:rPr lang="en-US" dirty="0" smtClean="0"/>
              <a:t>A </a:t>
            </a:r>
            <a:r>
              <a:rPr lang="en-US" dirty="0"/>
              <a:t>stack-organized computer does not use an address field for the instructions ADD and </a:t>
            </a:r>
            <a:r>
              <a:rPr lang="en-US" dirty="0" smtClean="0"/>
              <a:t>MUL.</a:t>
            </a:r>
          </a:p>
          <a:p>
            <a:pPr algn="just"/>
            <a:r>
              <a:rPr lang="en-US" dirty="0" smtClean="0"/>
              <a:t>The </a:t>
            </a:r>
            <a:r>
              <a:rPr lang="en-US" dirty="0"/>
              <a:t>PUSH and POP instructions, however, need an address field to specify the operand that communicates with the stack. </a:t>
            </a:r>
          </a:p>
          <a:p>
            <a:pPr algn="just"/>
            <a:r>
              <a:rPr lang="en-US" dirty="0" smtClean="0"/>
              <a:t>The </a:t>
            </a:r>
            <a:r>
              <a:rPr lang="en-US" dirty="0"/>
              <a:t>program to evaluate X = (A + B) * (C + D) will be written for a stack-organized computer</a:t>
            </a:r>
            <a:r>
              <a:rPr lang="en-US" dirty="0" smtClean="0"/>
              <a:t>.</a:t>
            </a:r>
          </a:p>
          <a:p>
            <a:pPr algn="just"/>
            <a:r>
              <a:rPr lang="en-US" dirty="0"/>
              <a:t>To evaluate arithmetic expressions in a stack computer, it is necessary to convert the expression into reverse polish notation.</a:t>
            </a:r>
            <a:endParaRPr lang="en-US" dirty="0" smtClean="0"/>
          </a:p>
        </p:txBody>
      </p:sp>
      <p:sp>
        <p:nvSpPr>
          <p:cNvPr id="4" name="TextBox 3"/>
          <p:cNvSpPr txBox="1"/>
          <p:nvPr/>
        </p:nvSpPr>
        <p:spPr>
          <a:xfrm>
            <a:off x="2971800" y="3657600"/>
            <a:ext cx="126188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PUSH	A</a:t>
            </a:r>
            <a:endParaRPr lang="en-US" sz="2000" dirty="0">
              <a:latin typeface="Courier New" panose="02070309020205020404" pitchFamily="49" charset="0"/>
              <a:cs typeface="Courier New" panose="02070309020205020404" pitchFamily="49" charset="0"/>
            </a:endParaRPr>
          </a:p>
        </p:txBody>
      </p:sp>
      <p:sp>
        <p:nvSpPr>
          <p:cNvPr id="5" name="TextBox 4"/>
          <p:cNvSpPr txBox="1"/>
          <p:nvPr/>
        </p:nvSpPr>
        <p:spPr>
          <a:xfrm>
            <a:off x="5148084" y="3657600"/>
            <a:ext cx="1532792"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TOS</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M[A]</a:t>
            </a:r>
            <a:endParaRPr lang="en-US" sz="2000" dirty="0">
              <a:latin typeface="Courier New" panose="02070309020205020404" pitchFamily="49" charset="0"/>
              <a:cs typeface="Courier New" panose="02070309020205020404" pitchFamily="49" charset="0"/>
            </a:endParaRPr>
          </a:p>
        </p:txBody>
      </p:sp>
      <p:sp>
        <p:nvSpPr>
          <p:cNvPr id="6" name="TextBox 5"/>
          <p:cNvSpPr txBox="1"/>
          <p:nvPr/>
        </p:nvSpPr>
        <p:spPr>
          <a:xfrm>
            <a:off x="2971800" y="3943290"/>
            <a:ext cx="126188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PUSH	B</a:t>
            </a:r>
            <a:endParaRPr lang="en-US" sz="2000" dirty="0">
              <a:latin typeface="Courier New" panose="02070309020205020404" pitchFamily="49" charset="0"/>
              <a:cs typeface="Courier New" panose="02070309020205020404" pitchFamily="49" charset="0"/>
            </a:endParaRPr>
          </a:p>
        </p:txBody>
      </p:sp>
      <p:sp>
        <p:nvSpPr>
          <p:cNvPr id="7" name="TextBox 6"/>
          <p:cNvSpPr txBox="1"/>
          <p:nvPr/>
        </p:nvSpPr>
        <p:spPr>
          <a:xfrm>
            <a:off x="5148084" y="3943290"/>
            <a:ext cx="1532792"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TOS</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M[B]</a:t>
            </a:r>
            <a:endParaRPr lang="en-US" sz="2000" dirty="0">
              <a:latin typeface="Courier New" panose="02070309020205020404" pitchFamily="49" charset="0"/>
              <a:cs typeface="Courier New" panose="02070309020205020404" pitchFamily="49" charset="0"/>
            </a:endParaRPr>
          </a:p>
        </p:txBody>
      </p:sp>
      <p:sp>
        <p:nvSpPr>
          <p:cNvPr id="8" name="TextBox 7"/>
          <p:cNvSpPr txBox="1"/>
          <p:nvPr/>
        </p:nvSpPr>
        <p:spPr>
          <a:xfrm>
            <a:off x="2971800" y="4248090"/>
            <a:ext cx="646331"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ADD</a:t>
            </a:r>
            <a:endParaRPr lang="en-US" sz="2000" dirty="0">
              <a:latin typeface="Courier New" panose="02070309020205020404" pitchFamily="49" charset="0"/>
              <a:cs typeface="Courier New" panose="02070309020205020404" pitchFamily="49" charset="0"/>
            </a:endParaRPr>
          </a:p>
        </p:txBody>
      </p:sp>
      <p:sp>
        <p:nvSpPr>
          <p:cNvPr id="9" name="TextBox 8"/>
          <p:cNvSpPr txBox="1"/>
          <p:nvPr/>
        </p:nvSpPr>
        <p:spPr>
          <a:xfrm>
            <a:off x="5148084" y="4248090"/>
            <a:ext cx="1686680"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TOS</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(A+B)</a:t>
            </a:r>
            <a:endParaRPr lang="en-US" sz="2000" dirty="0">
              <a:latin typeface="Courier New" panose="02070309020205020404" pitchFamily="49" charset="0"/>
              <a:cs typeface="Courier New" panose="02070309020205020404" pitchFamily="49" charset="0"/>
            </a:endParaRPr>
          </a:p>
        </p:txBody>
      </p:sp>
      <p:sp>
        <p:nvSpPr>
          <p:cNvPr id="10" name="TextBox 9"/>
          <p:cNvSpPr txBox="1"/>
          <p:nvPr/>
        </p:nvSpPr>
        <p:spPr>
          <a:xfrm>
            <a:off x="2971800" y="4522694"/>
            <a:ext cx="126188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PUSH	C</a:t>
            </a:r>
            <a:endParaRPr lang="en-US" sz="2000" dirty="0">
              <a:latin typeface="Courier New" panose="02070309020205020404" pitchFamily="49" charset="0"/>
              <a:cs typeface="Courier New" panose="02070309020205020404" pitchFamily="49" charset="0"/>
            </a:endParaRPr>
          </a:p>
        </p:txBody>
      </p:sp>
      <p:sp>
        <p:nvSpPr>
          <p:cNvPr id="11" name="TextBox 10"/>
          <p:cNvSpPr txBox="1"/>
          <p:nvPr/>
        </p:nvSpPr>
        <p:spPr>
          <a:xfrm>
            <a:off x="5148084" y="4522694"/>
            <a:ext cx="1532792"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TOS</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M[C]</a:t>
            </a:r>
            <a:endParaRPr lang="en-US" sz="2000" dirty="0">
              <a:latin typeface="Courier New" panose="02070309020205020404" pitchFamily="49" charset="0"/>
              <a:cs typeface="Courier New" panose="02070309020205020404" pitchFamily="49" charset="0"/>
            </a:endParaRPr>
          </a:p>
        </p:txBody>
      </p:sp>
      <p:sp>
        <p:nvSpPr>
          <p:cNvPr id="12" name="TextBox 11"/>
          <p:cNvSpPr txBox="1"/>
          <p:nvPr/>
        </p:nvSpPr>
        <p:spPr>
          <a:xfrm>
            <a:off x="2971800" y="4808384"/>
            <a:ext cx="126188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PUSH	D</a:t>
            </a:r>
            <a:endParaRPr lang="en-US" sz="2000" dirty="0">
              <a:latin typeface="Courier New" panose="02070309020205020404" pitchFamily="49" charset="0"/>
              <a:cs typeface="Courier New" panose="02070309020205020404" pitchFamily="49" charset="0"/>
            </a:endParaRPr>
          </a:p>
        </p:txBody>
      </p:sp>
      <p:sp>
        <p:nvSpPr>
          <p:cNvPr id="13" name="TextBox 12"/>
          <p:cNvSpPr txBox="1"/>
          <p:nvPr/>
        </p:nvSpPr>
        <p:spPr>
          <a:xfrm>
            <a:off x="5148084" y="4808384"/>
            <a:ext cx="1532792"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TOS</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M[D]</a:t>
            </a:r>
            <a:endParaRPr lang="en-US" sz="2000" dirty="0">
              <a:latin typeface="Courier New" panose="02070309020205020404" pitchFamily="49" charset="0"/>
              <a:cs typeface="Courier New" panose="02070309020205020404" pitchFamily="49" charset="0"/>
            </a:endParaRPr>
          </a:p>
        </p:txBody>
      </p:sp>
      <p:sp>
        <p:nvSpPr>
          <p:cNvPr id="14" name="TextBox 13"/>
          <p:cNvSpPr txBox="1"/>
          <p:nvPr/>
        </p:nvSpPr>
        <p:spPr>
          <a:xfrm>
            <a:off x="2971800" y="5113184"/>
            <a:ext cx="646331"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ADD</a:t>
            </a:r>
            <a:endParaRPr lang="en-US" sz="2000" dirty="0">
              <a:latin typeface="Courier New" panose="02070309020205020404" pitchFamily="49" charset="0"/>
              <a:cs typeface="Courier New" panose="02070309020205020404" pitchFamily="49" charset="0"/>
            </a:endParaRPr>
          </a:p>
        </p:txBody>
      </p:sp>
      <p:sp>
        <p:nvSpPr>
          <p:cNvPr id="15" name="TextBox 14"/>
          <p:cNvSpPr txBox="1"/>
          <p:nvPr/>
        </p:nvSpPr>
        <p:spPr>
          <a:xfrm>
            <a:off x="5148084" y="5113184"/>
            <a:ext cx="1630575"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TOS</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(C+D)</a:t>
            </a:r>
            <a:endParaRPr lang="en-US" sz="2000" dirty="0">
              <a:latin typeface="Courier New" panose="02070309020205020404" pitchFamily="49" charset="0"/>
              <a:cs typeface="Courier New" panose="02070309020205020404" pitchFamily="49" charset="0"/>
            </a:endParaRPr>
          </a:p>
        </p:txBody>
      </p:sp>
      <p:sp>
        <p:nvSpPr>
          <p:cNvPr id="16" name="TextBox 15"/>
          <p:cNvSpPr txBox="1"/>
          <p:nvPr/>
        </p:nvSpPr>
        <p:spPr>
          <a:xfrm>
            <a:off x="2971800" y="5437094"/>
            <a:ext cx="646331"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MUL</a:t>
            </a:r>
            <a:endParaRPr lang="en-US" sz="2000" dirty="0">
              <a:latin typeface="Courier New" panose="02070309020205020404" pitchFamily="49" charset="0"/>
              <a:cs typeface="Courier New" panose="02070309020205020404" pitchFamily="49" charset="0"/>
            </a:endParaRPr>
          </a:p>
        </p:txBody>
      </p:sp>
      <p:sp>
        <p:nvSpPr>
          <p:cNvPr id="17" name="TextBox 16"/>
          <p:cNvSpPr txBox="1"/>
          <p:nvPr/>
        </p:nvSpPr>
        <p:spPr>
          <a:xfrm>
            <a:off x="5148084" y="5437094"/>
            <a:ext cx="255390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TOS</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(C+D)*(A+B)</a:t>
            </a:r>
            <a:endParaRPr lang="en-US" sz="2000" dirty="0">
              <a:latin typeface="Courier New" panose="02070309020205020404" pitchFamily="49" charset="0"/>
              <a:cs typeface="Courier New" panose="02070309020205020404" pitchFamily="49" charset="0"/>
            </a:endParaRPr>
          </a:p>
        </p:txBody>
      </p:sp>
      <p:sp>
        <p:nvSpPr>
          <p:cNvPr id="18" name="TextBox 17"/>
          <p:cNvSpPr txBox="1"/>
          <p:nvPr/>
        </p:nvSpPr>
        <p:spPr>
          <a:xfrm>
            <a:off x="2971800" y="5745196"/>
            <a:ext cx="126188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POP	X</a:t>
            </a:r>
            <a:endParaRPr lang="en-US" sz="2000" dirty="0">
              <a:latin typeface="Courier New" panose="02070309020205020404" pitchFamily="49" charset="0"/>
              <a:cs typeface="Courier New" panose="02070309020205020404" pitchFamily="49" charset="0"/>
            </a:endParaRPr>
          </a:p>
        </p:txBody>
      </p:sp>
      <p:sp>
        <p:nvSpPr>
          <p:cNvPr id="19" name="TextBox 18"/>
          <p:cNvSpPr txBox="1"/>
          <p:nvPr/>
        </p:nvSpPr>
        <p:spPr>
          <a:xfrm>
            <a:off x="5148084" y="5745196"/>
            <a:ext cx="1588897"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M[X]</a:t>
            </a:r>
            <a:r>
              <a:rPr lang="en-US" sz="2000" dirty="0">
                <a:latin typeface="Cambria Math" panose="02040503050406030204" pitchFamily="18" charset="0"/>
                <a:ea typeface="Cambria Math" panose="02040503050406030204" pitchFamily="18" charset="0"/>
                <a:cs typeface="Courier New" panose="02070309020205020404" pitchFamily="49" charset="0"/>
              </a:rPr>
              <a:t> ← </a:t>
            </a:r>
            <a:r>
              <a:rPr lang="en-US" sz="2000" dirty="0" smtClean="0">
                <a:latin typeface="Courier New" panose="02070309020205020404" pitchFamily="49" charset="0"/>
                <a:cs typeface="Courier New" panose="02070309020205020404" pitchFamily="49" charset="0"/>
              </a:rPr>
              <a:t>TOS</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084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down)">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00"/>
                                        <p:tgtEl>
                                          <p:spTgt spid="1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down)">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down)">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down)">
                                      <p:cBhvr>
                                        <p:cTn id="71" dur="500"/>
                                        <p:tgtEl>
                                          <p:spTgt spid="16"/>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down)">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wipe(down)">
                                      <p:cBhvr>
                                        <p:cTn id="79" dur="500"/>
                                        <p:tgtEl>
                                          <p:spTgt spid="18"/>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down)">
                                      <p:cBhvr>
                                        <p:cTn id="8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3" name="Content Placeholder 2"/>
          <p:cNvSpPr>
            <a:spLocks noGrp="1"/>
          </p:cNvSpPr>
          <p:nvPr>
            <p:ph idx="1"/>
          </p:nvPr>
        </p:nvSpPr>
        <p:spPr/>
        <p:txBody>
          <a:bodyPr>
            <a:normAutofit/>
          </a:bodyPr>
          <a:lstStyle/>
          <a:p>
            <a:r>
              <a:rPr lang="en-US" dirty="0" smtClean="0"/>
              <a:t>Introduction</a:t>
            </a:r>
          </a:p>
          <a:p>
            <a:r>
              <a:rPr lang="en-US" dirty="0" smtClean="0"/>
              <a:t>General </a:t>
            </a:r>
            <a:r>
              <a:rPr lang="en-US" dirty="0"/>
              <a:t>Register </a:t>
            </a:r>
            <a:r>
              <a:rPr lang="en-US" dirty="0" smtClean="0"/>
              <a:t>Organization</a:t>
            </a:r>
          </a:p>
          <a:p>
            <a:r>
              <a:rPr lang="en-US" dirty="0" smtClean="0"/>
              <a:t>Stack Organization</a:t>
            </a:r>
          </a:p>
          <a:p>
            <a:r>
              <a:rPr lang="en-US" dirty="0" smtClean="0"/>
              <a:t>Instruction format</a:t>
            </a:r>
          </a:p>
          <a:p>
            <a:r>
              <a:rPr lang="en-US" dirty="0" smtClean="0"/>
              <a:t>Addressing Modes</a:t>
            </a:r>
          </a:p>
          <a:p>
            <a:r>
              <a:rPr lang="en-US" dirty="0" smtClean="0"/>
              <a:t>Data </a:t>
            </a:r>
            <a:r>
              <a:rPr lang="en-US" dirty="0"/>
              <a:t>transfer and m</a:t>
            </a:r>
            <a:r>
              <a:rPr lang="en-US" dirty="0" smtClean="0"/>
              <a:t>anipulation</a:t>
            </a:r>
          </a:p>
          <a:p>
            <a:r>
              <a:rPr lang="en-US" dirty="0" smtClean="0"/>
              <a:t>Program Control</a:t>
            </a:r>
          </a:p>
          <a:p>
            <a:r>
              <a:rPr lang="en-US" dirty="0" smtClean="0"/>
              <a:t>Reduced </a:t>
            </a:r>
            <a:r>
              <a:rPr lang="en-US" dirty="0"/>
              <a:t>Instruction Set Computer (RISC)</a:t>
            </a:r>
          </a:p>
        </p:txBody>
      </p:sp>
    </p:spTree>
    <p:extLst>
      <p:ext uri="{BB962C8B-B14F-4D97-AF65-F5344CB8AC3E}">
        <p14:creationId xmlns:p14="http://schemas.microsoft.com/office/powerpoint/2010/main" val="2943974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RISC Instruction</a:t>
            </a:r>
            <a:endParaRPr lang="en-US" dirty="0"/>
          </a:p>
        </p:txBody>
      </p:sp>
      <p:sp>
        <p:nvSpPr>
          <p:cNvPr id="3" name="Content Placeholder 2"/>
          <p:cNvSpPr>
            <a:spLocks noGrp="1"/>
          </p:cNvSpPr>
          <p:nvPr>
            <p:ph idx="1"/>
          </p:nvPr>
        </p:nvSpPr>
        <p:spPr>
          <a:xfrm>
            <a:off x="190500" y="990600"/>
            <a:ext cx="8763000" cy="2895600"/>
          </a:xfrm>
        </p:spPr>
        <p:txBody>
          <a:bodyPr>
            <a:normAutofit fontScale="85000" lnSpcReduction="20000"/>
          </a:bodyPr>
          <a:lstStyle/>
          <a:p>
            <a:pPr algn="just"/>
            <a:r>
              <a:rPr lang="en-US" dirty="0" smtClean="0"/>
              <a:t>The instruction set of a typical RISC processor is restricted to the use of load and store instructions when communicating between memory and CPU.</a:t>
            </a:r>
          </a:p>
          <a:p>
            <a:pPr algn="just"/>
            <a:r>
              <a:rPr lang="en-US" dirty="0" smtClean="0"/>
              <a:t>All </a:t>
            </a:r>
            <a:r>
              <a:rPr lang="en-US" dirty="0"/>
              <a:t>other instructions are executed within the registers of the CPU without referring to </a:t>
            </a:r>
            <a:r>
              <a:rPr lang="en-US" dirty="0" smtClean="0"/>
              <a:t>memory.</a:t>
            </a:r>
          </a:p>
          <a:p>
            <a:pPr algn="just"/>
            <a:r>
              <a:rPr lang="en-US" dirty="0" smtClean="0"/>
              <a:t>A </a:t>
            </a:r>
            <a:r>
              <a:rPr lang="en-US" dirty="0"/>
              <a:t>program for a RISC type CPU consists of LOAD and STORE instructions that have one memory and one register address, and computational-type instructions that have three addresses with all three specifying processor registers.</a:t>
            </a:r>
          </a:p>
          <a:p>
            <a:pPr algn="just"/>
            <a:r>
              <a:rPr lang="en-US" dirty="0" smtClean="0"/>
              <a:t>The </a:t>
            </a:r>
            <a:r>
              <a:rPr lang="en-US" dirty="0"/>
              <a:t>following is a program to evaluate X = (A + B) * (C + D</a:t>
            </a:r>
            <a:r>
              <a:rPr lang="en-US" dirty="0" smtClean="0"/>
              <a:t>)</a:t>
            </a:r>
            <a:endParaRPr lang="en-US" dirty="0"/>
          </a:p>
        </p:txBody>
      </p:sp>
      <p:sp>
        <p:nvSpPr>
          <p:cNvPr id="4" name="TextBox 3"/>
          <p:cNvSpPr txBox="1"/>
          <p:nvPr/>
        </p:nvSpPr>
        <p:spPr>
          <a:xfrm>
            <a:off x="2431096" y="3867090"/>
            <a:ext cx="1877437"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LOAD	R1, A</a:t>
            </a:r>
            <a:endParaRPr lang="en-US" sz="2000" dirty="0">
              <a:latin typeface="Courier New" panose="02070309020205020404" pitchFamily="49" charset="0"/>
              <a:cs typeface="Courier New" panose="02070309020205020404" pitchFamily="49" charset="0"/>
            </a:endParaRPr>
          </a:p>
        </p:txBody>
      </p:sp>
      <p:sp>
        <p:nvSpPr>
          <p:cNvPr id="5" name="TextBox 4"/>
          <p:cNvSpPr txBox="1"/>
          <p:nvPr/>
        </p:nvSpPr>
        <p:spPr>
          <a:xfrm>
            <a:off x="5326696" y="3867090"/>
            <a:ext cx="137890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R1</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M[A]</a:t>
            </a:r>
            <a:endParaRPr lang="en-US" sz="2000" dirty="0">
              <a:latin typeface="Courier New" panose="02070309020205020404" pitchFamily="49" charset="0"/>
              <a:cs typeface="Courier New" panose="02070309020205020404" pitchFamily="49" charset="0"/>
            </a:endParaRPr>
          </a:p>
        </p:txBody>
      </p:sp>
      <p:sp>
        <p:nvSpPr>
          <p:cNvPr id="6" name="TextBox 5"/>
          <p:cNvSpPr txBox="1"/>
          <p:nvPr/>
        </p:nvSpPr>
        <p:spPr>
          <a:xfrm>
            <a:off x="2438400" y="4171890"/>
            <a:ext cx="1877437"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LOAD	R2, </a:t>
            </a:r>
            <a:r>
              <a:rPr lang="en-US" sz="2000" dirty="0">
                <a:latin typeface="Courier New" panose="02070309020205020404" pitchFamily="49" charset="0"/>
                <a:cs typeface="Courier New" panose="02070309020205020404" pitchFamily="49" charset="0"/>
              </a:rPr>
              <a:t>B</a:t>
            </a:r>
          </a:p>
        </p:txBody>
      </p:sp>
      <p:sp>
        <p:nvSpPr>
          <p:cNvPr id="7" name="TextBox 6"/>
          <p:cNvSpPr txBox="1"/>
          <p:nvPr/>
        </p:nvSpPr>
        <p:spPr>
          <a:xfrm>
            <a:off x="5334000" y="4171890"/>
            <a:ext cx="137890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R2</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M[B]</a:t>
            </a:r>
            <a:endParaRPr lang="en-US" sz="2000" dirty="0">
              <a:latin typeface="Courier New" panose="02070309020205020404" pitchFamily="49" charset="0"/>
              <a:cs typeface="Courier New" panose="02070309020205020404" pitchFamily="49" charset="0"/>
            </a:endParaRPr>
          </a:p>
        </p:txBody>
      </p:sp>
      <p:sp>
        <p:nvSpPr>
          <p:cNvPr id="8" name="TextBox 7"/>
          <p:cNvSpPr txBox="1"/>
          <p:nvPr/>
        </p:nvSpPr>
        <p:spPr>
          <a:xfrm>
            <a:off x="2438400" y="4476690"/>
            <a:ext cx="1877437"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LOAD	R3, </a:t>
            </a:r>
            <a:r>
              <a:rPr lang="en-US" sz="2000" dirty="0">
                <a:latin typeface="Courier New" panose="02070309020205020404" pitchFamily="49" charset="0"/>
                <a:cs typeface="Courier New" panose="02070309020205020404" pitchFamily="49" charset="0"/>
              </a:rPr>
              <a:t>C</a:t>
            </a:r>
          </a:p>
        </p:txBody>
      </p:sp>
      <p:sp>
        <p:nvSpPr>
          <p:cNvPr id="9" name="TextBox 8"/>
          <p:cNvSpPr txBox="1"/>
          <p:nvPr/>
        </p:nvSpPr>
        <p:spPr>
          <a:xfrm>
            <a:off x="5334000" y="4476690"/>
            <a:ext cx="137890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R3</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M[C]</a:t>
            </a:r>
            <a:endParaRPr lang="en-US" sz="2000" dirty="0">
              <a:latin typeface="Courier New" panose="02070309020205020404" pitchFamily="49" charset="0"/>
              <a:cs typeface="Courier New" panose="02070309020205020404" pitchFamily="49" charset="0"/>
            </a:endParaRPr>
          </a:p>
        </p:txBody>
      </p:sp>
      <p:sp>
        <p:nvSpPr>
          <p:cNvPr id="10" name="TextBox 9"/>
          <p:cNvSpPr txBox="1"/>
          <p:nvPr/>
        </p:nvSpPr>
        <p:spPr>
          <a:xfrm>
            <a:off x="2438400" y="4781490"/>
            <a:ext cx="1877437"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LOAD	R4, </a:t>
            </a:r>
            <a:r>
              <a:rPr lang="en-US" sz="2000" dirty="0">
                <a:latin typeface="Courier New" panose="02070309020205020404" pitchFamily="49" charset="0"/>
                <a:cs typeface="Courier New" panose="02070309020205020404" pitchFamily="49" charset="0"/>
              </a:rPr>
              <a:t>D</a:t>
            </a:r>
          </a:p>
        </p:txBody>
      </p:sp>
      <p:sp>
        <p:nvSpPr>
          <p:cNvPr id="11" name="TextBox 10"/>
          <p:cNvSpPr txBox="1"/>
          <p:nvPr/>
        </p:nvSpPr>
        <p:spPr>
          <a:xfrm>
            <a:off x="5334000" y="4781490"/>
            <a:ext cx="1378904"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R4</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M[D]</a:t>
            </a:r>
            <a:endParaRPr lang="en-US" sz="2000" dirty="0">
              <a:latin typeface="Courier New" panose="02070309020205020404" pitchFamily="49" charset="0"/>
              <a:cs typeface="Courier New" panose="02070309020205020404" pitchFamily="49" charset="0"/>
            </a:endParaRPr>
          </a:p>
        </p:txBody>
      </p:sp>
      <p:sp>
        <p:nvSpPr>
          <p:cNvPr id="12" name="TextBox 11"/>
          <p:cNvSpPr txBox="1"/>
          <p:nvPr/>
        </p:nvSpPr>
        <p:spPr>
          <a:xfrm>
            <a:off x="2438400" y="5086290"/>
            <a:ext cx="2646878"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ADD	R1, R1, R2</a:t>
            </a:r>
            <a:endParaRPr lang="en-US" sz="2000" dirty="0">
              <a:latin typeface="Courier New" panose="02070309020205020404" pitchFamily="49" charset="0"/>
              <a:cs typeface="Courier New" panose="02070309020205020404" pitchFamily="49" charset="0"/>
            </a:endParaRPr>
          </a:p>
        </p:txBody>
      </p:sp>
      <p:sp>
        <p:nvSpPr>
          <p:cNvPr id="13" name="TextBox 12"/>
          <p:cNvSpPr txBox="1"/>
          <p:nvPr/>
        </p:nvSpPr>
        <p:spPr>
          <a:xfrm>
            <a:off x="5334000" y="5086290"/>
            <a:ext cx="1532792"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R1</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R1+R2</a:t>
            </a:r>
            <a:endParaRPr lang="en-US" sz="2000" dirty="0">
              <a:latin typeface="Courier New" panose="02070309020205020404" pitchFamily="49" charset="0"/>
              <a:cs typeface="Courier New" panose="02070309020205020404" pitchFamily="49" charset="0"/>
            </a:endParaRPr>
          </a:p>
        </p:txBody>
      </p:sp>
      <p:sp>
        <p:nvSpPr>
          <p:cNvPr id="14" name="TextBox 13"/>
          <p:cNvSpPr txBox="1"/>
          <p:nvPr/>
        </p:nvSpPr>
        <p:spPr>
          <a:xfrm>
            <a:off x="2438400" y="5391090"/>
            <a:ext cx="2646878"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ADD	R3, R3, R4</a:t>
            </a:r>
            <a:endParaRPr lang="en-US" sz="2000" dirty="0">
              <a:latin typeface="Courier New" panose="02070309020205020404" pitchFamily="49" charset="0"/>
              <a:cs typeface="Courier New" panose="02070309020205020404" pitchFamily="49" charset="0"/>
            </a:endParaRPr>
          </a:p>
        </p:txBody>
      </p:sp>
      <p:sp>
        <p:nvSpPr>
          <p:cNvPr id="15" name="TextBox 14"/>
          <p:cNvSpPr txBox="1"/>
          <p:nvPr/>
        </p:nvSpPr>
        <p:spPr>
          <a:xfrm>
            <a:off x="5334000" y="5391090"/>
            <a:ext cx="1532792"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R3</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R3+R4</a:t>
            </a:r>
            <a:endParaRPr lang="en-US" sz="2000" dirty="0">
              <a:latin typeface="Courier New" panose="02070309020205020404" pitchFamily="49" charset="0"/>
              <a:cs typeface="Courier New" panose="02070309020205020404" pitchFamily="49" charset="0"/>
            </a:endParaRPr>
          </a:p>
        </p:txBody>
      </p:sp>
      <p:sp>
        <p:nvSpPr>
          <p:cNvPr id="16" name="TextBox 15"/>
          <p:cNvSpPr txBox="1"/>
          <p:nvPr/>
        </p:nvSpPr>
        <p:spPr>
          <a:xfrm>
            <a:off x="2429608" y="5695890"/>
            <a:ext cx="2646878"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MUL	R1, R1, R3</a:t>
            </a:r>
            <a:endParaRPr lang="en-US" sz="2000" dirty="0">
              <a:latin typeface="Courier New" panose="02070309020205020404" pitchFamily="49" charset="0"/>
              <a:cs typeface="Courier New" panose="02070309020205020404" pitchFamily="49" charset="0"/>
            </a:endParaRPr>
          </a:p>
        </p:txBody>
      </p:sp>
      <p:sp>
        <p:nvSpPr>
          <p:cNvPr id="17" name="TextBox 16"/>
          <p:cNvSpPr txBox="1"/>
          <p:nvPr/>
        </p:nvSpPr>
        <p:spPr>
          <a:xfrm>
            <a:off x="5325208" y="5695890"/>
            <a:ext cx="1532792"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R1</a:t>
            </a:r>
            <a:r>
              <a:rPr lang="en-US" sz="20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R1*R3</a:t>
            </a:r>
            <a:endParaRPr lang="en-US" sz="2000" dirty="0">
              <a:latin typeface="Courier New" panose="02070309020205020404" pitchFamily="49" charset="0"/>
              <a:cs typeface="Courier New" panose="02070309020205020404" pitchFamily="49" charset="0"/>
            </a:endParaRPr>
          </a:p>
        </p:txBody>
      </p:sp>
      <p:sp>
        <p:nvSpPr>
          <p:cNvPr id="18" name="TextBox 17"/>
          <p:cNvSpPr txBox="1"/>
          <p:nvPr/>
        </p:nvSpPr>
        <p:spPr>
          <a:xfrm>
            <a:off x="2438400" y="6000690"/>
            <a:ext cx="1877437" cy="400110"/>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STORE	X, R1</a:t>
            </a:r>
            <a:endParaRPr lang="en-US" sz="2000" dirty="0">
              <a:latin typeface="Courier New" panose="02070309020205020404" pitchFamily="49" charset="0"/>
              <a:cs typeface="Courier New" panose="02070309020205020404" pitchFamily="49" charset="0"/>
            </a:endParaRPr>
          </a:p>
        </p:txBody>
      </p:sp>
      <p:sp>
        <p:nvSpPr>
          <p:cNvPr id="19" name="TextBox 18"/>
          <p:cNvSpPr txBox="1"/>
          <p:nvPr/>
        </p:nvSpPr>
        <p:spPr>
          <a:xfrm>
            <a:off x="5334000" y="6000690"/>
            <a:ext cx="1435008" cy="400110"/>
          </a:xfrm>
          <a:prstGeom prst="rect">
            <a:avLst/>
          </a:prstGeom>
          <a:noFill/>
        </p:spPr>
        <p:txBody>
          <a:bodyPr wrap="none" rtlCol="0">
            <a:spAutoFit/>
          </a:bodyPr>
          <a:lstStyle/>
          <a:p>
            <a:r>
              <a:rPr lang="en-US" sz="2000" smtClean="0">
                <a:latin typeface="Courier New" panose="02070309020205020404" pitchFamily="49" charset="0"/>
                <a:cs typeface="Courier New" panose="02070309020205020404" pitchFamily="49" charset="0"/>
              </a:rPr>
              <a:t>M[X]</a:t>
            </a:r>
            <a:r>
              <a:rPr lang="en-US" sz="2000" smtClean="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R1</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565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down)">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00"/>
                                        <p:tgtEl>
                                          <p:spTgt spid="1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down)">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down)">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down)">
                                      <p:cBhvr>
                                        <p:cTn id="71" dur="500"/>
                                        <p:tgtEl>
                                          <p:spTgt spid="16"/>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down)">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wipe(down)">
                                      <p:cBhvr>
                                        <p:cTn id="79" dur="500"/>
                                        <p:tgtEl>
                                          <p:spTgt spid="18"/>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down)">
                                      <p:cBhvr>
                                        <p:cTn id="8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a:t>Addressing Modes</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5: Central Processing </a:t>
            </a:r>
            <a:r>
              <a:rPr lang="da-DK" noProof="1" smtClean="0">
                <a:solidFill>
                  <a:srgbClr val="FFFFFF"/>
                </a:solidFill>
                <a:ea typeface="Open Sans" panose="020B0606030504020204" pitchFamily="34" charset="0"/>
                <a:cs typeface="Open Sans" panose="020B0606030504020204" pitchFamily="34" charset="0"/>
              </a:rPr>
              <a:t>Unit                               </a:t>
            </a:r>
            <a:r>
              <a:rPr lang="da-DK" noProof="1">
                <a:solidFill>
                  <a:srgbClr val="FFFFFF"/>
                </a:solidFill>
                <a:ea typeface="Open Sans" panose="020B0606030504020204" pitchFamily="34" charset="0"/>
                <a:cs typeface="Open Sans" panose="020B0606030504020204" pitchFamily="34" charset="0"/>
              </a:rPr>
              <a:t>Darshan Institute of Engineering &amp; Technology</a:t>
            </a:r>
          </a:p>
        </p:txBody>
      </p:sp>
    </p:spTree>
    <p:extLst>
      <p:ext uri="{BB962C8B-B14F-4D97-AF65-F5344CB8AC3E}">
        <p14:creationId xmlns:p14="http://schemas.microsoft.com/office/powerpoint/2010/main" val="911088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Modes</a:t>
            </a:r>
            <a:endParaRPr lang="en-US" dirty="0"/>
          </a:p>
        </p:txBody>
      </p:sp>
      <p:sp>
        <p:nvSpPr>
          <p:cNvPr id="3" name="Content Placeholder 2"/>
          <p:cNvSpPr>
            <a:spLocks noGrp="1"/>
          </p:cNvSpPr>
          <p:nvPr>
            <p:ph idx="1"/>
          </p:nvPr>
        </p:nvSpPr>
        <p:spPr/>
        <p:txBody>
          <a:bodyPr>
            <a:normAutofit/>
          </a:bodyPr>
          <a:lstStyle/>
          <a:p>
            <a:pPr algn="just"/>
            <a:r>
              <a:rPr lang="en-US" dirty="0" smtClean="0"/>
              <a:t>The </a:t>
            </a:r>
            <a:r>
              <a:rPr lang="en-US" dirty="0"/>
              <a:t>addressing </a:t>
            </a:r>
            <a:r>
              <a:rPr lang="en-US" dirty="0" smtClean="0"/>
              <a:t>mode specifies </a:t>
            </a:r>
            <a:r>
              <a:rPr lang="en-US" dirty="0"/>
              <a:t>a rule for interpreting or modifying the address field of the </a:t>
            </a:r>
            <a:r>
              <a:rPr lang="en-US" dirty="0" smtClean="0"/>
              <a:t>instruction before </a:t>
            </a:r>
            <a:r>
              <a:rPr lang="en-US" dirty="0"/>
              <a:t>the operand is actually </a:t>
            </a:r>
            <a:r>
              <a:rPr lang="en-US" dirty="0" smtClean="0"/>
              <a:t>referenced.</a:t>
            </a:r>
          </a:p>
          <a:p>
            <a:pPr algn="just"/>
            <a:r>
              <a:rPr lang="en-US" dirty="0" smtClean="0"/>
              <a:t>Computers </a:t>
            </a:r>
            <a:r>
              <a:rPr lang="en-US" dirty="0"/>
              <a:t>use addressing </a:t>
            </a:r>
            <a:r>
              <a:rPr lang="en-US" dirty="0" smtClean="0"/>
              <a:t>mode techniques </a:t>
            </a:r>
            <a:r>
              <a:rPr lang="en-US" dirty="0"/>
              <a:t>for the purpose of accommodating one or both of the </a:t>
            </a:r>
            <a:r>
              <a:rPr lang="en-US" dirty="0" smtClean="0"/>
              <a:t>following provisions:</a:t>
            </a:r>
          </a:p>
          <a:p>
            <a:pPr marL="857230" lvl="1" indent="-457200">
              <a:buFont typeface="+mj-lt"/>
              <a:buAutoNum type="arabicPeriod"/>
            </a:pPr>
            <a:r>
              <a:rPr lang="en-US" dirty="0" smtClean="0"/>
              <a:t>To </a:t>
            </a:r>
            <a:r>
              <a:rPr lang="en-US" dirty="0"/>
              <a:t>give programming versatility to the user by providing such </a:t>
            </a:r>
            <a:r>
              <a:rPr lang="en-US" dirty="0" smtClean="0"/>
              <a:t>facilities as </a:t>
            </a:r>
            <a:r>
              <a:rPr lang="en-US" dirty="0"/>
              <a:t>pointers to memory, counters for loop control, indexing of data, </a:t>
            </a:r>
            <a:r>
              <a:rPr lang="en-US" dirty="0" smtClean="0"/>
              <a:t>and program relocation.</a:t>
            </a:r>
          </a:p>
          <a:p>
            <a:pPr marL="857230" lvl="1" indent="-457200">
              <a:buFont typeface="+mj-lt"/>
              <a:buAutoNum type="arabicPeriod"/>
            </a:pPr>
            <a:r>
              <a:rPr lang="en-US" dirty="0" smtClean="0"/>
              <a:t>To </a:t>
            </a:r>
            <a:r>
              <a:rPr lang="en-US" dirty="0"/>
              <a:t>reduce the number of bits in the addressing field of the instruction</a:t>
            </a:r>
            <a:r>
              <a:rPr lang="en-US" dirty="0" smtClean="0"/>
              <a:t>.</a:t>
            </a:r>
          </a:p>
          <a:p>
            <a:r>
              <a:rPr lang="en-US" dirty="0" smtClean="0"/>
              <a:t>There are basic 10 addressing modes supported by the computer.</a:t>
            </a:r>
            <a:endParaRPr lang="en-US" dirty="0"/>
          </a:p>
        </p:txBody>
      </p:sp>
    </p:spTree>
    <p:extLst>
      <p:ext uri="{BB962C8B-B14F-4D97-AF65-F5344CB8AC3E}">
        <p14:creationId xmlns:p14="http://schemas.microsoft.com/office/powerpoint/2010/main" val="321741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Modes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Implied Mode</a:t>
            </a:r>
          </a:p>
          <a:p>
            <a:pPr marL="457200" indent="-457200">
              <a:buFont typeface="+mj-lt"/>
              <a:buAutoNum type="arabicPeriod"/>
            </a:pPr>
            <a:r>
              <a:rPr lang="en-US" dirty="0" smtClean="0"/>
              <a:t>Immediate Mode</a:t>
            </a:r>
          </a:p>
          <a:p>
            <a:pPr marL="457200" indent="-457200">
              <a:buFont typeface="+mj-lt"/>
              <a:buAutoNum type="arabicPeriod"/>
            </a:pPr>
            <a:r>
              <a:rPr lang="en-US" dirty="0" smtClean="0"/>
              <a:t>Register Mode</a:t>
            </a:r>
          </a:p>
          <a:p>
            <a:pPr marL="457200" indent="-457200">
              <a:buFont typeface="+mj-lt"/>
              <a:buAutoNum type="arabicPeriod"/>
            </a:pPr>
            <a:r>
              <a:rPr lang="en-US" dirty="0" smtClean="0"/>
              <a:t>Register Indirect Mode</a:t>
            </a:r>
          </a:p>
          <a:p>
            <a:pPr marL="457200" indent="-457200">
              <a:buFont typeface="+mj-lt"/>
              <a:buAutoNum type="arabicPeriod"/>
            </a:pPr>
            <a:r>
              <a:rPr lang="en-US" dirty="0" err="1" smtClean="0"/>
              <a:t>Autoincrement</a:t>
            </a:r>
            <a:r>
              <a:rPr lang="en-US" dirty="0" smtClean="0"/>
              <a:t> or </a:t>
            </a:r>
            <a:r>
              <a:rPr lang="en-US" dirty="0" err="1" smtClean="0"/>
              <a:t>Autodecrement</a:t>
            </a:r>
            <a:r>
              <a:rPr lang="en-US" dirty="0" smtClean="0"/>
              <a:t> Mode</a:t>
            </a:r>
          </a:p>
          <a:p>
            <a:pPr marL="457200" indent="-457200">
              <a:buFont typeface="+mj-lt"/>
              <a:buAutoNum type="arabicPeriod"/>
            </a:pPr>
            <a:r>
              <a:rPr lang="en-US" dirty="0" smtClean="0"/>
              <a:t>Direct Address Mode</a:t>
            </a:r>
          </a:p>
          <a:p>
            <a:pPr marL="457200" indent="-457200">
              <a:buFont typeface="+mj-lt"/>
              <a:buAutoNum type="arabicPeriod"/>
            </a:pPr>
            <a:r>
              <a:rPr lang="en-US" dirty="0" smtClean="0"/>
              <a:t>Indirect Address Mode</a:t>
            </a:r>
          </a:p>
          <a:p>
            <a:pPr marL="457200" indent="-457200">
              <a:buFont typeface="+mj-lt"/>
              <a:buAutoNum type="arabicPeriod"/>
            </a:pPr>
            <a:r>
              <a:rPr lang="en-US" dirty="0" smtClean="0"/>
              <a:t>Relative Addressing Mode</a:t>
            </a:r>
          </a:p>
          <a:p>
            <a:pPr marL="457200" indent="-457200">
              <a:buFont typeface="+mj-lt"/>
              <a:buAutoNum type="arabicPeriod"/>
            </a:pPr>
            <a:r>
              <a:rPr lang="en-US" dirty="0" smtClean="0"/>
              <a:t>Indexed Addressing Mode</a:t>
            </a:r>
          </a:p>
          <a:p>
            <a:pPr marL="457200" indent="-457200">
              <a:buFont typeface="+mj-lt"/>
              <a:buAutoNum type="arabicPeriod"/>
            </a:pPr>
            <a:r>
              <a:rPr lang="en-US" dirty="0" smtClean="0"/>
              <a:t>Base Register Addressing Mode</a:t>
            </a:r>
          </a:p>
          <a:p>
            <a:pPr marL="457200" indent="-457200">
              <a:buFont typeface="+mj-lt"/>
              <a:buAutoNum type="arabicPeriod"/>
            </a:pPr>
            <a:endParaRPr lang="en-US" dirty="0"/>
          </a:p>
        </p:txBody>
      </p:sp>
    </p:spTree>
    <p:extLst>
      <p:ext uri="{BB962C8B-B14F-4D97-AF65-F5344CB8AC3E}">
        <p14:creationId xmlns:p14="http://schemas.microsoft.com/office/powerpoint/2010/main" val="1165794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Implied Mode</a:t>
            </a:r>
            <a:endParaRPr lang="en-US" dirty="0"/>
          </a:p>
        </p:txBody>
      </p:sp>
      <p:sp>
        <p:nvSpPr>
          <p:cNvPr id="3" name="Content Placeholder 2"/>
          <p:cNvSpPr>
            <a:spLocks noGrp="1"/>
          </p:cNvSpPr>
          <p:nvPr>
            <p:ph idx="1"/>
          </p:nvPr>
        </p:nvSpPr>
        <p:spPr/>
        <p:txBody>
          <a:bodyPr>
            <a:normAutofit/>
          </a:bodyPr>
          <a:lstStyle/>
          <a:p>
            <a:pPr algn="just"/>
            <a:r>
              <a:rPr lang="en-US" dirty="0"/>
              <a:t>O</a:t>
            </a:r>
            <a:r>
              <a:rPr lang="en-US" dirty="0" smtClean="0"/>
              <a:t>perands </a:t>
            </a:r>
            <a:r>
              <a:rPr lang="en-US" dirty="0"/>
              <a:t>are specified </a:t>
            </a:r>
            <a:r>
              <a:rPr lang="en-US" i="1" dirty="0">
                <a:solidFill>
                  <a:schemeClr val="tx2"/>
                </a:solidFill>
              </a:rPr>
              <a:t>implicitly</a:t>
            </a:r>
            <a:r>
              <a:rPr lang="en-US" dirty="0"/>
              <a:t> in the definition </a:t>
            </a:r>
            <a:r>
              <a:rPr lang="en-US" dirty="0" smtClean="0"/>
              <a:t>of </a:t>
            </a:r>
            <a:r>
              <a:rPr lang="en-US" dirty="0"/>
              <a:t>the instruction. </a:t>
            </a:r>
            <a:endParaRPr lang="en-US" dirty="0" smtClean="0"/>
          </a:p>
          <a:p>
            <a:pPr algn="just"/>
            <a:r>
              <a:rPr lang="en-US" dirty="0" smtClean="0"/>
              <a:t>For </a:t>
            </a:r>
            <a:r>
              <a:rPr lang="en-US" dirty="0"/>
              <a:t>example, the instruction “</a:t>
            </a:r>
            <a:r>
              <a:rPr lang="en-US" dirty="0">
                <a:solidFill>
                  <a:schemeClr val="tx2"/>
                </a:solidFill>
              </a:rPr>
              <a:t>complement </a:t>
            </a:r>
            <a:r>
              <a:rPr lang="en-US" dirty="0" smtClean="0">
                <a:solidFill>
                  <a:schemeClr val="tx2"/>
                </a:solidFill>
              </a:rPr>
              <a:t>accumulator (CMA)</a:t>
            </a:r>
            <a:r>
              <a:rPr lang="en-US" dirty="0" smtClean="0"/>
              <a:t>” </a:t>
            </a:r>
            <a:r>
              <a:rPr lang="en-US" dirty="0"/>
              <a:t>is an implied-mode instruction because the operand in the accumulator </a:t>
            </a:r>
            <a:r>
              <a:rPr lang="en-US" dirty="0" smtClean="0"/>
              <a:t>register </a:t>
            </a:r>
            <a:r>
              <a:rPr lang="en-US" dirty="0"/>
              <a:t>is implied in the definition of the instruction.</a:t>
            </a:r>
          </a:p>
          <a:p>
            <a:pPr algn="just"/>
            <a:r>
              <a:rPr lang="en-US" dirty="0" smtClean="0"/>
              <a:t>In </a:t>
            </a:r>
            <a:r>
              <a:rPr lang="en-US" dirty="0"/>
              <a:t>fact, all register reference instructions that use an </a:t>
            </a:r>
            <a:r>
              <a:rPr lang="en-US" dirty="0" smtClean="0"/>
              <a:t>accumulator and zero address instructions are </a:t>
            </a:r>
            <a:r>
              <a:rPr lang="en-US" dirty="0"/>
              <a:t>implied mode </a:t>
            </a:r>
            <a:r>
              <a:rPr lang="en-US" dirty="0" smtClean="0"/>
              <a:t>instructions.</a:t>
            </a:r>
          </a:p>
        </p:txBody>
      </p:sp>
    </p:spTree>
    <p:extLst>
      <p:ext uri="{BB962C8B-B14F-4D97-AF65-F5344CB8AC3E}">
        <p14:creationId xmlns:p14="http://schemas.microsoft.com/office/powerpoint/2010/main" val="241017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Immediate Mode</a:t>
            </a:r>
            <a:endParaRPr lang="en-US" dirty="0"/>
          </a:p>
        </p:txBody>
      </p:sp>
      <p:sp>
        <p:nvSpPr>
          <p:cNvPr id="3" name="Content Placeholder 2"/>
          <p:cNvSpPr>
            <a:spLocks noGrp="1"/>
          </p:cNvSpPr>
          <p:nvPr>
            <p:ph idx="1"/>
          </p:nvPr>
        </p:nvSpPr>
        <p:spPr/>
        <p:txBody>
          <a:bodyPr/>
          <a:lstStyle/>
          <a:p>
            <a:pPr algn="just"/>
            <a:r>
              <a:rPr lang="en-US" dirty="0" smtClean="0"/>
              <a:t>Operand </a:t>
            </a:r>
            <a:r>
              <a:rPr lang="en-US" dirty="0"/>
              <a:t>is specified in the instruction itself. </a:t>
            </a:r>
            <a:endParaRPr lang="en-US" dirty="0" smtClean="0"/>
          </a:p>
          <a:p>
            <a:pPr algn="just"/>
            <a:r>
              <a:rPr lang="en-US" dirty="0" smtClean="0"/>
              <a:t>In </a:t>
            </a:r>
            <a:r>
              <a:rPr lang="en-US" dirty="0"/>
              <a:t>other words, an immediate-mode instruction has an operand field rather than an address field.</a:t>
            </a:r>
          </a:p>
          <a:p>
            <a:pPr algn="just"/>
            <a:r>
              <a:rPr lang="en-US" dirty="0" smtClean="0"/>
              <a:t>The </a:t>
            </a:r>
            <a:r>
              <a:rPr lang="en-US" dirty="0"/>
              <a:t>operand field contains the actual operand to be used in conjunction with the operation specified in the instruction.</a:t>
            </a:r>
          </a:p>
          <a:p>
            <a:pPr algn="just"/>
            <a:r>
              <a:rPr lang="en-US" dirty="0" smtClean="0"/>
              <a:t>Immediate </a:t>
            </a:r>
            <a:r>
              <a:rPr lang="en-US" dirty="0"/>
              <a:t>mode of instructions is useful for initializing register to constant </a:t>
            </a:r>
            <a:r>
              <a:rPr lang="en-US" dirty="0" smtClean="0"/>
              <a:t>value.</a:t>
            </a:r>
          </a:p>
          <a:p>
            <a:pPr algn="just"/>
            <a:r>
              <a:rPr lang="en-US" dirty="0" smtClean="0"/>
              <a:t>E.g</a:t>
            </a:r>
            <a:r>
              <a:rPr lang="en-US" dirty="0"/>
              <a:t>.  MOV R1, </a:t>
            </a:r>
            <a:r>
              <a:rPr lang="en-US" dirty="0" smtClean="0"/>
              <a:t>05H</a:t>
            </a:r>
          </a:p>
          <a:p>
            <a:pPr marL="349250" indent="0" algn="just">
              <a:buNone/>
            </a:pPr>
            <a:r>
              <a:rPr lang="en-US" dirty="0"/>
              <a:t>instruction copies immediate number 05H to R1 register.</a:t>
            </a:r>
          </a:p>
        </p:txBody>
      </p:sp>
    </p:spTree>
    <p:extLst>
      <p:ext uri="{BB962C8B-B14F-4D97-AF65-F5344CB8AC3E}">
        <p14:creationId xmlns:p14="http://schemas.microsoft.com/office/powerpoint/2010/main" val="153821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Register Mode</a:t>
            </a:r>
            <a:endParaRPr lang="en-US" dirty="0"/>
          </a:p>
        </p:txBody>
      </p:sp>
      <p:sp>
        <p:nvSpPr>
          <p:cNvPr id="3" name="Content Placeholder 2"/>
          <p:cNvSpPr>
            <a:spLocks noGrp="1"/>
          </p:cNvSpPr>
          <p:nvPr>
            <p:ph idx="1"/>
          </p:nvPr>
        </p:nvSpPr>
        <p:spPr/>
        <p:txBody>
          <a:bodyPr/>
          <a:lstStyle/>
          <a:p>
            <a:pPr algn="just"/>
            <a:r>
              <a:rPr lang="en-US" dirty="0" smtClean="0"/>
              <a:t>Operands </a:t>
            </a:r>
            <a:r>
              <a:rPr lang="en-US" dirty="0"/>
              <a:t>are in registers that </a:t>
            </a:r>
            <a:r>
              <a:rPr lang="en-US" dirty="0" smtClean="0"/>
              <a:t>reside within </a:t>
            </a:r>
            <a:r>
              <a:rPr lang="en-US" dirty="0"/>
              <a:t>the </a:t>
            </a:r>
            <a:r>
              <a:rPr lang="en-US" dirty="0" smtClean="0"/>
              <a:t>CPU.</a:t>
            </a:r>
          </a:p>
          <a:p>
            <a:pPr algn="just"/>
            <a:r>
              <a:rPr lang="en-US" dirty="0" smtClean="0"/>
              <a:t>The </a:t>
            </a:r>
            <a:r>
              <a:rPr lang="en-US" dirty="0"/>
              <a:t>particular register is selected from a register field in the instruction. </a:t>
            </a:r>
          </a:p>
          <a:p>
            <a:pPr algn="just"/>
            <a:r>
              <a:rPr lang="en-US" dirty="0" smtClean="0"/>
              <a:t>E.g</a:t>
            </a:r>
            <a:r>
              <a:rPr lang="en-US" dirty="0"/>
              <a:t>. </a:t>
            </a:r>
            <a:r>
              <a:rPr lang="en-US" dirty="0">
                <a:solidFill>
                  <a:schemeClr val="tx2"/>
                </a:solidFill>
              </a:rPr>
              <a:t>MOV </a:t>
            </a:r>
            <a:r>
              <a:rPr lang="en-US" dirty="0" smtClean="0">
                <a:solidFill>
                  <a:schemeClr val="tx2"/>
                </a:solidFill>
              </a:rPr>
              <a:t>AX,BX</a:t>
            </a:r>
          </a:p>
          <a:p>
            <a:pPr marL="349250" indent="0" algn="just">
              <a:buNone/>
            </a:pPr>
            <a:r>
              <a:rPr lang="en-US" dirty="0" smtClean="0"/>
              <a:t>move </a:t>
            </a:r>
            <a:r>
              <a:rPr lang="en-US" dirty="0"/>
              <a:t>value from BX to AX register</a:t>
            </a:r>
          </a:p>
        </p:txBody>
      </p:sp>
    </p:spTree>
    <p:extLst>
      <p:ext uri="{BB962C8B-B14F-4D97-AF65-F5344CB8AC3E}">
        <p14:creationId xmlns:p14="http://schemas.microsoft.com/office/powerpoint/2010/main" val="250658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Register Indirect Mode</a:t>
            </a:r>
            <a:endParaRPr lang="en-US" dirty="0"/>
          </a:p>
        </p:txBody>
      </p:sp>
      <p:sp>
        <p:nvSpPr>
          <p:cNvPr id="3" name="Content Placeholder 2"/>
          <p:cNvSpPr>
            <a:spLocks noGrp="1"/>
          </p:cNvSpPr>
          <p:nvPr>
            <p:ph idx="1"/>
          </p:nvPr>
        </p:nvSpPr>
        <p:spPr/>
        <p:txBody>
          <a:bodyPr/>
          <a:lstStyle/>
          <a:p>
            <a:pPr algn="just"/>
            <a:r>
              <a:rPr lang="en-US" dirty="0" smtClean="0"/>
              <a:t>In </a:t>
            </a:r>
            <a:r>
              <a:rPr lang="en-US" dirty="0"/>
              <a:t>this mode the instruction specifies a register in the CPU whose contents give the address of the operand in memory.</a:t>
            </a:r>
          </a:p>
          <a:p>
            <a:pPr algn="just"/>
            <a:r>
              <a:rPr lang="en-US" dirty="0" smtClean="0"/>
              <a:t>Before </a:t>
            </a:r>
            <a:r>
              <a:rPr lang="en-US" dirty="0"/>
              <a:t>using a register indirect mode instruction, the programmer must ensure that the memory address of the operand is placed in the processor register with a previous instruction.</a:t>
            </a:r>
          </a:p>
          <a:p>
            <a:pPr algn="just"/>
            <a:r>
              <a:rPr lang="en-US" dirty="0" smtClean="0"/>
              <a:t>The </a:t>
            </a:r>
            <a:r>
              <a:rPr lang="en-US" dirty="0"/>
              <a:t>advantage of this mode is that address field of the instruction uses fewer bits to select a register than would have been required to specify a memory address directly. </a:t>
            </a:r>
            <a:endParaRPr lang="en-US" dirty="0" smtClean="0"/>
          </a:p>
          <a:p>
            <a:pPr algn="just"/>
            <a:r>
              <a:rPr lang="en-US" dirty="0"/>
              <a:t>E.g. </a:t>
            </a:r>
            <a:r>
              <a:rPr lang="en-US" dirty="0">
                <a:solidFill>
                  <a:schemeClr val="tx2"/>
                </a:solidFill>
              </a:rPr>
              <a:t>MOV [R1], </a:t>
            </a:r>
            <a:r>
              <a:rPr lang="en-US" dirty="0" smtClean="0">
                <a:solidFill>
                  <a:schemeClr val="tx2"/>
                </a:solidFill>
              </a:rPr>
              <a:t>R2</a:t>
            </a:r>
          </a:p>
          <a:p>
            <a:pPr marL="349250" indent="0" algn="just">
              <a:buNone/>
            </a:pPr>
            <a:r>
              <a:rPr lang="en-US" dirty="0" smtClean="0"/>
              <a:t>value </a:t>
            </a:r>
            <a:r>
              <a:rPr lang="en-US" dirty="0"/>
              <a:t>of </a:t>
            </a:r>
            <a:r>
              <a:rPr lang="en-US" dirty="0" smtClean="0"/>
              <a:t>R2 </a:t>
            </a:r>
            <a:r>
              <a:rPr lang="en-US" dirty="0"/>
              <a:t>is moved to the memory location specified in </a:t>
            </a:r>
            <a:r>
              <a:rPr lang="en-US" dirty="0" smtClean="0"/>
              <a:t>R1.</a:t>
            </a:r>
            <a:endParaRPr lang="en-US" dirty="0"/>
          </a:p>
        </p:txBody>
      </p:sp>
    </p:spTree>
    <p:extLst>
      <p:ext uri="{BB962C8B-B14F-4D97-AF65-F5344CB8AC3E}">
        <p14:creationId xmlns:p14="http://schemas.microsoft.com/office/powerpoint/2010/main" val="67426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t>
            </a:r>
            <a:r>
              <a:rPr lang="en-US" dirty="0" err="1" smtClean="0"/>
              <a:t>Autoincrement</a:t>
            </a:r>
            <a:r>
              <a:rPr lang="en-US" dirty="0" smtClean="0"/>
              <a:t> or </a:t>
            </a:r>
            <a:r>
              <a:rPr lang="en-US" dirty="0" err="1" smtClean="0"/>
              <a:t>Autodecrement</a:t>
            </a:r>
            <a:r>
              <a:rPr lang="en-US" dirty="0" smtClean="0"/>
              <a:t> Mode</a:t>
            </a:r>
            <a:endParaRPr lang="en-US" dirty="0"/>
          </a:p>
        </p:txBody>
      </p:sp>
      <p:sp>
        <p:nvSpPr>
          <p:cNvPr id="3" name="Content Placeholder 2"/>
          <p:cNvSpPr>
            <a:spLocks noGrp="1"/>
          </p:cNvSpPr>
          <p:nvPr>
            <p:ph idx="1"/>
          </p:nvPr>
        </p:nvSpPr>
        <p:spPr/>
        <p:txBody>
          <a:bodyPr/>
          <a:lstStyle/>
          <a:p>
            <a:pPr algn="just"/>
            <a:r>
              <a:rPr lang="en-US" dirty="0" smtClean="0"/>
              <a:t>This </a:t>
            </a:r>
            <a:r>
              <a:rPr lang="en-US" dirty="0"/>
              <a:t>is similar to the register indirect mode expect that the register is incremented or decremented after (or before) its value is used to access memory.</a:t>
            </a:r>
          </a:p>
          <a:p>
            <a:pPr algn="just"/>
            <a:r>
              <a:rPr lang="en-US" dirty="0" smtClean="0"/>
              <a:t>When </a:t>
            </a:r>
            <a:r>
              <a:rPr lang="en-US" dirty="0"/>
              <a:t>the address stored in the register refers to a table of data in memory, it is necessary to increment or decrement the register after every access to the table. This can be achieved by using the increment or decrement instruction</a:t>
            </a:r>
            <a:r>
              <a:rPr lang="en-US" dirty="0" smtClean="0"/>
              <a:t>.</a:t>
            </a:r>
            <a:endParaRPr lang="en-US" dirty="0"/>
          </a:p>
        </p:txBody>
      </p:sp>
    </p:spTree>
    <p:extLst>
      <p:ext uri="{BB962C8B-B14F-4D97-AF65-F5344CB8AC3E}">
        <p14:creationId xmlns:p14="http://schemas.microsoft.com/office/powerpoint/2010/main" val="357649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Direct Address Mode</a:t>
            </a:r>
            <a:endParaRPr lang="en-US" dirty="0"/>
          </a:p>
        </p:txBody>
      </p:sp>
      <p:sp>
        <p:nvSpPr>
          <p:cNvPr id="3" name="Content Placeholder 2"/>
          <p:cNvSpPr>
            <a:spLocks noGrp="1"/>
          </p:cNvSpPr>
          <p:nvPr>
            <p:ph idx="1"/>
          </p:nvPr>
        </p:nvSpPr>
        <p:spPr/>
        <p:txBody>
          <a:bodyPr/>
          <a:lstStyle/>
          <a:p>
            <a:pPr algn="just"/>
            <a:r>
              <a:rPr lang="en-US" dirty="0" smtClean="0"/>
              <a:t>In </a:t>
            </a:r>
            <a:r>
              <a:rPr lang="en-US" dirty="0"/>
              <a:t>this mode the effective address is equal to the address part of the </a:t>
            </a:r>
            <a:r>
              <a:rPr lang="en-US" dirty="0" smtClean="0"/>
              <a:t>instruction.</a:t>
            </a:r>
          </a:p>
          <a:p>
            <a:pPr algn="just"/>
            <a:r>
              <a:rPr lang="en-US" dirty="0" smtClean="0"/>
              <a:t>The </a:t>
            </a:r>
            <a:r>
              <a:rPr lang="en-US" dirty="0"/>
              <a:t>operand resides in memory and its address is given directly by the address field of the instruction</a:t>
            </a:r>
            <a:r>
              <a:rPr lang="en-US" dirty="0" smtClean="0"/>
              <a:t>.</a:t>
            </a:r>
          </a:p>
          <a:p>
            <a:pPr algn="just"/>
            <a:r>
              <a:rPr lang="en-US" dirty="0"/>
              <a:t>E.g. </a:t>
            </a:r>
            <a:r>
              <a:rPr lang="en-US" dirty="0" smtClean="0">
                <a:solidFill>
                  <a:schemeClr val="tx2"/>
                </a:solidFill>
              </a:rPr>
              <a:t>ADD 457</a:t>
            </a:r>
            <a:endParaRPr lang="en-US" dirty="0">
              <a:solidFill>
                <a:schemeClr val="tx2"/>
              </a:solidFill>
            </a:endParaRPr>
          </a:p>
        </p:txBody>
      </p:sp>
    </p:spTree>
    <p:extLst>
      <p:ext uri="{BB962C8B-B14F-4D97-AF65-F5344CB8AC3E}">
        <p14:creationId xmlns:p14="http://schemas.microsoft.com/office/powerpoint/2010/main" val="24018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smtClean="0"/>
              <a:t>General Register Organization</a:t>
            </a:r>
            <a:endParaRPr lang="en-US" sz="9600" dirty="0"/>
          </a:p>
        </p:txBody>
      </p:sp>
      <p:sp>
        <p:nvSpPr>
          <p:cNvPr id="5"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a:t>
            </a:r>
            <a:r>
              <a:rPr lang="da-DK" noProof="1" smtClean="0">
                <a:solidFill>
                  <a:srgbClr val="FFFFFF"/>
                </a:solidFill>
                <a:ea typeface="Open Sans" panose="020B0606030504020204" pitchFamily="34" charset="0"/>
                <a:cs typeface="Open Sans" panose="020B0606030504020204" pitchFamily="34" charset="0"/>
              </a:rPr>
              <a:t>3: Programming </a:t>
            </a:r>
            <a:r>
              <a:rPr lang="en-US" dirty="0" smtClean="0"/>
              <a:t>Basic Computer</a:t>
            </a:r>
            <a:r>
              <a:rPr lang="da-DK" noProof="1" smtClean="0">
                <a:solidFill>
                  <a:srgbClr val="FFFFFF"/>
                </a:solidFill>
                <a:ea typeface="Open Sans" panose="020B0606030504020204" pitchFamily="34" charset="0"/>
                <a:cs typeface="Open Sans" panose="020B0606030504020204" pitchFamily="34" charset="0"/>
              </a:rPr>
              <a:t>                    </a:t>
            </a:r>
            <a:r>
              <a:rPr lang="da-DK" noProof="1">
                <a:solidFill>
                  <a:srgbClr val="FFFFFF"/>
                </a:solidFill>
                <a:ea typeface="Open Sans" panose="020B0606030504020204" pitchFamily="34" charset="0"/>
                <a:cs typeface="Open Sans" panose="020B0606030504020204" pitchFamily="34" charset="0"/>
              </a:rPr>
              <a:t>Darshan Institute of Engineering &amp; Technology</a:t>
            </a:r>
          </a:p>
        </p:txBody>
      </p:sp>
    </p:spTree>
    <p:extLst>
      <p:ext uri="{BB962C8B-B14F-4D97-AF65-F5344CB8AC3E}">
        <p14:creationId xmlns:p14="http://schemas.microsoft.com/office/powerpoint/2010/main" val="919585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Indirect Address Mode</a:t>
            </a:r>
            <a:endParaRPr lang="en-US" dirty="0"/>
          </a:p>
        </p:txBody>
      </p:sp>
      <p:sp>
        <p:nvSpPr>
          <p:cNvPr id="3" name="Content Placeholder 2"/>
          <p:cNvSpPr>
            <a:spLocks noGrp="1"/>
          </p:cNvSpPr>
          <p:nvPr>
            <p:ph idx="1"/>
          </p:nvPr>
        </p:nvSpPr>
        <p:spPr/>
        <p:txBody>
          <a:bodyPr/>
          <a:lstStyle/>
          <a:p>
            <a:pPr algn="just"/>
            <a:r>
              <a:rPr lang="en-US" dirty="0" smtClean="0"/>
              <a:t>In </a:t>
            </a:r>
            <a:r>
              <a:rPr lang="en-US" dirty="0"/>
              <a:t>this mode the address field of the instruction gives the address where the effective address is stored in memory.</a:t>
            </a:r>
          </a:p>
          <a:p>
            <a:pPr algn="just"/>
            <a:r>
              <a:rPr lang="en-US" dirty="0" smtClean="0"/>
              <a:t>Control </a:t>
            </a:r>
            <a:r>
              <a:rPr lang="en-US" dirty="0"/>
              <a:t>fetches the instruction from memory and uses its address part to access memory again to read the effective </a:t>
            </a:r>
            <a:r>
              <a:rPr lang="en-US" dirty="0" smtClean="0"/>
              <a:t>address.</a:t>
            </a:r>
          </a:p>
          <a:p>
            <a:pPr algn="just"/>
            <a:r>
              <a:rPr lang="en-US" dirty="0" smtClean="0"/>
              <a:t>The </a:t>
            </a:r>
            <a:r>
              <a:rPr lang="en-US" dirty="0"/>
              <a:t>effective address in this mode is obtained from the following computational:</a:t>
            </a:r>
          </a:p>
          <a:p>
            <a:pPr marL="0" indent="0" algn="ctr">
              <a:buNone/>
            </a:pPr>
            <a:r>
              <a:rPr lang="en-US" sz="2000" dirty="0">
                <a:solidFill>
                  <a:schemeClr val="tx2"/>
                </a:solidFill>
              </a:rPr>
              <a:t>Effective address = address part of instruction + content of CPU </a:t>
            </a:r>
            <a:r>
              <a:rPr lang="en-US" sz="2000" dirty="0" smtClean="0">
                <a:solidFill>
                  <a:schemeClr val="tx2"/>
                </a:solidFill>
              </a:rPr>
              <a:t>register</a:t>
            </a:r>
            <a:endParaRPr lang="en-US" dirty="0">
              <a:solidFill>
                <a:schemeClr val="tx2"/>
              </a:solidFill>
            </a:endParaRPr>
          </a:p>
        </p:txBody>
      </p:sp>
    </p:spTree>
    <p:extLst>
      <p:ext uri="{BB962C8B-B14F-4D97-AF65-F5344CB8AC3E}">
        <p14:creationId xmlns:p14="http://schemas.microsoft.com/office/powerpoint/2010/main" val="99800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Relative Address Mode</a:t>
            </a:r>
            <a:endParaRPr lang="en-US" dirty="0"/>
          </a:p>
        </p:txBody>
      </p:sp>
      <p:sp>
        <p:nvSpPr>
          <p:cNvPr id="3" name="Content Placeholder 2"/>
          <p:cNvSpPr>
            <a:spLocks noGrp="1"/>
          </p:cNvSpPr>
          <p:nvPr>
            <p:ph idx="1"/>
          </p:nvPr>
        </p:nvSpPr>
        <p:spPr/>
        <p:txBody>
          <a:bodyPr>
            <a:normAutofit/>
          </a:bodyPr>
          <a:lstStyle/>
          <a:p>
            <a:pPr algn="just"/>
            <a:r>
              <a:rPr lang="en-US" dirty="0" smtClean="0"/>
              <a:t>In </a:t>
            </a:r>
            <a:r>
              <a:rPr lang="en-US" dirty="0"/>
              <a:t>this mode the content of the program counter is added to the </a:t>
            </a:r>
            <a:r>
              <a:rPr lang="en-US" dirty="0" smtClean="0"/>
              <a:t>address part </a:t>
            </a:r>
            <a:r>
              <a:rPr lang="en-US" dirty="0"/>
              <a:t>of the instruction in order to obtain the effective </a:t>
            </a:r>
            <a:r>
              <a:rPr lang="en-US" dirty="0" smtClean="0"/>
              <a:t>address.</a:t>
            </a:r>
          </a:p>
          <a:p>
            <a:pPr algn="just"/>
            <a:r>
              <a:rPr lang="en-US" dirty="0" smtClean="0"/>
              <a:t>The </a:t>
            </a:r>
            <a:r>
              <a:rPr lang="en-US" dirty="0"/>
              <a:t>address part of the instruction is usually a signed number which can be either positive or negative.</a:t>
            </a:r>
          </a:p>
          <a:p>
            <a:pPr marL="0" indent="0" algn="ctr">
              <a:buNone/>
            </a:pPr>
            <a:r>
              <a:rPr lang="en-US" dirty="0">
                <a:solidFill>
                  <a:schemeClr val="tx2"/>
                </a:solidFill>
              </a:rPr>
              <a:t>Effective address = address part of instruction + content of </a:t>
            </a:r>
            <a:r>
              <a:rPr lang="en-US" dirty="0" smtClean="0">
                <a:solidFill>
                  <a:schemeClr val="tx2"/>
                </a:solidFill>
              </a:rPr>
              <a:t>PC</a:t>
            </a:r>
            <a:endParaRPr lang="en-US" dirty="0">
              <a:solidFill>
                <a:schemeClr val="tx2"/>
              </a:solidFill>
            </a:endParaRPr>
          </a:p>
        </p:txBody>
      </p:sp>
    </p:spTree>
    <p:extLst>
      <p:ext uri="{BB962C8B-B14F-4D97-AF65-F5344CB8AC3E}">
        <p14:creationId xmlns:p14="http://schemas.microsoft.com/office/powerpoint/2010/main" val="88468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Indexed Addressing Mode</a:t>
            </a:r>
            <a:endParaRPr lang="en-US" dirty="0"/>
          </a:p>
        </p:txBody>
      </p:sp>
      <p:sp>
        <p:nvSpPr>
          <p:cNvPr id="3" name="Content Placeholder 2"/>
          <p:cNvSpPr>
            <a:spLocks noGrp="1"/>
          </p:cNvSpPr>
          <p:nvPr>
            <p:ph idx="1"/>
          </p:nvPr>
        </p:nvSpPr>
        <p:spPr/>
        <p:txBody>
          <a:bodyPr/>
          <a:lstStyle/>
          <a:p>
            <a:pPr algn="just"/>
            <a:r>
              <a:rPr lang="en-US" dirty="0" smtClean="0"/>
              <a:t>In </a:t>
            </a:r>
            <a:r>
              <a:rPr lang="en-US" dirty="0"/>
              <a:t>this mode the content of an index register is added to the address part of the instruction to obtain the effective address.</a:t>
            </a:r>
          </a:p>
          <a:p>
            <a:pPr algn="just"/>
            <a:r>
              <a:rPr lang="en-US" dirty="0" smtClean="0"/>
              <a:t>The </a:t>
            </a:r>
            <a:r>
              <a:rPr lang="en-US" dirty="0"/>
              <a:t>indexed register is a special CPU register that contain an index </a:t>
            </a:r>
            <a:r>
              <a:rPr lang="en-US" dirty="0" smtClean="0"/>
              <a:t>value.</a:t>
            </a:r>
          </a:p>
          <a:p>
            <a:pPr algn="just"/>
            <a:r>
              <a:rPr lang="en-US" dirty="0" smtClean="0"/>
              <a:t>The </a:t>
            </a:r>
            <a:r>
              <a:rPr lang="en-US" dirty="0"/>
              <a:t>address field of the instruction defines the beginning address of a data array in </a:t>
            </a:r>
            <a:r>
              <a:rPr lang="en-US" dirty="0" smtClean="0"/>
              <a:t>memory.</a:t>
            </a:r>
          </a:p>
          <a:p>
            <a:pPr algn="just"/>
            <a:r>
              <a:rPr lang="en-US" dirty="0" smtClean="0"/>
              <a:t>Each </a:t>
            </a:r>
            <a:r>
              <a:rPr lang="en-US" dirty="0"/>
              <a:t>operand in the array is stored in memory relative to the begging address</a:t>
            </a:r>
            <a:r>
              <a:rPr lang="en-US" dirty="0" smtClean="0"/>
              <a:t>.</a:t>
            </a:r>
          </a:p>
          <a:p>
            <a:pPr marL="0" indent="0" algn="ctr">
              <a:buNone/>
            </a:pPr>
            <a:r>
              <a:rPr lang="en-US" dirty="0">
                <a:solidFill>
                  <a:schemeClr val="tx2"/>
                </a:solidFill>
              </a:rPr>
              <a:t>Effective address = </a:t>
            </a:r>
            <a:r>
              <a:rPr lang="en-US" dirty="0" smtClean="0">
                <a:solidFill>
                  <a:schemeClr val="tx2"/>
                </a:solidFill>
              </a:rPr>
              <a:t>address part of instruction + content of index register</a:t>
            </a:r>
            <a:endParaRPr lang="en-US" dirty="0">
              <a:solidFill>
                <a:schemeClr val="tx2"/>
              </a:solidFill>
            </a:endParaRPr>
          </a:p>
        </p:txBody>
      </p:sp>
    </p:spTree>
    <p:extLst>
      <p:ext uri="{BB962C8B-B14F-4D97-AF65-F5344CB8AC3E}">
        <p14:creationId xmlns:p14="http://schemas.microsoft.com/office/powerpoint/2010/main" val="85478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Base Register Addressing Mode</a:t>
            </a:r>
            <a:endParaRPr lang="en-US" dirty="0"/>
          </a:p>
        </p:txBody>
      </p:sp>
      <p:sp>
        <p:nvSpPr>
          <p:cNvPr id="3" name="Content Placeholder 2"/>
          <p:cNvSpPr>
            <a:spLocks noGrp="1"/>
          </p:cNvSpPr>
          <p:nvPr>
            <p:ph idx="1"/>
          </p:nvPr>
        </p:nvSpPr>
        <p:spPr/>
        <p:txBody>
          <a:bodyPr/>
          <a:lstStyle/>
          <a:p>
            <a:pPr algn="just"/>
            <a:r>
              <a:rPr lang="en-US" dirty="0" smtClean="0"/>
              <a:t>In </a:t>
            </a:r>
            <a:r>
              <a:rPr lang="en-US" dirty="0"/>
              <a:t>this mode the content of a base register is added to the address part of the instruction to obtain the effective address.</a:t>
            </a:r>
          </a:p>
          <a:p>
            <a:pPr algn="just"/>
            <a:r>
              <a:rPr lang="en-US" dirty="0" smtClean="0"/>
              <a:t>A </a:t>
            </a:r>
            <a:r>
              <a:rPr lang="en-US" dirty="0"/>
              <a:t>base register is assumed to hold a base address and the address field of the instruction gives a displacement relative to this base address.</a:t>
            </a:r>
          </a:p>
          <a:p>
            <a:pPr algn="just"/>
            <a:r>
              <a:rPr lang="en-US" dirty="0" smtClean="0"/>
              <a:t>The </a:t>
            </a:r>
            <a:r>
              <a:rPr lang="en-US" dirty="0"/>
              <a:t>base register addressing mode is used in computers to facilitate the relocation of programs in </a:t>
            </a:r>
            <a:r>
              <a:rPr lang="en-US" dirty="0" smtClean="0"/>
              <a:t>memory.</a:t>
            </a:r>
          </a:p>
          <a:p>
            <a:pPr marL="0" indent="0" algn="ctr">
              <a:buNone/>
            </a:pPr>
            <a:r>
              <a:rPr lang="en-US" dirty="0" smtClean="0">
                <a:solidFill>
                  <a:schemeClr val="tx2"/>
                </a:solidFill>
              </a:rPr>
              <a:t>Effective </a:t>
            </a:r>
            <a:r>
              <a:rPr lang="en-US" dirty="0">
                <a:solidFill>
                  <a:schemeClr val="tx2"/>
                </a:solidFill>
              </a:rPr>
              <a:t>address = address part of instruction + content of </a:t>
            </a:r>
            <a:r>
              <a:rPr lang="en-US" dirty="0" smtClean="0">
                <a:solidFill>
                  <a:schemeClr val="tx2"/>
                </a:solidFill>
              </a:rPr>
              <a:t>base </a:t>
            </a:r>
            <a:r>
              <a:rPr lang="en-US" dirty="0">
                <a:solidFill>
                  <a:schemeClr val="tx2"/>
                </a:solidFill>
              </a:rPr>
              <a:t>register</a:t>
            </a:r>
            <a:endParaRPr lang="en-US" dirty="0"/>
          </a:p>
        </p:txBody>
      </p:sp>
    </p:spTree>
    <p:extLst>
      <p:ext uri="{BB962C8B-B14F-4D97-AF65-F5344CB8AC3E}">
        <p14:creationId xmlns:p14="http://schemas.microsoft.com/office/powerpoint/2010/main" val="307247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smtClean="0"/>
              <a:t>Data transfer &amp; manipulation instructions</a:t>
            </a:r>
            <a:endParaRPr lang="en-US" sz="9600" dirty="0"/>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5: Central Processing </a:t>
            </a:r>
            <a:r>
              <a:rPr lang="da-DK" noProof="1" smtClean="0">
                <a:solidFill>
                  <a:srgbClr val="FFFFFF"/>
                </a:solidFill>
                <a:ea typeface="Open Sans" panose="020B0606030504020204" pitchFamily="34" charset="0"/>
                <a:cs typeface="Open Sans" panose="020B0606030504020204" pitchFamily="34" charset="0"/>
              </a:rPr>
              <a:t>Unit                               </a:t>
            </a:r>
            <a:r>
              <a:rPr lang="da-DK" noProof="1">
                <a:solidFill>
                  <a:srgbClr val="FFFFFF"/>
                </a:solidFill>
                <a:ea typeface="Open Sans" panose="020B0606030504020204" pitchFamily="34" charset="0"/>
                <a:cs typeface="Open Sans" panose="020B0606030504020204" pitchFamily="34" charset="0"/>
              </a:rPr>
              <a:t>Darshan Institute of Engineering &amp; Technology</a:t>
            </a:r>
          </a:p>
        </p:txBody>
      </p:sp>
    </p:spTree>
    <p:extLst>
      <p:ext uri="{BB962C8B-B14F-4D97-AF65-F5344CB8AC3E}">
        <p14:creationId xmlns:p14="http://schemas.microsoft.com/office/powerpoint/2010/main" val="32606890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transfer instructions</a:t>
            </a:r>
            <a:endParaRPr lang="en-US" dirty="0"/>
          </a:p>
        </p:txBody>
      </p:sp>
      <p:sp>
        <p:nvSpPr>
          <p:cNvPr id="3" name="Content Placeholder 2"/>
          <p:cNvSpPr>
            <a:spLocks noGrp="1"/>
          </p:cNvSpPr>
          <p:nvPr>
            <p:ph idx="1"/>
          </p:nvPr>
        </p:nvSpPr>
        <p:spPr>
          <a:xfrm>
            <a:off x="190500" y="990600"/>
            <a:ext cx="8763000" cy="1828800"/>
          </a:xfrm>
        </p:spPr>
        <p:txBody>
          <a:bodyPr>
            <a:normAutofit fontScale="92500" lnSpcReduction="20000"/>
          </a:bodyPr>
          <a:lstStyle/>
          <a:p>
            <a:pPr algn="just"/>
            <a:r>
              <a:rPr lang="en-US" dirty="0"/>
              <a:t>Data transfer instructions move data from one place in the computer to </a:t>
            </a:r>
            <a:r>
              <a:rPr lang="en-US" dirty="0" smtClean="0"/>
              <a:t>another without </a:t>
            </a:r>
            <a:r>
              <a:rPr lang="en-US" dirty="0"/>
              <a:t>changing the data content. </a:t>
            </a:r>
            <a:endParaRPr lang="en-US" dirty="0" smtClean="0"/>
          </a:p>
          <a:p>
            <a:pPr algn="just"/>
            <a:r>
              <a:rPr lang="en-US" dirty="0" smtClean="0"/>
              <a:t>The </a:t>
            </a:r>
            <a:r>
              <a:rPr lang="en-US" dirty="0"/>
              <a:t>most common transfers are </a:t>
            </a:r>
            <a:r>
              <a:rPr lang="en-US" dirty="0" smtClean="0"/>
              <a:t>between memory </a:t>
            </a:r>
            <a:r>
              <a:rPr lang="en-US" dirty="0"/>
              <a:t>and processor registers, between processor registers and input </a:t>
            </a:r>
            <a:r>
              <a:rPr lang="en-US" dirty="0" smtClean="0"/>
              <a:t>or output</a:t>
            </a:r>
            <a:r>
              <a:rPr lang="en-US" dirty="0"/>
              <a:t>, and between the processor registers themselves</a:t>
            </a:r>
            <a:r>
              <a:rPr lang="en-US" dirty="0" smtClean="0"/>
              <a:t>.</a:t>
            </a:r>
          </a:p>
        </p:txBody>
      </p:sp>
      <p:graphicFrame>
        <p:nvGraphicFramePr>
          <p:cNvPr id="4" name="Content Placeholder 4"/>
          <p:cNvGraphicFramePr>
            <a:graphicFrameLocks/>
          </p:cNvGraphicFramePr>
          <p:nvPr>
            <p:extLst>
              <p:ext uri="{D42A27DB-BD31-4B8C-83A1-F6EECF244321}">
                <p14:modId xmlns:p14="http://schemas.microsoft.com/office/powerpoint/2010/main" val="3132274899"/>
              </p:ext>
            </p:extLst>
          </p:nvPr>
        </p:nvGraphicFramePr>
        <p:xfrm>
          <a:off x="1828800" y="2743200"/>
          <a:ext cx="6515100" cy="3566160"/>
        </p:xfrm>
        <a:graphic>
          <a:graphicData uri="http://schemas.openxmlformats.org/drawingml/2006/table">
            <a:tbl>
              <a:tblPr firstRow="1">
                <a:tableStyleId>{5C22544A-7EE6-4342-B048-85BDC9FD1C3A}</a:tableStyleId>
              </a:tblPr>
              <a:tblGrid>
                <a:gridCol w="3257550"/>
                <a:gridCol w="3257550"/>
              </a:tblGrid>
              <a:tr h="338667">
                <a:tc>
                  <a:txBody>
                    <a:bodyPr/>
                    <a:lstStyle/>
                    <a:p>
                      <a:r>
                        <a:rPr lang="en-US" sz="2000" dirty="0" smtClean="0"/>
                        <a:t>Name</a:t>
                      </a:r>
                      <a:endParaRPr lang="en-US" sz="2000" dirty="0"/>
                    </a:p>
                  </a:txBody>
                  <a:tcPr/>
                </a:tc>
                <a:tc>
                  <a:txBody>
                    <a:bodyPr/>
                    <a:lstStyle/>
                    <a:p>
                      <a:r>
                        <a:rPr lang="en-US" sz="2000" dirty="0" smtClean="0"/>
                        <a:t>Mnemonic</a:t>
                      </a:r>
                      <a:endParaRPr lang="en-US" sz="2000" dirty="0"/>
                    </a:p>
                  </a:txBody>
                  <a:tcPr/>
                </a:tc>
              </a:tr>
              <a:tr h="338667">
                <a:tc>
                  <a:txBody>
                    <a:bodyPr/>
                    <a:lstStyle/>
                    <a:p>
                      <a:r>
                        <a:rPr lang="en-US" sz="2000" dirty="0" smtClean="0"/>
                        <a:t>Load</a:t>
                      </a:r>
                      <a:endParaRPr lang="en-US" sz="2000" dirty="0"/>
                    </a:p>
                  </a:txBody>
                  <a:tcPr/>
                </a:tc>
                <a:tc>
                  <a:txBody>
                    <a:bodyPr/>
                    <a:lstStyle/>
                    <a:p>
                      <a:r>
                        <a:rPr lang="en-US" sz="2000" dirty="0" smtClean="0"/>
                        <a:t>LD</a:t>
                      </a:r>
                      <a:endParaRPr lang="en-US" sz="2000" dirty="0"/>
                    </a:p>
                  </a:txBody>
                  <a:tcPr/>
                </a:tc>
              </a:tr>
              <a:tr h="338667">
                <a:tc>
                  <a:txBody>
                    <a:bodyPr/>
                    <a:lstStyle/>
                    <a:p>
                      <a:r>
                        <a:rPr lang="en-US" sz="2000" dirty="0" smtClean="0"/>
                        <a:t>Store</a:t>
                      </a:r>
                      <a:endParaRPr lang="en-US" sz="2000" dirty="0"/>
                    </a:p>
                  </a:txBody>
                  <a:tcPr/>
                </a:tc>
                <a:tc>
                  <a:txBody>
                    <a:bodyPr/>
                    <a:lstStyle/>
                    <a:p>
                      <a:r>
                        <a:rPr lang="en-US" sz="2000" dirty="0" smtClean="0"/>
                        <a:t>ST</a:t>
                      </a:r>
                      <a:endParaRPr lang="en-US" sz="2000" dirty="0"/>
                    </a:p>
                  </a:txBody>
                  <a:tcPr/>
                </a:tc>
              </a:tr>
              <a:tr h="338667">
                <a:tc>
                  <a:txBody>
                    <a:bodyPr/>
                    <a:lstStyle/>
                    <a:p>
                      <a:r>
                        <a:rPr lang="en-US" sz="2000" dirty="0" smtClean="0"/>
                        <a:t>Move</a:t>
                      </a:r>
                      <a:endParaRPr lang="en-US" sz="2000" dirty="0"/>
                    </a:p>
                  </a:txBody>
                  <a:tcPr/>
                </a:tc>
                <a:tc>
                  <a:txBody>
                    <a:bodyPr/>
                    <a:lstStyle/>
                    <a:p>
                      <a:r>
                        <a:rPr lang="en-US" sz="2000" dirty="0" smtClean="0"/>
                        <a:t>MOV</a:t>
                      </a:r>
                      <a:endParaRPr lang="en-US" sz="2000" dirty="0"/>
                    </a:p>
                  </a:txBody>
                  <a:tcPr/>
                </a:tc>
              </a:tr>
              <a:tr h="338667">
                <a:tc>
                  <a:txBody>
                    <a:bodyPr/>
                    <a:lstStyle/>
                    <a:p>
                      <a:r>
                        <a:rPr lang="en-US" sz="2000" dirty="0" smtClean="0"/>
                        <a:t>Exchange</a:t>
                      </a:r>
                      <a:endParaRPr lang="en-US" sz="2000" dirty="0"/>
                    </a:p>
                  </a:txBody>
                  <a:tcPr/>
                </a:tc>
                <a:tc>
                  <a:txBody>
                    <a:bodyPr/>
                    <a:lstStyle/>
                    <a:p>
                      <a:r>
                        <a:rPr lang="en-US" sz="2000" dirty="0" smtClean="0"/>
                        <a:t>XCH</a:t>
                      </a:r>
                      <a:endParaRPr lang="en-US" sz="2000" dirty="0"/>
                    </a:p>
                  </a:txBody>
                  <a:tcPr/>
                </a:tc>
              </a:tr>
              <a:tr h="338667">
                <a:tc>
                  <a:txBody>
                    <a:bodyPr/>
                    <a:lstStyle/>
                    <a:p>
                      <a:r>
                        <a:rPr lang="en-US" sz="2000" dirty="0" smtClean="0"/>
                        <a:t>Input</a:t>
                      </a:r>
                      <a:endParaRPr lang="en-US" sz="2000" dirty="0"/>
                    </a:p>
                  </a:txBody>
                  <a:tcPr/>
                </a:tc>
                <a:tc>
                  <a:txBody>
                    <a:bodyPr/>
                    <a:lstStyle/>
                    <a:p>
                      <a:r>
                        <a:rPr lang="en-US" sz="2000" dirty="0" smtClean="0"/>
                        <a:t>IN</a:t>
                      </a:r>
                      <a:endParaRPr lang="en-US" sz="2000" dirty="0"/>
                    </a:p>
                  </a:txBody>
                  <a:tcPr/>
                </a:tc>
              </a:tr>
              <a:tr h="338667">
                <a:tc>
                  <a:txBody>
                    <a:bodyPr/>
                    <a:lstStyle/>
                    <a:p>
                      <a:r>
                        <a:rPr lang="en-US" sz="2000" dirty="0" smtClean="0"/>
                        <a:t>Output</a:t>
                      </a:r>
                      <a:endParaRPr lang="en-US" sz="2000" dirty="0"/>
                    </a:p>
                  </a:txBody>
                  <a:tcPr/>
                </a:tc>
                <a:tc>
                  <a:txBody>
                    <a:bodyPr/>
                    <a:lstStyle/>
                    <a:p>
                      <a:r>
                        <a:rPr lang="en-US" sz="2000" dirty="0" smtClean="0"/>
                        <a:t>OUT</a:t>
                      </a:r>
                      <a:endParaRPr lang="en-US" sz="2000" dirty="0"/>
                    </a:p>
                  </a:txBody>
                  <a:tcPr/>
                </a:tc>
              </a:tr>
              <a:tr h="338667">
                <a:tc>
                  <a:txBody>
                    <a:bodyPr/>
                    <a:lstStyle/>
                    <a:p>
                      <a:r>
                        <a:rPr lang="en-US" sz="2000" dirty="0" smtClean="0"/>
                        <a:t>Push</a:t>
                      </a:r>
                      <a:endParaRPr lang="en-US" sz="2000" dirty="0"/>
                    </a:p>
                  </a:txBody>
                  <a:tcPr/>
                </a:tc>
                <a:tc>
                  <a:txBody>
                    <a:bodyPr/>
                    <a:lstStyle/>
                    <a:p>
                      <a:r>
                        <a:rPr lang="en-US" sz="2000" dirty="0" smtClean="0"/>
                        <a:t>PUSH</a:t>
                      </a:r>
                      <a:endParaRPr lang="en-US" sz="2000" dirty="0"/>
                    </a:p>
                  </a:txBody>
                  <a:tcPr/>
                </a:tc>
              </a:tr>
              <a:tr h="338667">
                <a:tc>
                  <a:txBody>
                    <a:bodyPr/>
                    <a:lstStyle/>
                    <a:p>
                      <a:r>
                        <a:rPr lang="en-US" sz="2000" dirty="0" smtClean="0"/>
                        <a:t>Pop</a:t>
                      </a:r>
                      <a:endParaRPr lang="en-US" sz="2000" dirty="0"/>
                    </a:p>
                  </a:txBody>
                  <a:tcPr/>
                </a:tc>
                <a:tc>
                  <a:txBody>
                    <a:bodyPr/>
                    <a:lstStyle/>
                    <a:p>
                      <a:r>
                        <a:rPr lang="en-US" sz="2000" dirty="0" smtClean="0"/>
                        <a:t>POP</a:t>
                      </a:r>
                      <a:endParaRPr lang="en-US" sz="2000" dirty="0"/>
                    </a:p>
                  </a:txBody>
                  <a:tcPr/>
                </a:tc>
              </a:tr>
            </a:tbl>
          </a:graphicData>
        </a:graphic>
      </p:graphicFrame>
    </p:spTree>
    <p:extLst>
      <p:ext uri="{BB962C8B-B14F-4D97-AF65-F5344CB8AC3E}">
        <p14:creationId xmlns:p14="http://schemas.microsoft.com/office/powerpoint/2010/main" val="283330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manipulation instructions</a:t>
            </a:r>
            <a:endParaRPr lang="en-US" dirty="0"/>
          </a:p>
        </p:txBody>
      </p:sp>
      <p:sp>
        <p:nvSpPr>
          <p:cNvPr id="3" name="Content Placeholder 2"/>
          <p:cNvSpPr>
            <a:spLocks noGrp="1"/>
          </p:cNvSpPr>
          <p:nvPr>
            <p:ph idx="1"/>
          </p:nvPr>
        </p:nvSpPr>
        <p:spPr/>
        <p:txBody>
          <a:bodyPr/>
          <a:lstStyle/>
          <a:p>
            <a:pPr algn="just"/>
            <a:r>
              <a:rPr lang="en-US" dirty="0"/>
              <a:t>Data manipulation instructions perform operations on data and provide </a:t>
            </a:r>
            <a:r>
              <a:rPr lang="en-US" dirty="0" smtClean="0"/>
              <a:t>the computational </a:t>
            </a:r>
            <a:r>
              <a:rPr lang="en-US" dirty="0"/>
              <a:t>capabilities for the computer. </a:t>
            </a:r>
            <a:endParaRPr lang="en-US" dirty="0" smtClean="0"/>
          </a:p>
          <a:p>
            <a:pPr algn="just"/>
            <a:r>
              <a:rPr lang="en-US" dirty="0" smtClean="0"/>
              <a:t>The </a:t>
            </a:r>
            <a:r>
              <a:rPr lang="en-US" dirty="0"/>
              <a:t>data manipulation </a:t>
            </a:r>
            <a:r>
              <a:rPr lang="en-US" dirty="0" smtClean="0"/>
              <a:t>instructions </a:t>
            </a:r>
            <a:r>
              <a:rPr lang="en-US" dirty="0"/>
              <a:t>in a typical computer are usually divided into three basic </a:t>
            </a:r>
            <a:r>
              <a:rPr lang="en-US" dirty="0" smtClean="0"/>
              <a:t>types:</a:t>
            </a:r>
          </a:p>
          <a:p>
            <a:pPr marL="857230" lvl="1" indent="-457200">
              <a:buFont typeface="+mj-lt"/>
              <a:buAutoNum type="arabicPeriod"/>
            </a:pPr>
            <a:r>
              <a:rPr lang="en-US" dirty="0" smtClean="0"/>
              <a:t>Arithmetic </a:t>
            </a:r>
            <a:r>
              <a:rPr lang="en-US" dirty="0"/>
              <a:t>instructions</a:t>
            </a:r>
          </a:p>
          <a:p>
            <a:pPr marL="857230" lvl="1" indent="-457200">
              <a:buFont typeface="+mj-lt"/>
              <a:buAutoNum type="arabicPeriod"/>
            </a:pPr>
            <a:r>
              <a:rPr lang="en-US" dirty="0" smtClean="0"/>
              <a:t>Logical </a:t>
            </a:r>
            <a:r>
              <a:rPr lang="en-US" dirty="0"/>
              <a:t>and bit manipulation instructions</a:t>
            </a:r>
          </a:p>
          <a:p>
            <a:pPr marL="857230" lvl="1" indent="-457200">
              <a:buFont typeface="+mj-lt"/>
              <a:buAutoNum type="arabicPeriod"/>
            </a:pPr>
            <a:r>
              <a:rPr lang="en-US" dirty="0" smtClean="0"/>
              <a:t>Shift </a:t>
            </a:r>
            <a:r>
              <a:rPr lang="en-US" dirty="0"/>
              <a:t>instructions</a:t>
            </a:r>
          </a:p>
        </p:txBody>
      </p:sp>
    </p:spTree>
    <p:extLst>
      <p:ext uri="{BB962C8B-B14F-4D97-AF65-F5344CB8AC3E}">
        <p14:creationId xmlns:p14="http://schemas.microsoft.com/office/powerpoint/2010/main" val="97655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Arithmetic Instructions</a:t>
            </a:r>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2500705957"/>
              </p:ext>
            </p:extLst>
          </p:nvPr>
        </p:nvGraphicFramePr>
        <p:xfrm>
          <a:off x="1447800" y="1295400"/>
          <a:ext cx="6515100" cy="3962400"/>
        </p:xfrm>
        <a:graphic>
          <a:graphicData uri="http://schemas.openxmlformats.org/drawingml/2006/table">
            <a:tbl>
              <a:tblPr firstRow="1">
                <a:tableStyleId>{5C22544A-7EE6-4342-B048-85BDC9FD1C3A}</a:tableStyleId>
              </a:tblPr>
              <a:tblGrid>
                <a:gridCol w="3257550"/>
                <a:gridCol w="3257550"/>
              </a:tblGrid>
              <a:tr h="338667">
                <a:tc>
                  <a:txBody>
                    <a:bodyPr/>
                    <a:lstStyle/>
                    <a:p>
                      <a:r>
                        <a:rPr lang="en-US" sz="2000" dirty="0" smtClean="0"/>
                        <a:t>Name</a:t>
                      </a:r>
                      <a:endParaRPr lang="en-US" sz="2000" dirty="0"/>
                    </a:p>
                  </a:txBody>
                  <a:tcPr/>
                </a:tc>
                <a:tc>
                  <a:txBody>
                    <a:bodyPr/>
                    <a:lstStyle/>
                    <a:p>
                      <a:r>
                        <a:rPr lang="en-US" sz="2000" dirty="0" smtClean="0"/>
                        <a:t>Mnemonic</a:t>
                      </a:r>
                      <a:endParaRPr lang="en-US" sz="2000" dirty="0"/>
                    </a:p>
                  </a:txBody>
                  <a:tcPr/>
                </a:tc>
              </a:tr>
              <a:tr h="338667">
                <a:tc>
                  <a:txBody>
                    <a:bodyPr/>
                    <a:lstStyle/>
                    <a:p>
                      <a:r>
                        <a:rPr lang="en-US" sz="2000" dirty="0" smtClean="0"/>
                        <a:t>Increment</a:t>
                      </a:r>
                      <a:endParaRPr lang="en-US" sz="2000" dirty="0"/>
                    </a:p>
                  </a:txBody>
                  <a:tcPr/>
                </a:tc>
                <a:tc>
                  <a:txBody>
                    <a:bodyPr/>
                    <a:lstStyle/>
                    <a:p>
                      <a:r>
                        <a:rPr lang="en-US" sz="2000" dirty="0" smtClean="0"/>
                        <a:t>INC</a:t>
                      </a:r>
                      <a:endParaRPr lang="en-US" sz="2000" dirty="0"/>
                    </a:p>
                  </a:txBody>
                  <a:tcPr/>
                </a:tc>
              </a:tr>
              <a:tr h="338667">
                <a:tc>
                  <a:txBody>
                    <a:bodyPr/>
                    <a:lstStyle/>
                    <a:p>
                      <a:r>
                        <a:rPr lang="en-US" sz="2000" dirty="0" smtClean="0"/>
                        <a:t>Decrement</a:t>
                      </a:r>
                      <a:endParaRPr lang="en-US" sz="2000" dirty="0"/>
                    </a:p>
                  </a:txBody>
                  <a:tcPr/>
                </a:tc>
                <a:tc>
                  <a:txBody>
                    <a:bodyPr/>
                    <a:lstStyle/>
                    <a:p>
                      <a:r>
                        <a:rPr lang="en-US" sz="2000" dirty="0" smtClean="0"/>
                        <a:t>DEC</a:t>
                      </a:r>
                      <a:endParaRPr lang="en-US" sz="2000" dirty="0"/>
                    </a:p>
                  </a:txBody>
                  <a:tcPr/>
                </a:tc>
              </a:tr>
              <a:tr h="338667">
                <a:tc>
                  <a:txBody>
                    <a:bodyPr/>
                    <a:lstStyle/>
                    <a:p>
                      <a:r>
                        <a:rPr lang="en-US" sz="2000" dirty="0" smtClean="0"/>
                        <a:t>Add</a:t>
                      </a:r>
                      <a:endParaRPr lang="en-US" sz="2000" dirty="0"/>
                    </a:p>
                  </a:txBody>
                  <a:tcPr/>
                </a:tc>
                <a:tc>
                  <a:txBody>
                    <a:bodyPr/>
                    <a:lstStyle/>
                    <a:p>
                      <a:r>
                        <a:rPr lang="en-US" sz="2000" dirty="0" smtClean="0"/>
                        <a:t>ADD</a:t>
                      </a:r>
                      <a:endParaRPr lang="en-US" sz="2000" dirty="0"/>
                    </a:p>
                  </a:txBody>
                  <a:tcPr/>
                </a:tc>
              </a:tr>
              <a:tr h="338667">
                <a:tc>
                  <a:txBody>
                    <a:bodyPr/>
                    <a:lstStyle/>
                    <a:p>
                      <a:r>
                        <a:rPr lang="en-US" sz="2000" dirty="0" smtClean="0"/>
                        <a:t>Subtract</a:t>
                      </a:r>
                      <a:endParaRPr lang="en-US" sz="2000" dirty="0"/>
                    </a:p>
                  </a:txBody>
                  <a:tcPr/>
                </a:tc>
                <a:tc>
                  <a:txBody>
                    <a:bodyPr/>
                    <a:lstStyle/>
                    <a:p>
                      <a:r>
                        <a:rPr lang="en-US" sz="2000" dirty="0" smtClean="0"/>
                        <a:t>SUB</a:t>
                      </a:r>
                      <a:endParaRPr lang="en-US" sz="2000" dirty="0"/>
                    </a:p>
                  </a:txBody>
                  <a:tcPr/>
                </a:tc>
              </a:tr>
              <a:tr h="338667">
                <a:tc>
                  <a:txBody>
                    <a:bodyPr/>
                    <a:lstStyle/>
                    <a:p>
                      <a:r>
                        <a:rPr lang="en-US" sz="2000" dirty="0" smtClean="0"/>
                        <a:t>Multiply</a:t>
                      </a:r>
                      <a:endParaRPr lang="en-US" sz="2000" dirty="0"/>
                    </a:p>
                  </a:txBody>
                  <a:tcPr/>
                </a:tc>
                <a:tc>
                  <a:txBody>
                    <a:bodyPr/>
                    <a:lstStyle/>
                    <a:p>
                      <a:r>
                        <a:rPr lang="en-US" sz="2000" dirty="0" smtClean="0"/>
                        <a:t>MUL</a:t>
                      </a:r>
                      <a:endParaRPr lang="en-US" sz="2000" dirty="0"/>
                    </a:p>
                  </a:txBody>
                  <a:tcPr/>
                </a:tc>
              </a:tr>
              <a:tr h="338667">
                <a:tc>
                  <a:txBody>
                    <a:bodyPr/>
                    <a:lstStyle/>
                    <a:p>
                      <a:r>
                        <a:rPr lang="en-US" sz="2000" dirty="0" smtClean="0"/>
                        <a:t>Divide</a:t>
                      </a:r>
                      <a:endParaRPr lang="en-US" sz="2000" dirty="0"/>
                    </a:p>
                  </a:txBody>
                  <a:tcPr/>
                </a:tc>
                <a:tc>
                  <a:txBody>
                    <a:bodyPr/>
                    <a:lstStyle/>
                    <a:p>
                      <a:r>
                        <a:rPr lang="en-US" sz="2000" dirty="0" smtClean="0"/>
                        <a:t>DIV</a:t>
                      </a:r>
                      <a:endParaRPr lang="en-US" sz="2000" dirty="0"/>
                    </a:p>
                  </a:txBody>
                  <a:tcPr/>
                </a:tc>
              </a:tr>
              <a:tr h="338667">
                <a:tc>
                  <a:txBody>
                    <a:bodyPr/>
                    <a:lstStyle/>
                    <a:p>
                      <a:r>
                        <a:rPr lang="en-US" sz="2000" dirty="0" smtClean="0"/>
                        <a:t>Add</a:t>
                      </a:r>
                      <a:r>
                        <a:rPr lang="en-US" sz="2000" baseline="0" dirty="0" smtClean="0"/>
                        <a:t> with carry</a:t>
                      </a:r>
                      <a:endParaRPr lang="en-US" sz="2000" dirty="0"/>
                    </a:p>
                  </a:txBody>
                  <a:tcPr/>
                </a:tc>
                <a:tc>
                  <a:txBody>
                    <a:bodyPr/>
                    <a:lstStyle/>
                    <a:p>
                      <a:r>
                        <a:rPr lang="en-US" sz="2000" dirty="0" smtClean="0"/>
                        <a:t>ADDC</a:t>
                      </a:r>
                      <a:endParaRPr lang="en-US" sz="2000" dirty="0"/>
                    </a:p>
                  </a:txBody>
                  <a:tcPr/>
                </a:tc>
              </a:tr>
              <a:tr h="338667">
                <a:tc>
                  <a:txBody>
                    <a:bodyPr/>
                    <a:lstStyle/>
                    <a:p>
                      <a:r>
                        <a:rPr lang="en-US" sz="2000" dirty="0" smtClean="0"/>
                        <a:t>Subtract with</a:t>
                      </a:r>
                      <a:r>
                        <a:rPr lang="en-US" sz="2000" baseline="0" dirty="0" smtClean="0"/>
                        <a:t> borrow</a:t>
                      </a:r>
                      <a:endParaRPr lang="en-US" sz="2000" dirty="0"/>
                    </a:p>
                  </a:txBody>
                  <a:tcPr/>
                </a:tc>
                <a:tc>
                  <a:txBody>
                    <a:bodyPr/>
                    <a:lstStyle/>
                    <a:p>
                      <a:r>
                        <a:rPr lang="en-US" sz="2000" dirty="0" smtClean="0"/>
                        <a:t>SUBB</a:t>
                      </a:r>
                      <a:endParaRPr lang="en-US" sz="2000" dirty="0"/>
                    </a:p>
                  </a:txBody>
                  <a:tcPr/>
                </a:tc>
              </a:tr>
              <a:tr h="338667">
                <a:tc>
                  <a:txBody>
                    <a:bodyPr/>
                    <a:lstStyle/>
                    <a:p>
                      <a:r>
                        <a:rPr lang="en-US" sz="2000" dirty="0" smtClean="0"/>
                        <a:t>Negate (2’s complement)</a:t>
                      </a:r>
                      <a:endParaRPr lang="en-US" sz="2000" dirty="0"/>
                    </a:p>
                  </a:txBody>
                  <a:tcPr/>
                </a:tc>
                <a:tc>
                  <a:txBody>
                    <a:bodyPr/>
                    <a:lstStyle/>
                    <a:p>
                      <a:r>
                        <a:rPr lang="en-US" sz="2000" dirty="0" smtClean="0"/>
                        <a:t>NEG</a:t>
                      </a:r>
                      <a:endParaRPr lang="en-US" sz="2000" dirty="0"/>
                    </a:p>
                  </a:txBody>
                  <a:tcPr/>
                </a:tc>
              </a:tr>
            </a:tbl>
          </a:graphicData>
        </a:graphic>
      </p:graphicFrame>
    </p:spTree>
    <p:extLst>
      <p:ext uri="{BB962C8B-B14F-4D97-AF65-F5344CB8AC3E}">
        <p14:creationId xmlns:p14="http://schemas.microsoft.com/office/powerpoint/2010/main" val="136032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a:t>
            </a:r>
            <a:r>
              <a:rPr lang="en-US" dirty="0" smtClean="0"/>
              <a:t>. Logical &amp; Bit Manipulation Instructions</a:t>
            </a:r>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2377756321"/>
              </p:ext>
            </p:extLst>
          </p:nvPr>
        </p:nvGraphicFramePr>
        <p:xfrm>
          <a:off x="1447800" y="1295400"/>
          <a:ext cx="6515100" cy="4358640"/>
        </p:xfrm>
        <a:graphic>
          <a:graphicData uri="http://schemas.openxmlformats.org/drawingml/2006/table">
            <a:tbl>
              <a:tblPr firstRow="1">
                <a:tableStyleId>{5C22544A-7EE6-4342-B048-85BDC9FD1C3A}</a:tableStyleId>
              </a:tblPr>
              <a:tblGrid>
                <a:gridCol w="3257550"/>
                <a:gridCol w="3257550"/>
              </a:tblGrid>
              <a:tr h="338667">
                <a:tc>
                  <a:txBody>
                    <a:bodyPr/>
                    <a:lstStyle/>
                    <a:p>
                      <a:r>
                        <a:rPr lang="en-US" sz="2000" dirty="0" smtClean="0"/>
                        <a:t>Name</a:t>
                      </a:r>
                      <a:endParaRPr lang="en-US" sz="2000" dirty="0"/>
                    </a:p>
                  </a:txBody>
                  <a:tcPr/>
                </a:tc>
                <a:tc>
                  <a:txBody>
                    <a:bodyPr/>
                    <a:lstStyle/>
                    <a:p>
                      <a:r>
                        <a:rPr lang="en-US" sz="2000" dirty="0" smtClean="0"/>
                        <a:t>Mnemonic</a:t>
                      </a:r>
                      <a:endParaRPr lang="en-US" sz="2000" dirty="0"/>
                    </a:p>
                  </a:txBody>
                  <a:tcPr/>
                </a:tc>
              </a:tr>
              <a:tr h="338667">
                <a:tc>
                  <a:txBody>
                    <a:bodyPr/>
                    <a:lstStyle/>
                    <a:p>
                      <a:r>
                        <a:rPr lang="en-US" sz="2000" dirty="0" smtClean="0"/>
                        <a:t>Clear</a:t>
                      </a:r>
                      <a:endParaRPr lang="en-US" sz="2000" dirty="0"/>
                    </a:p>
                  </a:txBody>
                  <a:tcPr/>
                </a:tc>
                <a:tc>
                  <a:txBody>
                    <a:bodyPr/>
                    <a:lstStyle/>
                    <a:p>
                      <a:r>
                        <a:rPr lang="en-US" sz="2000" dirty="0" smtClean="0"/>
                        <a:t>CLR</a:t>
                      </a:r>
                      <a:endParaRPr lang="en-US" sz="2000" dirty="0"/>
                    </a:p>
                  </a:txBody>
                  <a:tcPr/>
                </a:tc>
              </a:tr>
              <a:tr h="338667">
                <a:tc>
                  <a:txBody>
                    <a:bodyPr/>
                    <a:lstStyle/>
                    <a:p>
                      <a:r>
                        <a:rPr lang="en-US" sz="2000" dirty="0" smtClean="0"/>
                        <a:t>Complement</a:t>
                      </a:r>
                      <a:endParaRPr lang="en-US" sz="2000" dirty="0"/>
                    </a:p>
                  </a:txBody>
                  <a:tcPr/>
                </a:tc>
                <a:tc>
                  <a:txBody>
                    <a:bodyPr/>
                    <a:lstStyle/>
                    <a:p>
                      <a:r>
                        <a:rPr lang="en-US" sz="2000" dirty="0" smtClean="0"/>
                        <a:t>COM</a:t>
                      </a:r>
                      <a:endParaRPr lang="en-US" sz="2000" dirty="0"/>
                    </a:p>
                  </a:txBody>
                  <a:tcPr/>
                </a:tc>
              </a:tr>
              <a:tr h="338667">
                <a:tc>
                  <a:txBody>
                    <a:bodyPr/>
                    <a:lstStyle/>
                    <a:p>
                      <a:r>
                        <a:rPr lang="en-US" sz="2000" dirty="0" smtClean="0"/>
                        <a:t>AND</a:t>
                      </a:r>
                      <a:endParaRPr lang="en-US" sz="2000" dirty="0"/>
                    </a:p>
                  </a:txBody>
                  <a:tcPr/>
                </a:tc>
                <a:tc>
                  <a:txBody>
                    <a:bodyPr/>
                    <a:lstStyle/>
                    <a:p>
                      <a:r>
                        <a:rPr lang="en-US" sz="2000" dirty="0" smtClean="0"/>
                        <a:t>AND</a:t>
                      </a:r>
                      <a:endParaRPr lang="en-US" sz="2000" dirty="0"/>
                    </a:p>
                  </a:txBody>
                  <a:tcPr/>
                </a:tc>
              </a:tr>
              <a:tr h="338667">
                <a:tc>
                  <a:txBody>
                    <a:bodyPr/>
                    <a:lstStyle/>
                    <a:p>
                      <a:r>
                        <a:rPr lang="en-US" sz="2000" dirty="0" smtClean="0"/>
                        <a:t>OR</a:t>
                      </a:r>
                      <a:endParaRPr lang="en-US" sz="2000" dirty="0"/>
                    </a:p>
                  </a:txBody>
                  <a:tcPr/>
                </a:tc>
                <a:tc>
                  <a:txBody>
                    <a:bodyPr/>
                    <a:lstStyle/>
                    <a:p>
                      <a:r>
                        <a:rPr lang="en-US" sz="2000" dirty="0" smtClean="0"/>
                        <a:t>OR</a:t>
                      </a:r>
                      <a:endParaRPr lang="en-US" sz="2000" dirty="0"/>
                    </a:p>
                  </a:txBody>
                  <a:tcPr/>
                </a:tc>
              </a:tr>
              <a:tr h="338667">
                <a:tc>
                  <a:txBody>
                    <a:bodyPr/>
                    <a:lstStyle/>
                    <a:p>
                      <a:r>
                        <a:rPr lang="en-US" sz="2000" dirty="0" smtClean="0"/>
                        <a:t>Exclusive-OR</a:t>
                      </a:r>
                      <a:endParaRPr lang="en-US" sz="2000" dirty="0"/>
                    </a:p>
                  </a:txBody>
                  <a:tcPr/>
                </a:tc>
                <a:tc>
                  <a:txBody>
                    <a:bodyPr/>
                    <a:lstStyle/>
                    <a:p>
                      <a:r>
                        <a:rPr lang="en-US" sz="2000" dirty="0" smtClean="0"/>
                        <a:t>XOR</a:t>
                      </a:r>
                      <a:endParaRPr lang="en-US" sz="2000" dirty="0"/>
                    </a:p>
                  </a:txBody>
                  <a:tcPr/>
                </a:tc>
              </a:tr>
              <a:tr h="338667">
                <a:tc>
                  <a:txBody>
                    <a:bodyPr/>
                    <a:lstStyle/>
                    <a:p>
                      <a:r>
                        <a:rPr lang="en-US" sz="2000" dirty="0" smtClean="0"/>
                        <a:t>Clear carry</a:t>
                      </a:r>
                      <a:endParaRPr lang="en-US" sz="2000" dirty="0"/>
                    </a:p>
                  </a:txBody>
                  <a:tcPr/>
                </a:tc>
                <a:tc>
                  <a:txBody>
                    <a:bodyPr/>
                    <a:lstStyle/>
                    <a:p>
                      <a:r>
                        <a:rPr lang="en-US" sz="2000" dirty="0" smtClean="0"/>
                        <a:t>CLRC</a:t>
                      </a:r>
                      <a:endParaRPr lang="en-US" sz="2000" dirty="0"/>
                    </a:p>
                  </a:txBody>
                  <a:tcPr/>
                </a:tc>
              </a:tr>
              <a:tr h="338667">
                <a:tc>
                  <a:txBody>
                    <a:bodyPr/>
                    <a:lstStyle/>
                    <a:p>
                      <a:r>
                        <a:rPr lang="en-US" sz="2000" dirty="0" smtClean="0"/>
                        <a:t>Set carry</a:t>
                      </a:r>
                      <a:endParaRPr lang="en-US" sz="2000" dirty="0"/>
                    </a:p>
                  </a:txBody>
                  <a:tcPr/>
                </a:tc>
                <a:tc>
                  <a:txBody>
                    <a:bodyPr/>
                    <a:lstStyle/>
                    <a:p>
                      <a:r>
                        <a:rPr lang="en-US" sz="2000" dirty="0" smtClean="0"/>
                        <a:t>SETC</a:t>
                      </a:r>
                      <a:endParaRPr lang="en-US" sz="2000" dirty="0"/>
                    </a:p>
                  </a:txBody>
                  <a:tcPr/>
                </a:tc>
              </a:tr>
              <a:tr h="338667">
                <a:tc>
                  <a:txBody>
                    <a:bodyPr/>
                    <a:lstStyle/>
                    <a:p>
                      <a:r>
                        <a:rPr lang="en-US" sz="2000" dirty="0" smtClean="0"/>
                        <a:t>Complement carry</a:t>
                      </a:r>
                      <a:endParaRPr lang="en-US" sz="2000" dirty="0"/>
                    </a:p>
                  </a:txBody>
                  <a:tcPr/>
                </a:tc>
                <a:tc>
                  <a:txBody>
                    <a:bodyPr/>
                    <a:lstStyle/>
                    <a:p>
                      <a:r>
                        <a:rPr lang="en-US" sz="2000" dirty="0" smtClean="0"/>
                        <a:t>COMC</a:t>
                      </a:r>
                      <a:endParaRPr lang="en-US" sz="2000" dirty="0"/>
                    </a:p>
                  </a:txBody>
                  <a:tcPr/>
                </a:tc>
              </a:tr>
              <a:tr h="338667">
                <a:tc>
                  <a:txBody>
                    <a:bodyPr/>
                    <a:lstStyle/>
                    <a:p>
                      <a:r>
                        <a:rPr lang="en-US" sz="2000" dirty="0" smtClean="0"/>
                        <a:t>Enable interrupt</a:t>
                      </a:r>
                      <a:endParaRPr lang="en-US" sz="2000" dirty="0"/>
                    </a:p>
                  </a:txBody>
                  <a:tcPr/>
                </a:tc>
                <a:tc>
                  <a:txBody>
                    <a:bodyPr/>
                    <a:lstStyle/>
                    <a:p>
                      <a:r>
                        <a:rPr lang="en-US" sz="2000" dirty="0" smtClean="0"/>
                        <a:t>EI</a:t>
                      </a:r>
                      <a:endParaRPr lang="en-US" sz="2000" dirty="0"/>
                    </a:p>
                  </a:txBody>
                  <a:tcPr/>
                </a:tc>
              </a:tr>
              <a:tr h="338667">
                <a:tc>
                  <a:txBody>
                    <a:bodyPr/>
                    <a:lstStyle/>
                    <a:p>
                      <a:r>
                        <a:rPr lang="en-US" sz="2000" dirty="0" smtClean="0"/>
                        <a:t>Disable</a:t>
                      </a:r>
                      <a:r>
                        <a:rPr lang="en-US" sz="2000" baseline="0" dirty="0" smtClean="0"/>
                        <a:t> interrupt</a:t>
                      </a:r>
                      <a:endParaRPr lang="en-US" sz="2000" dirty="0"/>
                    </a:p>
                  </a:txBody>
                  <a:tcPr/>
                </a:tc>
                <a:tc>
                  <a:txBody>
                    <a:bodyPr/>
                    <a:lstStyle/>
                    <a:p>
                      <a:r>
                        <a:rPr lang="en-US" sz="2000" dirty="0" smtClean="0"/>
                        <a:t>DI</a:t>
                      </a:r>
                      <a:endParaRPr lang="en-US" sz="2000" dirty="0"/>
                    </a:p>
                  </a:txBody>
                  <a:tcPr/>
                </a:tc>
              </a:tr>
            </a:tbl>
          </a:graphicData>
        </a:graphic>
      </p:graphicFrame>
    </p:spTree>
    <p:extLst>
      <p:ext uri="{BB962C8B-B14F-4D97-AF65-F5344CB8AC3E}">
        <p14:creationId xmlns:p14="http://schemas.microsoft.com/office/powerpoint/2010/main" val="27597583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Shift Instructions</a:t>
            </a:r>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3249159875"/>
              </p:ext>
            </p:extLst>
          </p:nvPr>
        </p:nvGraphicFramePr>
        <p:xfrm>
          <a:off x="1447800" y="1295400"/>
          <a:ext cx="6515100" cy="3566160"/>
        </p:xfrm>
        <a:graphic>
          <a:graphicData uri="http://schemas.openxmlformats.org/drawingml/2006/table">
            <a:tbl>
              <a:tblPr firstRow="1">
                <a:tableStyleId>{5C22544A-7EE6-4342-B048-85BDC9FD1C3A}</a:tableStyleId>
              </a:tblPr>
              <a:tblGrid>
                <a:gridCol w="3257550"/>
                <a:gridCol w="3257550"/>
              </a:tblGrid>
              <a:tr h="338667">
                <a:tc>
                  <a:txBody>
                    <a:bodyPr/>
                    <a:lstStyle/>
                    <a:p>
                      <a:r>
                        <a:rPr lang="en-US" sz="2000" dirty="0" smtClean="0"/>
                        <a:t>Name</a:t>
                      </a:r>
                      <a:endParaRPr lang="en-US" sz="2000" dirty="0"/>
                    </a:p>
                  </a:txBody>
                  <a:tcPr/>
                </a:tc>
                <a:tc>
                  <a:txBody>
                    <a:bodyPr/>
                    <a:lstStyle/>
                    <a:p>
                      <a:r>
                        <a:rPr lang="en-US" sz="2000" dirty="0" smtClean="0"/>
                        <a:t>Mnemonic</a:t>
                      </a:r>
                      <a:endParaRPr lang="en-US" sz="2000" dirty="0"/>
                    </a:p>
                  </a:txBody>
                  <a:tcPr/>
                </a:tc>
              </a:tr>
              <a:tr h="338667">
                <a:tc>
                  <a:txBody>
                    <a:bodyPr/>
                    <a:lstStyle/>
                    <a:p>
                      <a:r>
                        <a:rPr lang="en-US" sz="2000" dirty="0" smtClean="0"/>
                        <a:t>Logical</a:t>
                      </a:r>
                      <a:r>
                        <a:rPr lang="en-US" sz="2000" baseline="0" dirty="0" smtClean="0"/>
                        <a:t> shift right</a:t>
                      </a:r>
                      <a:endParaRPr lang="en-US" sz="2000" dirty="0"/>
                    </a:p>
                  </a:txBody>
                  <a:tcPr/>
                </a:tc>
                <a:tc>
                  <a:txBody>
                    <a:bodyPr/>
                    <a:lstStyle/>
                    <a:p>
                      <a:r>
                        <a:rPr lang="en-US" sz="2000" dirty="0" smtClean="0"/>
                        <a:t>SHR</a:t>
                      </a:r>
                      <a:endParaRPr lang="en-US" sz="2000" dirty="0"/>
                    </a:p>
                  </a:txBody>
                  <a:tcPr/>
                </a:tc>
              </a:tr>
              <a:tr h="338667">
                <a:tc>
                  <a:txBody>
                    <a:bodyPr/>
                    <a:lstStyle/>
                    <a:p>
                      <a:r>
                        <a:rPr lang="en-US" sz="2000" dirty="0" smtClean="0"/>
                        <a:t>Logical</a:t>
                      </a:r>
                      <a:r>
                        <a:rPr lang="en-US" sz="2000" baseline="0" dirty="0" smtClean="0"/>
                        <a:t> shift left</a:t>
                      </a:r>
                      <a:endParaRPr lang="en-US" sz="2000" dirty="0"/>
                    </a:p>
                  </a:txBody>
                  <a:tcPr/>
                </a:tc>
                <a:tc>
                  <a:txBody>
                    <a:bodyPr/>
                    <a:lstStyle/>
                    <a:p>
                      <a:r>
                        <a:rPr lang="en-US" sz="2000" dirty="0" smtClean="0"/>
                        <a:t>SHL</a:t>
                      </a:r>
                      <a:endParaRPr lang="en-US" sz="2000" dirty="0"/>
                    </a:p>
                  </a:txBody>
                  <a:tcPr/>
                </a:tc>
              </a:tr>
              <a:tr h="338667">
                <a:tc>
                  <a:txBody>
                    <a:bodyPr/>
                    <a:lstStyle/>
                    <a:p>
                      <a:r>
                        <a:rPr lang="en-US" sz="2000" dirty="0" smtClean="0"/>
                        <a:t>Arithmetic</a:t>
                      </a:r>
                      <a:r>
                        <a:rPr lang="en-US" sz="2000" baseline="0" dirty="0" smtClean="0"/>
                        <a:t> shift right</a:t>
                      </a:r>
                      <a:endParaRPr lang="en-US" sz="2000" dirty="0"/>
                    </a:p>
                  </a:txBody>
                  <a:tcPr/>
                </a:tc>
                <a:tc>
                  <a:txBody>
                    <a:bodyPr/>
                    <a:lstStyle/>
                    <a:p>
                      <a:r>
                        <a:rPr lang="en-US" sz="2000" dirty="0" smtClean="0"/>
                        <a:t>SHRA</a:t>
                      </a:r>
                      <a:endParaRPr lang="en-US" sz="2000" dirty="0"/>
                    </a:p>
                  </a:txBody>
                  <a:tcPr/>
                </a:tc>
              </a:tr>
              <a:tr h="338667">
                <a:tc>
                  <a:txBody>
                    <a:bodyPr/>
                    <a:lstStyle/>
                    <a:p>
                      <a:r>
                        <a:rPr lang="en-US" sz="2000" baseline="0" dirty="0" smtClean="0"/>
                        <a:t>Arithmetic shift left</a:t>
                      </a:r>
                      <a:endParaRPr lang="en-US" sz="2000" dirty="0"/>
                    </a:p>
                  </a:txBody>
                  <a:tcPr/>
                </a:tc>
                <a:tc>
                  <a:txBody>
                    <a:bodyPr/>
                    <a:lstStyle/>
                    <a:p>
                      <a:r>
                        <a:rPr lang="en-US" sz="2000" dirty="0" smtClean="0"/>
                        <a:t>SHLA</a:t>
                      </a:r>
                      <a:endParaRPr lang="en-US" sz="2000" dirty="0"/>
                    </a:p>
                  </a:txBody>
                  <a:tcPr/>
                </a:tc>
              </a:tr>
              <a:tr h="338667">
                <a:tc>
                  <a:txBody>
                    <a:bodyPr/>
                    <a:lstStyle/>
                    <a:p>
                      <a:r>
                        <a:rPr lang="en-US" sz="2000" dirty="0" smtClean="0"/>
                        <a:t>Rotate</a:t>
                      </a:r>
                      <a:r>
                        <a:rPr lang="en-US" sz="2000" baseline="0" dirty="0" smtClean="0"/>
                        <a:t> right</a:t>
                      </a:r>
                      <a:endParaRPr lang="en-US" sz="2000" dirty="0"/>
                    </a:p>
                  </a:txBody>
                  <a:tcPr/>
                </a:tc>
                <a:tc>
                  <a:txBody>
                    <a:bodyPr/>
                    <a:lstStyle/>
                    <a:p>
                      <a:r>
                        <a:rPr lang="en-US" sz="2000" dirty="0" smtClean="0"/>
                        <a:t>ROR</a:t>
                      </a:r>
                      <a:endParaRPr lang="en-US" sz="2000" dirty="0"/>
                    </a:p>
                  </a:txBody>
                  <a:tcPr/>
                </a:tc>
              </a:tr>
              <a:tr h="338667">
                <a:tc>
                  <a:txBody>
                    <a:bodyPr/>
                    <a:lstStyle/>
                    <a:p>
                      <a:r>
                        <a:rPr lang="en-US" sz="2000" dirty="0" smtClean="0"/>
                        <a:t>Rotate left</a:t>
                      </a:r>
                      <a:endParaRPr lang="en-US" sz="2000" dirty="0"/>
                    </a:p>
                  </a:txBody>
                  <a:tcPr/>
                </a:tc>
                <a:tc>
                  <a:txBody>
                    <a:bodyPr/>
                    <a:lstStyle/>
                    <a:p>
                      <a:r>
                        <a:rPr lang="en-US" sz="2000" dirty="0" smtClean="0"/>
                        <a:t>ROL</a:t>
                      </a:r>
                      <a:endParaRPr lang="en-US" sz="2000" dirty="0"/>
                    </a:p>
                  </a:txBody>
                  <a:tcPr/>
                </a:tc>
              </a:tr>
              <a:tr h="338667">
                <a:tc>
                  <a:txBody>
                    <a:bodyPr/>
                    <a:lstStyle/>
                    <a:p>
                      <a:r>
                        <a:rPr lang="en-US" sz="2000" dirty="0" smtClean="0"/>
                        <a:t>Rotate right through carry</a:t>
                      </a:r>
                      <a:endParaRPr lang="en-US" sz="2000" dirty="0"/>
                    </a:p>
                  </a:txBody>
                  <a:tcPr/>
                </a:tc>
                <a:tc>
                  <a:txBody>
                    <a:bodyPr/>
                    <a:lstStyle/>
                    <a:p>
                      <a:r>
                        <a:rPr lang="en-US" sz="2000" dirty="0" smtClean="0"/>
                        <a:t>RORC</a:t>
                      </a:r>
                      <a:endParaRPr lang="en-US" sz="2000" dirty="0"/>
                    </a:p>
                  </a:txBody>
                  <a:tcPr/>
                </a:tc>
              </a:tr>
              <a:tr h="338667">
                <a:tc>
                  <a:txBody>
                    <a:bodyPr/>
                    <a:lstStyle/>
                    <a:p>
                      <a:r>
                        <a:rPr lang="en-US" sz="2000" dirty="0" smtClean="0"/>
                        <a:t>Rotate left through carry</a:t>
                      </a:r>
                      <a:endParaRPr lang="en-US" sz="2000" dirty="0"/>
                    </a:p>
                  </a:txBody>
                  <a:tcPr/>
                </a:tc>
                <a:tc>
                  <a:txBody>
                    <a:bodyPr/>
                    <a:lstStyle/>
                    <a:p>
                      <a:r>
                        <a:rPr lang="en-US" sz="2000" dirty="0" smtClean="0"/>
                        <a:t>ROLC</a:t>
                      </a:r>
                      <a:endParaRPr lang="en-US" sz="2000" dirty="0"/>
                    </a:p>
                  </a:txBody>
                  <a:tcPr/>
                </a:tc>
              </a:tr>
            </a:tbl>
          </a:graphicData>
        </a:graphic>
      </p:graphicFrame>
    </p:spTree>
    <p:extLst>
      <p:ext uri="{BB962C8B-B14F-4D97-AF65-F5344CB8AC3E}">
        <p14:creationId xmlns:p14="http://schemas.microsoft.com/office/powerpoint/2010/main" val="3184590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smtClean="0"/>
              <a:t>Stack Organization</a:t>
            </a:r>
            <a:endParaRPr lang="en-US" sz="9600" dirty="0"/>
          </a:p>
        </p:txBody>
      </p:sp>
      <p:sp>
        <p:nvSpPr>
          <p:cNvPr id="5"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5: Central Processing </a:t>
            </a:r>
            <a:r>
              <a:rPr lang="da-DK" noProof="1" smtClean="0">
                <a:solidFill>
                  <a:srgbClr val="FFFFFF"/>
                </a:solidFill>
                <a:ea typeface="Open Sans" panose="020B0606030504020204" pitchFamily="34" charset="0"/>
                <a:cs typeface="Open Sans" panose="020B0606030504020204" pitchFamily="34" charset="0"/>
              </a:rPr>
              <a:t>Unit                               </a:t>
            </a:r>
            <a:r>
              <a:rPr lang="da-DK" noProof="1">
                <a:solidFill>
                  <a:srgbClr val="FFFFFF"/>
                </a:solidFill>
                <a:ea typeface="Open Sans" panose="020B0606030504020204" pitchFamily="34" charset="0"/>
                <a:cs typeface="Open Sans" panose="020B0606030504020204" pitchFamily="34" charset="0"/>
              </a:rPr>
              <a:t>Darshan Institute of Engineering &amp; Technology</a:t>
            </a:r>
          </a:p>
        </p:txBody>
      </p:sp>
    </p:spTree>
    <p:extLst>
      <p:ext uri="{BB962C8B-B14F-4D97-AF65-F5344CB8AC3E}">
        <p14:creationId xmlns:p14="http://schemas.microsoft.com/office/powerpoint/2010/main" val="35556759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smtClean="0"/>
              <a:t>Program Control</a:t>
            </a:r>
            <a:endParaRPr lang="en-US" sz="9600" dirty="0"/>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5: Central Processing </a:t>
            </a:r>
            <a:r>
              <a:rPr lang="da-DK" noProof="1" smtClean="0">
                <a:solidFill>
                  <a:srgbClr val="FFFFFF"/>
                </a:solidFill>
                <a:ea typeface="Open Sans" panose="020B0606030504020204" pitchFamily="34" charset="0"/>
                <a:cs typeface="Open Sans" panose="020B0606030504020204" pitchFamily="34" charset="0"/>
              </a:rPr>
              <a:t>Unit                               </a:t>
            </a:r>
            <a:r>
              <a:rPr lang="da-DK" noProof="1">
                <a:solidFill>
                  <a:srgbClr val="FFFFFF"/>
                </a:solidFill>
                <a:ea typeface="Open Sans" panose="020B0606030504020204" pitchFamily="34" charset="0"/>
                <a:cs typeface="Open Sans" panose="020B0606030504020204" pitchFamily="34" charset="0"/>
              </a:rPr>
              <a:t>Darshan Institute of Engineering &amp; Technology</a:t>
            </a:r>
          </a:p>
        </p:txBody>
      </p:sp>
    </p:spTree>
    <p:extLst>
      <p:ext uri="{BB962C8B-B14F-4D97-AF65-F5344CB8AC3E}">
        <p14:creationId xmlns:p14="http://schemas.microsoft.com/office/powerpoint/2010/main" val="15032832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Control</a:t>
            </a:r>
            <a:endParaRPr lang="en-US" dirty="0"/>
          </a:p>
        </p:txBody>
      </p:sp>
      <p:sp>
        <p:nvSpPr>
          <p:cNvPr id="3" name="Content Placeholder 2"/>
          <p:cNvSpPr>
            <a:spLocks noGrp="1"/>
          </p:cNvSpPr>
          <p:nvPr>
            <p:ph idx="1"/>
          </p:nvPr>
        </p:nvSpPr>
        <p:spPr>
          <a:xfrm>
            <a:off x="190500" y="990600"/>
            <a:ext cx="8763000" cy="2133600"/>
          </a:xfrm>
        </p:spPr>
        <p:txBody>
          <a:bodyPr>
            <a:normAutofit fontScale="92500" lnSpcReduction="20000"/>
          </a:bodyPr>
          <a:lstStyle/>
          <a:p>
            <a:pPr algn="just"/>
            <a:r>
              <a:rPr lang="en-US" dirty="0" smtClean="0"/>
              <a:t>A </a:t>
            </a:r>
            <a:r>
              <a:rPr lang="en-US" dirty="0"/>
              <a:t>program control type of instruction, when executed, may change the </a:t>
            </a:r>
            <a:r>
              <a:rPr lang="en-US" dirty="0" smtClean="0"/>
              <a:t>address value </a:t>
            </a:r>
            <a:r>
              <a:rPr lang="en-US" dirty="0"/>
              <a:t>in the program counter and cause the flow of control to be </a:t>
            </a:r>
            <a:r>
              <a:rPr lang="en-US" dirty="0" smtClean="0"/>
              <a:t>altered.</a:t>
            </a:r>
          </a:p>
          <a:p>
            <a:pPr algn="just"/>
            <a:r>
              <a:rPr lang="en-US" dirty="0" smtClean="0"/>
              <a:t>The </a:t>
            </a:r>
            <a:r>
              <a:rPr lang="en-US" dirty="0"/>
              <a:t>change </a:t>
            </a:r>
            <a:r>
              <a:rPr lang="en-US" dirty="0" smtClean="0"/>
              <a:t>in value </a:t>
            </a:r>
            <a:r>
              <a:rPr lang="en-US" dirty="0"/>
              <a:t>of the program counter as a result of the execution of a program </a:t>
            </a:r>
            <a:r>
              <a:rPr lang="en-US" dirty="0" smtClean="0"/>
              <a:t>control </a:t>
            </a:r>
            <a:r>
              <a:rPr lang="en-US" dirty="0"/>
              <a:t>instruction causes a break in the sequence of instruction execution</a:t>
            </a:r>
            <a:r>
              <a:rPr lang="en-US" dirty="0" smtClean="0"/>
              <a:t>.</a:t>
            </a:r>
          </a:p>
        </p:txBody>
      </p:sp>
      <p:graphicFrame>
        <p:nvGraphicFramePr>
          <p:cNvPr id="4" name="Content Placeholder 4"/>
          <p:cNvGraphicFramePr>
            <a:graphicFrameLocks/>
          </p:cNvGraphicFramePr>
          <p:nvPr>
            <p:extLst>
              <p:ext uri="{D42A27DB-BD31-4B8C-83A1-F6EECF244321}">
                <p14:modId xmlns:p14="http://schemas.microsoft.com/office/powerpoint/2010/main" val="2857519882"/>
              </p:ext>
            </p:extLst>
          </p:nvPr>
        </p:nvGraphicFramePr>
        <p:xfrm>
          <a:off x="1314450" y="3124200"/>
          <a:ext cx="6515100" cy="3169920"/>
        </p:xfrm>
        <a:graphic>
          <a:graphicData uri="http://schemas.openxmlformats.org/drawingml/2006/table">
            <a:tbl>
              <a:tblPr firstRow="1">
                <a:tableStyleId>{5C22544A-7EE6-4342-B048-85BDC9FD1C3A}</a:tableStyleId>
              </a:tblPr>
              <a:tblGrid>
                <a:gridCol w="3257550"/>
                <a:gridCol w="3257550"/>
              </a:tblGrid>
              <a:tr h="338667">
                <a:tc>
                  <a:txBody>
                    <a:bodyPr/>
                    <a:lstStyle/>
                    <a:p>
                      <a:r>
                        <a:rPr lang="en-US" sz="2000" dirty="0" smtClean="0"/>
                        <a:t>Name</a:t>
                      </a:r>
                      <a:endParaRPr lang="en-US" sz="2000" dirty="0"/>
                    </a:p>
                  </a:txBody>
                  <a:tcPr/>
                </a:tc>
                <a:tc>
                  <a:txBody>
                    <a:bodyPr/>
                    <a:lstStyle/>
                    <a:p>
                      <a:r>
                        <a:rPr lang="en-US" sz="2000" dirty="0" smtClean="0"/>
                        <a:t>Mnemonic</a:t>
                      </a:r>
                      <a:endParaRPr lang="en-US" sz="2000" dirty="0"/>
                    </a:p>
                  </a:txBody>
                  <a:tcPr/>
                </a:tc>
              </a:tr>
              <a:tr h="338667">
                <a:tc>
                  <a:txBody>
                    <a:bodyPr/>
                    <a:lstStyle/>
                    <a:p>
                      <a:r>
                        <a:rPr lang="en-US" sz="2000" dirty="0" smtClean="0"/>
                        <a:t>Branch</a:t>
                      </a:r>
                      <a:endParaRPr lang="en-US" sz="2000" dirty="0"/>
                    </a:p>
                  </a:txBody>
                  <a:tcPr/>
                </a:tc>
                <a:tc>
                  <a:txBody>
                    <a:bodyPr/>
                    <a:lstStyle/>
                    <a:p>
                      <a:r>
                        <a:rPr lang="en-US" sz="2000" smtClean="0"/>
                        <a:t>BUN</a:t>
                      </a:r>
                      <a:endParaRPr lang="en-US" sz="2000" dirty="0"/>
                    </a:p>
                  </a:txBody>
                  <a:tcPr/>
                </a:tc>
              </a:tr>
              <a:tr h="338667">
                <a:tc>
                  <a:txBody>
                    <a:bodyPr/>
                    <a:lstStyle/>
                    <a:p>
                      <a:r>
                        <a:rPr lang="en-US" sz="2000" dirty="0" smtClean="0"/>
                        <a:t>Jump</a:t>
                      </a:r>
                      <a:endParaRPr lang="en-US" sz="2000" dirty="0"/>
                    </a:p>
                  </a:txBody>
                  <a:tcPr/>
                </a:tc>
                <a:tc>
                  <a:txBody>
                    <a:bodyPr/>
                    <a:lstStyle/>
                    <a:p>
                      <a:r>
                        <a:rPr lang="en-US" sz="2000" dirty="0" smtClean="0"/>
                        <a:t>JMP</a:t>
                      </a:r>
                      <a:endParaRPr lang="en-US" sz="2000" dirty="0"/>
                    </a:p>
                  </a:txBody>
                  <a:tcPr/>
                </a:tc>
              </a:tr>
              <a:tr h="338667">
                <a:tc>
                  <a:txBody>
                    <a:bodyPr/>
                    <a:lstStyle/>
                    <a:p>
                      <a:r>
                        <a:rPr lang="en-US" sz="2000" dirty="0" smtClean="0"/>
                        <a:t>Skip</a:t>
                      </a:r>
                      <a:endParaRPr lang="en-US" sz="2000" dirty="0"/>
                    </a:p>
                  </a:txBody>
                  <a:tcPr/>
                </a:tc>
                <a:tc>
                  <a:txBody>
                    <a:bodyPr/>
                    <a:lstStyle/>
                    <a:p>
                      <a:r>
                        <a:rPr lang="en-US" sz="2000" dirty="0" smtClean="0"/>
                        <a:t>SKP</a:t>
                      </a:r>
                      <a:endParaRPr lang="en-US" sz="2000" dirty="0"/>
                    </a:p>
                  </a:txBody>
                  <a:tcPr/>
                </a:tc>
              </a:tr>
              <a:tr h="338667">
                <a:tc>
                  <a:txBody>
                    <a:bodyPr/>
                    <a:lstStyle/>
                    <a:p>
                      <a:r>
                        <a:rPr lang="en-US" sz="2000" baseline="0" dirty="0" smtClean="0"/>
                        <a:t>Call</a:t>
                      </a:r>
                      <a:endParaRPr lang="en-US" sz="2000" dirty="0"/>
                    </a:p>
                  </a:txBody>
                  <a:tcPr/>
                </a:tc>
                <a:tc>
                  <a:txBody>
                    <a:bodyPr/>
                    <a:lstStyle/>
                    <a:p>
                      <a:r>
                        <a:rPr lang="en-US" sz="2000" dirty="0" smtClean="0"/>
                        <a:t>CALL</a:t>
                      </a:r>
                      <a:endParaRPr lang="en-US" sz="2000" dirty="0"/>
                    </a:p>
                  </a:txBody>
                  <a:tcPr/>
                </a:tc>
              </a:tr>
              <a:tr h="338667">
                <a:tc>
                  <a:txBody>
                    <a:bodyPr/>
                    <a:lstStyle/>
                    <a:p>
                      <a:r>
                        <a:rPr lang="en-US" sz="2000" dirty="0" smtClean="0"/>
                        <a:t>Return</a:t>
                      </a:r>
                      <a:endParaRPr lang="en-US" sz="2000" dirty="0"/>
                    </a:p>
                  </a:txBody>
                  <a:tcPr/>
                </a:tc>
                <a:tc>
                  <a:txBody>
                    <a:bodyPr/>
                    <a:lstStyle/>
                    <a:p>
                      <a:r>
                        <a:rPr lang="en-US" sz="2000" dirty="0" smtClean="0"/>
                        <a:t>RET</a:t>
                      </a:r>
                      <a:endParaRPr lang="en-US" sz="2000" dirty="0"/>
                    </a:p>
                  </a:txBody>
                  <a:tcPr/>
                </a:tc>
              </a:tr>
              <a:tr h="338667">
                <a:tc>
                  <a:txBody>
                    <a:bodyPr/>
                    <a:lstStyle/>
                    <a:p>
                      <a:r>
                        <a:rPr lang="en-US" sz="2000" dirty="0" smtClean="0"/>
                        <a:t>Compare (by</a:t>
                      </a:r>
                      <a:r>
                        <a:rPr lang="en-US" sz="2000" baseline="0" dirty="0" smtClean="0"/>
                        <a:t> subtraction)</a:t>
                      </a:r>
                      <a:endParaRPr lang="en-US" sz="2000" dirty="0"/>
                    </a:p>
                  </a:txBody>
                  <a:tcPr/>
                </a:tc>
                <a:tc>
                  <a:txBody>
                    <a:bodyPr/>
                    <a:lstStyle/>
                    <a:p>
                      <a:r>
                        <a:rPr lang="en-US" sz="2000" dirty="0" smtClean="0"/>
                        <a:t>CMP</a:t>
                      </a:r>
                      <a:endParaRPr lang="en-US" sz="2000" dirty="0"/>
                    </a:p>
                  </a:txBody>
                  <a:tcPr/>
                </a:tc>
              </a:tr>
              <a:tr h="338667">
                <a:tc>
                  <a:txBody>
                    <a:bodyPr/>
                    <a:lstStyle/>
                    <a:p>
                      <a:r>
                        <a:rPr lang="en-US" sz="2000" dirty="0" smtClean="0"/>
                        <a:t>Test (by </a:t>
                      </a:r>
                      <a:r>
                        <a:rPr lang="en-US" sz="2000" dirty="0" err="1" smtClean="0"/>
                        <a:t>ANDing</a:t>
                      </a:r>
                      <a:r>
                        <a:rPr lang="en-US" sz="2000" dirty="0" smtClean="0"/>
                        <a:t>)</a:t>
                      </a:r>
                      <a:endParaRPr lang="en-US" sz="2000" dirty="0"/>
                    </a:p>
                  </a:txBody>
                  <a:tcPr/>
                </a:tc>
                <a:tc>
                  <a:txBody>
                    <a:bodyPr/>
                    <a:lstStyle/>
                    <a:p>
                      <a:r>
                        <a:rPr lang="en-US" sz="2000" dirty="0" smtClean="0"/>
                        <a:t>TST</a:t>
                      </a:r>
                      <a:endParaRPr lang="en-US" sz="2000" dirty="0"/>
                    </a:p>
                  </a:txBody>
                  <a:tcPr/>
                </a:tc>
              </a:tr>
            </a:tbl>
          </a:graphicData>
        </a:graphic>
      </p:graphicFrame>
    </p:spTree>
    <p:extLst>
      <p:ext uri="{BB962C8B-B14F-4D97-AF65-F5344CB8AC3E}">
        <p14:creationId xmlns:p14="http://schemas.microsoft.com/office/powerpoint/2010/main" val="1313199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Bit Conditions</a:t>
            </a:r>
            <a:endParaRPr lang="en-US" dirty="0"/>
          </a:p>
        </p:txBody>
      </p:sp>
      <p:grpSp>
        <p:nvGrpSpPr>
          <p:cNvPr id="4" name="Group 3"/>
          <p:cNvGrpSpPr/>
          <p:nvPr/>
        </p:nvGrpSpPr>
        <p:grpSpPr>
          <a:xfrm>
            <a:off x="5181600" y="1676400"/>
            <a:ext cx="2286000" cy="1524000"/>
            <a:chOff x="5181600" y="1676400"/>
            <a:chExt cx="2286000" cy="1524000"/>
          </a:xfrm>
        </p:grpSpPr>
        <p:sp>
          <p:nvSpPr>
            <p:cNvPr id="5" name="Rectangle 4"/>
            <p:cNvSpPr/>
            <p:nvPr/>
          </p:nvSpPr>
          <p:spPr>
            <a:xfrm>
              <a:off x="5181600" y="1676400"/>
              <a:ext cx="2286000" cy="1524000"/>
            </a:xfrm>
            <a:prstGeom prst="rect">
              <a:avLst/>
            </a:prstGeom>
            <a:solidFill>
              <a:schemeClr val="accent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TextBox 5"/>
            <p:cNvSpPr txBox="1"/>
            <p:nvPr/>
          </p:nvSpPr>
          <p:spPr>
            <a:xfrm>
              <a:off x="5181600" y="1676400"/>
              <a:ext cx="2286000" cy="381000"/>
            </a:xfrm>
            <a:prstGeom prst="rect">
              <a:avLst/>
            </a:prstGeom>
            <a:noFill/>
          </p:spPr>
          <p:txBody>
            <a:bodyPr wrap="square" rtlCol="0">
              <a:spAutoFit/>
            </a:bodyPr>
            <a:lstStyle/>
            <a:p>
              <a:pPr algn="ctr"/>
              <a:r>
                <a:rPr lang="en-IN" dirty="0" smtClean="0">
                  <a:solidFill>
                    <a:schemeClr val="bg1"/>
                  </a:solidFill>
                </a:rPr>
                <a:t>8-bit ALU</a:t>
              </a:r>
              <a:endParaRPr lang="en-IN" dirty="0">
                <a:solidFill>
                  <a:schemeClr val="bg1"/>
                </a:solidFill>
              </a:endParaRPr>
            </a:p>
          </p:txBody>
        </p:sp>
        <mc:AlternateContent xmlns:mc="http://schemas.openxmlformats.org/markup-compatibility/2006" xmlns:a14="http://schemas.microsoft.com/office/drawing/2010/main">
          <mc:Choice Requires="a14">
            <p:sp>
              <p:nvSpPr>
                <p:cNvPr id="7" name="TextBox 6"/>
                <p:cNvSpPr txBox="1"/>
                <p:nvPr/>
              </p:nvSpPr>
              <p:spPr>
                <a:xfrm>
                  <a:off x="5181600" y="2819400"/>
                  <a:ext cx="228600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i="1" smtClean="0">
                                <a:solidFill>
                                  <a:schemeClr val="bg1"/>
                                </a:solidFill>
                                <a:latin typeface="Cambria Math" panose="02040503050406030204" pitchFamily="18" charset="0"/>
                              </a:rPr>
                            </m:ctrlPr>
                          </m:sSubPr>
                          <m:e>
                            <m:r>
                              <a:rPr lang="en-IN" b="0" i="1" smtClean="0">
                                <a:solidFill>
                                  <a:schemeClr val="bg1"/>
                                </a:solidFill>
                                <a:latin typeface="Cambria Math" panose="02040503050406030204" pitchFamily="18" charset="0"/>
                              </a:rPr>
                              <m:t>𝐹</m:t>
                            </m:r>
                          </m:e>
                          <m:sub>
                            <m:r>
                              <a:rPr lang="en-IN" b="0" i="1" smtClean="0">
                                <a:solidFill>
                                  <a:schemeClr val="bg1"/>
                                </a:solidFill>
                                <a:latin typeface="Cambria Math" panose="02040503050406030204" pitchFamily="18" charset="0"/>
                              </a:rPr>
                              <m:t>7</m:t>
                            </m:r>
                          </m:sub>
                        </m:sSub>
                        <m:r>
                          <a:rPr lang="en-IN" b="0" i="1" smtClean="0">
                            <a:solidFill>
                              <a:schemeClr val="bg1"/>
                            </a:solidFill>
                            <a:latin typeface="Cambria Math" panose="02040503050406030204" pitchFamily="18" charset="0"/>
                          </a:rPr>
                          <m:t>−</m:t>
                        </m:r>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𝐹</m:t>
                            </m:r>
                          </m:e>
                          <m:sub>
                            <m:r>
                              <a:rPr lang="en-IN" b="0" i="1" smtClean="0">
                                <a:solidFill>
                                  <a:schemeClr val="bg1"/>
                                </a:solidFill>
                                <a:latin typeface="Cambria Math" panose="02040503050406030204" pitchFamily="18" charset="0"/>
                              </a:rPr>
                              <m:t>0</m:t>
                            </m:r>
                          </m:sub>
                        </m:sSub>
                      </m:oMath>
                    </m:oMathPara>
                  </a14:m>
                  <a:endParaRPr lang="en-IN" dirty="0">
                    <a:solidFill>
                      <a:schemeClr val="bg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181600" y="2819400"/>
                  <a:ext cx="2286000" cy="369332"/>
                </a:xfrm>
                <a:prstGeom prst="rect">
                  <a:avLst/>
                </a:prstGeom>
                <a:blipFill rotWithShape="0">
                  <a:blip r:embed="rId3"/>
                  <a:stretch>
                    <a:fillRect/>
                  </a:stretch>
                </a:blipFill>
              </p:spPr>
              <p:txBody>
                <a:bodyPr/>
                <a:lstStyle/>
                <a:p>
                  <a:r>
                    <a:rPr lang="en-IN">
                      <a:noFill/>
                    </a:rPr>
                    <a:t> </a:t>
                  </a:r>
                </a:p>
              </p:txBody>
            </p:sp>
          </mc:Fallback>
        </mc:AlternateContent>
      </p:grpSp>
      <p:sp>
        <p:nvSpPr>
          <p:cNvPr id="8" name="TextBox 7"/>
          <p:cNvSpPr txBox="1"/>
          <p:nvPr/>
        </p:nvSpPr>
        <p:spPr>
          <a:xfrm>
            <a:off x="5410200" y="838200"/>
            <a:ext cx="457200" cy="369332"/>
          </a:xfrm>
          <a:prstGeom prst="rect">
            <a:avLst/>
          </a:prstGeom>
          <a:noFill/>
        </p:spPr>
        <p:txBody>
          <a:bodyPr wrap="square" rtlCol="0">
            <a:spAutoFit/>
          </a:bodyPr>
          <a:lstStyle/>
          <a:p>
            <a:pPr algn="ctr"/>
            <a:r>
              <a:rPr lang="en-IN" dirty="0"/>
              <a:t>A</a:t>
            </a:r>
          </a:p>
        </p:txBody>
      </p:sp>
      <p:cxnSp>
        <p:nvCxnSpPr>
          <p:cNvPr id="9" name="Straight Arrow Connector 8"/>
          <p:cNvCxnSpPr>
            <a:stCxn id="8" idx="2"/>
          </p:cNvCxnSpPr>
          <p:nvPr/>
        </p:nvCxnSpPr>
        <p:spPr>
          <a:xfrm>
            <a:off x="5638800" y="1207532"/>
            <a:ext cx="0" cy="46886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05600" y="838200"/>
            <a:ext cx="457200" cy="369332"/>
          </a:xfrm>
          <a:prstGeom prst="rect">
            <a:avLst/>
          </a:prstGeom>
          <a:noFill/>
        </p:spPr>
        <p:txBody>
          <a:bodyPr wrap="square" rtlCol="0">
            <a:spAutoFit/>
          </a:bodyPr>
          <a:lstStyle/>
          <a:p>
            <a:pPr algn="ctr"/>
            <a:r>
              <a:rPr lang="en-IN" dirty="0"/>
              <a:t>B</a:t>
            </a:r>
          </a:p>
        </p:txBody>
      </p:sp>
      <p:cxnSp>
        <p:nvCxnSpPr>
          <p:cNvPr id="11" name="Straight Arrow Connector 10"/>
          <p:cNvCxnSpPr>
            <a:stCxn id="10" idx="2"/>
          </p:cNvCxnSpPr>
          <p:nvPr/>
        </p:nvCxnSpPr>
        <p:spPr>
          <a:xfrm>
            <a:off x="6934200" y="1207532"/>
            <a:ext cx="0" cy="46886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562600" y="1295400"/>
            <a:ext cx="152400" cy="2025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858000" y="1295400"/>
            <a:ext cx="152400" cy="2025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14446" y="1154668"/>
            <a:ext cx="457200" cy="369332"/>
          </a:xfrm>
          <a:prstGeom prst="rect">
            <a:avLst/>
          </a:prstGeom>
          <a:noFill/>
        </p:spPr>
        <p:txBody>
          <a:bodyPr wrap="square" rtlCol="0">
            <a:spAutoFit/>
          </a:bodyPr>
          <a:lstStyle/>
          <a:p>
            <a:pPr algn="ctr"/>
            <a:r>
              <a:rPr lang="en-IN" dirty="0" smtClean="0"/>
              <a:t>8</a:t>
            </a:r>
            <a:endParaRPr lang="en-IN" dirty="0"/>
          </a:p>
        </p:txBody>
      </p:sp>
      <p:sp>
        <p:nvSpPr>
          <p:cNvPr id="15" name="TextBox 14"/>
          <p:cNvSpPr txBox="1"/>
          <p:nvPr/>
        </p:nvSpPr>
        <p:spPr>
          <a:xfrm>
            <a:off x="6911416" y="1139742"/>
            <a:ext cx="457200" cy="369332"/>
          </a:xfrm>
          <a:prstGeom prst="rect">
            <a:avLst/>
          </a:prstGeom>
          <a:noFill/>
        </p:spPr>
        <p:txBody>
          <a:bodyPr wrap="square" rtlCol="0">
            <a:spAutoFit/>
          </a:bodyPr>
          <a:lstStyle/>
          <a:p>
            <a:pPr algn="ctr"/>
            <a:r>
              <a:rPr lang="en-IN" dirty="0" smtClean="0"/>
              <a:t>8</a:t>
            </a:r>
            <a:endParaRPr lang="en-IN" dirty="0"/>
          </a:p>
        </p:txBody>
      </p:sp>
      <p:graphicFrame>
        <p:nvGraphicFramePr>
          <p:cNvPr id="16" name="Table 15"/>
          <p:cNvGraphicFramePr>
            <a:graphicFrameLocks noGrp="1"/>
          </p:cNvGraphicFramePr>
          <p:nvPr>
            <p:extLst>
              <p:ext uri="{D42A27DB-BD31-4B8C-83A1-F6EECF244321}">
                <p14:modId xmlns:p14="http://schemas.microsoft.com/office/powerpoint/2010/main" val="2760875934"/>
              </p:ext>
            </p:extLst>
          </p:nvPr>
        </p:nvGraphicFramePr>
        <p:xfrm>
          <a:off x="685800" y="2438400"/>
          <a:ext cx="2880000" cy="365760"/>
        </p:xfrm>
        <a:graphic>
          <a:graphicData uri="http://schemas.openxmlformats.org/drawingml/2006/table">
            <a:tbl>
              <a:tblPr firstRow="1" bandRow="1">
                <a:tableStyleId>{5C22544A-7EE6-4342-B048-85BDC9FD1C3A}</a:tableStyleId>
              </a:tblPr>
              <a:tblGrid>
                <a:gridCol w="720000"/>
                <a:gridCol w="720000"/>
                <a:gridCol w="720000"/>
                <a:gridCol w="720000"/>
              </a:tblGrid>
              <a:tr h="261620">
                <a:tc>
                  <a:txBody>
                    <a:bodyPr/>
                    <a:lstStyle/>
                    <a:p>
                      <a:pPr algn="ctr"/>
                      <a:r>
                        <a:rPr lang="en-IN" b="0" dirty="0" smtClean="0"/>
                        <a:t>V</a:t>
                      </a:r>
                      <a:endParaRPr lang="en-IN" b="0" dirty="0"/>
                    </a:p>
                  </a:txBody>
                  <a:tcPr/>
                </a:tc>
                <a:tc>
                  <a:txBody>
                    <a:bodyPr/>
                    <a:lstStyle/>
                    <a:p>
                      <a:pPr algn="ctr"/>
                      <a:r>
                        <a:rPr lang="en-IN" b="0" dirty="0" smtClean="0"/>
                        <a:t>Z</a:t>
                      </a:r>
                      <a:endParaRPr lang="en-IN" b="0" dirty="0"/>
                    </a:p>
                  </a:txBody>
                  <a:tcPr/>
                </a:tc>
                <a:tc>
                  <a:txBody>
                    <a:bodyPr/>
                    <a:lstStyle/>
                    <a:p>
                      <a:pPr algn="ctr"/>
                      <a:r>
                        <a:rPr lang="en-IN" b="0" dirty="0" smtClean="0"/>
                        <a:t>S</a:t>
                      </a:r>
                      <a:endParaRPr lang="en-IN" b="0" dirty="0"/>
                    </a:p>
                  </a:txBody>
                  <a:tcPr/>
                </a:tc>
                <a:tc>
                  <a:txBody>
                    <a:bodyPr/>
                    <a:lstStyle/>
                    <a:p>
                      <a:pPr algn="ctr"/>
                      <a:r>
                        <a:rPr lang="en-IN" b="0" dirty="0" smtClean="0"/>
                        <a:t>C</a:t>
                      </a:r>
                      <a:endParaRPr lang="en-IN" b="0" dirty="0"/>
                    </a:p>
                  </a:txBody>
                  <a:tcPr/>
                </a:tc>
              </a:tr>
            </a:tbl>
          </a:graphicData>
        </a:graphic>
      </p:graphicFrame>
      <p:sp>
        <p:nvSpPr>
          <p:cNvPr id="17" name="Rectangle 16"/>
          <p:cNvSpPr/>
          <p:nvPr/>
        </p:nvSpPr>
        <p:spPr>
          <a:xfrm>
            <a:off x="2667000" y="4800600"/>
            <a:ext cx="2502816" cy="304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Check for zero output</a:t>
            </a:r>
            <a:endParaRPr lang="en-IN" dirty="0">
              <a:solidFill>
                <a:schemeClr val="bg1"/>
              </a:solidFill>
            </a:endParaRPr>
          </a:p>
        </p:txBody>
      </p:sp>
      <p:cxnSp>
        <p:nvCxnSpPr>
          <p:cNvPr id="18" name="Straight Arrow Connector 17"/>
          <p:cNvCxnSpPr>
            <a:stCxn id="5" idx="2"/>
          </p:cNvCxnSpPr>
          <p:nvPr/>
        </p:nvCxnSpPr>
        <p:spPr>
          <a:xfrm>
            <a:off x="6324600" y="3200400"/>
            <a:ext cx="0" cy="2971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7" idx="3"/>
          </p:cNvCxnSpPr>
          <p:nvPr/>
        </p:nvCxnSpPr>
        <p:spPr>
          <a:xfrm flipH="1">
            <a:off x="5169816" y="4953000"/>
            <a:ext cx="1154784" cy="0"/>
          </a:xfrm>
          <a:prstGeom prst="straightConnector1">
            <a:avLst/>
          </a:prstGeom>
          <a:ln w="25400">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0800000">
            <a:off x="2514601" y="2819401"/>
            <a:ext cx="3810003" cy="1143003"/>
          </a:xfrm>
          <a:prstGeom prst="bentConnector3">
            <a:avLst>
              <a:gd name="adj1" fmla="val 99979"/>
            </a:avLst>
          </a:prstGeom>
          <a:ln w="25400">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248400" y="5562600"/>
            <a:ext cx="152400" cy="2025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324597" y="5479214"/>
            <a:ext cx="457200" cy="369332"/>
          </a:xfrm>
          <a:prstGeom prst="rect">
            <a:avLst/>
          </a:prstGeom>
          <a:noFill/>
        </p:spPr>
        <p:txBody>
          <a:bodyPr wrap="square" rtlCol="0">
            <a:spAutoFit/>
          </a:bodyPr>
          <a:lstStyle/>
          <a:p>
            <a:pPr algn="ctr"/>
            <a:r>
              <a:rPr lang="en-IN" dirty="0" smtClean="0"/>
              <a:t>8</a:t>
            </a:r>
            <a:endParaRPr lang="en-IN" dirty="0"/>
          </a:p>
        </p:txBody>
      </p:sp>
      <p:sp>
        <p:nvSpPr>
          <p:cNvPr id="23" name="TextBox 22"/>
          <p:cNvSpPr txBox="1"/>
          <p:nvPr/>
        </p:nvSpPr>
        <p:spPr>
          <a:xfrm>
            <a:off x="5638800" y="6096000"/>
            <a:ext cx="1319754" cy="369332"/>
          </a:xfrm>
          <a:prstGeom prst="rect">
            <a:avLst/>
          </a:prstGeom>
          <a:noFill/>
        </p:spPr>
        <p:txBody>
          <a:bodyPr wrap="square" rtlCol="0">
            <a:spAutoFit/>
          </a:bodyPr>
          <a:lstStyle/>
          <a:p>
            <a:pPr algn="ctr"/>
            <a:r>
              <a:rPr lang="en-IN" dirty="0" smtClean="0"/>
              <a:t>Output F</a:t>
            </a:r>
            <a:endParaRPr lang="en-IN" dirty="0"/>
          </a:p>
        </p:txBody>
      </p:sp>
      <mc:AlternateContent xmlns:mc="http://schemas.openxmlformats.org/markup-compatibility/2006" xmlns:a14="http://schemas.microsoft.com/office/drawing/2010/main">
        <mc:Choice Requires="a14">
          <p:sp>
            <p:nvSpPr>
              <p:cNvPr id="24" name="TextBox 23"/>
              <p:cNvSpPr txBox="1"/>
              <p:nvPr/>
            </p:nvSpPr>
            <p:spPr>
              <a:xfrm>
                <a:off x="3581400" y="3593073"/>
                <a:ext cx="68580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7</m:t>
                          </m:r>
                        </m:sub>
                      </m:sSub>
                    </m:oMath>
                  </m:oMathPara>
                </a14:m>
                <a:endParaRPr lang="en-IN" dirty="0"/>
              </a:p>
            </p:txBody>
          </p:sp>
        </mc:Choice>
        <mc:Fallback xmlns="">
          <p:sp>
            <p:nvSpPr>
              <p:cNvPr id="24" name="TextBox 23"/>
              <p:cNvSpPr txBox="1">
                <a:spLocks noRot="1" noChangeAspect="1" noMove="1" noResize="1" noEditPoints="1" noAdjustHandles="1" noChangeArrowheads="1" noChangeShapeType="1" noTextEdit="1"/>
              </p:cNvSpPr>
              <p:nvPr/>
            </p:nvSpPr>
            <p:spPr>
              <a:xfrm>
                <a:off x="3581400" y="3593073"/>
                <a:ext cx="685800" cy="369332"/>
              </a:xfrm>
              <a:prstGeom prst="rect">
                <a:avLst/>
              </a:prstGeom>
              <a:blipFill rotWithShape="0">
                <a:blip r:embed="rId4"/>
                <a:stretch>
                  <a:fillRect/>
                </a:stretch>
              </a:blipFill>
            </p:spPr>
            <p:txBody>
              <a:bodyPr/>
              <a:lstStyle/>
              <a:p>
                <a:r>
                  <a:rPr lang="en-US">
                    <a:noFill/>
                  </a:rPr>
                  <a:t> </a:t>
                </a:r>
              </a:p>
            </p:txBody>
          </p:sp>
        </mc:Fallback>
      </mc:AlternateContent>
      <p:cxnSp>
        <p:nvCxnSpPr>
          <p:cNvPr id="25" name="Elbow Connector 24"/>
          <p:cNvCxnSpPr>
            <a:stCxn id="17" idx="1"/>
          </p:cNvCxnSpPr>
          <p:nvPr/>
        </p:nvCxnSpPr>
        <p:spPr>
          <a:xfrm rot="10800000">
            <a:off x="1752604" y="2819400"/>
            <a:ext cx="914396" cy="2133600"/>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rot="10800000">
            <a:off x="1066800" y="1760055"/>
            <a:ext cx="4114800" cy="449745"/>
            <a:chOff x="-497384" y="5435203"/>
            <a:chExt cx="6626919" cy="724319"/>
          </a:xfrm>
        </p:grpSpPr>
        <p:cxnSp>
          <p:nvCxnSpPr>
            <p:cNvPr id="27" name="Straight Connector 26"/>
            <p:cNvCxnSpPr/>
            <p:nvPr/>
          </p:nvCxnSpPr>
          <p:spPr>
            <a:xfrm rot="10800000" flipH="1">
              <a:off x="-478406" y="5984023"/>
              <a:ext cx="456863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flipH="1">
              <a:off x="-497384" y="5620676"/>
              <a:ext cx="458761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flipH="1">
              <a:off x="5010435" y="5800932"/>
              <a:ext cx="1119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Stored Data 71"/>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8" name="Straight Arrow Connector 37"/>
          <p:cNvCxnSpPr/>
          <p:nvPr/>
        </p:nvCxnSpPr>
        <p:spPr>
          <a:xfrm>
            <a:off x="1066800" y="1982711"/>
            <a:ext cx="0" cy="455689"/>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200400" y="2097741"/>
            <a:ext cx="0" cy="376603"/>
          </a:xfrm>
          <a:prstGeom prst="straightConnector1">
            <a:avLst/>
          </a:prstGeom>
          <a:ln w="25400">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p:cNvSpPr txBox="1"/>
              <p:nvPr/>
            </p:nvSpPr>
            <p:spPr>
              <a:xfrm>
                <a:off x="3657600" y="1524000"/>
                <a:ext cx="68580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𝐶</m:t>
                          </m:r>
                        </m:e>
                        <m:sub>
                          <m:r>
                            <a:rPr lang="en-IN" b="0" i="1" smtClean="0">
                              <a:latin typeface="Cambria Math" panose="02040503050406030204" pitchFamily="18" charset="0"/>
                            </a:rPr>
                            <m:t>7</m:t>
                          </m:r>
                        </m:sub>
                      </m:sSub>
                    </m:oMath>
                  </m:oMathPara>
                </a14:m>
                <a:endParaRPr lang="en-IN" dirty="0"/>
              </a:p>
            </p:txBody>
          </p:sp>
        </mc:Choice>
        <mc:Fallback xmlns="">
          <p:sp>
            <p:nvSpPr>
              <p:cNvPr id="42" name="TextBox 41"/>
              <p:cNvSpPr txBox="1">
                <a:spLocks noRot="1" noChangeAspect="1" noMove="1" noResize="1" noEditPoints="1" noAdjustHandles="1" noChangeArrowheads="1" noChangeShapeType="1" noTextEdit="1"/>
              </p:cNvSpPr>
              <p:nvPr/>
            </p:nvSpPr>
            <p:spPr>
              <a:xfrm>
                <a:off x="3657600" y="1524000"/>
                <a:ext cx="685800"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3657600" y="2069068"/>
                <a:ext cx="68580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8</m:t>
                          </m:r>
                        </m:sub>
                      </m:sSub>
                    </m:oMath>
                  </m:oMathPara>
                </a14:m>
                <a:endParaRPr lang="en-IN" dirty="0"/>
              </a:p>
            </p:txBody>
          </p:sp>
        </mc:Choice>
        <mc:Fallback xmlns="">
          <p:sp>
            <p:nvSpPr>
              <p:cNvPr id="43" name="TextBox 42"/>
              <p:cNvSpPr txBox="1">
                <a:spLocks noRot="1" noChangeAspect="1" noMove="1" noResize="1" noEditPoints="1" noAdjustHandles="1" noChangeArrowheads="1" noChangeShapeType="1" noTextEdit="1"/>
              </p:cNvSpPr>
              <p:nvPr/>
            </p:nvSpPr>
            <p:spPr>
              <a:xfrm>
                <a:off x="3657600" y="2069068"/>
                <a:ext cx="685800" cy="36933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9158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par>
                                <p:cTn id="24" presetID="22" presetClass="entr" presetSubtype="1"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par>
                                <p:cTn id="30" presetID="22" presetClass="entr" presetSubtype="1"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par>
                                <p:cTn id="36" presetID="22" presetClass="entr" presetSubtype="1"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up)">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right)">
                                      <p:cBhvr>
                                        <p:cTn id="43" dur="500"/>
                                        <p:tgtEl>
                                          <p:spTgt spid="43"/>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right)">
                                      <p:cBhvr>
                                        <p:cTn id="46" dur="500"/>
                                        <p:tgtEl>
                                          <p:spTgt spid="42"/>
                                        </p:tgtEl>
                                      </p:cBhvr>
                                    </p:animEffect>
                                  </p:childTnLst>
                                </p:cTn>
                              </p:par>
                              <p:par>
                                <p:cTn id="47" presetID="22" presetClass="entr" presetSubtype="2"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right)">
                                      <p:cBhvr>
                                        <p:cTn id="49" dur="500"/>
                                        <p:tgtEl>
                                          <p:spTgt spid="41"/>
                                        </p:tgtEl>
                                      </p:cBhvr>
                                    </p:animEffect>
                                  </p:childTnLst>
                                </p:cTn>
                              </p:par>
                              <p:par>
                                <p:cTn id="50" presetID="22" presetClass="entr" presetSubtype="2"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right)">
                                      <p:cBhvr>
                                        <p:cTn id="52" dur="500"/>
                                        <p:tgtEl>
                                          <p:spTgt spid="38"/>
                                        </p:tgtEl>
                                      </p:cBhvr>
                                    </p:animEffect>
                                  </p:childTnLst>
                                </p:cTn>
                              </p:par>
                              <p:par>
                                <p:cTn id="53" presetID="22" presetClass="entr" presetSubtype="2"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right)">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up)">
                                      <p:cBhvr>
                                        <p:cTn id="63" dur="500"/>
                                        <p:tgtEl>
                                          <p:spTgt spid="22"/>
                                        </p:tgtEl>
                                      </p:cBhvr>
                                    </p:animEffect>
                                  </p:childTnLst>
                                </p:cTn>
                              </p:par>
                              <p:par>
                                <p:cTn id="64" presetID="22" presetClass="entr" presetSubtype="1" fill="hold"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up)">
                                      <p:cBhvr>
                                        <p:cTn id="66" dur="500"/>
                                        <p:tgtEl>
                                          <p:spTgt spid="21"/>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up)">
                                      <p:cBhvr>
                                        <p:cTn id="69" dur="50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down)">
                                      <p:cBhvr>
                                        <p:cTn id="74" dur="500"/>
                                        <p:tgtEl>
                                          <p:spTgt spid="20"/>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down)">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right)">
                                      <p:cBhvr>
                                        <p:cTn id="82" dur="500"/>
                                        <p:tgtEl>
                                          <p:spTgt spid="19"/>
                                        </p:tgtEl>
                                      </p:cBhvr>
                                    </p:animEffect>
                                  </p:childTnLst>
                                </p:cTn>
                              </p:par>
                              <p:par>
                                <p:cTn id="83" presetID="22" presetClass="entr" presetSubtype="2" fill="hold" grpId="0" nodeType="with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wipe(right)">
                                      <p:cBhvr>
                                        <p:cTn id="85" dur="500"/>
                                        <p:tgtEl>
                                          <p:spTgt spid="17"/>
                                        </p:tgtEl>
                                      </p:cBhvr>
                                    </p:animEffect>
                                  </p:childTnLst>
                                </p:cTn>
                              </p:par>
                              <p:par>
                                <p:cTn id="86" presetID="22" presetClass="entr" presetSubtype="2" fill="hold"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right)">
                                      <p:cBhvr>
                                        <p:cTn id="8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4" grpId="0"/>
      <p:bldP spid="15" grpId="0"/>
      <p:bldP spid="17" grpId="0" animBg="1"/>
      <p:bldP spid="22" grpId="0"/>
      <p:bldP spid="23" grpId="0"/>
      <p:bldP spid="24" grpId="0"/>
      <p:bldP spid="42" grpId="0"/>
      <p:bldP spid="4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Bit Conditions</a:t>
            </a:r>
            <a:endParaRPr lang="en-US" dirty="0"/>
          </a:p>
        </p:txBody>
      </p:sp>
      <p:sp>
        <p:nvSpPr>
          <p:cNvPr id="3" name="Content Placeholder 2"/>
          <p:cNvSpPr>
            <a:spLocks noGrp="1"/>
          </p:cNvSpPr>
          <p:nvPr>
            <p:ph idx="1"/>
          </p:nvPr>
        </p:nvSpPr>
        <p:spPr/>
        <p:txBody>
          <a:bodyPr>
            <a:normAutofit/>
          </a:bodyPr>
          <a:lstStyle/>
          <a:p>
            <a:pPr algn="just"/>
            <a:r>
              <a:rPr lang="en-US" dirty="0" smtClean="0"/>
              <a:t>Bit </a:t>
            </a:r>
            <a:r>
              <a:rPr lang="en-US" dirty="0"/>
              <a:t>C (</a:t>
            </a:r>
            <a:r>
              <a:rPr lang="en-US" dirty="0" smtClean="0"/>
              <a:t>carry</a:t>
            </a:r>
            <a:r>
              <a:rPr lang="en-US" dirty="0"/>
              <a:t>) is set to 1 if the end carry </a:t>
            </a:r>
            <a:r>
              <a:rPr lang="en-US" i="1" dirty="0"/>
              <a:t>C</a:t>
            </a:r>
            <a:r>
              <a:rPr lang="en-US" baseline="-25000" dirty="0"/>
              <a:t>8</a:t>
            </a:r>
            <a:r>
              <a:rPr lang="en-US" dirty="0"/>
              <a:t> is 1. It is cleared to 0 if the </a:t>
            </a:r>
            <a:r>
              <a:rPr lang="en-US" dirty="0" smtClean="0"/>
              <a:t>carry is </a:t>
            </a:r>
            <a:r>
              <a:rPr lang="en-US" dirty="0"/>
              <a:t>0.</a:t>
            </a:r>
          </a:p>
          <a:p>
            <a:pPr algn="just"/>
            <a:r>
              <a:rPr lang="en-US" dirty="0" smtClean="0"/>
              <a:t>Bit </a:t>
            </a:r>
            <a:r>
              <a:rPr lang="en-US" dirty="0"/>
              <a:t>S (sign) is set to 1 if the highest-order bit </a:t>
            </a:r>
            <a:r>
              <a:rPr lang="en-US" i="1" dirty="0" smtClean="0"/>
              <a:t>F</a:t>
            </a:r>
            <a:r>
              <a:rPr lang="en-US" baseline="-25000" dirty="0"/>
              <a:t>7</a:t>
            </a:r>
            <a:r>
              <a:rPr lang="en-US" dirty="0" smtClean="0"/>
              <a:t> </a:t>
            </a:r>
            <a:r>
              <a:rPr lang="en-US" dirty="0"/>
              <a:t>is 1. It is set to 0 </a:t>
            </a:r>
            <a:r>
              <a:rPr lang="en-US" dirty="0" smtClean="0"/>
              <a:t>if the bit </a:t>
            </a:r>
            <a:r>
              <a:rPr lang="en-US" dirty="0"/>
              <a:t>is 0.</a:t>
            </a:r>
          </a:p>
          <a:p>
            <a:pPr algn="just"/>
            <a:r>
              <a:rPr lang="en-US" dirty="0" smtClean="0"/>
              <a:t>Bit Z </a:t>
            </a:r>
            <a:r>
              <a:rPr lang="en-US" dirty="0"/>
              <a:t>(zero) is set to 1 </a:t>
            </a:r>
            <a:r>
              <a:rPr lang="en-US" dirty="0" smtClean="0"/>
              <a:t>if </a:t>
            </a:r>
            <a:r>
              <a:rPr lang="en-US" dirty="0"/>
              <a:t>the output is zero and Z = </a:t>
            </a:r>
            <a:r>
              <a:rPr lang="en-US" dirty="0" smtClean="0"/>
              <a:t>0 if </a:t>
            </a:r>
            <a:r>
              <a:rPr lang="en-US" dirty="0"/>
              <a:t>the output is not zero.</a:t>
            </a:r>
          </a:p>
          <a:p>
            <a:pPr algn="just"/>
            <a:r>
              <a:rPr lang="en-US" dirty="0" smtClean="0"/>
              <a:t>Bit </a:t>
            </a:r>
            <a:r>
              <a:rPr lang="en-US" dirty="0"/>
              <a:t>V (overflow) is set to 1 if the </a:t>
            </a:r>
            <a:r>
              <a:rPr lang="en-US" dirty="0" smtClean="0"/>
              <a:t>exclusive-OR </a:t>
            </a:r>
            <a:r>
              <a:rPr lang="en-US" dirty="0"/>
              <a:t>of the last two carries </a:t>
            </a:r>
            <a:r>
              <a:rPr lang="en-US" dirty="0" smtClean="0"/>
              <a:t>is equal </a:t>
            </a:r>
            <a:r>
              <a:rPr lang="en-US" dirty="0"/>
              <a:t>to 1, and cleared to 0 otherwise. This is the condition for </a:t>
            </a:r>
            <a:r>
              <a:rPr lang="en-US" dirty="0" smtClean="0"/>
              <a:t>an overflow when negative numbers are in 2’s complement.</a:t>
            </a:r>
            <a:endParaRPr lang="en-US" dirty="0"/>
          </a:p>
        </p:txBody>
      </p:sp>
    </p:spTree>
    <p:extLst>
      <p:ext uri="{BB962C8B-B14F-4D97-AF65-F5344CB8AC3E}">
        <p14:creationId xmlns:p14="http://schemas.microsoft.com/office/powerpoint/2010/main" val="313514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Branch Instructions</a:t>
            </a:r>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2895718283"/>
              </p:ext>
            </p:extLst>
          </p:nvPr>
        </p:nvGraphicFramePr>
        <p:xfrm>
          <a:off x="1314450" y="1066800"/>
          <a:ext cx="6515100" cy="5151120"/>
        </p:xfrm>
        <a:graphic>
          <a:graphicData uri="http://schemas.openxmlformats.org/drawingml/2006/table">
            <a:tbl>
              <a:tblPr firstRow="1">
                <a:tableStyleId>{5C22544A-7EE6-4342-B048-85BDC9FD1C3A}</a:tableStyleId>
              </a:tblPr>
              <a:tblGrid>
                <a:gridCol w="1329018"/>
                <a:gridCol w="2743200"/>
                <a:gridCol w="2442882"/>
              </a:tblGrid>
              <a:tr h="338667">
                <a:tc>
                  <a:txBody>
                    <a:bodyPr/>
                    <a:lstStyle/>
                    <a:p>
                      <a:r>
                        <a:rPr lang="en-US" sz="2000" dirty="0" smtClean="0"/>
                        <a:t>Mnemonic</a:t>
                      </a:r>
                      <a:endParaRPr lang="en-US" sz="2000" dirty="0"/>
                    </a:p>
                  </a:txBody>
                  <a:tcPr/>
                </a:tc>
                <a:tc>
                  <a:txBody>
                    <a:bodyPr/>
                    <a:lstStyle/>
                    <a:p>
                      <a:r>
                        <a:rPr lang="en-US" sz="2000" dirty="0" smtClean="0"/>
                        <a:t>Branch Condition</a:t>
                      </a:r>
                      <a:endParaRPr lang="en-US" sz="2000" dirty="0"/>
                    </a:p>
                  </a:txBody>
                  <a:tcPr/>
                </a:tc>
                <a:tc>
                  <a:txBody>
                    <a:bodyPr/>
                    <a:lstStyle/>
                    <a:p>
                      <a:r>
                        <a:rPr lang="en-US" sz="2000" dirty="0" smtClean="0"/>
                        <a:t>Tested Condition</a:t>
                      </a:r>
                      <a:endParaRPr lang="en-US" sz="2000" dirty="0"/>
                    </a:p>
                  </a:txBody>
                  <a:tcPr/>
                </a:tc>
              </a:tr>
              <a:tr h="338667">
                <a:tc>
                  <a:txBody>
                    <a:bodyPr/>
                    <a:lstStyle/>
                    <a:p>
                      <a:r>
                        <a:rPr lang="en-US" sz="2000" dirty="0" smtClean="0"/>
                        <a:t>BZ</a:t>
                      </a:r>
                      <a:endParaRPr lang="en-US" sz="2000" dirty="0"/>
                    </a:p>
                  </a:txBody>
                  <a:tcPr/>
                </a:tc>
                <a:tc>
                  <a:txBody>
                    <a:bodyPr/>
                    <a:lstStyle/>
                    <a:p>
                      <a:r>
                        <a:rPr lang="en-US" sz="2000" dirty="0" smtClean="0"/>
                        <a:t>Branch</a:t>
                      </a:r>
                      <a:r>
                        <a:rPr lang="en-US" sz="2000" baseline="0" dirty="0" smtClean="0"/>
                        <a:t> if zero</a:t>
                      </a:r>
                      <a:endParaRPr lang="en-US" sz="2000" dirty="0"/>
                    </a:p>
                  </a:txBody>
                  <a:tcPr/>
                </a:tc>
                <a:tc>
                  <a:txBody>
                    <a:bodyPr/>
                    <a:lstStyle/>
                    <a:p>
                      <a:r>
                        <a:rPr lang="en-US" sz="2000" dirty="0" smtClean="0"/>
                        <a:t>Z =</a:t>
                      </a:r>
                      <a:r>
                        <a:rPr lang="en-US" sz="2000" baseline="0" dirty="0" smtClean="0"/>
                        <a:t> 1</a:t>
                      </a:r>
                      <a:endParaRPr lang="en-US" sz="2000" dirty="0"/>
                    </a:p>
                  </a:txBody>
                  <a:tcPr/>
                </a:tc>
              </a:tr>
              <a:tr h="338667">
                <a:tc>
                  <a:txBody>
                    <a:bodyPr/>
                    <a:lstStyle/>
                    <a:p>
                      <a:r>
                        <a:rPr lang="en-US" sz="2000" dirty="0" smtClean="0"/>
                        <a:t>BNZ</a:t>
                      </a:r>
                      <a:endParaRPr lang="en-US" sz="2000" dirty="0"/>
                    </a:p>
                  </a:txBody>
                  <a:tcPr/>
                </a:tc>
                <a:tc>
                  <a:txBody>
                    <a:bodyPr/>
                    <a:lstStyle/>
                    <a:p>
                      <a:r>
                        <a:rPr lang="en-US" sz="2000" dirty="0" smtClean="0"/>
                        <a:t>Branch if not zero</a:t>
                      </a:r>
                    </a:p>
                  </a:txBody>
                  <a:tcPr/>
                </a:tc>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en-US" sz="2000" dirty="0" smtClean="0"/>
                        <a:t>Z =</a:t>
                      </a:r>
                      <a:r>
                        <a:rPr lang="en-US" sz="2000" baseline="0" dirty="0" smtClean="0"/>
                        <a:t> 0</a:t>
                      </a:r>
                      <a:endParaRPr lang="en-US" sz="2000" dirty="0" smtClean="0"/>
                    </a:p>
                  </a:txBody>
                  <a:tcPr/>
                </a:tc>
              </a:tr>
              <a:tr h="338667">
                <a:tc>
                  <a:txBody>
                    <a:bodyPr/>
                    <a:lstStyle/>
                    <a:p>
                      <a:r>
                        <a:rPr lang="en-US" sz="2000" dirty="0" smtClean="0"/>
                        <a:t>BC</a:t>
                      </a:r>
                      <a:endParaRPr lang="en-US" sz="2000" dirty="0"/>
                    </a:p>
                  </a:txBody>
                  <a:tcPr/>
                </a:tc>
                <a:tc>
                  <a:txBody>
                    <a:bodyPr/>
                    <a:lstStyle/>
                    <a:p>
                      <a:r>
                        <a:rPr lang="en-US" sz="2000" dirty="0" smtClean="0"/>
                        <a:t>Branch if carry</a:t>
                      </a:r>
                    </a:p>
                  </a:txBody>
                  <a:tcPr/>
                </a:tc>
                <a:tc>
                  <a:txBody>
                    <a:bodyPr/>
                    <a:lstStyle/>
                    <a:p>
                      <a:r>
                        <a:rPr lang="en-US" sz="2000" dirty="0" smtClean="0"/>
                        <a:t>C = 1</a:t>
                      </a:r>
                      <a:endParaRPr lang="en-US" sz="2000" dirty="0"/>
                    </a:p>
                  </a:txBody>
                  <a:tcPr/>
                </a:tc>
              </a:tr>
              <a:tr h="338667">
                <a:tc>
                  <a:txBody>
                    <a:bodyPr/>
                    <a:lstStyle/>
                    <a:p>
                      <a:r>
                        <a:rPr lang="en-US" sz="2000" dirty="0" smtClean="0"/>
                        <a:t>BNC</a:t>
                      </a:r>
                      <a:endParaRPr lang="en-US" sz="2000" dirty="0"/>
                    </a:p>
                  </a:txBody>
                  <a:tcPr/>
                </a:tc>
                <a:tc>
                  <a:txBody>
                    <a:bodyPr/>
                    <a:lstStyle/>
                    <a:p>
                      <a:r>
                        <a:rPr lang="en-US" sz="2000" dirty="0" smtClean="0"/>
                        <a:t>Branch if no carry</a:t>
                      </a:r>
                    </a:p>
                  </a:txBody>
                  <a:tcPr/>
                </a:tc>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en-US" sz="2000" dirty="0" smtClean="0"/>
                        <a:t>C = 0</a:t>
                      </a:r>
                    </a:p>
                  </a:txBody>
                  <a:tcPr/>
                </a:tc>
              </a:tr>
              <a:tr h="338667">
                <a:tc>
                  <a:txBody>
                    <a:bodyPr/>
                    <a:lstStyle/>
                    <a:p>
                      <a:r>
                        <a:rPr lang="en-US" sz="2000" dirty="0" smtClean="0"/>
                        <a:t>BP</a:t>
                      </a:r>
                      <a:endParaRPr lang="en-US" sz="2000" dirty="0"/>
                    </a:p>
                  </a:txBody>
                  <a:tcPr/>
                </a:tc>
                <a:tc>
                  <a:txBody>
                    <a:bodyPr/>
                    <a:lstStyle/>
                    <a:p>
                      <a:r>
                        <a:rPr lang="en-US" sz="2000" dirty="0" smtClean="0"/>
                        <a:t>Branch if plus</a:t>
                      </a:r>
                    </a:p>
                  </a:txBody>
                  <a:tcPr/>
                </a:tc>
                <a:tc>
                  <a:txBody>
                    <a:bodyPr/>
                    <a:lstStyle/>
                    <a:p>
                      <a:r>
                        <a:rPr lang="en-US" sz="2000" dirty="0" smtClean="0"/>
                        <a:t>S = 0</a:t>
                      </a:r>
                      <a:endParaRPr lang="en-US" sz="2000" dirty="0"/>
                    </a:p>
                  </a:txBody>
                  <a:tcPr/>
                </a:tc>
              </a:tr>
              <a:tr h="338667">
                <a:tc>
                  <a:txBody>
                    <a:bodyPr/>
                    <a:lstStyle/>
                    <a:p>
                      <a:r>
                        <a:rPr lang="en-US" sz="2000" dirty="0" smtClean="0"/>
                        <a:t>BM</a:t>
                      </a:r>
                      <a:endParaRPr lang="en-US" sz="2000" dirty="0"/>
                    </a:p>
                  </a:txBody>
                  <a:tcPr/>
                </a:tc>
                <a:tc>
                  <a:txBody>
                    <a:bodyPr/>
                    <a:lstStyle/>
                    <a:p>
                      <a:r>
                        <a:rPr lang="en-US" sz="2000" dirty="0" smtClean="0"/>
                        <a:t>Branch if minus</a:t>
                      </a:r>
                    </a:p>
                  </a:txBody>
                  <a:tcPr/>
                </a:tc>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en-US" sz="2000" dirty="0" smtClean="0"/>
                        <a:t>S = 1</a:t>
                      </a:r>
                    </a:p>
                  </a:txBody>
                  <a:tcPr/>
                </a:tc>
              </a:tr>
              <a:tr h="338667">
                <a:tc>
                  <a:txBody>
                    <a:bodyPr/>
                    <a:lstStyle/>
                    <a:p>
                      <a:r>
                        <a:rPr lang="en-US" sz="2000" dirty="0" smtClean="0"/>
                        <a:t>BV</a:t>
                      </a:r>
                      <a:endParaRPr lang="en-US" sz="2000" dirty="0"/>
                    </a:p>
                  </a:txBody>
                  <a:tcPr/>
                </a:tc>
                <a:tc>
                  <a:txBody>
                    <a:bodyPr/>
                    <a:lstStyle/>
                    <a:p>
                      <a:r>
                        <a:rPr lang="en-US" sz="2000" dirty="0" smtClean="0"/>
                        <a:t>Branch if overflow</a:t>
                      </a:r>
                    </a:p>
                  </a:txBody>
                  <a:tcPr/>
                </a:tc>
                <a:tc>
                  <a:txBody>
                    <a:bodyPr/>
                    <a:lstStyle/>
                    <a:p>
                      <a:r>
                        <a:rPr lang="en-US" sz="2000" dirty="0" smtClean="0"/>
                        <a:t>V = 1</a:t>
                      </a:r>
                      <a:endParaRPr lang="en-US" sz="2000" dirty="0"/>
                    </a:p>
                  </a:txBody>
                  <a:tcPr/>
                </a:tc>
              </a:tr>
              <a:tr h="338667">
                <a:tc>
                  <a:txBody>
                    <a:bodyPr/>
                    <a:lstStyle/>
                    <a:p>
                      <a:r>
                        <a:rPr lang="en-US" sz="2000" dirty="0" smtClean="0"/>
                        <a:t>BNV</a:t>
                      </a:r>
                      <a:endParaRPr lang="en-US" sz="2000" dirty="0"/>
                    </a:p>
                  </a:txBody>
                  <a:tcPr/>
                </a:tc>
                <a:tc>
                  <a:txBody>
                    <a:bodyPr/>
                    <a:lstStyle/>
                    <a:p>
                      <a:r>
                        <a:rPr lang="en-US" sz="2000" dirty="0" smtClean="0"/>
                        <a:t>Branch if no overflow</a:t>
                      </a:r>
                    </a:p>
                  </a:txBody>
                  <a:tcPr/>
                </a:tc>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en-US" sz="2000" dirty="0" smtClean="0"/>
                        <a:t>V = 0</a:t>
                      </a:r>
                    </a:p>
                  </a:txBody>
                  <a:tcPr/>
                </a:tc>
              </a:tr>
              <a:tr h="338667">
                <a:tc gridSpan="3">
                  <a:txBody>
                    <a:bodyPr/>
                    <a:lstStyle/>
                    <a:p>
                      <a:pPr algn="ctr"/>
                      <a:r>
                        <a:rPr lang="en-US" sz="2000" b="1" dirty="0" smtClean="0"/>
                        <a:t>Unsigned compare conditions (A – B)</a:t>
                      </a:r>
                      <a:endParaRPr lang="en-US" sz="2000" b="1" dirty="0"/>
                    </a:p>
                  </a:txBody>
                  <a:tcPr/>
                </a:tc>
                <a:tc hMerge="1">
                  <a:txBody>
                    <a:bodyPr/>
                    <a:lstStyle/>
                    <a:p>
                      <a:endParaRPr lang="en-US" sz="2000" dirty="0" smtClean="0"/>
                    </a:p>
                  </a:txBody>
                  <a:tcPr/>
                </a:tc>
                <a:tc hMerge="1">
                  <a:txBody>
                    <a:bodyPr/>
                    <a:lstStyle/>
                    <a:p>
                      <a:endParaRPr lang="en-US" sz="2000" dirty="0"/>
                    </a:p>
                  </a:txBody>
                  <a:tcPr/>
                </a:tc>
              </a:tr>
              <a:tr h="338667">
                <a:tc>
                  <a:txBody>
                    <a:bodyPr/>
                    <a:lstStyle/>
                    <a:p>
                      <a:r>
                        <a:rPr lang="en-US" sz="2000" dirty="0" smtClean="0"/>
                        <a:t>BHI</a:t>
                      </a:r>
                      <a:endParaRPr lang="en-US" sz="2000" dirty="0"/>
                    </a:p>
                  </a:txBody>
                  <a:tcPr/>
                </a:tc>
                <a:tc>
                  <a:txBody>
                    <a:bodyPr/>
                    <a:lstStyle/>
                    <a:p>
                      <a:r>
                        <a:rPr lang="en-US" sz="2000" dirty="0" smtClean="0"/>
                        <a:t>Branch if higher</a:t>
                      </a:r>
                    </a:p>
                  </a:txBody>
                  <a:tcPr/>
                </a:tc>
                <a:tc>
                  <a:txBody>
                    <a:bodyPr/>
                    <a:lstStyle/>
                    <a:p>
                      <a:r>
                        <a:rPr lang="en-US" sz="2000" dirty="0" smtClean="0"/>
                        <a:t>A &gt;</a:t>
                      </a:r>
                      <a:r>
                        <a:rPr lang="en-US" sz="2000" baseline="0" dirty="0" smtClean="0"/>
                        <a:t> B</a:t>
                      </a:r>
                      <a:endParaRPr lang="en-US" sz="2000" dirty="0"/>
                    </a:p>
                  </a:txBody>
                  <a:tcPr/>
                </a:tc>
              </a:tr>
              <a:tr h="338667">
                <a:tc>
                  <a:txBody>
                    <a:bodyPr/>
                    <a:lstStyle/>
                    <a:p>
                      <a:r>
                        <a:rPr lang="en-US" sz="2000" dirty="0" smtClean="0"/>
                        <a:t>BHE</a:t>
                      </a:r>
                      <a:endParaRPr lang="en-US" sz="2000" dirty="0"/>
                    </a:p>
                  </a:txBody>
                  <a:tcPr/>
                </a:tc>
                <a:tc>
                  <a:txBody>
                    <a:bodyPr/>
                    <a:lstStyle/>
                    <a:p>
                      <a:r>
                        <a:rPr lang="en-US" sz="2000" dirty="0" smtClean="0"/>
                        <a:t>Branch if higher or equal</a:t>
                      </a:r>
                    </a:p>
                  </a:txBody>
                  <a:tcPr/>
                </a:tc>
                <a:tc>
                  <a:txBody>
                    <a:bodyPr/>
                    <a:lstStyle/>
                    <a:p>
                      <a:r>
                        <a:rPr lang="en-US" sz="2000" dirty="0" smtClean="0"/>
                        <a:t>A ≥ B</a:t>
                      </a:r>
                      <a:endParaRPr lang="en-US" sz="2000" dirty="0"/>
                    </a:p>
                  </a:txBody>
                  <a:tcPr/>
                </a:tc>
              </a:tr>
              <a:tr h="338667">
                <a:tc>
                  <a:txBody>
                    <a:bodyPr/>
                    <a:lstStyle/>
                    <a:p>
                      <a:r>
                        <a:rPr lang="en-US" sz="2000" dirty="0" smtClean="0"/>
                        <a:t>BLO</a:t>
                      </a:r>
                      <a:endParaRPr lang="en-US" sz="2000" dirty="0"/>
                    </a:p>
                  </a:txBody>
                  <a:tcPr/>
                </a:tc>
                <a:tc>
                  <a:txBody>
                    <a:bodyPr/>
                    <a:lstStyle/>
                    <a:p>
                      <a:r>
                        <a:rPr lang="en-US" sz="2000" dirty="0" smtClean="0"/>
                        <a:t>Branch if lower</a:t>
                      </a:r>
                    </a:p>
                  </a:txBody>
                  <a:tcPr/>
                </a:tc>
                <a:tc>
                  <a:txBody>
                    <a:bodyPr/>
                    <a:lstStyle/>
                    <a:p>
                      <a:r>
                        <a:rPr lang="en-US" sz="2000" dirty="0" smtClean="0"/>
                        <a:t>A &lt; B</a:t>
                      </a:r>
                      <a:endParaRPr lang="en-US" sz="2000" dirty="0"/>
                    </a:p>
                  </a:txBody>
                  <a:tcPr/>
                </a:tc>
              </a:tr>
            </a:tbl>
          </a:graphicData>
        </a:graphic>
      </p:graphicFrame>
    </p:spTree>
    <p:extLst>
      <p:ext uri="{BB962C8B-B14F-4D97-AF65-F5344CB8AC3E}">
        <p14:creationId xmlns:p14="http://schemas.microsoft.com/office/powerpoint/2010/main" val="27604357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Branch Instructions</a:t>
            </a:r>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3524393716"/>
              </p:ext>
            </p:extLst>
          </p:nvPr>
        </p:nvGraphicFramePr>
        <p:xfrm>
          <a:off x="1314450" y="1066800"/>
          <a:ext cx="6515100" cy="4358640"/>
        </p:xfrm>
        <a:graphic>
          <a:graphicData uri="http://schemas.openxmlformats.org/drawingml/2006/table">
            <a:tbl>
              <a:tblPr firstRow="1">
                <a:tableStyleId>{5C22544A-7EE6-4342-B048-85BDC9FD1C3A}</a:tableStyleId>
              </a:tblPr>
              <a:tblGrid>
                <a:gridCol w="1329018"/>
                <a:gridCol w="2995332"/>
                <a:gridCol w="2190750"/>
              </a:tblGrid>
              <a:tr h="338667">
                <a:tc>
                  <a:txBody>
                    <a:bodyPr/>
                    <a:lstStyle/>
                    <a:p>
                      <a:r>
                        <a:rPr lang="en-US" sz="2000" dirty="0" smtClean="0"/>
                        <a:t>Mnemonic</a:t>
                      </a:r>
                      <a:endParaRPr lang="en-US" sz="2000" dirty="0"/>
                    </a:p>
                  </a:txBody>
                  <a:tcPr/>
                </a:tc>
                <a:tc>
                  <a:txBody>
                    <a:bodyPr/>
                    <a:lstStyle/>
                    <a:p>
                      <a:r>
                        <a:rPr lang="en-US" sz="2000" dirty="0" smtClean="0"/>
                        <a:t>Branch Condition</a:t>
                      </a:r>
                      <a:endParaRPr lang="en-US" sz="2000" dirty="0"/>
                    </a:p>
                  </a:txBody>
                  <a:tcPr/>
                </a:tc>
                <a:tc>
                  <a:txBody>
                    <a:bodyPr/>
                    <a:lstStyle/>
                    <a:p>
                      <a:r>
                        <a:rPr lang="en-US" sz="2000" dirty="0" smtClean="0"/>
                        <a:t>Tested Condition</a:t>
                      </a:r>
                      <a:endParaRPr lang="en-US" sz="2000" dirty="0"/>
                    </a:p>
                  </a:txBody>
                  <a:tcPr/>
                </a:tc>
              </a:tr>
              <a:tr h="338667">
                <a:tc>
                  <a:txBody>
                    <a:bodyPr/>
                    <a:lstStyle/>
                    <a:p>
                      <a:r>
                        <a:rPr lang="en-US" sz="2000" dirty="0" smtClean="0"/>
                        <a:t>BLOE</a:t>
                      </a:r>
                      <a:endParaRPr lang="en-US" sz="2000" dirty="0"/>
                    </a:p>
                  </a:txBody>
                  <a:tcPr/>
                </a:tc>
                <a:tc>
                  <a:txBody>
                    <a:bodyPr/>
                    <a:lstStyle/>
                    <a:p>
                      <a:r>
                        <a:rPr lang="en-US" sz="2000" dirty="0" smtClean="0"/>
                        <a:t>Branch if lower or equal</a:t>
                      </a:r>
                    </a:p>
                  </a:txBody>
                  <a:tcPr/>
                </a:tc>
                <a:tc>
                  <a:txBody>
                    <a:bodyPr/>
                    <a:lstStyle/>
                    <a:p>
                      <a:r>
                        <a:rPr lang="en-US" sz="2000" dirty="0" smtClean="0"/>
                        <a:t>A ≤ B</a:t>
                      </a:r>
                      <a:endParaRPr lang="en-US" sz="2000" dirty="0"/>
                    </a:p>
                  </a:txBody>
                  <a:tcPr/>
                </a:tc>
              </a:tr>
              <a:tr h="338667">
                <a:tc>
                  <a:txBody>
                    <a:bodyPr/>
                    <a:lstStyle/>
                    <a:p>
                      <a:r>
                        <a:rPr lang="en-US" sz="2000" dirty="0" smtClean="0"/>
                        <a:t>BE</a:t>
                      </a:r>
                      <a:endParaRPr lang="en-US" sz="2000" dirty="0"/>
                    </a:p>
                  </a:txBody>
                  <a:tcPr/>
                </a:tc>
                <a:tc>
                  <a:txBody>
                    <a:bodyPr/>
                    <a:lstStyle/>
                    <a:p>
                      <a:r>
                        <a:rPr lang="en-US" sz="2000" dirty="0" smtClean="0"/>
                        <a:t>Branch if equal</a:t>
                      </a:r>
                    </a:p>
                  </a:txBody>
                  <a:tcPr/>
                </a:tc>
                <a:tc>
                  <a:txBody>
                    <a:bodyPr/>
                    <a:lstStyle/>
                    <a:p>
                      <a:r>
                        <a:rPr lang="en-US" sz="2000" dirty="0" smtClean="0"/>
                        <a:t>A = B</a:t>
                      </a:r>
                      <a:endParaRPr lang="en-US" sz="2000" dirty="0"/>
                    </a:p>
                  </a:txBody>
                  <a:tcPr/>
                </a:tc>
              </a:tr>
              <a:tr h="338667">
                <a:tc>
                  <a:txBody>
                    <a:bodyPr/>
                    <a:lstStyle/>
                    <a:p>
                      <a:r>
                        <a:rPr lang="en-US" sz="2000" dirty="0" smtClean="0"/>
                        <a:t>BNE</a:t>
                      </a:r>
                      <a:endParaRPr lang="en-US" sz="2000" dirty="0"/>
                    </a:p>
                  </a:txBody>
                  <a:tcPr/>
                </a:tc>
                <a:tc>
                  <a:txBody>
                    <a:bodyPr/>
                    <a:lstStyle/>
                    <a:p>
                      <a:r>
                        <a:rPr lang="en-US" sz="2000" dirty="0" smtClean="0"/>
                        <a:t>Branch if not equal</a:t>
                      </a:r>
                    </a:p>
                  </a:txBody>
                  <a:tcPr/>
                </a:tc>
                <a:tc>
                  <a:txBody>
                    <a:bodyPr/>
                    <a:lstStyle/>
                    <a:p>
                      <a:r>
                        <a:rPr lang="en-US" sz="2000" dirty="0" smtClean="0"/>
                        <a:t>A ≠ B</a:t>
                      </a:r>
                      <a:endParaRPr lang="en-US" sz="2000" dirty="0"/>
                    </a:p>
                  </a:txBody>
                  <a:tcPr/>
                </a:tc>
              </a:tr>
              <a:tr h="338667">
                <a:tc gridSpan="3">
                  <a:txBody>
                    <a:bodyPr/>
                    <a:lstStyle/>
                    <a:p>
                      <a:pPr algn="ctr"/>
                      <a:r>
                        <a:rPr lang="en-US" sz="2000" b="1" dirty="0" smtClean="0"/>
                        <a:t>Signed</a:t>
                      </a:r>
                      <a:r>
                        <a:rPr lang="en-US" sz="2000" b="1" baseline="0" dirty="0" smtClean="0"/>
                        <a:t> compare conditions (A – B)</a:t>
                      </a:r>
                      <a:endParaRPr lang="en-US" sz="2000" b="1" dirty="0"/>
                    </a:p>
                  </a:txBody>
                  <a:tcPr/>
                </a:tc>
                <a:tc hMerge="1">
                  <a:txBody>
                    <a:bodyPr/>
                    <a:lstStyle/>
                    <a:p>
                      <a:endParaRPr lang="en-US" sz="2000" dirty="0" smtClean="0"/>
                    </a:p>
                  </a:txBody>
                  <a:tcPr/>
                </a:tc>
                <a:tc hMerge="1">
                  <a:txBody>
                    <a:bodyPr/>
                    <a:lstStyle/>
                    <a:p>
                      <a:endParaRPr lang="en-US" sz="2000" dirty="0"/>
                    </a:p>
                  </a:txBody>
                  <a:tcPr/>
                </a:tc>
              </a:tr>
              <a:tr h="338667">
                <a:tc>
                  <a:txBody>
                    <a:bodyPr/>
                    <a:lstStyle/>
                    <a:p>
                      <a:r>
                        <a:rPr lang="en-US" sz="2000" dirty="0" smtClean="0"/>
                        <a:t>BGT</a:t>
                      </a:r>
                      <a:endParaRPr lang="en-US" sz="2000" dirty="0"/>
                    </a:p>
                  </a:txBody>
                  <a:tcPr/>
                </a:tc>
                <a:tc>
                  <a:txBody>
                    <a:bodyPr/>
                    <a:lstStyle/>
                    <a:p>
                      <a:r>
                        <a:rPr lang="en-US" sz="2000" dirty="0" smtClean="0"/>
                        <a:t>Branch if greater than</a:t>
                      </a:r>
                    </a:p>
                  </a:txBody>
                  <a:tcPr/>
                </a:tc>
                <a:tc>
                  <a:txBody>
                    <a:bodyPr/>
                    <a:lstStyle/>
                    <a:p>
                      <a:r>
                        <a:rPr lang="en-US" sz="2000" dirty="0" smtClean="0"/>
                        <a:t>A &gt;</a:t>
                      </a:r>
                      <a:r>
                        <a:rPr lang="en-US" sz="2000" baseline="0" dirty="0" smtClean="0"/>
                        <a:t> B</a:t>
                      </a:r>
                      <a:endParaRPr lang="en-US" sz="2000" dirty="0"/>
                    </a:p>
                  </a:txBody>
                  <a:tcPr/>
                </a:tc>
              </a:tr>
              <a:tr h="338667">
                <a:tc>
                  <a:txBody>
                    <a:bodyPr/>
                    <a:lstStyle/>
                    <a:p>
                      <a:r>
                        <a:rPr lang="en-US" sz="2000" dirty="0" smtClean="0"/>
                        <a:t>BGE</a:t>
                      </a:r>
                      <a:endParaRPr lang="en-US" sz="2000" dirty="0"/>
                    </a:p>
                  </a:txBody>
                  <a:tcPr/>
                </a:tc>
                <a:tc>
                  <a:txBody>
                    <a:bodyPr/>
                    <a:lstStyle/>
                    <a:p>
                      <a:r>
                        <a:rPr lang="en-US" sz="2000" dirty="0" smtClean="0"/>
                        <a:t>Branch if greater or equal</a:t>
                      </a:r>
                    </a:p>
                  </a:txBody>
                  <a:tcPr/>
                </a:tc>
                <a:tc>
                  <a:txBody>
                    <a:bodyPr/>
                    <a:lstStyle/>
                    <a:p>
                      <a:r>
                        <a:rPr lang="en-US" sz="2000" dirty="0" smtClean="0"/>
                        <a:t>A ≥ B</a:t>
                      </a:r>
                      <a:endParaRPr lang="en-US" sz="2000" dirty="0"/>
                    </a:p>
                  </a:txBody>
                  <a:tcPr/>
                </a:tc>
              </a:tr>
              <a:tr h="338667">
                <a:tc>
                  <a:txBody>
                    <a:bodyPr/>
                    <a:lstStyle/>
                    <a:p>
                      <a:r>
                        <a:rPr lang="en-US" sz="2000" dirty="0" smtClean="0"/>
                        <a:t>BLT</a:t>
                      </a:r>
                      <a:endParaRPr lang="en-US" sz="2000" dirty="0"/>
                    </a:p>
                  </a:txBody>
                  <a:tcPr/>
                </a:tc>
                <a:tc>
                  <a:txBody>
                    <a:bodyPr/>
                    <a:lstStyle/>
                    <a:p>
                      <a:r>
                        <a:rPr lang="en-US" sz="2000" dirty="0" smtClean="0"/>
                        <a:t>Branch if less than</a:t>
                      </a:r>
                    </a:p>
                  </a:txBody>
                  <a:tcPr/>
                </a:tc>
                <a:tc>
                  <a:txBody>
                    <a:bodyPr/>
                    <a:lstStyle/>
                    <a:p>
                      <a:r>
                        <a:rPr lang="en-US" sz="2000" dirty="0" smtClean="0"/>
                        <a:t>A &lt; B</a:t>
                      </a:r>
                      <a:endParaRPr lang="en-US" sz="2000" dirty="0"/>
                    </a:p>
                  </a:txBody>
                  <a:tcPr/>
                </a:tc>
              </a:tr>
              <a:tr h="338667">
                <a:tc>
                  <a:txBody>
                    <a:bodyPr/>
                    <a:lstStyle/>
                    <a:p>
                      <a:r>
                        <a:rPr lang="en-US" sz="2000" dirty="0" smtClean="0"/>
                        <a:t>BLE</a:t>
                      </a:r>
                      <a:endParaRPr lang="en-US" sz="2000" dirty="0"/>
                    </a:p>
                  </a:txBody>
                  <a:tcPr/>
                </a:tc>
                <a:tc>
                  <a:txBody>
                    <a:bodyPr/>
                    <a:lstStyle/>
                    <a:p>
                      <a:r>
                        <a:rPr lang="en-US" sz="2000" dirty="0" smtClean="0"/>
                        <a:t>Branch if less or equal</a:t>
                      </a:r>
                    </a:p>
                  </a:txBody>
                  <a:tcPr/>
                </a:tc>
                <a:tc>
                  <a:txBody>
                    <a:bodyPr/>
                    <a:lstStyle/>
                    <a:p>
                      <a:r>
                        <a:rPr lang="en-US" sz="2000" dirty="0" smtClean="0"/>
                        <a:t>A ≤ B</a:t>
                      </a:r>
                      <a:endParaRPr lang="en-US" sz="2000" dirty="0"/>
                    </a:p>
                  </a:txBody>
                  <a:tcPr/>
                </a:tc>
              </a:tr>
              <a:tr h="338667">
                <a:tc>
                  <a:txBody>
                    <a:bodyPr/>
                    <a:lstStyle/>
                    <a:p>
                      <a:r>
                        <a:rPr lang="en-US" sz="2000" dirty="0" smtClean="0"/>
                        <a:t>BE</a:t>
                      </a:r>
                      <a:endParaRPr lang="en-US" sz="2000" dirty="0"/>
                    </a:p>
                  </a:txBody>
                  <a:tcPr/>
                </a:tc>
                <a:tc>
                  <a:txBody>
                    <a:bodyPr/>
                    <a:lstStyle/>
                    <a:p>
                      <a:r>
                        <a:rPr lang="en-US" sz="2000" dirty="0" smtClean="0"/>
                        <a:t>Branch if equal</a:t>
                      </a:r>
                    </a:p>
                  </a:txBody>
                  <a:tcPr/>
                </a:tc>
                <a:tc>
                  <a:txBody>
                    <a:bodyPr/>
                    <a:lstStyle/>
                    <a:p>
                      <a:r>
                        <a:rPr lang="en-US" sz="2000" dirty="0" smtClean="0"/>
                        <a:t>A = B</a:t>
                      </a:r>
                      <a:endParaRPr lang="en-US" sz="2000" dirty="0"/>
                    </a:p>
                  </a:txBody>
                  <a:tcPr/>
                </a:tc>
              </a:tr>
              <a:tr h="338667">
                <a:tc>
                  <a:txBody>
                    <a:bodyPr/>
                    <a:lstStyle/>
                    <a:p>
                      <a:r>
                        <a:rPr lang="en-US" sz="2000" dirty="0" smtClean="0"/>
                        <a:t>BNE</a:t>
                      </a:r>
                      <a:endParaRPr lang="en-US" sz="2000" dirty="0"/>
                    </a:p>
                  </a:txBody>
                  <a:tcPr/>
                </a:tc>
                <a:tc>
                  <a:txBody>
                    <a:bodyPr/>
                    <a:lstStyle/>
                    <a:p>
                      <a:r>
                        <a:rPr lang="en-US" sz="2000" dirty="0" smtClean="0"/>
                        <a:t>Branch if not equal</a:t>
                      </a:r>
                    </a:p>
                  </a:txBody>
                  <a:tcPr/>
                </a:tc>
                <a:tc>
                  <a:txBody>
                    <a:bodyPr/>
                    <a:lstStyle/>
                    <a:p>
                      <a:r>
                        <a:rPr lang="en-US" sz="2000" dirty="0" smtClean="0"/>
                        <a:t>A ≠ B</a:t>
                      </a:r>
                      <a:endParaRPr lang="en-US" sz="2000" dirty="0"/>
                    </a:p>
                  </a:txBody>
                  <a:tcPr/>
                </a:tc>
              </a:tr>
            </a:tbl>
          </a:graphicData>
        </a:graphic>
      </p:graphicFrame>
    </p:spTree>
    <p:extLst>
      <p:ext uri="{BB962C8B-B14F-4D97-AF65-F5344CB8AC3E}">
        <p14:creationId xmlns:p14="http://schemas.microsoft.com/office/powerpoint/2010/main" val="29579775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Interrupt</a:t>
            </a:r>
            <a:endParaRPr lang="en-US" dirty="0"/>
          </a:p>
        </p:txBody>
      </p:sp>
      <p:sp>
        <p:nvSpPr>
          <p:cNvPr id="3" name="Content Placeholder 2"/>
          <p:cNvSpPr>
            <a:spLocks noGrp="1"/>
          </p:cNvSpPr>
          <p:nvPr>
            <p:ph idx="1"/>
          </p:nvPr>
        </p:nvSpPr>
        <p:spPr/>
        <p:txBody>
          <a:bodyPr>
            <a:normAutofit lnSpcReduction="10000"/>
          </a:bodyPr>
          <a:lstStyle/>
          <a:p>
            <a:pPr algn="just"/>
            <a:r>
              <a:rPr lang="en-US" dirty="0"/>
              <a:t>The interrupt procedure is, in principle, quite similar to a subroutine </a:t>
            </a:r>
            <a:r>
              <a:rPr lang="en-US" dirty="0" smtClean="0"/>
              <a:t>call except </a:t>
            </a:r>
            <a:r>
              <a:rPr lang="en-US" dirty="0"/>
              <a:t>for three variations: </a:t>
            </a:r>
            <a:endParaRPr lang="en-US" dirty="0" smtClean="0"/>
          </a:p>
          <a:p>
            <a:pPr marL="857230" lvl="1" indent="-457200">
              <a:buFont typeface="+mj-lt"/>
              <a:buAutoNum type="arabicPeriod"/>
            </a:pPr>
            <a:r>
              <a:rPr lang="en-US" dirty="0" smtClean="0"/>
              <a:t>The </a:t>
            </a:r>
            <a:r>
              <a:rPr lang="en-US" dirty="0"/>
              <a:t>interrupt is usually initiated by an </a:t>
            </a:r>
            <a:r>
              <a:rPr lang="en-US" dirty="0" smtClean="0"/>
              <a:t>internal or </a:t>
            </a:r>
            <a:r>
              <a:rPr lang="en-US" dirty="0"/>
              <a:t>external signal rather than from the execution of an instruction </a:t>
            </a:r>
            <a:endParaRPr lang="en-US" dirty="0" smtClean="0"/>
          </a:p>
          <a:p>
            <a:pPr marL="857230" lvl="1" indent="-457200">
              <a:buFont typeface="+mj-lt"/>
              <a:buAutoNum type="arabicPeriod"/>
            </a:pPr>
            <a:r>
              <a:rPr lang="en-US" dirty="0" smtClean="0"/>
              <a:t>The </a:t>
            </a:r>
            <a:r>
              <a:rPr lang="en-US" dirty="0"/>
              <a:t>address of the interrupt </a:t>
            </a:r>
            <a:r>
              <a:rPr lang="en-US" dirty="0" smtClean="0"/>
              <a:t>service program </a:t>
            </a:r>
            <a:r>
              <a:rPr lang="en-US" dirty="0"/>
              <a:t>is determined by the hardware rather than from the address field </a:t>
            </a:r>
            <a:r>
              <a:rPr lang="en-US" dirty="0" smtClean="0"/>
              <a:t>of an instruction</a:t>
            </a:r>
          </a:p>
          <a:p>
            <a:pPr marL="857230" lvl="1" indent="-457200">
              <a:buFont typeface="+mj-lt"/>
              <a:buAutoNum type="arabicPeriod"/>
            </a:pPr>
            <a:r>
              <a:rPr lang="en-US" dirty="0"/>
              <a:t>A</a:t>
            </a:r>
            <a:r>
              <a:rPr lang="en-US" dirty="0" smtClean="0"/>
              <a:t>n </a:t>
            </a:r>
            <a:r>
              <a:rPr lang="en-US" dirty="0"/>
              <a:t>interrupt procedure </a:t>
            </a:r>
            <a:r>
              <a:rPr lang="en-US" dirty="0" smtClean="0"/>
              <a:t>usually </a:t>
            </a:r>
            <a:r>
              <a:rPr lang="en-US" dirty="0"/>
              <a:t>stores all the information necessary to define the state of the CPU rather than storing only the </a:t>
            </a:r>
            <a:r>
              <a:rPr lang="en-US" dirty="0" smtClean="0"/>
              <a:t>program counter</a:t>
            </a:r>
            <a:r>
              <a:rPr lang="en-US" dirty="0"/>
              <a:t>. </a:t>
            </a:r>
            <a:endParaRPr lang="en-US" dirty="0" smtClean="0"/>
          </a:p>
          <a:p>
            <a:pPr marL="457200" indent="-457200" algn="just"/>
            <a:r>
              <a:rPr lang="en-US" dirty="0" smtClean="0"/>
              <a:t>After </a:t>
            </a:r>
            <a:r>
              <a:rPr lang="en-US" dirty="0"/>
              <a:t>a program has been interrupted and the service routine been </a:t>
            </a:r>
            <a:r>
              <a:rPr lang="en-US" dirty="0" smtClean="0"/>
              <a:t>executed</a:t>
            </a:r>
            <a:r>
              <a:rPr lang="en-US" dirty="0"/>
              <a:t>, the CPU must return to exactly the same state that it was when </a:t>
            </a:r>
            <a:r>
              <a:rPr lang="en-US" dirty="0" smtClean="0"/>
              <a:t>the interrupt </a:t>
            </a:r>
            <a:r>
              <a:rPr lang="en-US" dirty="0"/>
              <a:t>occurred. Only if this happens will the interrupted program be </a:t>
            </a:r>
            <a:r>
              <a:rPr lang="en-US" dirty="0" smtClean="0"/>
              <a:t>able to </a:t>
            </a:r>
            <a:r>
              <a:rPr lang="en-US" dirty="0"/>
              <a:t>resume exactly as if nothing had happened. </a:t>
            </a:r>
            <a:endParaRPr lang="en-US" dirty="0" smtClean="0"/>
          </a:p>
        </p:txBody>
      </p:sp>
    </p:spTree>
    <p:extLst>
      <p:ext uri="{BB962C8B-B14F-4D97-AF65-F5344CB8AC3E}">
        <p14:creationId xmlns:p14="http://schemas.microsoft.com/office/powerpoint/2010/main" val="7128526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Interrupt</a:t>
            </a:r>
            <a:endParaRPr lang="en-US" dirty="0"/>
          </a:p>
        </p:txBody>
      </p:sp>
      <p:sp>
        <p:nvSpPr>
          <p:cNvPr id="3" name="Content Placeholder 2"/>
          <p:cNvSpPr>
            <a:spLocks noGrp="1"/>
          </p:cNvSpPr>
          <p:nvPr>
            <p:ph idx="1"/>
          </p:nvPr>
        </p:nvSpPr>
        <p:spPr/>
        <p:txBody>
          <a:bodyPr/>
          <a:lstStyle/>
          <a:p>
            <a:pPr marL="457200" indent="-457200" algn="just"/>
            <a:r>
              <a:rPr lang="en-US" dirty="0"/>
              <a:t>The state of the CPU at the end of the execute cycle (when the interrupt is recognized) is determined from:</a:t>
            </a:r>
          </a:p>
          <a:p>
            <a:pPr marL="857230" lvl="1" indent="-457200">
              <a:buFont typeface="+mj-lt"/>
              <a:buAutoNum type="arabicPeriod"/>
            </a:pPr>
            <a:r>
              <a:rPr lang="en-US" dirty="0"/>
              <a:t>The content of the program counter</a:t>
            </a:r>
          </a:p>
          <a:p>
            <a:pPr marL="857230" lvl="1" indent="-457200">
              <a:buFont typeface="+mj-lt"/>
              <a:buAutoNum type="arabicPeriod"/>
            </a:pPr>
            <a:r>
              <a:rPr lang="en-US" dirty="0"/>
              <a:t>The content of all processor registers</a:t>
            </a:r>
          </a:p>
          <a:p>
            <a:pPr marL="857230" lvl="1" indent="-457200">
              <a:buFont typeface="+mj-lt"/>
              <a:buAutoNum type="arabicPeriod"/>
            </a:pPr>
            <a:r>
              <a:rPr lang="en-US" dirty="0"/>
              <a:t>The content of certain status conditions</a:t>
            </a:r>
          </a:p>
        </p:txBody>
      </p:sp>
    </p:spTree>
    <p:extLst>
      <p:ext uri="{BB962C8B-B14F-4D97-AF65-F5344CB8AC3E}">
        <p14:creationId xmlns:p14="http://schemas.microsoft.com/office/powerpoint/2010/main" val="1577759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Status Word (PSW)</a:t>
            </a:r>
            <a:endParaRPr lang="en-US" dirty="0"/>
          </a:p>
        </p:txBody>
      </p:sp>
      <p:sp>
        <p:nvSpPr>
          <p:cNvPr id="3" name="Content Placeholder 2"/>
          <p:cNvSpPr>
            <a:spLocks noGrp="1"/>
          </p:cNvSpPr>
          <p:nvPr>
            <p:ph idx="1"/>
          </p:nvPr>
        </p:nvSpPr>
        <p:spPr/>
        <p:txBody>
          <a:bodyPr/>
          <a:lstStyle/>
          <a:p>
            <a:pPr algn="just"/>
            <a:r>
              <a:rPr lang="en-US" dirty="0"/>
              <a:t>The collection of all status bit conditions in the CPU is sometimes </a:t>
            </a:r>
            <a:r>
              <a:rPr lang="en-US" dirty="0" smtClean="0"/>
              <a:t>called a </a:t>
            </a:r>
            <a:r>
              <a:rPr lang="en-US" dirty="0"/>
              <a:t>program status word or </a:t>
            </a:r>
            <a:r>
              <a:rPr lang="en-US" dirty="0" smtClean="0"/>
              <a:t>PSW.</a:t>
            </a:r>
          </a:p>
          <a:p>
            <a:pPr algn="just"/>
            <a:r>
              <a:rPr lang="en-US" dirty="0" smtClean="0"/>
              <a:t>The </a:t>
            </a:r>
            <a:r>
              <a:rPr lang="en-US" dirty="0"/>
              <a:t>PSW is stored in a separate hardware </a:t>
            </a:r>
            <a:r>
              <a:rPr lang="en-US" dirty="0" smtClean="0"/>
              <a:t>register and </a:t>
            </a:r>
            <a:r>
              <a:rPr lang="en-US" dirty="0"/>
              <a:t>contains the status information that characterizes the state of the CPU.</a:t>
            </a:r>
          </a:p>
        </p:txBody>
      </p:sp>
    </p:spTree>
    <p:extLst>
      <p:ext uri="{BB962C8B-B14F-4D97-AF65-F5344CB8AC3E}">
        <p14:creationId xmlns:p14="http://schemas.microsoft.com/office/powerpoint/2010/main" val="41594977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interrupts</a:t>
            </a:r>
            <a:endParaRPr lang="en-US" dirty="0"/>
          </a:p>
        </p:txBody>
      </p:sp>
      <p:sp>
        <p:nvSpPr>
          <p:cNvPr id="3" name="Content Placeholder 2"/>
          <p:cNvSpPr>
            <a:spLocks noGrp="1"/>
          </p:cNvSpPr>
          <p:nvPr>
            <p:ph idx="1"/>
          </p:nvPr>
        </p:nvSpPr>
        <p:spPr/>
        <p:txBody>
          <a:bodyPr>
            <a:normAutofit/>
          </a:bodyPr>
          <a:lstStyle/>
          <a:p>
            <a:r>
              <a:rPr lang="en-US" dirty="0"/>
              <a:t>There are three major types of interrupts that cause a break in the normal execution of a program. They can be classified as:</a:t>
            </a:r>
          </a:p>
          <a:p>
            <a:pPr marL="857230" lvl="1" indent="-457200">
              <a:buFont typeface="+mj-lt"/>
              <a:buAutoNum type="arabicPeriod"/>
            </a:pPr>
            <a:r>
              <a:rPr lang="en-US" dirty="0" smtClean="0"/>
              <a:t>External </a:t>
            </a:r>
            <a:r>
              <a:rPr lang="en-US" dirty="0"/>
              <a:t>interrupts</a:t>
            </a:r>
          </a:p>
          <a:p>
            <a:pPr marL="857230" lvl="1" indent="-457200">
              <a:buFont typeface="+mj-lt"/>
              <a:buAutoNum type="arabicPeriod"/>
            </a:pPr>
            <a:r>
              <a:rPr lang="en-US" dirty="0" smtClean="0"/>
              <a:t>Internal </a:t>
            </a:r>
            <a:r>
              <a:rPr lang="en-US" dirty="0"/>
              <a:t>interrupts</a:t>
            </a:r>
          </a:p>
          <a:p>
            <a:pPr marL="857230" lvl="1" indent="-457200">
              <a:buFont typeface="+mj-lt"/>
              <a:buAutoNum type="arabicPeriod"/>
            </a:pPr>
            <a:r>
              <a:rPr lang="en-US" dirty="0" smtClean="0"/>
              <a:t>Software interrupts</a:t>
            </a:r>
            <a:endParaRPr lang="en-US" dirty="0"/>
          </a:p>
          <a:p>
            <a:endParaRPr lang="en-US" dirty="0"/>
          </a:p>
        </p:txBody>
      </p:sp>
    </p:spTree>
    <p:extLst>
      <p:ext uri="{BB962C8B-B14F-4D97-AF65-F5344CB8AC3E}">
        <p14:creationId xmlns:p14="http://schemas.microsoft.com/office/powerpoint/2010/main" val="88454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Organization</a:t>
            </a:r>
            <a:endParaRPr lang="en-US" dirty="0"/>
          </a:p>
        </p:txBody>
      </p:sp>
      <p:sp>
        <p:nvSpPr>
          <p:cNvPr id="3" name="Content Placeholder 2"/>
          <p:cNvSpPr>
            <a:spLocks noGrp="1"/>
          </p:cNvSpPr>
          <p:nvPr>
            <p:ph idx="1"/>
          </p:nvPr>
        </p:nvSpPr>
        <p:spPr/>
        <p:txBody>
          <a:bodyPr>
            <a:normAutofit/>
          </a:bodyPr>
          <a:lstStyle/>
          <a:p>
            <a:pPr algn="just"/>
            <a:r>
              <a:rPr lang="en-US" dirty="0"/>
              <a:t>A stack is a storage device that stores information in such a manner that the item stored last is the first item retrieved (LIFO).</a:t>
            </a:r>
          </a:p>
          <a:p>
            <a:pPr algn="just"/>
            <a:r>
              <a:rPr lang="en-US" dirty="0" smtClean="0"/>
              <a:t>The </a:t>
            </a:r>
            <a:r>
              <a:rPr lang="en-US" dirty="0"/>
              <a:t>register that holds the address for the stack is called a stack pointer (SP) because its value always points at the top item in the stack. </a:t>
            </a:r>
          </a:p>
          <a:p>
            <a:pPr algn="just"/>
            <a:r>
              <a:rPr lang="en-US" dirty="0"/>
              <a:t>The physical registers of a stack are always available for reading or writing. It is the content of the word that is inserted or deleted.</a:t>
            </a:r>
          </a:p>
          <a:p>
            <a:pPr algn="just"/>
            <a:r>
              <a:rPr lang="en-US" dirty="0" smtClean="0"/>
              <a:t>There are two types of stack organization</a:t>
            </a:r>
          </a:p>
          <a:p>
            <a:pPr marL="857230" lvl="1" indent="-457200">
              <a:buFont typeface="+mj-lt"/>
              <a:buAutoNum type="arabicPeriod"/>
            </a:pPr>
            <a:r>
              <a:rPr lang="en-US" dirty="0" smtClean="0"/>
              <a:t>Register stack – built using registers</a:t>
            </a:r>
          </a:p>
          <a:p>
            <a:pPr marL="857230" lvl="1" indent="-457200">
              <a:buFont typeface="+mj-lt"/>
              <a:buAutoNum type="arabicPeriod"/>
            </a:pPr>
            <a:r>
              <a:rPr lang="en-US" dirty="0" smtClean="0"/>
              <a:t>Memory stack – logical part of memory allocated as stack</a:t>
            </a:r>
            <a:endParaRPr lang="en-US" dirty="0"/>
          </a:p>
        </p:txBody>
      </p:sp>
    </p:spTree>
    <p:extLst>
      <p:ext uri="{BB962C8B-B14F-4D97-AF65-F5344CB8AC3E}">
        <p14:creationId xmlns:p14="http://schemas.microsoft.com/office/powerpoint/2010/main" val="384945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External Interrupt</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External </a:t>
            </a:r>
            <a:r>
              <a:rPr lang="en-US" dirty="0"/>
              <a:t>interrupts come from </a:t>
            </a:r>
            <a:endParaRPr lang="en-US" dirty="0" smtClean="0"/>
          </a:p>
          <a:p>
            <a:pPr lvl="1"/>
            <a:r>
              <a:rPr lang="en-US" dirty="0" smtClean="0"/>
              <a:t>Input-output </a:t>
            </a:r>
            <a:r>
              <a:rPr lang="en-US" dirty="0"/>
              <a:t>(</a:t>
            </a:r>
            <a:r>
              <a:rPr lang="en-US" dirty="0" smtClean="0"/>
              <a:t>I/O) devices</a:t>
            </a:r>
          </a:p>
          <a:p>
            <a:pPr lvl="1"/>
            <a:r>
              <a:rPr lang="en-US" dirty="0" smtClean="0"/>
              <a:t>Timing device</a:t>
            </a:r>
          </a:p>
          <a:p>
            <a:pPr lvl="1"/>
            <a:r>
              <a:rPr lang="en-US" dirty="0" smtClean="0"/>
              <a:t>Circuit </a:t>
            </a:r>
            <a:r>
              <a:rPr lang="en-US" dirty="0"/>
              <a:t>monitoring the power </a:t>
            </a:r>
            <a:r>
              <a:rPr lang="en-US" dirty="0" smtClean="0"/>
              <a:t>supply</a:t>
            </a:r>
          </a:p>
          <a:p>
            <a:pPr lvl="1"/>
            <a:r>
              <a:rPr lang="en-US" dirty="0" smtClean="0"/>
              <a:t>Any </a:t>
            </a:r>
            <a:r>
              <a:rPr lang="en-US" dirty="0"/>
              <a:t>other external </a:t>
            </a:r>
            <a:r>
              <a:rPr lang="en-US" dirty="0" smtClean="0"/>
              <a:t>source</a:t>
            </a:r>
            <a:endParaRPr lang="en-US" dirty="0"/>
          </a:p>
          <a:p>
            <a:pPr algn="just"/>
            <a:r>
              <a:rPr lang="en-US" dirty="0" smtClean="0"/>
              <a:t>Examples </a:t>
            </a:r>
            <a:r>
              <a:rPr lang="en-US" dirty="0"/>
              <a:t>that cause external interrupts are </a:t>
            </a:r>
            <a:endParaRPr lang="en-US" dirty="0" smtClean="0"/>
          </a:p>
          <a:p>
            <a:pPr lvl="1"/>
            <a:r>
              <a:rPr lang="en-US" dirty="0" smtClean="0"/>
              <a:t>I/O </a:t>
            </a:r>
            <a:r>
              <a:rPr lang="en-US" dirty="0"/>
              <a:t>device requesting transfer of </a:t>
            </a:r>
            <a:r>
              <a:rPr lang="en-US" dirty="0" smtClean="0"/>
              <a:t>data</a:t>
            </a:r>
          </a:p>
          <a:p>
            <a:pPr lvl="1"/>
            <a:r>
              <a:rPr lang="en-US" dirty="0" smtClean="0"/>
              <a:t>I/O </a:t>
            </a:r>
            <a:r>
              <a:rPr lang="en-US" dirty="0"/>
              <a:t>device finished transfer of </a:t>
            </a:r>
            <a:r>
              <a:rPr lang="en-US" dirty="0" smtClean="0"/>
              <a:t>data</a:t>
            </a:r>
          </a:p>
          <a:p>
            <a:pPr lvl="1"/>
            <a:r>
              <a:rPr lang="en-US" dirty="0" smtClean="0"/>
              <a:t>Elapsed </a:t>
            </a:r>
            <a:r>
              <a:rPr lang="en-US" dirty="0"/>
              <a:t>time of an </a:t>
            </a:r>
            <a:r>
              <a:rPr lang="en-US" dirty="0" smtClean="0"/>
              <a:t>event</a:t>
            </a:r>
          </a:p>
          <a:p>
            <a:pPr lvl="1"/>
            <a:r>
              <a:rPr lang="en-US" dirty="0" smtClean="0"/>
              <a:t>Power failure</a:t>
            </a:r>
          </a:p>
          <a:p>
            <a:pPr algn="just"/>
            <a:r>
              <a:rPr lang="en-US" dirty="0" smtClean="0"/>
              <a:t>External </a:t>
            </a:r>
            <a:r>
              <a:rPr lang="en-US" dirty="0"/>
              <a:t>interrupts are </a:t>
            </a:r>
            <a:r>
              <a:rPr lang="en-US" dirty="0" smtClean="0"/>
              <a:t>asynchronous.</a:t>
            </a:r>
          </a:p>
          <a:p>
            <a:pPr algn="just"/>
            <a:r>
              <a:rPr lang="en-US" dirty="0" smtClean="0"/>
              <a:t>External </a:t>
            </a:r>
            <a:r>
              <a:rPr lang="en-US" dirty="0"/>
              <a:t>interrupts depend on external conditions that are independent of the program being executed at the time</a:t>
            </a:r>
            <a:r>
              <a:rPr lang="en-US" dirty="0" smtClean="0"/>
              <a:t>.</a:t>
            </a:r>
            <a:endParaRPr lang="en-US" dirty="0"/>
          </a:p>
        </p:txBody>
      </p:sp>
    </p:spTree>
    <p:extLst>
      <p:ext uri="{BB962C8B-B14F-4D97-AF65-F5344CB8AC3E}">
        <p14:creationId xmlns:p14="http://schemas.microsoft.com/office/powerpoint/2010/main" val="290297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a:t>Internal </a:t>
            </a:r>
            <a:r>
              <a:rPr lang="en-US" dirty="0" smtClean="0"/>
              <a:t>interrupts (Traps)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Internal </a:t>
            </a:r>
            <a:r>
              <a:rPr lang="en-US" dirty="0"/>
              <a:t>interrupts arise from </a:t>
            </a:r>
            <a:endParaRPr lang="en-US" dirty="0" smtClean="0"/>
          </a:p>
          <a:p>
            <a:pPr lvl="1"/>
            <a:r>
              <a:rPr lang="en-US" dirty="0" smtClean="0"/>
              <a:t>Illegal </a:t>
            </a:r>
            <a:r>
              <a:rPr lang="en-US" dirty="0"/>
              <a:t>or erroneous use of an instruction or data. </a:t>
            </a:r>
            <a:endParaRPr lang="en-US" dirty="0" smtClean="0"/>
          </a:p>
          <a:p>
            <a:pPr algn="just"/>
            <a:r>
              <a:rPr lang="en-US" dirty="0" smtClean="0"/>
              <a:t>Examples </a:t>
            </a:r>
            <a:r>
              <a:rPr lang="en-US" dirty="0"/>
              <a:t>of interrupts caused by </a:t>
            </a:r>
            <a:r>
              <a:rPr lang="en-US" dirty="0" smtClean="0"/>
              <a:t>internal </a:t>
            </a:r>
            <a:r>
              <a:rPr lang="en-US" dirty="0"/>
              <a:t>error </a:t>
            </a:r>
            <a:r>
              <a:rPr lang="en-US" dirty="0" smtClean="0"/>
              <a:t>conditions like</a:t>
            </a:r>
          </a:p>
          <a:p>
            <a:pPr lvl="1"/>
            <a:r>
              <a:rPr lang="en-US" dirty="0" smtClean="0"/>
              <a:t>Register overflow</a:t>
            </a:r>
          </a:p>
          <a:p>
            <a:pPr lvl="1"/>
            <a:r>
              <a:rPr lang="en-US" dirty="0" smtClean="0"/>
              <a:t>Attempt </a:t>
            </a:r>
            <a:r>
              <a:rPr lang="en-US" dirty="0"/>
              <a:t>to divide by </a:t>
            </a:r>
            <a:r>
              <a:rPr lang="en-US" dirty="0" smtClean="0"/>
              <a:t>zero</a:t>
            </a:r>
          </a:p>
          <a:p>
            <a:pPr lvl="1"/>
            <a:r>
              <a:rPr lang="en-US" dirty="0" smtClean="0"/>
              <a:t>invalid </a:t>
            </a:r>
            <a:r>
              <a:rPr lang="en-US" dirty="0"/>
              <a:t>operation </a:t>
            </a:r>
            <a:r>
              <a:rPr lang="en-US" dirty="0" smtClean="0"/>
              <a:t>code</a:t>
            </a:r>
          </a:p>
          <a:p>
            <a:pPr lvl="1"/>
            <a:r>
              <a:rPr lang="en-US" dirty="0" smtClean="0"/>
              <a:t>stack overflow</a:t>
            </a:r>
          </a:p>
          <a:p>
            <a:pPr lvl="1"/>
            <a:r>
              <a:rPr lang="en-US" dirty="0" smtClean="0"/>
              <a:t>protection violation.</a:t>
            </a:r>
          </a:p>
          <a:p>
            <a:pPr algn="just"/>
            <a:r>
              <a:rPr lang="en-US" dirty="0" smtClean="0"/>
              <a:t>These </a:t>
            </a:r>
            <a:r>
              <a:rPr lang="en-US" dirty="0"/>
              <a:t>error conditions usually occur as a result of a premature termination of the instruction execution</a:t>
            </a:r>
            <a:r>
              <a:rPr lang="en-US" dirty="0" smtClean="0"/>
              <a:t>.</a:t>
            </a:r>
            <a:endParaRPr lang="en-US" dirty="0"/>
          </a:p>
          <a:p>
            <a:pPr algn="just"/>
            <a:r>
              <a:rPr lang="en-US" dirty="0" smtClean="0"/>
              <a:t>Internal </a:t>
            </a:r>
            <a:r>
              <a:rPr lang="en-US" dirty="0"/>
              <a:t>interrupts are synchronous with the </a:t>
            </a:r>
            <a:r>
              <a:rPr lang="en-US" dirty="0" smtClean="0"/>
              <a:t>program. If </a:t>
            </a:r>
            <a:r>
              <a:rPr lang="en-US" dirty="0"/>
              <a:t>the program is rerun, the internal interrupts will occur in the same place each time</a:t>
            </a:r>
            <a:r>
              <a:rPr lang="en-US" dirty="0" smtClean="0"/>
              <a:t>.</a:t>
            </a:r>
            <a:endParaRPr lang="en-US" dirty="0"/>
          </a:p>
        </p:txBody>
      </p:sp>
    </p:spTree>
    <p:extLst>
      <p:ext uri="{BB962C8B-B14F-4D97-AF65-F5344CB8AC3E}">
        <p14:creationId xmlns:p14="http://schemas.microsoft.com/office/powerpoint/2010/main" val="417998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Software interrupts</a:t>
            </a:r>
          </a:p>
        </p:txBody>
      </p:sp>
      <p:sp>
        <p:nvSpPr>
          <p:cNvPr id="3" name="Content Placeholder 2"/>
          <p:cNvSpPr>
            <a:spLocks noGrp="1"/>
          </p:cNvSpPr>
          <p:nvPr>
            <p:ph idx="1"/>
          </p:nvPr>
        </p:nvSpPr>
        <p:spPr/>
        <p:txBody>
          <a:bodyPr>
            <a:normAutofit/>
          </a:bodyPr>
          <a:lstStyle/>
          <a:p>
            <a:pPr algn="just"/>
            <a:r>
              <a:rPr lang="en-US" dirty="0" smtClean="0"/>
              <a:t>A </a:t>
            </a:r>
            <a:r>
              <a:rPr lang="en-US" dirty="0"/>
              <a:t>software interrupt is a special call instruction that behaves like an interrupt rather than a subroutine call. </a:t>
            </a:r>
            <a:endParaRPr lang="en-US" dirty="0" smtClean="0"/>
          </a:p>
          <a:p>
            <a:pPr algn="just"/>
            <a:r>
              <a:rPr lang="en-US" dirty="0" smtClean="0"/>
              <a:t>The </a:t>
            </a:r>
            <a:r>
              <a:rPr lang="en-US" dirty="0"/>
              <a:t>most common use of software interrupt is associated with a supervisor call instruction. This instruction provides means for switching from a CPU user mode to the supervisor mode. </a:t>
            </a:r>
          </a:p>
          <a:p>
            <a:pPr algn="just"/>
            <a:r>
              <a:rPr lang="en-US" dirty="0" smtClean="0"/>
              <a:t>When </a:t>
            </a:r>
            <a:r>
              <a:rPr lang="en-US" dirty="0"/>
              <a:t>an input or output transfer is required, the supervisor mode is requested by means of a supervisor call instruction. This instruction causes a software interrupt that stores the old CPU state and brings in a new PSW that belongs to the supervisor mode.</a:t>
            </a:r>
          </a:p>
          <a:p>
            <a:pPr algn="just"/>
            <a:r>
              <a:rPr lang="en-US" dirty="0" smtClean="0"/>
              <a:t>The </a:t>
            </a:r>
            <a:r>
              <a:rPr lang="en-US" dirty="0"/>
              <a:t>calling program must pass information to the operating system in order to specify the particular task requested.</a:t>
            </a:r>
          </a:p>
        </p:txBody>
      </p:sp>
    </p:spTree>
    <p:extLst>
      <p:ext uri="{BB962C8B-B14F-4D97-AF65-F5344CB8AC3E}">
        <p14:creationId xmlns:p14="http://schemas.microsoft.com/office/powerpoint/2010/main" val="425400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smtClean="0"/>
              <a:t>Reduced Instruction Set Computer (RISC)</a:t>
            </a:r>
            <a:endParaRPr lang="en-US" sz="9600" dirty="0"/>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5: Central Processing </a:t>
            </a:r>
            <a:r>
              <a:rPr lang="da-DK" noProof="1" smtClean="0">
                <a:solidFill>
                  <a:srgbClr val="FFFFFF"/>
                </a:solidFill>
                <a:ea typeface="Open Sans" panose="020B0606030504020204" pitchFamily="34" charset="0"/>
                <a:cs typeface="Open Sans" panose="020B0606030504020204" pitchFamily="34" charset="0"/>
              </a:rPr>
              <a:t>Unit                               </a:t>
            </a:r>
            <a:r>
              <a:rPr lang="da-DK" noProof="1">
                <a:solidFill>
                  <a:srgbClr val="FFFFFF"/>
                </a:solidFill>
                <a:ea typeface="Open Sans" panose="020B0606030504020204" pitchFamily="34" charset="0"/>
                <a:cs typeface="Open Sans" panose="020B0606030504020204" pitchFamily="34" charset="0"/>
              </a:rPr>
              <a:t>Darshan Institute of Engineering &amp; Technology</a:t>
            </a:r>
          </a:p>
        </p:txBody>
      </p:sp>
    </p:spTree>
    <p:extLst>
      <p:ext uri="{BB962C8B-B14F-4D97-AF65-F5344CB8AC3E}">
        <p14:creationId xmlns:p14="http://schemas.microsoft.com/office/powerpoint/2010/main" val="20367903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 Instruction Set Computer (CISC)</a:t>
            </a:r>
            <a:endParaRPr lang="en-US" dirty="0"/>
          </a:p>
        </p:txBody>
      </p:sp>
      <p:sp>
        <p:nvSpPr>
          <p:cNvPr id="3" name="Content Placeholder 2"/>
          <p:cNvSpPr>
            <a:spLocks noGrp="1"/>
          </p:cNvSpPr>
          <p:nvPr>
            <p:ph idx="1"/>
          </p:nvPr>
        </p:nvSpPr>
        <p:spPr/>
        <p:txBody>
          <a:bodyPr/>
          <a:lstStyle/>
          <a:p>
            <a:pPr algn="just"/>
            <a:r>
              <a:rPr lang="en-US" dirty="0" smtClean="0"/>
              <a:t>Characteristics of CISC are as follows:</a:t>
            </a:r>
          </a:p>
          <a:p>
            <a:pPr lvl="1"/>
            <a:r>
              <a:rPr lang="en-US" dirty="0" smtClean="0"/>
              <a:t>A </a:t>
            </a:r>
            <a:r>
              <a:rPr lang="en-US" dirty="0"/>
              <a:t>larger number of instructions – typically from 100 to 250 instructions</a:t>
            </a:r>
          </a:p>
          <a:p>
            <a:pPr lvl="1"/>
            <a:r>
              <a:rPr lang="en-US" dirty="0" smtClean="0"/>
              <a:t>Some </a:t>
            </a:r>
            <a:r>
              <a:rPr lang="en-US" dirty="0"/>
              <a:t>instructions that perform specialized tasks and are used infrequently</a:t>
            </a:r>
          </a:p>
          <a:p>
            <a:pPr lvl="1"/>
            <a:r>
              <a:rPr lang="en-US" dirty="0" smtClean="0"/>
              <a:t>A </a:t>
            </a:r>
            <a:r>
              <a:rPr lang="en-US" dirty="0"/>
              <a:t>large variety of addressing modes – typically from 5 to 20 different modes</a:t>
            </a:r>
          </a:p>
          <a:p>
            <a:pPr lvl="1"/>
            <a:r>
              <a:rPr lang="en-US" dirty="0" smtClean="0"/>
              <a:t>Variable-length </a:t>
            </a:r>
            <a:r>
              <a:rPr lang="en-US" dirty="0"/>
              <a:t>instruction formats</a:t>
            </a:r>
          </a:p>
          <a:p>
            <a:pPr lvl="1"/>
            <a:r>
              <a:rPr lang="en-US" dirty="0" smtClean="0"/>
              <a:t>Instructions </a:t>
            </a:r>
            <a:r>
              <a:rPr lang="en-US" dirty="0"/>
              <a:t>that manipulate operands in </a:t>
            </a:r>
            <a:r>
              <a:rPr lang="en-US" dirty="0" smtClean="0"/>
              <a:t>memory</a:t>
            </a:r>
            <a:endParaRPr lang="en-US" dirty="0"/>
          </a:p>
        </p:txBody>
      </p:sp>
    </p:spTree>
    <p:extLst>
      <p:ext uri="{BB962C8B-B14F-4D97-AF65-F5344CB8AC3E}">
        <p14:creationId xmlns:p14="http://schemas.microsoft.com/office/powerpoint/2010/main" val="259291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Reduced Instruction Set Computer (RISC)</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Characteristics of RISC are as follows:</a:t>
            </a:r>
          </a:p>
          <a:p>
            <a:pPr lvl="1"/>
            <a:r>
              <a:rPr lang="en-US" dirty="0" smtClean="0"/>
              <a:t>Relatively </a:t>
            </a:r>
            <a:r>
              <a:rPr lang="en-US" dirty="0"/>
              <a:t>few instructions</a:t>
            </a:r>
          </a:p>
          <a:p>
            <a:pPr lvl="1"/>
            <a:r>
              <a:rPr lang="en-US" dirty="0" smtClean="0"/>
              <a:t>Relatively </a:t>
            </a:r>
            <a:r>
              <a:rPr lang="en-US" dirty="0"/>
              <a:t>few addressing modes</a:t>
            </a:r>
          </a:p>
          <a:p>
            <a:pPr lvl="1"/>
            <a:r>
              <a:rPr lang="en-US" dirty="0" smtClean="0"/>
              <a:t>Memory </a:t>
            </a:r>
            <a:r>
              <a:rPr lang="en-US" dirty="0"/>
              <a:t>access limited to load and store instructions</a:t>
            </a:r>
          </a:p>
          <a:p>
            <a:pPr lvl="1"/>
            <a:r>
              <a:rPr lang="en-US" dirty="0" smtClean="0"/>
              <a:t>All </a:t>
            </a:r>
            <a:r>
              <a:rPr lang="en-US" dirty="0"/>
              <a:t>operations done within the registers of the CPU</a:t>
            </a:r>
          </a:p>
          <a:p>
            <a:pPr lvl="1"/>
            <a:r>
              <a:rPr lang="en-US" dirty="0" smtClean="0"/>
              <a:t>Fixed-length</a:t>
            </a:r>
            <a:r>
              <a:rPr lang="en-US" dirty="0"/>
              <a:t>, easily decoded instruction format</a:t>
            </a:r>
          </a:p>
          <a:p>
            <a:pPr lvl="1"/>
            <a:r>
              <a:rPr lang="en-US" dirty="0" smtClean="0"/>
              <a:t>Single-cycle </a:t>
            </a:r>
            <a:r>
              <a:rPr lang="en-US" dirty="0"/>
              <a:t>instruction execution</a:t>
            </a:r>
          </a:p>
          <a:p>
            <a:pPr lvl="1"/>
            <a:r>
              <a:rPr lang="en-US" dirty="0" smtClean="0"/>
              <a:t>Hardwired </a:t>
            </a:r>
            <a:r>
              <a:rPr lang="en-US" dirty="0"/>
              <a:t>rather than microprogrammed control</a:t>
            </a:r>
          </a:p>
          <a:p>
            <a:pPr lvl="1"/>
            <a:r>
              <a:rPr lang="en-US" dirty="0" smtClean="0"/>
              <a:t>A </a:t>
            </a:r>
            <a:r>
              <a:rPr lang="en-US" dirty="0"/>
              <a:t>relatively large number of registers in the processor unit</a:t>
            </a:r>
          </a:p>
          <a:p>
            <a:pPr lvl="1"/>
            <a:r>
              <a:rPr lang="en-US" dirty="0" smtClean="0"/>
              <a:t>Use </a:t>
            </a:r>
            <a:r>
              <a:rPr lang="en-US" dirty="0"/>
              <a:t>of overlapped register windows to speed-up procedure call and return</a:t>
            </a:r>
          </a:p>
          <a:p>
            <a:pPr lvl="1"/>
            <a:r>
              <a:rPr lang="en-US" dirty="0" smtClean="0"/>
              <a:t>Efficient </a:t>
            </a:r>
            <a:r>
              <a:rPr lang="en-US" dirty="0"/>
              <a:t>instruction pipeline</a:t>
            </a:r>
          </a:p>
          <a:p>
            <a:pPr lvl="1"/>
            <a:r>
              <a:rPr lang="en-US" dirty="0" smtClean="0"/>
              <a:t>Compiler </a:t>
            </a:r>
            <a:r>
              <a:rPr lang="en-US" dirty="0"/>
              <a:t>support for efficient translation of high-level language programs into machine language </a:t>
            </a:r>
            <a:r>
              <a:rPr lang="en-US" dirty="0" smtClean="0"/>
              <a:t>programs</a:t>
            </a:r>
          </a:p>
        </p:txBody>
      </p:sp>
    </p:spTree>
    <p:extLst>
      <p:ext uri="{BB962C8B-B14F-4D97-AF65-F5344CB8AC3E}">
        <p14:creationId xmlns:p14="http://schemas.microsoft.com/office/powerpoint/2010/main" val="216680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Overlapped Register Window</a:t>
            </a:r>
            <a:endParaRPr lang="en-US" dirty="0"/>
          </a:p>
        </p:txBody>
      </p:sp>
      <p:sp>
        <p:nvSpPr>
          <p:cNvPr id="3" name="Content Placeholder 2"/>
          <p:cNvSpPr>
            <a:spLocks noGrp="1"/>
          </p:cNvSpPr>
          <p:nvPr>
            <p:ph idx="1"/>
          </p:nvPr>
        </p:nvSpPr>
        <p:spPr/>
        <p:txBody>
          <a:bodyPr>
            <a:normAutofit/>
          </a:bodyPr>
          <a:lstStyle/>
          <a:p>
            <a:pPr algn="just"/>
            <a:r>
              <a:rPr lang="en-US" dirty="0" smtClean="0"/>
              <a:t>A </a:t>
            </a:r>
            <a:r>
              <a:rPr lang="en-US" dirty="0"/>
              <a:t>characteristic of some RISC processors is their use of overlapped register windows to provide the passing of parameters and avoid the need for saving and restoring register </a:t>
            </a:r>
            <a:r>
              <a:rPr lang="en-US" dirty="0" smtClean="0"/>
              <a:t>values.</a:t>
            </a:r>
          </a:p>
          <a:p>
            <a:pPr algn="just"/>
            <a:r>
              <a:rPr lang="en-US" dirty="0" smtClean="0"/>
              <a:t>Each </a:t>
            </a:r>
            <a:r>
              <a:rPr lang="en-US" dirty="0"/>
              <a:t>procedure call results in the allocation of a new window consisting of a set of registers from the register file for use by the new procedure. </a:t>
            </a:r>
          </a:p>
          <a:p>
            <a:pPr algn="just"/>
            <a:r>
              <a:rPr lang="en-US" dirty="0" smtClean="0"/>
              <a:t>Windows </a:t>
            </a:r>
            <a:r>
              <a:rPr lang="en-US" dirty="0"/>
              <a:t>for adjacent procedures have overlapping registers that are shared to provide the passing of parameters and results.</a:t>
            </a:r>
          </a:p>
          <a:p>
            <a:pPr algn="just"/>
            <a:endParaRPr lang="en-US" dirty="0"/>
          </a:p>
        </p:txBody>
      </p:sp>
    </p:spTree>
    <p:extLst>
      <p:ext uri="{BB962C8B-B14F-4D97-AF65-F5344CB8AC3E}">
        <p14:creationId xmlns:p14="http://schemas.microsoft.com/office/powerpoint/2010/main" val="227079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Overlapped Register Window</a:t>
            </a:r>
            <a:endParaRPr lang="en-US" dirty="0"/>
          </a:p>
        </p:txBody>
      </p:sp>
      <p:grpSp>
        <p:nvGrpSpPr>
          <p:cNvPr id="4" name="Group 3"/>
          <p:cNvGrpSpPr/>
          <p:nvPr/>
        </p:nvGrpSpPr>
        <p:grpSpPr>
          <a:xfrm>
            <a:off x="2208231" y="956846"/>
            <a:ext cx="914400" cy="666174"/>
            <a:chOff x="2208231" y="956846"/>
            <a:chExt cx="914400" cy="666174"/>
          </a:xfrm>
        </p:grpSpPr>
        <p:sp>
          <p:nvSpPr>
            <p:cNvPr id="5" name="Rectangle 4"/>
            <p:cNvSpPr/>
            <p:nvPr/>
          </p:nvSpPr>
          <p:spPr>
            <a:xfrm>
              <a:off x="2208231" y="995756"/>
              <a:ext cx="914400" cy="5957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TextBox 5"/>
            <p:cNvSpPr txBox="1"/>
            <p:nvPr/>
          </p:nvSpPr>
          <p:spPr>
            <a:xfrm>
              <a:off x="2208231" y="956846"/>
              <a:ext cx="914400" cy="338554"/>
            </a:xfrm>
            <a:prstGeom prst="rect">
              <a:avLst/>
            </a:prstGeom>
            <a:noFill/>
          </p:spPr>
          <p:txBody>
            <a:bodyPr wrap="square" rtlCol="0">
              <a:spAutoFit/>
            </a:bodyPr>
            <a:lstStyle/>
            <a:p>
              <a:pPr algn="ctr"/>
              <a:r>
                <a:rPr lang="en-IN" sz="1600" dirty="0" smtClean="0">
                  <a:solidFill>
                    <a:schemeClr val="bg1"/>
                  </a:solidFill>
                </a:rPr>
                <a:t>R15</a:t>
              </a:r>
              <a:endParaRPr lang="en-IN" sz="1600" dirty="0">
                <a:solidFill>
                  <a:schemeClr val="bg1"/>
                </a:solidFill>
              </a:endParaRPr>
            </a:p>
          </p:txBody>
        </p:sp>
        <p:sp>
          <p:nvSpPr>
            <p:cNvPr id="7" name="TextBox 6"/>
            <p:cNvSpPr txBox="1"/>
            <p:nvPr/>
          </p:nvSpPr>
          <p:spPr>
            <a:xfrm>
              <a:off x="2208231" y="1284466"/>
              <a:ext cx="914400" cy="338554"/>
            </a:xfrm>
            <a:prstGeom prst="rect">
              <a:avLst/>
            </a:prstGeom>
            <a:noFill/>
          </p:spPr>
          <p:txBody>
            <a:bodyPr wrap="square" rtlCol="0">
              <a:spAutoFit/>
            </a:bodyPr>
            <a:lstStyle/>
            <a:p>
              <a:pPr algn="ctr"/>
              <a:r>
                <a:rPr lang="en-IN" sz="1600" dirty="0" smtClean="0">
                  <a:solidFill>
                    <a:schemeClr val="bg1"/>
                  </a:solidFill>
                </a:rPr>
                <a:t>R10</a:t>
              </a:r>
              <a:endParaRPr lang="en-IN" sz="1600" dirty="0">
                <a:solidFill>
                  <a:schemeClr val="bg1"/>
                </a:solidFill>
              </a:endParaRPr>
            </a:p>
          </p:txBody>
        </p:sp>
      </p:grpSp>
      <p:grpSp>
        <p:nvGrpSpPr>
          <p:cNvPr id="8" name="Group 7"/>
          <p:cNvGrpSpPr/>
          <p:nvPr/>
        </p:nvGrpSpPr>
        <p:grpSpPr>
          <a:xfrm>
            <a:off x="2208231" y="1573175"/>
            <a:ext cx="914400" cy="680527"/>
            <a:chOff x="2208231" y="1573175"/>
            <a:chExt cx="914400" cy="680527"/>
          </a:xfrm>
        </p:grpSpPr>
        <p:sp>
          <p:nvSpPr>
            <p:cNvPr id="9" name="Rectangle 8"/>
            <p:cNvSpPr/>
            <p:nvPr/>
          </p:nvSpPr>
          <p:spPr>
            <a:xfrm>
              <a:off x="2208231" y="1591508"/>
              <a:ext cx="914400" cy="60735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0" name="TextBox 9"/>
            <p:cNvSpPr txBox="1"/>
            <p:nvPr/>
          </p:nvSpPr>
          <p:spPr>
            <a:xfrm>
              <a:off x="2208231" y="1573175"/>
              <a:ext cx="914400" cy="338554"/>
            </a:xfrm>
            <a:prstGeom prst="rect">
              <a:avLst/>
            </a:prstGeom>
            <a:noFill/>
          </p:spPr>
          <p:txBody>
            <a:bodyPr wrap="square" rtlCol="0">
              <a:spAutoFit/>
            </a:bodyPr>
            <a:lstStyle/>
            <a:p>
              <a:pPr algn="ctr"/>
              <a:r>
                <a:rPr lang="en-IN" sz="1600" dirty="0" smtClean="0">
                  <a:solidFill>
                    <a:schemeClr val="bg1"/>
                  </a:solidFill>
                </a:rPr>
                <a:t>R73</a:t>
              </a:r>
              <a:endParaRPr lang="en-IN" sz="1600" dirty="0">
                <a:solidFill>
                  <a:schemeClr val="bg1"/>
                </a:solidFill>
              </a:endParaRPr>
            </a:p>
          </p:txBody>
        </p:sp>
        <p:sp>
          <p:nvSpPr>
            <p:cNvPr id="11" name="TextBox 10"/>
            <p:cNvSpPr txBox="1"/>
            <p:nvPr/>
          </p:nvSpPr>
          <p:spPr>
            <a:xfrm>
              <a:off x="2208231" y="1915148"/>
              <a:ext cx="914400" cy="338554"/>
            </a:xfrm>
            <a:prstGeom prst="rect">
              <a:avLst/>
            </a:prstGeom>
            <a:noFill/>
          </p:spPr>
          <p:txBody>
            <a:bodyPr wrap="square" rtlCol="0">
              <a:spAutoFit/>
            </a:bodyPr>
            <a:lstStyle/>
            <a:p>
              <a:pPr algn="ctr"/>
              <a:r>
                <a:rPr lang="en-IN" sz="1600" dirty="0" smtClean="0">
                  <a:solidFill>
                    <a:schemeClr val="bg1"/>
                  </a:solidFill>
                </a:rPr>
                <a:t>R64</a:t>
              </a:r>
              <a:endParaRPr lang="en-IN" sz="1600" dirty="0">
                <a:solidFill>
                  <a:schemeClr val="bg1"/>
                </a:solidFill>
              </a:endParaRPr>
            </a:p>
          </p:txBody>
        </p:sp>
      </p:grpSp>
      <p:grpSp>
        <p:nvGrpSpPr>
          <p:cNvPr id="12" name="Group 11"/>
          <p:cNvGrpSpPr/>
          <p:nvPr/>
        </p:nvGrpSpPr>
        <p:grpSpPr>
          <a:xfrm>
            <a:off x="2212159" y="2176046"/>
            <a:ext cx="2055043" cy="600908"/>
            <a:chOff x="2212159" y="2176046"/>
            <a:chExt cx="2055043" cy="600908"/>
          </a:xfrm>
        </p:grpSpPr>
        <p:sp>
          <p:nvSpPr>
            <p:cNvPr id="13" name="Rectangle 12"/>
            <p:cNvSpPr/>
            <p:nvPr/>
          </p:nvSpPr>
          <p:spPr>
            <a:xfrm>
              <a:off x="2213730" y="2198866"/>
              <a:ext cx="2053472" cy="53934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 name="TextBox 13"/>
            <p:cNvSpPr txBox="1"/>
            <p:nvPr/>
          </p:nvSpPr>
          <p:spPr>
            <a:xfrm>
              <a:off x="2212159" y="2176046"/>
              <a:ext cx="2053472" cy="338554"/>
            </a:xfrm>
            <a:prstGeom prst="rect">
              <a:avLst/>
            </a:prstGeom>
            <a:noFill/>
          </p:spPr>
          <p:txBody>
            <a:bodyPr wrap="square" rtlCol="0">
              <a:spAutoFit/>
            </a:bodyPr>
            <a:lstStyle/>
            <a:p>
              <a:pPr algn="ctr"/>
              <a:r>
                <a:rPr lang="en-IN" sz="1600" dirty="0" smtClean="0">
                  <a:solidFill>
                    <a:schemeClr val="bg1"/>
                  </a:solidFill>
                </a:rPr>
                <a:t>R63</a:t>
              </a:r>
              <a:endParaRPr lang="en-IN" sz="1600" dirty="0">
                <a:solidFill>
                  <a:schemeClr val="bg1"/>
                </a:solidFill>
              </a:endParaRPr>
            </a:p>
          </p:txBody>
        </p:sp>
        <p:sp>
          <p:nvSpPr>
            <p:cNvPr id="15" name="TextBox 14"/>
            <p:cNvSpPr txBox="1"/>
            <p:nvPr/>
          </p:nvSpPr>
          <p:spPr>
            <a:xfrm>
              <a:off x="2212159" y="2438400"/>
              <a:ext cx="2053472" cy="338554"/>
            </a:xfrm>
            <a:prstGeom prst="rect">
              <a:avLst/>
            </a:prstGeom>
            <a:noFill/>
          </p:spPr>
          <p:txBody>
            <a:bodyPr wrap="square" rtlCol="0">
              <a:spAutoFit/>
            </a:bodyPr>
            <a:lstStyle/>
            <a:p>
              <a:pPr algn="ctr"/>
              <a:r>
                <a:rPr lang="en-IN" sz="1600" dirty="0" smtClean="0">
                  <a:solidFill>
                    <a:schemeClr val="bg1"/>
                  </a:solidFill>
                </a:rPr>
                <a:t>R58</a:t>
              </a:r>
              <a:endParaRPr lang="en-IN" sz="1600" dirty="0">
                <a:solidFill>
                  <a:schemeClr val="bg1"/>
                </a:solidFill>
              </a:endParaRPr>
            </a:p>
          </p:txBody>
        </p:sp>
      </p:grpSp>
      <p:grpSp>
        <p:nvGrpSpPr>
          <p:cNvPr id="16" name="Group 15"/>
          <p:cNvGrpSpPr/>
          <p:nvPr/>
        </p:nvGrpSpPr>
        <p:grpSpPr>
          <a:xfrm>
            <a:off x="3349661" y="2743200"/>
            <a:ext cx="915970" cy="593675"/>
            <a:chOff x="3349661" y="2743200"/>
            <a:chExt cx="915970" cy="593675"/>
          </a:xfrm>
        </p:grpSpPr>
        <p:sp>
          <p:nvSpPr>
            <p:cNvPr id="17" name="Rectangle 16"/>
            <p:cNvSpPr/>
            <p:nvPr/>
          </p:nvSpPr>
          <p:spPr>
            <a:xfrm>
              <a:off x="3351231" y="2743200"/>
              <a:ext cx="914400" cy="5671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8" name="TextBox 17"/>
            <p:cNvSpPr txBox="1"/>
            <p:nvPr/>
          </p:nvSpPr>
          <p:spPr>
            <a:xfrm>
              <a:off x="3351231" y="2743200"/>
              <a:ext cx="914400" cy="338554"/>
            </a:xfrm>
            <a:prstGeom prst="rect">
              <a:avLst/>
            </a:prstGeom>
            <a:noFill/>
          </p:spPr>
          <p:txBody>
            <a:bodyPr wrap="square" rtlCol="0">
              <a:spAutoFit/>
            </a:bodyPr>
            <a:lstStyle/>
            <a:p>
              <a:pPr algn="ctr"/>
              <a:r>
                <a:rPr lang="en-IN" sz="1600" dirty="0" smtClean="0">
                  <a:solidFill>
                    <a:schemeClr val="bg1"/>
                  </a:solidFill>
                </a:rPr>
                <a:t>R57</a:t>
              </a:r>
              <a:endParaRPr lang="en-IN" sz="1600" dirty="0">
                <a:solidFill>
                  <a:schemeClr val="bg1"/>
                </a:solidFill>
              </a:endParaRPr>
            </a:p>
          </p:txBody>
        </p:sp>
        <p:sp>
          <p:nvSpPr>
            <p:cNvPr id="19" name="TextBox 18"/>
            <p:cNvSpPr txBox="1"/>
            <p:nvPr/>
          </p:nvSpPr>
          <p:spPr>
            <a:xfrm>
              <a:off x="3349661" y="2998321"/>
              <a:ext cx="914400" cy="338554"/>
            </a:xfrm>
            <a:prstGeom prst="rect">
              <a:avLst/>
            </a:prstGeom>
            <a:noFill/>
          </p:spPr>
          <p:txBody>
            <a:bodyPr wrap="square" rtlCol="0">
              <a:spAutoFit/>
            </a:bodyPr>
            <a:lstStyle/>
            <a:p>
              <a:pPr algn="ctr"/>
              <a:r>
                <a:rPr lang="en-IN" sz="1600" dirty="0" smtClean="0">
                  <a:solidFill>
                    <a:schemeClr val="bg1"/>
                  </a:solidFill>
                </a:rPr>
                <a:t>R48</a:t>
              </a:r>
              <a:endParaRPr lang="en-IN" sz="1600" dirty="0">
                <a:solidFill>
                  <a:schemeClr val="bg1"/>
                </a:solidFill>
              </a:endParaRPr>
            </a:p>
          </p:txBody>
        </p:sp>
      </p:grpSp>
      <p:grpSp>
        <p:nvGrpSpPr>
          <p:cNvPr id="20" name="Group 19"/>
          <p:cNvGrpSpPr/>
          <p:nvPr/>
        </p:nvGrpSpPr>
        <p:grpSpPr>
          <a:xfrm>
            <a:off x="3351231" y="3242846"/>
            <a:ext cx="2057400" cy="677108"/>
            <a:chOff x="3351231" y="3242846"/>
            <a:chExt cx="2057400" cy="677108"/>
          </a:xfrm>
        </p:grpSpPr>
        <p:sp>
          <p:nvSpPr>
            <p:cNvPr id="21" name="Rectangle 20"/>
            <p:cNvSpPr/>
            <p:nvPr/>
          </p:nvSpPr>
          <p:spPr>
            <a:xfrm>
              <a:off x="3351231" y="3276600"/>
              <a:ext cx="2057400" cy="5671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2" name="TextBox 21"/>
            <p:cNvSpPr txBox="1"/>
            <p:nvPr/>
          </p:nvSpPr>
          <p:spPr>
            <a:xfrm>
              <a:off x="3351231" y="3242846"/>
              <a:ext cx="2057400" cy="338554"/>
            </a:xfrm>
            <a:prstGeom prst="rect">
              <a:avLst/>
            </a:prstGeom>
            <a:noFill/>
          </p:spPr>
          <p:txBody>
            <a:bodyPr wrap="square" rtlCol="0">
              <a:spAutoFit/>
            </a:bodyPr>
            <a:lstStyle/>
            <a:p>
              <a:pPr algn="ctr"/>
              <a:r>
                <a:rPr lang="en-IN" sz="1600" dirty="0" smtClean="0">
                  <a:solidFill>
                    <a:schemeClr val="bg1"/>
                  </a:solidFill>
                </a:rPr>
                <a:t>R47</a:t>
              </a:r>
              <a:endParaRPr lang="en-IN" sz="1600" dirty="0">
                <a:solidFill>
                  <a:schemeClr val="bg1"/>
                </a:solidFill>
              </a:endParaRPr>
            </a:p>
          </p:txBody>
        </p:sp>
        <p:sp>
          <p:nvSpPr>
            <p:cNvPr id="23" name="TextBox 22"/>
            <p:cNvSpPr txBox="1"/>
            <p:nvPr/>
          </p:nvSpPr>
          <p:spPr>
            <a:xfrm>
              <a:off x="3351231" y="3581400"/>
              <a:ext cx="2057400" cy="338554"/>
            </a:xfrm>
            <a:prstGeom prst="rect">
              <a:avLst/>
            </a:prstGeom>
            <a:noFill/>
          </p:spPr>
          <p:txBody>
            <a:bodyPr wrap="square" rtlCol="0">
              <a:spAutoFit/>
            </a:bodyPr>
            <a:lstStyle/>
            <a:p>
              <a:pPr algn="ctr"/>
              <a:r>
                <a:rPr lang="en-IN" sz="1600" dirty="0" smtClean="0">
                  <a:solidFill>
                    <a:schemeClr val="bg1"/>
                  </a:solidFill>
                </a:rPr>
                <a:t>R42</a:t>
              </a:r>
              <a:endParaRPr lang="en-IN" sz="1600" dirty="0">
                <a:solidFill>
                  <a:schemeClr val="bg1"/>
                </a:solidFill>
              </a:endParaRPr>
            </a:p>
          </p:txBody>
        </p:sp>
      </p:grpSp>
      <p:grpSp>
        <p:nvGrpSpPr>
          <p:cNvPr id="24" name="Group 23"/>
          <p:cNvGrpSpPr/>
          <p:nvPr/>
        </p:nvGrpSpPr>
        <p:grpSpPr>
          <a:xfrm>
            <a:off x="4265629" y="3810000"/>
            <a:ext cx="1144572" cy="719554"/>
            <a:chOff x="4265629" y="3810000"/>
            <a:chExt cx="1144572" cy="719554"/>
          </a:xfrm>
        </p:grpSpPr>
        <p:sp>
          <p:nvSpPr>
            <p:cNvPr id="25" name="Rectangle 24"/>
            <p:cNvSpPr/>
            <p:nvPr/>
          </p:nvSpPr>
          <p:spPr>
            <a:xfrm>
              <a:off x="4265630" y="3841512"/>
              <a:ext cx="1144571" cy="6798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6" name="TextBox 25"/>
            <p:cNvSpPr txBox="1"/>
            <p:nvPr/>
          </p:nvSpPr>
          <p:spPr>
            <a:xfrm>
              <a:off x="4265629" y="3810000"/>
              <a:ext cx="1143001" cy="338554"/>
            </a:xfrm>
            <a:prstGeom prst="rect">
              <a:avLst/>
            </a:prstGeom>
            <a:noFill/>
          </p:spPr>
          <p:txBody>
            <a:bodyPr wrap="square" rtlCol="0">
              <a:spAutoFit/>
            </a:bodyPr>
            <a:lstStyle/>
            <a:p>
              <a:pPr algn="ctr"/>
              <a:r>
                <a:rPr lang="en-IN" sz="1600" dirty="0" smtClean="0">
                  <a:solidFill>
                    <a:schemeClr val="bg1"/>
                  </a:solidFill>
                </a:rPr>
                <a:t>R41</a:t>
              </a:r>
              <a:endParaRPr lang="en-IN" sz="1600" dirty="0">
                <a:solidFill>
                  <a:schemeClr val="bg1"/>
                </a:solidFill>
              </a:endParaRPr>
            </a:p>
          </p:txBody>
        </p:sp>
        <p:sp>
          <p:nvSpPr>
            <p:cNvPr id="27" name="TextBox 26"/>
            <p:cNvSpPr txBox="1"/>
            <p:nvPr/>
          </p:nvSpPr>
          <p:spPr>
            <a:xfrm>
              <a:off x="4265629" y="4191000"/>
              <a:ext cx="1143002" cy="338554"/>
            </a:xfrm>
            <a:prstGeom prst="rect">
              <a:avLst/>
            </a:prstGeom>
            <a:noFill/>
          </p:spPr>
          <p:txBody>
            <a:bodyPr wrap="square" rtlCol="0">
              <a:spAutoFit/>
            </a:bodyPr>
            <a:lstStyle/>
            <a:p>
              <a:pPr algn="ctr"/>
              <a:r>
                <a:rPr lang="en-IN" sz="1600" dirty="0" smtClean="0">
                  <a:solidFill>
                    <a:schemeClr val="bg1"/>
                  </a:solidFill>
                </a:rPr>
                <a:t>R32</a:t>
              </a:r>
              <a:endParaRPr lang="en-IN" sz="1600" dirty="0">
                <a:solidFill>
                  <a:schemeClr val="bg1"/>
                </a:solidFill>
              </a:endParaRPr>
            </a:p>
          </p:txBody>
        </p:sp>
      </p:grpSp>
      <p:grpSp>
        <p:nvGrpSpPr>
          <p:cNvPr id="28" name="Group 27"/>
          <p:cNvGrpSpPr/>
          <p:nvPr/>
        </p:nvGrpSpPr>
        <p:grpSpPr>
          <a:xfrm>
            <a:off x="4265629" y="4495800"/>
            <a:ext cx="2057400" cy="643354"/>
            <a:chOff x="4265629" y="4495800"/>
            <a:chExt cx="2057400" cy="643354"/>
          </a:xfrm>
        </p:grpSpPr>
        <p:sp>
          <p:nvSpPr>
            <p:cNvPr id="29" name="Rectangle 28"/>
            <p:cNvSpPr/>
            <p:nvPr/>
          </p:nvSpPr>
          <p:spPr>
            <a:xfrm>
              <a:off x="4265629" y="4495800"/>
              <a:ext cx="2057400" cy="5904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0" name="TextBox 29"/>
            <p:cNvSpPr txBox="1"/>
            <p:nvPr/>
          </p:nvSpPr>
          <p:spPr>
            <a:xfrm>
              <a:off x="4265629" y="4495800"/>
              <a:ext cx="2057400" cy="338554"/>
            </a:xfrm>
            <a:prstGeom prst="rect">
              <a:avLst/>
            </a:prstGeom>
            <a:noFill/>
          </p:spPr>
          <p:txBody>
            <a:bodyPr wrap="square" rtlCol="0">
              <a:spAutoFit/>
            </a:bodyPr>
            <a:lstStyle/>
            <a:p>
              <a:pPr algn="ctr"/>
              <a:r>
                <a:rPr lang="en-IN" sz="1600" dirty="0" smtClean="0">
                  <a:solidFill>
                    <a:schemeClr val="bg1"/>
                  </a:solidFill>
                </a:rPr>
                <a:t>R31</a:t>
              </a:r>
              <a:endParaRPr lang="en-IN" sz="1600" dirty="0">
                <a:solidFill>
                  <a:schemeClr val="bg1"/>
                </a:solidFill>
              </a:endParaRPr>
            </a:p>
          </p:txBody>
        </p:sp>
        <p:sp>
          <p:nvSpPr>
            <p:cNvPr id="31" name="TextBox 30"/>
            <p:cNvSpPr txBox="1"/>
            <p:nvPr/>
          </p:nvSpPr>
          <p:spPr>
            <a:xfrm>
              <a:off x="4265629" y="4800600"/>
              <a:ext cx="2057400" cy="338554"/>
            </a:xfrm>
            <a:prstGeom prst="rect">
              <a:avLst/>
            </a:prstGeom>
            <a:noFill/>
          </p:spPr>
          <p:txBody>
            <a:bodyPr wrap="square" rtlCol="0">
              <a:spAutoFit/>
            </a:bodyPr>
            <a:lstStyle/>
            <a:p>
              <a:pPr algn="ctr"/>
              <a:r>
                <a:rPr lang="en-IN" sz="1600" dirty="0" smtClean="0">
                  <a:solidFill>
                    <a:schemeClr val="bg1"/>
                  </a:solidFill>
                </a:rPr>
                <a:t>R26</a:t>
              </a:r>
              <a:endParaRPr lang="en-IN" sz="1600" dirty="0">
                <a:solidFill>
                  <a:schemeClr val="bg1"/>
                </a:solidFill>
              </a:endParaRPr>
            </a:p>
          </p:txBody>
        </p:sp>
      </p:grpSp>
      <p:grpSp>
        <p:nvGrpSpPr>
          <p:cNvPr id="32" name="Group 31"/>
          <p:cNvGrpSpPr/>
          <p:nvPr/>
        </p:nvGrpSpPr>
        <p:grpSpPr>
          <a:xfrm>
            <a:off x="5407061" y="5071646"/>
            <a:ext cx="915970" cy="567154"/>
            <a:chOff x="5407061" y="5071646"/>
            <a:chExt cx="915970" cy="567154"/>
          </a:xfrm>
        </p:grpSpPr>
        <p:sp>
          <p:nvSpPr>
            <p:cNvPr id="33" name="Rectangle 32"/>
            <p:cNvSpPr/>
            <p:nvPr/>
          </p:nvSpPr>
          <p:spPr>
            <a:xfrm>
              <a:off x="5407061" y="5086281"/>
              <a:ext cx="914400" cy="55251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4" name="TextBox 33"/>
            <p:cNvSpPr txBox="1"/>
            <p:nvPr/>
          </p:nvSpPr>
          <p:spPr>
            <a:xfrm>
              <a:off x="5408631" y="5071646"/>
              <a:ext cx="914400" cy="338554"/>
            </a:xfrm>
            <a:prstGeom prst="rect">
              <a:avLst/>
            </a:prstGeom>
            <a:noFill/>
          </p:spPr>
          <p:txBody>
            <a:bodyPr wrap="square" rtlCol="0">
              <a:spAutoFit/>
            </a:bodyPr>
            <a:lstStyle/>
            <a:p>
              <a:pPr algn="ctr"/>
              <a:r>
                <a:rPr lang="en-IN" sz="1600" dirty="0" smtClean="0">
                  <a:solidFill>
                    <a:schemeClr val="bg1"/>
                  </a:solidFill>
                </a:rPr>
                <a:t>R25</a:t>
              </a:r>
              <a:endParaRPr lang="en-IN" sz="1600" dirty="0">
                <a:solidFill>
                  <a:schemeClr val="bg1"/>
                </a:solidFill>
              </a:endParaRPr>
            </a:p>
          </p:txBody>
        </p:sp>
        <p:sp>
          <p:nvSpPr>
            <p:cNvPr id="35" name="TextBox 34"/>
            <p:cNvSpPr txBox="1"/>
            <p:nvPr/>
          </p:nvSpPr>
          <p:spPr>
            <a:xfrm>
              <a:off x="5407061" y="5273298"/>
              <a:ext cx="914400" cy="338554"/>
            </a:xfrm>
            <a:prstGeom prst="rect">
              <a:avLst/>
            </a:prstGeom>
            <a:noFill/>
          </p:spPr>
          <p:txBody>
            <a:bodyPr wrap="square" rtlCol="0">
              <a:spAutoFit/>
            </a:bodyPr>
            <a:lstStyle/>
            <a:p>
              <a:pPr algn="ctr"/>
              <a:r>
                <a:rPr lang="en-IN" sz="1600" dirty="0" smtClean="0">
                  <a:solidFill>
                    <a:schemeClr val="bg1"/>
                  </a:solidFill>
                </a:rPr>
                <a:t>R16</a:t>
              </a:r>
              <a:endParaRPr lang="en-IN" sz="1600" dirty="0">
                <a:solidFill>
                  <a:schemeClr val="bg1"/>
                </a:solidFill>
              </a:endParaRPr>
            </a:p>
          </p:txBody>
        </p:sp>
      </p:grpSp>
      <p:grpSp>
        <p:nvGrpSpPr>
          <p:cNvPr id="36" name="Group 35"/>
          <p:cNvGrpSpPr/>
          <p:nvPr/>
        </p:nvGrpSpPr>
        <p:grpSpPr>
          <a:xfrm>
            <a:off x="5406277" y="5605046"/>
            <a:ext cx="918323" cy="600908"/>
            <a:chOff x="5406277" y="5605046"/>
            <a:chExt cx="918323" cy="600908"/>
          </a:xfrm>
        </p:grpSpPr>
        <p:sp>
          <p:nvSpPr>
            <p:cNvPr id="37" name="Rectangle 36"/>
            <p:cNvSpPr/>
            <p:nvPr/>
          </p:nvSpPr>
          <p:spPr>
            <a:xfrm>
              <a:off x="5408630" y="5638800"/>
              <a:ext cx="915970" cy="533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8" name="TextBox 37"/>
            <p:cNvSpPr txBox="1"/>
            <p:nvPr/>
          </p:nvSpPr>
          <p:spPr>
            <a:xfrm>
              <a:off x="5406277" y="5605046"/>
              <a:ext cx="915967" cy="338554"/>
            </a:xfrm>
            <a:prstGeom prst="rect">
              <a:avLst/>
            </a:prstGeom>
            <a:noFill/>
          </p:spPr>
          <p:txBody>
            <a:bodyPr wrap="square" rtlCol="0">
              <a:spAutoFit/>
            </a:bodyPr>
            <a:lstStyle/>
            <a:p>
              <a:pPr algn="ctr"/>
              <a:r>
                <a:rPr lang="en-IN" sz="1600" dirty="0" smtClean="0">
                  <a:solidFill>
                    <a:schemeClr val="bg1"/>
                  </a:solidFill>
                </a:rPr>
                <a:t>R15</a:t>
              </a:r>
              <a:endParaRPr lang="en-IN" sz="1600" dirty="0">
                <a:solidFill>
                  <a:schemeClr val="bg1"/>
                </a:solidFill>
              </a:endParaRPr>
            </a:p>
          </p:txBody>
        </p:sp>
        <p:sp>
          <p:nvSpPr>
            <p:cNvPr id="39" name="TextBox 38"/>
            <p:cNvSpPr txBox="1"/>
            <p:nvPr/>
          </p:nvSpPr>
          <p:spPr>
            <a:xfrm>
              <a:off x="5407061" y="5867400"/>
              <a:ext cx="915968" cy="338554"/>
            </a:xfrm>
            <a:prstGeom prst="rect">
              <a:avLst/>
            </a:prstGeom>
            <a:noFill/>
          </p:spPr>
          <p:txBody>
            <a:bodyPr wrap="square" rtlCol="0">
              <a:spAutoFit/>
            </a:bodyPr>
            <a:lstStyle/>
            <a:p>
              <a:pPr algn="ctr"/>
              <a:r>
                <a:rPr lang="en-IN" sz="1600" dirty="0" smtClean="0">
                  <a:solidFill>
                    <a:schemeClr val="bg1"/>
                  </a:solidFill>
                </a:rPr>
                <a:t>R10</a:t>
              </a:r>
              <a:endParaRPr lang="en-IN" sz="1600" dirty="0">
                <a:solidFill>
                  <a:schemeClr val="bg1"/>
                </a:solidFill>
              </a:endParaRPr>
            </a:p>
          </p:txBody>
        </p:sp>
      </p:grpSp>
      <p:grpSp>
        <p:nvGrpSpPr>
          <p:cNvPr id="40" name="Group 39"/>
          <p:cNvGrpSpPr/>
          <p:nvPr/>
        </p:nvGrpSpPr>
        <p:grpSpPr>
          <a:xfrm>
            <a:off x="304800" y="4806315"/>
            <a:ext cx="990600" cy="1024354"/>
            <a:chOff x="304800" y="4806315"/>
            <a:chExt cx="990600" cy="1024354"/>
          </a:xfrm>
        </p:grpSpPr>
        <p:sp>
          <p:nvSpPr>
            <p:cNvPr id="41" name="Rectangle 40"/>
            <p:cNvSpPr/>
            <p:nvPr/>
          </p:nvSpPr>
          <p:spPr>
            <a:xfrm>
              <a:off x="304800" y="4840069"/>
              <a:ext cx="990600" cy="96699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2" name="TextBox 41"/>
            <p:cNvSpPr txBox="1"/>
            <p:nvPr/>
          </p:nvSpPr>
          <p:spPr>
            <a:xfrm>
              <a:off x="304800" y="4806315"/>
              <a:ext cx="990600" cy="338554"/>
            </a:xfrm>
            <a:prstGeom prst="rect">
              <a:avLst/>
            </a:prstGeom>
            <a:noFill/>
          </p:spPr>
          <p:txBody>
            <a:bodyPr wrap="square" rtlCol="0">
              <a:spAutoFit/>
            </a:bodyPr>
            <a:lstStyle/>
            <a:p>
              <a:pPr algn="ctr"/>
              <a:r>
                <a:rPr lang="en-IN" sz="1600" dirty="0" smtClean="0">
                  <a:solidFill>
                    <a:schemeClr val="bg1"/>
                  </a:solidFill>
                </a:rPr>
                <a:t>R9</a:t>
              </a:r>
              <a:endParaRPr lang="en-IN" sz="1600" dirty="0">
                <a:solidFill>
                  <a:schemeClr val="bg1"/>
                </a:solidFill>
              </a:endParaRPr>
            </a:p>
          </p:txBody>
        </p:sp>
        <p:sp>
          <p:nvSpPr>
            <p:cNvPr id="43" name="TextBox 42"/>
            <p:cNvSpPr txBox="1"/>
            <p:nvPr/>
          </p:nvSpPr>
          <p:spPr>
            <a:xfrm>
              <a:off x="304800" y="5492115"/>
              <a:ext cx="990600" cy="338554"/>
            </a:xfrm>
            <a:prstGeom prst="rect">
              <a:avLst/>
            </a:prstGeom>
            <a:noFill/>
          </p:spPr>
          <p:txBody>
            <a:bodyPr wrap="square" rtlCol="0">
              <a:spAutoFit/>
            </a:bodyPr>
            <a:lstStyle/>
            <a:p>
              <a:pPr algn="ctr"/>
              <a:r>
                <a:rPr lang="en-IN" sz="1600" dirty="0" smtClean="0">
                  <a:solidFill>
                    <a:schemeClr val="bg1"/>
                  </a:solidFill>
                </a:rPr>
                <a:t>R0</a:t>
              </a:r>
              <a:endParaRPr lang="en-IN" sz="1600" dirty="0">
                <a:solidFill>
                  <a:schemeClr val="bg1"/>
                </a:solidFill>
              </a:endParaRPr>
            </a:p>
          </p:txBody>
        </p:sp>
      </p:grpSp>
      <p:sp>
        <p:nvSpPr>
          <p:cNvPr id="44" name="TextBox 43"/>
          <p:cNvSpPr txBox="1"/>
          <p:nvPr/>
        </p:nvSpPr>
        <p:spPr>
          <a:xfrm>
            <a:off x="304800" y="5754469"/>
            <a:ext cx="990600" cy="646331"/>
          </a:xfrm>
          <a:prstGeom prst="rect">
            <a:avLst/>
          </a:prstGeom>
          <a:noFill/>
        </p:spPr>
        <p:txBody>
          <a:bodyPr wrap="square" rtlCol="0">
            <a:spAutoFit/>
          </a:bodyPr>
          <a:lstStyle/>
          <a:p>
            <a:pPr algn="ctr"/>
            <a:r>
              <a:rPr lang="en-IN" dirty="0" smtClean="0"/>
              <a:t>Global registers</a:t>
            </a:r>
            <a:endParaRPr lang="en-IN" dirty="0"/>
          </a:p>
        </p:txBody>
      </p:sp>
      <p:sp>
        <p:nvSpPr>
          <p:cNvPr id="45" name="TextBox 44"/>
          <p:cNvSpPr txBox="1"/>
          <p:nvPr/>
        </p:nvSpPr>
        <p:spPr>
          <a:xfrm>
            <a:off x="1295400" y="5041290"/>
            <a:ext cx="1635945" cy="646331"/>
          </a:xfrm>
          <a:prstGeom prst="rect">
            <a:avLst/>
          </a:prstGeom>
          <a:noFill/>
        </p:spPr>
        <p:txBody>
          <a:bodyPr wrap="square" rtlCol="0">
            <a:spAutoFit/>
          </a:bodyPr>
          <a:lstStyle/>
          <a:p>
            <a:r>
              <a:rPr lang="en-IN" dirty="0" smtClean="0"/>
              <a:t>Common to all procedures</a:t>
            </a:r>
            <a:endParaRPr lang="en-IN" dirty="0"/>
          </a:p>
        </p:txBody>
      </p:sp>
      <p:sp>
        <p:nvSpPr>
          <p:cNvPr id="46" name="TextBox 45"/>
          <p:cNvSpPr txBox="1"/>
          <p:nvPr/>
        </p:nvSpPr>
        <p:spPr>
          <a:xfrm>
            <a:off x="3176049" y="1078468"/>
            <a:ext cx="2230228" cy="369332"/>
          </a:xfrm>
          <a:prstGeom prst="rect">
            <a:avLst/>
          </a:prstGeom>
          <a:noFill/>
        </p:spPr>
        <p:txBody>
          <a:bodyPr wrap="square" rtlCol="0">
            <a:spAutoFit/>
          </a:bodyPr>
          <a:lstStyle/>
          <a:p>
            <a:r>
              <a:rPr lang="en-IN" dirty="0" smtClean="0"/>
              <a:t>Common to D and A</a:t>
            </a:r>
            <a:endParaRPr lang="en-IN" dirty="0"/>
          </a:p>
        </p:txBody>
      </p:sp>
      <p:sp>
        <p:nvSpPr>
          <p:cNvPr id="47" name="TextBox 46"/>
          <p:cNvSpPr txBox="1"/>
          <p:nvPr/>
        </p:nvSpPr>
        <p:spPr>
          <a:xfrm>
            <a:off x="3176049" y="1688068"/>
            <a:ext cx="2005551" cy="369332"/>
          </a:xfrm>
          <a:prstGeom prst="rect">
            <a:avLst/>
          </a:prstGeom>
          <a:noFill/>
        </p:spPr>
        <p:txBody>
          <a:bodyPr wrap="square" rtlCol="0">
            <a:spAutoFit/>
          </a:bodyPr>
          <a:lstStyle/>
          <a:p>
            <a:r>
              <a:rPr lang="en-IN" dirty="0" smtClean="0"/>
              <a:t>Local to D</a:t>
            </a:r>
            <a:endParaRPr lang="en-IN" dirty="0"/>
          </a:p>
        </p:txBody>
      </p:sp>
      <p:sp>
        <p:nvSpPr>
          <p:cNvPr id="48" name="TextBox 47"/>
          <p:cNvSpPr txBox="1"/>
          <p:nvPr/>
        </p:nvSpPr>
        <p:spPr>
          <a:xfrm>
            <a:off x="4379931" y="2286000"/>
            <a:ext cx="2230228" cy="369332"/>
          </a:xfrm>
          <a:prstGeom prst="rect">
            <a:avLst/>
          </a:prstGeom>
          <a:noFill/>
        </p:spPr>
        <p:txBody>
          <a:bodyPr wrap="square" rtlCol="0">
            <a:spAutoFit/>
          </a:bodyPr>
          <a:lstStyle/>
          <a:p>
            <a:r>
              <a:rPr lang="en-IN" dirty="0" smtClean="0"/>
              <a:t>Common to C and D</a:t>
            </a:r>
            <a:endParaRPr lang="en-IN" dirty="0"/>
          </a:p>
        </p:txBody>
      </p:sp>
      <p:sp>
        <p:nvSpPr>
          <p:cNvPr id="49" name="TextBox 48"/>
          <p:cNvSpPr txBox="1"/>
          <p:nvPr/>
        </p:nvSpPr>
        <p:spPr>
          <a:xfrm>
            <a:off x="5398426" y="3381345"/>
            <a:ext cx="2230228" cy="369332"/>
          </a:xfrm>
          <a:prstGeom prst="rect">
            <a:avLst/>
          </a:prstGeom>
          <a:noFill/>
        </p:spPr>
        <p:txBody>
          <a:bodyPr wrap="square" rtlCol="0">
            <a:spAutoFit/>
          </a:bodyPr>
          <a:lstStyle/>
          <a:p>
            <a:r>
              <a:rPr lang="en-IN" dirty="0" smtClean="0"/>
              <a:t>Common to B and C</a:t>
            </a:r>
            <a:endParaRPr lang="en-IN" dirty="0"/>
          </a:p>
        </p:txBody>
      </p:sp>
      <p:sp>
        <p:nvSpPr>
          <p:cNvPr id="50" name="TextBox 49"/>
          <p:cNvSpPr txBox="1"/>
          <p:nvPr/>
        </p:nvSpPr>
        <p:spPr>
          <a:xfrm>
            <a:off x="6321461" y="4596660"/>
            <a:ext cx="2230228" cy="369332"/>
          </a:xfrm>
          <a:prstGeom prst="rect">
            <a:avLst/>
          </a:prstGeom>
          <a:noFill/>
        </p:spPr>
        <p:txBody>
          <a:bodyPr wrap="square" rtlCol="0">
            <a:spAutoFit/>
          </a:bodyPr>
          <a:lstStyle/>
          <a:p>
            <a:r>
              <a:rPr lang="en-IN" dirty="0" smtClean="0"/>
              <a:t>Common to A and B</a:t>
            </a:r>
            <a:endParaRPr lang="en-IN" dirty="0"/>
          </a:p>
        </p:txBody>
      </p:sp>
      <p:sp>
        <p:nvSpPr>
          <p:cNvPr id="51" name="TextBox 50"/>
          <p:cNvSpPr txBox="1"/>
          <p:nvPr/>
        </p:nvSpPr>
        <p:spPr>
          <a:xfrm>
            <a:off x="6323036" y="5651229"/>
            <a:ext cx="2230228" cy="369332"/>
          </a:xfrm>
          <a:prstGeom prst="rect">
            <a:avLst/>
          </a:prstGeom>
          <a:noFill/>
        </p:spPr>
        <p:txBody>
          <a:bodyPr wrap="square" rtlCol="0">
            <a:spAutoFit/>
          </a:bodyPr>
          <a:lstStyle/>
          <a:p>
            <a:r>
              <a:rPr lang="en-IN" dirty="0" smtClean="0"/>
              <a:t>Common to A and D</a:t>
            </a:r>
            <a:endParaRPr lang="en-IN" dirty="0"/>
          </a:p>
        </p:txBody>
      </p:sp>
      <p:sp>
        <p:nvSpPr>
          <p:cNvPr id="52" name="TextBox 51"/>
          <p:cNvSpPr txBox="1"/>
          <p:nvPr/>
        </p:nvSpPr>
        <p:spPr>
          <a:xfrm>
            <a:off x="4379931" y="2802143"/>
            <a:ext cx="2005551" cy="369332"/>
          </a:xfrm>
          <a:prstGeom prst="rect">
            <a:avLst/>
          </a:prstGeom>
          <a:noFill/>
        </p:spPr>
        <p:txBody>
          <a:bodyPr wrap="square" rtlCol="0">
            <a:spAutoFit/>
          </a:bodyPr>
          <a:lstStyle/>
          <a:p>
            <a:r>
              <a:rPr lang="en-IN" dirty="0" smtClean="0"/>
              <a:t>Local to C</a:t>
            </a:r>
            <a:endParaRPr lang="en-IN" dirty="0"/>
          </a:p>
        </p:txBody>
      </p:sp>
      <p:sp>
        <p:nvSpPr>
          <p:cNvPr id="53" name="TextBox 52"/>
          <p:cNvSpPr txBox="1"/>
          <p:nvPr/>
        </p:nvSpPr>
        <p:spPr>
          <a:xfrm>
            <a:off x="5382706" y="3999017"/>
            <a:ext cx="2005551" cy="369332"/>
          </a:xfrm>
          <a:prstGeom prst="rect">
            <a:avLst/>
          </a:prstGeom>
          <a:noFill/>
        </p:spPr>
        <p:txBody>
          <a:bodyPr wrap="square" rtlCol="0">
            <a:spAutoFit/>
          </a:bodyPr>
          <a:lstStyle/>
          <a:p>
            <a:r>
              <a:rPr lang="en-IN" dirty="0" smtClean="0"/>
              <a:t>Local to B</a:t>
            </a:r>
            <a:endParaRPr lang="en-IN" dirty="0"/>
          </a:p>
        </p:txBody>
      </p:sp>
      <p:sp>
        <p:nvSpPr>
          <p:cNvPr id="54" name="TextBox 53"/>
          <p:cNvSpPr txBox="1"/>
          <p:nvPr/>
        </p:nvSpPr>
        <p:spPr>
          <a:xfrm>
            <a:off x="6321461" y="5140028"/>
            <a:ext cx="2005551" cy="369332"/>
          </a:xfrm>
          <a:prstGeom prst="rect">
            <a:avLst/>
          </a:prstGeom>
          <a:noFill/>
        </p:spPr>
        <p:txBody>
          <a:bodyPr wrap="square" rtlCol="0">
            <a:spAutoFit/>
          </a:bodyPr>
          <a:lstStyle/>
          <a:p>
            <a:r>
              <a:rPr lang="en-IN" dirty="0" smtClean="0"/>
              <a:t>Local to A</a:t>
            </a:r>
            <a:endParaRPr lang="en-IN" dirty="0"/>
          </a:p>
        </p:txBody>
      </p:sp>
      <p:sp>
        <p:nvSpPr>
          <p:cNvPr id="55" name="TextBox 54"/>
          <p:cNvSpPr txBox="1"/>
          <p:nvPr/>
        </p:nvSpPr>
        <p:spPr>
          <a:xfrm>
            <a:off x="5406277" y="6107668"/>
            <a:ext cx="919109" cy="369332"/>
          </a:xfrm>
          <a:prstGeom prst="rect">
            <a:avLst/>
          </a:prstGeom>
          <a:noFill/>
        </p:spPr>
        <p:txBody>
          <a:bodyPr wrap="square" rtlCol="0">
            <a:spAutoFit/>
          </a:bodyPr>
          <a:lstStyle/>
          <a:p>
            <a:pPr algn="ctr"/>
            <a:r>
              <a:rPr lang="en-IN" dirty="0" err="1" smtClean="0"/>
              <a:t>Proc</a:t>
            </a:r>
            <a:r>
              <a:rPr lang="en-IN" dirty="0" smtClean="0"/>
              <a:t> A</a:t>
            </a:r>
            <a:endParaRPr lang="en-IN" dirty="0"/>
          </a:p>
        </p:txBody>
      </p:sp>
      <p:sp>
        <p:nvSpPr>
          <p:cNvPr id="56" name="TextBox 55"/>
          <p:cNvSpPr txBox="1"/>
          <p:nvPr/>
        </p:nvSpPr>
        <p:spPr>
          <a:xfrm>
            <a:off x="2128891" y="2743200"/>
            <a:ext cx="919109" cy="369332"/>
          </a:xfrm>
          <a:prstGeom prst="rect">
            <a:avLst/>
          </a:prstGeom>
          <a:noFill/>
        </p:spPr>
        <p:txBody>
          <a:bodyPr wrap="square" rtlCol="0">
            <a:spAutoFit/>
          </a:bodyPr>
          <a:lstStyle/>
          <a:p>
            <a:pPr algn="ctr"/>
            <a:r>
              <a:rPr lang="en-IN" dirty="0" err="1" smtClean="0"/>
              <a:t>Proc</a:t>
            </a:r>
            <a:r>
              <a:rPr lang="en-IN" dirty="0" smtClean="0"/>
              <a:t> D</a:t>
            </a:r>
            <a:endParaRPr lang="en-IN" dirty="0"/>
          </a:p>
        </p:txBody>
      </p:sp>
      <p:sp>
        <p:nvSpPr>
          <p:cNvPr id="57" name="TextBox 56"/>
          <p:cNvSpPr txBox="1"/>
          <p:nvPr/>
        </p:nvSpPr>
        <p:spPr>
          <a:xfrm>
            <a:off x="3259715" y="3886200"/>
            <a:ext cx="919109" cy="369332"/>
          </a:xfrm>
          <a:prstGeom prst="rect">
            <a:avLst/>
          </a:prstGeom>
          <a:noFill/>
        </p:spPr>
        <p:txBody>
          <a:bodyPr wrap="square" rtlCol="0">
            <a:spAutoFit/>
          </a:bodyPr>
          <a:lstStyle/>
          <a:p>
            <a:pPr algn="ctr"/>
            <a:r>
              <a:rPr lang="en-IN" dirty="0" err="1" smtClean="0"/>
              <a:t>Proc</a:t>
            </a:r>
            <a:r>
              <a:rPr lang="en-IN" dirty="0" smtClean="0"/>
              <a:t> C</a:t>
            </a:r>
            <a:endParaRPr lang="en-IN" dirty="0"/>
          </a:p>
        </p:txBody>
      </p:sp>
      <p:sp>
        <p:nvSpPr>
          <p:cNvPr id="58" name="TextBox 57"/>
          <p:cNvSpPr txBox="1"/>
          <p:nvPr/>
        </p:nvSpPr>
        <p:spPr>
          <a:xfrm>
            <a:off x="4216929" y="5112496"/>
            <a:ext cx="919109" cy="335756"/>
          </a:xfrm>
          <a:prstGeom prst="rect">
            <a:avLst/>
          </a:prstGeom>
          <a:noFill/>
        </p:spPr>
        <p:txBody>
          <a:bodyPr wrap="square" rtlCol="0">
            <a:spAutoFit/>
          </a:bodyPr>
          <a:lstStyle/>
          <a:p>
            <a:pPr algn="ctr"/>
            <a:r>
              <a:rPr lang="en-IN" dirty="0" err="1" smtClean="0"/>
              <a:t>Proc</a:t>
            </a:r>
            <a:r>
              <a:rPr lang="en-IN" dirty="0" smtClean="0"/>
              <a:t> B</a:t>
            </a:r>
            <a:endParaRPr lang="en-IN" dirty="0"/>
          </a:p>
        </p:txBody>
      </p:sp>
    </p:spTree>
    <p:extLst>
      <p:ext uri="{BB962C8B-B14F-4D97-AF65-F5344CB8AC3E}">
        <p14:creationId xmlns:p14="http://schemas.microsoft.com/office/powerpoint/2010/main" val="174239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par>
                                <p:cTn id="8" presetID="22" presetClass="entr" presetSubtype="4"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down)">
                                      <p:cBhvr>
                                        <p:cTn id="10" dur="500"/>
                                        <p:tgtEl>
                                          <p:spTgt spid="4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down)">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wipe(down)">
                                      <p:cBhvr>
                                        <p:cTn id="18" dur="500"/>
                                        <p:tgtEl>
                                          <p:spTgt spid="55"/>
                                        </p:tgtEl>
                                      </p:cBhvr>
                                    </p:animEffect>
                                  </p:childTnLst>
                                </p:cTn>
                              </p:par>
                              <p:par>
                                <p:cTn id="19" presetID="22" presetClass="entr" presetSubtype="4"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down)">
                                      <p:cBhvr>
                                        <p:cTn id="21" dur="500"/>
                                        <p:tgtEl>
                                          <p:spTgt spid="36"/>
                                        </p:tgtEl>
                                      </p:cBhvr>
                                    </p:animEffect>
                                  </p:childTnLst>
                                </p:cTn>
                              </p:par>
                              <p:par>
                                <p:cTn id="22" presetID="22" presetClass="entr" presetSubtype="4"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down)">
                                      <p:cBhvr>
                                        <p:cTn id="24" dur="500"/>
                                        <p:tgtEl>
                                          <p:spTgt spid="3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down)">
                                      <p:cBhvr>
                                        <p:cTn id="27" dur="500"/>
                                        <p:tgtEl>
                                          <p:spTgt spid="5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wipe(down)">
                                      <p:cBhvr>
                                        <p:cTn id="30" dur="500"/>
                                        <p:tgtEl>
                                          <p:spTgt spid="5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wipe(down)">
                                      <p:cBhvr>
                                        <p:cTn id="35" dur="500"/>
                                        <p:tgtEl>
                                          <p:spTgt spid="58"/>
                                        </p:tgtEl>
                                      </p:cBhvr>
                                    </p:animEffect>
                                  </p:childTnLst>
                                </p:cTn>
                              </p:par>
                              <p:par>
                                <p:cTn id="36" presetID="22" presetClass="entr" presetSubtype="4"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down)">
                                      <p:cBhvr>
                                        <p:cTn id="38" dur="500"/>
                                        <p:tgtEl>
                                          <p:spTgt spid="28"/>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down)">
                                      <p:cBhvr>
                                        <p:cTn id="41" dur="500"/>
                                        <p:tgtEl>
                                          <p:spTgt spid="5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down)">
                                      <p:cBhvr>
                                        <p:cTn id="44" dur="500"/>
                                        <p:tgtEl>
                                          <p:spTgt spid="53"/>
                                        </p:tgtEl>
                                      </p:cBhvr>
                                    </p:animEffect>
                                  </p:childTnLst>
                                </p:cTn>
                              </p:par>
                              <p:par>
                                <p:cTn id="45" presetID="22" presetClass="entr" presetSubtype="4"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wipe(down)">
                                      <p:cBhvr>
                                        <p:cTn id="52" dur="500"/>
                                        <p:tgtEl>
                                          <p:spTgt spid="57"/>
                                        </p:tgtEl>
                                      </p:cBhvr>
                                    </p:animEffect>
                                  </p:childTnLst>
                                </p:cTn>
                              </p:par>
                              <p:par>
                                <p:cTn id="53" presetID="22" presetClass="entr" presetSubtype="4"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down)">
                                      <p:cBhvr>
                                        <p:cTn id="55" dur="500"/>
                                        <p:tgtEl>
                                          <p:spTgt spid="20"/>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wipe(down)">
                                      <p:cBhvr>
                                        <p:cTn id="58" dur="500"/>
                                        <p:tgtEl>
                                          <p:spTgt spid="49"/>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wipe(down)">
                                      <p:cBhvr>
                                        <p:cTn id="61" dur="500"/>
                                        <p:tgtEl>
                                          <p:spTgt spid="52"/>
                                        </p:tgtEl>
                                      </p:cBhvr>
                                    </p:animEffect>
                                  </p:childTnLst>
                                </p:cTn>
                              </p:par>
                              <p:par>
                                <p:cTn id="62" presetID="22" presetClass="entr" presetSubtype="4"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down)">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wipe(down)">
                                      <p:cBhvr>
                                        <p:cTn id="69" dur="500"/>
                                        <p:tgtEl>
                                          <p:spTgt spid="56"/>
                                        </p:tgtEl>
                                      </p:cBhvr>
                                    </p:animEffect>
                                  </p:childTnLst>
                                </p:cTn>
                              </p:par>
                              <p:par>
                                <p:cTn id="70" presetID="22" presetClass="entr" presetSubtype="4" fill="hold" nodeType="with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down)">
                                      <p:cBhvr>
                                        <p:cTn id="72" dur="500"/>
                                        <p:tgtEl>
                                          <p:spTgt spid="12"/>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down)">
                                      <p:cBhvr>
                                        <p:cTn id="75" dur="500"/>
                                        <p:tgtEl>
                                          <p:spTgt spid="48"/>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wipe(down)">
                                      <p:cBhvr>
                                        <p:cTn id="78" dur="500"/>
                                        <p:tgtEl>
                                          <p:spTgt spid="47"/>
                                        </p:tgtEl>
                                      </p:cBhvr>
                                    </p:animEffect>
                                  </p:childTnLst>
                                </p:cTn>
                              </p:par>
                              <p:par>
                                <p:cTn id="79" presetID="22" presetClass="entr" presetSubtype="4" fill="hold" nodeType="with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wipe(down)">
                                      <p:cBhvr>
                                        <p:cTn id="81" dur="500"/>
                                        <p:tgtEl>
                                          <p:spTgt spid="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wipe(down)">
                                      <p:cBhvr>
                                        <p:cTn id="86" dur="500"/>
                                        <p:tgtEl>
                                          <p:spTgt spid="46"/>
                                        </p:tgtEl>
                                      </p:cBhvr>
                                    </p:animEffect>
                                  </p:childTnLst>
                                </p:cTn>
                              </p:par>
                              <p:par>
                                <p:cTn id="87" presetID="22" presetClass="entr" presetSubtype="4" fill="hold" nodeType="withEffect">
                                  <p:stCondLst>
                                    <p:cond delay="0"/>
                                  </p:stCondLst>
                                  <p:childTnLst>
                                    <p:set>
                                      <p:cBhvr>
                                        <p:cTn id="88" dur="1" fill="hold">
                                          <p:stCondLst>
                                            <p:cond delay="0"/>
                                          </p:stCondLst>
                                        </p:cTn>
                                        <p:tgtEl>
                                          <p:spTgt spid="4"/>
                                        </p:tgtEl>
                                        <p:attrNameLst>
                                          <p:attrName>style.visibility</p:attrName>
                                        </p:attrNameLst>
                                      </p:cBhvr>
                                      <p:to>
                                        <p:strVal val="visible"/>
                                      </p:to>
                                    </p:set>
                                    <p:animEffect transition="in" filter="wipe(down)">
                                      <p:cBhvr>
                                        <p:cTn id="8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Overlapped Register Window</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Suppose </a:t>
            </a:r>
            <a:r>
              <a:rPr lang="en-US" dirty="0"/>
              <a:t>that procedure A calls procedure B. </a:t>
            </a:r>
            <a:endParaRPr lang="en-US" dirty="0" smtClean="0"/>
          </a:p>
          <a:p>
            <a:pPr algn="just"/>
            <a:r>
              <a:rPr lang="en-US" dirty="0" smtClean="0"/>
              <a:t>Registers R26 </a:t>
            </a:r>
            <a:r>
              <a:rPr lang="en-US" dirty="0"/>
              <a:t>through R31 are common to both procedures, and therefore procedure </a:t>
            </a:r>
            <a:r>
              <a:rPr lang="en-US" dirty="0" smtClean="0"/>
              <a:t>A stores </a:t>
            </a:r>
            <a:r>
              <a:rPr lang="en-US" dirty="0"/>
              <a:t>the parameters for procedure B in these registers. </a:t>
            </a:r>
            <a:endParaRPr lang="en-US" dirty="0" smtClean="0"/>
          </a:p>
          <a:p>
            <a:pPr algn="just"/>
            <a:r>
              <a:rPr lang="en-US" dirty="0" smtClean="0"/>
              <a:t>Procedure </a:t>
            </a:r>
            <a:r>
              <a:rPr lang="en-US" dirty="0"/>
              <a:t>B uses </a:t>
            </a:r>
            <a:r>
              <a:rPr lang="en-US" dirty="0" smtClean="0"/>
              <a:t>local registers </a:t>
            </a:r>
            <a:r>
              <a:rPr lang="en-US" dirty="0"/>
              <a:t>R32 through R41 for local variable storage. </a:t>
            </a:r>
            <a:endParaRPr lang="en-US" dirty="0" smtClean="0"/>
          </a:p>
          <a:p>
            <a:pPr algn="just"/>
            <a:r>
              <a:rPr lang="en-US" dirty="0" smtClean="0"/>
              <a:t>If </a:t>
            </a:r>
            <a:r>
              <a:rPr lang="en-US" dirty="0"/>
              <a:t>procedure B calls </a:t>
            </a:r>
            <a:r>
              <a:rPr lang="en-US" dirty="0" smtClean="0"/>
              <a:t>procedure </a:t>
            </a:r>
            <a:r>
              <a:rPr lang="en-US" dirty="0"/>
              <a:t>C, it will pass the parameters through registers R42 through R47. </a:t>
            </a:r>
            <a:endParaRPr lang="en-US" dirty="0" smtClean="0"/>
          </a:p>
          <a:p>
            <a:pPr algn="just"/>
            <a:r>
              <a:rPr lang="en-US" dirty="0" smtClean="0"/>
              <a:t>When procedure </a:t>
            </a:r>
            <a:r>
              <a:rPr lang="en-US" dirty="0"/>
              <a:t>B is ready to return at the end of its computation, the program </a:t>
            </a:r>
            <a:r>
              <a:rPr lang="en-US" dirty="0" smtClean="0"/>
              <a:t>stores results </a:t>
            </a:r>
            <a:r>
              <a:rPr lang="en-US" dirty="0"/>
              <a:t>of the computation in registers </a:t>
            </a:r>
            <a:r>
              <a:rPr lang="en-US" dirty="0" smtClean="0"/>
              <a:t>R26 </a:t>
            </a:r>
            <a:r>
              <a:rPr lang="en-US" dirty="0"/>
              <a:t>through R31 and transfers back </a:t>
            </a:r>
            <a:r>
              <a:rPr lang="en-US" dirty="0" smtClean="0"/>
              <a:t>to the </a:t>
            </a:r>
            <a:r>
              <a:rPr lang="en-US" dirty="0"/>
              <a:t>register window of procedure A. </a:t>
            </a:r>
            <a:endParaRPr lang="en-US" dirty="0" smtClean="0"/>
          </a:p>
          <a:p>
            <a:pPr algn="just"/>
            <a:r>
              <a:rPr lang="en-US" dirty="0" smtClean="0"/>
              <a:t>Note </a:t>
            </a:r>
            <a:r>
              <a:rPr lang="en-US" dirty="0"/>
              <a:t>that registers </a:t>
            </a:r>
            <a:r>
              <a:rPr lang="en-US" dirty="0" smtClean="0"/>
              <a:t>R10 </a:t>
            </a:r>
            <a:r>
              <a:rPr lang="en-US" dirty="0"/>
              <a:t>through R15 </a:t>
            </a:r>
            <a:r>
              <a:rPr lang="en-US" dirty="0" smtClean="0"/>
              <a:t>are common </a:t>
            </a:r>
            <a:r>
              <a:rPr lang="en-US" dirty="0"/>
              <a:t>to procedures A and D because the four windows have a </a:t>
            </a:r>
            <a:r>
              <a:rPr lang="en-US" dirty="0" smtClean="0"/>
              <a:t>circular organization </a:t>
            </a:r>
            <a:r>
              <a:rPr lang="en-US" dirty="0"/>
              <a:t>with A being adjacent to D.</a:t>
            </a:r>
          </a:p>
        </p:txBody>
      </p:sp>
    </p:spTree>
    <p:extLst>
      <p:ext uri="{BB962C8B-B14F-4D97-AF65-F5344CB8AC3E}">
        <p14:creationId xmlns:p14="http://schemas.microsoft.com/office/powerpoint/2010/main" val="34520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Stack</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98365410"/>
              </p:ext>
            </p:extLst>
          </p:nvPr>
        </p:nvGraphicFramePr>
        <p:xfrm>
          <a:off x="4648200" y="1319897"/>
          <a:ext cx="3200400" cy="4380768"/>
        </p:xfrm>
        <a:graphic>
          <a:graphicData uri="http://schemas.openxmlformats.org/drawingml/2006/table">
            <a:tbl>
              <a:tblPr firstRow="1"/>
              <a:tblGrid>
                <a:gridCol w="3200400"/>
              </a:tblGrid>
              <a:tr h="0">
                <a:tc>
                  <a:txBody>
                    <a:bodyPr/>
                    <a:lstStyle/>
                    <a:p>
                      <a:endParaRPr lang="en-US" dirty="0"/>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r>
              <a:tr h="2107718">
                <a:tc>
                  <a:txBody>
                    <a:bodyPr/>
                    <a:lstStyle/>
                    <a:p>
                      <a:endParaRPr lang="en-US" dirty="0"/>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r>
              <a:tr h="381458">
                <a:tc>
                  <a:txBody>
                    <a:bodyPr/>
                    <a:lstStyle/>
                    <a:p>
                      <a:endParaRPr lang="en-US" dirty="0"/>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r>
              <a:tr h="381458">
                <a:tc>
                  <a:txBody>
                    <a:bodyPr/>
                    <a:lstStyle/>
                    <a:p>
                      <a:pPr algn="ctr"/>
                      <a:r>
                        <a:rPr lang="en-US" dirty="0" smtClean="0"/>
                        <a:t>C</a:t>
                      </a:r>
                      <a:endParaRPr lang="en-US" dirty="0">
                        <a:solidFill>
                          <a:schemeClr val="tx1"/>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r>
              <a:tr h="381458">
                <a:tc>
                  <a:txBody>
                    <a:bodyPr/>
                    <a:lstStyle/>
                    <a:p>
                      <a:pPr algn="ctr"/>
                      <a:r>
                        <a:rPr lang="en-US" dirty="0" smtClean="0"/>
                        <a:t>B</a:t>
                      </a:r>
                      <a:endParaRPr lang="en-US" dirty="0">
                        <a:solidFill>
                          <a:schemeClr val="tx1"/>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r>
              <a:tr h="381458">
                <a:tc>
                  <a:txBody>
                    <a:bodyPr/>
                    <a:lstStyle/>
                    <a:p>
                      <a:pPr algn="ctr"/>
                      <a:r>
                        <a:rPr lang="en-US" dirty="0" smtClean="0"/>
                        <a:t>A</a:t>
                      </a:r>
                      <a:endParaRPr lang="en-US" dirty="0">
                        <a:solidFill>
                          <a:schemeClr val="tx1"/>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r>
              <a:tr h="381458">
                <a:tc>
                  <a:txBody>
                    <a:bodyPr/>
                    <a:lstStyle/>
                    <a:p>
                      <a:pPr algn="ctr"/>
                      <a:endParaRPr lang="en-US" dirty="0">
                        <a:solidFill>
                          <a:schemeClr val="tx1"/>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93628450"/>
              </p:ext>
            </p:extLst>
          </p:nvPr>
        </p:nvGraphicFramePr>
        <p:xfrm>
          <a:off x="4648200" y="5953760"/>
          <a:ext cx="3200400" cy="370840"/>
        </p:xfrm>
        <a:graphic>
          <a:graphicData uri="http://schemas.openxmlformats.org/drawingml/2006/table">
            <a:tbl>
              <a:tblPr firstRow="1">
                <a:tableStyleId>{5C22544A-7EE6-4342-B048-85BDC9FD1C3A}</a:tableStyleId>
              </a:tblPr>
              <a:tblGrid>
                <a:gridCol w="3200400"/>
              </a:tblGrid>
              <a:tr h="370840">
                <a:tc>
                  <a:txBody>
                    <a:bodyPr/>
                    <a:lstStyle/>
                    <a:p>
                      <a:pPr algn="ctr"/>
                      <a:r>
                        <a:rPr lang="en-US" b="0" dirty="0" smtClean="0">
                          <a:solidFill>
                            <a:schemeClr val="tx1"/>
                          </a:solidFill>
                        </a:rPr>
                        <a:t>DR</a:t>
                      </a:r>
                      <a:endParaRPr lang="en-US" b="0" dirty="0">
                        <a:solidFill>
                          <a:schemeClr val="tx1"/>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65330242"/>
              </p:ext>
            </p:extLst>
          </p:nvPr>
        </p:nvGraphicFramePr>
        <p:xfrm>
          <a:off x="533400" y="1752600"/>
          <a:ext cx="1600200" cy="370840"/>
        </p:xfrm>
        <a:graphic>
          <a:graphicData uri="http://schemas.openxmlformats.org/drawingml/2006/table">
            <a:tbl>
              <a:tblPr firstRow="1">
                <a:tableStyleId>{5C22544A-7EE6-4342-B048-85BDC9FD1C3A}</a:tableStyleId>
              </a:tblPr>
              <a:tblGrid>
                <a:gridCol w="1600200"/>
              </a:tblGrid>
              <a:tr h="370840">
                <a:tc>
                  <a:txBody>
                    <a:bodyPr/>
                    <a:lstStyle/>
                    <a:p>
                      <a:pPr algn="ctr"/>
                      <a:r>
                        <a:rPr lang="en-US" b="0" dirty="0" smtClean="0">
                          <a:solidFill>
                            <a:schemeClr val="tx1"/>
                          </a:solidFill>
                        </a:rPr>
                        <a:t>FULL</a:t>
                      </a:r>
                      <a:endParaRPr lang="en-US" b="0" dirty="0">
                        <a:solidFill>
                          <a:schemeClr val="tx1"/>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71656532"/>
              </p:ext>
            </p:extLst>
          </p:nvPr>
        </p:nvGraphicFramePr>
        <p:xfrm>
          <a:off x="2443162" y="1752600"/>
          <a:ext cx="1600200" cy="370840"/>
        </p:xfrm>
        <a:graphic>
          <a:graphicData uri="http://schemas.openxmlformats.org/drawingml/2006/table">
            <a:tbl>
              <a:tblPr firstRow="1">
                <a:tableStyleId>{5C22544A-7EE6-4342-B048-85BDC9FD1C3A}</a:tableStyleId>
              </a:tblPr>
              <a:tblGrid>
                <a:gridCol w="1600200"/>
              </a:tblGrid>
              <a:tr h="370840">
                <a:tc>
                  <a:txBody>
                    <a:bodyPr/>
                    <a:lstStyle/>
                    <a:p>
                      <a:pPr algn="ctr"/>
                      <a:r>
                        <a:rPr lang="en-US" sz="1800" b="0" kern="1200" dirty="0" smtClean="0">
                          <a:solidFill>
                            <a:schemeClr val="tx1"/>
                          </a:solidFill>
                          <a:latin typeface="+mn-lt"/>
                          <a:ea typeface="+mn-ea"/>
                          <a:cs typeface="+mn-cs"/>
                        </a:rPr>
                        <a:t>EMTY</a:t>
                      </a:r>
                      <a:endParaRPr lang="en-US" sz="1800" b="0" kern="1200" dirty="0">
                        <a:solidFill>
                          <a:schemeClr val="tx1"/>
                        </a:solidFill>
                        <a:latin typeface="+mn-lt"/>
                        <a:ea typeface="+mn-ea"/>
                        <a:cs typeface="+mn-cs"/>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45042009"/>
              </p:ext>
            </p:extLst>
          </p:nvPr>
        </p:nvGraphicFramePr>
        <p:xfrm>
          <a:off x="1643062" y="4171180"/>
          <a:ext cx="1600200" cy="370840"/>
        </p:xfrm>
        <a:graphic>
          <a:graphicData uri="http://schemas.openxmlformats.org/drawingml/2006/table">
            <a:tbl>
              <a:tblPr firstRow="1">
                <a:tableStyleId>{5C22544A-7EE6-4342-B048-85BDC9FD1C3A}</a:tableStyleId>
              </a:tblPr>
              <a:tblGrid>
                <a:gridCol w="1600200"/>
              </a:tblGrid>
              <a:tr h="370840">
                <a:tc>
                  <a:txBody>
                    <a:bodyPr/>
                    <a:lstStyle/>
                    <a:p>
                      <a:pPr algn="ctr"/>
                      <a:r>
                        <a:rPr lang="en-US" sz="1800" b="0" kern="1200" dirty="0" smtClean="0">
                          <a:solidFill>
                            <a:schemeClr val="tx1"/>
                          </a:solidFill>
                          <a:latin typeface="+mn-lt"/>
                          <a:ea typeface="+mn-ea"/>
                          <a:cs typeface="+mn-cs"/>
                        </a:rPr>
                        <a:t>SP</a:t>
                      </a:r>
                      <a:endParaRPr lang="en-US" sz="1800" b="0" kern="1200" dirty="0">
                        <a:solidFill>
                          <a:schemeClr val="tx1"/>
                        </a:solidFill>
                        <a:latin typeface="+mn-lt"/>
                        <a:ea typeface="+mn-ea"/>
                        <a:cs typeface="+mn-cs"/>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r>
            </a:tbl>
          </a:graphicData>
        </a:graphic>
      </p:graphicFrame>
      <p:sp>
        <p:nvSpPr>
          <p:cNvPr id="10" name="TextBox 9"/>
          <p:cNvSpPr txBox="1"/>
          <p:nvPr/>
        </p:nvSpPr>
        <p:spPr>
          <a:xfrm>
            <a:off x="7924800" y="1295400"/>
            <a:ext cx="418704" cy="369332"/>
          </a:xfrm>
          <a:prstGeom prst="rect">
            <a:avLst/>
          </a:prstGeom>
          <a:noFill/>
        </p:spPr>
        <p:txBody>
          <a:bodyPr wrap="none" rtlCol="0">
            <a:spAutoFit/>
          </a:bodyPr>
          <a:lstStyle/>
          <a:p>
            <a:r>
              <a:rPr lang="en-US" dirty="0" smtClean="0"/>
              <a:t>63</a:t>
            </a:r>
            <a:endParaRPr lang="en-US" dirty="0"/>
          </a:p>
        </p:txBody>
      </p:sp>
      <p:sp>
        <p:nvSpPr>
          <p:cNvPr id="11" name="TextBox 10"/>
          <p:cNvSpPr txBox="1"/>
          <p:nvPr/>
        </p:nvSpPr>
        <p:spPr>
          <a:xfrm>
            <a:off x="7924800" y="4126468"/>
            <a:ext cx="301686" cy="369332"/>
          </a:xfrm>
          <a:prstGeom prst="rect">
            <a:avLst/>
          </a:prstGeom>
          <a:noFill/>
        </p:spPr>
        <p:txBody>
          <a:bodyPr wrap="none" rtlCol="0">
            <a:spAutoFit/>
          </a:bodyPr>
          <a:lstStyle/>
          <a:p>
            <a:r>
              <a:rPr lang="en-US" dirty="0" smtClean="0"/>
              <a:t>3</a:t>
            </a:r>
            <a:endParaRPr lang="en-US" dirty="0"/>
          </a:p>
        </p:txBody>
      </p:sp>
      <p:sp>
        <p:nvSpPr>
          <p:cNvPr id="12" name="TextBox 11"/>
          <p:cNvSpPr txBox="1"/>
          <p:nvPr/>
        </p:nvSpPr>
        <p:spPr>
          <a:xfrm>
            <a:off x="7924800" y="4507468"/>
            <a:ext cx="301686" cy="369332"/>
          </a:xfrm>
          <a:prstGeom prst="rect">
            <a:avLst/>
          </a:prstGeom>
          <a:noFill/>
        </p:spPr>
        <p:txBody>
          <a:bodyPr wrap="none" rtlCol="0">
            <a:spAutoFit/>
          </a:bodyPr>
          <a:lstStyle/>
          <a:p>
            <a:r>
              <a:rPr lang="en-US" dirty="0" smtClean="0"/>
              <a:t>2</a:t>
            </a:r>
            <a:endParaRPr lang="en-US" dirty="0"/>
          </a:p>
        </p:txBody>
      </p:sp>
      <p:sp>
        <p:nvSpPr>
          <p:cNvPr id="13" name="TextBox 12"/>
          <p:cNvSpPr txBox="1"/>
          <p:nvPr/>
        </p:nvSpPr>
        <p:spPr>
          <a:xfrm>
            <a:off x="7924800" y="4888468"/>
            <a:ext cx="301686" cy="369332"/>
          </a:xfrm>
          <a:prstGeom prst="rect">
            <a:avLst/>
          </a:prstGeom>
          <a:noFill/>
        </p:spPr>
        <p:txBody>
          <a:bodyPr wrap="none" rtlCol="0">
            <a:spAutoFit/>
          </a:bodyPr>
          <a:lstStyle/>
          <a:p>
            <a:r>
              <a:rPr lang="en-US" dirty="0" smtClean="0"/>
              <a:t>1</a:t>
            </a:r>
            <a:endParaRPr lang="en-US" dirty="0"/>
          </a:p>
        </p:txBody>
      </p:sp>
      <p:sp>
        <p:nvSpPr>
          <p:cNvPr id="14" name="TextBox 13"/>
          <p:cNvSpPr txBox="1"/>
          <p:nvPr/>
        </p:nvSpPr>
        <p:spPr>
          <a:xfrm>
            <a:off x="7924800" y="5269468"/>
            <a:ext cx="301686" cy="369332"/>
          </a:xfrm>
          <a:prstGeom prst="rect">
            <a:avLst/>
          </a:prstGeom>
          <a:noFill/>
        </p:spPr>
        <p:txBody>
          <a:bodyPr wrap="none" rtlCol="0">
            <a:spAutoFit/>
          </a:bodyPr>
          <a:lstStyle/>
          <a:p>
            <a:r>
              <a:rPr lang="en-US" dirty="0" smtClean="0"/>
              <a:t>0</a:t>
            </a:r>
            <a:endParaRPr lang="en-US" dirty="0"/>
          </a:p>
        </p:txBody>
      </p:sp>
      <p:sp>
        <p:nvSpPr>
          <p:cNvPr id="16" name="TextBox 15"/>
          <p:cNvSpPr txBox="1"/>
          <p:nvPr/>
        </p:nvSpPr>
        <p:spPr>
          <a:xfrm>
            <a:off x="7924800" y="3733800"/>
            <a:ext cx="301686" cy="369332"/>
          </a:xfrm>
          <a:prstGeom prst="rect">
            <a:avLst/>
          </a:prstGeom>
          <a:noFill/>
        </p:spPr>
        <p:txBody>
          <a:bodyPr wrap="none" rtlCol="0">
            <a:spAutoFit/>
          </a:bodyPr>
          <a:lstStyle/>
          <a:p>
            <a:r>
              <a:rPr lang="en-US" dirty="0" smtClean="0"/>
              <a:t>4</a:t>
            </a:r>
            <a:endParaRPr lang="en-US" dirty="0"/>
          </a:p>
        </p:txBody>
      </p:sp>
      <p:sp>
        <p:nvSpPr>
          <p:cNvPr id="17" name="TextBox 16"/>
          <p:cNvSpPr txBox="1"/>
          <p:nvPr/>
        </p:nvSpPr>
        <p:spPr>
          <a:xfrm>
            <a:off x="7924800" y="838200"/>
            <a:ext cx="933461" cy="369332"/>
          </a:xfrm>
          <a:prstGeom prst="rect">
            <a:avLst/>
          </a:prstGeom>
          <a:noFill/>
        </p:spPr>
        <p:txBody>
          <a:bodyPr wrap="none" rtlCol="0">
            <a:spAutoFit/>
          </a:bodyPr>
          <a:lstStyle/>
          <a:p>
            <a:r>
              <a:rPr lang="en-US" dirty="0" smtClean="0"/>
              <a:t>Address</a:t>
            </a:r>
            <a:endParaRPr lang="en-US" dirty="0"/>
          </a:p>
        </p:txBody>
      </p:sp>
      <p:cxnSp>
        <p:nvCxnSpPr>
          <p:cNvPr id="19" name="Straight Arrow Connector 18"/>
          <p:cNvCxnSpPr/>
          <p:nvPr/>
        </p:nvCxnSpPr>
        <p:spPr>
          <a:xfrm>
            <a:off x="8110536" y="1149217"/>
            <a:ext cx="0" cy="2136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43262" y="4341114"/>
            <a:ext cx="1404938" cy="0"/>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719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Stack</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A </a:t>
            </a:r>
            <a:r>
              <a:rPr lang="en-US" dirty="0"/>
              <a:t>stack can be placed in a portion of a large memory or it can be organized as a collection of a finite number of memory words or registers. Figure shows the organization of a 64-word register stack. </a:t>
            </a:r>
          </a:p>
          <a:p>
            <a:pPr algn="just"/>
            <a:r>
              <a:rPr lang="en-US" dirty="0" smtClean="0"/>
              <a:t>The </a:t>
            </a:r>
            <a:r>
              <a:rPr lang="en-US" dirty="0"/>
              <a:t>stack pointer register SP contains a binary number whose value is equal to the address of the word that is currently on top of the </a:t>
            </a:r>
            <a:r>
              <a:rPr lang="en-US" dirty="0" smtClean="0"/>
              <a:t>stack.</a:t>
            </a:r>
          </a:p>
          <a:p>
            <a:pPr algn="just"/>
            <a:r>
              <a:rPr lang="en-US" dirty="0" smtClean="0"/>
              <a:t>In </a:t>
            </a:r>
            <a:r>
              <a:rPr lang="en-US" dirty="0"/>
              <a:t>a 64-word stack, the stack pointer contains 6 bits because 2</a:t>
            </a:r>
            <a:r>
              <a:rPr lang="en-US" baseline="30000" dirty="0"/>
              <a:t>6</a:t>
            </a:r>
            <a:r>
              <a:rPr lang="en-US" dirty="0"/>
              <a:t> = 64. </a:t>
            </a:r>
          </a:p>
          <a:p>
            <a:pPr algn="just"/>
            <a:r>
              <a:rPr lang="en-US" dirty="0" smtClean="0"/>
              <a:t>Since </a:t>
            </a:r>
            <a:r>
              <a:rPr lang="en-US" dirty="0"/>
              <a:t>SP has only six bits, it cannot exceed a number greater than 63 (111111 in binary</a:t>
            </a:r>
            <a:r>
              <a:rPr lang="en-US" dirty="0" smtClean="0"/>
              <a:t>).</a:t>
            </a:r>
            <a:endParaRPr lang="en-US" dirty="0"/>
          </a:p>
          <a:p>
            <a:pPr algn="just"/>
            <a:r>
              <a:rPr lang="en-US" dirty="0" smtClean="0"/>
              <a:t>The </a:t>
            </a:r>
            <a:r>
              <a:rPr lang="en-US" dirty="0"/>
              <a:t>one-bit register FULL is set to 1 when the stack is full, and the one-bit register EMTY is set to 1 when the stack is empty of items. </a:t>
            </a:r>
          </a:p>
          <a:p>
            <a:pPr algn="just"/>
            <a:r>
              <a:rPr lang="en-US" dirty="0" smtClean="0"/>
              <a:t>DR </a:t>
            </a:r>
            <a:r>
              <a:rPr lang="en-US" dirty="0"/>
              <a:t>is the data register that holds the binary data to be written into or read out of the stack.</a:t>
            </a:r>
          </a:p>
          <a:p>
            <a:pPr algn="just"/>
            <a:endParaRPr lang="en-US" dirty="0"/>
          </a:p>
        </p:txBody>
      </p:sp>
    </p:spTree>
    <p:extLst>
      <p:ext uri="{BB962C8B-B14F-4D97-AF65-F5344CB8AC3E}">
        <p14:creationId xmlns:p14="http://schemas.microsoft.com/office/powerpoint/2010/main" val="3826162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Stack</a:t>
            </a:r>
            <a:endParaRPr lang="en-US" dirty="0"/>
          </a:p>
        </p:txBody>
      </p:sp>
      <p:sp>
        <p:nvSpPr>
          <p:cNvPr id="3" name="Content Placeholder 2"/>
          <p:cNvSpPr>
            <a:spLocks noGrp="1"/>
          </p:cNvSpPr>
          <p:nvPr>
            <p:ph idx="1"/>
          </p:nvPr>
        </p:nvSpPr>
        <p:spPr>
          <a:xfrm>
            <a:off x="190500" y="990600"/>
            <a:ext cx="2705100" cy="533400"/>
          </a:xfrm>
        </p:spPr>
        <p:txBody>
          <a:bodyPr>
            <a:normAutofit/>
          </a:bodyPr>
          <a:lstStyle/>
          <a:p>
            <a:r>
              <a:rPr lang="en-US" b="1" dirty="0" smtClean="0"/>
              <a:t>PUSH Operation</a:t>
            </a:r>
          </a:p>
          <a:p>
            <a:pPr marL="0" indent="0" algn="just">
              <a:buNone/>
            </a:pPr>
            <a:endParaRPr lang="en-US" b="1" dirty="0"/>
          </a:p>
        </p:txBody>
      </p:sp>
      <p:sp>
        <p:nvSpPr>
          <p:cNvPr id="4" name="Rectangle 3"/>
          <p:cNvSpPr/>
          <p:nvPr/>
        </p:nvSpPr>
        <p:spPr>
          <a:xfrm>
            <a:off x="533400" y="1524000"/>
            <a:ext cx="4572000" cy="461665"/>
          </a:xfrm>
          <a:prstGeom prst="rect">
            <a:avLst/>
          </a:prstGeom>
        </p:spPr>
        <p:txBody>
          <a:bodyPr>
            <a:spAutoFit/>
          </a:bodyPr>
          <a:lstStyle/>
          <a:p>
            <a:pPr algn="just"/>
            <a:r>
              <a:rPr lang="en-US" sz="2400" dirty="0" smtClean="0"/>
              <a:t>SP </a:t>
            </a:r>
            <a:r>
              <a:rPr lang="en-US" sz="2400" dirty="0" smtClean="0">
                <a:latin typeface="Cambria Math" panose="02040503050406030204" pitchFamily="18" charset="0"/>
                <a:ea typeface="Cambria Math" panose="02040503050406030204" pitchFamily="18" charset="0"/>
              </a:rPr>
              <a:t>← </a:t>
            </a:r>
            <a:r>
              <a:rPr lang="en-US" sz="2400" dirty="0" smtClean="0"/>
              <a:t>SP + 1</a:t>
            </a:r>
            <a:endParaRPr lang="en-US" sz="2400" dirty="0"/>
          </a:p>
        </p:txBody>
      </p:sp>
      <p:sp>
        <p:nvSpPr>
          <p:cNvPr id="5" name="Rectangle 4"/>
          <p:cNvSpPr/>
          <p:nvPr/>
        </p:nvSpPr>
        <p:spPr>
          <a:xfrm>
            <a:off x="533400" y="2052935"/>
            <a:ext cx="4572000" cy="461665"/>
          </a:xfrm>
          <a:prstGeom prst="rect">
            <a:avLst/>
          </a:prstGeom>
        </p:spPr>
        <p:txBody>
          <a:bodyPr>
            <a:spAutoFit/>
          </a:bodyPr>
          <a:lstStyle/>
          <a:p>
            <a:pPr algn="just"/>
            <a:r>
              <a:rPr lang="en-US" sz="2400" dirty="0"/>
              <a:t>M[SP] </a:t>
            </a:r>
            <a:r>
              <a:rPr lang="en-US" sz="2400" dirty="0">
                <a:latin typeface="Cambria Math" panose="02040503050406030204" pitchFamily="18" charset="0"/>
                <a:ea typeface="Cambria Math" panose="02040503050406030204" pitchFamily="18" charset="0"/>
              </a:rPr>
              <a:t>← </a:t>
            </a:r>
            <a:r>
              <a:rPr lang="en-US" sz="2400" dirty="0" smtClean="0"/>
              <a:t>DR</a:t>
            </a:r>
            <a:endParaRPr lang="en-US" sz="2400" dirty="0"/>
          </a:p>
        </p:txBody>
      </p:sp>
      <p:sp>
        <p:nvSpPr>
          <p:cNvPr id="6" name="Rectangle 5"/>
          <p:cNvSpPr/>
          <p:nvPr/>
        </p:nvSpPr>
        <p:spPr>
          <a:xfrm>
            <a:off x="533400" y="2590800"/>
            <a:ext cx="4572000" cy="461665"/>
          </a:xfrm>
          <a:prstGeom prst="rect">
            <a:avLst/>
          </a:prstGeom>
        </p:spPr>
        <p:txBody>
          <a:bodyPr>
            <a:spAutoFit/>
          </a:bodyPr>
          <a:lstStyle/>
          <a:p>
            <a:pPr algn="just"/>
            <a:r>
              <a:rPr lang="en-US" sz="2400" dirty="0"/>
              <a:t>IF (SP= 0) then (FULL </a:t>
            </a:r>
            <a:r>
              <a:rPr lang="en-US" sz="2400" dirty="0">
                <a:latin typeface="Cambria Math" panose="02040503050406030204" pitchFamily="18" charset="0"/>
                <a:ea typeface="Cambria Math" panose="02040503050406030204" pitchFamily="18" charset="0"/>
              </a:rPr>
              <a:t>← </a:t>
            </a:r>
            <a:r>
              <a:rPr lang="en-US" sz="2400" dirty="0"/>
              <a:t>1</a:t>
            </a:r>
            <a:r>
              <a:rPr lang="en-US" sz="2400" dirty="0" smtClean="0"/>
              <a:t>)</a:t>
            </a:r>
            <a:endParaRPr lang="en-US" sz="2400" dirty="0"/>
          </a:p>
        </p:txBody>
      </p:sp>
      <p:sp>
        <p:nvSpPr>
          <p:cNvPr id="7" name="Rectangle 6"/>
          <p:cNvSpPr/>
          <p:nvPr/>
        </p:nvSpPr>
        <p:spPr>
          <a:xfrm>
            <a:off x="533400" y="3159895"/>
            <a:ext cx="1449436" cy="461665"/>
          </a:xfrm>
          <a:prstGeom prst="rect">
            <a:avLst/>
          </a:prstGeom>
        </p:spPr>
        <p:txBody>
          <a:bodyPr wrap="none">
            <a:spAutoFit/>
          </a:bodyPr>
          <a:lstStyle/>
          <a:p>
            <a:pPr algn="just"/>
            <a:r>
              <a:rPr lang="en-US" sz="2400" dirty="0"/>
              <a:t>EMTY </a:t>
            </a:r>
            <a:r>
              <a:rPr lang="en-US" sz="2400" dirty="0">
                <a:latin typeface="Cambria Math" panose="02040503050406030204" pitchFamily="18" charset="0"/>
                <a:ea typeface="Cambria Math" panose="02040503050406030204" pitchFamily="18" charset="0"/>
              </a:rPr>
              <a:t>← </a:t>
            </a:r>
            <a:r>
              <a:rPr lang="en-US" sz="2400" dirty="0"/>
              <a:t>0</a:t>
            </a:r>
          </a:p>
        </p:txBody>
      </p:sp>
      <p:sp>
        <p:nvSpPr>
          <p:cNvPr id="8" name="Content Placeholder 2"/>
          <p:cNvSpPr txBox="1">
            <a:spLocks/>
          </p:cNvSpPr>
          <p:nvPr/>
        </p:nvSpPr>
        <p:spPr>
          <a:xfrm>
            <a:off x="4876800" y="990600"/>
            <a:ext cx="2705100" cy="533400"/>
          </a:xfrm>
          <a:prstGeom prst="rect">
            <a:avLst/>
          </a:prstGeom>
        </p:spPr>
        <p:txBody>
          <a:bodyPr vert="horz" lIns="91440" tIns="45720" rIns="91440" bIns="45720" rtlCol="0">
            <a:normAutofit/>
          </a:bodyPr>
          <a:lstStyle>
            <a:lvl1pPr marL="342883" indent="-342883" algn="l" defTabSz="914354"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13" indent="-285737" algn="just" defTabSz="914354"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2942" indent="-228588" algn="just" defTabSz="914354"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120" indent="-228588" algn="just" defTabSz="914354"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297" indent="-228588" algn="just" defTabSz="914354"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474"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8"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t>POP Operation</a:t>
            </a:r>
          </a:p>
          <a:p>
            <a:pPr marL="0" indent="0" algn="just">
              <a:buFont typeface="Wingdings" panose="05000000000000000000" pitchFamily="2" charset="2"/>
              <a:buNone/>
            </a:pPr>
            <a:endParaRPr lang="en-US" b="1" dirty="0"/>
          </a:p>
        </p:txBody>
      </p:sp>
      <p:sp>
        <p:nvSpPr>
          <p:cNvPr id="9" name="Rectangle 8"/>
          <p:cNvSpPr/>
          <p:nvPr/>
        </p:nvSpPr>
        <p:spPr>
          <a:xfrm>
            <a:off x="5219700" y="1524000"/>
            <a:ext cx="3086100" cy="461665"/>
          </a:xfrm>
          <a:prstGeom prst="rect">
            <a:avLst/>
          </a:prstGeom>
        </p:spPr>
        <p:txBody>
          <a:bodyPr wrap="square">
            <a:spAutoFit/>
          </a:bodyPr>
          <a:lstStyle/>
          <a:p>
            <a:pPr algn="just"/>
            <a:r>
              <a:rPr lang="en-US" sz="2400" dirty="0" smtClean="0"/>
              <a:t>DR </a:t>
            </a:r>
            <a:r>
              <a:rPr lang="en-US" sz="2400" dirty="0" smtClean="0">
                <a:latin typeface="Cambria Math" panose="02040503050406030204" pitchFamily="18" charset="0"/>
                <a:ea typeface="Cambria Math" panose="02040503050406030204" pitchFamily="18" charset="0"/>
              </a:rPr>
              <a:t>← </a:t>
            </a:r>
            <a:r>
              <a:rPr lang="en-US" sz="2400" dirty="0"/>
              <a:t>M[SP]</a:t>
            </a:r>
          </a:p>
        </p:txBody>
      </p:sp>
      <p:sp>
        <p:nvSpPr>
          <p:cNvPr id="10" name="Rectangle 9"/>
          <p:cNvSpPr/>
          <p:nvPr/>
        </p:nvSpPr>
        <p:spPr>
          <a:xfrm>
            <a:off x="5219700" y="2052935"/>
            <a:ext cx="2628900" cy="461665"/>
          </a:xfrm>
          <a:prstGeom prst="rect">
            <a:avLst/>
          </a:prstGeom>
        </p:spPr>
        <p:txBody>
          <a:bodyPr wrap="square">
            <a:spAutoFit/>
          </a:bodyPr>
          <a:lstStyle/>
          <a:p>
            <a:pPr algn="just"/>
            <a:r>
              <a:rPr lang="en-US" sz="2400" dirty="0" smtClean="0"/>
              <a:t>SP </a:t>
            </a:r>
            <a:r>
              <a:rPr lang="en-US" sz="2400" dirty="0">
                <a:latin typeface="Cambria Math" panose="02040503050406030204" pitchFamily="18" charset="0"/>
                <a:ea typeface="Cambria Math" panose="02040503050406030204" pitchFamily="18" charset="0"/>
              </a:rPr>
              <a:t>← </a:t>
            </a:r>
            <a:r>
              <a:rPr lang="en-US" sz="2400" dirty="0" smtClean="0"/>
              <a:t>SP - 1</a:t>
            </a:r>
            <a:endParaRPr lang="en-US" sz="2400" dirty="0"/>
          </a:p>
        </p:txBody>
      </p:sp>
      <p:sp>
        <p:nvSpPr>
          <p:cNvPr id="11" name="Rectangle 10"/>
          <p:cNvSpPr/>
          <p:nvPr/>
        </p:nvSpPr>
        <p:spPr>
          <a:xfrm>
            <a:off x="5219700" y="2590800"/>
            <a:ext cx="3733800" cy="461665"/>
          </a:xfrm>
          <a:prstGeom prst="rect">
            <a:avLst/>
          </a:prstGeom>
        </p:spPr>
        <p:txBody>
          <a:bodyPr wrap="square">
            <a:spAutoFit/>
          </a:bodyPr>
          <a:lstStyle/>
          <a:p>
            <a:pPr algn="just"/>
            <a:r>
              <a:rPr lang="en-US" sz="2400" dirty="0"/>
              <a:t>IF (SP= 0) then </a:t>
            </a:r>
            <a:r>
              <a:rPr lang="en-US" sz="2400" dirty="0" smtClean="0"/>
              <a:t>(EMTY </a:t>
            </a:r>
            <a:r>
              <a:rPr lang="en-US" sz="2400" dirty="0">
                <a:latin typeface="Cambria Math" panose="02040503050406030204" pitchFamily="18" charset="0"/>
                <a:ea typeface="Cambria Math" panose="02040503050406030204" pitchFamily="18" charset="0"/>
              </a:rPr>
              <a:t>← </a:t>
            </a:r>
            <a:r>
              <a:rPr lang="en-US" sz="2400" dirty="0"/>
              <a:t>1</a:t>
            </a:r>
            <a:r>
              <a:rPr lang="en-US" sz="2400" dirty="0" smtClean="0"/>
              <a:t>)</a:t>
            </a:r>
            <a:endParaRPr lang="en-US" sz="2400" dirty="0"/>
          </a:p>
        </p:txBody>
      </p:sp>
      <p:sp>
        <p:nvSpPr>
          <p:cNvPr id="12" name="Rectangle 11"/>
          <p:cNvSpPr/>
          <p:nvPr/>
        </p:nvSpPr>
        <p:spPr>
          <a:xfrm>
            <a:off x="5278211" y="3159895"/>
            <a:ext cx="1332416" cy="461665"/>
          </a:xfrm>
          <a:prstGeom prst="rect">
            <a:avLst/>
          </a:prstGeom>
        </p:spPr>
        <p:txBody>
          <a:bodyPr wrap="none">
            <a:spAutoFit/>
          </a:bodyPr>
          <a:lstStyle/>
          <a:p>
            <a:pPr algn="just"/>
            <a:r>
              <a:rPr lang="en-US" sz="2400" dirty="0" smtClean="0"/>
              <a:t>FULL </a:t>
            </a:r>
            <a:r>
              <a:rPr lang="en-US" sz="2400" dirty="0">
                <a:latin typeface="Cambria Math" panose="02040503050406030204" pitchFamily="18" charset="0"/>
                <a:ea typeface="Cambria Math" panose="02040503050406030204" pitchFamily="18" charset="0"/>
              </a:rPr>
              <a:t>← </a:t>
            </a:r>
            <a:r>
              <a:rPr lang="en-US" sz="2400" dirty="0"/>
              <a:t>0</a:t>
            </a:r>
          </a:p>
        </p:txBody>
      </p:sp>
    </p:spTree>
    <p:extLst>
      <p:ext uri="{BB962C8B-B14F-4D97-AF65-F5344CB8AC3E}">
        <p14:creationId xmlns:p14="http://schemas.microsoft.com/office/powerpoint/2010/main" val="325820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Stack</a:t>
            </a:r>
            <a:endParaRPr lang="en-US" dirty="0"/>
          </a:p>
        </p:txBody>
      </p:sp>
      <p:sp>
        <p:nvSpPr>
          <p:cNvPr id="4" name="Rectangle 3"/>
          <p:cNvSpPr/>
          <p:nvPr/>
        </p:nvSpPr>
        <p:spPr>
          <a:xfrm>
            <a:off x="4552939" y="1402977"/>
            <a:ext cx="31242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52939" y="1395875"/>
            <a:ext cx="3124200" cy="639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a:t>
            </a:r>
          </a:p>
          <a:p>
            <a:pPr algn="ctr"/>
            <a:r>
              <a:rPr lang="en-US" dirty="0" smtClean="0">
                <a:solidFill>
                  <a:schemeClr val="tx1"/>
                </a:solidFill>
              </a:rPr>
              <a:t>(instructions)</a:t>
            </a:r>
            <a:endParaRPr lang="en-US" dirty="0">
              <a:solidFill>
                <a:schemeClr val="tx1"/>
              </a:solidFill>
            </a:endParaRPr>
          </a:p>
        </p:txBody>
      </p:sp>
      <p:sp>
        <p:nvSpPr>
          <p:cNvPr id="6" name="Rectangle 5"/>
          <p:cNvSpPr/>
          <p:nvPr/>
        </p:nvSpPr>
        <p:spPr>
          <a:xfrm>
            <a:off x="4552939" y="2037191"/>
            <a:ext cx="3124200" cy="634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a:t>
            </a:r>
          </a:p>
          <a:p>
            <a:pPr algn="ctr"/>
            <a:r>
              <a:rPr lang="en-US" dirty="0" smtClean="0">
                <a:solidFill>
                  <a:schemeClr val="tx1"/>
                </a:solidFill>
              </a:rPr>
              <a:t>(operands)</a:t>
            </a:r>
            <a:endParaRPr lang="en-US" dirty="0">
              <a:solidFill>
                <a:schemeClr val="tx1"/>
              </a:solidFill>
            </a:endParaRPr>
          </a:p>
        </p:txBody>
      </p:sp>
      <p:sp>
        <p:nvSpPr>
          <p:cNvPr id="7" name="Rectangle 6"/>
          <p:cNvSpPr/>
          <p:nvPr/>
        </p:nvSpPr>
        <p:spPr>
          <a:xfrm>
            <a:off x="4552939" y="2671483"/>
            <a:ext cx="3124200" cy="634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Stack</a:t>
            </a:r>
            <a:endParaRPr lang="en-US" dirty="0">
              <a:solidFill>
                <a:schemeClr val="tx1"/>
              </a:solidFill>
            </a:endParaRPr>
          </a:p>
        </p:txBody>
      </p:sp>
      <p:sp>
        <p:nvSpPr>
          <p:cNvPr id="8" name="Rectangle 7"/>
          <p:cNvSpPr/>
          <p:nvPr/>
        </p:nvSpPr>
        <p:spPr>
          <a:xfrm>
            <a:off x="4552939" y="3307977"/>
            <a:ext cx="3124200" cy="443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4552939" y="3751730"/>
            <a:ext cx="3124200" cy="433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4552938" y="4186518"/>
            <a:ext cx="3124201" cy="433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4552940" y="4619748"/>
            <a:ext cx="312420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4561904" y="5967570"/>
            <a:ext cx="3115235" cy="433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DR</a:t>
            </a:r>
            <a:endParaRPr lang="en-US" dirty="0">
              <a:solidFill>
                <a:schemeClr val="tx1"/>
              </a:solidFill>
            </a:endParaRPr>
          </a:p>
        </p:txBody>
      </p:sp>
      <p:sp>
        <p:nvSpPr>
          <p:cNvPr id="13" name="TextBox 12"/>
          <p:cNvSpPr txBox="1"/>
          <p:nvPr/>
        </p:nvSpPr>
        <p:spPr>
          <a:xfrm>
            <a:off x="7695068" y="1371602"/>
            <a:ext cx="652743" cy="369332"/>
          </a:xfrm>
          <a:prstGeom prst="rect">
            <a:avLst/>
          </a:prstGeom>
          <a:noFill/>
        </p:spPr>
        <p:txBody>
          <a:bodyPr wrap="none" rtlCol="0">
            <a:spAutoFit/>
          </a:bodyPr>
          <a:lstStyle/>
          <a:p>
            <a:r>
              <a:rPr lang="en-US" dirty="0" smtClean="0"/>
              <a:t>1000</a:t>
            </a:r>
            <a:endParaRPr lang="en-US" dirty="0"/>
          </a:p>
        </p:txBody>
      </p:sp>
      <p:sp>
        <p:nvSpPr>
          <p:cNvPr id="14" name="TextBox 13"/>
          <p:cNvSpPr txBox="1"/>
          <p:nvPr/>
        </p:nvSpPr>
        <p:spPr>
          <a:xfrm>
            <a:off x="7695068" y="914402"/>
            <a:ext cx="933461" cy="369332"/>
          </a:xfrm>
          <a:prstGeom prst="rect">
            <a:avLst/>
          </a:prstGeom>
          <a:noFill/>
        </p:spPr>
        <p:txBody>
          <a:bodyPr wrap="none" rtlCol="0">
            <a:spAutoFit/>
          </a:bodyPr>
          <a:lstStyle/>
          <a:p>
            <a:r>
              <a:rPr lang="en-US" dirty="0" smtClean="0"/>
              <a:t>Address</a:t>
            </a:r>
            <a:endParaRPr lang="en-US" dirty="0"/>
          </a:p>
        </p:txBody>
      </p:sp>
      <p:cxnSp>
        <p:nvCxnSpPr>
          <p:cNvPr id="15" name="Straight Arrow Connector 14"/>
          <p:cNvCxnSpPr/>
          <p:nvPr/>
        </p:nvCxnSpPr>
        <p:spPr>
          <a:xfrm>
            <a:off x="7880804" y="1225419"/>
            <a:ext cx="0" cy="2136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695068" y="1958113"/>
            <a:ext cx="652743" cy="369332"/>
          </a:xfrm>
          <a:prstGeom prst="rect">
            <a:avLst/>
          </a:prstGeom>
          <a:noFill/>
        </p:spPr>
        <p:txBody>
          <a:bodyPr wrap="none" rtlCol="0">
            <a:spAutoFit/>
          </a:bodyPr>
          <a:lstStyle/>
          <a:p>
            <a:r>
              <a:rPr lang="en-US" dirty="0" smtClean="0"/>
              <a:t>2000</a:t>
            </a:r>
            <a:endParaRPr lang="en-US" dirty="0"/>
          </a:p>
        </p:txBody>
      </p:sp>
      <p:sp>
        <p:nvSpPr>
          <p:cNvPr id="19" name="TextBox 18"/>
          <p:cNvSpPr txBox="1"/>
          <p:nvPr/>
        </p:nvSpPr>
        <p:spPr>
          <a:xfrm>
            <a:off x="7695068" y="2619297"/>
            <a:ext cx="652743" cy="369332"/>
          </a:xfrm>
          <a:prstGeom prst="rect">
            <a:avLst/>
          </a:prstGeom>
          <a:noFill/>
        </p:spPr>
        <p:txBody>
          <a:bodyPr wrap="none" rtlCol="0">
            <a:spAutoFit/>
          </a:bodyPr>
          <a:lstStyle/>
          <a:p>
            <a:r>
              <a:rPr lang="en-US" dirty="0" smtClean="0"/>
              <a:t>3000</a:t>
            </a:r>
            <a:endParaRPr lang="en-US" dirty="0"/>
          </a:p>
        </p:txBody>
      </p:sp>
      <p:sp>
        <p:nvSpPr>
          <p:cNvPr id="20" name="TextBox 19"/>
          <p:cNvSpPr txBox="1"/>
          <p:nvPr/>
        </p:nvSpPr>
        <p:spPr>
          <a:xfrm>
            <a:off x="7696200" y="3345187"/>
            <a:ext cx="652743" cy="369332"/>
          </a:xfrm>
          <a:prstGeom prst="rect">
            <a:avLst/>
          </a:prstGeom>
          <a:noFill/>
        </p:spPr>
        <p:txBody>
          <a:bodyPr wrap="none" rtlCol="0">
            <a:spAutoFit/>
          </a:bodyPr>
          <a:lstStyle/>
          <a:p>
            <a:r>
              <a:rPr lang="en-US" dirty="0" smtClean="0"/>
              <a:t>3997</a:t>
            </a:r>
            <a:endParaRPr lang="en-US" dirty="0"/>
          </a:p>
        </p:txBody>
      </p:sp>
      <p:sp>
        <p:nvSpPr>
          <p:cNvPr id="21" name="TextBox 20"/>
          <p:cNvSpPr txBox="1"/>
          <p:nvPr/>
        </p:nvSpPr>
        <p:spPr>
          <a:xfrm>
            <a:off x="7695068" y="3802387"/>
            <a:ext cx="652743" cy="369332"/>
          </a:xfrm>
          <a:prstGeom prst="rect">
            <a:avLst/>
          </a:prstGeom>
          <a:noFill/>
        </p:spPr>
        <p:txBody>
          <a:bodyPr wrap="none" rtlCol="0">
            <a:spAutoFit/>
          </a:bodyPr>
          <a:lstStyle/>
          <a:p>
            <a:r>
              <a:rPr lang="en-US" dirty="0" smtClean="0"/>
              <a:t>3998</a:t>
            </a:r>
            <a:endParaRPr lang="en-US" dirty="0"/>
          </a:p>
        </p:txBody>
      </p:sp>
      <p:sp>
        <p:nvSpPr>
          <p:cNvPr id="22" name="TextBox 21"/>
          <p:cNvSpPr txBox="1"/>
          <p:nvPr/>
        </p:nvSpPr>
        <p:spPr>
          <a:xfrm>
            <a:off x="7696200" y="4253975"/>
            <a:ext cx="652743" cy="369332"/>
          </a:xfrm>
          <a:prstGeom prst="rect">
            <a:avLst/>
          </a:prstGeom>
          <a:noFill/>
        </p:spPr>
        <p:txBody>
          <a:bodyPr wrap="none" rtlCol="0">
            <a:spAutoFit/>
          </a:bodyPr>
          <a:lstStyle/>
          <a:p>
            <a:r>
              <a:rPr lang="en-US" dirty="0" smtClean="0"/>
              <a:t>3999</a:t>
            </a:r>
            <a:endParaRPr lang="en-US" dirty="0"/>
          </a:p>
        </p:txBody>
      </p:sp>
      <p:sp>
        <p:nvSpPr>
          <p:cNvPr id="23" name="TextBox 22"/>
          <p:cNvSpPr txBox="1"/>
          <p:nvPr/>
        </p:nvSpPr>
        <p:spPr>
          <a:xfrm>
            <a:off x="7695068" y="4675094"/>
            <a:ext cx="652743" cy="369332"/>
          </a:xfrm>
          <a:prstGeom prst="rect">
            <a:avLst/>
          </a:prstGeom>
          <a:noFill/>
        </p:spPr>
        <p:txBody>
          <a:bodyPr wrap="none" rtlCol="0">
            <a:spAutoFit/>
          </a:bodyPr>
          <a:lstStyle/>
          <a:p>
            <a:r>
              <a:rPr lang="en-US" dirty="0" smtClean="0"/>
              <a:t>4000</a:t>
            </a:r>
            <a:endParaRPr lang="en-US" dirty="0"/>
          </a:p>
        </p:txBody>
      </p:sp>
      <p:sp>
        <p:nvSpPr>
          <p:cNvPr id="24" name="TextBox 23"/>
          <p:cNvSpPr txBox="1"/>
          <p:nvPr/>
        </p:nvSpPr>
        <p:spPr>
          <a:xfrm>
            <a:off x="7695068" y="5105400"/>
            <a:ext cx="652743" cy="369332"/>
          </a:xfrm>
          <a:prstGeom prst="rect">
            <a:avLst/>
          </a:prstGeom>
          <a:noFill/>
        </p:spPr>
        <p:txBody>
          <a:bodyPr wrap="none" rtlCol="0">
            <a:spAutoFit/>
          </a:bodyPr>
          <a:lstStyle/>
          <a:p>
            <a:r>
              <a:rPr lang="en-US" dirty="0" smtClean="0"/>
              <a:t>4001</a:t>
            </a:r>
            <a:endParaRPr lang="en-US" dirty="0"/>
          </a:p>
        </p:txBody>
      </p:sp>
      <p:sp>
        <p:nvSpPr>
          <p:cNvPr id="25" name="Rectangle 24"/>
          <p:cNvSpPr/>
          <p:nvPr/>
        </p:nvSpPr>
        <p:spPr>
          <a:xfrm>
            <a:off x="1852793" y="1447800"/>
            <a:ext cx="1095014" cy="325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PC</a:t>
            </a:r>
            <a:endParaRPr lang="en-US" dirty="0">
              <a:solidFill>
                <a:schemeClr val="tx1"/>
              </a:solidFill>
            </a:endParaRPr>
          </a:p>
        </p:txBody>
      </p:sp>
      <p:cxnSp>
        <p:nvCxnSpPr>
          <p:cNvPr id="27" name="Straight Arrow Connector 26"/>
          <p:cNvCxnSpPr>
            <a:stCxn id="25" idx="3"/>
          </p:cNvCxnSpPr>
          <p:nvPr/>
        </p:nvCxnSpPr>
        <p:spPr>
          <a:xfrm>
            <a:off x="2947807" y="1610546"/>
            <a:ext cx="1624193"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52793" y="1987963"/>
            <a:ext cx="1095014" cy="325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a:t>
            </a:r>
            <a:endParaRPr lang="en-US" dirty="0">
              <a:solidFill>
                <a:schemeClr val="tx1"/>
              </a:solidFill>
            </a:endParaRPr>
          </a:p>
        </p:txBody>
      </p:sp>
      <p:cxnSp>
        <p:nvCxnSpPr>
          <p:cNvPr id="29" name="Straight Arrow Connector 28"/>
          <p:cNvCxnSpPr>
            <a:stCxn id="28" idx="3"/>
          </p:cNvCxnSpPr>
          <p:nvPr/>
        </p:nvCxnSpPr>
        <p:spPr>
          <a:xfrm>
            <a:off x="2947807" y="2150709"/>
            <a:ext cx="1624193"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852793" y="3789308"/>
            <a:ext cx="1095014" cy="325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a:t>
            </a:r>
            <a:endParaRPr lang="en-US" dirty="0">
              <a:solidFill>
                <a:schemeClr val="tx1"/>
              </a:solidFill>
            </a:endParaRPr>
          </a:p>
        </p:txBody>
      </p:sp>
      <p:cxnSp>
        <p:nvCxnSpPr>
          <p:cNvPr id="31" name="Straight Arrow Connector 30"/>
          <p:cNvCxnSpPr>
            <a:stCxn id="30" idx="3"/>
          </p:cNvCxnSpPr>
          <p:nvPr/>
        </p:nvCxnSpPr>
        <p:spPr>
          <a:xfrm>
            <a:off x="2947807" y="3952054"/>
            <a:ext cx="1624193"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94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par>
                                <p:cTn id="18" presetID="22" presetClass="entr" presetSubtype="4"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down)">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down)">
                                      <p:cBhvr>
                                        <p:cTn id="40" dur="500"/>
                                        <p:tgtEl>
                                          <p:spTgt spid="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down)">
                                      <p:cBhvr>
                                        <p:cTn id="49" dur="500"/>
                                        <p:tgtEl>
                                          <p:spTgt spid="10"/>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down)">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down)">
                                      <p:cBhvr>
                                        <p:cTn id="57" dur="500"/>
                                        <p:tgtEl>
                                          <p:spTgt spid="19"/>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down)">
                                      <p:cBhvr>
                                        <p:cTn id="60" dur="500"/>
                                        <p:tgtEl>
                                          <p:spTgt spid="20"/>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down)">
                                      <p:cBhvr>
                                        <p:cTn id="63" dur="500"/>
                                        <p:tgtEl>
                                          <p:spTgt spid="21"/>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down)">
                                      <p:cBhvr>
                                        <p:cTn id="66" dur="500"/>
                                        <p:tgtEl>
                                          <p:spTgt spid="22"/>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down)">
                                      <p:cBhvr>
                                        <p:cTn id="69" dur="500"/>
                                        <p:tgtEl>
                                          <p:spTgt spid="23"/>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down)">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par>
                                <p:cTn id="83" presetID="22" presetClass="entr" presetSubtype="8" fill="hold"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wipe(left)">
                                      <p:cBhvr>
                                        <p:cTn id="85" dur="500"/>
                                        <p:tgtEl>
                                          <p:spTgt spid="2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wipe(left)">
                                      <p:cBhvr>
                                        <p:cTn id="90" dur="500"/>
                                        <p:tgtEl>
                                          <p:spTgt spid="28"/>
                                        </p:tgtEl>
                                      </p:cBhvr>
                                    </p:animEffect>
                                  </p:childTnLst>
                                </p:cTn>
                              </p:par>
                              <p:par>
                                <p:cTn id="91" presetID="22" presetClass="entr" presetSubtype="8" fill="hold" nodeType="with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wipe(left)">
                                      <p:cBhvr>
                                        <p:cTn id="93" dur="500"/>
                                        <p:tgtEl>
                                          <p:spTgt spid="29"/>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wipe(left)">
                                      <p:cBhvr>
                                        <p:cTn id="98" dur="500"/>
                                        <p:tgtEl>
                                          <p:spTgt spid="30"/>
                                        </p:tgtEl>
                                      </p:cBhvr>
                                    </p:animEffect>
                                  </p:childTnLst>
                                </p:cTn>
                              </p:par>
                              <p:par>
                                <p:cTn id="99" presetID="22" presetClass="entr" presetSubtype="8" fill="hold" nodeType="with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wipe(left)">
                                      <p:cBhvr>
                                        <p:cTn id="10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8" grpId="0"/>
      <p:bldP spid="19" grpId="0"/>
      <p:bldP spid="20" grpId="0"/>
      <p:bldP spid="21" grpId="0"/>
      <p:bldP spid="22" grpId="0"/>
      <p:bldP spid="23" grpId="0"/>
      <p:bldP spid="24" grpId="0"/>
      <p:bldP spid="25" grpId="0" animBg="1"/>
      <p:bldP spid="28" grpId="0" animBg="1"/>
      <p:bldP spid="3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33234</TotalTime>
  <Words>3847</Words>
  <Application>Microsoft Office PowerPoint</Application>
  <PresentationFormat>On-screen Show (4:3)</PresentationFormat>
  <Paragraphs>622</Paragraphs>
  <Slides>58</Slides>
  <Notes>8</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Arial</vt:lpstr>
      <vt:lpstr>Calibri</vt:lpstr>
      <vt:lpstr>Cambria Math</vt:lpstr>
      <vt:lpstr>Courier New</vt:lpstr>
      <vt:lpstr>FontAwesome</vt:lpstr>
      <vt:lpstr>Open Sans</vt:lpstr>
      <vt:lpstr>Open Sans Extrabold</vt:lpstr>
      <vt:lpstr>Open Sans Semibold</vt:lpstr>
      <vt:lpstr>Times New Roman</vt:lpstr>
      <vt:lpstr>Wingdings</vt:lpstr>
      <vt:lpstr>Office Theme</vt:lpstr>
      <vt:lpstr>Unit – 5 Central Processing Unit</vt:lpstr>
      <vt:lpstr>Topics to be covered</vt:lpstr>
      <vt:lpstr>General Register Organization</vt:lpstr>
      <vt:lpstr>Stack Organization</vt:lpstr>
      <vt:lpstr>Stack Organization</vt:lpstr>
      <vt:lpstr>Register Stack</vt:lpstr>
      <vt:lpstr>Register Stack</vt:lpstr>
      <vt:lpstr>Register Stack</vt:lpstr>
      <vt:lpstr>Memory Stack</vt:lpstr>
      <vt:lpstr>Memory Stack</vt:lpstr>
      <vt:lpstr>Memory Stack</vt:lpstr>
      <vt:lpstr>Reverse Polish Notation</vt:lpstr>
      <vt:lpstr>Evaluation of Arithmetic Expression</vt:lpstr>
      <vt:lpstr>Instruction Formats</vt:lpstr>
      <vt:lpstr>Instruction Formats</vt:lpstr>
      <vt:lpstr>Three Address Instruction</vt:lpstr>
      <vt:lpstr>Two Address Instruction</vt:lpstr>
      <vt:lpstr>One Address Instruction</vt:lpstr>
      <vt:lpstr>Zero Address Instruction</vt:lpstr>
      <vt:lpstr>RISC Instruction</vt:lpstr>
      <vt:lpstr>Addressing Modes</vt:lpstr>
      <vt:lpstr>Addressing Modes</vt:lpstr>
      <vt:lpstr>Addressing Modes</vt:lpstr>
      <vt:lpstr>1. Implied Mode</vt:lpstr>
      <vt:lpstr>2. Immediate Mode</vt:lpstr>
      <vt:lpstr>3. Register Mode</vt:lpstr>
      <vt:lpstr>4. Register Indirect Mode</vt:lpstr>
      <vt:lpstr>5. Autoincrement or Autodecrement Mode</vt:lpstr>
      <vt:lpstr>6. Direct Address Mode</vt:lpstr>
      <vt:lpstr>7. Indirect Address Mode</vt:lpstr>
      <vt:lpstr>8. Relative Address Mode</vt:lpstr>
      <vt:lpstr>9. Indexed Addressing Mode</vt:lpstr>
      <vt:lpstr>10. Base Register Addressing Mode</vt:lpstr>
      <vt:lpstr>Data transfer &amp; manipulation instructions</vt:lpstr>
      <vt:lpstr>Data transfer instructions</vt:lpstr>
      <vt:lpstr>Data manipulation instructions</vt:lpstr>
      <vt:lpstr>1. Arithmetic Instructions</vt:lpstr>
      <vt:lpstr>2. Logical &amp; Bit Manipulation Instructions</vt:lpstr>
      <vt:lpstr>3. Shift Instructions</vt:lpstr>
      <vt:lpstr>Program Control</vt:lpstr>
      <vt:lpstr>Program Control</vt:lpstr>
      <vt:lpstr>Status Bit Conditions</vt:lpstr>
      <vt:lpstr>Status Bit Conditions</vt:lpstr>
      <vt:lpstr>Conditional Branch Instructions</vt:lpstr>
      <vt:lpstr>Conditional Branch Instructions</vt:lpstr>
      <vt:lpstr>Program Interrupt</vt:lpstr>
      <vt:lpstr>Program Interrupt</vt:lpstr>
      <vt:lpstr>Program Status Word (PSW)</vt:lpstr>
      <vt:lpstr>Types of interrupts</vt:lpstr>
      <vt:lpstr>1. External Interrupt</vt:lpstr>
      <vt:lpstr>2. Internal interrupts (Traps)</vt:lpstr>
      <vt:lpstr>3. Software interrupts</vt:lpstr>
      <vt:lpstr>Reduced Instruction Set Computer (RISC)</vt:lpstr>
      <vt:lpstr>Complex Instruction Set Computer (CISC)</vt:lpstr>
      <vt:lpstr>Reduced Instruction Set Computer (RISC)</vt:lpstr>
      <vt:lpstr>Overlapped Register Window</vt:lpstr>
      <vt:lpstr>Overlapped Register Window</vt:lpstr>
      <vt:lpstr>Overlapped Register Window</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cp:lastModifiedBy>
  <cp:revision>1539</cp:revision>
  <dcterms:created xsi:type="dcterms:W3CDTF">2013-05-17T03:00:03Z</dcterms:created>
  <dcterms:modified xsi:type="dcterms:W3CDTF">2017-04-25T12:36:05Z</dcterms:modified>
</cp:coreProperties>
</file>