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74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94" r:id="rId10"/>
    <p:sldId id="276" r:id="rId11"/>
    <p:sldId id="297" r:id="rId12"/>
    <p:sldId id="298" r:id="rId13"/>
    <p:sldId id="266" r:id="rId14"/>
    <p:sldId id="296" r:id="rId15"/>
    <p:sldId id="295" r:id="rId16"/>
    <p:sldId id="278" r:id="rId17"/>
    <p:sldId id="267" r:id="rId18"/>
    <p:sldId id="279" r:id="rId19"/>
    <p:sldId id="280" r:id="rId20"/>
    <p:sldId id="281" r:id="rId21"/>
    <p:sldId id="268" r:id="rId22"/>
    <p:sldId id="269" r:id="rId23"/>
    <p:sldId id="270" r:id="rId24"/>
    <p:sldId id="282" r:id="rId25"/>
    <p:sldId id="293" r:id="rId26"/>
    <p:sldId id="288" r:id="rId27"/>
    <p:sldId id="271" r:id="rId28"/>
    <p:sldId id="272" r:id="rId29"/>
    <p:sldId id="273" r:id="rId30"/>
    <p:sldId id="291" r:id="rId31"/>
    <p:sldId id="29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nGrlP1k9rS/lX8dmEX+EA==" hashData="GQ2uXsD4OYYNl1DAO5EgpzNSKH+w2xsXzajYcrr3fCPokl0UXjZ0DOwRaVCqdUjcnokWjLcOrYnXFmKXWtGD+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D0795-9743-4736-A390-88B358E6B38F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961D-C623-4253-81F0-8C5B1CA6A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89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12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5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8363" y="136478"/>
            <a:ext cx="8775721" cy="8305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Matrix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1146412"/>
            <a:ext cx="8775721" cy="5030551"/>
          </a:xfrm>
        </p:spPr>
        <p:txBody>
          <a:bodyPr>
            <a:normAutofit/>
          </a:bodyPr>
          <a:lstStyle>
            <a:lvl1pPr algn="just">
              <a:defRPr sz="2400">
                <a:latin typeface="Cambria" panose="020405030504060302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2559" y="6356351"/>
            <a:ext cx="431524" cy="365125"/>
          </a:xfrm>
        </p:spPr>
        <p:txBody>
          <a:bodyPr/>
          <a:lstStyle>
            <a:lvl1pPr>
              <a:defRPr/>
            </a:lvl1pPr>
          </a:lstStyle>
          <a:p>
            <a:fld id="{C5E91928-EECC-4A85-BC42-74DD465DEB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526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204716"/>
            <a:ext cx="8775721" cy="5972247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2559" y="6356351"/>
            <a:ext cx="431524" cy="365125"/>
          </a:xfrm>
        </p:spPr>
        <p:txBody>
          <a:bodyPr/>
          <a:lstStyle>
            <a:lvl1pPr>
              <a:defRPr/>
            </a:lvl1pPr>
          </a:lstStyle>
          <a:p>
            <a:fld id="{C5E91928-EECC-4A85-BC42-74DD465DEB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15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362" y="6356351"/>
            <a:ext cx="8775721" cy="365125"/>
          </a:xfr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defRPr sz="1600"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218361" y="595886"/>
            <a:ext cx="8775721" cy="37577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>
              <a:defRPr sz="6000">
                <a:latin typeface="Cambria" panose="02040503050406030204" pitchFamily="18" charset="0"/>
              </a:defRPr>
            </a:lvl1pPr>
          </a:lstStyle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Unit-4</a:t>
            </a:r>
            <a:br>
              <a:rPr lang="en-US" dirty="0" smtClean="0"/>
            </a:br>
            <a:r>
              <a:rPr lang="en-US" dirty="0" smtClean="0"/>
              <a:t>Curve Fitting</a:t>
            </a:r>
            <a:br>
              <a:rPr lang="en-US" dirty="0" smtClean="0"/>
            </a:br>
            <a:r>
              <a:rPr lang="en-US" sz="2800" b="1" i="1" dirty="0" smtClean="0"/>
              <a:t>2140706 – Numerical &amp; Statistical Methods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490" y="5151918"/>
            <a:ext cx="3712592" cy="98163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18361" y="5151918"/>
            <a:ext cx="48722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Humanities &amp; Science Department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738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9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3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1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F9F85-F653-4377-A13A-595B1B41ED38}" type="datetimeFigureOut">
              <a:rPr lang="en-US" smtClean="0"/>
              <a:t>22-Feb-17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ECA8-D84C-4E6D-988F-AE46467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9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5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6700" dirty="0" smtClean="0"/>
              <a:t>Unit-3</a:t>
            </a:r>
            <a:br>
              <a:rPr lang="en-US" sz="6700" dirty="0" smtClean="0"/>
            </a:br>
            <a:r>
              <a:rPr lang="en-US" sz="6700" dirty="0" smtClean="0"/>
              <a:t>Linear </a:t>
            </a:r>
            <a:r>
              <a:rPr lang="en-US" sz="6700" dirty="0" err="1" smtClean="0"/>
              <a:t>Algebric</a:t>
            </a:r>
            <a:r>
              <a:rPr lang="en-US" sz="6700" dirty="0" smtClean="0"/>
              <a:t> Equation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b="1" i="1" dirty="0"/>
              <a:t>2140706 – Numerical &amp; Statistical Methods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26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Now, solving equations by back-substitution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+10=−5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 smtClean="0"/>
              </a:p>
              <a:p>
                <a:pPr marL="2111375" indent="-2111375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34118" y="3864069"/>
                <a:ext cx="38458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i="1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+3+5=9</m:t>
                      </m:r>
                    </m:oMath>
                  </m:oMathPara>
                </a14:m>
                <a:endParaRPr lang="en-US" sz="2400" i="1" dirty="0"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nswer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18" y="3864069"/>
                <a:ext cx="3845857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475" b="-3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3990" y="391258"/>
                <a:ext cx="235606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    1     1     :    9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391258"/>
                <a:ext cx="23560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92543" y="1172856"/>
                <a:ext cx="2434750" cy="7861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: 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43" y="1172856"/>
                <a:ext cx="2434750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03990" y="785688"/>
                <a:ext cx="235606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785688"/>
                <a:ext cx="235606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5685" y="571144"/>
                <a:ext cx="1404611" cy="102040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85" y="571144"/>
                <a:ext cx="1404611" cy="102040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778259" y="437424"/>
            <a:ext cx="7860513" cy="1582758"/>
            <a:chOff x="2486869" y="2262277"/>
            <a:chExt cx="7860513" cy="1582758"/>
          </a:xfrm>
        </p:grpSpPr>
        <p:sp>
          <p:nvSpPr>
            <p:cNvPr id="46" name="Oval 45"/>
            <p:cNvSpPr/>
            <p:nvPr/>
          </p:nvSpPr>
          <p:spPr>
            <a:xfrm>
              <a:off x="2501153" y="267777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486869" y="3241593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005261" y="325418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14217" y="2262277"/>
              <a:ext cx="3133165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Now, these three elements are zeros</a:t>
              </a:r>
              <a:endParaRPr lang="en-US" sz="24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50" name="Elbow Connector 49"/>
            <p:cNvCxnSpPr>
              <a:stCxn id="49" idx="2"/>
              <a:endCxn id="48" idx="4"/>
            </p:cNvCxnSpPr>
            <p:nvPr/>
          </p:nvCxnSpPr>
          <p:spPr>
            <a:xfrm rot="5400000">
              <a:off x="5738617" y="561625"/>
              <a:ext cx="510535" cy="5573833"/>
            </a:xfrm>
            <a:prstGeom prst="bentConnector3">
              <a:avLst>
                <a:gd name="adj1" fmla="val 144777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47" idx="4"/>
            </p:cNvCxnSpPr>
            <p:nvPr/>
          </p:nvCxnSpPr>
          <p:spPr>
            <a:xfrm rot="10800000">
              <a:off x="2688575" y="3591216"/>
              <a:ext cx="518392" cy="243884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6" idx="2"/>
            </p:cNvCxnSpPr>
            <p:nvPr/>
          </p:nvCxnSpPr>
          <p:spPr>
            <a:xfrm rot="16200000" flipV="1">
              <a:off x="2105783" y="3247959"/>
              <a:ext cx="992447" cy="201705"/>
            </a:xfrm>
            <a:prstGeom prst="bentConnector4">
              <a:avLst>
                <a:gd name="adj1" fmla="val 545"/>
                <a:gd name="adj2" fmla="val 380001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77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400" dirty="0" smtClean="0"/>
                  <a:t>Solve by Gauss Elimination method: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=10,3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=13.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12" t="-1021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By Augmented matrix,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2178050" indent="-217805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1882775" indent="-1882775" algn="l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82775" indent="-1882775" algn="l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1     1     :    9    </m:t>
                            </m:r>
                          </m:e>
                          <m:e/>
                          <m:e/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endParaRPr lang="en-US" b="0" dirty="0" smtClean="0"/>
              </a:p>
              <a:p>
                <a:pPr marL="1882775" indent="-1882775" algn="l">
                  <a:buNone/>
                  <a:tabLst>
                    <a:tab pos="1828800" algn="l"/>
                  </a:tabLst>
                </a:pPr>
                <a:endParaRPr lang="en-US" b="0" dirty="0" smtClean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2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01153" y="2228669"/>
            <a:ext cx="6428967" cy="1641449"/>
            <a:chOff x="2501153" y="2228669"/>
            <a:chExt cx="6428967" cy="1641449"/>
          </a:xfrm>
        </p:grpSpPr>
        <p:sp>
          <p:nvSpPr>
            <p:cNvPr id="6" name="Oval 5"/>
            <p:cNvSpPr/>
            <p:nvPr/>
          </p:nvSpPr>
          <p:spPr>
            <a:xfrm>
              <a:off x="2501153" y="2702859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01153" y="307937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10753" y="3079375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955" y="2228669"/>
              <a:ext cx="3133165" cy="120032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We have to make zero to these three elements. </a:t>
              </a:r>
              <a:endParaRPr lang="en-US" sz="24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rot="5400000">
              <a:off x="5337999" y="1416906"/>
              <a:ext cx="12700" cy="4051079"/>
            </a:xfrm>
            <a:prstGeom prst="bentConnector3">
              <a:avLst>
                <a:gd name="adj1" fmla="val 3388236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7" idx="4"/>
            </p:cNvCxnSpPr>
            <p:nvPr/>
          </p:nvCxnSpPr>
          <p:spPr>
            <a:xfrm rot="10800000">
              <a:off x="2702859" y="3428999"/>
              <a:ext cx="609600" cy="441118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6" idx="2"/>
            </p:cNvCxnSpPr>
            <p:nvPr/>
          </p:nvCxnSpPr>
          <p:spPr>
            <a:xfrm rot="16200000" flipV="1">
              <a:off x="2105783" y="3273042"/>
              <a:ext cx="992447" cy="201705"/>
            </a:xfrm>
            <a:prstGeom prst="bentConnector4">
              <a:avLst>
                <a:gd name="adj1" fmla="val -810"/>
                <a:gd name="adj2" fmla="val 213334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8362" y="5803081"/>
                <a:ext cx="8549120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means  multiply row 1 by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and add it into row 2)</a:t>
                </a:r>
                <a:endParaRPr lang="en-US" sz="24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2" y="5803081"/>
                <a:ext cx="85491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1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362" y="5789089"/>
                <a:ext cx="8549120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means  multiply row 1 by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and add it into row 3)</a:t>
                </a:r>
                <a:endParaRPr lang="en-US" sz="24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2" y="5789089"/>
                <a:ext cx="8549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7500" b="-25000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05896" y="4169876"/>
                <a:ext cx="235712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1     :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96" y="4169876"/>
                <a:ext cx="23571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2006" y="4520812"/>
                <a:ext cx="235712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: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4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06" y="4520812"/>
                <a:ext cx="2357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2006" y="4881918"/>
                <a:ext cx="236101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−7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1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: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4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06" y="4881918"/>
                <a:ext cx="236101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04643" y="4153794"/>
                <a:ext cx="1237129" cy="46166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43" y="4153794"/>
                <a:ext cx="12371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0995" y="4723783"/>
                <a:ext cx="123712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95" y="4723783"/>
                <a:ext cx="123712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49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6" grpId="1" animBg="1"/>
      <p:bldP spid="19" grpId="0" animBg="1"/>
      <p:bldP spid="10" grpId="0" animBg="1"/>
      <p:bldP spid="23" grpId="0" animBg="1"/>
      <p:bldP spid="24" grpId="0" animBg="1"/>
      <p:bldP spid="11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/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   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eqAr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Now, solving equations by back-substitution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=−24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b="0" dirty="0" smtClean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 smtClean="0"/>
              </a:p>
              <a:p>
                <a:pPr marL="2111375" indent="-2111375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45685" y="3541219"/>
                <a:ext cx="41342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i="1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∴ 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  <a:latin typeface="Cambria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nswer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85" y="3541219"/>
                <a:ext cx="413429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295" b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03990" y="337470"/>
                <a:ext cx="235606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 1     :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90" y="337470"/>
                <a:ext cx="235606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16330" y="1240091"/>
                <a:ext cx="2510963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0     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0−8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: 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−24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30" y="1240091"/>
                <a:ext cx="251096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90543" y="745347"/>
                <a:ext cx="2356068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−1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  4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43" y="745347"/>
                <a:ext cx="235606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745685" y="571144"/>
                <a:ext cx="1404611" cy="72878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eqAr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685" y="571144"/>
                <a:ext cx="1404611" cy="7287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702046" y="353674"/>
            <a:ext cx="7860513" cy="1582758"/>
            <a:chOff x="2486869" y="2262277"/>
            <a:chExt cx="7860513" cy="1582758"/>
          </a:xfrm>
        </p:grpSpPr>
        <p:sp>
          <p:nvSpPr>
            <p:cNvPr id="46" name="Oval 45"/>
            <p:cNvSpPr/>
            <p:nvPr/>
          </p:nvSpPr>
          <p:spPr>
            <a:xfrm>
              <a:off x="2501153" y="267777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2486869" y="3241593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3005261" y="325418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14217" y="2262277"/>
              <a:ext cx="3133165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Now, these three elements are zeros</a:t>
              </a:r>
              <a:endParaRPr lang="en-US" sz="24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50" name="Elbow Connector 49"/>
            <p:cNvCxnSpPr>
              <a:stCxn id="49" idx="2"/>
              <a:endCxn id="48" idx="4"/>
            </p:cNvCxnSpPr>
            <p:nvPr/>
          </p:nvCxnSpPr>
          <p:spPr>
            <a:xfrm rot="5400000">
              <a:off x="5738617" y="561625"/>
              <a:ext cx="510535" cy="5573833"/>
            </a:xfrm>
            <a:prstGeom prst="bentConnector3">
              <a:avLst>
                <a:gd name="adj1" fmla="val 144777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>
              <a:endCxn id="47" idx="4"/>
            </p:cNvCxnSpPr>
            <p:nvPr/>
          </p:nvCxnSpPr>
          <p:spPr>
            <a:xfrm rot="10800000">
              <a:off x="2688575" y="3591216"/>
              <a:ext cx="518392" cy="243884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endCxn id="46" idx="2"/>
            </p:cNvCxnSpPr>
            <p:nvPr/>
          </p:nvCxnSpPr>
          <p:spPr>
            <a:xfrm rot="16200000" flipV="1">
              <a:off x="2105783" y="3247959"/>
              <a:ext cx="992447" cy="201705"/>
            </a:xfrm>
            <a:prstGeom prst="bentConnector4">
              <a:avLst>
                <a:gd name="adj1" fmla="val 545"/>
                <a:gd name="adj2" fmla="val 380001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3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b="1" dirty="0"/>
              <a:t>Gauss Elimination Method With Partial </a:t>
            </a:r>
            <a:r>
              <a:rPr lang="en-US" sz="3000" b="1" dirty="0" smtClean="0"/>
              <a:t>Pivoting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338" indent="-287338" algn="just">
              <a:buFont typeface="Wingdings" panose="05000000000000000000" pitchFamily="2" charset="2"/>
              <a:buChar char="ü"/>
            </a:pPr>
            <a:r>
              <a:rPr lang="en-US" dirty="0"/>
              <a:t>To solve the given linear system using Gauss elimination method with partial pivoting, follow the following steps: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Find largest </a:t>
            </a:r>
            <a:r>
              <a:rPr lang="en-US" dirty="0">
                <a:solidFill>
                  <a:srgbClr val="C00000"/>
                </a:solidFill>
              </a:rPr>
              <a:t>absolute value(pivot element) </a:t>
            </a:r>
            <a:r>
              <a:rPr lang="en-US" dirty="0"/>
              <a:t>in first column.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Make the pivot element row to first row.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Eliminate x</a:t>
            </a:r>
            <a:r>
              <a:rPr lang="en-US" baseline="-25000" dirty="0"/>
              <a:t>1 </a:t>
            </a:r>
            <a:r>
              <a:rPr lang="en-US" dirty="0"/>
              <a:t>below the pivot element.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Again find pivot element in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row.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Make the pivot element row to second row.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Eliminate x</a:t>
            </a:r>
            <a:r>
              <a:rPr lang="en-US" baseline="-25000" dirty="0"/>
              <a:t>2 </a:t>
            </a:r>
            <a:r>
              <a:rPr lang="en-US" dirty="0"/>
              <a:t>below the pivot element.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Apply back substitution for getting equations.</a:t>
            </a:r>
          </a:p>
          <a:p>
            <a:pPr marL="519113" lvl="0" indent="-287338" algn="just">
              <a:buFont typeface="+mj-lt"/>
              <a:buAutoNum type="arabicPeriod"/>
            </a:pPr>
            <a:r>
              <a:rPr lang="en-US" dirty="0"/>
              <a:t>Solve the equations and find the unknown variables (i.e. solution).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7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400" dirty="0" smtClean="0"/>
                  <a:t>Solve by Gauss Elimination method with partial  pivoting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=−7,3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=8,6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12" t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362" y="1056717"/>
                <a:ext cx="8775721" cy="5209939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b="1" dirty="0" smtClean="0"/>
                  <a:t>Solution:-</a:t>
                </a:r>
                <a:endParaRPr lang="en-US" dirty="0" smtClean="0"/>
              </a:p>
              <a:p>
                <a:pPr marL="2460625" indent="-2460625" algn="l">
                  <a:buNone/>
                </a:pPr>
                <a:r>
                  <a:rPr lang="en-US" dirty="0" smtClean="0"/>
                  <a:t>By Augmented matrix,</a:t>
                </a:r>
              </a:p>
              <a:p>
                <a:pPr marL="2460625" indent="-2460625" algn="l"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l">
                  <a:buNone/>
                </a:pPr>
                <a:endParaRPr lang="en-US" dirty="0"/>
              </a:p>
              <a:p>
                <a:pPr marL="2232025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/>
                                            <m:e/>
                                          </m:mr>
                                        </m:m>
                                      </m:e>
                                    </m:mr>
                                    <m:mr>
                                      <m:e/>
                                      <m:e/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/>
                                                  <m:e/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/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232025" indent="0" algn="l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2" y="1056717"/>
                <a:ext cx="8775721" cy="5209939"/>
              </a:xfrm>
              <a:blipFill rotWithShape="0">
                <a:blip r:embed="rId3"/>
                <a:stretch>
                  <a:fillRect l="-1112" t="-1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29753" y="1697975"/>
            <a:ext cx="6264330" cy="1596554"/>
            <a:chOff x="2729753" y="1697975"/>
            <a:chExt cx="6264330" cy="1596554"/>
          </a:xfrm>
        </p:grpSpPr>
        <p:sp>
          <p:nvSpPr>
            <p:cNvPr id="6" name="Rectangle 5"/>
            <p:cNvSpPr/>
            <p:nvPr/>
          </p:nvSpPr>
          <p:spPr>
            <a:xfrm>
              <a:off x="2729753" y="2138082"/>
              <a:ext cx="470647" cy="11564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67082" y="1697975"/>
              <a:ext cx="3427001" cy="15696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Find Largest absolute value in first column and make that row into first row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4" name="Elbow Connector 13"/>
            <p:cNvCxnSpPr>
              <a:stCxn id="8" idx="2"/>
              <a:endCxn id="6" idx="2"/>
            </p:cNvCxnSpPr>
            <p:nvPr/>
          </p:nvCxnSpPr>
          <p:spPr>
            <a:xfrm rot="5400000">
              <a:off x="5109383" y="1123329"/>
              <a:ext cx="26894" cy="4315506"/>
            </a:xfrm>
            <a:prstGeom prst="bentConnector3">
              <a:avLst>
                <a:gd name="adj1" fmla="val 950004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65076" y="3630707"/>
                <a:ext cx="2331302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     2     8   :   26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076" y="3630707"/>
                <a:ext cx="233130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1427" y="4101355"/>
                <a:ext cx="2331302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:     8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27" y="4101355"/>
                <a:ext cx="233130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71427" y="4628211"/>
                <a:ext cx="2331302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8     2   :  −7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27" y="4628211"/>
                <a:ext cx="233130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01553" y="3874986"/>
                <a:ext cx="1452282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3" y="3874986"/>
                <a:ext cx="1452282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057354" y="4182066"/>
            <a:ext cx="5936729" cy="1507976"/>
            <a:chOff x="1030490" y="-286047"/>
            <a:chExt cx="7331582" cy="1507976"/>
          </a:xfrm>
        </p:grpSpPr>
        <p:sp>
          <p:nvSpPr>
            <p:cNvPr id="16" name="TextBox 15"/>
            <p:cNvSpPr txBox="1"/>
            <p:nvPr/>
          </p:nvSpPr>
          <p:spPr>
            <a:xfrm>
              <a:off x="4935071" y="204716"/>
              <a:ext cx="3427001" cy="830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Make these two elements to zero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7" name="Elbow Connector 16"/>
            <p:cNvCxnSpPr>
              <a:stCxn id="16" idx="2"/>
              <a:endCxn id="18" idx="4"/>
            </p:cNvCxnSpPr>
            <p:nvPr/>
          </p:nvCxnSpPr>
          <p:spPr>
            <a:xfrm rot="5400000" flipH="1">
              <a:off x="3711041" y="-1901818"/>
              <a:ext cx="425992" cy="5449071"/>
            </a:xfrm>
            <a:prstGeom prst="bentConnector3">
              <a:avLst>
                <a:gd name="adj1" fmla="val -53663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1030490" y="228699"/>
              <a:ext cx="338020" cy="3810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030490" y="-286047"/>
              <a:ext cx="322730" cy="3361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Elbow Connector 19"/>
            <p:cNvCxnSpPr>
              <a:endCxn id="19" idx="2"/>
            </p:cNvCxnSpPr>
            <p:nvPr/>
          </p:nvCxnSpPr>
          <p:spPr>
            <a:xfrm rot="16200000" flipV="1">
              <a:off x="445052" y="467480"/>
              <a:ext cx="1339887" cy="169011"/>
            </a:xfrm>
            <a:prstGeom prst="bentConnector4">
              <a:avLst>
                <a:gd name="adj1" fmla="val -2439"/>
                <a:gd name="adj2" fmla="val 55198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97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 8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eqAr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048871" y="2423484"/>
            <a:ext cx="7945212" cy="1569660"/>
            <a:chOff x="2729753" y="1697974"/>
            <a:chExt cx="7945212" cy="1569660"/>
          </a:xfrm>
        </p:grpSpPr>
        <p:sp>
          <p:nvSpPr>
            <p:cNvPr id="19" name="Rectangle 18"/>
            <p:cNvSpPr/>
            <p:nvPr/>
          </p:nvSpPr>
          <p:spPr>
            <a:xfrm>
              <a:off x="2729753" y="2025287"/>
              <a:ext cx="470647" cy="8074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15952" y="1697974"/>
              <a:ext cx="4059013" cy="156966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Find Largest absolute value in second column in 2</a:t>
              </a:r>
              <a:r>
                <a:rPr lang="en-US" sz="2400" baseline="300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nd</a:t>
              </a:r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 and 3</a:t>
              </a:r>
              <a:r>
                <a:rPr lang="en-US" sz="2400" baseline="300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rd</a:t>
              </a:r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  <a:latin typeface="Cambria" panose="02040503050406030204" pitchFamily="18" charset="0"/>
                </a:rPr>
                <a:t> row and interchange accordingly.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1" name="Elbow Connector 20"/>
            <p:cNvCxnSpPr>
              <a:stCxn id="20" idx="2"/>
              <a:endCxn id="19" idx="2"/>
            </p:cNvCxnSpPr>
            <p:nvPr/>
          </p:nvCxnSpPr>
          <p:spPr>
            <a:xfrm rot="5400000" flipH="1">
              <a:off x="5587824" y="209999"/>
              <a:ext cx="434888" cy="5680382"/>
            </a:xfrm>
            <a:prstGeom prst="bentConnector3">
              <a:avLst>
                <a:gd name="adj1" fmla="val -52565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65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−7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217805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eqAr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By back substitution,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+1=−7⇒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−2+4=26⇒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b="0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=(4,−1,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Gauss-Jordan  </a:t>
            </a:r>
            <a:r>
              <a:rPr lang="en-US" b="1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This method is modification of the gauss elimination method. This method solves a given system of equation by transforming </a:t>
            </a:r>
            <a:r>
              <a:rPr lang="en-US" dirty="0">
                <a:solidFill>
                  <a:srgbClr val="C00000"/>
                </a:solidFill>
              </a:rPr>
              <a:t>the coefficient matrix into unit matrix</a:t>
            </a:r>
            <a:r>
              <a:rPr lang="en-US" dirty="0"/>
              <a:t>. </a:t>
            </a:r>
          </a:p>
          <a:p>
            <a:pPr marL="341313" indent="-341313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Steps to solve Gauss-Jordan method:</a:t>
            </a:r>
          </a:p>
          <a:p>
            <a:pPr marL="682625" lvl="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matrix form of the system of equations.</a:t>
            </a:r>
          </a:p>
          <a:p>
            <a:pPr marL="682625" lvl="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augmented matrix.</a:t>
            </a:r>
          </a:p>
          <a:p>
            <a:pPr marL="682625" lvl="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Reduce the coefficient matrix to </a:t>
            </a:r>
            <a:r>
              <a:rPr lang="en-US" dirty="0">
                <a:solidFill>
                  <a:srgbClr val="C00000"/>
                </a:solidFill>
              </a:rPr>
              <a:t>unit matrix </a:t>
            </a:r>
            <a:r>
              <a:rPr lang="en-US" dirty="0"/>
              <a:t>by applying elementary row transformations to the augmented matrix.</a:t>
            </a:r>
          </a:p>
          <a:p>
            <a:pPr marL="682625" lvl="0" indent="-341313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corresponding linear system of equations to obtain the solution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0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400" dirty="0" smtClean="0"/>
                  <a:t>Solve by Gauss Jordan method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=12,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12" t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>
                  <a:buNone/>
                </a:pPr>
                <a:r>
                  <a:rPr lang="en-US" dirty="0" smtClean="0"/>
                  <a:t>By Augmented matrix,</a:t>
                </a:r>
              </a:p>
              <a:p>
                <a:pPr marL="22860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2286000" indent="0">
                  <a:buNone/>
                </a:pPr>
                <a:endParaRPr lang="en-US" dirty="0" smtClean="0"/>
              </a:p>
              <a:p>
                <a:pPr marL="22860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2286000" indent="0">
                  <a:buNone/>
                </a:pPr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228600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−99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11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−88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eqAr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2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3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111375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11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99</m:t>
                                </m:r>
                              </m:den>
                            </m:f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eqArr>
                  </m:oMath>
                </a14:m>
                <a:r>
                  <a:rPr lang="en-US" dirty="0" smtClean="0"/>
                  <a:t> </a:t>
                </a:r>
              </a:p>
              <a:p>
                <a:pPr marL="2111375" indent="0">
                  <a:buNone/>
                </a:pPr>
                <a:endParaRPr lang="en-US" dirty="0"/>
              </a:p>
              <a:p>
                <a:pPr marL="2111375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87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</m:e>
                    </m:eqArr>
                  </m:oMath>
                </a14:m>
                <a:r>
                  <a:rPr lang="en-US" dirty="0" smtClean="0"/>
                  <a:t> </a:t>
                </a:r>
              </a:p>
              <a:p>
                <a:pPr marL="2111375" indent="0">
                  <a:buNone/>
                </a:pPr>
                <a:endParaRPr lang="en-US" dirty="0" smtClean="0"/>
              </a:p>
              <a:p>
                <a:pPr marL="2111375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den>
                                    </m:f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9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eqArr>
                      <m:eqAr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87</m:t>
                                </m:r>
                              </m:den>
                            </m:f>
                          </m:e>
                        </m:d>
                      </m:e>
                    </m:eqAr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sz="2400" dirty="0" smtClean="0">
                    <a:latin typeface="Cambria" panose="02040503050406030204" pitchFamily="18" charset="0"/>
                  </a:rPr>
                  <a:t>The matrix notation for following linear system of equation is as follow:</a:t>
                </a:r>
                <a:endParaRPr lang="en-US" sz="24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⋯+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⋯+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⋯+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…………………………………………………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+ ⋯+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b="1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231775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>
                    <a:solidFill>
                      <a:srgbClr val="C0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i="1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 smtClean="0"/>
              </a:p>
              <a:p>
                <a:pPr marL="231775" indent="0" algn="l">
                  <a:buNone/>
                </a:pPr>
                <a:r>
                  <a:rPr lang="en-US" sz="2400" dirty="0"/>
                  <a:t>The above linear system is expressed in the matrix form </a:t>
                </a:r>
                <a:r>
                  <a:rPr lang="en-US" sz="2400" dirty="0" smtClean="0"/>
                  <a:t>as </a:t>
                </a:r>
              </a:p>
              <a:p>
                <a:pPr marL="231775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3" t="-2424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3525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352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</m:eqAr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back substitution,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=(1,1,1)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3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 Jacobi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/>
                  <a:t>This method is applicable to the system of equations in which leading diagonal elements of the coefficient matrix  are dominant (large in magnitude) in their respective rows. </a:t>
                </a: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/>
                  <a:t>Consider the system of equations.</a:t>
                </a:r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3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1313" indent="-341313"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Where co-efficient 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diagonally dominant, </a:t>
                </a:r>
                <a:endParaRPr lang="en-US" dirty="0" smtClean="0"/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C00000"/>
                  </a:solidFill>
                </a:endParaRPr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……(</m:t>
                      </m:r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341313" indent="0">
                  <a:buNone/>
                </a:pPr>
                <a:r>
                  <a:rPr lang="en-US" dirty="0"/>
                  <a:t>And the inequality is strictly greater than for at least one row.</a:t>
                </a:r>
              </a:p>
              <a:p>
                <a:pPr marL="341313" indent="0">
                  <a:buNone/>
                </a:pPr>
                <a:r>
                  <a:rPr lang="en-US" dirty="0"/>
                  <a:t>Solving the system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respectively , we obtain</a:t>
                </a:r>
              </a:p>
              <a:p>
                <a:pPr marL="341313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1313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srgbClr val="C00000"/>
                  </a:solidFill>
                </a:endParaRPr>
              </a:p>
              <a:p>
                <a:pPr marL="341313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b="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…… (2)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We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 err="1"/>
                  <a:t>equ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31775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231775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/>
              </a:p>
              <a:p>
                <a:pPr marL="231775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231775" indent="0" algn="just">
                  <a:buNone/>
                </a:pPr>
                <a:r>
                  <a:rPr lang="en-US" dirty="0"/>
                  <a:t>Again substituting these value </a:t>
                </a:r>
                <a:r>
                  <a:rPr lang="en-US" dirty="0">
                    <a:solidFill>
                      <a:srgbClr val="C0000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1,  </a:t>
                </a:r>
                <a:r>
                  <a:rPr lang="en-US" dirty="0">
                    <a:solidFill>
                      <a:srgbClr val="C00000"/>
                    </a:solidFill>
                  </a:rPr>
                  <a:t>y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1,  </a:t>
                </a:r>
                <a:r>
                  <a:rPr lang="en-US" dirty="0">
                    <a:solidFill>
                      <a:srgbClr val="C00000"/>
                    </a:solidFill>
                  </a:rPr>
                  <a:t>z</a:t>
                </a:r>
                <a:r>
                  <a:rPr lang="en-US" baseline="-25000" dirty="0">
                    <a:solidFill>
                      <a:srgbClr val="C00000"/>
                    </a:solidFill>
                  </a:rPr>
                  <a:t>1 </a:t>
                </a:r>
                <a:r>
                  <a:rPr lang="en-US" dirty="0"/>
                  <a:t>in </a:t>
                </a:r>
                <a:r>
                  <a:rPr lang="en-US" dirty="0">
                    <a:solidFill>
                      <a:srgbClr val="C00000"/>
                    </a:solidFill>
                  </a:rPr>
                  <a:t>Eq. (2), </a:t>
                </a:r>
                <a:r>
                  <a:rPr lang="en-US" dirty="0"/>
                  <a:t>the next approximation is obtained.</a:t>
                </a:r>
              </a:p>
              <a:p>
                <a:pPr marL="231775" indent="0" algn="just">
                  <a:buNone/>
                </a:pPr>
                <a:r>
                  <a:rPr lang="en-US" dirty="0"/>
                  <a:t>This process is continued till the values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obtained to desired degree of accuracy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3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400" dirty="0" smtClean="0"/>
                  <a:t>Solve by Gauss Jacobi method up to three iteration.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=17, 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=25, 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12" t="-1021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≱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So, It is not diagonally dominant.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We need to rearrange the equations.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=−18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So</a:t>
                </a:r>
                <a:r>
                  <a:rPr lang="en-US" dirty="0" smtClean="0"/>
                  <a:t>, All Equations are </a:t>
                </a:r>
                <a:r>
                  <a:rPr lang="en-US" dirty="0"/>
                  <a:t>diagonally dominant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03" t="-848" b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6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(Make subject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from diagonally dominant equations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.)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Here,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17−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−18−3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25−3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Let the initial values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iteration,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17−0+0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0.85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−18−0+0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25−0+0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2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424864"/>
                  </p:ext>
                </p:extLst>
              </p:nvPr>
            </p:nvGraphicFramePr>
            <p:xfrm>
              <a:off x="218361" y="2953737"/>
              <a:ext cx="8775700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93925"/>
                    <a:gridCol w="2193925"/>
                    <a:gridCol w="2193925"/>
                    <a:gridCol w="219392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Iteration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2424864"/>
                  </p:ext>
                </p:extLst>
              </p:nvPr>
            </p:nvGraphicFramePr>
            <p:xfrm>
              <a:off x="218361" y="2953737"/>
              <a:ext cx="8775700" cy="14833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93925"/>
                    <a:gridCol w="2193925"/>
                    <a:gridCol w="2193925"/>
                    <a:gridCol w="219392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Iteration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000" t="-9836" r="-20055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556" t="-9836" r="-10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556" t="-9836" r="-1111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900953" y="33271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00952" y="369650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00951" y="406583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245220" y="33271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0.85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45220" y="369650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1.02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245217" y="406583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441564" y="33271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441564" y="369650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-0.97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441564" y="406583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-1.00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745493" y="3327172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1.25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745492" y="3696504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1.03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745492" y="4065836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/>
              <p:cNvSpPr>
                <a:spLocks noGrp="1"/>
              </p:cNvSpPr>
              <p:nvPr>
                <p:ph idx="1"/>
              </p:nvPr>
            </p:nvSpPr>
            <p:spPr>
              <a:xfrm>
                <a:off x="218361" y="4646636"/>
                <a:ext cx="8775721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 err="1" smtClean="0"/>
                  <a:t>Ans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=(1,−1,1)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Content Placeholder 4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1" y="4646636"/>
                <a:ext cx="8775721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1112" t="-20000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18361" y="578342"/>
                <a:ext cx="8775721" cy="1955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17−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−18−3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25−3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1" y="578342"/>
                <a:ext cx="8775721" cy="19556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8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/>
      <p:bldP spid="34" grpId="0"/>
      <p:bldP spid="35" grpId="0"/>
      <p:bldP spid="38" grpId="0"/>
      <p:bldP spid="39" grpId="0"/>
      <p:bldP spid="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Gauss Seidel </a:t>
            </a:r>
            <a:r>
              <a:rPr lang="en-US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This is a modification of Gauss-Jacobi method. In this method we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replace</a:t>
                </a:r>
                <a:r>
                  <a:rPr lang="en-US" dirty="0" smtClean="0"/>
                  <a:t> the approximation by the corresponding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new ones </a:t>
                </a:r>
                <a:r>
                  <a:rPr lang="en-US" dirty="0" smtClean="0"/>
                  <a:t>as soon as they are calculated.</a:t>
                </a:r>
              </a:p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Consider </a:t>
                </a:r>
                <a:r>
                  <a:rPr lang="en-US" dirty="0"/>
                  <a:t>the </a:t>
                </a:r>
                <a:r>
                  <a:rPr lang="en-US" dirty="0" smtClean="0"/>
                  <a:t>system </a:t>
                </a:r>
                <a:r>
                  <a:rPr lang="en-US" dirty="0"/>
                  <a:t>of </a:t>
                </a:r>
                <a:r>
                  <a:rPr lang="en-US" dirty="0" smtClean="0"/>
                  <a:t>equations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 smtClean="0"/>
              </a:p>
              <a:p>
                <a:pPr marL="341313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3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1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341313" indent="-341313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Where co-efficient matrix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diagonally dominant</a:t>
                </a:r>
                <a:r>
                  <a:rPr lang="en-US" dirty="0" smtClean="0"/>
                  <a:t>,</a:t>
                </a:r>
              </a:p>
              <a:p>
                <a:pPr marL="341313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C00000"/>
                  </a:solidFill>
                </a:endParaRPr>
              </a:p>
              <a:p>
                <a:pPr marL="341313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C00000"/>
                  </a:solidFill>
                </a:endParaRPr>
              </a:p>
              <a:p>
                <a:pPr marL="341313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……(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341313" indent="0">
                  <a:buNone/>
                </a:pPr>
                <a:r>
                  <a:rPr lang="en-US" dirty="0"/>
                  <a:t>And the inequality is strictly greater than for at least one row.</a:t>
                </a:r>
              </a:p>
              <a:p>
                <a:pPr marL="341313" indent="0">
                  <a:buNone/>
                </a:pPr>
                <a:r>
                  <a:rPr lang="en-US" dirty="0"/>
                  <a:t>Solving the system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respectively</a:t>
                </a:r>
                <a:r>
                  <a:rPr lang="en-US" dirty="0" smtClean="0"/>
                  <a:t>, we obtain,</a:t>
                </a:r>
              </a:p>
              <a:p>
                <a:pPr marL="341313" indent="-3413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1313" indent="-3413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C00000"/>
                  </a:solidFill>
                </a:endParaRPr>
              </a:p>
              <a:p>
                <a:pPr marL="341313" indent="-341313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…… (</m:t>
                      </m:r>
                      <m:r>
                        <a:rPr lang="en-US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t="-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2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1313" indent="-341313" algn="just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We start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</a:t>
                </a:r>
                <a:r>
                  <a:rPr lang="en-US" dirty="0" err="1"/>
                  <a:t>equ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1313" indent="-341313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1313" indent="0" algn="just">
                  <a:lnSpc>
                    <a:spcPct val="150000"/>
                  </a:lnSpc>
                  <a:buNone/>
                </a:pPr>
                <a:r>
                  <a:rPr lang="en-US" dirty="0"/>
                  <a:t>Now </a:t>
                </a:r>
                <a:r>
                  <a:rPr lang="en-US" dirty="0" smtClean="0"/>
                  <a:t>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:r>
                  <a:rPr lang="en-US" dirty="0" smtClean="0"/>
                  <a:t>the </a:t>
                </a:r>
                <a:r>
                  <a:rPr lang="en-US" dirty="0"/>
                  <a:t>second </a:t>
                </a:r>
                <a:r>
                  <a:rPr lang="en-US" dirty="0" err="1"/>
                  <a:t>equ</a:t>
                </a:r>
                <a:r>
                  <a:rPr lang="en-US" dirty="0"/>
                  <a:t>. Of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1313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1313" indent="0" algn="just">
                  <a:lnSpc>
                    <a:spcPct val="150000"/>
                  </a:lnSpc>
                  <a:buNone/>
                </a:pPr>
                <a:r>
                  <a:rPr lang="en-US" dirty="0"/>
                  <a:t>Now substituting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>
                        <a:latin typeface="Cambria Math" panose="02040503050406030204" pitchFamily="18" charset="0"/>
                      </a:rPr>
                      <m:t> &amp;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the second </a:t>
                </a:r>
                <a:r>
                  <a:rPr lang="en-US" dirty="0" err="1"/>
                  <a:t>equ</a:t>
                </a:r>
                <a:r>
                  <a:rPr lang="en-US" dirty="0"/>
                  <a:t>. Of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1313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341313" indent="0" algn="just">
                  <a:lnSpc>
                    <a:spcPct val="150000"/>
                  </a:lnSpc>
                  <a:buNone/>
                </a:pPr>
                <a:r>
                  <a:rPr lang="en-US" dirty="0"/>
                  <a:t>This process is continued till the values of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obtained to desired degree of accuracy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64" r="-903" b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9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b="1" dirty="0"/>
              <a:t>Elementary Transformation or Operation on a Matrix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892535"/>
                  </p:ext>
                </p:extLst>
              </p:nvPr>
            </p:nvGraphicFramePr>
            <p:xfrm>
              <a:off x="218361" y="1335405"/>
              <a:ext cx="8189109" cy="4237800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96277"/>
                    <a:gridCol w="5992832"/>
                  </a:tblGrid>
                  <a:tr h="41693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Operation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Meaning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16935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5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 or </a:t>
                          </a:r>
                          <a:endParaRPr lang="en-US" sz="2500" dirty="0" smtClean="0">
                            <a:effectLst/>
                          </a:endParaRPr>
                        </a:p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 ↔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oMath>
                          </a14:m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Interchange of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and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rows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7254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5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5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Multiplication of all the elements of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row by non zero scalar k.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71513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ij</m:t>
                                  </m:r>
                                </m:sub>
                              </m:sSub>
                              <m: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 </a:t>
                          </a:r>
                          <a:r>
                            <a:rPr lang="en-US" sz="2500" dirty="0" smtClean="0">
                              <a:effectLst/>
                            </a:rPr>
                            <a:t>or</a:t>
                          </a:r>
                        </a:p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 smtClean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m:rPr>
                                  <m:sty m:val="p"/>
                                </m:rP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sz="2500">
                                  <a:effectLst/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oMath>
                          </a14:m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Multiplication of all the elements of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row by nonzero scalar k  and added into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5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500">
                                      <a:effectLst/>
                                      <a:latin typeface="Cambria Math" panose="02040503050406030204" pitchFamily="18" charset="0"/>
                                    </a:rPr>
                                    <m:t>th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500" dirty="0">
                              <a:effectLst/>
                            </a:rPr>
                            <a:t> row.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64892535"/>
                  </p:ext>
                </p:extLst>
              </p:nvPr>
            </p:nvGraphicFramePr>
            <p:xfrm>
              <a:off x="218361" y="1335405"/>
              <a:ext cx="8189109" cy="4010725"/>
            </p:xfrm>
            <a:graphic>
              <a:graphicData uri="http://schemas.openxmlformats.org/drawingml/2006/table">
                <a:tbl>
                  <a:tblPr firstRow="1" firstCol="1" bandRow="1">
                    <a:tableStyleId>{00A15C55-8517-42AA-B614-E9B94910E393}</a:tableStyleId>
                  </a:tblPr>
                  <a:tblGrid>
                    <a:gridCol w="2196277"/>
                    <a:gridCol w="5992832"/>
                  </a:tblGrid>
                  <a:tr h="509969"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Operation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500" dirty="0">
                              <a:effectLst/>
                            </a:rPr>
                            <a:t>Meaning</a:t>
                          </a:r>
                          <a:endParaRPr lang="en-US" sz="2500" dirty="0">
                            <a:effectLst/>
                            <a:latin typeface="Cambria" panose="02040503050406030204" pitchFamily="18" charset="0"/>
                            <a:ea typeface="Calibri" panose="020F0502020204030204" pitchFamily="34" charset="0"/>
                            <a:cs typeface="Shruti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1196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77" t="-43367" r="-273684" b="-206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6789" t="-43367" r="-407" b="-206122"/>
                          </a:stretch>
                        </a:blipFill>
                      </a:tcPr>
                    </a:tc>
                  </a:tr>
                  <a:tr h="11069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77" t="-154396" r="-273684" b="-121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6789" t="-154396" r="-407" b="-121978"/>
                          </a:stretch>
                        </a:blipFill>
                      </a:tcPr>
                    </a:tc>
                  </a:tr>
                  <a:tr h="119691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277" t="-236224" r="-273684" b="-13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2"/>
                          <a:stretch>
                            <a:fillRect l="-36789" t="-236224" r="-407" b="-1326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000" dirty="0" smtClean="0"/>
                  <a:t>Solve by gauss-Seidel method correct up two decimal places.</a:t>
                </a:r>
                <a:r>
                  <a:rPr lang="en-US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=−75, 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764" t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So, All Equations are diagonally dominant.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By Gauss </a:t>
                </a:r>
                <a:r>
                  <a:rPr lang="en-US" dirty="0" smtClean="0"/>
                  <a:t>Seidel </a:t>
                </a:r>
                <a:r>
                  <a:rPr lang="en-US" dirty="0"/>
                  <a:t>method,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−75−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2"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8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18363" y="204716"/>
                <a:ext cx="8775721" cy="6021272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Let the initial values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−75−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1.91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30−2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+1.91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2.89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 all values are almost same.</a:t>
                </a:r>
              </a:p>
              <a:p>
                <a:pPr marL="0" indent="0">
                  <a:buNone/>
                </a:pPr>
                <a:r>
                  <a:rPr lang="en-US" dirty="0"/>
                  <a:t>So,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1.14,  2.13,  2.99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3" y="204716"/>
                <a:ext cx="8775721" cy="6021272"/>
              </a:xfrm>
              <a:blipFill rotWithShape="0">
                <a:blip r:embed="rId2"/>
                <a:stretch>
                  <a:fillRect l="-1112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5494006"/>
                  </p:ext>
                </p:extLst>
              </p:nvPr>
            </p:nvGraphicFramePr>
            <p:xfrm>
              <a:off x="218383" y="2853859"/>
              <a:ext cx="8775700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93925"/>
                    <a:gridCol w="2193925"/>
                    <a:gridCol w="2193925"/>
                    <a:gridCol w="219392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Iteration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65494006"/>
                  </p:ext>
                </p:extLst>
              </p:nvPr>
            </p:nvGraphicFramePr>
            <p:xfrm>
              <a:off x="218383" y="2853859"/>
              <a:ext cx="8775700" cy="185420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193925"/>
                    <a:gridCol w="2193925"/>
                    <a:gridCol w="2193925"/>
                    <a:gridCol w="2193925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" panose="02040503050406030204" pitchFamily="18" charset="0"/>
                            </a:rPr>
                            <a:t>Iteration</a:t>
                          </a:r>
                          <a:endParaRPr lang="en-US" dirty="0">
                            <a:latin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000" t="-9836" r="-20055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0556" t="-9836" r="-1011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556" t="-9836" r="-1111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429614" y="324074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9614" y="3610074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614" y="3979406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38661" y="324074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87096" y="324074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1.91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35531" y="3213849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2.89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38661" y="3583181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87096" y="3604796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35531" y="3604796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2.98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44671" y="3982076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1.14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87096" y="3974128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35531" y="3979406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2.99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9614" y="4348738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338661" y="4324515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87096" y="435115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35531" y="4351152"/>
            <a:ext cx="99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8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Row Echelon Form of </a:t>
            </a:r>
            <a:r>
              <a:rPr lang="en-US" b="1" dirty="0" smtClean="0"/>
              <a:t>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</a:rPr>
              <a:t>To convert the matrix into 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row echelon </a:t>
            </a:r>
            <a:r>
              <a:rPr lang="en-US" dirty="0">
                <a:latin typeface="Cambria" panose="02040503050406030204" pitchFamily="18" charset="0"/>
              </a:rPr>
              <a:t>form follow the following steps: 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Every zero row of the matrix occurs below the non zero rows.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Arrange all the rows in strictly decreasing order.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Make all the entries zero below the leading (first non zero entry of the row) element of 1st   row.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Repeat step-3 for each row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/>
              <a:t>Reduced Row Echelon Form of </a:t>
            </a:r>
            <a:r>
              <a:rPr lang="en-US" sz="3600" b="1" dirty="0" smtClean="0"/>
              <a:t>Matrix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To convert the matrix into </a:t>
            </a:r>
            <a:r>
              <a:rPr lang="en-US" dirty="0">
                <a:solidFill>
                  <a:srgbClr val="C00000"/>
                </a:solidFill>
              </a:rPr>
              <a:t>reduced row echelon</a:t>
            </a:r>
            <a:r>
              <a:rPr lang="en-US" dirty="0"/>
              <a:t> form follow the following steps: 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Convert given matrix into row echelon form.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all </a:t>
            </a:r>
            <a:r>
              <a:rPr lang="en-US" dirty="0">
                <a:solidFill>
                  <a:srgbClr val="C00000"/>
                </a:solidFill>
              </a:rPr>
              <a:t>leading</a:t>
            </a:r>
            <a:r>
              <a:rPr lang="en-US" dirty="0"/>
              <a:t> elements 1(one).</a:t>
            </a:r>
          </a:p>
          <a:p>
            <a:pPr marL="688975" lvl="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Make all the entries zero above the leading element 1(one) of each row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2800" b="1" dirty="0"/>
              <a:t>Numerical Methods For </a:t>
            </a:r>
            <a:r>
              <a:rPr lang="en-US" sz="2800" b="1" dirty="0" smtClean="0"/>
              <a:t>Solution </a:t>
            </a:r>
            <a:r>
              <a:rPr lang="en-US" sz="2800" b="1" dirty="0"/>
              <a:t>Of A Linear </a:t>
            </a:r>
            <a:r>
              <a:rPr lang="en-US" sz="2800" b="1" dirty="0" smtClean="0"/>
              <a:t>Equation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Direct Methods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Iterative </a:t>
            </a:r>
            <a:r>
              <a:rPr lang="en-US" b="1" dirty="0" smtClean="0"/>
              <a:t>Methods</a:t>
            </a:r>
          </a:p>
          <a:p>
            <a:pPr marL="0" lvl="0" indent="0">
              <a:buNone/>
            </a:pPr>
            <a:endParaRPr lang="en-US" b="1" dirty="0"/>
          </a:p>
          <a:p>
            <a:pPr marL="463550" lvl="0" indent="-463550">
              <a:buFont typeface="Wingdings" panose="05000000000000000000" pitchFamily="2" charset="2"/>
              <a:buChar char="ü"/>
            </a:pPr>
            <a:r>
              <a:rPr lang="en-US" b="1" dirty="0"/>
              <a:t>Direct Methods</a:t>
            </a:r>
          </a:p>
          <a:p>
            <a:pPr marL="736600" indent="-273050">
              <a:lnSpc>
                <a:spcPct val="150000"/>
              </a:lnSpc>
            </a:pPr>
            <a:r>
              <a:rPr lang="en-US" dirty="0"/>
              <a:t>This method produce the exact solution after a finite number of steps but are subject to errors due to round-off and other factors.</a:t>
            </a:r>
          </a:p>
          <a:p>
            <a:pPr marL="736600" indent="-273050">
              <a:lnSpc>
                <a:spcPct val="150000"/>
              </a:lnSpc>
            </a:pPr>
            <a:r>
              <a:rPr lang="en-US" dirty="0"/>
              <a:t>We will  discuss two direct methods :</a:t>
            </a:r>
          </a:p>
          <a:p>
            <a:pPr marL="457200" lvl="0" indent="6350">
              <a:buFont typeface="+mj-lt"/>
              <a:buAutoNum type="arabicPeriod"/>
            </a:pPr>
            <a:r>
              <a:rPr lang="en-US" b="1" dirty="0"/>
              <a:t>Gauss Elimination method</a:t>
            </a:r>
          </a:p>
          <a:p>
            <a:pPr marL="457200" lvl="0" indent="6350">
              <a:buFont typeface="+mj-lt"/>
              <a:buAutoNum type="arabicPeriod"/>
            </a:pPr>
            <a:r>
              <a:rPr lang="en-US" b="1" dirty="0"/>
              <a:t>Gauss-Jordan </a:t>
            </a:r>
            <a:r>
              <a:rPr lang="en-US" b="1" dirty="0" smtClean="0"/>
              <a:t>method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lvl="0" indent="-341313">
              <a:buFont typeface="Wingdings" panose="05000000000000000000" pitchFamily="2" charset="2"/>
              <a:buChar char="ü"/>
            </a:pPr>
            <a:r>
              <a:rPr lang="en-US" b="1" dirty="0"/>
              <a:t>Indirect Method(Iterative Method)</a:t>
            </a:r>
          </a:p>
          <a:p>
            <a:pPr marL="573088" indent="-231775" algn="just">
              <a:lnSpc>
                <a:spcPct val="150000"/>
              </a:lnSpc>
            </a:pPr>
            <a:r>
              <a:rPr lang="en-US" dirty="0"/>
              <a:t>In this method, an approximation to the true solution  is assumed initially to start method. By applying the method </a:t>
            </a:r>
            <a:r>
              <a:rPr lang="en-US" dirty="0" smtClean="0"/>
              <a:t>repeatedly, </a:t>
            </a:r>
            <a:r>
              <a:rPr lang="en-US" dirty="0"/>
              <a:t>better and better </a:t>
            </a:r>
            <a:r>
              <a:rPr lang="en-US" dirty="0" smtClean="0"/>
              <a:t>approximations </a:t>
            </a:r>
            <a:r>
              <a:rPr lang="en-US" dirty="0"/>
              <a:t>are obtained. For large systems, iterative methods are faster than direct methods and </a:t>
            </a:r>
            <a:r>
              <a:rPr lang="en-US" dirty="0" smtClean="0"/>
              <a:t>round-off </a:t>
            </a:r>
            <a:r>
              <a:rPr lang="en-US" dirty="0"/>
              <a:t>error are also </a:t>
            </a:r>
            <a:r>
              <a:rPr lang="en-US" dirty="0" smtClean="0"/>
              <a:t>smaller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  <a:p>
            <a:pPr marL="457200" lvl="0" indent="6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Gauss </a:t>
            </a:r>
            <a:r>
              <a:rPr lang="en-US" b="1" dirty="0" err="1"/>
              <a:t>seidel</a:t>
            </a:r>
            <a:r>
              <a:rPr lang="en-US" b="1" dirty="0"/>
              <a:t> method</a:t>
            </a:r>
            <a:endParaRPr lang="en-US" dirty="0"/>
          </a:p>
          <a:p>
            <a:pPr marL="457200" lvl="0" indent="6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Gauss </a:t>
            </a:r>
            <a:r>
              <a:rPr lang="en-US" b="1" dirty="0" err="1"/>
              <a:t>jacobi</a:t>
            </a:r>
            <a:r>
              <a:rPr lang="en-US" b="1" dirty="0"/>
              <a:t> method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Gauss Elimination </a:t>
            </a:r>
            <a:r>
              <a:rPr lang="en-US" b="1" dirty="0" smtClean="0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1313" indent="-341313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dirty="0" smtClean="0"/>
                  <a:t>To solve the given linear system using Gauss elimination method, follow the following steps:</a:t>
                </a:r>
              </a:p>
              <a:p>
                <a:pPr marL="682625" lvl="0" indent="-341313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Start with augmented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682625" indent="-341313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Convert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into row echelon </a:t>
                </a:r>
                <a:r>
                  <a:rPr lang="en-US" dirty="0" smtClean="0"/>
                  <a:t>form.(we take </a:t>
                </a:r>
                <a:r>
                  <a:rPr lang="en-US" dirty="0"/>
                  <a:t>leading element of each row is one(1</a:t>
                </a:r>
                <a:r>
                  <a:rPr lang="en-US" dirty="0" smtClean="0"/>
                  <a:t>).)</a:t>
                </a:r>
                <a:endParaRPr lang="en-US" dirty="0"/>
              </a:p>
              <a:p>
                <a:pPr marL="682625" lvl="0" indent="-341313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Apply back substitution for getting equations.</a:t>
                </a:r>
              </a:p>
              <a:p>
                <a:pPr marL="682625" lvl="0" indent="-341313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Solve the equations and find the unknown variables (i.e. solution).</a:t>
                </a:r>
              </a:p>
              <a:p>
                <a:pPr marL="0" lv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73" r="-1042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8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:r>
                  <a:rPr lang="en-US" sz="2400" dirty="0" smtClean="0"/>
                  <a:t>Solve by Gauss Elimination method:</a:t>
                </a:r>
                <a:br>
                  <a:rPr lang="en-US" sz="2400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=9,2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=13,3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112" t="-10219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:r>
                  <a:rPr lang="en-US" b="1" dirty="0" smtClean="0"/>
                  <a:t>Solution:-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By Augmented matrix,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2178050" indent="-217805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9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: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1882775" indent="-1882775" algn="l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82775" indent="-1882775" algn="l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    1     1     :    9    </m:t>
                            </m:r>
                          </m:e>
                          <m:e/>
                          <m:e/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 algn="l">
                  <a:buNone/>
                </a:pPr>
                <a:endParaRPr lang="en-US" b="0" dirty="0" smtClean="0"/>
              </a:p>
              <a:p>
                <a:pPr marL="1882775" indent="-1882775" algn="l">
                  <a:buNone/>
                  <a:tabLst>
                    <a:tab pos="1828800" algn="l"/>
                  </a:tabLst>
                </a:pPr>
                <a:endParaRPr lang="en-US" b="0" dirty="0" smtClean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12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Numerical &amp; Statistical methods (2140706)   Darshan Institute Of Engineering &amp;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1928-EECC-4A85-BC42-74DD465DEBD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2501153" y="2228669"/>
            <a:ext cx="6428967" cy="1641449"/>
            <a:chOff x="2501153" y="2228669"/>
            <a:chExt cx="6428967" cy="1641449"/>
          </a:xfrm>
        </p:grpSpPr>
        <p:sp>
          <p:nvSpPr>
            <p:cNvPr id="6" name="Oval 5"/>
            <p:cNvSpPr/>
            <p:nvPr/>
          </p:nvSpPr>
          <p:spPr>
            <a:xfrm>
              <a:off x="2501153" y="2702859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501153" y="3079376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110753" y="3079375"/>
              <a:ext cx="403412" cy="349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96955" y="2228669"/>
              <a:ext cx="3133165" cy="120032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  <a:latin typeface="Cambria" panose="02040503050406030204" pitchFamily="18" charset="0"/>
                </a:rPr>
                <a:t>We have to make zero to these three elements. </a:t>
              </a:r>
              <a:endParaRPr lang="en-US" sz="2400" dirty="0">
                <a:solidFill>
                  <a:srgbClr val="FF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13" name="Elbow Connector 12"/>
            <p:cNvCxnSpPr/>
            <p:nvPr/>
          </p:nvCxnSpPr>
          <p:spPr>
            <a:xfrm rot="5400000">
              <a:off x="5337999" y="1416906"/>
              <a:ext cx="12700" cy="4051079"/>
            </a:xfrm>
            <a:prstGeom prst="bentConnector3">
              <a:avLst>
                <a:gd name="adj1" fmla="val 3388236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7" idx="4"/>
            </p:cNvCxnSpPr>
            <p:nvPr/>
          </p:nvCxnSpPr>
          <p:spPr>
            <a:xfrm rot="10800000">
              <a:off x="2702859" y="3428999"/>
              <a:ext cx="609600" cy="441118"/>
            </a:xfrm>
            <a:prstGeom prst="bentConnector2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6" idx="2"/>
            </p:cNvCxnSpPr>
            <p:nvPr/>
          </p:nvCxnSpPr>
          <p:spPr>
            <a:xfrm rot="16200000" flipV="1">
              <a:off x="2105783" y="3273042"/>
              <a:ext cx="992447" cy="201705"/>
            </a:xfrm>
            <a:prstGeom prst="bentConnector4">
              <a:avLst>
                <a:gd name="adj1" fmla="val -810"/>
                <a:gd name="adj2" fmla="val 213334"/>
              </a:avLst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8362" y="5803081"/>
                <a:ext cx="8549120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means  multiply row 1 by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and add it into row 2)</a:t>
                </a:r>
                <a:endParaRPr lang="en-US" sz="24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2" y="5803081"/>
                <a:ext cx="854912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71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18362" y="5789089"/>
                <a:ext cx="8549120" cy="4616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means  multiply row 1 by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>
                    <a:solidFill>
                      <a:schemeClr val="bg1"/>
                    </a:solidFill>
                    <a:latin typeface="Cambria" panose="02040503050406030204" pitchFamily="18" charset="0"/>
                  </a:rPr>
                  <a:t> and add it into row 3)</a:t>
                </a:r>
                <a:endParaRPr lang="en-US" sz="2400" dirty="0">
                  <a:solidFill>
                    <a:schemeClr val="bg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62" y="5789089"/>
                <a:ext cx="85491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7500" b="-25000"/>
                </a:stretch>
              </a:blipFill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05896" y="4169876"/>
                <a:ext cx="235712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     1     1     :    9</m:t>
                      </m:r>
                    </m:oMath>
                  </m:oMathPara>
                </a14:m>
                <a:endParaRPr lang="en-US" sz="24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96" y="4169876"/>
                <a:ext cx="235712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602006" y="4520812"/>
                <a:ext cx="235712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2</m:t>
                      </m:r>
                      <m:r>
                        <a:rPr lang="en-US" sz="24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: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06" y="4520812"/>
                <a:ext cx="2357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605896" y="4881918"/>
                <a:ext cx="2357122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1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2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: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13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96" y="4881918"/>
                <a:ext cx="2357122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17" r="-7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04643" y="4153794"/>
                <a:ext cx="1237129" cy="461665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43" y="4153794"/>
                <a:ext cx="123712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10995" y="4723783"/>
                <a:ext cx="1237129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995" y="4723783"/>
                <a:ext cx="1237129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9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  <p:bldP spid="36" grpId="1" animBg="1"/>
      <p:bldP spid="19" grpId="0" animBg="1"/>
      <p:bldP spid="10" grpId="0" animBg="1"/>
      <p:bldP spid="23" grpId="0" animBg="1"/>
      <p:bldP spid="24" grpId="0" animBg="1"/>
      <p:bldP spid="11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1370</TotalTime>
  <Words>1342</Words>
  <Application>Microsoft Office PowerPoint</Application>
  <PresentationFormat>On-screen Show (4:3)</PresentationFormat>
  <Paragraphs>370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Open Sans</vt:lpstr>
      <vt:lpstr>Shruti</vt:lpstr>
      <vt:lpstr>Wingdings</vt:lpstr>
      <vt:lpstr>Office Theme</vt:lpstr>
      <vt:lpstr>  Unit-3 Linear Algebric Equation 2140706 – Numerical &amp; Statistical Methods</vt:lpstr>
      <vt:lpstr>Matrix Equation</vt:lpstr>
      <vt:lpstr>Elementary Transformation or Operation on a Matrix  </vt:lpstr>
      <vt:lpstr>Row Echelon Form of Matrix</vt:lpstr>
      <vt:lpstr>Reduced Row Echelon Form of Matrix</vt:lpstr>
      <vt:lpstr>Numerical Methods For Solution Of A Linear Equation</vt:lpstr>
      <vt:lpstr>PowerPoint Presentation</vt:lpstr>
      <vt:lpstr>Gauss Elimination Method</vt:lpstr>
      <vt:lpstr>Solve by Gauss Elimination method: x+y+z=9,2x-3y+4z=13,3x+4y+5z=40.</vt:lpstr>
      <vt:lpstr>PowerPoint Presentation</vt:lpstr>
      <vt:lpstr>Solve by Gauss Elimination method: x+2y+z=3,2x+3y+3z=10,3x-y+2z=13.</vt:lpstr>
      <vt:lpstr>PowerPoint Presentation</vt:lpstr>
      <vt:lpstr>Gauss Elimination Method With Partial Pivoting</vt:lpstr>
      <vt:lpstr>Solve by Gauss Elimination method with partial  pivoting 8x_2+2x_3=-7,3x_1+5x_2+2x_3=8,6x_1+2x_2+8x_3=26</vt:lpstr>
      <vt:lpstr>PowerPoint Presentation</vt:lpstr>
      <vt:lpstr>PowerPoint Presentation</vt:lpstr>
      <vt:lpstr>Gauss-Jordan  Method</vt:lpstr>
      <vt:lpstr>Solve by Gauss Jordan method 10x_1+x_2+x_3=12,x_1+10x_2-x_3=10,x_1-2x_2+10x_3=9</vt:lpstr>
      <vt:lpstr>PowerPoint Presentation</vt:lpstr>
      <vt:lpstr>PowerPoint Presentation</vt:lpstr>
      <vt:lpstr>Gauss Jacobi Method</vt:lpstr>
      <vt:lpstr>PowerPoint Presentation</vt:lpstr>
      <vt:lpstr>PowerPoint Presentation</vt:lpstr>
      <vt:lpstr>Solve by Gauss Jacobi method up to three iteration. 20x+y-2z=17, 2x-3y+20z=25, 3x+20y-z=-18</vt:lpstr>
      <vt:lpstr>PowerPoint Presentation</vt:lpstr>
      <vt:lpstr>PowerPoint Presentation</vt:lpstr>
      <vt:lpstr>Gauss Seidel Method</vt:lpstr>
      <vt:lpstr>PowerPoint Presentation</vt:lpstr>
      <vt:lpstr>PowerPoint Presentation</vt:lpstr>
      <vt:lpstr>Solve by gauss-Seidel method correct up two decimal places. 20x+2y+z=30, x-40y+3z=-75, 2x-y+10z=30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Baldev Chavda</dc:creator>
  <cp:lastModifiedBy>admin</cp:lastModifiedBy>
  <cp:revision>72</cp:revision>
  <dcterms:created xsi:type="dcterms:W3CDTF">2017-01-25T14:47:19Z</dcterms:created>
  <dcterms:modified xsi:type="dcterms:W3CDTF">2017-02-22T03:30:52Z</dcterms:modified>
</cp:coreProperties>
</file>