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66" r:id="rId3"/>
    <p:sldId id="268" r:id="rId4"/>
    <p:sldId id="267" r:id="rId5"/>
    <p:sldId id="269" r:id="rId6"/>
    <p:sldId id="270" r:id="rId7"/>
    <p:sldId id="271" r:id="rId8"/>
    <p:sldId id="261" r:id="rId9"/>
    <p:sldId id="262" r:id="rId10"/>
    <p:sldId id="263" r:id="rId11"/>
    <p:sldId id="314" r:id="rId12"/>
    <p:sldId id="315" r:id="rId13"/>
    <p:sldId id="264" r:id="rId14"/>
    <p:sldId id="274" r:id="rId15"/>
    <p:sldId id="277" r:id="rId16"/>
    <p:sldId id="275" r:id="rId17"/>
    <p:sldId id="278" r:id="rId18"/>
    <p:sldId id="281" r:id="rId19"/>
    <p:sldId id="307" r:id="rId20"/>
    <p:sldId id="308" r:id="rId21"/>
    <p:sldId id="309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ZBB+lIidCene0FbKOV4lw==" hashData="oIxBkjY4QBFiDloDj9cxBHJHNWxBr+46z24Gr68cOJpyeZoUErp/w6djF7FEfwjtK5QfoT7KsvAbSFaZDFzZe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319E-4163-46E3-B05B-9DA74FCFFB60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C100-348B-4C71-9A28-C5150068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0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362" y="6356351"/>
            <a:ext cx="8775721" cy="365125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>
              <a:defRPr sz="1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8361" y="595886"/>
            <a:ext cx="8775721" cy="3757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6000">
                <a:latin typeface="Cambria" panose="02040503050406030204" pitchFamily="18" charset="0"/>
              </a:defRPr>
            </a:lvl1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Unit-4</a:t>
            </a:r>
            <a:br>
              <a:rPr lang="en-US" dirty="0" smtClean="0"/>
            </a:br>
            <a:r>
              <a:rPr lang="en-US" dirty="0" smtClean="0"/>
              <a:t>Curve Fitting</a:t>
            </a:r>
            <a:br>
              <a:rPr lang="en-US" dirty="0" smtClean="0"/>
            </a:br>
            <a:r>
              <a:rPr lang="en-US" sz="2800" b="1" i="1" dirty="0" smtClean="0"/>
              <a:t>2140706 – Numerical &amp; Statistical Methods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90" y="5151918"/>
            <a:ext cx="3712592" cy="98163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18361" y="5151918"/>
            <a:ext cx="4872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Humanities &amp; Science Department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8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100082"/>
            <a:ext cx="8905461" cy="86732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44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152939"/>
            <a:ext cx="8905461" cy="5024024"/>
          </a:xfrm>
        </p:spPr>
        <p:txBody>
          <a:bodyPr/>
          <a:lstStyle>
            <a:lvl1pPr marL="292100" indent="-292100" algn="just">
              <a:lnSpc>
                <a:spcPct val="100000"/>
              </a:lnSpc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 algn="just">
              <a:lnSpc>
                <a:spcPct val="100000"/>
              </a:lnSpc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85530"/>
            <a:ext cx="8905461" cy="5991433"/>
          </a:xfrm>
        </p:spPr>
        <p:txBody>
          <a:bodyPr/>
          <a:lstStyle>
            <a:lvl1pPr marL="292100" indent="-292100" algn="just">
              <a:lnSpc>
                <a:spcPct val="100000"/>
              </a:lnSpc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 algn="just">
              <a:lnSpc>
                <a:spcPct val="100000"/>
              </a:lnSpc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 algn="just">
              <a:defRPr/>
            </a:lvl3pPr>
            <a:lvl4pPr algn="just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7" y="172278"/>
            <a:ext cx="4408833" cy="6004685"/>
          </a:xfrm>
        </p:spPr>
        <p:txBody>
          <a:bodyPr>
            <a:normAutofit/>
          </a:bodyPr>
          <a:lstStyle>
            <a:lvl1pPr marL="344488" indent="-344488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 marL="8572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3pPr>
            <a:lvl4pPr marL="12001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4pPr>
            <a:lvl5pPr marL="15430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72278"/>
            <a:ext cx="4382327" cy="6004685"/>
          </a:xfrm>
        </p:spPr>
        <p:txBody>
          <a:bodyPr>
            <a:normAutofit/>
          </a:bodyPr>
          <a:lstStyle>
            <a:lvl1pPr marL="396875" indent="-396875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741363" indent="-398463"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9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0.png"/><Relationship Id="rId13" Type="http://schemas.openxmlformats.org/officeDocument/2006/relationships/image" Target="../media/image30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2010.png"/><Relationship Id="rId7" Type="http://schemas.openxmlformats.org/officeDocument/2006/relationships/image" Target="../media/image2410.png"/><Relationship Id="rId12" Type="http://schemas.openxmlformats.org/officeDocument/2006/relationships/image" Target="../media/image29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1910.png"/><Relationship Id="rId16" Type="http://schemas.openxmlformats.org/officeDocument/2006/relationships/image" Target="../media/image250.png"/><Relationship Id="rId20" Type="http://schemas.openxmlformats.org/officeDocument/2006/relationships/image" Target="../media/image90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10.png"/><Relationship Id="rId11" Type="http://schemas.openxmlformats.org/officeDocument/2006/relationships/image" Target="../media/image28.png"/><Relationship Id="rId24" Type="http://schemas.openxmlformats.org/officeDocument/2006/relationships/image" Target="../media/image94.png"/><Relationship Id="rId5" Type="http://schemas.openxmlformats.org/officeDocument/2006/relationships/image" Target="../media/image2210.png"/><Relationship Id="rId15" Type="http://schemas.openxmlformats.org/officeDocument/2006/relationships/image" Target="../media/image32.png"/><Relationship Id="rId28" Type="http://schemas.openxmlformats.org/officeDocument/2006/relationships/image" Target="../media/image104.png"/><Relationship Id="rId10" Type="http://schemas.openxmlformats.org/officeDocument/2006/relationships/image" Target="../media/image27.png"/><Relationship Id="rId19" Type="http://schemas.openxmlformats.org/officeDocument/2006/relationships/image" Target="../media/image89.png"/><Relationship Id="rId31" Type="http://schemas.openxmlformats.org/officeDocument/2006/relationships/image" Target="../media/image260.png"/><Relationship Id="rId4" Type="http://schemas.openxmlformats.org/officeDocument/2006/relationships/image" Target="../media/image2110.png"/><Relationship Id="rId9" Type="http://schemas.openxmlformats.org/officeDocument/2006/relationships/image" Target="../media/image2610.png"/><Relationship Id="rId14" Type="http://schemas.openxmlformats.org/officeDocument/2006/relationships/image" Target="../media/image31.png"/><Relationship Id="rId30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1.png"/><Relationship Id="rId21" Type="http://schemas.openxmlformats.org/officeDocument/2006/relationships/image" Target="../media/image47.png"/><Relationship Id="rId34" Type="http://schemas.openxmlformats.org/officeDocument/2006/relationships/image" Target="../media/image64.png"/><Relationship Id="rId7" Type="http://schemas.openxmlformats.org/officeDocument/2006/relationships/image" Target="../media/image331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63.png"/><Relationship Id="rId2" Type="http://schemas.openxmlformats.org/officeDocument/2006/relationships/image" Target="../media/image281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1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60.png"/><Relationship Id="rId5" Type="http://schemas.openxmlformats.org/officeDocument/2006/relationships/image" Target="../media/image31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76.png"/><Relationship Id="rId8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9.png"/><Relationship Id="rId18" Type="http://schemas.openxmlformats.org/officeDocument/2006/relationships/image" Target="../media/image107.png"/><Relationship Id="rId26" Type="http://schemas.openxmlformats.org/officeDocument/2006/relationships/image" Target="../media/image118.png"/><Relationship Id="rId3" Type="http://schemas.openxmlformats.org/officeDocument/2006/relationships/image" Target="../media/image82.png"/><Relationship Id="rId21" Type="http://schemas.openxmlformats.org/officeDocument/2006/relationships/image" Target="../media/image113.png"/><Relationship Id="rId7" Type="http://schemas.openxmlformats.org/officeDocument/2006/relationships/image" Target="../media/image86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7.png"/><Relationship Id="rId2" Type="http://schemas.openxmlformats.org/officeDocument/2006/relationships/image" Target="../media/image72.png"/><Relationship Id="rId16" Type="http://schemas.openxmlformats.org/officeDocument/2006/relationships/image" Target="../media/image102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11" Type="http://schemas.openxmlformats.org/officeDocument/2006/relationships/image" Target="../media/image97.png"/><Relationship Id="rId24" Type="http://schemas.openxmlformats.org/officeDocument/2006/relationships/image" Target="../media/image116.png"/><Relationship Id="rId5" Type="http://schemas.openxmlformats.org/officeDocument/2006/relationships/image" Target="../media/image84.png"/><Relationship Id="rId15" Type="http://schemas.openxmlformats.org/officeDocument/2006/relationships/image" Target="../media/image101.png"/><Relationship Id="rId23" Type="http://schemas.openxmlformats.org/officeDocument/2006/relationships/image" Target="../media/image115.png"/><Relationship Id="rId10" Type="http://schemas.openxmlformats.org/officeDocument/2006/relationships/image" Target="../media/image93.png"/><Relationship Id="rId19" Type="http://schemas.openxmlformats.org/officeDocument/2006/relationships/image" Target="../media/image108.png"/><Relationship Id="rId4" Type="http://schemas.openxmlformats.org/officeDocument/2006/relationships/image" Target="../media/image83.png"/><Relationship Id="rId9" Type="http://schemas.openxmlformats.org/officeDocument/2006/relationships/image" Target="../media/image92.png"/><Relationship Id="rId14" Type="http://schemas.openxmlformats.org/officeDocument/2006/relationships/image" Target="../media/image100.png"/><Relationship Id="rId22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3" Type="http://schemas.openxmlformats.org/officeDocument/2006/relationships/image" Target="../media/image77.png"/><Relationship Id="rId21" Type="http://schemas.openxmlformats.org/officeDocument/2006/relationships/image" Target="../media/image134.png"/><Relationship Id="rId34" Type="http://schemas.openxmlformats.org/officeDocument/2006/relationships/image" Target="../media/image147.png"/><Relationship Id="rId7" Type="http://schemas.openxmlformats.org/officeDocument/2006/relationships/image" Target="../media/image81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33" Type="http://schemas.openxmlformats.org/officeDocument/2006/relationships/image" Target="../media/image146.png"/><Relationship Id="rId2" Type="http://schemas.openxmlformats.org/officeDocument/2006/relationships/image" Target="../media/image75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5.png"/><Relationship Id="rId5" Type="http://schemas.openxmlformats.org/officeDocument/2006/relationships/image" Target="../media/image79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31" Type="http://schemas.openxmlformats.org/officeDocument/2006/relationships/image" Target="../media/image144.png"/><Relationship Id="rId4" Type="http://schemas.openxmlformats.org/officeDocument/2006/relationships/image" Target="../media/image78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8" Type="http://schemas.openxmlformats.org/officeDocument/2006/relationships/image" Target="../media/image1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50.png"/><Relationship Id="rId3" Type="http://schemas.openxmlformats.org/officeDocument/2006/relationships/image" Target="../media/image77.png"/><Relationship Id="rId21" Type="http://schemas.openxmlformats.org/officeDocument/2006/relationships/image" Target="../media/image134.png"/><Relationship Id="rId7" Type="http://schemas.openxmlformats.org/officeDocument/2006/relationships/image" Target="../media/image81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2" Type="http://schemas.openxmlformats.org/officeDocument/2006/relationships/image" Target="../media/image75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5" Type="http://schemas.openxmlformats.org/officeDocument/2006/relationships/image" Target="../media/image79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78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65.png"/><Relationship Id="rId7" Type="http://schemas.openxmlformats.org/officeDocument/2006/relationships/image" Target="../media/image1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1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168.png"/><Relationship Id="rId21" Type="http://schemas.openxmlformats.org/officeDocument/2006/relationships/image" Target="../media/image186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5" Type="http://schemas.openxmlformats.org/officeDocument/2006/relationships/image" Target="../media/image190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9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175.png"/><Relationship Id="rId19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3" Type="http://schemas.openxmlformats.org/officeDocument/2006/relationships/image" Target="../media/image198.png"/><Relationship Id="rId21" Type="http://schemas.openxmlformats.org/officeDocument/2006/relationships/image" Target="../media/image216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24" Type="http://schemas.openxmlformats.org/officeDocument/2006/relationships/image" Target="../media/image219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23" Type="http://schemas.openxmlformats.org/officeDocument/2006/relationships/image" Target="../media/image218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31.png"/><Relationship Id="rId18" Type="http://schemas.openxmlformats.org/officeDocument/2006/relationships/image" Target="../media/image236.png"/><Relationship Id="rId26" Type="http://schemas.openxmlformats.org/officeDocument/2006/relationships/image" Target="../media/image167.gif"/><Relationship Id="rId3" Type="http://schemas.openxmlformats.org/officeDocument/2006/relationships/image" Target="../media/image221.png"/><Relationship Id="rId21" Type="http://schemas.openxmlformats.org/officeDocument/2006/relationships/image" Target="../media/image239.png"/><Relationship Id="rId7" Type="http://schemas.openxmlformats.org/officeDocument/2006/relationships/image" Target="../media/image225.png"/><Relationship Id="rId12" Type="http://schemas.openxmlformats.org/officeDocument/2006/relationships/image" Target="../media/image230.png"/><Relationship Id="rId17" Type="http://schemas.openxmlformats.org/officeDocument/2006/relationships/image" Target="../media/image235.png"/><Relationship Id="rId25" Type="http://schemas.openxmlformats.org/officeDocument/2006/relationships/image" Target="../media/image243.png"/><Relationship Id="rId2" Type="http://schemas.openxmlformats.org/officeDocument/2006/relationships/image" Target="../media/image220.png"/><Relationship Id="rId16" Type="http://schemas.openxmlformats.org/officeDocument/2006/relationships/image" Target="../media/image234.png"/><Relationship Id="rId20" Type="http://schemas.openxmlformats.org/officeDocument/2006/relationships/image" Target="../media/image2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24" Type="http://schemas.openxmlformats.org/officeDocument/2006/relationships/image" Target="../media/image242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23" Type="http://schemas.openxmlformats.org/officeDocument/2006/relationships/image" Target="../media/image241.png"/><Relationship Id="rId10" Type="http://schemas.openxmlformats.org/officeDocument/2006/relationships/image" Target="../media/image228.png"/><Relationship Id="rId19" Type="http://schemas.openxmlformats.org/officeDocument/2006/relationships/image" Target="../media/image237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232.png"/><Relationship Id="rId22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gif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image" Target="../media/image262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12" Type="http://schemas.openxmlformats.org/officeDocument/2006/relationships/image" Target="../media/image261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4.png"/><Relationship Id="rId11" Type="http://schemas.openxmlformats.org/officeDocument/2006/relationships/image" Target="../media/image259.png"/><Relationship Id="rId5" Type="http://schemas.openxmlformats.org/officeDocument/2006/relationships/image" Target="../media/image253.png"/><Relationship Id="rId10" Type="http://schemas.openxmlformats.org/officeDocument/2006/relationships/image" Target="../media/image258.png"/><Relationship Id="rId4" Type="http://schemas.openxmlformats.org/officeDocument/2006/relationships/image" Target="../media/image252.png"/><Relationship Id="rId9" Type="http://schemas.openxmlformats.org/officeDocument/2006/relationships/image" Target="../media/image2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30.png"/><Relationship Id="rId18" Type="http://schemas.openxmlformats.org/officeDocument/2006/relationships/image" Target="../media/image277.png"/><Relationship Id="rId3" Type="http://schemas.openxmlformats.org/officeDocument/2006/relationships/image" Target="../media/image265.png"/><Relationship Id="rId21" Type="http://schemas.openxmlformats.org/officeDocument/2006/relationships/image" Target="../media/image280.png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17" Type="http://schemas.openxmlformats.org/officeDocument/2006/relationships/image" Target="../media/image276.png"/><Relationship Id="rId2" Type="http://schemas.openxmlformats.org/officeDocument/2006/relationships/image" Target="../media/image264.png"/><Relationship Id="rId16" Type="http://schemas.openxmlformats.org/officeDocument/2006/relationships/image" Target="../media/image275.png"/><Relationship Id="rId20" Type="http://schemas.openxmlformats.org/officeDocument/2006/relationships/image" Target="../media/image2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24" Type="http://schemas.openxmlformats.org/officeDocument/2006/relationships/image" Target="../media/image284.png"/><Relationship Id="rId5" Type="http://schemas.openxmlformats.org/officeDocument/2006/relationships/image" Target="../media/image222.png"/><Relationship Id="rId15" Type="http://schemas.openxmlformats.org/officeDocument/2006/relationships/image" Target="../media/image274.png"/><Relationship Id="rId23" Type="http://schemas.openxmlformats.org/officeDocument/2006/relationships/image" Target="../media/image283.png"/><Relationship Id="rId10" Type="http://schemas.openxmlformats.org/officeDocument/2006/relationships/image" Target="../media/image270.png"/><Relationship Id="rId19" Type="http://schemas.openxmlformats.org/officeDocument/2006/relationships/image" Target="../media/image278.png"/><Relationship Id="rId4" Type="http://schemas.openxmlformats.org/officeDocument/2006/relationships/image" Target="../media/image221.png"/><Relationship Id="rId9" Type="http://schemas.openxmlformats.org/officeDocument/2006/relationships/image" Target="../media/image269.png"/><Relationship Id="rId14" Type="http://schemas.openxmlformats.org/officeDocument/2006/relationships/image" Target="../media/image273.png"/><Relationship Id="rId22" Type="http://schemas.openxmlformats.org/officeDocument/2006/relationships/image" Target="../media/image28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67.png"/><Relationship Id="rId18" Type="http://schemas.openxmlformats.org/officeDocument/2006/relationships/image" Target="../media/image272.png"/><Relationship Id="rId26" Type="http://schemas.openxmlformats.org/officeDocument/2006/relationships/image" Target="../media/image167.gif"/><Relationship Id="rId3" Type="http://schemas.openxmlformats.org/officeDocument/2006/relationships/image" Target="../media/image286.png"/><Relationship Id="rId21" Type="http://schemas.openxmlformats.org/officeDocument/2006/relationships/image" Target="../media/image274.png"/><Relationship Id="rId7" Type="http://schemas.openxmlformats.org/officeDocument/2006/relationships/image" Target="../media/image290.png"/><Relationship Id="rId12" Type="http://schemas.openxmlformats.org/officeDocument/2006/relationships/image" Target="../media/image266.png"/><Relationship Id="rId17" Type="http://schemas.openxmlformats.org/officeDocument/2006/relationships/image" Target="../media/image271.png"/><Relationship Id="rId25" Type="http://schemas.openxmlformats.org/officeDocument/2006/relationships/image" Target="../media/image295.png"/><Relationship Id="rId2" Type="http://schemas.openxmlformats.org/officeDocument/2006/relationships/image" Target="../media/image285.png"/><Relationship Id="rId16" Type="http://schemas.openxmlformats.org/officeDocument/2006/relationships/image" Target="../media/image270.png"/><Relationship Id="rId20" Type="http://schemas.openxmlformats.org/officeDocument/2006/relationships/image" Target="../media/image2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9.png"/><Relationship Id="rId11" Type="http://schemas.openxmlformats.org/officeDocument/2006/relationships/image" Target="../media/image222.png"/><Relationship Id="rId24" Type="http://schemas.openxmlformats.org/officeDocument/2006/relationships/image" Target="../media/image294.png"/><Relationship Id="rId5" Type="http://schemas.openxmlformats.org/officeDocument/2006/relationships/image" Target="../media/image288.png"/><Relationship Id="rId15" Type="http://schemas.openxmlformats.org/officeDocument/2006/relationships/image" Target="../media/image269.png"/><Relationship Id="rId23" Type="http://schemas.openxmlformats.org/officeDocument/2006/relationships/image" Target="../media/image276.png"/><Relationship Id="rId10" Type="http://schemas.openxmlformats.org/officeDocument/2006/relationships/image" Target="../media/image221.png"/><Relationship Id="rId19" Type="http://schemas.openxmlformats.org/officeDocument/2006/relationships/image" Target="../media/image230.png"/><Relationship Id="rId4" Type="http://schemas.openxmlformats.org/officeDocument/2006/relationships/image" Target="../media/image287.png"/><Relationship Id="rId9" Type="http://schemas.openxmlformats.org/officeDocument/2006/relationships/image" Target="../media/image293.png"/><Relationship Id="rId14" Type="http://schemas.openxmlformats.org/officeDocument/2006/relationships/image" Target="../media/image268.png"/><Relationship Id="rId22" Type="http://schemas.openxmlformats.org/officeDocument/2006/relationships/image" Target="../media/image27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298.png"/><Relationship Id="rId26" Type="http://schemas.openxmlformats.org/officeDocument/2006/relationships/image" Target="../media/image306.png"/><Relationship Id="rId3" Type="http://schemas.openxmlformats.org/officeDocument/2006/relationships/image" Target="../media/image168.png"/><Relationship Id="rId21" Type="http://schemas.openxmlformats.org/officeDocument/2006/relationships/image" Target="../media/image300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297.png"/><Relationship Id="rId25" Type="http://schemas.openxmlformats.org/officeDocument/2006/relationships/image" Target="../media/image305.png"/><Relationship Id="rId2" Type="http://schemas.openxmlformats.org/officeDocument/2006/relationships/image" Target="../media/image167.png"/><Relationship Id="rId16" Type="http://schemas.openxmlformats.org/officeDocument/2006/relationships/image" Target="../media/image296.png"/><Relationship Id="rId20" Type="http://schemas.openxmlformats.org/officeDocument/2006/relationships/image" Target="../media/image299.pn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304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23" Type="http://schemas.openxmlformats.org/officeDocument/2006/relationships/image" Target="../media/image303.png"/><Relationship Id="rId28" Type="http://schemas.openxmlformats.org/officeDocument/2006/relationships/image" Target="../media/image193.png"/><Relationship Id="rId10" Type="http://schemas.openxmlformats.org/officeDocument/2006/relationships/image" Target="../media/image175.png"/><Relationship Id="rId19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302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image" Target="../media/image318.png"/><Relationship Id="rId18" Type="http://schemas.openxmlformats.org/officeDocument/2006/relationships/image" Target="../media/image324.png"/><Relationship Id="rId3" Type="http://schemas.openxmlformats.org/officeDocument/2006/relationships/image" Target="../media/image310.png"/><Relationship Id="rId21" Type="http://schemas.openxmlformats.org/officeDocument/2006/relationships/image" Target="../media/image327.png"/><Relationship Id="rId7" Type="http://schemas.openxmlformats.org/officeDocument/2006/relationships/image" Target="../media/image312.png"/><Relationship Id="rId12" Type="http://schemas.openxmlformats.org/officeDocument/2006/relationships/image" Target="../media/image317.png"/><Relationship Id="rId17" Type="http://schemas.openxmlformats.org/officeDocument/2006/relationships/image" Target="../media/image323.png"/><Relationship Id="rId2" Type="http://schemas.openxmlformats.org/officeDocument/2006/relationships/image" Target="../media/image197.png"/><Relationship Id="rId16" Type="http://schemas.openxmlformats.org/officeDocument/2006/relationships/image" Target="../media/image322.png"/><Relationship Id="rId20" Type="http://schemas.openxmlformats.org/officeDocument/2006/relationships/image" Target="../media/image3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2.png"/><Relationship Id="rId11" Type="http://schemas.openxmlformats.org/officeDocument/2006/relationships/image" Target="../media/image316.png"/><Relationship Id="rId5" Type="http://schemas.openxmlformats.org/officeDocument/2006/relationships/image" Target="../media/image200.png"/><Relationship Id="rId15" Type="http://schemas.openxmlformats.org/officeDocument/2006/relationships/image" Target="../media/image320.png"/><Relationship Id="rId23" Type="http://schemas.openxmlformats.org/officeDocument/2006/relationships/image" Target="../media/image329.png"/><Relationship Id="rId10" Type="http://schemas.openxmlformats.org/officeDocument/2006/relationships/image" Target="../media/image315.png"/><Relationship Id="rId19" Type="http://schemas.openxmlformats.org/officeDocument/2006/relationships/image" Target="../media/image325.png"/><Relationship Id="rId4" Type="http://schemas.openxmlformats.org/officeDocument/2006/relationships/image" Target="../media/image199.png"/><Relationship Id="rId9" Type="http://schemas.openxmlformats.org/officeDocument/2006/relationships/image" Target="../media/image314.png"/><Relationship Id="rId14" Type="http://schemas.openxmlformats.org/officeDocument/2006/relationships/image" Target="../media/image319.png"/><Relationship Id="rId22" Type="http://schemas.openxmlformats.org/officeDocument/2006/relationships/image" Target="../media/image32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02.png"/><Relationship Id="rId18" Type="http://schemas.openxmlformats.org/officeDocument/2006/relationships/image" Target="../media/image316.png"/><Relationship Id="rId3" Type="http://schemas.openxmlformats.org/officeDocument/2006/relationships/image" Target="../media/image237.png"/><Relationship Id="rId21" Type="http://schemas.openxmlformats.org/officeDocument/2006/relationships/image" Target="../media/image319.png"/><Relationship Id="rId7" Type="http://schemas.openxmlformats.org/officeDocument/2006/relationships/image" Target="../media/image241.png"/><Relationship Id="rId12" Type="http://schemas.openxmlformats.org/officeDocument/2006/relationships/image" Target="../media/image200.png"/><Relationship Id="rId17" Type="http://schemas.openxmlformats.org/officeDocument/2006/relationships/image" Target="../media/image315.png"/><Relationship Id="rId25" Type="http://schemas.openxmlformats.org/officeDocument/2006/relationships/image" Target="../media/image324.png"/><Relationship Id="rId2" Type="http://schemas.openxmlformats.org/officeDocument/2006/relationships/image" Target="../media/image330.png"/><Relationship Id="rId16" Type="http://schemas.openxmlformats.org/officeDocument/2006/relationships/image" Target="../media/image314.png"/><Relationship Id="rId20" Type="http://schemas.openxmlformats.org/officeDocument/2006/relationships/image" Target="../media/image3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0.png"/><Relationship Id="rId11" Type="http://schemas.openxmlformats.org/officeDocument/2006/relationships/image" Target="../media/image199.png"/><Relationship Id="rId24" Type="http://schemas.openxmlformats.org/officeDocument/2006/relationships/image" Target="../media/image323.png"/><Relationship Id="rId5" Type="http://schemas.openxmlformats.org/officeDocument/2006/relationships/image" Target="../media/image239.png"/><Relationship Id="rId15" Type="http://schemas.openxmlformats.org/officeDocument/2006/relationships/image" Target="../media/image313.png"/><Relationship Id="rId23" Type="http://schemas.openxmlformats.org/officeDocument/2006/relationships/image" Target="../media/image322.png"/><Relationship Id="rId10" Type="http://schemas.openxmlformats.org/officeDocument/2006/relationships/image" Target="../media/image167.gif"/><Relationship Id="rId19" Type="http://schemas.openxmlformats.org/officeDocument/2006/relationships/image" Target="../media/image317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312.png"/><Relationship Id="rId22" Type="http://schemas.openxmlformats.org/officeDocument/2006/relationships/image" Target="../media/image3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image" Target="../media/image355.png"/><Relationship Id="rId26" Type="http://schemas.openxmlformats.org/officeDocument/2006/relationships/image" Target="../media/image363.png"/><Relationship Id="rId3" Type="http://schemas.openxmlformats.org/officeDocument/2006/relationships/image" Target="../media/image340.png"/><Relationship Id="rId21" Type="http://schemas.openxmlformats.org/officeDocument/2006/relationships/image" Target="../media/image358.png"/><Relationship Id="rId34" Type="http://schemas.openxmlformats.org/officeDocument/2006/relationships/image" Target="../media/image371.png"/><Relationship Id="rId7" Type="http://schemas.openxmlformats.org/officeDocument/2006/relationships/image" Target="../media/image344.png"/><Relationship Id="rId12" Type="http://schemas.openxmlformats.org/officeDocument/2006/relationships/image" Target="../media/image349.png"/><Relationship Id="rId17" Type="http://schemas.openxmlformats.org/officeDocument/2006/relationships/image" Target="../media/image354.png"/><Relationship Id="rId25" Type="http://schemas.openxmlformats.org/officeDocument/2006/relationships/image" Target="../media/image362.png"/><Relationship Id="rId33" Type="http://schemas.openxmlformats.org/officeDocument/2006/relationships/image" Target="../media/image370.png"/><Relationship Id="rId2" Type="http://schemas.openxmlformats.org/officeDocument/2006/relationships/image" Target="../media/image339.png"/><Relationship Id="rId16" Type="http://schemas.openxmlformats.org/officeDocument/2006/relationships/image" Target="../media/image353.png"/><Relationship Id="rId20" Type="http://schemas.openxmlformats.org/officeDocument/2006/relationships/image" Target="../media/image357.png"/><Relationship Id="rId29" Type="http://schemas.openxmlformats.org/officeDocument/2006/relationships/image" Target="../media/image3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3.png"/><Relationship Id="rId11" Type="http://schemas.openxmlformats.org/officeDocument/2006/relationships/image" Target="../media/image348.png"/><Relationship Id="rId24" Type="http://schemas.openxmlformats.org/officeDocument/2006/relationships/image" Target="../media/image361.png"/><Relationship Id="rId32" Type="http://schemas.openxmlformats.org/officeDocument/2006/relationships/image" Target="../media/image369.png"/><Relationship Id="rId5" Type="http://schemas.openxmlformats.org/officeDocument/2006/relationships/image" Target="../media/image342.png"/><Relationship Id="rId15" Type="http://schemas.openxmlformats.org/officeDocument/2006/relationships/image" Target="../media/image352.png"/><Relationship Id="rId23" Type="http://schemas.openxmlformats.org/officeDocument/2006/relationships/image" Target="../media/image360.png"/><Relationship Id="rId28" Type="http://schemas.openxmlformats.org/officeDocument/2006/relationships/image" Target="../media/image365.png"/><Relationship Id="rId36" Type="http://schemas.openxmlformats.org/officeDocument/2006/relationships/image" Target="../media/image373.png"/><Relationship Id="rId10" Type="http://schemas.openxmlformats.org/officeDocument/2006/relationships/image" Target="../media/image347.png"/><Relationship Id="rId19" Type="http://schemas.openxmlformats.org/officeDocument/2006/relationships/image" Target="../media/image356.png"/><Relationship Id="rId31" Type="http://schemas.openxmlformats.org/officeDocument/2006/relationships/image" Target="../media/image368.png"/><Relationship Id="rId4" Type="http://schemas.openxmlformats.org/officeDocument/2006/relationships/image" Target="../media/image341.png"/><Relationship Id="rId9" Type="http://schemas.openxmlformats.org/officeDocument/2006/relationships/image" Target="../media/image346.png"/><Relationship Id="rId14" Type="http://schemas.openxmlformats.org/officeDocument/2006/relationships/image" Target="../media/image351.png"/><Relationship Id="rId22" Type="http://schemas.openxmlformats.org/officeDocument/2006/relationships/image" Target="../media/image359.png"/><Relationship Id="rId27" Type="http://schemas.openxmlformats.org/officeDocument/2006/relationships/image" Target="../media/image364.png"/><Relationship Id="rId30" Type="http://schemas.openxmlformats.org/officeDocument/2006/relationships/image" Target="../media/image367.png"/><Relationship Id="rId35" Type="http://schemas.openxmlformats.org/officeDocument/2006/relationships/image" Target="../media/image372.png"/><Relationship Id="rId8" Type="http://schemas.openxmlformats.org/officeDocument/2006/relationships/image" Target="../media/image3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0.png"/><Relationship Id="rId5" Type="http://schemas.openxmlformats.org/officeDocument/2006/relationships/image" Target="../media/image379.png"/><Relationship Id="rId4" Type="http://schemas.openxmlformats.org/officeDocument/2006/relationships/image" Target="../media/image37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3" Type="http://schemas.openxmlformats.org/officeDocument/2006/relationships/image" Target="../media/image382.png"/><Relationship Id="rId7" Type="http://schemas.openxmlformats.org/officeDocument/2006/relationships/image" Target="../media/image383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0.png"/><Relationship Id="rId11" Type="http://schemas.openxmlformats.org/officeDocument/2006/relationships/image" Target="../media/image387.png"/><Relationship Id="rId5" Type="http://schemas.openxmlformats.org/officeDocument/2006/relationships/image" Target="../media/image379.png"/><Relationship Id="rId10" Type="http://schemas.openxmlformats.org/officeDocument/2006/relationships/image" Target="../media/image386.png"/><Relationship Id="rId4" Type="http://schemas.openxmlformats.org/officeDocument/2006/relationships/image" Target="../media/image378.png"/><Relationship Id="rId9" Type="http://schemas.openxmlformats.org/officeDocument/2006/relationships/image" Target="../media/image38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3" Type="http://schemas.openxmlformats.org/officeDocument/2006/relationships/image" Target="../media/image390.png"/><Relationship Id="rId7" Type="http://schemas.openxmlformats.org/officeDocument/2006/relationships/image" Target="../media/image394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3.png"/><Relationship Id="rId5" Type="http://schemas.openxmlformats.org/officeDocument/2006/relationships/image" Target="../media/image392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1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6700" dirty="0" smtClean="0"/>
              <a:t>Unit-5</a:t>
            </a:r>
            <a:br>
              <a:rPr lang="en-US" sz="6700" dirty="0" smtClean="0"/>
            </a:br>
            <a:r>
              <a:rPr lang="en-US" sz="6700" dirty="0" smtClean="0"/>
              <a:t>Numerical Integration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i="1" dirty="0" smtClean="0"/>
              <a:t>2140706 </a:t>
            </a:r>
            <a:r>
              <a:rPr lang="en-US" sz="2800" b="1" i="1" dirty="0"/>
              <a:t>– Numerical &amp; Statistical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6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Trapezoidal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27094" y="1936376"/>
            <a:ext cx="0" cy="2702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27094" y="4609714"/>
            <a:ext cx="3025589" cy="26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nual Input 8"/>
          <p:cNvSpPr/>
          <p:nvPr/>
        </p:nvSpPr>
        <p:spPr>
          <a:xfrm>
            <a:off x="2125578" y="2889970"/>
            <a:ext cx="476191" cy="1719133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99870" y="4636608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70" y="4636608"/>
                <a:ext cx="307052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33003" y="4636895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003" y="4636895"/>
                <a:ext cx="33753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45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>
          <a:xfrm>
            <a:off x="4302080" y="1743058"/>
            <a:ext cx="4008203" cy="1059779"/>
          </a:xfrm>
          <a:prstGeom prst="wedgeRoundRectCallout">
            <a:avLst>
              <a:gd name="adj1" fmla="val -66313"/>
              <a:gd name="adj2" fmla="val 879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“Trapezoid” approximation with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three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subinterval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922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owchart: Manual Input 2"/>
          <p:cNvSpPr/>
          <p:nvPr/>
        </p:nvSpPr>
        <p:spPr>
          <a:xfrm flipH="1">
            <a:off x="2601771" y="2887343"/>
            <a:ext cx="439975" cy="1723776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79600" y="4623161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00" y="4623161"/>
                <a:ext cx="33753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Manual Input 18"/>
          <p:cNvSpPr/>
          <p:nvPr/>
        </p:nvSpPr>
        <p:spPr>
          <a:xfrm>
            <a:off x="3041746" y="2887954"/>
            <a:ext cx="505258" cy="1719133"/>
          </a:xfrm>
          <a:prstGeom prst="flowChartManualInp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053396" y="2823052"/>
            <a:ext cx="1796716" cy="1011013"/>
          </a:xfrm>
          <a:custGeom>
            <a:avLst/>
            <a:gdLst>
              <a:gd name="connsiteX0" fmla="*/ 0 w 1796716"/>
              <a:gd name="connsiteY0" fmla="*/ 553813 h 1011013"/>
              <a:gd name="connsiteX1" fmla="*/ 248653 w 1796716"/>
              <a:gd name="connsiteY1" fmla="*/ 232971 h 1011013"/>
              <a:gd name="connsiteX2" fmla="*/ 794084 w 1796716"/>
              <a:gd name="connsiteY2" fmla="*/ 28434 h 1011013"/>
              <a:gd name="connsiteX3" fmla="*/ 1070811 w 1796716"/>
              <a:gd name="connsiteY3" fmla="*/ 505687 h 1011013"/>
              <a:gd name="connsiteX4" fmla="*/ 1624263 w 1796716"/>
              <a:gd name="connsiteY4" fmla="*/ 8381 h 1011013"/>
              <a:gd name="connsiteX5" fmla="*/ 1796716 w 1796716"/>
              <a:gd name="connsiteY5" fmla="*/ 1011013 h 10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6716" h="1011013">
                <a:moveTo>
                  <a:pt x="0" y="553813"/>
                </a:moveTo>
                <a:cubicBezTo>
                  <a:pt x="58153" y="437173"/>
                  <a:pt x="116306" y="320534"/>
                  <a:pt x="248653" y="232971"/>
                </a:cubicBezTo>
                <a:cubicBezTo>
                  <a:pt x="381000" y="145408"/>
                  <a:pt x="657058" y="-17019"/>
                  <a:pt x="794084" y="28434"/>
                </a:cubicBezTo>
                <a:cubicBezTo>
                  <a:pt x="931110" y="73887"/>
                  <a:pt x="932448" y="509029"/>
                  <a:pt x="1070811" y="505687"/>
                </a:cubicBezTo>
                <a:cubicBezTo>
                  <a:pt x="1209174" y="502345"/>
                  <a:pt x="1503279" y="-75840"/>
                  <a:pt x="1624263" y="8381"/>
                </a:cubicBezTo>
                <a:cubicBezTo>
                  <a:pt x="1745247" y="92602"/>
                  <a:pt x="1770981" y="551807"/>
                  <a:pt x="1796716" y="10110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48762" y="4646357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62" y="4646357"/>
                <a:ext cx="33753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3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281" y="5341087"/>
            <a:ext cx="597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Three interval trapezoidal 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7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7" grpId="0"/>
      <p:bldP spid="17" grpId="0"/>
      <p:bldP spid="8" grpId="0" animBg="1"/>
      <p:bldP spid="20" grpId="0"/>
      <p:bldP spid="21" grpId="0"/>
      <p:bldP spid="3" grpId="0" animBg="1"/>
      <p:bldP spid="3" grpId="1" animBg="1"/>
      <p:bldP spid="3" grpId="2" animBg="1"/>
      <p:bldP spid="3" grpId="3" animBg="1"/>
      <p:bldP spid="16" grpId="0"/>
      <p:bldP spid="19" grpId="0" animBg="1"/>
      <p:bldP spid="19" grpId="1" animBg="1"/>
      <p:bldP spid="19" grpId="2" animBg="1"/>
      <p:bldP spid="19" grpId="3" animBg="1"/>
      <p:bldP spid="11" grpId="0" animBg="1"/>
      <p:bldP spid="22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0682" y="0"/>
            <a:ext cx="8905461" cy="753035"/>
          </a:xfrm>
        </p:spPr>
        <p:txBody>
          <a:bodyPr/>
          <a:lstStyle/>
          <a:p>
            <a:r>
              <a:rPr lang="en-US" dirty="0" smtClean="0"/>
              <a:t>Derive Trapezoidal rule.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046" y="887506"/>
                <a:ext cx="7879977" cy="591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" panose="02040503050406030204" pitchFamily="18" charset="0"/>
                  </a:rPr>
                  <a:t>By Newton-cotes quadrature formula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 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r>
                  <a:rPr lang="en-US" sz="2400" dirty="0" smtClean="0">
                    <a:latin typeface="Cambria" panose="02040503050406030204" pitchFamily="18" charset="0"/>
                  </a:rPr>
                  <a:t>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and neglecting differences of order higher than one.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pPr marL="14255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(∵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75000"/>
                    </a:schemeClr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14255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indent="14255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6" y="887506"/>
                <a:ext cx="7879977" cy="5919441"/>
              </a:xfrm>
              <a:prstGeom prst="rect">
                <a:avLst/>
              </a:prstGeom>
              <a:blipFill rotWithShape="0">
                <a:blip r:embed="rId2"/>
                <a:stretch>
                  <a:fillRect l="-1238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41" y="3157649"/>
            <a:ext cx="2702859" cy="24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103" y="0"/>
                <a:ext cx="7879977" cy="6819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" panose="02040503050406030204" pitchFamily="18" charset="0"/>
                  </a:rPr>
                  <a:t>For the first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r>
                  <a:rPr lang="en-US" sz="2400" dirty="0" smtClean="0">
                    <a:latin typeface="Cambria" panose="02040503050406030204" pitchFamily="18" charset="0"/>
                  </a:rPr>
                  <a:t>Similarly,</a:t>
                </a:r>
                <a:endParaRPr lang="en-US" sz="2400" i="1" dirty="0">
                  <a:latin typeface="Cambria" panose="02040503050406030204" pitchFamily="18" charset="0"/>
                </a:endParaRPr>
              </a:p>
              <a:p>
                <a:r>
                  <a:rPr lang="en-US" sz="2400" dirty="0" smtClean="0">
                    <a:latin typeface="Cambria" panose="02040503050406030204" pitchFamily="18" charset="0"/>
                  </a:rPr>
                  <a:t>For the next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i="1" dirty="0" smtClean="0">
                  <a:latin typeface="Cambria" panose="02040503050406030204" pitchFamily="18" charset="0"/>
                </a:endParaRPr>
              </a:p>
              <a:p>
                <a:endParaRPr lang="en-US" sz="2400" i="1" dirty="0">
                  <a:latin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For the 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last </a:t>
                </a:r>
                <a:r>
                  <a:rPr lang="en-US" sz="2400" dirty="0">
                    <a:latin typeface="Cambria" panose="02040503050406030204" pitchFamily="18" charset="0"/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Adding all these integrals,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 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3" y="0"/>
                <a:ext cx="7879977" cy="6819944"/>
              </a:xfrm>
              <a:prstGeom prst="rect">
                <a:avLst/>
              </a:prstGeom>
              <a:blipFill rotWithShape="0">
                <a:blip r:embed="rId2"/>
                <a:stretch>
                  <a:fillRect l="-1237" t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19" y="2858001"/>
            <a:ext cx="2595283" cy="23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630" y="198594"/>
            <a:ext cx="2702859" cy="246081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1103" y="5568287"/>
            <a:ext cx="8301452" cy="11697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839537" y="3845888"/>
            <a:ext cx="6002704" cy="84522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observation 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72544" y="1682039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544" y="1682039"/>
                <a:ext cx="47478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08781" y="1678567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781" y="1678567"/>
                <a:ext cx="474785" cy="400110"/>
              </a:xfrm>
              <a:prstGeom prst="rect">
                <a:avLst/>
              </a:prstGeom>
              <a:blipFill rotWithShape="0">
                <a:blip r:embed="rId3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13025" y="1682039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25" y="1682039"/>
                <a:ext cx="47478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28548" y="1682039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548" y="1682039"/>
                <a:ext cx="47478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30391" y="1680414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91" y="1680414"/>
                <a:ext cx="47478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32234" y="1656914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34" y="1656914"/>
                <a:ext cx="474785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01037" y="1678567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37" y="1678567"/>
                <a:ext cx="47478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2543" y="2066145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543" y="2066145"/>
                <a:ext cx="47478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13024" y="2066145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24" y="2066145"/>
                <a:ext cx="474785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5058" y="2063088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058" y="2063088"/>
                <a:ext cx="474785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22518" y="2059576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18" y="2059576"/>
                <a:ext cx="47478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42546" y="2066145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46" y="2066145"/>
                <a:ext cx="47478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08431" y="2066145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31" y="2066145"/>
                <a:ext cx="474785" cy="400110"/>
              </a:xfrm>
              <a:prstGeom prst="rect">
                <a:avLst/>
              </a:prstGeom>
              <a:blipFill rotWithShape="0">
                <a:blip r:embed="rId14"/>
                <a:stretch>
                  <a:fillRect r="-38462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01037" y="2059576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37" y="2059576"/>
                <a:ext cx="474785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6196"/>
              </p:ext>
            </p:extLst>
          </p:nvPr>
        </p:nvGraphicFramePr>
        <p:xfrm>
          <a:off x="2272543" y="1700319"/>
          <a:ext cx="6096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6017" y="5467372"/>
                <a:ext cx="2783063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5467372"/>
                <a:ext cx="2783063" cy="7936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20578" y="4721492"/>
                <a:ext cx="2276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08" indent="-21430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78" y="4721492"/>
                <a:ext cx="2276338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3476" t="-6667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15227" y="5591736"/>
                <a:ext cx="3967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08" indent="-21430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𝑖𝑛𝑡𝑒𝑟𝑣𝑎𝑙𝑠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27" y="5591736"/>
                <a:ext cx="3967989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997" t="-657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5385" y="1868104"/>
                <a:ext cx="2738233" cy="195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Formula 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5" y="1868104"/>
                <a:ext cx="2738233" cy="1951303"/>
              </a:xfrm>
              <a:prstGeom prst="rect">
                <a:avLst/>
              </a:prstGeom>
              <a:blipFill rotWithShape="0">
                <a:blip r:embed="rId19"/>
                <a:stretch>
                  <a:fillRect l="-3563" t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06241" y="3824387"/>
                <a:ext cx="813792" cy="79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41" y="3824387"/>
                <a:ext cx="813792" cy="79117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49039" y="4045309"/>
                <a:ext cx="3550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039" y="4045309"/>
                <a:ext cx="3550384" cy="461665"/>
              </a:xfrm>
              <a:prstGeom prst="rect">
                <a:avLst/>
              </a:prstGeom>
              <a:blipFill rotWithShape="0">
                <a:blip r:embed="rId28"/>
                <a:stretch>
                  <a:fillRect r="-48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32963" y="4041416"/>
                <a:ext cx="1424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63" y="4041416"/>
                <a:ext cx="1424897" cy="461665"/>
              </a:xfrm>
              <a:prstGeom prst="rect">
                <a:avLst/>
              </a:prstGeom>
              <a:blipFill rotWithShape="0">
                <a:blip r:embed="rId2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75465" y="4045133"/>
                <a:ext cx="4033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65" y="4045133"/>
                <a:ext cx="4033480" cy="461665"/>
              </a:xfrm>
              <a:prstGeom prst="rect">
                <a:avLst/>
              </a:prstGeom>
              <a:blipFill rotWithShape="0">
                <a:blip r:embed="rId30"/>
                <a:stretch>
                  <a:fillRect l="-226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806241" y="2870571"/>
                <a:ext cx="3604837" cy="791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41" y="2870571"/>
                <a:ext cx="3604837" cy="791179"/>
              </a:xfrm>
              <a:prstGeom prst="rect">
                <a:avLst/>
              </a:prstGeom>
              <a:blipFill rotWithShape="0">
                <a:blip r:embed="rId24"/>
                <a:stretch>
                  <a:fillRect r="-13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543658" y="3070623"/>
                <a:ext cx="1244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658" y="3070623"/>
                <a:ext cx="1244508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608659" y="3048081"/>
                <a:ext cx="23323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𝑟𝑒𝑠𝑡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659" y="3048081"/>
                <a:ext cx="2332305" cy="461665"/>
              </a:xfrm>
              <a:prstGeom prst="rect">
                <a:avLst/>
              </a:prstGeom>
              <a:blipFill rotWithShape="0">
                <a:blip r:embed="rId2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5385" y="4664217"/>
                <a:ext cx="29820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5" y="4664217"/>
                <a:ext cx="2982039" cy="830997"/>
              </a:xfrm>
              <a:prstGeom prst="rect">
                <a:avLst/>
              </a:prstGeom>
              <a:blipFill rotWithShape="0">
                <a:blip r:embed="rId31"/>
                <a:stretch>
                  <a:fillRect l="-6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4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5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7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8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94444E-6 4.44444E-6 L -1.94444E-6 -0.07223 " pathEditMode="relative" rAng="0" ptsTypes="AA">
                                      <p:cBhvr>
                                        <p:cTn id="122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3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4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5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6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1.85185E-6 L -3.05556E-6 -0.07222 " pathEditMode="relative" rAng="0" ptsTypes="AA">
                                      <p:cBhvr>
                                        <p:cTn id="128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9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0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1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2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1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2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3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4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5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05556E-6 -2.59259E-6 L 3.05556E-6 -0.07222 " pathEditMode="relative" rAng="0" ptsTypes="AA">
                                      <p:cBhvr>
                                        <p:cTn id="149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0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2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3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61111E-6 0.0037 L -3.61111E-6 -0.06852 " pathEditMode="relative" rAng="0" ptsTypes="AA">
                                      <p:cBhvr>
                                        <p:cTn id="155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6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8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9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05556E-6 4.44444E-6 L 3.05556E-6 -0.07223 " pathEditMode="relative" rAng="0" ptsTypes="AA">
                                      <p:cBhvr>
                                        <p:cTn id="161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2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3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5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6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61111E-6 4.44444E-6 L -3.61111E-6 -0.07223 " pathEditMode="relative" rAng="0" ptsTypes="AA">
                                      <p:cBhvr>
                                        <p:cTn id="167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8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9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0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1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0" grpId="1"/>
      <p:bldP spid="31" grpId="0"/>
      <p:bldP spid="31" grpId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4313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using trapezoidal rule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ambria" panose="02040503050406030204" pitchFamily="18" charset="0"/>
                  </a:rPr>
                  <a:t>Solution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Now,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4313873"/>
              </a:xfrm>
              <a:prstGeom prst="rect">
                <a:avLst/>
              </a:prstGeo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44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12034" y="1555151"/>
          <a:ext cx="8898516" cy="11746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086"/>
                <a:gridCol w="1483086"/>
                <a:gridCol w="1483086"/>
                <a:gridCol w="1483086"/>
                <a:gridCol w="1483086"/>
                <a:gridCol w="1483086"/>
              </a:tblGrid>
              <a:tr h="603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8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5358" y="6356350"/>
            <a:ext cx="659924" cy="365125"/>
          </a:xfrm>
        </p:spPr>
        <p:txBody>
          <a:bodyPr/>
          <a:lstStyle/>
          <a:p>
            <a:fld id="{F5C9723F-93B8-42B5-83CE-B3F9BE5AFAD5}" type="slidenum">
              <a:rPr lang="en-US" sz="2400" smtClean="0"/>
              <a:pPr/>
              <a:t>15</a:t>
            </a:fld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017" y="152814"/>
          <a:ext cx="8904534" cy="1223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4089"/>
                <a:gridCol w="1484089"/>
                <a:gridCol w="1484089"/>
                <a:gridCol w="1484089"/>
                <a:gridCol w="1484089"/>
                <a:gridCol w="1484089"/>
              </a:tblGrid>
              <a:tr h="611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16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495" y="196618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196618"/>
                <a:ext cx="73871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92832" y="215389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2" y="215389"/>
                <a:ext cx="73871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93715" y="215389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15" y="215389"/>
                <a:ext cx="73871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13924" y="211039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924" y="211039"/>
                <a:ext cx="73871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18822" y="19769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822" y="197694"/>
                <a:ext cx="73871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96605" y="221040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05" y="221040"/>
                <a:ext cx="73871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0480" y="1623758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0" y="1623758"/>
                <a:ext cx="73871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49021" y="1582198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21" y="1582198"/>
                <a:ext cx="73871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2500" y="1585188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500" y="1585188"/>
                <a:ext cx="73871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13419" y="1582199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19" y="1582199"/>
                <a:ext cx="738715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6462" y="83373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2" y="833734"/>
                <a:ext cx="738715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84806" y="837475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806" y="837475"/>
                <a:ext cx="73871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19265" y="863868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1.1052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65" y="863868"/>
                <a:ext cx="859141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16961" y="83519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1.2214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61" y="835194"/>
                <a:ext cx="738715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653" r="-50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384983" y="833732"/>
            <a:ext cx="106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1.3499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37944" y="833732"/>
                <a:ext cx="8797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1.4918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4" y="833732"/>
                <a:ext cx="879757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2083" r="-25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81255" y="1582197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55" y="1582197"/>
                <a:ext cx="738715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08230" y="1582197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30" y="1582197"/>
                <a:ext cx="738715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6248" y="2161849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1.6487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8" y="2161849"/>
                <a:ext cx="859141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2128" r="-28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60829" y="2161844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1.8221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29" y="2161844"/>
                <a:ext cx="859141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83953" y="2133195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2.0138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53" y="2133195"/>
                <a:ext cx="859141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16961" y="2161847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2.2255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61" y="2161847"/>
                <a:ext cx="859141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8803" y="2161845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2.4596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803" y="2161845"/>
                <a:ext cx="859141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730978" y="2161844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2.7183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978" y="2161844"/>
                <a:ext cx="859141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1024" y="2781171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2781171"/>
                <a:ext cx="3964046" cy="461665"/>
              </a:xfrm>
              <a:prstGeom prst="rect">
                <a:avLst/>
              </a:prstGeom>
              <a:blipFill rotWithShape="0">
                <a:blip r:embed="rId25"/>
                <a:stretch>
                  <a:fillRect l="-46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1024" y="3275991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1.1052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3275991"/>
                <a:ext cx="3964046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46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41024" y="3738441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1.2214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3738441"/>
                <a:ext cx="3964046" cy="461665"/>
              </a:xfrm>
              <a:prstGeom prst="rect">
                <a:avLst/>
              </a:prstGeom>
              <a:blipFill rotWithShape="0">
                <a:blip r:embed="rId27"/>
                <a:stretch>
                  <a:fillRect l="-46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1024" y="4190207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1.3499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4190207"/>
                <a:ext cx="3964046" cy="461665"/>
              </a:xfrm>
              <a:prstGeom prst="rect">
                <a:avLst/>
              </a:prstGeom>
              <a:blipFill rotWithShape="0">
                <a:blip r:embed="rId28"/>
                <a:stretch>
                  <a:fillRect l="-46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1024" y="4695712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1.4918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4695712"/>
                <a:ext cx="3964046" cy="461665"/>
              </a:xfrm>
              <a:prstGeom prst="rect">
                <a:avLst/>
              </a:prstGeom>
              <a:blipFill rotWithShape="0">
                <a:blip r:embed="rId29"/>
                <a:stretch>
                  <a:fillRect l="-46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746350" y="2807583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1.6487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50" y="2807583"/>
                <a:ext cx="3964046" cy="461665"/>
              </a:xfrm>
              <a:prstGeom prst="rect">
                <a:avLst/>
              </a:prstGeom>
              <a:blipFill rotWithShape="0">
                <a:blip r:embed="rId30"/>
                <a:stretch>
                  <a:fillRect l="-4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46350" y="3206475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1.8221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50" y="3206475"/>
                <a:ext cx="3964046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462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753655" y="3677172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2.0138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655" y="3677172"/>
                <a:ext cx="3964046" cy="461665"/>
              </a:xfrm>
              <a:prstGeom prst="rect">
                <a:avLst/>
              </a:prstGeom>
              <a:blipFill rotWithShape="0">
                <a:blip r:embed="rId32"/>
                <a:stretch>
                  <a:fillRect l="-46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46350" y="4115052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2.2255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50" y="4115052"/>
                <a:ext cx="3964046" cy="461665"/>
              </a:xfrm>
              <a:prstGeom prst="rect">
                <a:avLst/>
              </a:prstGeom>
              <a:blipFill rotWithShape="0">
                <a:blip r:embed="rId33"/>
                <a:stretch>
                  <a:fillRect l="-46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738378" y="4546064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2.4596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8" y="4546064"/>
                <a:ext cx="3964046" cy="461665"/>
              </a:xfrm>
              <a:prstGeom prst="rect">
                <a:avLst/>
              </a:prstGeom>
              <a:blipFill rotWithShape="0">
                <a:blip r:embed="rId34"/>
                <a:stretch>
                  <a:fillRect l="-46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46350" y="5004868"/>
                <a:ext cx="396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2.7183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50" y="5004868"/>
                <a:ext cx="3964046" cy="461665"/>
              </a:xfrm>
              <a:prstGeom prst="rect">
                <a:avLst/>
              </a:prstGeom>
              <a:blipFill rotWithShape="0">
                <a:blip r:embed="rId35"/>
                <a:stretch>
                  <a:fillRect l="-46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46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14" grpId="0"/>
      <p:bldP spid="1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016" y="2902281"/>
                <a:ext cx="9037983" cy="343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Cambria Math" panose="02040503050406030204" pitchFamily="18" charset="0"/>
                  </a:rPr>
                  <a:t>By the Trapezoidal rule,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+2(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2.7183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+2(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1.1052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1.2214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1.3499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1.4918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1.6487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1.8221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2.0138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2.2255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2.4596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=1.7197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" y="2902281"/>
                <a:ext cx="9037983" cy="3438505"/>
              </a:xfrm>
              <a:prstGeom prst="rect">
                <a:avLst/>
              </a:prstGeom>
              <a:blipFill rotWithShape="0">
                <a:blip r:embed="rId2"/>
                <a:stretch>
                  <a:fillRect l="-877" t="-1241" b="-4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034" y="1555151"/>
          <a:ext cx="8898516" cy="11746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086"/>
                <a:gridCol w="1483086"/>
                <a:gridCol w="1483086"/>
                <a:gridCol w="1483086"/>
                <a:gridCol w="1483086"/>
                <a:gridCol w="1483086"/>
              </a:tblGrid>
              <a:tr h="603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8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106017" y="152814"/>
          <a:ext cx="8904534" cy="1223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4089"/>
                <a:gridCol w="1484089"/>
                <a:gridCol w="1484089"/>
                <a:gridCol w="1484089"/>
                <a:gridCol w="1484089"/>
                <a:gridCol w="1484089"/>
              </a:tblGrid>
              <a:tr h="611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16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39363" y="205193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3" y="205193"/>
                <a:ext cx="73871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89700" y="223964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00" y="223964"/>
                <a:ext cx="73871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390583" y="223964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83" y="223964"/>
                <a:ext cx="73871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010792" y="219614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92" y="219614"/>
                <a:ext cx="73871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515690" y="206269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690" y="206269"/>
                <a:ext cx="73871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993473" y="229615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473" y="229615"/>
                <a:ext cx="73871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87348" y="1632333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48" y="1632333"/>
                <a:ext cx="73871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45889" y="1590773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89" y="1590773"/>
                <a:ext cx="73871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969368" y="1593763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68" y="1593763"/>
                <a:ext cx="73871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010287" y="1590774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87" y="1590774"/>
                <a:ext cx="73871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56462" y="833734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2" y="833734"/>
                <a:ext cx="73871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820732" y="837475"/>
                <a:ext cx="11123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32" y="837475"/>
                <a:ext cx="1112364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976174" y="836457"/>
                <a:ext cx="1685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=1.1052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74" y="836457"/>
                <a:ext cx="1685248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547064" y="833732"/>
                <a:ext cx="1574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=1.2214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64" y="833732"/>
                <a:ext cx="1574732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000025" y="833732"/>
                <a:ext cx="1602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1.3499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25" y="833732"/>
                <a:ext cx="1602304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376446" y="833732"/>
                <a:ext cx="1767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=1.4918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46" y="833732"/>
                <a:ext cx="1767554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978123" y="1590772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23" y="1590772"/>
                <a:ext cx="738715" cy="4001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505098" y="1590772"/>
                <a:ext cx="73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98" y="1590772"/>
                <a:ext cx="738715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0" y="2215569"/>
                <a:ext cx="1740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=1.6487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5569"/>
                <a:ext cx="1740004" cy="400110"/>
              </a:xfrm>
              <a:prstGeom prst="rect">
                <a:avLst/>
              </a:prstGeom>
              <a:blipFill rotWithShape="0">
                <a:blip r:embed="rId2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547683" y="2213389"/>
                <a:ext cx="1620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=1.8221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83" y="2213389"/>
                <a:ext cx="1620813" cy="400110"/>
              </a:xfrm>
              <a:prstGeom prst="rect">
                <a:avLst/>
              </a:prstGeom>
              <a:blipFill rotWithShape="0"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976174" y="2215569"/>
                <a:ext cx="17679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2.0138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74" y="2215569"/>
                <a:ext cx="1767919" cy="400110"/>
              </a:xfrm>
              <a:prstGeom prst="rect">
                <a:avLst/>
              </a:prstGeom>
              <a:blipFill rotWithShape="0">
                <a:blip r:embed="rId2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593021" y="2212844"/>
                <a:ext cx="1542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=2.2255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21" y="2212844"/>
                <a:ext cx="1542842" cy="400110"/>
              </a:xfrm>
              <a:prstGeom prst="rect">
                <a:avLst/>
              </a:prstGeom>
              <a:blipFill rotWithShape="0"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980263" y="2212844"/>
                <a:ext cx="1616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=2.4596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63" y="2212844"/>
                <a:ext cx="1616847" cy="400110"/>
              </a:xfrm>
              <a:prstGeom prst="rect">
                <a:avLst/>
              </a:prstGeom>
              <a:blipFill rotWithShape="0">
                <a:blip r:embed="rId2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387794" y="2212844"/>
                <a:ext cx="1778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=2.7183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94" y="2212844"/>
                <a:ext cx="1778646" cy="400110"/>
              </a:xfrm>
              <a:prstGeom prst="rect">
                <a:avLst/>
              </a:prstGeom>
              <a:blipFill rotWithShape="0">
                <a:blip r:embed="rId2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2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6195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Find the work done on the gas as it is compressed from</a:t>
                </a:r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/>
                  <a:t> by using Trapezoidal rule.</a:t>
                </a:r>
              </a:p>
              <a:p>
                <a:r>
                  <a:rPr lang="en-US" sz="2400" dirty="0" smtClean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𝑃𝑑𝑣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Solution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=22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𝑃𝑑𝑣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𝑃𝑑𝑣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6195799"/>
              </a:xfrm>
              <a:prstGeom prst="rect">
                <a:avLst/>
              </a:prstGeom>
              <a:blipFill rotWithShape="0">
                <a:blip r:embed="rId2"/>
                <a:stretch>
                  <a:fillRect l="-1042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472456"/>
                  </p:ext>
                </p:extLst>
              </p:nvPr>
            </p:nvGraphicFramePr>
            <p:xfrm>
              <a:off x="327209" y="2297953"/>
              <a:ext cx="7687236" cy="103691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281206"/>
                    <a:gridCol w="1281206"/>
                    <a:gridCol w="1281206"/>
                    <a:gridCol w="1281206"/>
                    <a:gridCol w="1281206"/>
                    <a:gridCol w="1281206"/>
                  </a:tblGrid>
                  <a:tr h="486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08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𝑎𝑡𝑚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12.20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3.49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2.04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1.44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1.11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472456"/>
                  </p:ext>
                </p:extLst>
              </p:nvPr>
            </p:nvGraphicFramePr>
            <p:xfrm>
              <a:off x="327209" y="2297953"/>
              <a:ext cx="7687236" cy="103691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281206"/>
                    <a:gridCol w="1281206"/>
                    <a:gridCol w="1281206"/>
                    <a:gridCol w="1281206"/>
                    <a:gridCol w="1281206"/>
                    <a:gridCol w="1281206"/>
                  </a:tblGrid>
                  <a:tr h="486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76" t="-1235" r="-502857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235" r="-400474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52" t="-1235" r="-302381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52" t="-1235" r="-202381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052" t="-1235" r="-101422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1429" t="-1235" r="-1905" b="-114815"/>
                          </a:stretch>
                        </a:blipFill>
                      </a:tcPr>
                    </a:tc>
                  </a:tr>
                  <a:tr h="5508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76" t="-90110" r="-502857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90110" r="-400474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52" t="-90110" r="-3023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52" t="-90110" r="-20238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052" t="-90110" r="-101422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1429" t="-90110" r="-1905" b="-21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798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and statistical method  (2140706)     </a:t>
            </a:r>
            <a:r>
              <a:rPr lang="en-US" dirty="0" err="1" smtClean="0"/>
              <a:t>Darshan</a:t>
            </a:r>
            <a:r>
              <a:rPr lang="en-US" dirty="0" smtClean="0"/>
              <a:t>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2533562"/>
                <a:ext cx="8778642" cy="337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</a:rPr>
                  <a:t>By </a:t>
                </a:r>
                <a:r>
                  <a:rPr lang="en-US" sz="2400" dirty="0">
                    <a:latin typeface="Cambria Math" panose="02040503050406030204" pitchFamily="18" charset="0"/>
                  </a:rPr>
                  <a:t>the Trapezoidal rule,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𝑃𝑑𝑣</m:t>
                          </m:r>
                        </m:e>
                      </m:nary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8604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2.20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1.11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3.49+2.04+1.44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860425"/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8604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68.125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2533562"/>
                <a:ext cx="8778642" cy="3379323"/>
              </a:xfrm>
              <a:prstGeom prst="rect">
                <a:avLst/>
              </a:prstGeom>
              <a:blipFill rotWithShape="0">
                <a:blip r:embed="rId2"/>
                <a:stretch>
                  <a:fillRect l="-1042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9359721"/>
                  </p:ext>
                </p:extLst>
              </p:nvPr>
            </p:nvGraphicFramePr>
            <p:xfrm>
              <a:off x="106017" y="536392"/>
              <a:ext cx="8869171" cy="103691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57023"/>
                    <a:gridCol w="1617785"/>
                    <a:gridCol w="1477107"/>
                    <a:gridCol w="1448973"/>
                    <a:gridCol w="1463040"/>
                    <a:gridCol w="1505243"/>
                  </a:tblGrid>
                  <a:tr h="486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08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12.2</m:t>
                                </m:r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3.49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2.04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1.44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9359721"/>
                  </p:ext>
                </p:extLst>
              </p:nvPr>
            </p:nvGraphicFramePr>
            <p:xfrm>
              <a:off x="106017" y="536392"/>
              <a:ext cx="8869171" cy="103691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57023"/>
                    <a:gridCol w="1617785"/>
                    <a:gridCol w="1477107"/>
                    <a:gridCol w="1448973"/>
                    <a:gridCol w="1463040"/>
                    <a:gridCol w="1505243"/>
                  </a:tblGrid>
                  <a:tr h="486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48" t="-1235" r="-554709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528" t="-1235" r="-366792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35" t="-1235" r="-300000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7563" t="-1235" r="-206303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4167" t="-1235" r="-104583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9879" t="-1235" r="-1619" b="-114815"/>
                          </a:stretch>
                        </a:blipFill>
                      </a:tcPr>
                    </a:tc>
                  </a:tr>
                  <a:tr h="5508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48" t="-90110" r="-554709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528" t="-90110" r="-366792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35" t="-90110" r="-3000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7563" t="-90110" r="-20630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4167" t="-90110" r="-10458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9879" t="-90110" r="-1619" b="-21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71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4883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𝑠𝑖𝑛𝑥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using trapezoidal rule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latin typeface="Cambria" panose="02040503050406030204" pitchFamily="18" charset="0"/>
                  </a:rPr>
                  <a:t>Solution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Cambria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Cambria" panose="02040503050406030204" pitchFamily="18" charset="0"/>
                  </a:rPr>
                  <a:t>Now,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Cambria" panose="02040503050406030204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endParaRPr lang="en-US" sz="2800" dirty="0" smtClean="0">
                  <a:latin typeface="Cambria" panose="02040503050406030204" pitchFamily="18" charset="0"/>
                </a:endParaRPr>
              </a:p>
              <a:p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4883003"/>
              </a:xfrm>
              <a:prstGeom prst="rect">
                <a:avLst/>
              </a:prstGeom>
              <a:blipFill rotWithShape="0">
                <a:blip r:embed="rId2"/>
                <a:stretch>
                  <a:fillRect l="-1389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Integration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Integration is process of evaluating an indefinite integral </a:t>
                </a:r>
                <a:r>
                  <a:rPr lang="en-US" sz="2800" b="1" dirty="0" smtClean="0"/>
                  <a:t>or</a:t>
                </a:r>
                <a:r>
                  <a:rPr lang="en-US" sz="2800" dirty="0" smtClean="0"/>
                  <a:t> definite integral.</a:t>
                </a:r>
              </a:p>
              <a:p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32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4" t="-1214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Rectangular Callout 33"/>
          <p:cNvSpPr/>
          <p:nvPr/>
        </p:nvSpPr>
        <p:spPr>
          <a:xfrm>
            <a:off x="1296365" y="3795541"/>
            <a:ext cx="1890817" cy="681515"/>
          </a:xfrm>
          <a:prstGeom prst="wedgeRectCallout">
            <a:avLst>
              <a:gd name="adj1" fmla="val 70397"/>
              <a:gd name="adj2" fmla="val -1478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Integral Sign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3953375" y="5080905"/>
            <a:ext cx="1452283" cy="578023"/>
          </a:xfrm>
          <a:prstGeom prst="wedgeRectCallout">
            <a:avLst>
              <a:gd name="adj1" fmla="val -27751"/>
              <a:gd name="adj2" fmla="val -31290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Integrand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ular Callout 35"/>
              <p:cNvSpPr/>
              <p:nvPr/>
            </p:nvSpPr>
            <p:spPr>
              <a:xfrm>
                <a:off x="5937374" y="3933702"/>
                <a:ext cx="3074102" cy="730893"/>
              </a:xfrm>
              <a:prstGeom prst="wedgeRectCallout">
                <a:avLst>
                  <a:gd name="adj1" fmla="val -59538"/>
                  <a:gd name="adj2" fmla="val -11626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 is variable </a:t>
                </a:r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of</a:t>
                </a:r>
              </a:p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Integral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74" y="3933702"/>
                <a:ext cx="3074102" cy="730893"/>
              </a:xfrm>
              <a:prstGeom prst="wedgeRectCallout">
                <a:avLst>
                  <a:gd name="adj1" fmla="val -59538"/>
                  <a:gd name="adj2" fmla="val -116268"/>
                </a:avLst>
              </a:prstGeom>
              <a:blipFill rotWithShape="0"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12034" y="1555151"/>
          <a:ext cx="8898516" cy="11746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086"/>
                <a:gridCol w="1483086"/>
                <a:gridCol w="1483086"/>
                <a:gridCol w="1483086"/>
                <a:gridCol w="1483086"/>
                <a:gridCol w="1483086"/>
              </a:tblGrid>
              <a:tr h="603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8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5358" y="6356350"/>
            <a:ext cx="659924" cy="365125"/>
          </a:xfrm>
        </p:spPr>
        <p:txBody>
          <a:bodyPr/>
          <a:lstStyle/>
          <a:p>
            <a:fld id="{F5C9723F-93B8-42B5-83CE-B3F9BE5AFAD5}" type="slidenum">
              <a:rPr lang="en-US" sz="2400" smtClean="0"/>
              <a:pPr/>
              <a:t>20</a:t>
            </a:fld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017" y="152814"/>
          <a:ext cx="8904534" cy="1223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4089"/>
                <a:gridCol w="1484089"/>
                <a:gridCol w="1484089"/>
                <a:gridCol w="1484089"/>
                <a:gridCol w="1484089"/>
                <a:gridCol w="1484089"/>
              </a:tblGrid>
              <a:tr h="611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16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495" y="196618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196618"/>
                <a:ext cx="73871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99913" y="231286"/>
                <a:ext cx="940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13" y="231286"/>
                <a:ext cx="94026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93715" y="215389"/>
                <a:ext cx="881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15" y="215389"/>
                <a:ext cx="88114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69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3412" y="211039"/>
                <a:ext cx="1028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412" y="211039"/>
                <a:ext cx="102843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83" r="-177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68296" y="197694"/>
                <a:ext cx="1083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96" y="197694"/>
                <a:ext cx="108347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37944" y="221040"/>
                <a:ext cx="1152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4" y="221040"/>
                <a:ext cx="115293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56" y="1623758"/>
                <a:ext cx="1150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623758"/>
                <a:ext cx="115081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33923" y="1582198"/>
                <a:ext cx="1106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23" y="1582198"/>
                <a:ext cx="110646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8378" y="1585188"/>
                <a:ext cx="1117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8" y="1585188"/>
                <a:ext cx="111718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64201" y="1582199"/>
                <a:ext cx="1326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01" y="1582199"/>
                <a:ext cx="1326674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6462" y="83373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2" y="833734"/>
                <a:ext cx="738715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84806" y="837475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806" y="837475"/>
                <a:ext cx="73871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19265" y="863868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65" y="863868"/>
                <a:ext cx="859141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16961" y="83519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61" y="835194"/>
                <a:ext cx="738715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653" r="-5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384983" y="833732"/>
                <a:ext cx="1066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83" y="833732"/>
                <a:ext cx="1066792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143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37944" y="833732"/>
                <a:ext cx="8797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4" y="833732"/>
                <a:ext cx="879757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083" r="-2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42977" y="1582197"/>
                <a:ext cx="1142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77" y="1582197"/>
                <a:ext cx="1142552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42360" y="1582197"/>
                <a:ext cx="1157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60" y="1582197"/>
                <a:ext cx="1157106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6248" y="2161849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8" y="2161849"/>
                <a:ext cx="859141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2128" r="-28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60829" y="2161844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29" y="2161844"/>
                <a:ext cx="859141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83953" y="2133195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53" y="2133195"/>
                <a:ext cx="859141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16961" y="2161847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61" y="2161847"/>
                <a:ext cx="859141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8803" y="2161845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803" y="2161845"/>
                <a:ext cx="859141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730978" y="2161844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978" y="2161844"/>
                <a:ext cx="859141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1024" y="2781171"/>
                <a:ext cx="4597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2781171"/>
                <a:ext cx="4597354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398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52" y="3436978"/>
                <a:ext cx="4258442" cy="54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2" y="3436978"/>
                <a:ext cx="4258442" cy="54322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27751" y="4056305"/>
                <a:ext cx="4484589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1" y="4056305"/>
                <a:ext cx="4484589" cy="57727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7752" y="4727626"/>
                <a:ext cx="4484588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2" y="4727626"/>
                <a:ext cx="4484588" cy="57727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1024" y="5420411"/>
                <a:ext cx="4471316" cy="57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5420411"/>
                <a:ext cx="4471316" cy="575927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28405" y="2790949"/>
                <a:ext cx="3964046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05" y="2790949"/>
                <a:ext cx="3964046" cy="645048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97787" y="3431570"/>
                <a:ext cx="3964046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87" y="3431570"/>
                <a:ext cx="3964046" cy="577274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028405" y="3997184"/>
                <a:ext cx="3964046" cy="574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05" y="3997184"/>
                <a:ext cx="3964046" cy="574837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047432" y="4566417"/>
                <a:ext cx="3964046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32" y="4566417"/>
                <a:ext cx="3964046" cy="577274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97787" y="5163741"/>
                <a:ext cx="3964046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87" y="5163741"/>
                <a:ext cx="3964046" cy="577274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97787" y="5776087"/>
                <a:ext cx="3964046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87" y="5776087"/>
                <a:ext cx="3964046" cy="577274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8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12034" y="1555151"/>
          <a:ext cx="8898516" cy="11746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086"/>
                <a:gridCol w="1483086"/>
                <a:gridCol w="1483086"/>
                <a:gridCol w="1483086"/>
                <a:gridCol w="1483086"/>
                <a:gridCol w="1483086"/>
              </a:tblGrid>
              <a:tr h="603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8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5358" y="6356350"/>
            <a:ext cx="659924" cy="365125"/>
          </a:xfrm>
        </p:spPr>
        <p:txBody>
          <a:bodyPr/>
          <a:lstStyle/>
          <a:p>
            <a:fld id="{F5C9723F-93B8-42B5-83CE-B3F9BE5AFAD5}" type="slidenum">
              <a:rPr lang="en-US" sz="2400" smtClean="0"/>
              <a:pPr/>
              <a:t>21</a:t>
            </a:fld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017" y="152814"/>
          <a:ext cx="8904534" cy="1223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4089"/>
                <a:gridCol w="1484089"/>
                <a:gridCol w="1484089"/>
                <a:gridCol w="1484089"/>
                <a:gridCol w="1484089"/>
                <a:gridCol w="1484089"/>
              </a:tblGrid>
              <a:tr h="611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16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495" y="196618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196618"/>
                <a:ext cx="73871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99913" y="231286"/>
                <a:ext cx="940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13" y="231286"/>
                <a:ext cx="94026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93715" y="215389"/>
                <a:ext cx="881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15" y="215389"/>
                <a:ext cx="88114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69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3412" y="211039"/>
                <a:ext cx="1028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412" y="211039"/>
                <a:ext cx="102843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83" r="-177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68296" y="197694"/>
                <a:ext cx="1083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96" y="197694"/>
                <a:ext cx="108347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37944" y="221040"/>
                <a:ext cx="1152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4" y="221040"/>
                <a:ext cx="115293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56" y="1623758"/>
                <a:ext cx="1150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623758"/>
                <a:ext cx="115081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33923" y="1582198"/>
                <a:ext cx="1106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23" y="1582198"/>
                <a:ext cx="110646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8378" y="1585188"/>
                <a:ext cx="1117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8" y="1585188"/>
                <a:ext cx="111718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64201" y="1582199"/>
                <a:ext cx="1326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01" y="1582199"/>
                <a:ext cx="1326674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6462" y="83373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2" y="833734"/>
                <a:ext cx="738715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84806" y="837475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806" y="837475"/>
                <a:ext cx="73871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19265" y="863868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65" y="863868"/>
                <a:ext cx="859141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16961" y="83519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61" y="835194"/>
                <a:ext cx="738715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653" r="-5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384983" y="833732"/>
                <a:ext cx="1066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83" y="833732"/>
                <a:ext cx="1066792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143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37944" y="833732"/>
                <a:ext cx="8797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4" y="833732"/>
                <a:ext cx="879757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083" r="-2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42977" y="1582197"/>
                <a:ext cx="1142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77" y="1582197"/>
                <a:ext cx="1142552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42360" y="1582197"/>
                <a:ext cx="1157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60" y="1582197"/>
                <a:ext cx="1157106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6248" y="2161849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8" y="2161849"/>
                <a:ext cx="859141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2128" r="-28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60829" y="2161844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29" y="2161844"/>
                <a:ext cx="859141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83953" y="2133195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53" y="2133195"/>
                <a:ext cx="859141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16961" y="2161847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61" y="2161847"/>
                <a:ext cx="859141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8803" y="2161845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803" y="2161845"/>
                <a:ext cx="859141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730978" y="2161844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978" y="2161844"/>
                <a:ext cx="859141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6016" y="2902281"/>
                <a:ext cx="9037983" cy="354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Cambria Math" panose="02040503050406030204" pitchFamily="18" charset="0"/>
                  </a:rPr>
                  <a:t>By the Trapezoidal rule,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+2(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1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+2(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0.3090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0.5878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0.8090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0.9511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0.9511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0.8090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0.5878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0.309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12.6276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=1.9835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" y="2902281"/>
                <a:ext cx="9037983" cy="3546997"/>
              </a:xfrm>
              <a:prstGeom prst="rect">
                <a:avLst/>
              </a:prstGeom>
              <a:blipFill rotWithShape="0">
                <a:blip r:embed="rId26"/>
                <a:stretch>
                  <a:fillRect l="-877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1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14" grpId="0"/>
      <p:bldP spid="1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1/3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37299" y="1936376"/>
            <a:ext cx="0" cy="2702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7299" y="4609714"/>
            <a:ext cx="3025589" cy="26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3577" y="4601554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" y="4601554"/>
                <a:ext cx="307052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16722" y="4609714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22" y="4609714"/>
                <a:ext cx="33753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45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1025" y="1556741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5" y="1556741"/>
                <a:ext cx="3070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922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84053" y="4650374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3" y="4650374"/>
                <a:ext cx="3070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000"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90945" y="5329549"/>
            <a:ext cx="8478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Trapezoidal rule fit two points , </a:t>
            </a:r>
          </a:p>
          <a:p>
            <a:r>
              <a:rPr lang="en-US" sz="2400" dirty="0" smtClean="0"/>
              <a:t>Here Parabola is fitted through  three points</a:t>
            </a:r>
            <a:endParaRPr lang="en-US" sz="2400" dirty="0"/>
          </a:p>
        </p:txBody>
      </p:sp>
      <p:sp>
        <p:nvSpPr>
          <p:cNvPr id="16" name="Flowchart: Delay 15"/>
          <p:cNvSpPr/>
          <p:nvPr/>
        </p:nvSpPr>
        <p:spPr>
          <a:xfrm rot="16200000">
            <a:off x="1307284" y="2807237"/>
            <a:ext cx="1754400" cy="1892789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stCxn id="16" idx="3"/>
            <a:endCxn id="16" idx="1"/>
          </p:cNvCxnSpPr>
          <p:nvPr/>
        </p:nvCxnSpPr>
        <p:spPr>
          <a:xfrm>
            <a:off x="2184484" y="2876432"/>
            <a:ext cx="1" cy="175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980348" y="4579039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48" y="4579039"/>
                <a:ext cx="30705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/>
              <p:cNvSpPr/>
              <p:nvPr/>
            </p:nvSpPr>
            <p:spPr>
              <a:xfrm>
                <a:off x="1693506" y="1307632"/>
                <a:ext cx="1947135" cy="710774"/>
              </a:xfrm>
              <a:prstGeom prst="wedgeRoundRectCallout">
                <a:avLst>
                  <a:gd name="adj1" fmla="val -37524"/>
                  <a:gd name="adj2" fmla="val 160637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Graph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ounded Rectangular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06" y="1307632"/>
                <a:ext cx="1947135" cy="710774"/>
              </a:xfrm>
              <a:prstGeom prst="wedgeRoundRectCallout">
                <a:avLst>
                  <a:gd name="adj1" fmla="val -37524"/>
                  <a:gd name="adj2" fmla="val 160637"/>
                  <a:gd name="adj3" fmla="val 16667"/>
                </a:avLst>
              </a:prstGeom>
              <a:blipFill rotWithShape="0">
                <a:blip r:embed="rId7"/>
                <a:stretch>
                  <a:fillRect l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1238090" y="2458018"/>
            <a:ext cx="2126244" cy="1893035"/>
          </a:xfrm>
          <a:custGeom>
            <a:avLst/>
            <a:gdLst>
              <a:gd name="connsiteX0" fmla="*/ 0 w 2126244"/>
              <a:gd name="connsiteY0" fmla="*/ 1139145 h 1893035"/>
              <a:gd name="connsiteX1" fmla="*/ 295835 w 2126244"/>
              <a:gd name="connsiteY1" fmla="*/ 386110 h 1893035"/>
              <a:gd name="connsiteX2" fmla="*/ 1021977 w 2126244"/>
              <a:gd name="connsiteY2" fmla="*/ 426451 h 1893035"/>
              <a:gd name="connsiteX3" fmla="*/ 1425388 w 2126244"/>
              <a:gd name="connsiteY3" fmla="*/ 49933 h 1893035"/>
              <a:gd name="connsiteX4" fmla="*/ 2070847 w 2126244"/>
              <a:gd name="connsiteY4" fmla="*/ 1703921 h 1893035"/>
              <a:gd name="connsiteX5" fmla="*/ 2097741 w 2126244"/>
              <a:gd name="connsiteY5" fmla="*/ 1865286 h 189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6244" h="1893035">
                <a:moveTo>
                  <a:pt x="0" y="1139145"/>
                </a:moveTo>
                <a:cubicBezTo>
                  <a:pt x="62753" y="822018"/>
                  <a:pt x="125506" y="504892"/>
                  <a:pt x="295835" y="386110"/>
                </a:cubicBezTo>
                <a:cubicBezTo>
                  <a:pt x="466165" y="267328"/>
                  <a:pt x="833718" y="482481"/>
                  <a:pt x="1021977" y="426451"/>
                </a:cubicBezTo>
                <a:cubicBezTo>
                  <a:pt x="1210236" y="370421"/>
                  <a:pt x="1250576" y="-162979"/>
                  <a:pt x="1425388" y="49933"/>
                </a:cubicBezTo>
                <a:cubicBezTo>
                  <a:pt x="1600200" y="262845"/>
                  <a:pt x="1958788" y="1401362"/>
                  <a:pt x="2070847" y="1703921"/>
                </a:cubicBezTo>
                <a:cubicBezTo>
                  <a:pt x="2182906" y="2006480"/>
                  <a:pt x="2088776" y="1851839"/>
                  <a:pt x="2097741" y="1865286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4241351" y="1877619"/>
                <a:ext cx="3837710" cy="814844"/>
              </a:xfrm>
              <a:prstGeom prst="wedgeRoundRectCallout">
                <a:avLst>
                  <a:gd name="adj1" fmla="val -87250"/>
                  <a:gd name="adj2" fmla="val 91084"/>
                  <a:gd name="adj3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Parabola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51" y="1877619"/>
                <a:ext cx="3837710" cy="814844"/>
              </a:xfrm>
              <a:prstGeom prst="wedgeRoundRectCallout">
                <a:avLst>
                  <a:gd name="adj1" fmla="val -87250"/>
                  <a:gd name="adj2" fmla="val 91084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7473" y="3024707"/>
            <a:ext cx="2468077" cy="190858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911009" y="2849604"/>
            <a:ext cx="3025588" cy="1252866"/>
          </a:xfrm>
          <a:custGeom>
            <a:avLst/>
            <a:gdLst>
              <a:gd name="connsiteX0" fmla="*/ 0 w 1021977"/>
              <a:gd name="connsiteY0" fmla="*/ 776977 h 776977"/>
              <a:gd name="connsiteX1" fmla="*/ 255495 w 1021977"/>
              <a:gd name="connsiteY1" fmla="*/ 77730 h 776977"/>
              <a:gd name="connsiteX2" fmla="*/ 591671 w 1021977"/>
              <a:gd name="connsiteY2" fmla="*/ 91177 h 776977"/>
              <a:gd name="connsiteX3" fmla="*/ 1021977 w 1021977"/>
              <a:gd name="connsiteY3" fmla="*/ 736636 h 77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977" h="776977">
                <a:moveTo>
                  <a:pt x="0" y="776977"/>
                </a:moveTo>
                <a:cubicBezTo>
                  <a:pt x="78441" y="484503"/>
                  <a:pt x="156883" y="192030"/>
                  <a:pt x="255495" y="77730"/>
                </a:cubicBezTo>
                <a:cubicBezTo>
                  <a:pt x="354107" y="-36570"/>
                  <a:pt x="463924" y="-18641"/>
                  <a:pt x="591671" y="91177"/>
                </a:cubicBezTo>
                <a:cubicBezTo>
                  <a:pt x="719418" y="200995"/>
                  <a:pt x="870697" y="468815"/>
                  <a:pt x="1021977" y="73663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0" grpId="0"/>
      <p:bldP spid="21" grpId="0"/>
      <p:bldP spid="15" grpId="0"/>
      <p:bldP spid="16" grpId="0" animBg="1"/>
      <p:bldP spid="28" grpId="0"/>
      <p:bldP spid="23" grpId="0" animBg="1"/>
      <p:bldP spid="9" grpId="0" animBg="1"/>
      <p:bldP spid="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1/3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27094" y="1936376"/>
            <a:ext cx="0" cy="2702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27094" y="4609714"/>
            <a:ext cx="3025589" cy="26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27657" y="4643513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57" y="4643513"/>
                <a:ext cx="307052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08941" y="4643513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941" y="4643513"/>
                <a:ext cx="33753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455" r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>
          <a:xfrm>
            <a:off x="4652683" y="2460034"/>
            <a:ext cx="1973550" cy="468140"/>
          </a:xfrm>
          <a:prstGeom prst="wedgeRoundRectCallout">
            <a:avLst>
              <a:gd name="adj1" fmla="val -88047"/>
              <a:gd name="adj2" fmla="val 1082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Parabola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922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945" y="5329549"/>
                <a:ext cx="8478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Simpson’s rule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should be multiple of two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" y="5329549"/>
                <a:ext cx="84789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1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owchart: Delay 15"/>
          <p:cNvSpPr/>
          <p:nvPr/>
        </p:nvSpPr>
        <p:spPr>
          <a:xfrm rot="16200000">
            <a:off x="2231502" y="2749309"/>
            <a:ext cx="1731169" cy="1993732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77392" y="2754572"/>
            <a:ext cx="18704" cy="188491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962264" y="4643513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64" y="4643513"/>
                <a:ext cx="307052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628508" y="3001474"/>
            <a:ext cx="0" cy="160008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35498" y="3014269"/>
            <a:ext cx="17399" cy="159544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25073" y="4643513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073" y="4643513"/>
                <a:ext cx="33753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45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25186" y="4643513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186" y="4643513"/>
                <a:ext cx="33753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068743" y="2732004"/>
            <a:ext cx="2371411" cy="1066274"/>
          </a:xfrm>
          <a:custGeom>
            <a:avLst/>
            <a:gdLst>
              <a:gd name="connsiteX0" fmla="*/ 0 w 2371411"/>
              <a:gd name="connsiteY0" fmla="*/ 935645 h 1066274"/>
              <a:gd name="connsiteX1" fmla="*/ 200967 w 2371411"/>
              <a:gd name="connsiteY1" fmla="*/ 352841 h 1066274"/>
              <a:gd name="connsiteX2" fmla="*/ 713433 w 2371411"/>
              <a:gd name="connsiteY2" fmla="*/ 362889 h 1066274"/>
              <a:gd name="connsiteX3" fmla="*/ 1175657 w 2371411"/>
              <a:gd name="connsiteY3" fmla="*/ 21245 h 1066274"/>
              <a:gd name="connsiteX4" fmla="*/ 2371411 w 2371411"/>
              <a:gd name="connsiteY4" fmla="*/ 1066274 h 10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1411" h="1066274">
                <a:moveTo>
                  <a:pt x="0" y="935645"/>
                </a:moveTo>
                <a:cubicBezTo>
                  <a:pt x="41031" y="691972"/>
                  <a:pt x="82062" y="448300"/>
                  <a:pt x="200967" y="352841"/>
                </a:cubicBezTo>
                <a:cubicBezTo>
                  <a:pt x="319872" y="257382"/>
                  <a:pt x="550985" y="418155"/>
                  <a:pt x="713433" y="362889"/>
                </a:cubicBezTo>
                <a:cubicBezTo>
                  <a:pt x="875881" y="307623"/>
                  <a:pt x="899328" y="-95986"/>
                  <a:pt x="1175657" y="21245"/>
                </a:cubicBezTo>
                <a:cubicBezTo>
                  <a:pt x="1451986" y="138476"/>
                  <a:pt x="1911698" y="602375"/>
                  <a:pt x="2371411" y="1066274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082820" y="3565692"/>
            <a:ext cx="17399" cy="103586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70157" y="3409432"/>
            <a:ext cx="8756" cy="115984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/>
              <p:cNvSpPr/>
              <p:nvPr/>
            </p:nvSpPr>
            <p:spPr>
              <a:xfrm>
                <a:off x="2046967" y="1576226"/>
                <a:ext cx="1947135" cy="710774"/>
              </a:xfrm>
              <a:prstGeom prst="wedgeRoundRectCallout">
                <a:avLst>
                  <a:gd name="adj1" fmla="val -37524"/>
                  <a:gd name="adj2" fmla="val 160637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Graph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ounded Rectangular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67" y="1576226"/>
                <a:ext cx="1947135" cy="710774"/>
              </a:xfrm>
              <a:prstGeom prst="wedgeRoundRectCallout">
                <a:avLst>
                  <a:gd name="adj1" fmla="val -37524"/>
                  <a:gd name="adj2" fmla="val 160637"/>
                  <a:gd name="adj3" fmla="val 16667"/>
                </a:avLst>
              </a:prstGeom>
              <a:blipFill rotWithShape="0">
                <a:blip r:embed="rId10"/>
                <a:stretch>
                  <a:fillRect l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1702931" y="2862255"/>
            <a:ext cx="3232337" cy="1563748"/>
          </a:xfrm>
          <a:custGeom>
            <a:avLst/>
            <a:gdLst>
              <a:gd name="connsiteX0" fmla="*/ 0 w 1021977"/>
              <a:gd name="connsiteY0" fmla="*/ 776977 h 776977"/>
              <a:gd name="connsiteX1" fmla="*/ 255495 w 1021977"/>
              <a:gd name="connsiteY1" fmla="*/ 77730 h 776977"/>
              <a:gd name="connsiteX2" fmla="*/ 591671 w 1021977"/>
              <a:gd name="connsiteY2" fmla="*/ 91177 h 776977"/>
              <a:gd name="connsiteX3" fmla="*/ 1021977 w 1021977"/>
              <a:gd name="connsiteY3" fmla="*/ 736636 h 77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977" h="776977">
                <a:moveTo>
                  <a:pt x="0" y="776977"/>
                </a:moveTo>
                <a:cubicBezTo>
                  <a:pt x="78441" y="484503"/>
                  <a:pt x="156883" y="192030"/>
                  <a:pt x="255495" y="77730"/>
                </a:cubicBezTo>
                <a:cubicBezTo>
                  <a:pt x="354107" y="-36570"/>
                  <a:pt x="463924" y="-18641"/>
                  <a:pt x="591671" y="91177"/>
                </a:cubicBezTo>
                <a:cubicBezTo>
                  <a:pt x="719418" y="200995"/>
                  <a:pt x="870697" y="468815"/>
                  <a:pt x="1021977" y="73663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8" grpId="0" animBg="1"/>
      <p:bldP spid="20" grpId="0"/>
      <p:bldP spid="21" grpId="0"/>
      <p:bldP spid="15" grpId="0"/>
      <p:bldP spid="16" grpId="0" animBg="1"/>
      <p:bldP spid="28" grpId="0"/>
      <p:bldP spid="24" grpId="0"/>
      <p:bldP spid="26" grpId="0"/>
      <p:bldP spid="3" grpId="0" animBg="1"/>
      <p:bldP spid="27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1/3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967409"/>
                <a:ext cx="879884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3200" dirty="0" smtClean="0"/>
                  <a:t> </a:t>
                </a:r>
                <a:r>
                  <a:rPr lang="en-US" sz="3200" dirty="0"/>
                  <a:t>Simpson’s rule </a:t>
                </a:r>
                <a:r>
                  <a:rPr lang="en-US" sz="3200" dirty="0" smtClean="0"/>
                  <a:t>is an extension of Trapezoidal rule.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3200" dirty="0"/>
                  <a:t>Simpson’s rule , we will use parabola to  approximate the curve.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3200" dirty="0" smtClean="0"/>
                  <a:t>For </a:t>
                </a:r>
                <a:r>
                  <a:rPr lang="en-US" sz="3200" dirty="0"/>
                  <a:t>Simpson’s rule 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should be multiple of two(even).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7409"/>
                <a:ext cx="8798841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525" r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09" y="4354700"/>
            <a:ext cx="2278850" cy="21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1/3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67409"/>
            <a:ext cx="87988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The </a:t>
            </a:r>
            <a:r>
              <a:rPr lang="en-US" sz="3200" dirty="0"/>
              <a:t>no. of ordinates ( y values ) is odd.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The accuracy can be improved by increasing n(subinterval) </a:t>
            </a:r>
            <a:endParaRPr lang="en-US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Integration is approximated by second order polynomial (quadratic).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90" y="3786085"/>
            <a:ext cx="2555870" cy="27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328568" y="4223601"/>
            <a:ext cx="6813243" cy="8231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33560" y="1837750"/>
          <a:ext cx="6504399" cy="92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11"/>
                <a:gridCol w="722711"/>
                <a:gridCol w="722711"/>
                <a:gridCol w="722711"/>
                <a:gridCol w="722711"/>
                <a:gridCol w="722711"/>
                <a:gridCol w="722711"/>
                <a:gridCol w="722711"/>
                <a:gridCol w="722711"/>
              </a:tblGrid>
              <a:tr h="464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1/3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observation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185" y="1861154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5" y="1861154"/>
                <a:ext cx="47478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6595" y="1800488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95" y="1800488"/>
                <a:ext cx="474785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6153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1193" y="1861154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93" y="1861154"/>
                <a:ext cx="47478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9558" y="1865113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58" y="1865113"/>
                <a:ext cx="47478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04429" y="1864597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29" y="1864597"/>
                <a:ext cx="47478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3956" y="1861154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56" y="1861154"/>
                <a:ext cx="4747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29932" y="1866212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32" y="1866212"/>
                <a:ext cx="47478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7185" y="2218935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5" y="2218935"/>
                <a:ext cx="47478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51192" y="2218935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92" y="2218935"/>
                <a:ext cx="474785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84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79558" y="2218935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58" y="2218935"/>
                <a:ext cx="47478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384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04429" y="2218935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29" y="2218935"/>
                <a:ext cx="474785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84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32592" y="2216881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92" y="2216881"/>
                <a:ext cx="47478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846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74892" y="2215631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892" y="2215631"/>
                <a:ext cx="47478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846" r="-6153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01296" y="2215631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96" y="2215631"/>
                <a:ext cx="474785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191" y="3336839"/>
                <a:ext cx="1364128" cy="111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1" y="3336839"/>
                <a:ext cx="1364128" cy="11194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33055" y="4225365"/>
                <a:ext cx="651134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55" y="4225365"/>
                <a:ext cx="651134" cy="79355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23476" y="4375241"/>
                <a:ext cx="7713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476" y="4375241"/>
                <a:ext cx="771395" cy="523220"/>
              </a:xfrm>
              <a:prstGeom prst="rect">
                <a:avLst/>
              </a:prstGeom>
              <a:blipFill rotWithShape="0">
                <a:blip r:embed="rId18"/>
                <a:stretch>
                  <a:fillRect r="-68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69811" y="5342876"/>
                <a:ext cx="23950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 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 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11" y="5342876"/>
                <a:ext cx="2395025" cy="707886"/>
              </a:xfrm>
              <a:prstGeom prst="rect">
                <a:avLst/>
              </a:prstGeom>
              <a:blipFill rotWithShape="0">
                <a:blip r:embed="rId19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91765" y="4434656"/>
                <a:ext cx="1418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65" y="4434656"/>
                <a:ext cx="1418664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85321" y="4436889"/>
                <a:ext cx="2478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321" y="4436889"/>
                <a:ext cx="2478399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36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368909" y="3499769"/>
                <a:ext cx="6195927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09" y="3499769"/>
                <a:ext cx="6195927" cy="79355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096650" y="3719144"/>
                <a:ext cx="1244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50" y="3719144"/>
                <a:ext cx="1244508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114485" y="3720834"/>
                <a:ext cx="2097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85" y="3720834"/>
                <a:ext cx="2097626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957893" y="3701720"/>
                <a:ext cx="2221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93" y="3701720"/>
                <a:ext cx="2221377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37783" y="4442476"/>
                <a:ext cx="2546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83" y="4442476"/>
                <a:ext cx="2546363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383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1445" y="1861153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45" y="1861153"/>
                <a:ext cx="474785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02809" y="2215632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09" y="2215632"/>
                <a:ext cx="474785" cy="461665"/>
              </a:xfrm>
              <a:prstGeom prst="rect">
                <a:avLst/>
              </a:prstGeom>
              <a:blipFill rotWithShape="0">
                <a:blip r:embed="rId28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08886" y="5309952"/>
                <a:ext cx="2302865" cy="67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86" y="5309952"/>
                <a:ext cx="2302865" cy="67672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2264" y="5858317"/>
                <a:ext cx="36217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08" indent="-21430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𝑖𝑛𝑡𝑒𝑟𝑣𝑎𝑙𝑠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4" y="5858317"/>
                <a:ext cx="3621718" cy="400110"/>
              </a:xfrm>
              <a:prstGeom prst="rect">
                <a:avLst/>
              </a:prstGeom>
              <a:blipFill rotWithShape="0">
                <a:blip r:embed="rId30"/>
                <a:stretch>
                  <a:fillRect l="-1515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2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91667E-6 -3.7037E-7 L -2.91667E-6 -0.07222 " pathEditMode="relative" rAng="0" ptsTypes="AA">
                                      <p:cBhvr>
                                        <p:cTn id="100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1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2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4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77778E-7 4.07407E-6 L 2.77778E-7 -0.07223 " pathEditMode="relative" rAng="0" ptsTypes="AA">
                                      <p:cBhvr>
                                        <p:cTn id="108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9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0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1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2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6 -2.96296E-6 L -2.77778E-6 -0.07222 " pathEditMode="relative" rAng="0" ptsTypes="AA">
                                      <p:cBhvr>
                                        <p:cTn id="114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15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7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8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1.48148E-6 L -3.95833E-6 -0.07222 " pathEditMode="relative" rAng="0" ptsTypes="AA">
                                      <p:cBhvr>
                                        <p:cTn id="127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8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9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0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1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77778E-6 4.07407E-6 L 2.77778E-6 -0.07223 " pathEditMode="relative" rAng="0" ptsTypes="AA">
                                      <p:cBhvr>
                                        <p:cTn id="135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6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7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9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88889E-6 -4.44444E-6 L -3.88889E-6 -0.07222 " pathEditMode="relative" rAng="0" ptsTypes="AA">
                                      <p:cBhvr>
                                        <p:cTn id="141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42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3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4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5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1.48148E-6 L -3.95833E-6 -0.07222 " pathEditMode="relative" rAng="0" ptsTypes="AA">
                                      <p:cBhvr>
                                        <p:cTn id="154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5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6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8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4.07407E-6 L 0 -0.07223 " pathEditMode="relative" rAng="0" ptsTypes="AA">
                                      <p:cBhvr>
                                        <p:cTn id="162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3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5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6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-2.96296E-6 L -1.38889E-6 -0.07222 " pathEditMode="relative" rAng="0" ptsTypes="AA">
                                      <p:cBhvr>
                                        <p:cTn id="168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9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0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1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2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0" grpId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5" grpId="0"/>
      <p:bldP spid="46" grpId="0"/>
      <p:bldP spid="46" grpId="1"/>
      <p:bldP spid="47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5831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taking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using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rule. Hence Obtain an approximate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.</a:t>
                </a:r>
                <a:endParaRPr lang="en-US" sz="2800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ambria" panose="02040503050406030204" pitchFamily="18" charset="0"/>
                  </a:rPr>
                  <a:t>Solution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Now,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51117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5831020"/>
              </a:xfrm>
              <a:prstGeom prst="rect">
                <a:avLst/>
              </a:prstGeo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1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and statistical method  (2140706)     </a:t>
            </a:r>
            <a:r>
              <a:rPr lang="en-US" dirty="0" err="1" smtClean="0"/>
              <a:t>Darshan</a:t>
            </a:r>
            <a:r>
              <a:rPr lang="en-US" dirty="0" smtClean="0"/>
              <a:t>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1190" y="6356350"/>
            <a:ext cx="424092" cy="365125"/>
          </a:xfrm>
        </p:spPr>
        <p:txBody>
          <a:bodyPr/>
          <a:lstStyle/>
          <a:p>
            <a:fld id="{F5C9723F-93B8-42B5-83CE-B3F9BE5AFAD5}" type="slidenum">
              <a:rPr lang="en-US" sz="1600" smtClean="0"/>
              <a:pPr/>
              <a:t>28</a:t>
            </a:fld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26487" y="1539850"/>
                <a:ext cx="4675938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7" y="1539850"/>
                <a:ext cx="4675938" cy="792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6017" y="2266449"/>
                <a:ext cx="3874312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2266449"/>
                <a:ext cx="3874312" cy="792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1023" y="158477"/>
          <a:ext cx="8778240" cy="1261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214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7334" y="22860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4" y="228600"/>
                <a:ext cx="79727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7333" y="802931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3" y="802931"/>
                <a:ext cx="79727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20345" y="829825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45" y="829825"/>
                <a:ext cx="79727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320344" y="24932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44" y="249323"/>
                <a:ext cx="79727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4321" y="224689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321" y="224689"/>
                <a:ext cx="79727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83238" y="22469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38" y="224690"/>
                <a:ext cx="79727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658444" y="24932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44" y="249323"/>
                <a:ext cx="79727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461766" y="23424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66" y="234243"/>
                <a:ext cx="79727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36972" y="22860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72" y="228600"/>
                <a:ext cx="79727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938043" y="224688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43" y="224688"/>
                <a:ext cx="797277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412743" y="858078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3" y="858078"/>
                <a:ext cx="797277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460628" y="858077"/>
                <a:ext cx="945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8" y="858077"/>
                <a:ext cx="945274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935" r="-16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538277" y="871524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0.2555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77" y="871524"/>
                <a:ext cx="797277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27" r="-39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630675" y="870755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75" y="870755"/>
                <a:ext cx="797277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308" r="-3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23073" y="872685"/>
                <a:ext cx="1033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0.1667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73" y="872685"/>
                <a:ext cx="1033136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775" r="-7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843913" y="870755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0.1429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13" y="870755"/>
                <a:ext cx="79727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2290" r="-38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41023" y="2993048"/>
                <a:ext cx="443226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0.3333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3" y="2993048"/>
                <a:ext cx="4432260" cy="79239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41023" y="3695320"/>
                <a:ext cx="443226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0.2555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3" y="3695320"/>
                <a:ext cx="4432260" cy="79239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41023" y="4473709"/>
                <a:ext cx="443226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0.2000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3" y="4473709"/>
                <a:ext cx="4432260" cy="79239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26487" y="5266105"/>
                <a:ext cx="443226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0.1667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7" y="5266105"/>
                <a:ext cx="4432260" cy="79239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658444" y="5266105"/>
                <a:ext cx="443226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0.1429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44" y="5266105"/>
                <a:ext cx="4432260" cy="79239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4573283" y="4968558"/>
            <a:ext cx="0" cy="1244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7" grpId="0"/>
      <p:bldP spid="48" grpId="0"/>
      <p:bldP spid="49" grpId="0"/>
      <p:bldP spid="50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55" y="2414608"/>
                <a:ext cx="9037983" cy="3979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Cambria Math" panose="02040503050406030204" pitchFamily="18" charset="0"/>
                  </a:rPr>
                  <a:t>By the </a:t>
                </a:r>
                <a:r>
                  <a:rPr lang="en-US" sz="2400" dirty="0">
                    <a:latin typeface="Cambria" panose="020405030504060302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rule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0.1429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0.2500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+2(0.3333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5.8763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=1.9588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" y="2414608"/>
                <a:ext cx="9037983" cy="3979038"/>
              </a:xfrm>
              <a:prstGeom prst="rect">
                <a:avLst/>
              </a:prstGeom>
              <a:blipFill rotWithShape="0"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141023" y="158477"/>
          <a:ext cx="8778240" cy="1261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214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7334" y="228600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4" y="228600"/>
                <a:ext cx="797277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7333" y="802931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3" y="802931"/>
                <a:ext cx="79727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20344" y="890455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44" y="890455"/>
                <a:ext cx="79727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320344" y="249323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44" y="249323"/>
                <a:ext cx="79727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14321" y="224689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321" y="224689"/>
                <a:ext cx="797277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683238" y="224690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38" y="224690"/>
                <a:ext cx="797277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58444" y="249323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44" y="249323"/>
                <a:ext cx="797277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461766" y="234243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66" y="234243"/>
                <a:ext cx="797277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36972" y="228600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72" y="228600"/>
                <a:ext cx="79727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38043" y="22468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43" y="224688"/>
                <a:ext cx="797277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412743" y="85807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3" y="858078"/>
                <a:ext cx="797277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460628" y="858077"/>
                <a:ext cx="94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0.3333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8" y="858077"/>
                <a:ext cx="945274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538277" y="871524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0.2500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77" y="871524"/>
                <a:ext cx="797277" cy="400110"/>
              </a:xfrm>
              <a:prstGeom prst="rect">
                <a:avLst/>
              </a:prstGeom>
              <a:blipFill rotWithShape="0">
                <a:blip r:embed="rId15"/>
                <a:stretch>
                  <a:fillRect r="-17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30675" y="870755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75" y="870755"/>
                <a:ext cx="797277" cy="400110"/>
              </a:xfrm>
              <a:prstGeom prst="rect">
                <a:avLst/>
              </a:prstGeom>
              <a:blipFill rotWithShape="0">
                <a:blip r:embed="rId16"/>
                <a:stretch>
                  <a:fillRect r="-1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723073" y="872685"/>
                <a:ext cx="1033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0.1667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73" y="872685"/>
                <a:ext cx="1033136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43913" y="870755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0.1429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13" y="870755"/>
                <a:ext cx="797277" cy="400110"/>
              </a:xfrm>
              <a:prstGeom prst="rect">
                <a:avLst/>
              </a:prstGeom>
              <a:blipFill rotWithShape="0">
                <a:blip r:embed="rId18"/>
                <a:stretch>
                  <a:fillRect r="-16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412743" y="1353742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3" y="1353742"/>
                <a:ext cx="759468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006720" y="1329108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20" y="1329108"/>
                <a:ext cx="759468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75637" y="1329109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637" y="1329109"/>
                <a:ext cx="759468" cy="461665"/>
              </a:xfrm>
              <a:prstGeom prst="rect">
                <a:avLst/>
              </a:prstGeom>
              <a:blipFill rotWithShape="0"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684644" y="1353742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44" y="1353742"/>
                <a:ext cx="759468" cy="461665"/>
              </a:xfrm>
              <a:prstGeom prst="rect">
                <a:avLst/>
              </a:prstGeom>
              <a:blipFill rotWithShape="0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54165" y="1338662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65" y="1338662"/>
                <a:ext cx="759468" cy="461665"/>
              </a:xfrm>
              <a:prstGeom prst="rect">
                <a:avLst/>
              </a:prstGeom>
              <a:blipFill rotWithShape="0">
                <a:blip r:embed="rId2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529371" y="1333019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71" y="1333019"/>
                <a:ext cx="759468" cy="461665"/>
              </a:xfrm>
              <a:prstGeom prst="rect">
                <a:avLst/>
              </a:prstGeom>
              <a:blipFill rotWithShape="0"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335107" y="1357918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7" y="1357918"/>
                <a:ext cx="759468" cy="461665"/>
              </a:xfrm>
              <a:prstGeom prst="rect">
                <a:avLst/>
              </a:prstGeom>
              <a:blipFill rotWithShape="0">
                <a:blip r:embed="rId2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93" y="1790773"/>
            <a:ext cx="3374824" cy="15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100082"/>
            <a:ext cx="8905461" cy="1038605"/>
          </a:xfrm>
        </p:spPr>
        <p:txBody>
          <a:bodyPr>
            <a:normAutofit/>
          </a:bodyPr>
          <a:lstStyle/>
          <a:p>
            <a:r>
              <a:rPr lang="en-US" dirty="0" smtClean="0"/>
              <a:t>Graphical representation of Integral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27094" y="1936376"/>
            <a:ext cx="0" cy="2702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761565" y="2647150"/>
            <a:ext cx="2501153" cy="1778853"/>
          </a:xfrm>
          <a:custGeom>
            <a:avLst/>
            <a:gdLst>
              <a:gd name="connsiteX0" fmla="*/ 0 w 2501153"/>
              <a:gd name="connsiteY0" fmla="*/ 1778853 h 1778853"/>
              <a:gd name="connsiteX1" fmla="*/ 1008529 w 2501153"/>
              <a:gd name="connsiteY1" fmla="*/ 17288 h 1778853"/>
              <a:gd name="connsiteX2" fmla="*/ 2501153 w 2501153"/>
              <a:gd name="connsiteY2" fmla="*/ 891347 h 177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153" h="1778853">
                <a:moveTo>
                  <a:pt x="0" y="1778853"/>
                </a:moveTo>
                <a:cubicBezTo>
                  <a:pt x="295835" y="972029"/>
                  <a:pt x="591670" y="165206"/>
                  <a:pt x="1008529" y="17288"/>
                </a:cubicBezTo>
                <a:cubicBezTo>
                  <a:pt x="1425388" y="-130630"/>
                  <a:pt x="2245659" y="714294"/>
                  <a:pt x="2501153" y="89134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27094" y="4609714"/>
            <a:ext cx="3025589" cy="26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nual Input 8"/>
          <p:cNvSpPr/>
          <p:nvPr/>
        </p:nvSpPr>
        <p:spPr>
          <a:xfrm>
            <a:off x="2207623" y="3006887"/>
            <a:ext cx="1362760" cy="1600200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96512" y="4637313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12" y="4637313"/>
                <a:ext cx="307052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85387" y="4650374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87" y="4650374"/>
                <a:ext cx="33753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357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4871678" y="1936376"/>
                <a:ext cx="1947135" cy="710774"/>
              </a:xfrm>
              <a:prstGeom prst="wedgeRoundRectCallout">
                <a:avLst>
                  <a:gd name="adj1" fmla="val -105120"/>
                  <a:gd name="adj2" fmla="val 115805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Graph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678" y="1936376"/>
                <a:ext cx="1947135" cy="710774"/>
              </a:xfrm>
              <a:prstGeom prst="wedgeRoundRectCallout">
                <a:avLst>
                  <a:gd name="adj1" fmla="val -105120"/>
                  <a:gd name="adj2" fmla="val 115805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922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8941" y="5287180"/>
                <a:ext cx="84313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The “integral”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is the area under the graph of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1" y="5287180"/>
                <a:ext cx="8431306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1446" t="-6369" r="-2314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5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 animBg="1"/>
      <p:bldP spid="9" grpId="1" animBg="1"/>
      <p:bldP spid="7" grpId="0"/>
      <p:bldP spid="17" grpId="0"/>
      <p:bldP spid="8" grpId="0" animBg="1"/>
      <p:bldP spid="20" grpId="0"/>
      <p:bldP spid="21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5649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1.9588</m:t>
                      </m:r>
                    </m:oMath>
                  </m:oMathPara>
                </a14:m>
                <a:endParaRPr lang="en-US" sz="2800" dirty="0" smtClean="0">
                  <a:latin typeface="Cambria" panose="02040503050406030204" pitchFamily="18" charset="0"/>
                </a:endParaRPr>
              </a:p>
              <a:p>
                <a:r>
                  <a:rPr lang="en-US" sz="2800" dirty="0" smtClean="0">
                    <a:latin typeface="Cambria" panose="02040503050406030204" pitchFamily="18" charset="0"/>
                  </a:rPr>
                  <a:t>Find the exact solution of integral</a:t>
                </a:r>
              </a:p>
              <a:p>
                <a:r>
                  <a:rPr lang="en-US" sz="2800" dirty="0" smtClean="0">
                    <a:latin typeface="Cambria" panose="02040503050406030204" pitchFamily="18" charset="0"/>
                  </a:rPr>
                  <a:t>By Direct Method,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 smtClean="0">
                  <a:latin typeface="Cambria" panose="02040503050406030204" pitchFamily="18" charset="0"/>
                </a:endParaRPr>
              </a:p>
              <a:p>
                <a:pPr marL="2292350" indent="-1254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func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1023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=1.9588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5649816"/>
              </a:xfrm>
              <a:prstGeom prst="rect">
                <a:avLst/>
              </a:prstGeo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8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The speed,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meter per second, of a car,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second after it starts, is shown in the following table.</a:t>
                </a:r>
              </a:p>
              <a:p>
                <a:r>
                  <a:rPr lang="en-US" sz="2800" dirty="0" smtClean="0">
                    <a:latin typeface="Cambria" panose="02040503050406030204" pitchFamily="18" charset="0"/>
                  </a:rPr>
                  <a:t>Find the distance travelled by the car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minutes.Using Simpson's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rule. 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89" t="-3691" r="-69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0" y="2783291"/>
          <a:ext cx="9117492" cy="134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5346"/>
                <a:gridCol w="564236"/>
                <a:gridCol w="759791"/>
                <a:gridCol w="759791"/>
                <a:gridCol w="759791"/>
                <a:gridCol w="759791"/>
                <a:gridCol w="759791"/>
                <a:gridCol w="759791"/>
                <a:gridCol w="759791"/>
                <a:gridCol w="759791"/>
                <a:gridCol w="759791"/>
                <a:gridCol w="759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(time)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(Speed)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10.08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18.90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21.6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18.54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10.26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5.4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54" y="4223698"/>
            <a:ext cx="421195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4582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(meters) distance be travelled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(seconds).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b="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r>
                  <a:rPr lang="en-US" sz="2400" dirty="0" smtClean="0">
                    <a:latin typeface="Cambria" panose="02040503050406030204" pitchFamily="18" charset="0"/>
                  </a:rPr>
                  <a:t>The distance travelled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minute, i.e.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seconds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4582665"/>
              </a:xfrm>
              <a:prstGeom prst="rect">
                <a:avLst/>
              </a:prstGeom>
              <a:blipFill rotWithShape="0">
                <a:blip r:embed="rId2"/>
                <a:stretch>
                  <a:fillRect l="-1042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2528" y="82579"/>
          <a:ext cx="9011472" cy="76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0956"/>
                <a:gridCol w="750956"/>
                <a:gridCol w="750956"/>
                <a:gridCol w="750956"/>
                <a:gridCol w="750956"/>
                <a:gridCol w="750956"/>
                <a:gridCol w="750956"/>
                <a:gridCol w="750956"/>
                <a:gridCol w="750956"/>
                <a:gridCol w="750956"/>
                <a:gridCol w="750956"/>
                <a:gridCol w="7509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10.08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18.90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21.6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18.54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10.26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5.4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9658" y="860544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58" y="860544"/>
                <a:ext cx="759468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80615" y="890501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15" y="890501"/>
                <a:ext cx="75946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34535" y="890501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35" y="890501"/>
                <a:ext cx="75946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75067" y="890501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67" y="890501"/>
                <a:ext cx="75946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82259" y="890501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59" y="890501"/>
                <a:ext cx="759468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0910" y="890501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10" y="890501"/>
                <a:ext cx="75946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47553" y="890501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553" y="890501"/>
                <a:ext cx="75946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01473" y="890501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73" y="890501"/>
                <a:ext cx="75946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005" y="890501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05" y="890501"/>
                <a:ext cx="759468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306601" y="860544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01" y="860544"/>
                <a:ext cx="759468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43788" y="875523"/>
                <a:ext cx="75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88" y="875523"/>
                <a:ext cx="75946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04" y="1075578"/>
                <a:ext cx="8905461" cy="502402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By using Simpson's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en-US" dirty="0"/>
                  <a:t> rule,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+2(</m:t>
                          </m:r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3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0+9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3.6+18.9+18.54+4.5+5.4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2(10.08+21.6+10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.26+4.5)]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(9+203.76+92.88)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(305.64)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=1222.56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metres</a:t>
                </a:r>
                <a:endParaRPr lang="en-US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04" y="1075578"/>
                <a:ext cx="8905461" cy="5024024"/>
              </a:xfrm>
              <a:blipFill rotWithShape="0">
                <a:blip r:embed="rId1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7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5702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using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rule with taking </a:t>
                </a:r>
                <a:r>
                  <a:rPr lang="en-US" sz="2800" b="1" dirty="0" smtClean="0">
                    <a:latin typeface="Cambria" panose="02040503050406030204" pitchFamily="18" charset="0"/>
                  </a:rPr>
                  <a:t>six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subintervals. Use four digits after decimal points for calculation.</a:t>
                </a:r>
                <a:endParaRPr lang="en-US" sz="2800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ambria" panose="02040503050406030204" pitchFamily="18" charset="0"/>
                  </a:rPr>
                  <a:t>Solution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Now,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≠1.3333</m:t>
                      </m:r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5702074"/>
              </a:xfrm>
              <a:prstGeom prst="rect">
                <a:avLst/>
              </a:prstGeo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5358" y="6356350"/>
            <a:ext cx="659924" cy="365125"/>
          </a:xfrm>
        </p:spPr>
        <p:txBody>
          <a:bodyPr/>
          <a:lstStyle/>
          <a:p>
            <a:fld id="{F5C9723F-93B8-42B5-83CE-B3F9BE5AFAD5}" type="slidenum">
              <a:rPr lang="en-US" sz="2400" smtClean="0"/>
              <a:pPr/>
              <a:t>35</a:t>
            </a:fld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9933" y="1539850"/>
                <a:ext cx="6875016" cy="62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=11.1803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3" y="1539850"/>
                <a:ext cx="6875016" cy="6281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6017" y="2266449"/>
                <a:ext cx="5627568" cy="62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−2/3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=1.7360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2266449"/>
                <a:ext cx="5627568" cy="628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1023" y="158477"/>
          <a:ext cx="8778240" cy="1261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214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7334" y="228600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4" y="228600"/>
                <a:ext cx="79727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7333" y="802931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3" y="802931"/>
                <a:ext cx="79727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23233" y="858077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11.1803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33" y="858077"/>
                <a:ext cx="797277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3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320344" y="249323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44" y="249323"/>
                <a:ext cx="797277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74574" y="222982"/>
                <a:ext cx="8399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14/3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574" y="222982"/>
                <a:ext cx="839916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733585" y="224688"/>
                <a:ext cx="849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10/3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85" y="224688"/>
                <a:ext cx="849840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658444" y="249323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44" y="249323"/>
                <a:ext cx="797277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581690" y="22468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90" y="224688"/>
                <a:ext cx="79727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44066" y="228600"/>
                <a:ext cx="984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−2/3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66" y="228600"/>
                <a:ext cx="984187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938043" y="22468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43" y="224688"/>
                <a:ext cx="797277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412743" y="85807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1.7360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3" y="858078"/>
                <a:ext cx="797277" cy="400110"/>
              </a:xfrm>
              <a:prstGeom prst="rect">
                <a:avLst/>
              </a:prstGeom>
              <a:blipFill rotWithShape="0">
                <a:blip r:embed="rId14"/>
                <a:stretch>
                  <a:fillRect r="-16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460628" y="858077"/>
                <a:ext cx="94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1.7360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8" y="858077"/>
                <a:ext cx="945274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50418" y="871280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11.1803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18" y="871280"/>
                <a:ext cx="797277" cy="400110"/>
              </a:xfrm>
              <a:prstGeom prst="rect">
                <a:avLst/>
              </a:prstGeom>
              <a:blipFill rotWithShape="0">
                <a:blip r:embed="rId16"/>
                <a:stretch>
                  <a:fillRect r="-35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86745" y="870755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42.1479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745" y="870755"/>
                <a:ext cx="797277" cy="400110"/>
              </a:xfrm>
              <a:prstGeom prst="rect">
                <a:avLst/>
              </a:prstGeom>
              <a:blipFill rotWithShape="0">
                <a:blip r:embed="rId17"/>
                <a:stretch>
                  <a:fillRect r="-35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67706" y="872685"/>
                <a:ext cx="1033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108.7094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706" y="872685"/>
                <a:ext cx="1033136" cy="400110"/>
              </a:xfrm>
              <a:prstGeom prst="rect">
                <a:avLst/>
              </a:prstGeom>
              <a:blipFill rotWithShape="0">
                <a:blip r:embed="rId18"/>
                <a:stretch>
                  <a:fillRect r="-18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776737" y="87535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225.0622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37" y="875358"/>
                <a:ext cx="797277" cy="400110"/>
              </a:xfrm>
              <a:prstGeom prst="rect">
                <a:avLst/>
              </a:prstGeom>
              <a:blipFill rotWithShape="0">
                <a:blip r:embed="rId19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41023" y="2993048"/>
                <a:ext cx="2817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2/3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1.7360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3" y="2993048"/>
                <a:ext cx="2817330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64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9933" y="3551071"/>
                <a:ext cx="2271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11.1803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3" y="3551071"/>
                <a:ext cx="2271720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8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6358" y="4160135"/>
                <a:ext cx="2817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42.1479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58" y="4160135"/>
                <a:ext cx="2817330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64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0646" y="4817533"/>
                <a:ext cx="31043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108.7094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6" y="4817533"/>
                <a:ext cx="3104305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58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6358" y="5478760"/>
                <a:ext cx="2478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225.0622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58" y="5478760"/>
                <a:ext cx="2478034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73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7" grpId="0"/>
      <p:bldP spid="48" grpId="0"/>
      <p:bldP spid="49" grpId="0"/>
      <p:bldP spid="50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30" grpId="0"/>
      <p:bldP spid="31" grpId="0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55" y="2414608"/>
                <a:ext cx="9037983" cy="392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Cambria Math" panose="02040503050406030204" pitchFamily="18" charset="0"/>
                  </a:rPr>
                  <a:t>By the </a:t>
                </a:r>
                <a:r>
                  <a:rPr lang="en-US" sz="2400" dirty="0">
                    <a:latin typeface="Cambria" panose="020405030504060302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rule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+2(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11.1803+225.0622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1.736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+11.1803+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108.7094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+2(1.736+42.1479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810.5131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=360.2280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" y="2414608"/>
                <a:ext cx="9037983" cy="3920560"/>
              </a:xfrm>
              <a:prstGeom prst="rect">
                <a:avLst/>
              </a:prstGeom>
              <a:blipFill rotWithShape="0"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460039" y="1330214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39" y="1330214"/>
                <a:ext cx="75946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054016" y="1305580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16" y="1305580"/>
                <a:ext cx="75946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22933" y="1305581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33" y="1305581"/>
                <a:ext cx="75946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31940" y="1330214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940" y="1330214"/>
                <a:ext cx="75946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601461" y="1315134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61" y="1315134"/>
                <a:ext cx="75946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576667" y="1309491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67" y="1309491"/>
                <a:ext cx="75946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343411" y="1330214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11" y="1330214"/>
                <a:ext cx="75946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41023" y="158477"/>
          <a:ext cx="8778240" cy="1261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214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7334" y="228600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4" y="228600"/>
                <a:ext cx="797277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333" y="802931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3" y="802931"/>
                <a:ext cx="79727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23233" y="858077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11.1803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33" y="858077"/>
                <a:ext cx="797277" cy="400110"/>
              </a:xfrm>
              <a:prstGeom prst="rect">
                <a:avLst/>
              </a:prstGeom>
              <a:blipFill rotWithShape="0">
                <a:blip r:embed="rId12"/>
                <a:stretch>
                  <a:fillRect r="-3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20344" y="249323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44" y="249323"/>
                <a:ext cx="797277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74574" y="222982"/>
                <a:ext cx="8399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14/3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574" y="222982"/>
                <a:ext cx="839916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3585" y="224688"/>
                <a:ext cx="849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10/3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85" y="224688"/>
                <a:ext cx="849840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58444" y="249323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44" y="249323"/>
                <a:ext cx="797277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81690" y="22468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90" y="224688"/>
                <a:ext cx="797277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44066" y="228600"/>
                <a:ext cx="984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−2/3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66" y="228600"/>
                <a:ext cx="984187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38043" y="22468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43" y="224688"/>
                <a:ext cx="797277" cy="4001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412743" y="85807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1.7360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3" y="858078"/>
                <a:ext cx="797277" cy="400110"/>
              </a:xfrm>
              <a:prstGeom prst="rect">
                <a:avLst/>
              </a:prstGeom>
              <a:blipFill rotWithShape="0">
                <a:blip r:embed="rId20"/>
                <a:stretch>
                  <a:fillRect r="-16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60628" y="858077"/>
                <a:ext cx="94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1.7360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8" y="858077"/>
                <a:ext cx="94527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50418" y="871280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11.1803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18" y="871280"/>
                <a:ext cx="797277" cy="400110"/>
              </a:xfrm>
              <a:prstGeom prst="rect">
                <a:avLst/>
              </a:prstGeom>
              <a:blipFill rotWithShape="0">
                <a:blip r:embed="rId22"/>
                <a:stretch>
                  <a:fillRect r="-35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86745" y="870755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42.1479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745" y="870755"/>
                <a:ext cx="797277" cy="400110"/>
              </a:xfrm>
              <a:prstGeom prst="rect">
                <a:avLst/>
              </a:prstGeom>
              <a:blipFill rotWithShape="0">
                <a:blip r:embed="rId23"/>
                <a:stretch>
                  <a:fillRect r="-35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81354" y="872685"/>
                <a:ext cx="1033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108.7094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54" y="872685"/>
                <a:ext cx="1033136" cy="400110"/>
              </a:xfrm>
              <a:prstGeom prst="rect">
                <a:avLst/>
              </a:prstGeom>
              <a:blipFill rotWithShape="0">
                <a:blip r:embed="rId24"/>
                <a:stretch>
                  <a:fillRect r="-1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763893" y="875358"/>
                <a:ext cx="797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225.0622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93" y="875358"/>
                <a:ext cx="797277" cy="400110"/>
              </a:xfrm>
              <a:prstGeom prst="rect">
                <a:avLst/>
              </a:prstGeom>
              <a:blipFill rotWithShape="0">
                <a:blip r:embed="rId25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38" y="2009103"/>
            <a:ext cx="2789111" cy="1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222098" y="4223601"/>
            <a:ext cx="7647342" cy="8231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33560" y="1837750"/>
          <a:ext cx="6504399" cy="92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11"/>
                <a:gridCol w="722711"/>
                <a:gridCol w="722711"/>
                <a:gridCol w="722711"/>
                <a:gridCol w="722711"/>
                <a:gridCol w="722711"/>
                <a:gridCol w="722711"/>
                <a:gridCol w="722711"/>
                <a:gridCol w="722711"/>
              </a:tblGrid>
              <a:tr h="464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</a:t>
            </a:r>
            <a:r>
              <a:rPr lang="en-US" dirty="0" smtClean="0"/>
              <a:t>3/8 </a:t>
            </a:r>
            <a:r>
              <a:rPr lang="en-US" dirty="0"/>
              <a:t>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observation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185" y="1861154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5" y="1861154"/>
                <a:ext cx="47478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6595" y="1800488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95" y="1800488"/>
                <a:ext cx="474785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6153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1193" y="1861154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93" y="1861154"/>
                <a:ext cx="47478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9558" y="1865113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58" y="1865113"/>
                <a:ext cx="47478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04429" y="1864597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29" y="1864597"/>
                <a:ext cx="47478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3956" y="1861154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56" y="1861154"/>
                <a:ext cx="4747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29932" y="1866212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32" y="1866212"/>
                <a:ext cx="47478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7185" y="2218935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5" y="2218935"/>
                <a:ext cx="47478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51192" y="2218935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92" y="2218935"/>
                <a:ext cx="474785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84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79558" y="2218935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58" y="2218935"/>
                <a:ext cx="47478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384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04429" y="2218935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29" y="2218935"/>
                <a:ext cx="474785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84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32592" y="2216881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92" y="2216881"/>
                <a:ext cx="47478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846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74892" y="2215631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892" y="2215631"/>
                <a:ext cx="47478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846" r="-6153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01296" y="2215631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96" y="2215631"/>
                <a:ext cx="474785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-19087" y="3256681"/>
                <a:ext cx="1364128" cy="111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87" y="3256681"/>
                <a:ext cx="1364128" cy="11194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22098" y="4225365"/>
                <a:ext cx="76209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98" y="4225365"/>
                <a:ext cx="762091" cy="793551"/>
              </a:xfrm>
              <a:prstGeom prst="rect">
                <a:avLst/>
              </a:prstGeom>
              <a:blipFill rotWithShape="0">
                <a:blip r:embed="rId17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64420" y="4388889"/>
                <a:ext cx="7713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420" y="4388889"/>
                <a:ext cx="771395" cy="523220"/>
              </a:xfrm>
              <a:prstGeom prst="rect">
                <a:avLst/>
              </a:prstGeom>
              <a:blipFill rotWithShape="0">
                <a:blip r:embed="rId18"/>
                <a:stretch>
                  <a:fillRect r="-764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69811" y="5342876"/>
                <a:ext cx="23950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 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 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11" y="5342876"/>
                <a:ext cx="2395025" cy="707886"/>
              </a:xfrm>
              <a:prstGeom prst="rect">
                <a:avLst/>
              </a:prstGeom>
              <a:blipFill rotWithShape="0">
                <a:blip r:embed="rId19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19061" y="4421008"/>
                <a:ext cx="1418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061" y="4421008"/>
                <a:ext cx="1418664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12617" y="4423241"/>
                <a:ext cx="2767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7" y="4423241"/>
                <a:ext cx="2767108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352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224260" y="3415754"/>
                <a:ext cx="6668974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60" y="3415754"/>
                <a:ext cx="6668974" cy="793551"/>
              </a:xfrm>
              <a:prstGeom prst="rect">
                <a:avLst/>
              </a:prstGeom>
              <a:blipFill rotWithShape="0">
                <a:blip r:embed="rId22"/>
                <a:stretch>
                  <a:fillRect r="-16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988084" y="3638180"/>
                <a:ext cx="1244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84" y="3638180"/>
                <a:ext cx="1244508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979214" y="3650684"/>
                <a:ext cx="2738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𝑀𝑢𝑙𝑡𝑖𝑝𝑙𝑒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14" y="3650684"/>
                <a:ext cx="2738570" cy="461665"/>
              </a:xfrm>
              <a:prstGeom prst="rect">
                <a:avLst/>
              </a:prstGeom>
              <a:blipFill rotWithShape="0">
                <a:blip r:embed="rId2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0870" y="3645432"/>
                <a:ext cx="3438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𝑢𝑙𝑡𝑖𝑝𝑙𝑒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70" y="3645432"/>
                <a:ext cx="3438570" cy="461665"/>
              </a:xfrm>
              <a:prstGeom prst="rect">
                <a:avLst/>
              </a:prstGeom>
              <a:blipFill rotWithShape="0">
                <a:blip r:embed="rId2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65079" y="4428828"/>
                <a:ext cx="2546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079" y="4428828"/>
                <a:ext cx="2546363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358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1445" y="1861153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45" y="1861153"/>
                <a:ext cx="474785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02809" y="2215632"/>
                <a:ext cx="474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09" y="2215632"/>
                <a:ext cx="474785" cy="461665"/>
              </a:xfrm>
              <a:prstGeom prst="rect">
                <a:avLst/>
              </a:prstGeom>
              <a:blipFill rotWithShape="0">
                <a:blip r:embed="rId28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08886" y="5309952"/>
                <a:ext cx="2302865" cy="67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86" y="5309952"/>
                <a:ext cx="2302865" cy="67672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2264" y="5858317"/>
                <a:ext cx="36217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08" indent="-21430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𝑖𝑛𝑡𝑒𝑟𝑣𝑎𝑙𝑠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4" y="5858317"/>
                <a:ext cx="3621718" cy="400110"/>
              </a:xfrm>
              <a:prstGeom prst="rect">
                <a:avLst/>
              </a:prstGeom>
              <a:blipFill rotWithShape="0">
                <a:blip r:embed="rId30"/>
                <a:stretch>
                  <a:fillRect l="-1515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91667E-6 -3.7037E-7 L -2.91667E-6 -0.07222 " pathEditMode="relative" rAng="0" ptsTypes="AA">
                                      <p:cBhvr>
                                        <p:cTn id="100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1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2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4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77778E-7 4.07407E-6 L 2.77778E-7 -0.07223 " pathEditMode="relative" rAng="0" ptsTypes="AA">
                                      <p:cBhvr>
                                        <p:cTn id="108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9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0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1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2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6 -2.96296E-6 L -2.77778E-6 -0.07222 " pathEditMode="relative" rAng="0" ptsTypes="AA">
                                      <p:cBhvr>
                                        <p:cTn id="114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15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7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8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1.48148E-6 L -3.95833E-6 -0.07222 " pathEditMode="relative" rAng="0" ptsTypes="AA">
                                      <p:cBhvr>
                                        <p:cTn id="127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8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9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0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1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88889E-6 -4.44444E-6 L -3.88889E-6 -0.07222 " pathEditMode="relative" rAng="0" ptsTypes="AA">
                                      <p:cBhvr>
                                        <p:cTn id="135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6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7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8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9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1.48148E-6 L -3.95833E-6 -0.07222 " pathEditMode="relative" rAng="0" ptsTypes="AA">
                                      <p:cBhvr>
                                        <p:cTn id="148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49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4.07407E-6 L 0 -0.07223 " pathEditMode="relative" rAng="0" ptsTypes="AA">
                                      <p:cBhvr>
                                        <p:cTn id="156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9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0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77778E-6 4.07407E-6 L 2.77778E-6 -0.07223 " pathEditMode="relative" rAng="0" ptsTypes="AA">
                                      <p:cBhvr>
                                        <p:cTn id="162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3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5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6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-2.96296E-6 L -1.38889E-6 -0.07222 " pathEditMode="relative" rAng="0" ptsTypes="AA">
                                      <p:cBhvr>
                                        <p:cTn id="168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9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0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1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2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0" grpId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5" grpId="0"/>
      <p:bldP spid="46" grpId="0"/>
      <p:bldP spid="46" grpId="1"/>
      <p:bldP spid="47" grpId="0"/>
      <p:bldP spid="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9934" y="3985148"/>
            <a:ext cx="3207224" cy="13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23581" y="1269242"/>
            <a:ext cx="0" cy="2729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460310" y="1815154"/>
            <a:ext cx="2361063" cy="1119116"/>
          </a:xfrm>
          <a:custGeom>
            <a:avLst/>
            <a:gdLst>
              <a:gd name="connsiteX0" fmla="*/ 0 w 1897039"/>
              <a:gd name="connsiteY0" fmla="*/ 792388 h 833331"/>
              <a:gd name="connsiteX1" fmla="*/ 327547 w 1897039"/>
              <a:gd name="connsiteY1" fmla="*/ 191886 h 833331"/>
              <a:gd name="connsiteX2" fmla="*/ 846162 w 1897039"/>
              <a:gd name="connsiteY2" fmla="*/ 669558 h 833331"/>
              <a:gd name="connsiteX3" fmla="*/ 1405720 w 1897039"/>
              <a:gd name="connsiteY3" fmla="*/ 818 h 833331"/>
              <a:gd name="connsiteX4" fmla="*/ 1897039 w 1897039"/>
              <a:gd name="connsiteY4" fmla="*/ 833331 h 8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39" h="833331">
                <a:moveTo>
                  <a:pt x="0" y="792388"/>
                </a:moveTo>
                <a:cubicBezTo>
                  <a:pt x="93260" y="502373"/>
                  <a:pt x="186520" y="212358"/>
                  <a:pt x="327547" y="191886"/>
                </a:cubicBezTo>
                <a:cubicBezTo>
                  <a:pt x="468574" y="171414"/>
                  <a:pt x="666466" y="701403"/>
                  <a:pt x="846162" y="669558"/>
                </a:cubicBezTo>
                <a:cubicBezTo>
                  <a:pt x="1025858" y="637713"/>
                  <a:pt x="1230574" y="-26477"/>
                  <a:pt x="1405720" y="818"/>
                </a:cubicBezTo>
                <a:cubicBezTo>
                  <a:pt x="1580866" y="28113"/>
                  <a:pt x="1821976" y="694579"/>
                  <a:pt x="1897039" y="833331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17677" y="2349697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76963" y="2256438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58379" y="2172270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0"/>
          </p:cNvCxnSpPr>
          <p:nvPr/>
        </p:nvCxnSpPr>
        <p:spPr>
          <a:xfrm flipH="1">
            <a:off x="1528153" y="2470248"/>
            <a:ext cx="1" cy="1528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5"/>
          </p:cNvCxnSpPr>
          <p:nvPr/>
        </p:nvCxnSpPr>
        <p:spPr>
          <a:xfrm>
            <a:off x="3581468" y="2349629"/>
            <a:ext cx="17930" cy="1649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1296537" y="2006015"/>
            <a:ext cx="2797791" cy="764481"/>
          </a:xfrm>
          <a:custGeom>
            <a:avLst/>
            <a:gdLst>
              <a:gd name="connsiteX0" fmla="*/ 0 w 2797791"/>
              <a:gd name="connsiteY0" fmla="*/ 764481 h 764481"/>
              <a:gd name="connsiteX1" fmla="*/ 218364 w 2797791"/>
              <a:gd name="connsiteY1" fmla="*/ 546116 h 764481"/>
              <a:gd name="connsiteX2" fmla="*/ 464024 w 2797791"/>
              <a:gd name="connsiteY2" fmla="*/ 245866 h 764481"/>
              <a:gd name="connsiteX3" fmla="*/ 873457 w 2797791"/>
              <a:gd name="connsiteY3" fmla="*/ 382343 h 764481"/>
              <a:gd name="connsiteX4" fmla="*/ 1146412 w 2797791"/>
              <a:gd name="connsiteY4" fmla="*/ 532469 h 764481"/>
              <a:gd name="connsiteX5" fmla="*/ 1501254 w 2797791"/>
              <a:gd name="connsiteY5" fmla="*/ 245866 h 764481"/>
              <a:gd name="connsiteX6" fmla="*/ 1787857 w 2797791"/>
              <a:gd name="connsiteY6" fmla="*/ 206 h 764481"/>
              <a:gd name="connsiteX7" fmla="*/ 2238233 w 2797791"/>
              <a:gd name="connsiteY7" fmla="*/ 286809 h 764481"/>
              <a:gd name="connsiteX8" fmla="*/ 2797791 w 2797791"/>
              <a:gd name="connsiteY8" fmla="*/ 723537 h 76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7791" h="764481">
                <a:moveTo>
                  <a:pt x="0" y="764481"/>
                </a:moveTo>
                <a:cubicBezTo>
                  <a:pt x="70513" y="698516"/>
                  <a:pt x="141027" y="632552"/>
                  <a:pt x="218364" y="546116"/>
                </a:cubicBezTo>
                <a:cubicBezTo>
                  <a:pt x="295701" y="459680"/>
                  <a:pt x="354842" y="273161"/>
                  <a:pt x="464024" y="245866"/>
                </a:cubicBezTo>
                <a:cubicBezTo>
                  <a:pt x="573206" y="218571"/>
                  <a:pt x="759726" y="334576"/>
                  <a:pt x="873457" y="382343"/>
                </a:cubicBezTo>
                <a:cubicBezTo>
                  <a:pt x="987188" y="430110"/>
                  <a:pt x="1041779" y="555215"/>
                  <a:pt x="1146412" y="532469"/>
                </a:cubicBezTo>
                <a:cubicBezTo>
                  <a:pt x="1251045" y="509723"/>
                  <a:pt x="1394347" y="334576"/>
                  <a:pt x="1501254" y="245866"/>
                </a:cubicBezTo>
                <a:cubicBezTo>
                  <a:pt x="1608162" y="157155"/>
                  <a:pt x="1665027" y="-6618"/>
                  <a:pt x="1787857" y="206"/>
                </a:cubicBezTo>
                <a:cubicBezTo>
                  <a:pt x="1910687" y="7030"/>
                  <a:pt x="2069911" y="166254"/>
                  <a:pt x="2238233" y="286809"/>
                </a:cubicBezTo>
                <a:cubicBezTo>
                  <a:pt x="2406555" y="407364"/>
                  <a:pt x="2674961" y="634827"/>
                  <a:pt x="2797791" y="72353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24651" y="4001069"/>
            <a:ext cx="31253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38299" y="1271517"/>
            <a:ext cx="0" cy="2729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5627930" y="1689776"/>
            <a:ext cx="2126244" cy="1893035"/>
          </a:xfrm>
          <a:custGeom>
            <a:avLst/>
            <a:gdLst>
              <a:gd name="connsiteX0" fmla="*/ 0 w 2126244"/>
              <a:gd name="connsiteY0" fmla="*/ 1139145 h 1893035"/>
              <a:gd name="connsiteX1" fmla="*/ 295835 w 2126244"/>
              <a:gd name="connsiteY1" fmla="*/ 386110 h 1893035"/>
              <a:gd name="connsiteX2" fmla="*/ 1021977 w 2126244"/>
              <a:gd name="connsiteY2" fmla="*/ 426451 h 1893035"/>
              <a:gd name="connsiteX3" fmla="*/ 1425388 w 2126244"/>
              <a:gd name="connsiteY3" fmla="*/ 49933 h 1893035"/>
              <a:gd name="connsiteX4" fmla="*/ 2070847 w 2126244"/>
              <a:gd name="connsiteY4" fmla="*/ 1703921 h 1893035"/>
              <a:gd name="connsiteX5" fmla="*/ 2097741 w 2126244"/>
              <a:gd name="connsiteY5" fmla="*/ 1865286 h 189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6244" h="1893035">
                <a:moveTo>
                  <a:pt x="0" y="1139145"/>
                </a:moveTo>
                <a:cubicBezTo>
                  <a:pt x="62753" y="822018"/>
                  <a:pt x="125506" y="504892"/>
                  <a:pt x="295835" y="386110"/>
                </a:cubicBezTo>
                <a:cubicBezTo>
                  <a:pt x="466165" y="267328"/>
                  <a:pt x="833718" y="482481"/>
                  <a:pt x="1021977" y="426451"/>
                </a:cubicBezTo>
                <a:cubicBezTo>
                  <a:pt x="1210236" y="370421"/>
                  <a:pt x="1250576" y="-162979"/>
                  <a:pt x="1425388" y="49933"/>
                </a:cubicBezTo>
                <a:cubicBezTo>
                  <a:pt x="1600200" y="262845"/>
                  <a:pt x="1958788" y="1401362"/>
                  <a:pt x="2070847" y="1703921"/>
                </a:cubicBezTo>
                <a:cubicBezTo>
                  <a:pt x="2182906" y="2006480"/>
                  <a:pt x="2088776" y="1851839"/>
                  <a:pt x="2097741" y="1865286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5300849" y="2081362"/>
            <a:ext cx="3025588" cy="1252866"/>
          </a:xfrm>
          <a:custGeom>
            <a:avLst/>
            <a:gdLst>
              <a:gd name="connsiteX0" fmla="*/ 0 w 1021977"/>
              <a:gd name="connsiteY0" fmla="*/ 776977 h 776977"/>
              <a:gd name="connsiteX1" fmla="*/ 255495 w 1021977"/>
              <a:gd name="connsiteY1" fmla="*/ 77730 h 776977"/>
              <a:gd name="connsiteX2" fmla="*/ 591671 w 1021977"/>
              <a:gd name="connsiteY2" fmla="*/ 91177 h 776977"/>
              <a:gd name="connsiteX3" fmla="*/ 1021977 w 1021977"/>
              <a:gd name="connsiteY3" fmla="*/ 736636 h 77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977" h="776977">
                <a:moveTo>
                  <a:pt x="0" y="776977"/>
                </a:moveTo>
                <a:cubicBezTo>
                  <a:pt x="78441" y="484503"/>
                  <a:pt x="156883" y="192030"/>
                  <a:pt x="255495" y="77730"/>
                </a:cubicBezTo>
                <a:cubicBezTo>
                  <a:pt x="354107" y="-36570"/>
                  <a:pt x="463924" y="-18641"/>
                  <a:pt x="591671" y="91177"/>
                </a:cubicBezTo>
                <a:cubicBezTo>
                  <a:pt x="719418" y="200995"/>
                  <a:pt x="870697" y="468815"/>
                  <a:pt x="1021977" y="73663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627929" y="2657760"/>
            <a:ext cx="1" cy="131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31517" y="2404287"/>
            <a:ext cx="2" cy="1594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454823" y="3947103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11051" y="3933455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799323" y="3933455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495626" y="3930558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350600" y="4125875"/>
            <a:ext cx="35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a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01509" y="4125875"/>
            <a:ext cx="33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56426" y="4125875"/>
            <a:ext cx="33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c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43025" y="4125875"/>
            <a:ext cx="21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1466936" y="2470248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10491" y="2040419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270300" y="2326238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566712" y="2603170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410491" y="3937381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270300" y="3935249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566712" y="3953229"/>
            <a:ext cx="122435" cy="1091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512043" y="4249605"/>
            <a:ext cx="35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a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13789" y="4249605"/>
            <a:ext cx="33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100642" y="4249605"/>
            <a:ext cx="33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c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392" y="5139886"/>
            <a:ext cx="281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Simpson’s 3/8 Rule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1599" y="5139885"/>
            <a:ext cx="281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Simpson’s </a:t>
            </a:r>
            <a:r>
              <a:rPr lang="en-US" sz="2400" dirty="0" smtClean="0"/>
              <a:t>1/3 </a:t>
            </a:r>
            <a:r>
              <a:rPr lang="en-US" sz="2400" dirty="0"/>
              <a:t>Rule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06017" y="75220"/>
            <a:ext cx="8905461" cy="867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ambria" panose="02040503050406030204" pitchFamily="18" charset="0"/>
              </a:rPr>
              <a:t>Simpson’s </a:t>
            </a:r>
            <a:r>
              <a:rPr lang="en-US" sz="4400" dirty="0">
                <a:latin typeface="Cambria" panose="02040503050406030204" pitchFamily="18" charset="0"/>
              </a:rPr>
              <a:t>3/8 Rule</a:t>
            </a:r>
          </a:p>
        </p:txBody>
      </p:sp>
    </p:spTree>
    <p:extLst>
      <p:ext uri="{BB962C8B-B14F-4D97-AF65-F5344CB8AC3E}">
        <p14:creationId xmlns:p14="http://schemas.microsoft.com/office/powerpoint/2010/main" val="269136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32" grpId="0" animBg="1"/>
      <p:bldP spid="69" grpId="0" animBg="1"/>
      <p:bldP spid="70" grpId="0" animBg="1"/>
      <p:bldP spid="71" grpId="0" animBg="1"/>
      <p:bldP spid="72" grpId="0" animBg="1"/>
      <p:bldP spid="75" grpId="0"/>
      <p:bldP spid="76" grpId="0"/>
      <p:bldP spid="77" grpId="0"/>
      <p:bldP spid="78" grpId="0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in Simpson's 3/8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continuous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then the error in Simpson's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3/8</m:t>
                    </m:r>
                  </m:oMath>
                </a14:m>
                <a:r>
                  <a:rPr lang="en-US" dirty="0" smtClean="0"/>
                  <a:t> rule is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𝒆𝒓𝒓𝒐𝒓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</m:den>
                    </m:f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800" b="1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t="-971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42699" y="1746915"/>
            <a:ext cx="5568286" cy="131018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44202" y="1787859"/>
            <a:ext cx="1460310" cy="1119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4"/>
          </p:cNvCxnSpPr>
          <p:nvPr/>
        </p:nvCxnSpPr>
        <p:spPr>
          <a:xfrm rot="5400000">
            <a:off x="3205180" y="2690653"/>
            <a:ext cx="1252857" cy="168549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39837" y="3892791"/>
            <a:ext cx="154902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Constant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63287" y="4850211"/>
                <a:ext cx="4188033" cy="8309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is the largest value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87" y="4850211"/>
                <a:ext cx="418803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879" t="-4255" b="-1347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09230" y="1804011"/>
            <a:ext cx="1361118" cy="1119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4"/>
            <a:endCxn id="14" idx="3"/>
          </p:cNvCxnSpPr>
          <p:nvPr/>
        </p:nvCxnSpPr>
        <p:spPr>
          <a:xfrm rot="5400000">
            <a:off x="4699263" y="3675184"/>
            <a:ext cx="2342584" cy="8384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03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600" dirty="0" smtClean="0"/>
                  <a:t>Fundamental theorem of calculus :</a:t>
                </a:r>
              </a:p>
              <a:p>
                <a:pPr marL="3492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600" dirty="0" smtClean="0"/>
              </a:p>
              <a:p>
                <a:pPr marL="3714750" indent="0">
                  <a:buNone/>
                </a:pPr>
                <a:r>
                  <a:rPr lang="en-US" sz="2600" dirty="0" smtClean="0">
                    <a:solidFill>
                      <a:schemeClr val="bg1">
                        <a:lumMod val="8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This method of evaluating definite integrals is called the </a:t>
                </a:r>
                <a:r>
                  <a:rPr lang="en-US" sz="2600" b="1" dirty="0"/>
                  <a:t>analytical </a:t>
                </a:r>
                <a:r>
                  <a:rPr lang="en-US" sz="2600" b="1" dirty="0" smtClean="0"/>
                  <a:t>method.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000" b="1" dirty="0"/>
                  <a:t>e.g.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30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9" t="-1699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9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544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taking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using Simpson’s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3/8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rule. Hence Obtain an approximate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.Estimate the bound of error involved in the process.</a:t>
                </a:r>
                <a:endParaRPr lang="en-US" sz="2800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Cambria" panose="02040503050406030204" pitchFamily="18" charset="0"/>
                  </a:rPr>
                  <a:t>Solution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Now,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5443285"/>
              </a:xfrm>
              <a:prstGeom prst="rect">
                <a:avLst/>
              </a:prstGeo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and statistical method  (2140706)     </a:t>
            </a:r>
            <a:r>
              <a:rPr lang="en-US" dirty="0" err="1" smtClean="0"/>
              <a:t>Darshan</a:t>
            </a:r>
            <a:r>
              <a:rPr lang="en-US" dirty="0" smtClean="0"/>
              <a:t>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1190" y="6356350"/>
            <a:ext cx="424092" cy="365125"/>
          </a:xfrm>
        </p:spPr>
        <p:txBody>
          <a:bodyPr/>
          <a:lstStyle/>
          <a:p>
            <a:fld id="{F5C9723F-93B8-42B5-83CE-B3F9BE5AFAD5}" type="slidenum">
              <a:rPr lang="en-US" sz="1600" smtClean="0"/>
              <a:pPr/>
              <a:t>41</a:t>
            </a:fld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26487" y="1539850"/>
                <a:ext cx="4675938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7" y="1539850"/>
                <a:ext cx="4675938" cy="792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6017" y="2266449"/>
                <a:ext cx="4696408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0.6667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2266449"/>
                <a:ext cx="4696408" cy="792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1023" y="158477"/>
          <a:ext cx="8778240" cy="1261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214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7334" y="22860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4" y="228600"/>
                <a:ext cx="79727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7333" y="802931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3" y="802931"/>
                <a:ext cx="79727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320345" y="829825"/>
            <a:ext cx="79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320344" y="24932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44" y="249323"/>
                <a:ext cx="79727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4321" y="224689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321" y="224689"/>
                <a:ext cx="79727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83238" y="22469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38" y="224690"/>
                <a:ext cx="79727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658444" y="24932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44" y="249323"/>
                <a:ext cx="79727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461766" y="23424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66" y="234243"/>
                <a:ext cx="79727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36972" y="22860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72" y="228600"/>
                <a:ext cx="79727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938043" y="224688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43" y="224688"/>
                <a:ext cx="79727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412743" y="858078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0.6667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3" y="858078"/>
                <a:ext cx="797277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290" r="-38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460628" y="858077"/>
                <a:ext cx="945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0.5000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8" y="858077"/>
                <a:ext cx="945274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935" r="-1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538277" y="871524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0.4000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77" y="871524"/>
                <a:ext cx="79727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527" r="-38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630675" y="870755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0.3333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75" y="870755"/>
                <a:ext cx="797277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2308" r="-3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23073" y="872685"/>
                <a:ext cx="1033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73" y="872685"/>
                <a:ext cx="1033136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77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843913" y="870755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13" y="870755"/>
                <a:ext cx="797277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2290" r="-38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41023" y="2993048"/>
                <a:ext cx="443226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0.5000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3" y="2993048"/>
                <a:ext cx="4432260" cy="79239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41022" y="3695320"/>
                <a:ext cx="4813115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0.4000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2" y="3695320"/>
                <a:ext cx="4813115" cy="79239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41023" y="4473709"/>
                <a:ext cx="443226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0.3333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3" y="4473709"/>
                <a:ext cx="4432260" cy="79239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26487" y="5266105"/>
                <a:ext cx="482765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0.2857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7" y="5266105"/>
                <a:ext cx="4827650" cy="79239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658444" y="5266105"/>
                <a:ext cx="443226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0.2500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44" y="5266105"/>
                <a:ext cx="4432260" cy="79239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4658444" y="4968558"/>
            <a:ext cx="0" cy="1244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7" grpId="0"/>
      <p:bldP spid="48" grpId="0"/>
      <p:bldP spid="49" grpId="0"/>
      <p:bldP spid="50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55" y="2414608"/>
                <a:ext cx="9037983" cy="338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Cambria Math" panose="02040503050406030204" pitchFamily="18" charset="0"/>
                  </a:rPr>
                  <a:t>By the </a:t>
                </a:r>
                <a:r>
                  <a:rPr lang="en-US" sz="2400" dirty="0">
                    <a:latin typeface="Cambria" panose="020405030504060302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rule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3(0.5)</m:t>
                          </m:r>
                        </m:num>
                        <m:den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+3(0.5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0.3333+0.2857+0.6667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=1.3888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" y="2414608"/>
                <a:ext cx="9037983" cy="3380413"/>
              </a:xfrm>
              <a:prstGeom prst="rect">
                <a:avLst/>
              </a:prstGeom>
              <a:blipFill rotWithShape="0"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412743" y="1353742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3" y="1353742"/>
                <a:ext cx="75946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006720" y="1329108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20" y="1329108"/>
                <a:ext cx="75946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75637" y="1329109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637" y="1329109"/>
                <a:ext cx="75946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684644" y="1353742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44" y="1353742"/>
                <a:ext cx="75946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54165" y="1338662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65" y="1338662"/>
                <a:ext cx="75946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529371" y="1333019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71" y="1333019"/>
                <a:ext cx="75946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335107" y="1357918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7" y="1357918"/>
                <a:ext cx="75946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91" y="1873650"/>
            <a:ext cx="3374824" cy="1518671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141023" y="158477"/>
          <a:ext cx="8778240" cy="1261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214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334" y="22860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4" y="228600"/>
                <a:ext cx="79727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7333" y="802931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3" y="802931"/>
                <a:ext cx="79727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320345" y="829825"/>
            <a:ext cx="79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20344" y="24932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44" y="249323"/>
                <a:ext cx="797277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14321" y="224689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321" y="224689"/>
                <a:ext cx="797277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83238" y="22469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38" y="224690"/>
                <a:ext cx="797277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658444" y="24932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44" y="249323"/>
                <a:ext cx="797277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61766" y="234243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66" y="234243"/>
                <a:ext cx="797277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36972" y="228600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72" y="228600"/>
                <a:ext cx="797277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938043" y="224688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43" y="224688"/>
                <a:ext cx="797277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412743" y="858078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0.6667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3" y="858078"/>
                <a:ext cx="797277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2290" r="-38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60628" y="858077"/>
                <a:ext cx="945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0.5000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8" y="858077"/>
                <a:ext cx="945274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935" r="-1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38277" y="871524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0.4000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77" y="871524"/>
                <a:ext cx="797277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527" r="-38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630675" y="870755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0.3333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75" y="870755"/>
                <a:ext cx="797277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2308" r="-3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23073" y="872685"/>
                <a:ext cx="1033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73" y="872685"/>
                <a:ext cx="1033136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177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843913" y="870755"/>
                <a:ext cx="797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13" y="870755"/>
                <a:ext cx="797277" cy="461665"/>
              </a:xfrm>
              <a:prstGeom prst="rect">
                <a:avLst/>
              </a:prstGeom>
              <a:blipFill rotWithShape="0">
                <a:blip r:embed="rId25"/>
                <a:stretch>
                  <a:fillRect l="-2290" r="-38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0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6017" y="1104082"/>
                <a:ext cx="8778642" cy="4720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1.3888………(1)</m:t>
                      </m:r>
                    </m:oMath>
                  </m:oMathPara>
                </a14:m>
                <a:endParaRPr lang="en-US" sz="2800" b="0" dirty="0" smtClean="0">
                  <a:latin typeface="Cambria" panose="02040503050406030204" pitchFamily="18" charset="0"/>
                </a:endParaRPr>
              </a:p>
              <a:p>
                <a:r>
                  <a:rPr lang="en-US" sz="2800" dirty="0" smtClean="0">
                    <a:latin typeface="Cambria" panose="02040503050406030204" pitchFamily="18" charset="0"/>
                  </a:rPr>
                  <a:t>Find the exact value of integral</a:t>
                </a:r>
              </a:p>
              <a:p>
                <a:r>
                  <a:rPr lang="en-US" sz="2800" dirty="0" smtClean="0">
                    <a:latin typeface="Cambria" panose="02040503050406030204" pitchFamily="18" charset="0"/>
                  </a:rPr>
                  <a:t>By Direct Method,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 smtClean="0">
                  <a:latin typeface="Cambria" panose="02040503050406030204" pitchFamily="18" charset="0"/>
                </a:endParaRPr>
              </a:p>
              <a:p>
                <a:pPr marL="2292350" indent="-1254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………(2)</m:t>
                      </m:r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r>
                  <a:rPr lang="en-US" sz="2400" dirty="0" smtClean="0">
                    <a:latin typeface="Cambria" panose="02040503050406030204" pitchFamily="18" charset="0"/>
                  </a:rPr>
                  <a:t>Using Equation (1) &amp;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=1.3888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=0.6944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1104082"/>
                <a:ext cx="8778642" cy="4720651"/>
              </a:xfrm>
              <a:prstGeom prst="rect">
                <a:avLst/>
              </a:prstGeom>
              <a:blipFill rotWithShape="0">
                <a:blip r:embed="rId2"/>
                <a:stretch>
                  <a:fillRect l="-1389" b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Error bound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𝑖𝑛𝑐𝑟𝑒𝑎𝑠𝑒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𝑑𝑒𝑐𝑟𝑒𝑎𝑠𝑒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Max.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p>
                    </m:sSup>
                  </m:oMath>
                </a14:m>
                <a:r>
                  <a:rPr lang="en-US" sz="2600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</m:oMath>
                </a14:m>
                <a:r>
                  <a:rPr lang="en-US" sz="2600" dirty="0" smtClean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𝑖𝑣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2600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𝑖𝑣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(3)}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{24, 0.75, 0.0988,0.0234}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Error bound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𝑖𝑛𝑐𝑟𝑒𝑎𝑠𝑒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𝑑𝑒𝑐𝑟𝑒𝑎𝑠𝑒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Max.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p>
                    </m:sSup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𝑖𝑣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𝑖𝑣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(3)}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{24, 0.75, 0.0988,0.0234}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Hence, upper bound is 24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3−0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≈0.0563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0" y="86635"/>
            <a:ext cx="8905461" cy="86732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5.2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 using </a:t>
                </a:r>
                <a:r>
                  <a:rPr lang="en-US" dirty="0"/>
                  <a:t>Simpson’s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3/8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rule.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L</a:t>
                </a:r>
                <a:r>
                  <a:rPr lang="en-US" b="0" i="0" dirty="0" smtClean="0"/>
                  <a:t>et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5.2−4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2570" y="4207435"/>
          <a:ext cx="8892016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1502"/>
                <a:gridCol w="1111502"/>
                <a:gridCol w="1111502"/>
                <a:gridCol w="1111502"/>
                <a:gridCol w="1111502"/>
                <a:gridCol w="1111502"/>
                <a:gridCol w="1111502"/>
                <a:gridCol w="11115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4.2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4.4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4.6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4.8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5.0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5.2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1.3863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1.4351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1.4816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1.5261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1.5686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1.6094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1.6487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1970" y="1377555"/>
                <a:ext cx="8905461" cy="453915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By Simpson's 3/8 rule,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5.2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2057400" indent="-20574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1.3863+1.6487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1.5261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1.4351+1.4816+1.5686+1.6094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0574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=1.8278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970" y="1377555"/>
                <a:ext cx="8905461" cy="4539151"/>
              </a:xfrm>
              <a:blipFill rotWithShape="0">
                <a:blip r:embed="rId2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" y="178307"/>
            <a:ext cx="8931414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35" y="967409"/>
                <a:ext cx="8778642" cy="5313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𝑠𝑖𝑛𝑥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using </a:t>
                </a:r>
                <a:r>
                  <a:rPr lang="en-US" sz="2800" dirty="0">
                    <a:latin typeface="Cambria" panose="02040503050406030204" pitchFamily="18" charset="0"/>
                  </a:rPr>
                  <a:t>Simpson’s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3/8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rule with </a:t>
                </a:r>
                <a:endParaRPr lang="en-US" sz="280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latin typeface="Cambria" panose="02040503050406030204" pitchFamily="18" charset="0"/>
                  </a:rPr>
                  <a:t>Solution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Cambria" panose="020405030504060302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Cambria" panose="02040503050406030204" pitchFamily="18" charset="0"/>
                  </a:rPr>
                  <a:t>Now,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Cambria" panose="02040503050406030204" pitchFamily="18" charset="0"/>
                  </a:rPr>
                  <a:t>Let,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endParaRPr lang="en-US" sz="2800" dirty="0" smtClean="0">
                  <a:latin typeface="Cambria" panose="02040503050406030204" pitchFamily="18" charset="0"/>
                </a:endParaRPr>
              </a:p>
              <a:p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" y="967409"/>
                <a:ext cx="8778642" cy="5313891"/>
              </a:xfrm>
              <a:prstGeom prst="rect">
                <a:avLst/>
              </a:prstGeom>
              <a:blipFill rotWithShape="0">
                <a:blip r:embed="rId2"/>
                <a:stretch>
                  <a:fillRect l="-1389" t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12034" y="1555151"/>
          <a:ext cx="8898516" cy="11746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086"/>
                <a:gridCol w="1483086"/>
                <a:gridCol w="1483086"/>
                <a:gridCol w="1483086"/>
                <a:gridCol w="1483086"/>
                <a:gridCol w="1483086"/>
              </a:tblGrid>
              <a:tr h="603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8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5358" y="6356350"/>
            <a:ext cx="659924" cy="365125"/>
          </a:xfrm>
        </p:spPr>
        <p:txBody>
          <a:bodyPr/>
          <a:lstStyle/>
          <a:p>
            <a:fld id="{F5C9723F-93B8-42B5-83CE-B3F9BE5AFAD5}" type="slidenum">
              <a:rPr lang="en-US" sz="2400" smtClean="0"/>
              <a:pPr/>
              <a:t>49</a:t>
            </a:fld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017" y="152814"/>
          <a:ext cx="8904534" cy="1223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4089"/>
                <a:gridCol w="1484089"/>
                <a:gridCol w="1484089"/>
                <a:gridCol w="1484089"/>
                <a:gridCol w="1484089"/>
                <a:gridCol w="1484089"/>
              </a:tblGrid>
              <a:tr h="611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16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495" y="196618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196618"/>
                <a:ext cx="73871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99913" y="231286"/>
                <a:ext cx="940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13" y="231286"/>
                <a:ext cx="94026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93715" y="215389"/>
                <a:ext cx="881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15" y="215389"/>
                <a:ext cx="88114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69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3412" y="211039"/>
                <a:ext cx="1028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412" y="211039"/>
                <a:ext cx="102843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83" r="-177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68296" y="197694"/>
                <a:ext cx="1083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96" y="197694"/>
                <a:ext cx="108347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37944" y="221040"/>
                <a:ext cx="1152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4" y="221040"/>
                <a:ext cx="115293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56" y="1623758"/>
                <a:ext cx="1150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623758"/>
                <a:ext cx="115081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33923" y="1582198"/>
                <a:ext cx="11064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23" y="1582198"/>
                <a:ext cx="110646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8378" y="1585188"/>
                <a:ext cx="1117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8" y="1585188"/>
                <a:ext cx="111718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64201" y="1582199"/>
                <a:ext cx="1326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01" y="1582199"/>
                <a:ext cx="1326674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6462" y="83373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2" y="833734"/>
                <a:ext cx="738715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84806" y="837475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806" y="837475"/>
                <a:ext cx="73871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19265" y="863868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65" y="863868"/>
                <a:ext cx="859141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16961" y="835194"/>
                <a:ext cx="738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61" y="835194"/>
                <a:ext cx="738715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653" r="-5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384983" y="833732"/>
                <a:ext cx="1066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83" y="833732"/>
                <a:ext cx="1066792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143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37944" y="833732"/>
                <a:ext cx="8797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4" y="833732"/>
                <a:ext cx="879757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083" r="-2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42977" y="1582197"/>
                <a:ext cx="1142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77" y="1582197"/>
                <a:ext cx="1142552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42360" y="1582197"/>
                <a:ext cx="1157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60" y="1582197"/>
                <a:ext cx="1157106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6248" y="2161849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8" y="2161849"/>
                <a:ext cx="859141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2128" r="-28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60829" y="2161844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29" y="2161844"/>
                <a:ext cx="859141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83953" y="2133195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53" y="2133195"/>
                <a:ext cx="859141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16961" y="2161847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61" y="2161847"/>
                <a:ext cx="859141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1418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98803" y="2161845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803" y="2161845"/>
                <a:ext cx="859141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1418" r="-29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730978" y="2161844"/>
                <a:ext cx="8591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978" y="2161844"/>
                <a:ext cx="859141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1024" y="2781171"/>
                <a:ext cx="4597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2781171"/>
                <a:ext cx="4597354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398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52" y="3436978"/>
                <a:ext cx="4258442" cy="54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2" y="3436978"/>
                <a:ext cx="4258442" cy="54322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27751" y="4056305"/>
                <a:ext cx="4484589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1" y="4056305"/>
                <a:ext cx="4484589" cy="57727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7752" y="4727626"/>
                <a:ext cx="4484588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2" y="4727626"/>
                <a:ext cx="4484588" cy="57727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1024" y="5420411"/>
                <a:ext cx="4471316" cy="57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" y="5420411"/>
                <a:ext cx="4471316" cy="575927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28405" y="2790949"/>
                <a:ext cx="3964046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05" y="2790949"/>
                <a:ext cx="3964046" cy="645048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97787" y="3431570"/>
                <a:ext cx="3964046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0.9511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87" y="3431570"/>
                <a:ext cx="3964046" cy="577274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028405" y="3997184"/>
                <a:ext cx="3964046" cy="574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0.8090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05" y="3997184"/>
                <a:ext cx="3964046" cy="574837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047432" y="4566417"/>
                <a:ext cx="3964046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0.5878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32" y="4566417"/>
                <a:ext cx="3964046" cy="577274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97787" y="5163741"/>
                <a:ext cx="3964046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0.3090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87" y="5163741"/>
                <a:ext cx="3964046" cy="577274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97787" y="5776087"/>
                <a:ext cx="3964046" cy="577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87" y="5776087"/>
                <a:ext cx="3964046" cy="577274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Numerical Integration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There are many functions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𝑠𝑖𝑛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𝑒𝑡𝑐</m:t>
                    </m:r>
                  </m:oMath>
                </a14:m>
                <a:r>
                  <a:rPr lang="en-US" sz="2600" dirty="0" smtClean="0"/>
                  <a:t> </a:t>
                </a:r>
              </a:p>
              <a:p>
                <a:pPr marL="0" indent="0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sz="2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6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600" dirty="0" smtClean="0"/>
                  <a:t>whose integration analytically is impossible 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600" dirty="0" smtClean="0"/>
                  <a:t>Also some integrals, whose  evaluation would be very complicated.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600" dirty="0" smtClean="0"/>
                  <a:t>In many cases, analytic methods fails.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600" dirty="0" smtClean="0"/>
                  <a:t>In such cases,  Numerical methods are used.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2" r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2490794" y="1955410"/>
            <a:ext cx="3727125" cy="942532"/>
          </a:xfrm>
          <a:prstGeom prst="cloudCallout">
            <a:avLst>
              <a:gd name="adj1" fmla="val -67204"/>
              <a:gd name="adj2" fmla="val 35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Solve it, if you can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7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 uiExpan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5358" y="6356350"/>
            <a:ext cx="659924" cy="365125"/>
          </a:xfrm>
        </p:spPr>
        <p:txBody>
          <a:bodyPr/>
          <a:lstStyle/>
          <a:p>
            <a:fld id="{F5C9723F-93B8-42B5-83CE-B3F9BE5AFAD5}" type="slidenum">
              <a:rPr lang="en-US" sz="2400" smtClean="0"/>
              <a:pPr/>
              <a:t>50</a:t>
            </a:fld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6017" y="2053737"/>
                <a:ext cx="9037983" cy="427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By Simpson's 3/8 rule,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+2(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)+3(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0+0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0.8090+0.9511+0.3090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+3(0.3090+0.5878+0.9511+1.0000+0.8090+0.5878)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=1.9877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2053737"/>
                <a:ext cx="9037983" cy="4270015"/>
              </a:xfrm>
              <a:prstGeom prst="rect">
                <a:avLst/>
              </a:prstGeom>
              <a:blipFill rotWithShape="0">
                <a:blip r:embed="rId2"/>
                <a:stretch>
                  <a:fillRect l="-101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" y="92162"/>
            <a:ext cx="8943607" cy="20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Weddle’s rule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" y="1255594"/>
                <a:ext cx="8843749" cy="3564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2224088">
                  <a:lnSpc>
                    <a:spcPct val="150000"/>
                  </a:lnSpc>
                </a:pPr>
                <a:endParaRPr lang="en-US" sz="2400" dirty="0" smtClean="0"/>
              </a:p>
              <a:p>
                <a:pPr marL="2224088">
                  <a:lnSpc>
                    <a:spcPct val="150000"/>
                  </a:lnSpc>
                </a:pPr>
                <a:endParaRPr lang="en-US" sz="2400" dirty="0"/>
              </a:p>
              <a:p>
                <a:pPr marL="2224088"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55594"/>
                <a:ext cx="8843749" cy="35649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7491" y="3795879"/>
                <a:ext cx="7036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91" y="3795879"/>
                <a:ext cx="703650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017" y="5274551"/>
                <a:ext cx="2583336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5274551"/>
                <a:ext cx="2583336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559183" y="5559507"/>
            <a:ext cx="450905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We remember it to make formula.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94528" y="2503216"/>
                <a:ext cx="4217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+(5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28" y="2503216"/>
                <a:ext cx="421718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94528" y="3140414"/>
                <a:ext cx="5317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28" y="3140414"/>
                <a:ext cx="53172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559183" y="5559506"/>
            <a:ext cx="450905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How to remember it easily ?</a:t>
            </a:r>
            <a:endParaRPr lang="en-US" sz="2400" dirty="0"/>
          </a:p>
        </p:txBody>
      </p:sp>
      <p:sp>
        <p:nvSpPr>
          <p:cNvPr id="13" name="Up Arrow 12"/>
          <p:cNvSpPr/>
          <p:nvPr/>
        </p:nvSpPr>
        <p:spPr>
          <a:xfrm>
            <a:off x="4141752" y="4302876"/>
            <a:ext cx="134471" cy="1270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Weddle’s rule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90690" y="1294924"/>
                <a:ext cx="8843749" cy="3564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 smtClean="0"/>
              </a:p>
              <a:p>
                <a:pPr marL="2224088">
                  <a:lnSpc>
                    <a:spcPct val="150000"/>
                  </a:lnSpc>
                </a:pPr>
                <a:endParaRPr lang="en-US" sz="2400" dirty="0" smtClean="0"/>
              </a:p>
              <a:p>
                <a:pPr marL="2224088">
                  <a:lnSpc>
                    <a:spcPct val="150000"/>
                  </a:lnSpc>
                </a:pPr>
                <a:endParaRPr lang="en-US" sz="2400" dirty="0"/>
              </a:p>
              <a:p>
                <a:pPr marL="2224088"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690" y="1294924"/>
                <a:ext cx="8843749" cy="35649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4528" y="3781983"/>
                <a:ext cx="7036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]</a:t>
                </a:r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28" y="3781983"/>
                <a:ext cx="703650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017" y="5274551"/>
                <a:ext cx="2583336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5274551"/>
                <a:ext cx="2583336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94528" y="2503216"/>
                <a:ext cx="4217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+(5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28" y="2503216"/>
                <a:ext cx="421718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94528" y="3140414"/>
                <a:ext cx="5317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28" y="3140414"/>
                <a:ext cx="53172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94528" y="1798407"/>
                <a:ext cx="17289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28" y="1798407"/>
                <a:ext cx="172893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07344" y="1604607"/>
                <a:ext cx="600293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344" y="1604607"/>
                <a:ext cx="600293" cy="7935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221535" y="5257928"/>
                <a:ext cx="28873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𝒌𝒆𝒆𝒑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𝒊𝒕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𝒎𝒊𝒏𝒅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35" y="5257928"/>
                <a:ext cx="2887329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Up Arrow 14"/>
          <p:cNvSpPr/>
          <p:nvPr/>
        </p:nvSpPr>
        <p:spPr>
          <a:xfrm>
            <a:off x="4947677" y="4324524"/>
            <a:ext cx="162205" cy="10720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21535" y="5244481"/>
                <a:ext cx="24869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𝑻𝒂𝒌𝒆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35" y="5244481"/>
                <a:ext cx="248696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221535" y="5222365"/>
                <a:ext cx="27322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𝑻𝒂𝒌𝒆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35" y="5222365"/>
                <a:ext cx="27322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30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17" y="1149868"/>
                <a:ext cx="8905461" cy="50240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the following tabular values.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Determine the area bounded by the given curve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-axis between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=25.6</m:t>
                    </m:r>
                  </m:oMath>
                </a14:m>
                <a:r>
                  <a:rPr lang="en-US" dirty="0" smtClean="0"/>
                  <a:t> by Weddle's rule.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Solution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25.6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1149868"/>
                <a:ext cx="8905461" cy="5024024"/>
              </a:xfrm>
              <a:blipFill rotWithShape="0">
                <a:blip r:embed="rId2"/>
                <a:stretch>
                  <a:fillRect l="-1027" t="-971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27458" y="1668818"/>
          <a:ext cx="841248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25.6</a:t>
                      </a:r>
                      <a:endParaRPr lang="en-US" sz="24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F(x)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697452"/>
                <a:ext cx="9144000" cy="50240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By Weddle's </a:t>
                </a:r>
                <a:r>
                  <a:rPr lang="en-US" dirty="0"/>
                  <a:t>rule</a:t>
                </a:r>
                <a:r>
                  <a:rPr lang="en-US" sz="2200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25.6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3(0.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3.205+3.28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3.217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+3.232+6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3.245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+3.256+5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3.268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0.03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64.868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=1.9460</m:t>
                      </m:r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25.6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=1.9460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97452"/>
                <a:ext cx="9144000" cy="5024024"/>
              </a:xfrm>
              <a:blipFill rotWithShape="0">
                <a:blip r:embed="rId2"/>
                <a:stretch>
                  <a:fillRect l="-267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017" y="55659"/>
          <a:ext cx="841248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25.6</a:t>
                      </a:r>
                      <a:endParaRPr lang="en-US" sz="24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F(x)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1880" y="1110743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80" y="1110743"/>
                <a:ext cx="75946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11986" y="1110743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86" y="1110743"/>
                <a:ext cx="75946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3239" y="1110743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39" y="1110743"/>
                <a:ext cx="75946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11305" y="1110743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305" y="1110743"/>
                <a:ext cx="75946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60964" y="1110743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64" y="1110743"/>
                <a:ext cx="75946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10624" y="1110743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24" y="1110743"/>
                <a:ext cx="75946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09944" y="1110743"/>
                <a:ext cx="759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44" y="1110743"/>
                <a:ext cx="75946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152939"/>
            <a:ext cx="8905461" cy="1953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 the observation table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8374" y="2086354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4" y="2086354"/>
                <a:ext cx="47478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0104" y="2082882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104" y="2082882"/>
                <a:ext cx="474785" cy="400110"/>
              </a:xfrm>
              <a:prstGeom prst="rect">
                <a:avLst/>
              </a:prstGeom>
              <a:blipFill rotWithShape="0">
                <a:blip r:embed="rId3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7113" y="2086354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13" y="2086354"/>
                <a:ext cx="47478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2636" y="2086354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36" y="2086354"/>
                <a:ext cx="47478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4479" y="2086354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479" y="2086354"/>
                <a:ext cx="47478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46322" y="2061229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22" y="2061229"/>
                <a:ext cx="47478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32288" y="2074676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8" y="2074676"/>
                <a:ext cx="47478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827" y="2483907"/>
                <a:ext cx="1219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27" y="2483907"/>
                <a:ext cx="121996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27112" y="2430119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12" y="2430119"/>
                <a:ext cx="474785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99146" y="2453956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46" y="2453956"/>
                <a:ext cx="474785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2075" y="2440224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75" y="2440224"/>
                <a:ext cx="47478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46322" y="2444961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22" y="2444961"/>
                <a:ext cx="47478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9754" y="2442502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754" y="2442502"/>
                <a:ext cx="474785" cy="400110"/>
              </a:xfrm>
              <a:prstGeom prst="rect">
                <a:avLst/>
              </a:prstGeom>
              <a:blipFill rotWithShape="0">
                <a:blip r:embed="rId14"/>
                <a:stretch>
                  <a:fillRect r="-3846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18841" y="2435033"/>
                <a:ext cx="474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41" y="2435033"/>
                <a:ext cx="474785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85668"/>
              </p:ext>
            </p:extLst>
          </p:nvPr>
        </p:nvGraphicFramePr>
        <p:xfrm>
          <a:off x="227827" y="2088549"/>
          <a:ext cx="6817661" cy="809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39"/>
                <a:gridCol w="689317"/>
                <a:gridCol w="795975"/>
                <a:gridCol w="839126"/>
                <a:gridCol w="839126"/>
                <a:gridCol w="839126"/>
                <a:gridCol w="839126"/>
                <a:gridCol w="839126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855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3171" y="3650874"/>
                <a:ext cx="8672513" cy="1988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ambria" panose="02040503050406030204" pitchFamily="18" charset="0"/>
                  </a:rPr>
                  <a:t>The process of evaluating definite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from set of tabulated values of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 is called Numerical integration.</a:t>
                </a:r>
                <a:endParaRPr lang="en-US" sz="2800" dirty="0">
                  <a:latin typeface="Cambria" panose="02040503050406030204" pitchFamily="18" charset="0"/>
                </a:endParaRPr>
              </a:p>
              <a:p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1" y="3650874"/>
                <a:ext cx="8672513" cy="1988237"/>
              </a:xfrm>
              <a:prstGeom prst="rect">
                <a:avLst/>
              </a:prstGeom>
              <a:blipFill rotWithShape="0">
                <a:blip r:embed="rId16"/>
                <a:stretch>
                  <a:fillRect l="-1477" t="-920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of Numerical </a:t>
            </a:r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485899"/>
            <a:ext cx="8905461" cy="4691063"/>
          </a:xfrm>
        </p:spPr>
        <p:txBody>
          <a:bodyPr>
            <a:normAutofit/>
          </a:bodyPr>
          <a:lstStyle/>
          <a:p>
            <a:pPr marL="342892" indent="-342892">
              <a:lnSpc>
                <a:spcPct val="150000"/>
              </a:lnSpc>
              <a:buAutoNum type="arabicPeriod"/>
            </a:pPr>
            <a:r>
              <a:rPr lang="en-US" sz="2800" dirty="0"/>
              <a:t>Trapezoidal Rule</a:t>
            </a:r>
          </a:p>
          <a:p>
            <a:pPr marL="342892" indent="-342892">
              <a:lnSpc>
                <a:spcPct val="150000"/>
              </a:lnSpc>
              <a:buAutoNum type="arabicPeriod"/>
            </a:pPr>
            <a:r>
              <a:rPr lang="en-US" sz="2800" dirty="0"/>
              <a:t>Simpson’s 1/3 Rule</a:t>
            </a:r>
          </a:p>
          <a:p>
            <a:pPr marL="342892" indent="-342892">
              <a:lnSpc>
                <a:spcPct val="150000"/>
              </a:lnSpc>
              <a:buFont typeface="Wingdings 3" charset="2"/>
              <a:buAutoNum type="arabicPeriod"/>
            </a:pPr>
            <a:r>
              <a:rPr lang="en-US" sz="2800" dirty="0"/>
              <a:t>Simpson’s 3/8 Rule</a:t>
            </a:r>
          </a:p>
          <a:p>
            <a:pPr marL="342892" indent="-342892">
              <a:lnSpc>
                <a:spcPct val="150000"/>
              </a:lnSpc>
              <a:buFont typeface="Wingdings 3" charset="2"/>
              <a:buAutoNum type="arabicPeriod"/>
            </a:pPr>
            <a:r>
              <a:rPr lang="en-US" sz="2800" dirty="0"/>
              <a:t>Weddle’s </a:t>
            </a:r>
            <a:r>
              <a:rPr lang="en-US" sz="2800" dirty="0" smtClean="0"/>
              <a:t>Rule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Trapezoidal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27094" y="1936376"/>
            <a:ext cx="0" cy="2702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761565" y="2647150"/>
            <a:ext cx="2501153" cy="1778853"/>
          </a:xfrm>
          <a:custGeom>
            <a:avLst/>
            <a:gdLst>
              <a:gd name="connsiteX0" fmla="*/ 0 w 2501153"/>
              <a:gd name="connsiteY0" fmla="*/ 1778853 h 1778853"/>
              <a:gd name="connsiteX1" fmla="*/ 1008529 w 2501153"/>
              <a:gd name="connsiteY1" fmla="*/ 17288 h 1778853"/>
              <a:gd name="connsiteX2" fmla="*/ 2501153 w 2501153"/>
              <a:gd name="connsiteY2" fmla="*/ 891347 h 177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153" h="1778853">
                <a:moveTo>
                  <a:pt x="0" y="1778853"/>
                </a:moveTo>
                <a:cubicBezTo>
                  <a:pt x="295835" y="972029"/>
                  <a:pt x="591670" y="165206"/>
                  <a:pt x="1008529" y="17288"/>
                </a:cubicBezTo>
                <a:cubicBezTo>
                  <a:pt x="1425388" y="-130630"/>
                  <a:pt x="2245659" y="714294"/>
                  <a:pt x="2501153" y="89134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27094" y="4609714"/>
            <a:ext cx="3025589" cy="26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nual Input 8"/>
          <p:cNvSpPr/>
          <p:nvPr/>
        </p:nvSpPr>
        <p:spPr>
          <a:xfrm>
            <a:off x="2207623" y="3006887"/>
            <a:ext cx="1362760" cy="1600200"/>
          </a:xfrm>
          <a:prstGeom prst="flowChartManualInp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96512" y="4637313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12" y="4637313"/>
                <a:ext cx="307052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85387" y="4650374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87" y="4650374"/>
                <a:ext cx="33753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357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>
          <a:xfrm>
            <a:off x="4981659" y="1768699"/>
            <a:ext cx="3622964" cy="814844"/>
          </a:xfrm>
          <a:prstGeom prst="wedgeRoundRectCallout">
            <a:avLst>
              <a:gd name="adj1" fmla="val -88047"/>
              <a:gd name="adj2" fmla="val 1082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“Trapezoid” approximation with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one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subinterval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922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85136" y="5329549"/>
            <a:ext cx="597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interval trapezoidal 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9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 animBg="1"/>
      <p:bldP spid="9" grpId="1" animBg="1"/>
      <p:bldP spid="9" grpId="2" animBg="1"/>
      <p:bldP spid="7" grpId="0"/>
      <p:bldP spid="17" grpId="0"/>
      <p:bldP spid="8" grpId="0" animBg="1"/>
      <p:bldP spid="20" grpId="0"/>
      <p:bldP spid="2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Trapezoidal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27094" y="1936376"/>
            <a:ext cx="0" cy="2702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27094" y="4609714"/>
            <a:ext cx="3025589" cy="26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nual Input 8"/>
          <p:cNvSpPr/>
          <p:nvPr/>
        </p:nvSpPr>
        <p:spPr>
          <a:xfrm>
            <a:off x="2096512" y="2554244"/>
            <a:ext cx="780041" cy="2054860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5299" y="4685651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99" y="4685651"/>
                <a:ext cx="307052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50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1286" y="4677690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86" y="4677690"/>
                <a:ext cx="337532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345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>
          <a:xfrm>
            <a:off x="4192334" y="1842247"/>
            <a:ext cx="3742131" cy="925985"/>
          </a:xfrm>
          <a:prstGeom prst="wedgeRoundRectCallout">
            <a:avLst>
              <a:gd name="adj1" fmla="val -60669"/>
              <a:gd name="adj2" fmla="val 832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“Trapezoid” approximation with two subinterval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20" y="1556741"/>
                <a:ext cx="3070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922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133" y="4650374"/>
                <a:ext cx="3070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owchart: Manual Input 2"/>
          <p:cNvSpPr/>
          <p:nvPr/>
        </p:nvSpPr>
        <p:spPr>
          <a:xfrm flipH="1">
            <a:off x="2876553" y="2554244"/>
            <a:ext cx="846364" cy="2054004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72694" y="4672394"/>
                <a:ext cx="337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94" y="4672394"/>
                <a:ext cx="337532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3636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/>
          <p:cNvSpPr/>
          <p:nvPr/>
        </p:nvSpPr>
        <p:spPr>
          <a:xfrm>
            <a:off x="1686100" y="2416651"/>
            <a:ext cx="2036817" cy="1184724"/>
          </a:xfrm>
          <a:custGeom>
            <a:avLst/>
            <a:gdLst>
              <a:gd name="connsiteX0" fmla="*/ 657 w 2042521"/>
              <a:gd name="connsiteY0" fmla="*/ 1184724 h 1184724"/>
              <a:gd name="connsiteX1" fmla="*/ 65760 w 2042521"/>
              <a:gd name="connsiteY1" fmla="*/ 737881 h 1184724"/>
              <a:gd name="connsiteX2" fmla="*/ 414949 w 2042521"/>
              <a:gd name="connsiteY2" fmla="*/ 542572 h 1184724"/>
              <a:gd name="connsiteX3" fmla="*/ 793729 w 2042521"/>
              <a:gd name="connsiteY3" fmla="*/ 542572 h 1184724"/>
              <a:gd name="connsiteX4" fmla="*/ 1190265 w 2042521"/>
              <a:gd name="connsiteY4" fmla="*/ 143077 h 1184724"/>
              <a:gd name="connsiteX5" fmla="*/ 1586801 w 2042521"/>
              <a:gd name="connsiteY5" fmla="*/ 21749 h 1184724"/>
              <a:gd name="connsiteX6" fmla="*/ 2042521 w 2042521"/>
              <a:gd name="connsiteY6" fmla="*/ 545532 h 118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2521" h="1184724">
                <a:moveTo>
                  <a:pt x="657" y="1184724"/>
                </a:moveTo>
                <a:cubicBezTo>
                  <a:pt x="-1316" y="1014815"/>
                  <a:pt x="-3289" y="844906"/>
                  <a:pt x="65760" y="737881"/>
                </a:cubicBezTo>
                <a:cubicBezTo>
                  <a:pt x="134809" y="630856"/>
                  <a:pt x="293621" y="575124"/>
                  <a:pt x="414949" y="542572"/>
                </a:cubicBezTo>
                <a:cubicBezTo>
                  <a:pt x="536277" y="510020"/>
                  <a:pt x="664510" y="609154"/>
                  <a:pt x="793729" y="542572"/>
                </a:cubicBezTo>
                <a:cubicBezTo>
                  <a:pt x="922948" y="475990"/>
                  <a:pt x="1058086" y="229881"/>
                  <a:pt x="1190265" y="143077"/>
                </a:cubicBezTo>
                <a:cubicBezTo>
                  <a:pt x="1322444" y="56273"/>
                  <a:pt x="1444758" y="-45327"/>
                  <a:pt x="1586801" y="21749"/>
                </a:cubicBezTo>
                <a:cubicBezTo>
                  <a:pt x="1728844" y="88825"/>
                  <a:pt x="1876311" y="309287"/>
                  <a:pt x="2042521" y="54553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7447" y="5430814"/>
            <a:ext cx="597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interval trapezoidal 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86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7" grpId="0"/>
      <p:bldP spid="17" grpId="0"/>
      <p:bldP spid="8" grpId="0" animBg="1"/>
      <p:bldP spid="20" grpId="0"/>
      <p:bldP spid="21" grpId="0"/>
      <p:bldP spid="3" grpId="0" animBg="1"/>
      <p:bldP spid="3" grpId="1" animBg="1"/>
      <p:bldP spid="3" grpId="2" animBg="1"/>
      <p:bldP spid="3" grpId="3" animBg="1"/>
      <p:bldP spid="16" grpId="0"/>
      <p:bldP spid="24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1910</Words>
  <Application>Microsoft Office PowerPoint</Application>
  <PresentationFormat>On-screen Show (4:3)</PresentationFormat>
  <Paragraphs>968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Cambria Math</vt:lpstr>
      <vt:lpstr>Open Sans</vt:lpstr>
      <vt:lpstr>Wingdings</vt:lpstr>
      <vt:lpstr>Wingdings 3</vt:lpstr>
      <vt:lpstr>Office Theme</vt:lpstr>
      <vt:lpstr>  Unit-5 Numerical Integration 2140706 – Numerical &amp; Statistical Methods</vt:lpstr>
      <vt:lpstr>What is Integration ?</vt:lpstr>
      <vt:lpstr>Graphical representation of Integral</vt:lpstr>
      <vt:lpstr>Integration </vt:lpstr>
      <vt:lpstr>Why Numerical Integration ?</vt:lpstr>
      <vt:lpstr>Numerical Integration</vt:lpstr>
      <vt:lpstr>Methods of Numerical integration</vt:lpstr>
      <vt:lpstr>Trapezoidal Rule</vt:lpstr>
      <vt:lpstr>Trapezoidal Rule</vt:lpstr>
      <vt:lpstr>Trapezoidal Rule</vt:lpstr>
      <vt:lpstr>Derive Trapezoidal rule.</vt:lpstr>
      <vt:lpstr>PowerPoint Presentation</vt:lpstr>
      <vt:lpstr>Trapezoidal Rule</vt:lpstr>
      <vt:lpstr>Example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Simpson’s 1/3 Rule</vt:lpstr>
      <vt:lpstr>Simpson’s 1/3 Rule</vt:lpstr>
      <vt:lpstr>Simpson’s 1/3 Rule</vt:lpstr>
      <vt:lpstr>Simpson’s 1/3 Rule</vt:lpstr>
      <vt:lpstr>Simpson’s 1/3 Rule</vt:lpstr>
      <vt:lpstr>Example 1</vt:lpstr>
      <vt:lpstr>PowerPoint Presentation</vt:lpstr>
      <vt:lpstr>PowerPoint Presentation</vt:lpstr>
      <vt:lpstr>Example</vt:lpstr>
      <vt:lpstr>Example 5</vt:lpstr>
      <vt:lpstr>Example 5</vt:lpstr>
      <vt:lpstr>PowerPoint Presentation</vt:lpstr>
      <vt:lpstr>Example 8</vt:lpstr>
      <vt:lpstr>PowerPoint Presentation</vt:lpstr>
      <vt:lpstr>PowerPoint Presentation</vt:lpstr>
      <vt:lpstr>Simpson’s 3/8 Rule</vt:lpstr>
      <vt:lpstr>PowerPoint Presentation</vt:lpstr>
      <vt:lpstr>Error bounds in Simpson's 3/8 rule</vt:lpstr>
      <vt:lpstr>Example 2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Weddle’s rule</vt:lpstr>
      <vt:lpstr>Weddle’s rule</vt:lpstr>
      <vt:lpstr>Example -1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Baldev Chavda</dc:creator>
  <cp:lastModifiedBy>admin</cp:lastModifiedBy>
  <cp:revision>441</cp:revision>
  <dcterms:created xsi:type="dcterms:W3CDTF">2017-02-09T15:39:12Z</dcterms:created>
  <dcterms:modified xsi:type="dcterms:W3CDTF">2017-04-10T03:05:49Z</dcterms:modified>
</cp:coreProperties>
</file>