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7" r:id="rId2"/>
    <p:sldId id="258" r:id="rId3"/>
    <p:sldId id="301" r:id="rId4"/>
    <p:sldId id="302" r:id="rId5"/>
    <p:sldId id="262" r:id="rId6"/>
    <p:sldId id="277" r:id="rId7"/>
    <p:sldId id="263" r:id="rId8"/>
    <p:sldId id="271" r:id="rId9"/>
    <p:sldId id="278" r:id="rId10"/>
    <p:sldId id="279" r:id="rId11"/>
    <p:sldId id="266" r:id="rId12"/>
    <p:sldId id="267" r:id="rId13"/>
    <p:sldId id="272" r:id="rId14"/>
    <p:sldId id="273" r:id="rId15"/>
    <p:sldId id="274" r:id="rId16"/>
    <p:sldId id="275" r:id="rId17"/>
    <p:sldId id="276" r:id="rId18"/>
    <p:sldId id="303" r:id="rId19"/>
    <p:sldId id="305" r:id="rId20"/>
    <p:sldId id="280" r:id="rId21"/>
    <p:sldId id="281" r:id="rId22"/>
    <p:sldId id="282" r:id="rId23"/>
    <p:sldId id="283" r:id="rId24"/>
    <p:sldId id="299" r:id="rId25"/>
    <p:sldId id="300" r:id="rId26"/>
    <p:sldId id="284" r:id="rId27"/>
    <p:sldId id="285" r:id="rId28"/>
    <p:sldId id="297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2" r:id="rId65"/>
    <p:sldId id="333" r:id="rId66"/>
    <p:sldId id="334" r:id="rId67"/>
    <p:sldId id="335" r:id="rId68"/>
    <p:sldId id="336" r:id="rId69"/>
    <p:sldId id="337" r:id="rId70"/>
    <p:sldId id="338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kEmlGo58yOIO9/9WcuYubA==" hashData="a4ILwvjoIcsNurVmB039WPM/Na/t4bCVNOvU3r+xOf5IbIGpMsvWwv/VrxSFj4Ofl3UxVQx2bYBUaXpU+w5Wc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992E49-9B3B-4F59-91D3-337B425A8C97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F9A8E1B-23E2-46A1-8997-674C6B57B5A4}">
      <dgm:prSet phldrT="[Text]"/>
      <dgm:spPr/>
      <dgm:t>
        <a:bodyPr/>
        <a:lstStyle/>
        <a:p>
          <a:r>
            <a:rPr lang="en-US" dirty="0" smtClean="0"/>
            <a:t>Finite difference method</a:t>
          </a:r>
          <a:endParaRPr lang="en-US" dirty="0"/>
        </a:p>
      </dgm:t>
    </dgm:pt>
    <dgm:pt modelId="{DF8B5235-6631-45BF-899E-85641407BE21}" type="parTrans" cxnId="{C35F8BB6-DBDA-4D4C-A31C-2B7B0F10369C}">
      <dgm:prSet/>
      <dgm:spPr/>
      <dgm:t>
        <a:bodyPr/>
        <a:lstStyle/>
        <a:p>
          <a:endParaRPr lang="en-US"/>
        </a:p>
      </dgm:t>
    </dgm:pt>
    <dgm:pt modelId="{72859863-9A36-4961-B443-BF2443589BA5}" type="sibTrans" cxnId="{C35F8BB6-DBDA-4D4C-A31C-2B7B0F10369C}">
      <dgm:prSet/>
      <dgm:spPr/>
      <dgm:t>
        <a:bodyPr/>
        <a:lstStyle/>
        <a:p>
          <a:endParaRPr lang="en-US"/>
        </a:p>
      </dgm:t>
    </dgm:pt>
    <dgm:pt modelId="{0FDBAFC1-8BD3-4F75-A217-C70086439648}">
      <dgm:prSet phldrT="[Text]"/>
      <dgm:spPr/>
      <dgm:t>
        <a:bodyPr/>
        <a:lstStyle/>
        <a:p>
          <a:r>
            <a:rPr lang="en-US" dirty="0" smtClean="0"/>
            <a:t>Shooting method</a:t>
          </a:r>
          <a:endParaRPr lang="en-US" dirty="0"/>
        </a:p>
      </dgm:t>
    </dgm:pt>
    <dgm:pt modelId="{4227F94D-DF9D-472A-A863-0D966910BFC7}" type="parTrans" cxnId="{887A6920-1648-4C6E-84F6-6D54699CA4C2}">
      <dgm:prSet/>
      <dgm:spPr/>
      <dgm:t>
        <a:bodyPr/>
        <a:lstStyle/>
        <a:p>
          <a:endParaRPr lang="en-US"/>
        </a:p>
      </dgm:t>
    </dgm:pt>
    <dgm:pt modelId="{1ABC9BA3-181A-43DE-82D8-6314244942FA}" type="sibTrans" cxnId="{887A6920-1648-4C6E-84F6-6D54699CA4C2}">
      <dgm:prSet/>
      <dgm:spPr/>
      <dgm:t>
        <a:bodyPr/>
        <a:lstStyle/>
        <a:p>
          <a:endParaRPr lang="en-US"/>
        </a:p>
      </dgm:t>
    </dgm:pt>
    <dgm:pt modelId="{292619DD-1610-4C1B-9019-FD3FE0A43E75}" type="pres">
      <dgm:prSet presAssocID="{E4992E49-9B3B-4F59-91D3-337B425A8C9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D1004A-8C71-47C1-BC45-C7E85A771D41}" type="pres">
      <dgm:prSet presAssocID="{2F9A8E1B-23E2-46A1-8997-674C6B57B5A4}" presName="parentLin" presStyleCnt="0"/>
      <dgm:spPr/>
    </dgm:pt>
    <dgm:pt modelId="{F8A34ED3-4659-4B2C-B552-D052B8FB5274}" type="pres">
      <dgm:prSet presAssocID="{2F9A8E1B-23E2-46A1-8997-674C6B57B5A4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7801925-6324-4BAD-AF97-08E8D1D66A23}" type="pres">
      <dgm:prSet presAssocID="{2F9A8E1B-23E2-46A1-8997-674C6B57B5A4}" presName="parentText" presStyleLbl="node1" presStyleIdx="0" presStyleCnt="2" custLinFactNeighborY="-96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BA776E-6535-4AD0-996F-BAF4EAC9D278}" type="pres">
      <dgm:prSet presAssocID="{2F9A8E1B-23E2-46A1-8997-674C6B57B5A4}" presName="negativeSpace" presStyleCnt="0"/>
      <dgm:spPr/>
    </dgm:pt>
    <dgm:pt modelId="{7DE7E351-06A7-4BDC-84FE-39FD4FF8B05A}" type="pres">
      <dgm:prSet presAssocID="{2F9A8E1B-23E2-46A1-8997-674C6B57B5A4}" presName="childText" presStyleLbl="conFgAcc1" presStyleIdx="0" presStyleCnt="2">
        <dgm:presLayoutVars>
          <dgm:bulletEnabled val="1"/>
        </dgm:presLayoutVars>
      </dgm:prSet>
      <dgm:spPr/>
    </dgm:pt>
    <dgm:pt modelId="{AA66E998-C140-41DD-B02A-A310B6F24F09}" type="pres">
      <dgm:prSet presAssocID="{72859863-9A36-4961-B443-BF2443589BA5}" presName="spaceBetweenRectangles" presStyleCnt="0"/>
      <dgm:spPr/>
    </dgm:pt>
    <dgm:pt modelId="{7C6D29B4-1F2D-4D83-89ED-545491B3FBB8}" type="pres">
      <dgm:prSet presAssocID="{0FDBAFC1-8BD3-4F75-A217-C70086439648}" presName="parentLin" presStyleCnt="0"/>
      <dgm:spPr/>
    </dgm:pt>
    <dgm:pt modelId="{AD001C62-F7BF-4E33-A211-C76068C4F9DF}" type="pres">
      <dgm:prSet presAssocID="{0FDBAFC1-8BD3-4F75-A217-C7008643964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22981908-CCD9-4A37-9ACF-3837358BB7D8}" type="pres">
      <dgm:prSet presAssocID="{0FDBAFC1-8BD3-4F75-A217-C7008643964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FBF2E-8841-4B30-87B9-719CBF8A6921}" type="pres">
      <dgm:prSet presAssocID="{0FDBAFC1-8BD3-4F75-A217-C70086439648}" presName="negativeSpace" presStyleCnt="0"/>
      <dgm:spPr/>
    </dgm:pt>
    <dgm:pt modelId="{7487EBBB-B836-476D-81D2-E4F120187749}" type="pres">
      <dgm:prSet presAssocID="{0FDBAFC1-8BD3-4F75-A217-C7008643964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B43EB9B-221D-42AD-BC89-09AF1AFF63C5}" type="presOf" srcId="{E4992E49-9B3B-4F59-91D3-337B425A8C97}" destId="{292619DD-1610-4C1B-9019-FD3FE0A43E75}" srcOrd="0" destOrd="0" presId="urn:microsoft.com/office/officeart/2005/8/layout/list1"/>
    <dgm:cxn modelId="{C35F8BB6-DBDA-4D4C-A31C-2B7B0F10369C}" srcId="{E4992E49-9B3B-4F59-91D3-337B425A8C97}" destId="{2F9A8E1B-23E2-46A1-8997-674C6B57B5A4}" srcOrd="0" destOrd="0" parTransId="{DF8B5235-6631-45BF-899E-85641407BE21}" sibTransId="{72859863-9A36-4961-B443-BF2443589BA5}"/>
    <dgm:cxn modelId="{EC6AC0BA-CEB4-4076-8248-F3EF3943E7E7}" type="presOf" srcId="{0FDBAFC1-8BD3-4F75-A217-C70086439648}" destId="{22981908-CCD9-4A37-9ACF-3837358BB7D8}" srcOrd="1" destOrd="0" presId="urn:microsoft.com/office/officeart/2005/8/layout/list1"/>
    <dgm:cxn modelId="{2DA271D8-AA4C-49B6-912F-D2774D57B496}" type="presOf" srcId="{0FDBAFC1-8BD3-4F75-A217-C70086439648}" destId="{AD001C62-F7BF-4E33-A211-C76068C4F9DF}" srcOrd="0" destOrd="0" presId="urn:microsoft.com/office/officeart/2005/8/layout/list1"/>
    <dgm:cxn modelId="{8CD22017-2070-4A61-8F01-74BEC49A124D}" type="presOf" srcId="{2F9A8E1B-23E2-46A1-8997-674C6B57B5A4}" destId="{C7801925-6324-4BAD-AF97-08E8D1D66A23}" srcOrd="1" destOrd="0" presId="urn:microsoft.com/office/officeart/2005/8/layout/list1"/>
    <dgm:cxn modelId="{CF61000E-3F75-45DF-A911-7A370AD9D812}" type="presOf" srcId="{2F9A8E1B-23E2-46A1-8997-674C6B57B5A4}" destId="{F8A34ED3-4659-4B2C-B552-D052B8FB5274}" srcOrd="0" destOrd="0" presId="urn:microsoft.com/office/officeart/2005/8/layout/list1"/>
    <dgm:cxn modelId="{887A6920-1648-4C6E-84F6-6D54699CA4C2}" srcId="{E4992E49-9B3B-4F59-91D3-337B425A8C97}" destId="{0FDBAFC1-8BD3-4F75-A217-C70086439648}" srcOrd="1" destOrd="0" parTransId="{4227F94D-DF9D-472A-A863-0D966910BFC7}" sibTransId="{1ABC9BA3-181A-43DE-82D8-6314244942FA}"/>
    <dgm:cxn modelId="{9F470E5D-23B0-443C-BC65-ED291358BA45}" type="presParOf" srcId="{292619DD-1610-4C1B-9019-FD3FE0A43E75}" destId="{B7D1004A-8C71-47C1-BC45-C7E85A771D41}" srcOrd="0" destOrd="0" presId="urn:microsoft.com/office/officeart/2005/8/layout/list1"/>
    <dgm:cxn modelId="{B7AD2B12-A55E-40C3-B5D2-7C12D6F837F2}" type="presParOf" srcId="{B7D1004A-8C71-47C1-BC45-C7E85A771D41}" destId="{F8A34ED3-4659-4B2C-B552-D052B8FB5274}" srcOrd="0" destOrd="0" presId="urn:microsoft.com/office/officeart/2005/8/layout/list1"/>
    <dgm:cxn modelId="{B20B584F-13D9-47B3-885F-4DCAAEDC09FA}" type="presParOf" srcId="{B7D1004A-8C71-47C1-BC45-C7E85A771D41}" destId="{C7801925-6324-4BAD-AF97-08E8D1D66A23}" srcOrd="1" destOrd="0" presId="urn:microsoft.com/office/officeart/2005/8/layout/list1"/>
    <dgm:cxn modelId="{A6C23922-6C39-4889-96AE-1091394912A4}" type="presParOf" srcId="{292619DD-1610-4C1B-9019-FD3FE0A43E75}" destId="{0DBA776E-6535-4AD0-996F-BAF4EAC9D278}" srcOrd="1" destOrd="0" presId="urn:microsoft.com/office/officeart/2005/8/layout/list1"/>
    <dgm:cxn modelId="{EA4F87E0-6FA6-4163-B713-3B313E19B4D3}" type="presParOf" srcId="{292619DD-1610-4C1B-9019-FD3FE0A43E75}" destId="{7DE7E351-06A7-4BDC-84FE-39FD4FF8B05A}" srcOrd="2" destOrd="0" presId="urn:microsoft.com/office/officeart/2005/8/layout/list1"/>
    <dgm:cxn modelId="{1188D5A0-C890-4D8B-9C03-DCE8243DC9BF}" type="presParOf" srcId="{292619DD-1610-4C1B-9019-FD3FE0A43E75}" destId="{AA66E998-C140-41DD-B02A-A310B6F24F09}" srcOrd="3" destOrd="0" presId="urn:microsoft.com/office/officeart/2005/8/layout/list1"/>
    <dgm:cxn modelId="{6565C20F-9CFE-4207-8D90-33ED5471D6CB}" type="presParOf" srcId="{292619DD-1610-4C1B-9019-FD3FE0A43E75}" destId="{7C6D29B4-1F2D-4D83-89ED-545491B3FBB8}" srcOrd="4" destOrd="0" presId="urn:microsoft.com/office/officeart/2005/8/layout/list1"/>
    <dgm:cxn modelId="{32AE94F3-0B9E-43FB-9D3F-6996FAF84BE1}" type="presParOf" srcId="{7C6D29B4-1F2D-4D83-89ED-545491B3FBB8}" destId="{AD001C62-F7BF-4E33-A211-C76068C4F9DF}" srcOrd="0" destOrd="0" presId="urn:microsoft.com/office/officeart/2005/8/layout/list1"/>
    <dgm:cxn modelId="{F76D870E-ECCD-4BFC-BB20-10ED0A805AC2}" type="presParOf" srcId="{7C6D29B4-1F2D-4D83-89ED-545491B3FBB8}" destId="{22981908-CCD9-4A37-9ACF-3837358BB7D8}" srcOrd="1" destOrd="0" presId="urn:microsoft.com/office/officeart/2005/8/layout/list1"/>
    <dgm:cxn modelId="{11E79EFB-80DF-4B4D-A174-567F1B238394}" type="presParOf" srcId="{292619DD-1610-4C1B-9019-FD3FE0A43E75}" destId="{042FBF2E-8841-4B30-87B9-719CBF8A6921}" srcOrd="5" destOrd="0" presId="urn:microsoft.com/office/officeart/2005/8/layout/list1"/>
    <dgm:cxn modelId="{8EFD75FF-BA5E-4368-B3CE-F5A08AA08777}" type="presParOf" srcId="{292619DD-1610-4C1B-9019-FD3FE0A43E75}" destId="{7487EBBB-B836-476D-81D2-E4F12018774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7319E-4163-46E3-B05B-9DA74FCFFB60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FC100-348B-4C71-9A28-C51500682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39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48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0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91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1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4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362" y="6356351"/>
            <a:ext cx="8775721" cy="365125"/>
          </a:xfr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>
            <a:lvl1pPr>
              <a:defRPr sz="1600"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8361" y="595886"/>
            <a:ext cx="8775721" cy="37577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6000">
                <a:latin typeface="Cambria" panose="02040503050406030204" pitchFamily="18" charset="0"/>
              </a:defRPr>
            </a:lvl1pPr>
          </a:lstStyle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Unit-4</a:t>
            </a:r>
            <a:br>
              <a:rPr lang="en-US" dirty="0" smtClean="0"/>
            </a:br>
            <a:r>
              <a:rPr lang="en-US" dirty="0" smtClean="0"/>
              <a:t>Curve Fitting</a:t>
            </a:r>
            <a:br>
              <a:rPr lang="en-US" dirty="0" smtClean="0"/>
            </a:br>
            <a:r>
              <a:rPr lang="en-US" sz="2800" b="1" i="1" dirty="0" smtClean="0"/>
              <a:t>2140706 – Numerical &amp; Statistical Methods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490" y="5151918"/>
            <a:ext cx="3712592" cy="98163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18361" y="5151918"/>
            <a:ext cx="48722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Humanities &amp; Science Department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4856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7" y="100082"/>
            <a:ext cx="8905461" cy="867327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44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17" y="1152939"/>
            <a:ext cx="8905461" cy="5024024"/>
          </a:xfrm>
        </p:spPr>
        <p:txBody>
          <a:bodyPr/>
          <a:lstStyle>
            <a:lvl1pPr marL="292100" indent="-292100" algn="just">
              <a:lnSpc>
                <a:spcPct val="100000"/>
              </a:lnSpc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1pPr>
            <a:lvl2pPr marL="688975" indent="-346075" algn="just">
              <a:lnSpc>
                <a:spcPct val="100000"/>
              </a:lnSpc>
              <a:buFont typeface="Wingdings" panose="05000000000000000000" pitchFamily="2" charset="2"/>
              <a:buChar char="ü"/>
              <a:defRPr sz="2400">
                <a:latin typeface="Cambria" panose="02040503050406030204" pitchFamily="18" charset="0"/>
              </a:defRPr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017" y="6356351"/>
            <a:ext cx="8905461" cy="365125"/>
          </a:xfrm>
          <a:solidFill>
            <a:schemeClr val="accent1">
              <a:lumMod val="50000"/>
            </a:schemeClr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4642" y="6356351"/>
            <a:ext cx="516835" cy="365125"/>
          </a:xfrm>
        </p:spPr>
        <p:txBody>
          <a:bodyPr/>
          <a:lstStyle>
            <a:lvl1pPr>
              <a:defRPr sz="140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F5C9723F-93B8-42B5-83CE-B3F9BE5AFA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9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17" y="185530"/>
            <a:ext cx="8905461" cy="5991433"/>
          </a:xfrm>
        </p:spPr>
        <p:txBody>
          <a:bodyPr/>
          <a:lstStyle>
            <a:lvl1pPr marL="292100" indent="-292100" algn="just">
              <a:lnSpc>
                <a:spcPct val="100000"/>
              </a:lnSpc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1pPr>
            <a:lvl2pPr marL="688975" indent="-346075" algn="just">
              <a:lnSpc>
                <a:spcPct val="100000"/>
              </a:lnSpc>
              <a:buFont typeface="Wingdings" panose="05000000000000000000" pitchFamily="2" charset="2"/>
              <a:buChar char="ü"/>
              <a:defRPr sz="2400">
                <a:latin typeface="Cambria" panose="02040503050406030204" pitchFamily="18" charset="0"/>
              </a:defRPr>
            </a:lvl2pPr>
            <a:lvl3pPr algn="just">
              <a:defRPr/>
            </a:lvl3pPr>
            <a:lvl4pPr algn="just"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017" y="6356351"/>
            <a:ext cx="8905461" cy="365125"/>
          </a:xfrm>
          <a:solidFill>
            <a:schemeClr val="accent1">
              <a:lumMod val="50000"/>
            </a:schemeClr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4642" y="6356351"/>
            <a:ext cx="516835" cy="365125"/>
          </a:xfrm>
        </p:spPr>
        <p:txBody>
          <a:bodyPr/>
          <a:lstStyle>
            <a:lvl1pPr>
              <a:defRPr sz="140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F5C9723F-93B8-42B5-83CE-B3F9BE5AFA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6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C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017" y="172278"/>
            <a:ext cx="4408833" cy="6004685"/>
          </a:xfrm>
        </p:spPr>
        <p:txBody>
          <a:bodyPr>
            <a:normAutofit/>
          </a:bodyPr>
          <a:lstStyle>
            <a:lvl1pPr marL="344488" indent="-344488"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1pPr>
            <a:lvl2pPr marL="688975" indent="-346075">
              <a:buFont typeface="Wingdings" panose="05000000000000000000" pitchFamily="2" charset="2"/>
              <a:buChar char="ü"/>
              <a:defRPr sz="2400">
                <a:latin typeface="Cambria" panose="02040503050406030204" pitchFamily="18" charset="0"/>
              </a:defRPr>
            </a:lvl2pPr>
            <a:lvl3pPr marL="857250" indent="-171450"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3pPr>
            <a:lvl4pPr marL="1200150" indent="-171450"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4pPr>
            <a:lvl5pPr marL="1543050" indent="-171450"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72278"/>
            <a:ext cx="4382327" cy="6004685"/>
          </a:xfrm>
        </p:spPr>
        <p:txBody>
          <a:bodyPr>
            <a:normAutofit/>
          </a:bodyPr>
          <a:lstStyle>
            <a:lvl1pPr marL="396875" indent="-396875">
              <a:buFont typeface="Wingdings" panose="05000000000000000000" pitchFamily="2" charset="2"/>
              <a:buChar char="Ø"/>
              <a:defRPr sz="2400">
                <a:latin typeface="Cambria" panose="02040503050406030204" pitchFamily="18" charset="0"/>
              </a:defRPr>
            </a:lvl1pPr>
            <a:lvl2pPr marL="741363" indent="-398463">
              <a:buFont typeface="Wingdings" panose="05000000000000000000" pitchFamily="2" charset="2"/>
              <a:buChar char="ü"/>
              <a:defRPr sz="2400">
                <a:latin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017" y="6356351"/>
            <a:ext cx="8905461" cy="365125"/>
          </a:xfrm>
          <a:solidFill>
            <a:schemeClr val="accent1">
              <a:lumMod val="50000"/>
            </a:schemeClr>
          </a:solidFill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4642" y="6356351"/>
            <a:ext cx="516835" cy="365125"/>
          </a:xfrm>
        </p:spPr>
        <p:txBody>
          <a:bodyPr/>
          <a:lstStyle>
            <a:lvl1pPr>
              <a:defRPr sz="140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F5C9723F-93B8-42B5-83CE-B3F9BE5AFA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90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4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3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0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2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Numerical and statistical method  (2140706)     Darshan Institute of engineering &amp;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9723F-93B8-42B5-83CE-B3F9BE5AF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5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2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33.png"/><Relationship Id="rId21" Type="http://schemas.openxmlformats.org/officeDocument/2006/relationships/image" Target="../media/image47.png"/><Relationship Id="rId7" Type="http://schemas.openxmlformats.org/officeDocument/2006/relationships/image" Target="../media/image330.png"/><Relationship Id="rId12" Type="http://schemas.openxmlformats.org/officeDocument/2006/relationships/image" Target="../media/image38.png"/><Relationship Id="rId17" Type="http://schemas.openxmlformats.org/officeDocument/2006/relationships/image" Target="../media/image40.png"/><Relationship Id="rId25" Type="http://schemas.openxmlformats.org/officeDocument/2006/relationships/image" Target="../media/image51.png"/><Relationship Id="rId33" Type="http://schemas.openxmlformats.org/officeDocument/2006/relationships/image" Target="../media/image48.png"/><Relationship Id="rId2" Type="http://schemas.openxmlformats.org/officeDocument/2006/relationships/image" Target="../media/image280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24" Type="http://schemas.openxmlformats.org/officeDocument/2006/relationships/image" Target="../media/image50.png"/><Relationship Id="rId32" Type="http://schemas.openxmlformats.org/officeDocument/2006/relationships/image" Target="../media/image370.png"/><Relationship Id="rId5" Type="http://schemas.openxmlformats.org/officeDocument/2006/relationships/image" Target="../media/image34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31" Type="http://schemas.openxmlformats.org/officeDocument/2006/relationships/image" Target="../media/image340.png"/><Relationship Id="rId4" Type="http://schemas.openxmlformats.org/officeDocument/2006/relationships/image" Target="../media/image300.png"/><Relationship Id="rId14" Type="http://schemas.openxmlformats.org/officeDocument/2006/relationships/image" Target="../media/image39.png"/><Relationship Id="rId27" Type="http://schemas.openxmlformats.org/officeDocument/2006/relationships/image" Target="../media/image53.png"/><Relationship Id="rId30" Type="http://schemas.openxmlformats.org/officeDocument/2006/relationships/image" Target="../media/image3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580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570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10" Type="http://schemas.openxmlformats.org/officeDocument/2006/relationships/image" Target="../media/image65.png"/><Relationship Id="rId19" Type="http://schemas.openxmlformats.org/officeDocument/2006/relationships/image" Target="../media/image43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6700" dirty="0" smtClean="0"/>
              <a:t>Unit-6</a:t>
            </a:r>
            <a:br>
              <a:rPr lang="en-US" sz="6700" dirty="0" smtClean="0"/>
            </a:br>
            <a:r>
              <a:rPr lang="en-US" sz="6700" dirty="0" smtClean="0"/>
              <a:t>Ordinary Differential Equation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i="1" dirty="0" smtClean="0"/>
              <a:t>2140706 </a:t>
            </a:r>
            <a:r>
              <a:rPr lang="en-US" sz="2800" b="1" i="1" dirty="0"/>
              <a:t>– Numerical &amp; Statistical Methods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469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General solution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231775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∵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𝑢𝑣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… </m:t>
                            </m:r>
                          </m:e>
                        </m:nary>
                      </m:e>
                    </m:d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4572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Now,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=0−0+2+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=0.9052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t="-1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7562" y="5049672"/>
            <a:ext cx="2614613" cy="3976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00775" y="4916644"/>
            <a:ext cx="229386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Exact solution</a:t>
            </a:r>
            <a:endParaRPr lang="en-US" sz="2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1972076"/>
                  </p:ext>
                </p:extLst>
              </p:nvPr>
            </p:nvGraphicFramePr>
            <p:xfrm>
              <a:off x="376515" y="5501342"/>
              <a:ext cx="8634962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3273"/>
                    <a:gridCol w="3776411"/>
                    <a:gridCol w="2895278"/>
                  </a:tblGrid>
                  <a:tr h="376261"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ambria" panose="02040503050406030204" pitchFamily="18" charset="0"/>
                            </a:rPr>
                            <a:t>Taylor’s series</a:t>
                          </a:r>
                          <a:r>
                            <a:rPr lang="en-US" sz="2400" baseline="0" dirty="0" smtClean="0">
                              <a:latin typeface="Cambria" panose="02040503050406030204" pitchFamily="18" charset="0"/>
                            </a:rPr>
                            <a:t> solution</a:t>
                          </a:r>
                          <a:endParaRPr lang="en-US" sz="24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ambria" panose="02040503050406030204" pitchFamily="18" charset="0"/>
                            </a:rPr>
                            <a:t>Exact solution</a:t>
                          </a:r>
                          <a:endParaRPr lang="en-US" sz="24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62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(0.1)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0.9052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0.9052</m:t>
                                </m:r>
                              </m:oMath>
                            </m:oMathPara>
                          </a14:m>
                          <a:endParaRPr lang="en-US" sz="2400" b="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1972076"/>
                  </p:ext>
                </p:extLst>
              </p:nvPr>
            </p:nvGraphicFramePr>
            <p:xfrm>
              <a:off x="376515" y="5501342"/>
              <a:ext cx="8634962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3273"/>
                    <a:gridCol w="3776411"/>
                    <a:gridCol w="2895278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ambria" panose="02040503050406030204" pitchFamily="18" charset="0"/>
                            </a:rPr>
                            <a:t>Taylor’s series</a:t>
                          </a:r>
                          <a:r>
                            <a:rPr lang="en-US" sz="2400" baseline="0" dirty="0" smtClean="0">
                              <a:latin typeface="Cambria" panose="02040503050406030204" pitchFamily="18" charset="0"/>
                            </a:rPr>
                            <a:t> solution</a:t>
                          </a:r>
                          <a:endParaRPr lang="en-US" sz="24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ambria" panose="02040503050406030204" pitchFamily="18" charset="0"/>
                            </a:rPr>
                            <a:t>Exact solution</a:t>
                          </a:r>
                          <a:endParaRPr lang="en-US" sz="24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11" t="-112000" r="-3409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013" t="-112000" r="-76812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8737" t="-112000" r="-421" b="-2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2245657" y="3511116"/>
            <a:ext cx="2702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Initial Condition</a:t>
            </a:r>
            <a:endParaRPr lang="en-US" sz="2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21336" y="185530"/>
                <a:ext cx="1990165" cy="83099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 smtClean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336" y="185530"/>
                <a:ext cx="1990165" cy="830997"/>
              </a:xfrm>
              <a:prstGeom prst="rect">
                <a:avLst/>
              </a:prstGeom>
              <a:blipFill rotWithShape="0">
                <a:blip r:embed="rId4"/>
                <a:stretch>
                  <a:fillRect b="-5634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21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ircle(out)">
                                      <p:cBhvr>
                                        <p:cTn id="7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/>
      <p:bldP spid="9" grpId="0"/>
      <p:bldP spid="9" grpId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=0.2,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=0.8213 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=0.2+0.1=0.3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−0.7813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′′=2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1.1813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′′′=2−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′′⇒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0.8187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𝑖𝑣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′′′⇒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𝑖𝑣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=−0.8187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hi-IN" sz="2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i-IN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(0.3)=0.8213+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−0.7813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1.1813</m:t>
                          </m:r>
                        </m:e>
                      </m:d>
                    </m:oMath>
                  </m:oMathPara>
                </a14:m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9144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0.8187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−0.8187</m:t>
                          </m:r>
                        </m:e>
                      </m:d>
                    </m:oMath>
                  </m:oMathPara>
                </a14:m>
                <a:endParaRPr lang="en-US" sz="2600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0.7492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90" t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1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7492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=0.3+0.1=0.4</m:t>
                    </m:r>
                  </m:oMath>
                </a14:m>
                <a:r>
                  <a:rPr lang="en-US" dirty="0"/>
                  <a:t>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−0.6592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′′=2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1.2592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′′′=2−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′′⇒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0.7408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𝑖𝑣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′′′⇒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𝑖𝑣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=−0.7408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hi-I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i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=0.7492+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−0.6592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1.2592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914400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0.7408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−0.7408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0.6897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90" t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4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/>
              <a:t>Euler’s Method (RK 1st order method</a:t>
            </a:r>
            <a:r>
              <a:rPr lang="en-US" sz="3600" b="1" dirty="0" smtClean="0"/>
              <a:t>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 ,then</a:t>
                </a:r>
              </a:p>
              <a:p>
                <a:pPr marL="0" indent="0"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 ;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𝑊h𝑒𝑟𝑒</m:t>
                      </m:r>
                      <m:r>
                        <a:rPr lang="en-US" b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𝒏𝒉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Apply Euler’s method to find the approximate solution of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𝐝𝐲</m:t>
                        </m:r>
                      </m:num>
                      <m:den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𝐝𝐱</m:t>
                        </m:r>
                      </m:den>
                    </m:f>
                    <m:r>
                      <a:rPr lang="en-US" b="1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err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dirty="0" err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b="1" dirty="0"/>
                  <a:t> with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and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𝐡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1" dirty="0"/>
                  <a:t> Show your calculation up to five </a:t>
                </a:r>
                <a:r>
                  <a:rPr lang="en-US" b="1" dirty="0" smtClean="0"/>
                  <a:t>iteration.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Solution: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&amp;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By Euler’s method,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t="-971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821093"/>
              </p:ext>
            </p:extLst>
          </p:nvPr>
        </p:nvGraphicFramePr>
        <p:xfrm>
          <a:off x="106363" y="160020"/>
          <a:ext cx="8905875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1175"/>
                <a:gridCol w="1781175"/>
                <a:gridCol w="1781175"/>
                <a:gridCol w="1781175"/>
                <a:gridCol w="17811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61962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0045" y="634223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0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45" y="1120266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1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045" y="1606309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0045" y="2092352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0045" y="2578397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0045" y="148180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09781" y="172558"/>
                <a:ext cx="11287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781" y="172558"/>
                <a:ext cx="1128713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109781" y="664184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0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09781" y="1155810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09781" y="1647436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4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09781" y="2139062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6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09781" y="2630688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8</a:t>
            </a:r>
            <a:endParaRPr lang="en-US" sz="24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14761" y="202519"/>
                <a:ext cx="11287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761" y="202519"/>
                <a:ext cx="1128713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914761" y="694145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0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524721" y="664184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0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14761" y="2169023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20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14761" y="2660649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72</a:t>
            </a:r>
            <a:endParaRPr lang="en-US" sz="24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19741" y="202519"/>
                <a:ext cx="11287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741" y="202519"/>
                <a:ext cx="112871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7297" r="-1243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719741" y="694145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0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9741" y="1185771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2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9741" y="1677397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8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19741" y="2169023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26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9741" y="2660649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80</a:t>
            </a:r>
            <a:endParaRPr lang="en-US" sz="24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524721" y="160764"/>
                <a:ext cx="11287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21" y="160764"/>
                <a:ext cx="1128713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7524721" y="1144016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4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24721" y="1635642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20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24721" y="2127268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72</a:t>
            </a:r>
            <a:endParaRPr lang="en-US" sz="24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29477" y="2576433"/>
                <a:ext cx="14811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=232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77" y="2576433"/>
                <a:ext cx="1481109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1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430561" y="4374059"/>
                <a:ext cx="3580916" cy="646331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561" y="4374059"/>
                <a:ext cx="3580916" cy="646331"/>
              </a:xfrm>
              <a:prstGeom prst="rect">
                <a:avLst/>
              </a:prstGeom>
              <a:blipFill rotWithShape="0">
                <a:blip r:embed="rId7"/>
                <a:stretch>
                  <a:fillRect b="-901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466633" y="3436556"/>
                <a:ext cx="2826287" cy="461665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633" y="3436556"/>
                <a:ext cx="2826287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496" b="-1625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466633" y="5331344"/>
                <a:ext cx="2339788" cy="46166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633" y="5331344"/>
                <a:ext cx="233978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25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7524992" y="664184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0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20806" y="1150892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4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04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07407E-6 L -0.39636 0.06852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26" y="3426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-0.39636 0.07894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26" y="3935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2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2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1" grpId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3" grpId="0"/>
      <p:bldP spid="33" grpId="1"/>
      <p:bldP spid="34" grpId="0"/>
      <p:bldP spid="35" grpId="0"/>
      <p:bldP spid="36" grpId="0"/>
      <p:bldP spid="37" grpId="0" animBg="1"/>
      <p:bldP spid="37" grpId="1" animBg="1"/>
      <p:bldP spid="37" grpId="2" animBg="1"/>
      <p:bldP spid="37" grpId="3" animBg="1"/>
      <p:bldP spid="2" grpId="0" animBg="1"/>
      <p:bldP spid="2" grpId="1" animBg="1"/>
      <p:bldP spid="2" grpId="2" animBg="1"/>
      <p:bldP spid="2" grpId="3" animBg="1"/>
      <p:bldP spid="38" grpId="0" animBg="1"/>
      <p:bldP spid="38" grpId="1" animBg="1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Find the value of y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when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 with step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𝟎𝟓</m:t>
                    </m:r>
                  </m:oMath>
                </a14:m>
                <a:r>
                  <a:rPr lang="en-US" b="1" dirty="0"/>
                  <a:t>. Also Compare with analytic solution. 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Solution: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Here,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&amp;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By Euler’s method,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68389" y="4773706"/>
            <a:ext cx="4504764" cy="5782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1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6363" y="160020"/>
          <a:ext cx="8905875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81175"/>
                <a:gridCol w="1781175"/>
                <a:gridCol w="1781175"/>
                <a:gridCol w="1781175"/>
                <a:gridCol w="178117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461962"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0045" y="634223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0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45" y="1120266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1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045" y="1606309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0045" y="2092352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0045" y="2578397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0045" y="148180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09781" y="172558"/>
                <a:ext cx="11287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781" y="172558"/>
                <a:ext cx="1128713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109781" y="664184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0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09781" y="1155810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0.05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09781" y="1647436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0.1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09781" y="2139062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0.15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09781" y="2630688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0.2</a:t>
            </a:r>
            <a:endParaRPr lang="en-US" sz="24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14761" y="202519"/>
                <a:ext cx="11287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761" y="202519"/>
                <a:ext cx="1128713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914761" y="694145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14761" y="1185771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1.05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4761" y="1677397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1.1050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14761" y="2169023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1.1653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14761" y="2660649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1.2311</a:t>
            </a:r>
            <a:endParaRPr lang="en-US" sz="24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19741" y="202519"/>
                <a:ext cx="11287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741" y="202519"/>
                <a:ext cx="112871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7297" r="-1243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719741" y="694145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1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9741" y="1185771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1.1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9741" y="1677397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1.2050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19741" y="2169023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1.3153</a:t>
            </a:r>
            <a:endParaRPr lang="en-US" sz="24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524721" y="160764"/>
                <a:ext cx="11287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21" y="160764"/>
                <a:ext cx="1128713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7524721" y="652390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1.05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524721" y="1144016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1.1050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24721" y="1635642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1.1653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24721" y="2127268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mbria" panose="02040503050406030204" pitchFamily="18" charset="0"/>
              </a:rPr>
              <a:t>1.2311</a:t>
            </a:r>
            <a:endParaRPr lang="en-US" sz="24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66633" y="3436556"/>
                <a:ext cx="2826287" cy="461665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633" y="3436556"/>
                <a:ext cx="2826287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496" b="-1625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430561" y="4374059"/>
                <a:ext cx="3580916" cy="646331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dirty="0" smtClean="0">
                    <a:latin typeface="Cambria" panose="02040503050406030204" pitchFamily="18" charset="0"/>
                  </a:rPr>
                  <a:t> </a:t>
                </a:r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561" y="4374059"/>
                <a:ext cx="3580916" cy="646331"/>
              </a:xfrm>
              <a:prstGeom prst="rect">
                <a:avLst/>
              </a:prstGeom>
              <a:blipFill rotWithShape="0">
                <a:blip r:embed="rId7"/>
                <a:stretch>
                  <a:fillRect b="-901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466633" y="5331344"/>
                <a:ext cx="2339788" cy="46166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633" y="5331344"/>
                <a:ext cx="233978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25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71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Now for exact solution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     =</m:t>
                    </m:r>
                  </m:oMath>
                </a14:m>
                <a:r>
                  <a:rPr lang="en-US" b="0" dirty="0" smtClean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Compare </a:t>
                </a:r>
                <a:r>
                  <a:rPr lang="en-US" dirty="0"/>
                  <a:t>w</a:t>
                </a:r>
                <a:r>
                  <a:rPr lang="en-US" dirty="0" smtClean="0"/>
                  <a:t>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               =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5715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5715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584" y="887506"/>
            <a:ext cx="380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" panose="02040503050406030204" pitchFamily="18" charset="0"/>
              </a:rPr>
              <a:t>y</a:t>
            </a:r>
            <a:endParaRPr lang="en-US" sz="24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04365" y="887506"/>
                <a:ext cx="3804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365" y="887506"/>
                <a:ext cx="380416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53551" y="1801905"/>
                <a:ext cx="9233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551" y="1801905"/>
                <a:ext cx="92336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316" r="-789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01034" y="1801904"/>
                <a:ext cx="9233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034" y="1801904"/>
                <a:ext cx="923365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03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4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8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0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2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4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8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1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2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4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6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7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8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06016" y="24165"/>
                <a:ext cx="8905461" cy="59914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General solution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53975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∵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𝑢𝑣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… </m:t>
                            </m:r>
                          </m:e>
                        </m:nary>
                      </m:e>
                    </m:d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4572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Now,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=−0−1+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−1+2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=1.1103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016" y="24165"/>
                <a:ext cx="8905461" cy="5991433"/>
              </a:xfrm>
              <a:blipFill rotWithShape="0">
                <a:blip r:embed="rId2"/>
                <a:stretch>
                  <a:fillRect l="-1027" t="-1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7562" y="4847967"/>
            <a:ext cx="2614613" cy="3976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00775" y="4686297"/>
            <a:ext cx="2293867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Exact solution</a:t>
            </a:r>
            <a:endParaRPr lang="en-US" sz="2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3745534"/>
                  </p:ext>
                </p:extLst>
              </p:nvPr>
            </p:nvGraphicFramePr>
            <p:xfrm>
              <a:off x="276539" y="5299436"/>
              <a:ext cx="8634962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3273"/>
                    <a:gridCol w="3776411"/>
                    <a:gridCol w="2895278"/>
                  </a:tblGrid>
                  <a:tr h="348329"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>
                              <a:latin typeface="+mn-lt"/>
                            </a:rPr>
                            <a:t>By Euler’s</a:t>
                          </a:r>
                          <a:r>
                            <a:rPr lang="en-US" sz="2400" baseline="0" dirty="0" smtClean="0">
                              <a:latin typeface="+mn-lt"/>
                            </a:rPr>
                            <a:t> solution</a:t>
                          </a:r>
                          <a:endParaRPr lang="en-US" sz="2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ambria" panose="02040503050406030204" pitchFamily="18" charset="0"/>
                            </a:rPr>
                            <a:t>Exact solution</a:t>
                          </a:r>
                          <a:endParaRPr lang="en-US" sz="24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62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(0.1)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1.1050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1.1103</m:t>
                                </m:r>
                              </m:oMath>
                            </m:oMathPara>
                          </a14:m>
                          <a:endParaRPr lang="en-US" sz="2400" b="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62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(0.2)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1.2311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1.2428</m:t>
                                </m:r>
                              </m:oMath>
                            </m:oMathPara>
                          </a14:m>
                          <a:endParaRPr lang="en-US" sz="2400" b="0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3745534"/>
                  </p:ext>
                </p:extLst>
              </p:nvPr>
            </p:nvGraphicFramePr>
            <p:xfrm>
              <a:off x="276539" y="5299436"/>
              <a:ext cx="8634962" cy="1371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63273"/>
                    <a:gridCol w="3776411"/>
                    <a:gridCol w="2895278"/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 smtClean="0">
                              <a:latin typeface="+mn-lt"/>
                            </a:rPr>
                            <a:t>By Euler’s</a:t>
                          </a:r>
                          <a:r>
                            <a:rPr lang="en-US" sz="2400" baseline="0" dirty="0" smtClean="0">
                              <a:latin typeface="+mn-lt"/>
                            </a:rPr>
                            <a:t> </a:t>
                          </a:r>
                          <a:r>
                            <a:rPr lang="en-US" sz="2400" baseline="0" dirty="0" smtClean="0">
                              <a:latin typeface="+mn-lt"/>
                            </a:rPr>
                            <a:t>solution</a:t>
                          </a:r>
                          <a:endParaRPr lang="en-US" sz="2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>
                              <a:latin typeface="Cambria" panose="02040503050406030204" pitchFamily="18" charset="0"/>
                            </a:rPr>
                            <a:t>Exact solution</a:t>
                          </a:r>
                          <a:endParaRPr lang="en-US" sz="2400" dirty="0">
                            <a:latin typeface="Cambria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11" t="-109211" r="-340683" b="-1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097" t="-109211" r="-76935" b="-1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8526" t="-109211" r="-421" b="-118421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11" t="-212000" r="-3406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52097" t="-212000" r="-7693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8526" t="-212000" r="-421" b="-2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2245657" y="3322858"/>
            <a:ext cx="2702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Initial Condition</a:t>
            </a:r>
            <a:endParaRPr lang="en-US" sz="2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21336" y="185530"/>
                <a:ext cx="1990165" cy="83099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336" y="185530"/>
                <a:ext cx="1990165" cy="830997"/>
              </a:xfrm>
              <a:prstGeom prst="rect">
                <a:avLst/>
              </a:prstGeom>
              <a:blipFill rotWithShape="0">
                <a:blip r:embed="rId4"/>
                <a:stretch>
                  <a:fillRect b="-5634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07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ircle(out)">
                                      <p:cBhvr>
                                        <p:cTn id="7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6" grpId="0"/>
      <p:bldP spid="9" grpId="0"/>
      <p:bldP spid="9" grpId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Taylor Series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Taylor’s series expansion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then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Putting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165735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 panose="02040503050406030204" pitchFamily="18" charset="0"/>
                        </a:rPr>
                        <m:t>∴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𝐲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𝐲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𝐡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𝐡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5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Improved Euler’s </a:t>
            </a:r>
            <a:r>
              <a:rPr lang="en-US" b="1" dirty="0" smtClean="0"/>
              <a:t>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 smtClean="0"/>
                  <a:t>(</a:t>
                </a:r>
                <a:r>
                  <a:rPr lang="en-US" sz="2800" b="1" dirty="0" err="1"/>
                  <a:t>Heun’s</a:t>
                </a:r>
                <a:r>
                  <a:rPr lang="en-US" sz="2800" b="1" dirty="0"/>
                  <a:t> Method/ Modified Euler’s Method / R-K 2nd </a:t>
                </a:r>
                <a:r>
                  <a:rPr lang="en-US" sz="2800" b="1" dirty="0" err="1"/>
                  <a:t>OrderMethod</a:t>
                </a:r>
                <a:r>
                  <a:rPr lang="en-US" sz="2800" b="1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,then</a:t>
                </a:r>
              </a:p>
              <a:p>
                <a:pPr marL="0" indent="0">
                  <a:buNone/>
                </a:pPr>
                <a:r>
                  <a:rPr lang="en-US" dirty="0"/>
                  <a:t>Improved Euler’s Formula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h𝑓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=0,1,2,…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𝑛h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; 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here h is step size and n is the number of steps.</a:t>
                </a: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69" t="-1214" r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05118" y="3482789"/>
            <a:ext cx="8339124" cy="138504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2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Using improved Euler’s method solves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with the initial condition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and </a:t>
                </a:r>
                <a:r>
                  <a:rPr lang="en-US" b="1" dirty="0" smtClean="0"/>
                  <a:t>Find </a:t>
                </a:r>
                <a:r>
                  <a:rPr lang="en-US" b="1" dirty="0"/>
                  <a:t>the solution 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1" dirty="0"/>
                  <a:t> Compare the answer with exact solution</a:t>
                </a:r>
                <a:r>
                  <a:rPr lang="en-US" b="1" dirty="0" smtClean="0"/>
                  <a:t>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smtClean="0"/>
                  <a:t>Solution: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Here 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∵</m:t>
                        </m: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b="0" i="1" dirty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&amp;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&amp;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5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By improved Euler's method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0+0.1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0+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0.1,0.1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1+0.9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(0.1)=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=0.0950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3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idx="1"/>
              </p:nvPr>
            </p:nvSpPr>
            <p:spPr>
              <a:xfrm>
                <a:off x="92570" y="185530"/>
                <a:ext cx="8905461" cy="599143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Improved Euler’s formula: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570" y="185530"/>
                <a:ext cx="8905461" cy="5991433"/>
              </a:xfrm>
              <a:blipFill rotWithShape="0">
                <a:blip r:embed="rId2"/>
                <a:stretch>
                  <a:fillRect l="-1027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725717"/>
              </p:ext>
            </p:extLst>
          </p:nvPr>
        </p:nvGraphicFramePr>
        <p:xfrm>
          <a:off x="140731" y="4098868"/>
          <a:ext cx="8762212" cy="1371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22897"/>
                <a:gridCol w="812800"/>
                <a:gridCol w="957943"/>
                <a:gridCol w="1509486"/>
                <a:gridCol w="866025"/>
                <a:gridCol w="1008530"/>
                <a:gridCol w="1801906"/>
                <a:gridCol w="982625"/>
              </a:tblGrid>
              <a:tr h="370840"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-63747" y="4095298"/>
            <a:ext cx="108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-63747" y="4548965"/>
            <a:ext cx="108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-63747" y="4988404"/>
            <a:ext cx="108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60750" y="4050808"/>
                <a:ext cx="1084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0" y="4050808"/>
                <a:ext cx="1084154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60750" y="4511183"/>
                <a:ext cx="1084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0" y="4511183"/>
                <a:ext cx="1084154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722135" y="4066322"/>
                <a:ext cx="1084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135" y="4066322"/>
                <a:ext cx="1084154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722135" y="4568327"/>
                <a:ext cx="1084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135" y="4568327"/>
                <a:ext cx="1084154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923680" y="4076432"/>
                <a:ext cx="1084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680" y="4076432"/>
                <a:ext cx="1084154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0339" r="-1525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869401" y="4556963"/>
                <a:ext cx="1084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401" y="4556963"/>
                <a:ext cx="1084154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257735" y="4077702"/>
                <a:ext cx="1084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735" y="4077702"/>
                <a:ext cx="1084154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115960" y="4036665"/>
                <a:ext cx="1084154" cy="555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960" y="4036665"/>
                <a:ext cx="1084154" cy="55560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527638" y="4003606"/>
                <a:ext cx="1084154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638" y="4003606"/>
                <a:ext cx="1084154" cy="645048"/>
              </a:xfrm>
              <a:prstGeom prst="rect">
                <a:avLst/>
              </a:prstGeom>
              <a:blipFill rotWithShape="0">
                <a:blip r:embed="rId14"/>
                <a:stretch>
                  <a:fillRect l="-38764" r="-30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927323" y="4069232"/>
                <a:ext cx="1084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323" y="4069232"/>
                <a:ext cx="1084154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214807" y="4520595"/>
                <a:ext cx="1084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807" y="4520595"/>
                <a:ext cx="1084154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209630" y="5035557"/>
                <a:ext cx="1084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630" y="5035557"/>
                <a:ext cx="1084154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284115" y="4539367"/>
                <a:ext cx="850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115" y="4539367"/>
                <a:ext cx="850045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253199" y="4996403"/>
                <a:ext cx="850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0.1855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199" y="4996403"/>
                <a:ext cx="850045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20144" r="-12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633316" y="4584010"/>
                <a:ext cx="850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316" y="4584010"/>
                <a:ext cx="850045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645015" y="5029589"/>
                <a:ext cx="850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0.8145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015" y="5029589"/>
                <a:ext cx="850045" cy="461665"/>
              </a:xfrm>
              <a:prstGeom prst="rect">
                <a:avLst/>
              </a:prstGeom>
              <a:blipFill rotWithShape="0">
                <a:blip r:embed="rId21"/>
                <a:stretch>
                  <a:fillRect l="-19286" r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012493" y="4988403"/>
                <a:ext cx="850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0.1810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93" y="4988403"/>
                <a:ext cx="850045" cy="461665"/>
              </a:xfrm>
              <a:prstGeom prst="rect">
                <a:avLst/>
              </a:prstGeom>
              <a:blipFill rotWithShape="0">
                <a:blip r:embed="rId23"/>
                <a:stretch>
                  <a:fillRect l="-19286" r="-1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06017" y="1465254"/>
                <a:ext cx="6284685" cy="55560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Euler’s formula:-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" y="1465254"/>
                <a:ext cx="6284685" cy="555601"/>
              </a:xfrm>
              <a:prstGeom prst="rect">
                <a:avLst/>
              </a:prstGeom>
              <a:blipFill rotWithShape="0">
                <a:blip r:embed="rId24"/>
                <a:stretch>
                  <a:fillRect l="-1255" b="-14433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06017" y="2631807"/>
                <a:ext cx="6512240" cy="80143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" y="2631807"/>
                <a:ext cx="6512240" cy="801438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855660" y="2749851"/>
                <a:ext cx="972457" cy="55072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660" y="2749851"/>
                <a:ext cx="972457" cy="550728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6017" y="839938"/>
                <a:ext cx="2324239" cy="461665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" y="839938"/>
                <a:ext cx="2324239" cy="461665"/>
              </a:xfrm>
              <a:prstGeom prst="rect">
                <a:avLst/>
              </a:prstGeom>
              <a:blipFill rotWithShape="0">
                <a:blip r:embed="rId27"/>
                <a:stretch>
                  <a:fillRect b="-12346"/>
                </a:stretch>
              </a:blip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88934" y="829343"/>
                <a:ext cx="2051745" cy="461665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34" y="829343"/>
                <a:ext cx="2051745" cy="461665"/>
              </a:xfrm>
              <a:prstGeom prst="rect">
                <a:avLst/>
              </a:prstGeom>
              <a:blipFill rotWithShape="0">
                <a:blip r:embed="rId28"/>
                <a:stretch>
                  <a:fillRect b="-1235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84286" y="5435660"/>
                <a:ext cx="24205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=0.0950</m:t>
                      </m:r>
                    </m:oMath>
                  </m:oMathPara>
                </a14:m>
                <a:endParaRPr lang="en-US" sz="2400" b="0" dirty="0" smtClean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=0.1810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86" y="5435660"/>
                <a:ext cx="2420591" cy="830997"/>
              </a:xfrm>
              <a:prstGeom prst="rect">
                <a:avLst/>
              </a:prstGeom>
              <a:blipFill rotWithShape="0">
                <a:blip r:embed="rId29"/>
                <a:stretch>
                  <a:fillRect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012493" y="4526738"/>
                <a:ext cx="850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0.0950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493" y="4526738"/>
                <a:ext cx="850045" cy="461665"/>
              </a:xfrm>
              <a:prstGeom prst="rect">
                <a:avLst/>
              </a:prstGeom>
              <a:blipFill rotWithShape="0">
                <a:blip r:embed="rId30"/>
                <a:stretch>
                  <a:fillRect l="-19286" r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019216" y="4519958"/>
                <a:ext cx="850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0.0950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216" y="4519958"/>
                <a:ext cx="850045" cy="461665"/>
              </a:xfrm>
              <a:prstGeom prst="rect">
                <a:avLst/>
              </a:prstGeom>
              <a:blipFill rotWithShape="0">
                <a:blip r:embed="rId31"/>
                <a:stretch>
                  <a:fillRect l="-19286" r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992776" y="5010630"/>
                <a:ext cx="1084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0.9050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776" y="5010630"/>
                <a:ext cx="1084154" cy="461665"/>
              </a:xfrm>
              <a:prstGeom prst="rect">
                <a:avLst/>
              </a:prstGeom>
              <a:blipFill rotWithShape="0">
                <a:blip r:embed="rId32"/>
                <a:stretch>
                  <a:fillRect l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217724" y="4538723"/>
                <a:ext cx="1084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724" y="4538723"/>
                <a:ext cx="1084154" cy="461665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91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8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-0.38004 0.06505 " pathEditMode="relative" rAng="0" ptsTypes="AA">
                                      <p:cBhvr>
                                        <p:cTn id="27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10" y="3241"/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48148E-6 L -0.67951 0.07407 " pathEditMode="relative" rAng="0" ptsTypes="AA">
                                      <p:cBhvr>
                                        <p:cTn id="27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76" y="3704"/>
                                    </p:animMotion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32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32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8" presetID="32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7" grpId="0"/>
      <p:bldP spid="48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7" grpId="1"/>
      <p:bldP spid="58" grpId="0"/>
      <p:bldP spid="59" grpId="0"/>
      <p:bldP spid="60" grpId="0"/>
      <p:bldP spid="61" grpId="0"/>
      <p:bldP spid="62" grpId="0"/>
      <p:bldP spid="64" grpId="0"/>
      <p:bldP spid="69" grpId="0" animBg="1"/>
      <p:bldP spid="69" grpId="2" animBg="1"/>
      <p:bldP spid="69" grpId="3" animBg="1"/>
      <p:bldP spid="70" grpId="0" animBg="1"/>
      <p:bldP spid="70" grpId="1" animBg="1"/>
      <p:bldP spid="70" grpId="2" animBg="1"/>
      <p:bldP spid="71" grpId="0"/>
      <p:bldP spid="71" grpId="2"/>
      <p:bldP spid="71" grpId="3"/>
      <p:bldP spid="2" grpId="0" animBg="1"/>
      <p:bldP spid="2" grpId="1" animBg="1"/>
      <p:bldP spid="2" grpId="2" animBg="1"/>
      <p:bldP spid="2" grpId="3" animBg="1"/>
      <p:bldP spid="5" grpId="0" animBg="1"/>
      <p:bldP spid="5" grpId="1" animBg="1"/>
      <p:bldP spid="35" grpId="0"/>
      <p:bldP spid="36" grpId="0"/>
      <p:bldP spid="36" grpId="1"/>
      <p:bldP spid="38" grpId="0"/>
      <p:bldP spid="65" grpId="0"/>
      <p:bldP spid="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Exact 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Now,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 &amp;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General solution,</a:t>
                </a:r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nary>
                  </m:oMath>
                </a14:m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27348" y="2528047"/>
                <a:ext cx="373068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/>
                  <a:t>  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Initial condition</a:t>
                </a:r>
              </a:p>
              <a:p>
                <a:r>
                  <a:rPr lang="en-US" sz="2400" dirty="0" smtClean="0">
                    <a:latin typeface="Cambria" panose="02040503050406030204" pitchFamily="18" charset="0"/>
                  </a:rPr>
                  <a:t>So,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400" b="0" dirty="0" smtClean="0"/>
              </a:p>
              <a:p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=0.0952</m:t>
                    </m:r>
                  </m:oMath>
                </a14:m>
                <a:r>
                  <a:rPr lang="en-US" sz="2400" b="0" dirty="0" smtClean="0">
                    <a:ea typeface="Cambria Math" panose="02040503050406030204" pitchFamily="18" charset="0"/>
                  </a:rPr>
                  <a:t> &amp;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=0.1813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348" y="2528047"/>
                <a:ext cx="3730682" cy="3416320"/>
              </a:xfrm>
              <a:prstGeom prst="rect">
                <a:avLst/>
              </a:prstGeom>
              <a:blipFill rotWithShape="0">
                <a:blip r:embed="rId3"/>
                <a:stretch>
                  <a:fillRect l="-2614" t="-1786" b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4773899" y="2528047"/>
            <a:ext cx="0" cy="2958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1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Comparison of approximate value with exact solution are given in following table: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17152"/>
              </p:ext>
            </p:extLst>
          </p:nvPr>
        </p:nvGraphicFramePr>
        <p:xfrm>
          <a:off x="106017" y="1180821"/>
          <a:ext cx="8728701" cy="13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0701"/>
                <a:gridCol w="3948433"/>
                <a:gridCol w="29095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x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By improved Euler method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Exact solution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0.1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0.0950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0.0952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0.2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0.1810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0.1813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9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Use </a:t>
                </a:r>
                <a:r>
                  <a:rPr lang="en-US" dirty="0" err="1" smtClean="0"/>
                  <a:t>Runge-kutta</a:t>
                </a:r>
                <a:r>
                  <a:rPr lang="en-US" dirty="0" smtClean="0"/>
                  <a:t> second order method to find the approximate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d>
                  </m:oMath>
                </a14:m>
                <a:r>
                  <a:rPr lang="en-US" dirty="0" smtClean="0"/>
                  <a:t> given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&amp;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(take h=0.1).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t="-971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2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idx="1"/>
              </p:nvPr>
            </p:nvSpPr>
            <p:spPr>
              <a:xfrm>
                <a:off x="92570" y="185530"/>
                <a:ext cx="8905461" cy="599143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Improved Euler’s formula: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570" y="185530"/>
                <a:ext cx="8905461" cy="5991433"/>
              </a:xfrm>
              <a:blipFill rotWithShape="0">
                <a:blip r:embed="rId2"/>
                <a:stretch>
                  <a:fillRect l="-1027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828254"/>
              </p:ext>
            </p:extLst>
          </p:nvPr>
        </p:nvGraphicFramePr>
        <p:xfrm>
          <a:off x="127285" y="3776043"/>
          <a:ext cx="8762212" cy="1371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22897"/>
                <a:gridCol w="812800"/>
                <a:gridCol w="957943"/>
                <a:gridCol w="1509486"/>
                <a:gridCol w="866025"/>
                <a:gridCol w="1008530"/>
                <a:gridCol w="1801906"/>
                <a:gridCol w="982625"/>
              </a:tblGrid>
              <a:tr h="370840"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-77193" y="3772473"/>
            <a:ext cx="108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-77193" y="4226140"/>
            <a:ext cx="108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-77193" y="4665579"/>
            <a:ext cx="108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847304" y="3754877"/>
                <a:ext cx="1084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04" y="3754877"/>
                <a:ext cx="1084154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847304" y="4188358"/>
                <a:ext cx="1084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04" y="4188358"/>
                <a:ext cx="1084154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47304" y="4639985"/>
                <a:ext cx="1084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04" y="4639985"/>
                <a:ext cx="1084154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708689" y="3783838"/>
                <a:ext cx="1084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689" y="3783838"/>
                <a:ext cx="1084154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708689" y="4245502"/>
                <a:ext cx="1084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689" y="4245502"/>
                <a:ext cx="1084154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910234" y="3820842"/>
                <a:ext cx="1084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234" y="3820842"/>
                <a:ext cx="1084154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0225" r="-1460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855955" y="4234138"/>
                <a:ext cx="1084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955" y="4234138"/>
                <a:ext cx="1084154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883095" y="4673578"/>
                <a:ext cx="1084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7363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095" y="4673578"/>
                <a:ext cx="1084154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10112" r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244289" y="3754877"/>
                <a:ext cx="1084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289" y="3754877"/>
                <a:ext cx="1084154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102514" y="3740734"/>
                <a:ext cx="1084154" cy="555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514" y="3740734"/>
                <a:ext cx="1084154" cy="55560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514192" y="3680781"/>
                <a:ext cx="1084154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192" y="3680781"/>
                <a:ext cx="1084154" cy="645048"/>
              </a:xfrm>
              <a:prstGeom prst="rect">
                <a:avLst/>
              </a:prstGeom>
              <a:blipFill rotWithShape="0">
                <a:blip r:embed="rId13"/>
                <a:stretch>
                  <a:fillRect l="-38983" r="-30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913877" y="3746407"/>
                <a:ext cx="1084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877" y="3746407"/>
                <a:ext cx="1084154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201361" y="4197770"/>
                <a:ext cx="1084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361" y="4197770"/>
                <a:ext cx="1084154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249972" y="4712732"/>
                <a:ext cx="1084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972" y="4712732"/>
                <a:ext cx="1084154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270669" y="4216542"/>
                <a:ext cx="850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669" y="4216542"/>
                <a:ext cx="850045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239753" y="4673578"/>
                <a:ext cx="850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0.8409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753" y="4673578"/>
                <a:ext cx="850045" cy="461665"/>
              </a:xfrm>
              <a:prstGeom prst="rect">
                <a:avLst/>
              </a:prstGeom>
              <a:blipFill rotWithShape="0">
                <a:blip r:embed="rId18"/>
                <a:stretch>
                  <a:fillRect l="-20144" r="-1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619870" y="4261185"/>
                <a:ext cx="850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−0.71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870" y="4261185"/>
                <a:ext cx="850045" cy="461665"/>
              </a:xfrm>
              <a:prstGeom prst="rect">
                <a:avLst/>
              </a:prstGeom>
              <a:blipFill rotWithShape="0">
                <a:blip r:embed="rId19"/>
                <a:stretch>
                  <a:fillRect l="-7194" r="-5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631569" y="4706764"/>
                <a:ext cx="850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−0.5071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569" y="4706764"/>
                <a:ext cx="850045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26619" r="-26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991791" y="4236553"/>
                <a:ext cx="850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0.9154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791" y="4236553"/>
                <a:ext cx="850045" cy="461665"/>
              </a:xfrm>
              <a:prstGeom prst="rect">
                <a:avLst/>
              </a:prstGeom>
              <a:blipFill rotWithShape="0">
                <a:blip r:embed="rId21"/>
                <a:stretch>
                  <a:fillRect l="-19424" r="-13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999047" y="4665578"/>
                <a:ext cx="850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0.8523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047" y="4665578"/>
                <a:ext cx="850045" cy="461665"/>
              </a:xfrm>
              <a:prstGeom prst="rect">
                <a:avLst/>
              </a:prstGeom>
              <a:blipFill rotWithShape="0">
                <a:blip r:embed="rId22"/>
                <a:stretch>
                  <a:fillRect l="-19286" r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06017" y="1465254"/>
                <a:ext cx="6284685" cy="55560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Euler’s formula:-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" y="1465254"/>
                <a:ext cx="6284685" cy="555601"/>
              </a:xfrm>
              <a:prstGeom prst="rect">
                <a:avLst/>
              </a:prstGeom>
              <a:blipFill rotWithShape="0">
                <a:blip r:embed="rId23"/>
                <a:stretch>
                  <a:fillRect l="-1255" b="-14433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06017" y="2631807"/>
                <a:ext cx="6512240" cy="801438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 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" y="2631807"/>
                <a:ext cx="6512240" cy="801438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855660" y="2749851"/>
                <a:ext cx="972457" cy="55072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660" y="2749851"/>
                <a:ext cx="972457" cy="550728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6017" y="839938"/>
                <a:ext cx="2596842" cy="461665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" y="839938"/>
                <a:ext cx="2596842" cy="461665"/>
              </a:xfrm>
              <a:prstGeom prst="rect">
                <a:avLst/>
              </a:prstGeom>
              <a:blipFill rotWithShape="0">
                <a:blip r:embed="rId26"/>
                <a:stretch>
                  <a:fillRect b="-12346"/>
                </a:stretch>
              </a:blip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88934" y="829343"/>
                <a:ext cx="2051745" cy="461665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34" y="829343"/>
                <a:ext cx="2051745" cy="461665"/>
              </a:xfrm>
              <a:prstGeom prst="rect">
                <a:avLst/>
              </a:prstGeom>
              <a:blipFill rotWithShape="0">
                <a:blip r:embed="rId27"/>
                <a:stretch>
                  <a:fillRect b="-1235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017" y="5435660"/>
                <a:ext cx="24205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=0.9145</m:t>
                      </m:r>
                    </m:oMath>
                  </m:oMathPara>
                </a14:m>
                <a:endParaRPr lang="en-US" sz="2400" b="0" dirty="0" smtClean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=0.8523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" y="5435660"/>
                <a:ext cx="2420591" cy="830997"/>
              </a:xfrm>
              <a:prstGeom prst="rect">
                <a:avLst/>
              </a:prstGeom>
              <a:blipFill rotWithShape="0">
                <a:blip r:embed="rId28"/>
                <a:stretch>
                  <a:fillRect b="-6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991790" y="4226140"/>
                <a:ext cx="850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0.9145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790" y="4226140"/>
                <a:ext cx="850045" cy="461665"/>
              </a:xfrm>
              <a:prstGeom prst="rect">
                <a:avLst/>
              </a:prstGeom>
              <a:blipFill rotWithShape="0">
                <a:blip r:embed="rId29"/>
                <a:stretch>
                  <a:fillRect l="-19424" r="-13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06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66615 0.06342 " pathEditMode="relative" rAng="0" ptsTypes="AA">
                                      <p:cBhvr>
                                        <p:cTn id="27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16" y="3171"/>
                                    </p:animMotion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32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9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3" grpId="1"/>
      <p:bldP spid="64" grpId="0"/>
      <p:bldP spid="69" grpId="0" animBg="1"/>
      <p:bldP spid="69" grpId="1" animBg="1"/>
      <p:bldP spid="69" grpId="2" animBg="1"/>
      <p:bldP spid="70" grpId="0" animBg="1"/>
      <p:bldP spid="70" grpId="1" animBg="1"/>
      <p:bldP spid="70" grpId="2" animBg="1"/>
      <p:bldP spid="71" grpId="0"/>
      <p:bldP spid="71" grpId="1"/>
      <p:bldP spid="71" grpId="2"/>
      <p:bldP spid="2" grpId="0" animBg="1"/>
      <p:bldP spid="2" grpId="1" animBg="1"/>
      <p:bldP spid="2" grpId="2" animBg="1"/>
      <p:bldP spid="2" grpId="3" animBg="1"/>
      <p:bldP spid="5" grpId="0" animBg="1"/>
      <p:bldP spid="5" grpId="1" animBg="1"/>
      <p:bldP spid="6" grpId="0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Runge</a:t>
            </a:r>
            <a:r>
              <a:rPr lang="en-US" dirty="0"/>
              <a:t> </a:t>
            </a:r>
            <a:r>
              <a:rPr lang="en-US" dirty="0" err="1"/>
              <a:t>Kutta</a:t>
            </a:r>
            <a:r>
              <a:rPr lang="en-US" dirty="0"/>
              <a:t> 4th  Order Method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017" y="1152938"/>
                <a:ext cx="8905461" cy="5203413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8000" dirty="0" smtClean="0"/>
                  <a:t>If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8000">
                            <a:latin typeface="Cambria Math" panose="02040503050406030204" pitchFamily="18" charset="0"/>
                          </a:rPr>
                          <m:t>dy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8000">
                            <a:latin typeface="Cambria Math" panose="02040503050406030204" pitchFamily="18" charset="0"/>
                          </a:rPr>
                          <m:t>dx</m:t>
                        </m:r>
                      </m:den>
                    </m:f>
                    <m:r>
                      <a:rPr lang="en-US" sz="8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80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8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8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80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sz="8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80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8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800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8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800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80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8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80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sz="8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8000" dirty="0"/>
                  <a:t> ,then</a:t>
                </a:r>
              </a:p>
              <a:p>
                <a:pPr marL="0" indent="0">
                  <a:buNone/>
                </a:pPr>
                <a:r>
                  <a:rPr lang="en-US" sz="8000" dirty="0"/>
                  <a:t>RK 4</a:t>
                </a:r>
                <a:r>
                  <a:rPr lang="en-US" sz="8000" baseline="30000" dirty="0"/>
                  <a:t>th</a:t>
                </a:r>
                <a:r>
                  <a:rPr lang="en-US" sz="8000" dirty="0"/>
                  <a:t> Order Formula  </a:t>
                </a:r>
                <a:endParaRPr lang="en-US" sz="8000" dirty="0" smtClean="0"/>
              </a:p>
              <a:p>
                <a:pPr marL="0" indent="0">
                  <a:buNone/>
                </a:pPr>
                <a:endParaRPr lang="en-US" sz="8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b="1" i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sz="8000" b="1" i="1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sz="80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8000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b="1" i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r>
                            <a:rPr lang="en-US" sz="8000" b="1" i="1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  <m:r>
                        <a:rPr lang="en-US" sz="8000" b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8000" b="1" i="1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d>
                        <m:dPr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1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80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0" b="1" i="0" smtClean="0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sz="80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8000" b="1" i="0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sz="8000" b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8000" b="1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</m:e>
                      </m:d>
                      <m:r>
                        <a:rPr lang="en-US" sz="8000" b="1" i="0" smtClean="0">
                          <a:latin typeface="Cambria Math" panose="02040503050406030204" pitchFamily="18" charset="0"/>
                        </a:rPr>
                        <m:t>                                  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𝐖𝐡𝐞𝐫𝐞</m:t>
                      </m:r>
                      <m:r>
                        <a:rPr lang="en-US" sz="8000" b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8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8000" b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8000" b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8000" b="1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sz="8000" dirty="0" smtClean="0"/>
              </a:p>
              <a:p>
                <a:pPr marL="0" indent="0">
                  <a:buNone/>
                </a:pPr>
                <a:endParaRPr lang="en-US" sz="8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8000" b="1" i="1">
                              <a:latin typeface="Cambria Math" panose="02040503050406030204" pitchFamily="18" charset="0"/>
                            </a:rPr>
                            <m:t>𝐧</m:t>
                          </m:r>
                        </m:sub>
                      </m:sSub>
                      <m:r>
                        <a:rPr lang="en-US" sz="8000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8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80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𝐧𝐡</m:t>
                      </m:r>
                      <m:r>
                        <a:rPr lang="en-US" sz="8000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𝐖𝐡𝐞𝐫𝐞</m:t>
                      </m:r>
                      <m:r>
                        <a:rPr lang="en-US" sz="8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8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8000" b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8000" b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8000" b="1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sz="8000" dirty="0"/>
              </a:p>
              <a:p>
                <a:pPr marL="0" indent="0">
                  <a:buNone/>
                </a:pPr>
                <a:r>
                  <a:rPr lang="en-US" sz="8000" dirty="0"/>
                  <a:t>here h is step size and n is the number of steps</a:t>
                </a:r>
                <a:r>
                  <a:rPr lang="en-US" sz="8000" dirty="0" smtClean="0"/>
                  <a:t>.</a:t>
                </a:r>
              </a:p>
              <a:p>
                <a:pPr marL="0" indent="0">
                  <a:buNone/>
                </a:pPr>
                <a:endParaRPr lang="en-US" sz="8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b="1" i="1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en-US" sz="8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8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0" b="1" i="0" smtClean="0"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8000" b="1" i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  <m:r>
                            <a:rPr lang="en-US" sz="8000" b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b="1" i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sz="8000" b="1" i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b="1" i="1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en-US" sz="8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8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0" b="1" i="0" smtClean="0"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8000" b="1" i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  <m:r>
                            <a:rPr lang="en-US" sz="8000" b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8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0" b="1" i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num>
                            <m:den>
                              <m:r>
                                <a:rPr lang="en-US" sz="8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8000" b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b="1" i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sz="8000" b="1" i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  <m:r>
                            <a:rPr lang="en-US" sz="8000" b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8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8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b="1" i="1">
                                      <a:latin typeface="Cambria Math" panose="02040503050406030204" pitchFamily="18" charset="0"/>
                                    </a:rPr>
                                    <m:t>𝐊</m:t>
                                  </m:r>
                                </m:e>
                                <m:sub>
                                  <m:r>
                                    <a:rPr lang="en-US" sz="8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8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8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0" b="1" i="1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en-US" sz="8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80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0" b="1" i="0" smtClean="0"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en-US" sz="8000" b="1" i="1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sz="8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8000" b="1" i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  <m:r>
                            <a:rPr lang="en-US" sz="8000" b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8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8000" b="1" i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num>
                            <m:den>
                              <m:r>
                                <a:rPr lang="en-US" sz="8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8000" b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b="1" i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US" sz="8000" b="1" i="1"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b>
                          </m:sSub>
                          <m:r>
                            <a:rPr lang="en-US" sz="8000" b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8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8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0" b="1" i="1">
                                      <a:latin typeface="Cambria Math" panose="02040503050406030204" pitchFamily="18" charset="0"/>
                                    </a:rPr>
                                    <m:t>𝐊</m:t>
                                  </m:r>
                                </m:e>
                                <m:sub>
                                  <m:r>
                                    <a:rPr lang="en-US" sz="8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8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8000" dirty="0"/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8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0" b="1" i="1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b>
                        <m:r>
                          <a:rPr lang="en-US" sz="8000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8000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8000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8000" b="1" i="1"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US" sz="8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8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  <m:r>
                          <a:rPr lang="en-US" sz="80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8000" b="1" i="1">
                            <a:latin typeface="Cambria Math" panose="02040503050406030204" pitchFamily="18" charset="0"/>
                          </a:rPr>
                          <m:t>𝐡</m:t>
                        </m:r>
                        <m:r>
                          <a:rPr lang="en-US" sz="8000" b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8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  <m:sub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b>
                        </m:sSub>
                        <m:r>
                          <a:rPr lang="en-US" sz="8000" b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8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𝐊</m:t>
                            </m:r>
                          </m:e>
                          <m:sub>
                            <m:r>
                              <a:rPr lang="en-US" sz="80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 smtClean="0"/>
    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017" y="1152938"/>
                <a:ext cx="8905461" cy="5203413"/>
              </a:xfrm>
              <a:blipFill rotWithShape="0">
                <a:blip r:embed="rId2"/>
                <a:stretch>
                  <a:fillRect l="-684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6017" y="2164976"/>
            <a:ext cx="4492877" cy="7933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81808" y="2376998"/>
                <a:ext cx="4706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808" y="2376998"/>
                <a:ext cx="47064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03031" y="2376998"/>
                <a:ext cx="726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031" y="2376998"/>
                <a:ext cx="72614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52455" y="2392048"/>
                <a:ext cx="726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455" y="2392048"/>
                <a:ext cx="726141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11361" y="2392048"/>
                <a:ext cx="726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361" y="2392048"/>
                <a:ext cx="726141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88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/>
      <p:bldP spid="7" grpId="1" uiExpand="1"/>
      <p:bldP spid="8" grpId="0" uiExpand="1"/>
      <p:bldP spid="8" grpId="1"/>
      <p:bldP spid="9" grpId="0" uiExpand="1"/>
      <p:bldP spid="9" grpId="1" uiExpand="1"/>
      <p:bldP spid="10" grpId="0" uiExpand="1"/>
      <p:bldP spid="10" grpId="1" uiExpan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Apply </a:t>
                </a:r>
                <a:r>
                  <a:rPr lang="en-US" dirty="0" err="1"/>
                  <a:t>Runge-Kutta</a:t>
                </a:r>
                <a:r>
                  <a:rPr lang="en-US" dirty="0"/>
                  <a:t> method of  fourth order to calculate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(0.2)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taking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Solution: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&amp;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&amp;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By RK 4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Order method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t="-971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017" y="967409"/>
                <a:ext cx="8905461" cy="502402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using the Taylor’s series method for the initial condition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1" dirty="0"/>
                  <a:t>Where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b="1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Solution: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600" dirty="0"/>
                  <a:t>Given that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≤0.4</m:t>
                    </m:r>
                  </m:oMath>
                </a14:m>
                <a:r>
                  <a:rPr lang="en-US" sz="2600" dirty="0"/>
                  <a:t> </a:t>
                </a:r>
                <a:r>
                  <a:rPr lang="en-US" sz="2600" dirty="0" smtClean="0"/>
                  <a:t>,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6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2600" dirty="0" smtClean="0">
                    <a:solidFill>
                      <a:schemeClr val="accent5">
                        <a:lumMod val="75000"/>
                      </a:schemeClr>
                    </a:solidFill>
                  </a:rPr>
                  <a:t>&amp;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600" b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′′=2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′′′=2+2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6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𝑖𝑣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𝑖𝑣</m:t>
                          </m:r>
                        </m:sup>
                      </m:sSub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017" y="967409"/>
                <a:ext cx="8905461" cy="5024024"/>
              </a:xfrm>
              <a:blipFill rotWithShape="0">
                <a:blip r:embed="rId2"/>
                <a:stretch>
                  <a:fillRect l="-1027" r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8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………(1)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4032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4032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4032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0.05,1.05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403225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1.100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78800" y="1748118"/>
                <a:ext cx="2474259" cy="46166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00" y="1748118"/>
                <a:ext cx="247425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625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42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403225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0.05,1.055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=0.1105</m:t>
                      </m:r>
                    </m:oMath>
                  </m:oMathPara>
                </a14:m>
                <a:endParaRPr lang="en-US" b="0" dirty="0" smtClean="0"/>
              </a:p>
              <a:p>
                <a:pPr marL="403225" indent="0" algn="l">
                  <a:buNone/>
                  <a:tabLst>
                    <a:tab pos="403225" algn="l"/>
                  </a:tabLst>
                </a:pPr>
                <a:endParaRPr lang="en-US" b="0" dirty="0" smtClean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0.1,1.1105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1.2105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=0.1211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l">
                  <a:buNone/>
                </a:pPr>
                <a:endParaRPr lang="en-US" b="0" dirty="0" smtClean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0.1+2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0.1105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+0.1211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≈1.1103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:endParaRPr lang="en-US" b="0" dirty="0" smtClean="0"/>
              </a:p>
              <a:p>
                <a:pPr marL="403225" indent="0" algn="l">
                  <a:buNone/>
                  <a:tabLst>
                    <a:tab pos="403225" algn="l"/>
                  </a:tabLst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78800" y="1748118"/>
                <a:ext cx="2474259" cy="46166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00" y="1748118"/>
                <a:ext cx="247425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625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52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0.1,1.1103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1.2103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=0.1210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0.15,1.1708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3208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0.1321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78800" y="1748118"/>
                <a:ext cx="2474259" cy="46166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00" y="1748118"/>
                <a:ext cx="247425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625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93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403225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0.15,1.1764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03225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=(0.1)(1.3264)</m:t>
                      </m:r>
                    </m:oMath>
                  </m:oMathPara>
                </a14:m>
                <a:endParaRPr lang="en-US" dirty="0"/>
              </a:p>
              <a:p>
                <a:pPr marL="403225" indent="0" algn="l">
                  <a:buNone/>
                  <a:tabLst>
                    <a:tab pos="403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0.1326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403225" algn="l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403225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403225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1.2429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403225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1.4429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403225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.1443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78800" y="1748118"/>
                <a:ext cx="2474259" cy="46166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00" y="1748118"/>
                <a:ext cx="247425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625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0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Now,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.1103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0.2642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0.2652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0.1443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1.2428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6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Example-8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Using  the Range-</a:t>
                </a:r>
                <a:r>
                  <a:rPr lang="en-US" b="1" dirty="0" err="1"/>
                  <a:t>Kutta</a:t>
                </a:r>
                <a:r>
                  <a:rPr lang="en-US" b="1" dirty="0"/>
                  <a:t> method of fourth </a:t>
                </a:r>
                <a:r>
                  <a:rPr lang="en-US" b="1" dirty="0" smtClean="0"/>
                  <a:t>order, find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at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given diff. equation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by taking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and also compare the solution with  exact </a:t>
                </a:r>
                <a:r>
                  <a:rPr lang="en-US" b="1" dirty="0" smtClean="0"/>
                  <a:t>solution.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smtClean="0"/>
                  <a:t>Solution:-</a:t>
                </a:r>
              </a:p>
              <a:p>
                <a:pPr marL="0" indent="0">
                  <a:buNone/>
                </a:pPr>
                <a:r>
                  <a:rPr lang="en-US" dirty="0" smtClean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&amp;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By </a:t>
                </a:r>
                <a:r>
                  <a:rPr lang="en-US" dirty="0"/>
                  <a:t>RK 4</a:t>
                </a:r>
                <a:r>
                  <a:rPr lang="en-US" baseline="30000" dirty="0"/>
                  <a:t>th</a:t>
                </a:r>
                <a:r>
                  <a:rPr lang="en-US" dirty="0"/>
                  <a:t> Order method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………(1)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0.05,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3.4538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.3454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37019" y="1721223"/>
                <a:ext cx="3052482" cy="46166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019" y="1721223"/>
                <a:ext cx="3052482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2346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08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5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403225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0.1727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403225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=(0.1)(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3.4992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3225" indent="0" algn="l">
                  <a:buNone/>
                  <a:tabLst>
                    <a:tab pos="4032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0.3499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403225" indent="0" algn="l">
                  <a:buNone/>
                  <a:tabLst>
                    <a:tab pos="403225" algn="l"/>
                  </a:tabLst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403225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403225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0.3499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403225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4.0153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403225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0.4015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0.3454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0.3499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0.4015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0.3487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37019" y="1721223"/>
                <a:ext cx="3052482" cy="46166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019" y="1721223"/>
                <a:ext cx="3052482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2346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0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5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Exact 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Now,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)=−2 &amp;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General solution,</a:t>
                </a:r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nary>
                  </m:oMath>
                </a14:m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22377" y="2439412"/>
                <a:ext cx="3730682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/>
                  <a:t>  </a:t>
                </a:r>
                <a:r>
                  <a:rPr lang="en-US" sz="2400" dirty="0" smtClean="0">
                    <a:latin typeface="Cambria" panose="02040503050406030204" pitchFamily="18" charset="0"/>
                  </a:rPr>
                  <a:t> Initial condition</a:t>
                </a:r>
              </a:p>
              <a:p>
                <a:r>
                  <a:rPr lang="en-US" sz="2400" dirty="0" smtClean="0">
                    <a:latin typeface="Cambria" panose="02040503050406030204" pitchFamily="18" charset="0"/>
                  </a:rPr>
                  <a:t>So,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=−3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∴0=−3+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b="0" dirty="0" smtClean="0"/>
              </a:p>
              <a:p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=0.3487</m:t>
                      </m:r>
                    </m:oMath>
                  </m:oMathPara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377" y="2439412"/>
                <a:ext cx="3730682" cy="4154984"/>
              </a:xfrm>
              <a:prstGeom prst="rect">
                <a:avLst/>
              </a:prstGeom>
              <a:blipFill rotWithShape="0">
                <a:blip r:embed="rId3"/>
                <a:stretch>
                  <a:fillRect l="-2614" t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4773899" y="2528047"/>
            <a:ext cx="0" cy="29583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4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Predictor-Corrector </a:t>
            </a:r>
            <a:r>
              <a:rPr lang="en-US" b="1" dirty="0" smtClean="0"/>
              <a:t>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2600" b="1" dirty="0" smtClean="0"/>
                  <a:t> Modified </a:t>
                </a:r>
                <a:r>
                  <a:rPr lang="en-US" sz="2600" b="1" dirty="0"/>
                  <a:t>Euler’s Method (</a:t>
                </a:r>
                <a:r>
                  <a:rPr lang="en-US" sz="2600" b="1" dirty="0" err="1"/>
                  <a:t>Heun’s</a:t>
                </a:r>
                <a:r>
                  <a:rPr lang="en-US" sz="2600" b="1" dirty="0"/>
                  <a:t> Method</a:t>
                </a:r>
                <a:r>
                  <a:rPr lang="en-US" sz="2600" b="1" dirty="0" smtClean="0"/>
                  <a:t>)</a:t>
                </a:r>
              </a:p>
              <a:p>
                <a:pPr marL="0" lvl="0" indent="0">
                  <a:lnSpc>
                    <a:spcPct val="150000"/>
                  </a:lnSpc>
                  <a:buNone/>
                </a:pPr>
                <a:endParaRPr lang="nn-NO" sz="2600" i="1" dirty="0" smtClean="0">
                  <a:latin typeface="Cambria Math" panose="02040503050406030204" pitchFamily="18" charset="0"/>
                </a:endParaRPr>
              </a:p>
              <a:p>
                <a:pPr marL="0" lv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n-NO" sz="2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n-NO" sz="2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n-NO" sz="2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n-NO" sz="2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nn-NO" sz="26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nn-NO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n-NO" sz="2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sz="2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n-NO" sz="2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n-NO" sz="2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n-NO" sz="2600" b="0" i="1" dirty="0" smtClean="0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nn-NO" sz="2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n-NO" sz="2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n-NO" sz="2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n-NO" sz="2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n-NO" sz="2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nn-NO" sz="2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n-NO" sz="26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nn-NO" sz="2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nn-NO" sz="2600" dirty="0"/>
              </a:p>
              <a:p>
                <a:pPr marL="0" lv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n-NO" sz="26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n-NO" sz="2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n-NO" sz="2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n-NO" sz="2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nn-NO" sz="26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nn-NO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n-NO" sz="2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n-NO" sz="26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n-NO" sz="2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n-NO" sz="2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n-NO" sz="2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n-NO" sz="26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nn-NO" sz="2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nn-NO" sz="2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n-NO" sz="26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n-NO" sz="2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n-NO" sz="2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n-NO" sz="26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n-NO" sz="26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n-NO" sz="2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nn-NO" sz="2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n-NO" sz="2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nn-NO" sz="26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nn-NO" sz="2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n-NO" sz="26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nn-NO" sz="26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n-NO" sz="2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n-NO" sz="26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n-NO" sz="26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nn-NO" sz="2600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nn-NO" sz="2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nn-NO" sz="2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n-NO" sz="2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nn-NO" sz="26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nn-NO" sz="2600" b="0" i="1" dirty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nn-NO" sz="26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sz="2600" dirty="0" smtClean="0"/>
              </a:p>
              <a:p>
                <a:pPr marL="0" lvl="0" indent="0">
                  <a:lnSpc>
                    <a:spcPct val="150000"/>
                  </a:lnSpc>
                  <a:buNone/>
                </a:pPr>
                <a:endParaRPr lang="nn-NO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01936" y="2326008"/>
            <a:ext cx="6113622" cy="226314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21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Now, Given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≤0.4</m:t>
                    </m:r>
                  </m:oMath>
                </a14:m>
                <a:r>
                  <a:rPr lang="en-US" dirty="0" smtClean="0"/>
                  <a:t> &amp;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US" dirty="0" smtClean="0"/>
                  <a:t>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=0+0.2=0.2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Using Taylor series,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hi-I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i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(0.2)≈0.0027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96435" y="575494"/>
                <a:ext cx="3915042" cy="1233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𝑖𝑣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435" y="575494"/>
                <a:ext cx="3915042" cy="12337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62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Predictor-Corrector </a:t>
            </a:r>
            <a:r>
              <a:rPr lang="en-US" b="1" dirty="0" smtClean="0"/>
              <a:t>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2600" b="1" dirty="0" smtClean="0"/>
                  <a:t>Adams-</a:t>
                </a:r>
                <a:r>
                  <a:rPr lang="en-US" sz="2600" b="1" dirty="0" err="1" smtClean="0"/>
                  <a:t>Bashforth</a:t>
                </a:r>
                <a:r>
                  <a:rPr lang="en-US" sz="2600" b="1" dirty="0" smtClean="0"/>
                  <a:t> Method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endParaRPr lang="en-US" sz="2600" b="1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600" b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2600" b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600" b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−9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r>
                            <a:rPr lang="en-US" sz="2600" b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37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−59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600" b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55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600" b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sz="2600" b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600" b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−5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600" b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19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600" b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9</m:t>
                          </m:r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600" b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 smtClean="0"/>
              </a:p>
              <a:p>
                <a:pPr marL="0" lvl="0" indent="0">
                  <a:lnSpc>
                    <a:spcPct val="150000"/>
                  </a:lnSpc>
                  <a:buNone/>
                </a:pPr>
                <a:endParaRPr lang="nn-NO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17128" y="2584315"/>
            <a:ext cx="7634636" cy="248945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59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017" y="967409"/>
                <a:ext cx="8905461" cy="50240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Use Adam’s predictor-corrector to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0.4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(0.5)</m:t>
                    </m:r>
                  </m:oMath>
                </a14:m>
                <a:r>
                  <a:rPr lang="en-US" dirty="0"/>
                  <a:t> for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=1.0954,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=1.1832,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=1.2649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b="1" dirty="0"/>
                  <a:t>Solution:</a:t>
                </a:r>
              </a:p>
              <a:p>
                <a:pPr marL="0" indent="0">
                  <a:buNone/>
                </a:pPr>
                <a:r>
                  <a:rPr lang="en-US" dirty="0" smtClean="0"/>
                  <a:t>Here given that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0 &amp;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=1.0954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.0954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=1.1832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.2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.1832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=1.2649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.3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.2649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017" y="967409"/>
                <a:ext cx="8905461" cy="5024024"/>
              </a:xfrm>
              <a:blipFill rotWithShape="0">
                <a:blip r:embed="rId2"/>
                <a:stretch>
                  <a:fillRect l="-1027" t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831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016" y="38519"/>
                <a:ext cx="8905461" cy="5990812"/>
              </a:xfrm>
            </p:spPr>
            <p:txBody>
              <a:bodyPr>
                <a:noAutofit/>
              </a:bodyPr>
              <a:lstStyle/>
              <a:p>
                <a:pPr marL="0" indent="0" algn="l">
                  <a:lnSpc>
                    <a:spcPct val="200000"/>
                  </a:lnSpc>
                  <a:buNone/>
                </a:pPr>
                <a:r>
                  <a:rPr lang="en-US" sz="2800" dirty="0" smtClean="0"/>
                  <a:t>Now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b="0" dirty="0" smtClean="0"/>
              </a:p>
              <a:p>
                <a:pPr marL="0" indent="0" algn="l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600" b="0" dirty="0" smtClean="0"/>
              </a:p>
              <a:p>
                <a:pPr marL="0" indent="0" algn="l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.1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.0954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0.9129</m:t>
                      </m:r>
                    </m:oMath>
                  </m:oMathPara>
                </a14:m>
                <a:endParaRPr lang="en-US" sz="2600" dirty="0"/>
              </a:p>
              <a:p>
                <a:pPr marL="0" indent="0" algn="l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.2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.1832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0.8451</m:t>
                      </m:r>
                    </m:oMath>
                  </m:oMathPara>
                </a14:m>
                <a:endParaRPr lang="en-US" sz="2600" dirty="0"/>
              </a:p>
              <a:p>
                <a:pPr marL="0" indent="0" algn="l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.3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.2649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0.7906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016" y="38519"/>
                <a:ext cx="8905461" cy="5990812"/>
              </a:xfrm>
              <a:blipFill rotWithShape="0"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100365" y="260444"/>
                <a:ext cx="2437141" cy="849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365" y="260444"/>
                <a:ext cx="2437141" cy="8493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5662200" y="98635"/>
            <a:ext cx="3450981" cy="117295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281047" y="1711468"/>
                <a:ext cx="2781282" cy="193899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0 &amp; 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 &amp; 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=1.0954</m:t>
                      </m:r>
                    </m:oMath>
                  </m:oMathPara>
                </a14:m>
                <a:endParaRPr lang="en-US" sz="20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 &amp; 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=1.1832</m:t>
                      </m:r>
                    </m:oMath>
                  </m:oMathPara>
                </a14:m>
                <a:endParaRPr lang="en-US" sz="20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en-US" sz="20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.3</m:t>
                      </m:r>
                      <m:r>
                        <a:rPr lang="en-US" sz="20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=1.2649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047" y="1711468"/>
                <a:ext cx="2781282" cy="19389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151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0" y="185530"/>
                <a:ext cx="9143999" cy="599143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Using Adam‘s Predictor Method,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−9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37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−59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55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−9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+37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59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=1.2649+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+37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(0.9129)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−59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(0.8451)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(0.7906)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=1.3416</m:t>
                      </m:r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5530"/>
                <a:ext cx="9143999" cy="5991433"/>
              </a:xfrm>
              <a:blipFill rotWithShape="0"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243763" y="77582"/>
                <a:ext cx="1767714" cy="2554545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=0.9129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=0.8451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=0.7906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763" y="77582"/>
                <a:ext cx="1767714" cy="25545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983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Now calculate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i="1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0.4, 1.3416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=1.3416−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0.4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1.3416</m:t>
                          </m:r>
                        </m:den>
                      </m:f>
                    </m:oMath>
                  </m:oMathPara>
                </a14:m>
                <a:endParaRPr lang="en-US" i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=0.7453</m:t>
                      </m:r>
                    </m:oMath>
                  </m:oMathPara>
                </a14:m>
                <a:endParaRPr lang="en-US" i="1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Using </a:t>
                </a:r>
                <a:r>
                  <a:rPr lang="en-US" dirty="0"/>
                  <a:t>Adam‘s Corrector Method,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19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+9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=1.2649+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0.9129−5(0.8451)+19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0.7906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+9(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0.7453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=1.3416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Here,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&amp;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 smtClean="0"/>
                  <a:t>are almost equal 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=1.3416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90" t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463" y="4573697"/>
            <a:ext cx="2910714" cy="14524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43763" y="134734"/>
                <a:ext cx="1767714" cy="1938992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=0.9129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=0.8451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=0.7906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763" y="134734"/>
                <a:ext cx="1767714" cy="19389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85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" y="185530"/>
                <a:ext cx="9144000" cy="599143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Using Adam‘s Predictor Method,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−9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37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−59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55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−9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+37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−59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=1.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3416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d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−9(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0.9129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)+37(0.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8451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)−59(0.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7906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2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55(0.7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453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1.4141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85530"/>
                <a:ext cx="9144000" cy="5991433"/>
              </a:xfrm>
              <a:blipFill rotWithShape="0"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243763" y="177598"/>
                <a:ext cx="1767714" cy="2554545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=0.9129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=0.8451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=0.7906</m:t>
                      </m:r>
                    </m:oMath>
                  </m:oMathPara>
                </a14:m>
                <a:endParaRPr lang="en-US" sz="20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=0.7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453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763" y="177598"/>
                <a:ext cx="1767714" cy="25545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472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Now,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0.5,1.4141</m:t>
                          </m:r>
                          <m:r>
                            <m:rPr>
                              <m:nor/>
                            </m:rPr>
                            <a:rPr lang="en-US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=0.7069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Using Adam‘s Corrector Method,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19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+9</m:t>
                          </m:r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=1. 3416+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0.8451−5(0.7906)+19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0.7453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+9(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7069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=1.4142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Here,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&amp;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almost equal</a:t>
                </a:r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=1.4142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90" t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032" y="4586081"/>
            <a:ext cx="3125027" cy="14718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43763" y="177598"/>
                <a:ext cx="1767714" cy="1938992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=0.8451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=0.7906</m:t>
                      </m:r>
                    </m:oMath>
                  </m:oMathPara>
                </a14:m>
                <a:endParaRPr lang="en-US" sz="2000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=0.7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453</m:t>
                      </m:r>
                    </m:oMath>
                  </m:oMathPara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763" y="177598"/>
                <a:ext cx="1767714" cy="193899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47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Predictor-Corrector </a:t>
            </a:r>
            <a:r>
              <a:rPr lang="en-US" b="1" dirty="0" smtClean="0"/>
              <a:t>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2600" b="1" dirty="0" smtClean="0"/>
                  <a:t>Milne’s Method</a:t>
                </a:r>
              </a:p>
              <a:p>
                <a:pPr lvl="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endParaRPr lang="en-US" sz="26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600" b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2600" b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sz="2600" b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600" b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600" b="0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b="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b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600" b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600" b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sz="2600" b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b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600" b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b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600" b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600" b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sz="2600" b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24831" y="2584317"/>
            <a:ext cx="6724984" cy="2489454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13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Use Milne’s predictor-corrector to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(0.4)</m:t>
                    </m:r>
                  </m:oMath>
                </a14:m>
                <a:r>
                  <a:rPr lang="en-US" dirty="0"/>
                  <a:t> for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57237" y="3027838"/>
              <a:ext cx="6186488" cy="2739390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1714544"/>
                    <a:gridCol w="2136796"/>
                    <a:gridCol w="2335148"/>
                  </a:tblGrid>
                  <a:tr h="20066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280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sz="2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2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p>
                                    <m:r>
                                      <a:rPr lang="en-US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80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0066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0066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sz="280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</m:oMath>
                            </m:oMathPara>
                          </a14:m>
                          <a:endParaRPr lang="en-US" sz="280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1.31</m:t>
                                </m:r>
                              </m:oMath>
                            </m:oMathPara>
                          </a14:m>
                          <a:endParaRPr lang="en-US" sz="280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0066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oMath>
                            </m:oMathPara>
                          </a14:m>
                          <a:endParaRPr lang="en-US" sz="280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1.231</m:t>
                                </m:r>
                              </m:oMath>
                            </m:oMathPara>
                          </a14:m>
                          <a:endParaRPr lang="en-US" sz="280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1.715361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0066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1.4025361</m:t>
                                </m:r>
                              </m:oMath>
                            </m:oMathPara>
                          </a14:m>
                          <a:endParaRPr lang="en-US" sz="280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2.2671075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20066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 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57237" y="3027838"/>
              <a:ext cx="6186488" cy="2739390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1714544"/>
                    <a:gridCol w="2136796"/>
                    <a:gridCol w="2335148"/>
                  </a:tblGrid>
                  <a:tr h="4565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355" t="-1333" r="-261702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80627" t="-1333" r="-110256" b="-5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65535" t="-1333" r="-1044" b="-504000"/>
                          </a:stretch>
                        </a:blipFill>
                      </a:tcPr>
                    </a:tc>
                  </a:tr>
                  <a:tr h="4565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355" t="-101333" r="-261702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80627" t="-101333" r="-110256" b="-4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65535" t="-101333" r="-1044" b="-404000"/>
                          </a:stretch>
                        </a:blipFill>
                      </a:tcPr>
                    </a:tc>
                  </a:tr>
                  <a:tr h="4565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355" t="-198684" r="-261702" b="-2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80627" t="-198684" r="-110256" b="-2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65535" t="-198684" r="-1044" b="-298684"/>
                          </a:stretch>
                        </a:blipFill>
                      </a:tcPr>
                    </a:tc>
                  </a:tr>
                  <a:tr h="4565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355" t="-302667" r="-261702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80627" t="-302667" r="-110256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65535" t="-302667" r="-1044" b="-202667"/>
                          </a:stretch>
                        </a:blipFill>
                      </a:tcPr>
                    </a:tc>
                  </a:tr>
                  <a:tr h="4565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355" t="-402667" r="-261702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80627" t="-402667" r="-110256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165535" t="-402667" r="-1044" b="-102667"/>
                          </a:stretch>
                        </a:blipFill>
                      </a:tcPr>
                    </a:tc>
                  </a:tr>
                  <a:tr h="4565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355" t="-502667" r="-261702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3"/>
                          <a:stretch>
                            <a:fillRect l="-80627" t="-502667" r="-110256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>
                              <a:effectLst/>
                            </a:rPr>
                            <a:t> 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46498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Using </a:t>
                </a:r>
                <a:r>
                  <a:rPr lang="en-US" dirty="0">
                    <a:solidFill>
                      <a:srgbClr val="FF0000"/>
                    </a:solidFill>
                  </a:rPr>
                  <a:t>Milne’s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predictor Method,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u="sng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u="sng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=1.0+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1.31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−1.715361+2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2.671075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=1.7251805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38" y="185530"/>
            <a:ext cx="4939539" cy="208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26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sz="2800" dirty="0" smtClean="0"/>
                  <a:t>Now,</a:t>
                </a:r>
                <a:r>
                  <a:rPr lang="en-US" sz="28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=0.2 &amp; 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=0.0027</m:t>
                    </m:r>
                  </m:oMath>
                </a14:m>
                <a:endParaRPr lang="en-US" sz="2800" b="0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.04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′′=2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=0.4002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′′′=2+2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=2.0054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𝑖𝑣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𝑖𝑣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=0.1069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06017" y="0"/>
                <a:ext cx="8905461" cy="61708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Using </a:t>
                </a:r>
                <a:r>
                  <a:rPr lang="en-US" dirty="0">
                    <a:solidFill>
                      <a:srgbClr val="FF0000"/>
                    </a:solidFill>
                  </a:rPr>
                  <a:t>Milne’s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Corrector Method,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u="sng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u="sng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∵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0.4,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1.7251805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=3.3762479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=1.231+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1.715361+4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2.2671073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+3.3762479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=1.703013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017" y="0"/>
                <a:ext cx="8905461" cy="6170821"/>
              </a:xfrm>
              <a:blipFill rotWithShape="0">
                <a:blip r:embed="rId2"/>
                <a:stretch>
                  <a:fillRect l="-1027" t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093"/>
            <a:ext cx="3982277" cy="208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17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>
                    <a:latin typeface="Cambria Math" panose="02040503050406030204" pitchFamily="18" charset="0"/>
                  </a:rPr>
                  <a:t>Now, we have to Again find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Using Milne’s Corrector Method,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=1.231+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1.715361+4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2.2671075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3.300253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∵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0.4,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1.703013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1.703013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=3.300253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=1.700468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(0.4)=1.700468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08" y="185530"/>
            <a:ext cx="3016292" cy="145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652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Value Problems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1481138" y="109696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461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Difference method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Step1:  </a:t>
                </a:r>
                <a:r>
                  <a:rPr lang="en-US" dirty="0"/>
                  <a:t>Divide given interval in to n sub-intervals.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Step2</a:t>
                </a:r>
                <a:r>
                  <a:rPr lang="en-US" b="1" dirty="0"/>
                  <a:t>: </a:t>
                </a:r>
                <a:r>
                  <a:rPr lang="en-US" dirty="0"/>
                  <a:t>At each point of x</a:t>
                </a:r>
                <a:r>
                  <a:rPr lang="en-US" dirty="0" smtClean="0"/>
                  <a:t>, obtain </a:t>
                </a:r>
                <a:r>
                  <a:rPr lang="en-US" dirty="0"/>
                  <a:t>difference equation using a suitable difference </a:t>
                </a:r>
                <a:r>
                  <a:rPr lang="en-US" dirty="0" smtClean="0"/>
                  <a:t>formula.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This </a:t>
                </a:r>
                <a:r>
                  <a:rPr lang="en-US" dirty="0"/>
                  <a:t>will result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equations with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𝑢𝑛𝑘𝑛𝑜𝑤𝑠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Solve </a:t>
                </a:r>
                <a:r>
                  <a:rPr lang="en-US" dirty="0"/>
                  <a:t>these equations by using any of the standard elimination method.</a:t>
                </a:r>
              </a:p>
              <a:p>
                <a:pPr marL="0" indent="0">
                  <a:buNone/>
                </a:pPr>
                <a:r>
                  <a:rPr lang="en-US" dirty="0" smtClean="0"/>
                  <a:t>Central-difference approximations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=1,2,3,4,…..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"=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=1,2,3,4,…..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354" t="-1699" r="-3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44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Solve the boundary value problem for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′′+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/>
                  <a:t>with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when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when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. Using finite difference method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 smtClean="0"/>
                  <a:t>Solution: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We divide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 smtClean="0"/>
                  <a:t> interval into four sub intervals.</a:t>
                </a:r>
              </a:p>
              <a:p>
                <a:pPr marL="0" indent="0">
                  <a:buNone/>
                </a:pPr>
                <a:r>
                  <a:rPr lang="en-US" dirty="0" smtClean="0"/>
                  <a:t>Points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=0.25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US" dirty="0"/>
                  <a:t>The boundary condition </a:t>
                </a:r>
                <a:r>
                  <a:rPr lang="en-US" dirty="0" smtClean="0"/>
                  <a:t>are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 &amp;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       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=0.25,</m:t>
                      </m:r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         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t="-1699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49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Finite Difference approximation of BVP is given by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"+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+1=0……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∵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b="0" dirty="0" smtClean="0"/>
                  <a:t>  by equation (1)</a:t>
                </a:r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+16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−31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1=0 ……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(∵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 algn="l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08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by </a:t>
                </a:r>
                <a:r>
                  <a:rPr lang="en-US" dirty="0"/>
                  <a:t>equation (1</a:t>
                </a:r>
                <a:r>
                  <a:rPr lang="en-US" dirty="0" smtClean="0"/>
                  <a:t>)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+16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+1=0……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r>
                  <a:rPr lang="en-US" dirty="0" smtClean="0"/>
                  <a:t>  by </a:t>
                </a:r>
                <a:r>
                  <a:rPr lang="en-US" dirty="0"/>
                  <a:t>equation (1</a:t>
                </a:r>
                <a:r>
                  <a:rPr lang="en-US" dirty="0" smtClean="0"/>
                  <a:t>)</a:t>
                </a:r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+16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+16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+1=0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(∵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Solve Equation (a) and (b)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−31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+1=0 ……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∗16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−31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+16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+1=0……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∗31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25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496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−961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+496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496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−705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+47=0……(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57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814513" y="4071938"/>
            <a:ext cx="5272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016053" y="2528888"/>
            <a:ext cx="441616" cy="11595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04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Solve equation (c) and (d)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+16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+1=0 ……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∗16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496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−705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+47=0……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∗1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−496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+256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+16=0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496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−705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+47=0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−449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+63=0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−63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−449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=0.1403</m:t>
                      </m:r>
                    </m:oMath>
                  </m:oMathPara>
                </a14:m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035971" y="3269202"/>
            <a:ext cx="5272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130260" y="1885994"/>
            <a:ext cx="441616" cy="11595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791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From equation </a:t>
                </a:r>
                <a:r>
                  <a:rPr lang="en-US" dirty="0" smtClean="0">
                    <a:ea typeface="Cambria Math" panose="02040503050406030204" pitchFamily="18" charset="0"/>
                  </a:rPr>
                  <a:t>(c)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+16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0.1403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=0.1047</m:t>
                      </m:r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From equation (a)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−31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0.1403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−31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=0.1047</m:t>
                      </m:r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44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=0.2+0.2=0.4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hi-I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i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𝑖𝑣</m:t>
                          </m:r>
                        </m:sup>
                      </m:sSubSup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0.0027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0.2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0.04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0.4002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1255713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2.0054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0.1069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0.0214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213847" y="6142"/>
                <a:ext cx="6104965" cy="12291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=0.0027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.04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′′′</m:t>
                        </m:r>
                      </m:sup>
                    </m:sSub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=2.0054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=0.4002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𝑖𝑣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=0.1069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847" y="6142"/>
                <a:ext cx="6104965" cy="1229183"/>
              </a:xfrm>
              <a:prstGeom prst="rect">
                <a:avLst/>
              </a:prstGeom>
              <a:blipFill rotWithShape="0">
                <a:blip r:embed="rId3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44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b="1" dirty="0" smtClean="0"/>
                  <a:t>Solve boundary value </a:t>
                </a:r>
                <a:r>
                  <a:rPr lang="en-US" b="1" i="0" dirty="0" smtClean="0"/>
                  <a:t>problem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b="1" dirty="0" smtClean="0"/>
                  <a:t> by </a:t>
                </a:r>
                <a:r>
                  <a:rPr lang="en-US" b="1" dirty="0"/>
                  <a:t>finite difference method</a:t>
                </a:r>
                <a:r>
                  <a:rPr lang="en-US" b="1" dirty="0" smtClean="0"/>
                  <a:t>.</a:t>
                </a:r>
              </a:p>
              <a:p>
                <a:pPr marL="0" indent="0" algn="l">
                  <a:buNone/>
                </a:pPr>
                <a:r>
                  <a:rPr lang="en-US" b="1" dirty="0" smtClean="0"/>
                  <a:t>Solution: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l">
                  <a:lnSpc>
                    <a:spcPct val="150000"/>
                  </a:lnSpc>
                  <a:buNone/>
                </a:pPr>
                <a:r>
                  <a:rPr lang="en-US" dirty="0"/>
                  <a:t>The boundary condition </a:t>
                </a:r>
                <a:r>
                  <a:rPr lang="en-US" dirty="0" smtClean="0"/>
                  <a:t>are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 &amp;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         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  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=0.5,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=0.75,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           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06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Finite Difference approximation of BVP is given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"−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=0……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 smtClean="0"/>
                  <a:t> by equation (1)</a:t>
                </a:r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+16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l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 ……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(∵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  <a:p>
                <a:pPr marL="0" indent="0" algn="l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t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04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+16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=0……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+16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+16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 ……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(∵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57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Solving Equation (a), (b) &amp; (c)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=0.4437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=0.2151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=0.6999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22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71701"/>
            <a:ext cx="8905461" cy="1343024"/>
          </a:xfrm>
        </p:spPr>
        <p:txBody>
          <a:bodyPr>
            <a:normAutofit/>
          </a:bodyPr>
          <a:lstStyle/>
          <a:p>
            <a:r>
              <a:rPr lang="en-US" dirty="0" smtClean="0"/>
              <a:t>Shooting 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410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Shooting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b="1" dirty="0"/>
              <a:t>Working rules for solving Problems by Shooting </a:t>
            </a:r>
            <a:r>
              <a:rPr lang="en-US" b="1" dirty="0" smtClean="0"/>
              <a:t>Method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Step1:</a:t>
            </a:r>
            <a:r>
              <a:rPr lang="en-US" dirty="0"/>
              <a:t> Convert the problem into an initial-value problem.</a:t>
            </a:r>
          </a:p>
          <a:p>
            <a:pPr marL="0" indent="0">
              <a:buNone/>
            </a:pPr>
            <a:r>
              <a:rPr lang="en-US" b="1" dirty="0"/>
              <a:t>Step2:</a:t>
            </a:r>
            <a:r>
              <a:rPr lang="en-US" dirty="0"/>
              <a:t> Initialize the variables including two guesses at the initial </a:t>
            </a:r>
            <a:r>
              <a:rPr lang="en-US" dirty="0" smtClean="0"/>
              <a:t>     slope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Step3:</a:t>
            </a:r>
            <a:r>
              <a:rPr lang="en-US" dirty="0"/>
              <a:t> Solve the equations with these guesses using either a one –step or a </a:t>
            </a:r>
            <a:r>
              <a:rPr lang="en-US" dirty="0" smtClean="0"/>
              <a:t>multistep </a:t>
            </a:r>
            <a:r>
              <a:rPr lang="en-US" dirty="0"/>
              <a:t>method.</a:t>
            </a:r>
          </a:p>
          <a:p>
            <a:pPr marL="0" indent="0">
              <a:buNone/>
            </a:pPr>
            <a:r>
              <a:rPr lang="en-US" b="1" dirty="0"/>
              <a:t>Step4:</a:t>
            </a:r>
            <a:r>
              <a:rPr lang="en-US" dirty="0"/>
              <a:t> Interpolate from these results to find an improved value of the slopes obtained.</a:t>
            </a:r>
          </a:p>
          <a:p>
            <a:pPr marL="0" indent="0">
              <a:buNone/>
            </a:pPr>
            <a:r>
              <a:rPr lang="en-US" b="1" dirty="0"/>
              <a:t>Step5:</a:t>
            </a:r>
            <a:r>
              <a:rPr lang="en-US" dirty="0"/>
              <a:t> Repeat the process until a specified accuracy in the final function value is obtained (or until a limit to the number of iterations is applied).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Using the shooting method, solve the boundary value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𝟏𝟕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smtClean="0"/>
                  <a:t>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"(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(1)=1.17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Let, initial guesses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=0.8 &amp;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 t="-971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"(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(0)=0,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(1)=1.17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Let,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∵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∵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𝑖𝑣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𝑣𝑖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and so on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Putting these values in Taylor series,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120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5040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1+0.1667+0.0083+0.0002+…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1.1752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Let, initial guesses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=0.8 &amp;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=0.9402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=1.0577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Hence, Better approximation for m,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given by,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0.9−0.8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1.0577−1.17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1.0577−0.9402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−0.0956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=0.9956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5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Using Taylor’s series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 smtClean="0"/>
                  <a:t> 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b="1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𝐂𝐨𝐦𝐩𝐚𝐫𝐞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𝐰𝐢𝐭𝐡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𝐞𝐱𝐚𝐜𝐭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𝐬𝐨𝐥𝐮𝐭𝐢𝐨𝐧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Solution 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500" dirty="0"/>
                  <a:t>Given,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5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25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sz="25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6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′′=2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′⇒</m:t>
                      </m:r>
                      <m:sSubSup>
                        <m:sSub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6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′′′=2−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′′⇒</m:t>
                      </m:r>
                      <m:sSubSup>
                        <m:sSub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6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𝑖𝑣</m:t>
                          </m:r>
                        </m:sup>
                      </m:sSup>
                      <m:r>
                        <a:rPr lang="en-US" sz="26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′′′⇒</m:t>
                      </m:r>
                      <m:sSubSup>
                        <m:sSub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𝑖𝑣</m:t>
                          </m:r>
                        </m:sup>
                      </m:sSubSup>
                      <m:r>
                        <a:rPr lang="en-US" sz="2600" i="1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5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We solve initial value problem,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Taylor’s series, solution is given by,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1.1752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0.9956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1.1752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=1.1700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Hence, the solution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=1.1700</m:t>
                    </m:r>
                  </m:oMath>
                </a14:m>
                <a:endParaRPr lang="en-US" b="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Which is same as exact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=1.17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     </a:t>
            </a:r>
            <a:r>
              <a:rPr lang="en-US" dirty="0" err="1" smtClean="0"/>
              <a:t>Darshan</a:t>
            </a:r>
            <a:r>
              <a:rPr lang="en-US" dirty="0" smtClean="0"/>
              <a:t>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6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 smtClean="0"/>
                  <a:t>Putting </a:t>
                </a:r>
                <a:r>
                  <a:rPr lang="en-US" dirty="0"/>
                  <a:t>these values in </a:t>
                </a:r>
                <a:r>
                  <a:rPr lang="en-US" dirty="0" err="1"/>
                  <a:t>taylor’s</a:t>
                </a:r>
                <a:r>
                  <a:rPr lang="en-US" dirty="0"/>
                  <a:t> series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hi-I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i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(0.1)=1+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0.9052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9723F-93B8-42B5-83CE-B3F9BE5AFAD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204012" y="185530"/>
                <a:ext cx="3807465" cy="1222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𝑖𝑣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012" y="185530"/>
                <a:ext cx="3807465" cy="12221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62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19464" y="185530"/>
                <a:ext cx="8905461" cy="59914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 smtClean="0"/>
                  <a:t>Now for exact solution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     =</m:t>
                    </m:r>
                  </m:oMath>
                </a14:m>
                <a:r>
                  <a:rPr lang="en-US" sz="2600" b="0" dirty="0" smtClean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600" dirty="0" smtClean="0"/>
                  <a:t>Compare </a:t>
                </a:r>
                <a:r>
                  <a:rPr lang="en-US" sz="2600" dirty="0"/>
                  <a:t>w</a:t>
                </a:r>
                <a:r>
                  <a:rPr lang="en-US" sz="2600" dirty="0" smtClean="0"/>
                  <a:t>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               =</m:t>
                    </m:r>
                  </m:oMath>
                </a14:m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600" b="0" dirty="0" smtClean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.=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US" sz="2600" b="0" dirty="0" smtClean="0"/>
              </a:p>
              <a:p>
                <a:pPr marL="5715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5715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6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464" y="185530"/>
                <a:ext cx="8905461" cy="5991433"/>
              </a:xfrm>
              <a:blipFill rotWithShape="0">
                <a:blip r:embed="rId2"/>
                <a:stretch>
                  <a:fillRect l="-1233" t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and statistical method  (2140706)  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82900" y="6463927"/>
            <a:ext cx="516835" cy="365125"/>
          </a:xfrm>
        </p:spPr>
        <p:txBody>
          <a:bodyPr/>
          <a:lstStyle/>
          <a:p>
            <a:fld id="{F5C9723F-93B8-42B5-83CE-B3F9BE5AFAD5}" type="slidenum">
              <a:rPr lang="en-US" sz="2600" smtClean="0"/>
              <a:pPr/>
              <a:t>9</a:t>
            </a:fld>
            <a:endParaRPr lang="en-US" sz="2600"/>
          </a:p>
        </p:txBody>
      </p:sp>
      <p:sp>
        <p:nvSpPr>
          <p:cNvPr id="5" name="TextBox 4"/>
          <p:cNvSpPr txBox="1"/>
          <p:nvPr/>
        </p:nvSpPr>
        <p:spPr>
          <a:xfrm>
            <a:off x="856713" y="954741"/>
            <a:ext cx="3804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Cambria" panose="02040503050406030204" pitchFamily="18" charset="0"/>
              </a:rPr>
              <a:t>y</a:t>
            </a:r>
            <a:endParaRPr lang="en-US" sz="26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92623" y="995082"/>
                <a:ext cx="38041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6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623" y="995082"/>
                <a:ext cx="380416" cy="492443"/>
              </a:xfrm>
              <a:prstGeom prst="rect">
                <a:avLst/>
              </a:prstGeom>
              <a:blipFill rotWithShape="0">
                <a:blip r:embed="rId3"/>
                <a:stretch>
                  <a:fillRect r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41809" y="1909481"/>
                <a:ext cx="92336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6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809" y="1909481"/>
                <a:ext cx="923365" cy="492443"/>
              </a:xfrm>
              <a:prstGeom prst="rect">
                <a:avLst/>
              </a:prstGeom>
              <a:blipFill rotWithShape="0">
                <a:blip r:embed="rId4"/>
                <a:stretch>
                  <a:fillRect r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37209" y="1909480"/>
                <a:ext cx="92336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209" y="1909480"/>
                <a:ext cx="923365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43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77778E-7 0 L 2.77778E-7 -0.07222 " pathEditMode="relative" rAng="0" ptsTypes="AA">
                                      <p:cBhvr>
                                        <p:cTn id="47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1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72222E-6 -1.85185E-6 L -4.72222E-6 -0.07222 " pathEditMode="relative" rAng="0" ptsTypes="AA">
                                      <p:cBhvr>
                                        <p:cTn id="53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5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5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7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22222E-6 1.48148E-6 L 2.22222E-6 -0.07222 " pathEditMode="relative" rAng="0" ptsTypes="AA">
                                      <p:cBhvr>
                                        <p:cTn id="61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6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4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5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1.38889E-6 -1.85185E-6 L -1.38889E-6 -0.07222 " pathEditMode="relative" rAng="0" ptsTypes="AA">
                                      <p:cBhvr>
                                        <p:cTn id="67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0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1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1811</Words>
  <Application>Microsoft Office PowerPoint</Application>
  <PresentationFormat>On-screen Show (4:3)</PresentationFormat>
  <Paragraphs>891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Arial</vt:lpstr>
      <vt:lpstr>Calibri</vt:lpstr>
      <vt:lpstr>Calibri Light</vt:lpstr>
      <vt:lpstr>Cambria</vt:lpstr>
      <vt:lpstr>Cambria Math</vt:lpstr>
      <vt:lpstr>Mangal</vt:lpstr>
      <vt:lpstr>Open Sans</vt:lpstr>
      <vt:lpstr>Shruti</vt:lpstr>
      <vt:lpstr>Wingdings</vt:lpstr>
      <vt:lpstr>Office Theme</vt:lpstr>
      <vt:lpstr> Unit-6 Ordinary Differential Equation 2140706 – Numerical &amp; Statistical Methods</vt:lpstr>
      <vt:lpstr>Taylor Series</vt:lpstr>
      <vt:lpstr>Example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Euler’s Method (RK 1st order method)</vt:lpstr>
      <vt:lpstr>Example-2</vt:lpstr>
      <vt:lpstr>PowerPoint Presentation</vt:lpstr>
      <vt:lpstr>Example-4</vt:lpstr>
      <vt:lpstr>PowerPoint Presentation</vt:lpstr>
      <vt:lpstr>PowerPoint Presentation</vt:lpstr>
      <vt:lpstr>PowerPoint Presentation</vt:lpstr>
      <vt:lpstr>Improved Euler’s Method</vt:lpstr>
      <vt:lpstr>Example-1</vt:lpstr>
      <vt:lpstr>PowerPoint Presentation</vt:lpstr>
      <vt:lpstr>PowerPoint Presentation</vt:lpstr>
      <vt:lpstr>PowerPoint Presentation</vt:lpstr>
      <vt:lpstr>PowerPoint Presentation</vt:lpstr>
      <vt:lpstr>Example-4</vt:lpstr>
      <vt:lpstr>PowerPoint Presentation</vt:lpstr>
      <vt:lpstr>Runge Kutta 4th  Order Method </vt:lpstr>
      <vt:lpstr>Example-2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Example-8</vt:lpstr>
      <vt:lpstr>PowerPoint Presentation</vt:lpstr>
      <vt:lpstr>PowerPoint Presentation</vt:lpstr>
      <vt:lpstr>PowerPoint Presentation</vt:lpstr>
      <vt:lpstr>Predictor-Corrector Methods</vt:lpstr>
      <vt:lpstr>Predictor-Corrector Methods</vt:lpstr>
      <vt:lpstr>Example-1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Predictor-Corrector Methods</vt:lpstr>
      <vt:lpstr>Example-4</vt:lpstr>
      <vt:lpstr>PowerPoint Presentation</vt:lpstr>
      <vt:lpstr>PowerPoint Presentation</vt:lpstr>
      <vt:lpstr>PowerPoint Presentation</vt:lpstr>
      <vt:lpstr>Boundary Value Problems</vt:lpstr>
      <vt:lpstr>Finite Difference method </vt:lpstr>
      <vt:lpstr>Example-1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Example-3</vt:lpstr>
      <vt:lpstr>PowerPoint Presentation</vt:lpstr>
      <vt:lpstr>PowerPoint Presentation</vt:lpstr>
      <vt:lpstr>PowerPoint Presentation</vt:lpstr>
      <vt:lpstr>Shooting method</vt:lpstr>
      <vt:lpstr>Shooting method</vt:lpstr>
      <vt:lpstr>Example-1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Baldev Chavda</dc:creator>
  <cp:lastModifiedBy>ADMIN</cp:lastModifiedBy>
  <cp:revision>227</cp:revision>
  <dcterms:created xsi:type="dcterms:W3CDTF">2017-02-09T15:39:12Z</dcterms:created>
  <dcterms:modified xsi:type="dcterms:W3CDTF">2017-05-15T03:27:29Z</dcterms:modified>
</cp:coreProperties>
</file>