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31" r:id="rId9"/>
    <p:sldId id="43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4" r:id="rId20"/>
    <p:sldId id="453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4" r:id="rId30"/>
    <p:sldId id="463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4" r:id="rId39"/>
    <p:sldId id="473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4" r:id="rId49"/>
    <p:sldId id="48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ND1MXD+pkA74rgoSPTtcg==" hashData="zsu7VpCP96MzlbDoBMcCfVT2/hin3N7wwCmOJ6Q0NkTYutpBISXv0ss98meYzHg11Z67oh43d8hiX8zs75dji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67" d="100"/>
          <a:sy n="67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18-Mar-17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 lIns="108000">
            <a:normAutofit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25475" indent="-263525" algn="just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23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96938" indent="-271463" algn="just">
              <a:lnSpc>
                <a:spcPct val="90000"/>
              </a:lnSpc>
              <a:spcBef>
                <a:spcPts val="600"/>
              </a:spcBef>
              <a:buClrTx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68400" indent="-271463" algn="just">
              <a:lnSpc>
                <a:spcPct val="90000"/>
              </a:lnSpc>
              <a:spcBef>
                <a:spcPts val="600"/>
              </a:spcBef>
              <a:buClrTx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39863" indent="-271463" algn="just">
              <a:lnSpc>
                <a:spcPct val="90000"/>
              </a:lnSpc>
              <a:spcBef>
                <a:spcPts val="6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Introduction to OS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sz="2400"/>
            </a:lvl1pPr>
            <a:lvl2pPr>
              <a:defRPr sz="23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400"/>
            </a:lvl1pPr>
            <a:lvl2pPr>
              <a:defRPr sz="23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Introduction to OS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Operating System (2140702)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7467600" cy="3810001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Operating System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as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There are lots of resources in computer system</a:t>
            </a:r>
          </a:p>
          <a:p>
            <a:pPr lvl="1"/>
            <a:r>
              <a:rPr lang="en-IN" dirty="0"/>
              <a:t>CPU (Processor)</a:t>
            </a:r>
          </a:p>
          <a:p>
            <a:pPr lvl="1"/>
            <a:r>
              <a:rPr lang="en-IN" dirty="0"/>
              <a:t>Memory</a:t>
            </a:r>
          </a:p>
          <a:p>
            <a:pPr lvl="1"/>
            <a:r>
              <a:rPr lang="en-IN" dirty="0"/>
              <a:t>I/O devices such as hard disk, mouse, keyboard, printer, scanner etc.</a:t>
            </a:r>
          </a:p>
          <a:p>
            <a:pPr algn="just"/>
            <a:r>
              <a:rPr lang="en-IN" dirty="0"/>
              <a:t>If a computer system is used by multiple applications (or users), then they will compete for these resources.</a:t>
            </a:r>
          </a:p>
          <a:p>
            <a:pPr algn="just"/>
            <a:r>
              <a:rPr lang="en-IN" dirty="0"/>
              <a:t>It is the job of OS to allocate these resources to the various applications so that:</a:t>
            </a:r>
          </a:p>
          <a:p>
            <a:pPr lvl="1"/>
            <a:r>
              <a:rPr lang="en-IN" dirty="0"/>
              <a:t>The resources are allocated fairly (equally)</a:t>
            </a:r>
          </a:p>
          <a:p>
            <a:pPr lvl="1"/>
            <a:r>
              <a:rPr lang="en-IN" dirty="0"/>
              <a:t>The resources are protected from cross-access</a:t>
            </a:r>
          </a:p>
          <a:p>
            <a:pPr lvl="1"/>
            <a:r>
              <a:rPr lang="en-IN" dirty="0"/>
              <a:t>Access to the resources is synchronized so that operations are correct and consistent</a:t>
            </a:r>
          </a:p>
          <a:p>
            <a:pPr lvl="1"/>
            <a:r>
              <a:rPr lang="en-IN" dirty="0"/>
              <a:t>Deadlock are detected, resolved and avoided.</a:t>
            </a:r>
          </a:p>
        </p:txBody>
      </p:sp>
    </p:spTree>
    <p:extLst>
      <p:ext uri="{BB962C8B-B14F-4D97-AF65-F5344CB8AC3E}">
        <p14:creationId xmlns:p14="http://schemas.microsoft.com/office/powerpoint/2010/main" val="27343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as Resource Manager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manager – sharing/multiplexing resources in two different </a:t>
            </a:r>
            <a:r>
              <a:rPr lang="en-IN" dirty="0" smtClean="0"/>
              <a:t>ways: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In time sharing/multiplexing. Example:  CPU </a:t>
            </a:r>
            <a:endParaRPr lang="en-IN" dirty="0" smtClean="0"/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  <a:p>
            <a:pPr marL="819150" lvl="1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4" descr="http://atastypixel.com/blog/wp-content/uploads/2016/06/Schedul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4" y="2667000"/>
            <a:ext cx="8785226" cy="26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as Resource Manager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manager – sharing/multiplexing resources in two different ways</a:t>
            </a:r>
          </a:p>
          <a:p>
            <a:pPr marL="819150" lvl="1" indent="-457200">
              <a:buFont typeface="+mj-lt"/>
              <a:buAutoNum type="arabicPeriod" startAt="2"/>
            </a:pPr>
            <a:r>
              <a:rPr lang="en-IN" dirty="0"/>
              <a:t>In space sharing/multiplexing. Example: </a:t>
            </a:r>
            <a:r>
              <a:rPr lang="en-IN" dirty="0" smtClean="0"/>
              <a:t>Memory</a:t>
            </a:r>
          </a:p>
          <a:p>
            <a:pPr marL="361950" lvl="1" indent="0">
              <a:buNone/>
            </a:pPr>
            <a:endParaRPr lang="en-IN" dirty="0"/>
          </a:p>
        </p:txBody>
      </p:sp>
      <p:pic>
        <p:nvPicPr>
          <p:cNvPr id="4" name="Picture 2" descr="Image result for main memo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0" y="2899388"/>
            <a:ext cx="8810790" cy="14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2726" y="2895600"/>
            <a:ext cx="1655536" cy="115358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8262" y="2895600"/>
            <a:ext cx="2873828" cy="115358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</a:t>
            </a:r>
          </a:p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5246" y="2895912"/>
            <a:ext cx="2047874" cy="115358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</a:t>
            </a:r>
          </a:p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3121" y="2895913"/>
            <a:ext cx="2194832" cy="115358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 Space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0931" y="4335537"/>
            <a:ext cx="2267095" cy="523220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Main Memory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9" idx="1"/>
          </p:cNvCxnSpPr>
          <p:nvPr/>
        </p:nvCxnSpPr>
        <p:spPr>
          <a:xfrm rot="10800000">
            <a:off x="966747" y="4274143"/>
            <a:ext cx="2674185" cy="323004"/>
          </a:xfrm>
          <a:prstGeom prst="curvedConnector3">
            <a:avLst>
              <a:gd name="adj1" fmla="val 979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OS (First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generation (1945-1955)</a:t>
            </a:r>
          </a:p>
          <a:p>
            <a:pPr lvl="1"/>
            <a:r>
              <a:rPr lang="en-IN" dirty="0"/>
              <a:t>Vacuum tubes and plug-boards are used in these systems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667000"/>
            <a:ext cx="3917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3425" y="47414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Vacuum tubes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745" t="24510" r="12696" b="42549"/>
          <a:stretch/>
        </p:blipFill>
        <p:spPr>
          <a:xfrm>
            <a:off x="5791200" y="2667000"/>
            <a:ext cx="2245659" cy="2259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308350" y="4933849"/>
            <a:ext cx="12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OS (Second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Second generation (1955-1965)</a:t>
            </a:r>
          </a:p>
          <a:p>
            <a:pPr lvl="1"/>
            <a:r>
              <a:rPr lang="en-IN" dirty="0"/>
              <a:t>Transistors are used in these systems</a:t>
            </a:r>
          </a:p>
          <a:p>
            <a:pPr lvl="1"/>
            <a:r>
              <a:rPr lang="en-IN" dirty="0"/>
              <a:t>The machine that are produced are called mainframes.</a:t>
            </a:r>
          </a:p>
          <a:p>
            <a:pPr lvl="1"/>
            <a:r>
              <a:rPr lang="en-IN" dirty="0"/>
              <a:t>Batch systems was used for processing.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9692"/>
            <a:ext cx="8381999" cy="2658806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73567" y="5791200"/>
            <a:ext cx="3484034" cy="533400"/>
          </a:xfrm>
          <a:prstGeom prst="wedgeRoundRectCallout">
            <a:avLst>
              <a:gd name="adj1" fmla="val -30751"/>
              <a:gd name="adj2" fmla="val -14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Programmers bring cards to 1401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524000" y="5791200"/>
            <a:ext cx="3886200" cy="533400"/>
          </a:xfrm>
          <a:prstGeom prst="wedgeRoundRectCallout">
            <a:avLst>
              <a:gd name="adj1" fmla="val -30751"/>
              <a:gd name="adj2" fmla="val -14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1401 reads batch of jobs onto tape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895600" y="5791200"/>
            <a:ext cx="3886200" cy="533400"/>
          </a:xfrm>
          <a:prstGeom prst="wedgeRoundRectCallout">
            <a:avLst>
              <a:gd name="adj1" fmla="val -30751"/>
              <a:gd name="adj2" fmla="val -14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Operator carries input tape to 7094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43400" y="5791200"/>
            <a:ext cx="3886200" cy="533400"/>
          </a:xfrm>
          <a:prstGeom prst="wedgeRoundRectCallout">
            <a:avLst>
              <a:gd name="adj1" fmla="val -30751"/>
              <a:gd name="adj2" fmla="val -14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7094 does computing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3000" y="5791200"/>
            <a:ext cx="3886200" cy="533400"/>
          </a:xfrm>
          <a:prstGeom prst="wedgeRoundRectCallout">
            <a:avLst>
              <a:gd name="adj1" fmla="val -12015"/>
              <a:gd name="adj2" fmla="val -14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Operator carries output tape to 1401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896100" y="5774267"/>
            <a:ext cx="2133600" cy="533400"/>
          </a:xfrm>
          <a:prstGeom prst="wedgeRoundRectCallout">
            <a:avLst>
              <a:gd name="adj1" fmla="val -2771"/>
              <a:gd name="adj2" fmla="val -159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1401 prints output</a:t>
            </a:r>
          </a:p>
        </p:txBody>
      </p:sp>
    </p:spTree>
    <p:extLst>
      <p:ext uri="{BB962C8B-B14F-4D97-AF65-F5344CB8AC3E}">
        <p14:creationId xmlns:p14="http://schemas.microsoft.com/office/powerpoint/2010/main" val="28867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OS (Third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Third generation (1965-1980)</a:t>
            </a:r>
          </a:p>
          <a:p>
            <a:pPr lvl="1"/>
            <a:r>
              <a:rPr lang="en-IN" dirty="0"/>
              <a:t>Integrated circuits (IC's) are used in place of transistors in these computers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provides multiprogramming (the </a:t>
            </a:r>
            <a:r>
              <a:rPr lang="en-IN" dirty="0"/>
              <a:t>ability to have several programs in memory at once, each in its own memory </a:t>
            </a:r>
            <a:r>
              <a:rPr lang="en-IN" dirty="0" smtClean="0"/>
              <a:t>partition).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Image result for used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80543"/>
            <a:ext cx="4343400" cy="35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OS (</a:t>
            </a:r>
            <a:r>
              <a:rPr lang="en-IN" dirty="0" smtClean="0"/>
              <a:t>Fourth </a:t>
            </a:r>
            <a:r>
              <a:rPr lang="en-IN" dirty="0"/>
              <a:t>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Fourth </a:t>
            </a:r>
            <a:r>
              <a:rPr lang="en-IN" dirty="0"/>
              <a:t>generation (1980-present)</a:t>
            </a:r>
          </a:p>
          <a:p>
            <a:pPr lvl="1"/>
            <a:r>
              <a:rPr lang="en-IN" dirty="0"/>
              <a:t>Personal Computers</a:t>
            </a:r>
          </a:p>
          <a:p>
            <a:pPr lvl="1"/>
            <a:r>
              <a:rPr lang="en-IN" dirty="0"/>
              <a:t>LSI (Large Scale Integration) circuits, chips containing thousands of transistors are used in these systems.</a:t>
            </a:r>
          </a:p>
        </p:txBody>
      </p:sp>
      <p:pic>
        <p:nvPicPr>
          <p:cNvPr id="5" name="Picture 4" descr="Image result for large scale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42671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Services / Task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Program development</a:t>
            </a:r>
          </a:p>
          <a:p>
            <a:pPr lvl="1"/>
            <a:r>
              <a:rPr lang="en-IN" dirty="0"/>
              <a:t>It provides editors and debuggers to assist (help) the programmer in creating programs.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 execution</a:t>
            </a:r>
          </a:p>
          <a:p>
            <a:pPr lvl="1"/>
            <a:r>
              <a:rPr lang="en-IN" dirty="0"/>
              <a:t>Following tasks need to be perform to execute a program</a:t>
            </a:r>
          </a:p>
          <a:p>
            <a:pPr lvl="1"/>
            <a:r>
              <a:rPr lang="en-IN" dirty="0"/>
              <a:t>Instructions and data must be loaded into main memory.</a:t>
            </a:r>
          </a:p>
          <a:p>
            <a:pPr lvl="1"/>
            <a:r>
              <a:rPr lang="en-IN" dirty="0"/>
              <a:t>I/O devices and files must be initialized.</a:t>
            </a:r>
          </a:p>
          <a:p>
            <a:pPr lvl="1"/>
            <a:r>
              <a:rPr lang="en-IN" dirty="0"/>
              <a:t>The OS handles all these duties for the user.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Access to I/O devices</a:t>
            </a:r>
          </a:p>
          <a:p>
            <a:pPr lvl="1"/>
            <a:r>
              <a:rPr lang="en-IN" dirty="0"/>
              <a:t>A running program may require I/O, which may involve file or an I/O device</a:t>
            </a:r>
          </a:p>
          <a:p>
            <a:pPr lvl="1"/>
            <a:r>
              <a:rPr lang="en-IN" dirty="0"/>
              <a:t>For efficiency and protection, users cannot control I/O devices directly</a:t>
            </a:r>
          </a:p>
          <a:p>
            <a:pPr lvl="1"/>
            <a:r>
              <a:rPr lang="en-IN" dirty="0"/>
              <a:t>Therefore, the OS controls these I/O devices and provides to program as per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1847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Services / Task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IN" dirty="0"/>
              <a:t>Memory management</a:t>
            </a:r>
          </a:p>
          <a:p>
            <a:pPr lvl="1"/>
            <a:r>
              <a:rPr lang="en-IN" dirty="0"/>
              <a:t>OS manages memory hierarchy.</a:t>
            </a:r>
          </a:p>
          <a:p>
            <a:pPr lvl="1"/>
            <a:r>
              <a:rPr lang="en-IN" dirty="0"/>
              <a:t>OS keeps the track of which part of memory area in use in use and free memory.</a:t>
            </a:r>
          </a:p>
          <a:p>
            <a:pPr lvl="1"/>
            <a:r>
              <a:rPr lang="en-IN" dirty="0"/>
              <a:t>It allocates memory to program when they need it.</a:t>
            </a:r>
          </a:p>
          <a:p>
            <a:pPr lvl="1"/>
            <a:r>
              <a:rPr lang="en-IN" dirty="0"/>
              <a:t>It de-allocate the memory when the program finish execution.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N" dirty="0"/>
              <a:t>Controlled access to file</a:t>
            </a:r>
          </a:p>
          <a:p>
            <a:pPr lvl="1"/>
            <a:r>
              <a:rPr lang="en-IN" dirty="0"/>
              <a:t>In case of file access, OS provides a directory hierarchy for easy access and management of file.</a:t>
            </a:r>
          </a:p>
          <a:p>
            <a:pPr lvl="1"/>
            <a:r>
              <a:rPr lang="en-IN" dirty="0"/>
              <a:t>OS provides various file handling commands using which user can easily read, write and modify file.</a:t>
            </a:r>
          </a:p>
        </p:txBody>
      </p:sp>
    </p:spTree>
    <p:extLst>
      <p:ext uri="{BB962C8B-B14F-4D97-AF65-F5344CB8AC3E}">
        <p14:creationId xmlns:p14="http://schemas.microsoft.com/office/powerpoint/2010/main" val="31335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Services / Task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N" dirty="0"/>
              <a:t>System access</a:t>
            </a:r>
          </a:p>
          <a:p>
            <a:pPr lvl="1"/>
            <a:r>
              <a:rPr lang="en-IN" dirty="0"/>
              <a:t>In case of public system, OS controls access to the system.</a:t>
            </a:r>
          </a:p>
          <a:p>
            <a:pPr lvl="1"/>
            <a:r>
              <a:rPr lang="en-IN" dirty="0"/>
              <a:t>It also protect data and resources from unauthorized access.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dirty="0"/>
              <a:t>Error detection and response</a:t>
            </a:r>
          </a:p>
          <a:p>
            <a:pPr lvl="1"/>
            <a:r>
              <a:rPr lang="en-IN" dirty="0"/>
              <a:t>An error may occur in CPU, in I/O devices or in the memory hardware. </a:t>
            </a:r>
          </a:p>
          <a:p>
            <a:pPr lvl="1"/>
            <a:r>
              <a:rPr lang="en-IN" dirty="0"/>
              <a:t>Following are the major activities of an operating system with respect to error handling −</a:t>
            </a:r>
          </a:p>
          <a:p>
            <a:pPr lvl="1"/>
            <a:r>
              <a:rPr lang="en-IN" dirty="0"/>
              <a:t>The OS constantly checks for possible errors.</a:t>
            </a:r>
          </a:p>
          <a:p>
            <a:pPr lvl="1"/>
            <a:r>
              <a:rPr lang="en-IN" dirty="0"/>
              <a:t>The OS takes an appropriate action to ensure correct and consistent computing.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7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 of Operating System (OS)	</a:t>
            </a:r>
          </a:p>
          <a:p>
            <a:r>
              <a:rPr lang="en-IN" dirty="0"/>
              <a:t>Generations of Operating systems</a:t>
            </a:r>
          </a:p>
          <a:p>
            <a:r>
              <a:rPr lang="en-IN" dirty="0"/>
              <a:t>Types of Operating Systems</a:t>
            </a:r>
          </a:p>
          <a:p>
            <a:r>
              <a:rPr lang="en-IN" dirty="0"/>
              <a:t>OS Services</a:t>
            </a:r>
          </a:p>
          <a:p>
            <a:r>
              <a:rPr lang="en-IN" dirty="0"/>
              <a:t>System Calls</a:t>
            </a:r>
          </a:p>
          <a:p>
            <a:r>
              <a:rPr lang="en-IN" dirty="0"/>
              <a:t>OS structure</a:t>
            </a:r>
          </a:p>
          <a:p>
            <a:r>
              <a:rPr lang="en-IN" dirty="0"/>
              <a:t>Concept of Virtual Machine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Services / Task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IN" dirty="0"/>
              <a:t>Accounting</a:t>
            </a:r>
          </a:p>
          <a:p>
            <a:pPr lvl="1"/>
            <a:r>
              <a:rPr lang="en-IN" dirty="0"/>
              <a:t>Keeping a track of which users are using how much and what kinds of computer resources can be used for accounting or simply for accumulating usage statistics.</a:t>
            </a:r>
          </a:p>
          <a:p>
            <a:pPr lvl="1"/>
            <a:r>
              <a:rPr lang="en-IN" dirty="0"/>
              <a:t>Usage statistics is used to reconfigure the system to improve computing services.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dirty="0"/>
              <a:t>Protection &amp; Security</a:t>
            </a:r>
          </a:p>
          <a:p>
            <a:pPr lvl="1"/>
            <a:r>
              <a:rPr lang="en-IN" dirty="0"/>
              <a:t>Protection involves ensuring that all </a:t>
            </a:r>
            <a:r>
              <a:rPr lang="en-IN" dirty="0" smtClean="0"/>
              <a:t>accesses </a:t>
            </a:r>
            <a:r>
              <a:rPr lang="en-IN" dirty="0"/>
              <a:t>to system resources is controlled.</a:t>
            </a:r>
          </a:p>
          <a:p>
            <a:pPr lvl="1"/>
            <a:r>
              <a:rPr lang="en-IN" dirty="0"/>
              <a:t>To make a system secure, the user needs to authenticate himself or herself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4299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Services / </a:t>
            </a:r>
            <a:r>
              <a:rPr lang="en-IN" dirty="0" smtClean="0"/>
              <a:t>Task of </a:t>
            </a:r>
            <a:r>
              <a:rPr lang="en-IN" dirty="0"/>
              <a:t>OS (Revision)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Program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Access to I/O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Memory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Controlled access to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System access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Error detection and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Protection &amp; </a:t>
            </a:r>
            <a:r>
              <a:rPr lang="en-IN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Mainframe Operating Systems</a:t>
            </a:r>
          </a:p>
          <a:p>
            <a:pPr lvl="1"/>
            <a:r>
              <a:rPr lang="en-IN" dirty="0"/>
              <a:t>OS found in </a:t>
            </a:r>
            <a:r>
              <a:rPr lang="en-IN" dirty="0" smtClean="0"/>
              <a:t>room </a:t>
            </a:r>
            <a:r>
              <a:rPr lang="en-IN" dirty="0"/>
              <a:t>sized computers which are still found in major corporate data centres</a:t>
            </a:r>
          </a:p>
          <a:p>
            <a:pPr lvl="1"/>
            <a:r>
              <a:rPr lang="en-IN" dirty="0"/>
              <a:t>They offer three kinds of services: </a:t>
            </a:r>
          </a:p>
          <a:p>
            <a:pPr marL="1082675" lvl="2" indent="-457200">
              <a:buFont typeface="+mj-lt"/>
              <a:buAutoNum type="arabicParenR"/>
            </a:pPr>
            <a:r>
              <a:rPr lang="en-IN" b="1" dirty="0"/>
              <a:t>Batch OS</a:t>
            </a:r>
            <a:r>
              <a:rPr lang="en-IN" dirty="0"/>
              <a:t> – processes routine jobs without any interactive user </a:t>
            </a:r>
            <a:r>
              <a:rPr lang="en-IN" dirty="0" smtClean="0"/>
              <a:t>presents </a:t>
            </a:r>
            <a:r>
              <a:rPr lang="en-IN" dirty="0"/>
              <a:t>i.e. claim processing in insurance</a:t>
            </a:r>
          </a:p>
          <a:p>
            <a:pPr marL="1082675" lvl="2" indent="-457200">
              <a:buFont typeface="+mj-lt"/>
              <a:buAutoNum type="arabicParenR"/>
            </a:pPr>
            <a:r>
              <a:rPr lang="en-IN" b="1" dirty="0"/>
              <a:t>Transaction processing</a:t>
            </a:r>
            <a:r>
              <a:rPr lang="en-IN" dirty="0"/>
              <a:t> – handles large numbers of small processes i.e. cheque processing at banks</a:t>
            </a:r>
          </a:p>
          <a:p>
            <a:pPr marL="1082675" lvl="2" indent="-457200">
              <a:buFont typeface="+mj-lt"/>
              <a:buAutoNum type="arabicParenR"/>
            </a:pPr>
            <a:r>
              <a:rPr lang="en-IN" b="1" dirty="0"/>
              <a:t>Timesharing</a:t>
            </a:r>
            <a:r>
              <a:rPr lang="en-IN" dirty="0"/>
              <a:t> – allows multiple remote users to run their jobs at once i.e. querying a database</a:t>
            </a:r>
          </a:p>
          <a:p>
            <a:pPr lvl="1"/>
            <a:r>
              <a:rPr lang="en-IN" dirty="0"/>
              <a:t>Example: OS/390, OS/360.</a:t>
            </a:r>
          </a:p>
        </p:txBody>
      </p:sp>
    </p:spTree>
    <p:extLst>
      <p:ext uri="{BB962C8B-B14F-4D97-AF65-F5344CB8AC3E}">
        <p14:creationId xmlns:p14="http://schemas.microsoft.com/office/powerpoint/2010/main" val="2132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N" dirty="0"/>
              <a:t>Server Operating Systems</a:t>
            </a:r>
          </a:p>
          <a:p>
            <a:pPr lvl="1"/>
            <a:r>
              <a:rPr lang="en-IN" dirty="0"/>
              <a:t>This OS runs on servers which are very large PC, workstations or even mainframes.</a:t>
            </a:r>
          </a:p>
          <a:p>
            <a:pPr lvl="1"/>
            <a:r>
              <a:rPr lang="en-IN" dirty="0"/>
              <a:t>They serve multiple users at once over a network and allow the users to share hardware &amp; software resources</a:t>
            </a:r>
          </a:p>
          <a:p>
            <a:pPr lvl="1"/>
            <a:r>
              <a:rPr lang="en-IN" dirty="0"/>
              <a:t>It provides print services, file service or web service.</a:t>
            </a:r>
          </a:p>
          <a:p>
            <a:pPr lvl="1"/>
            <a:r>
              <a:rPr lang="en-IN" dirty="0"/>
              <a:t>It handles the incoming requests from clients</a:t>
            </a:r>
          </a:p>
          <a:p>
            <a:pPr lvl="1"/>
            <a:r>
              <a:rPr lang="en-IN" dirty="0"/>
              <a:t>Example: Solaris, FreeBSD, and Linux and Windows Server 200x.</a:t>
            </a:r>
          </a:p>
        </p:txBody>
      </p:sp>
    </p:spTree>
    <p:extLst>
      <p:ext uri="{BB962C8B-B14F-4D97-AF65-F5344CB8AC3E}">
        <p14:creationId xmlns:p14="http://schemas.microsoft.com/office/powerpoint/2010/main" val="55591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/>
              <a:t>Multiprocessor Operating Systems</a:t>
            </a:r>
          </a:p>
          <a:p>
            <a:pPr lvl="1"/>
            <a:r>
              <a:rPr lang="en-IN" dirty="0"/>
              <a:t>A computer system consist two or more CPUs is called multiprocessor. </a:t>
            </a:r>
          </a:p>
          <a:p>
            <a:pPr lvl="1"/>
            <a:r>
              <a:rPr lang="en-IN" dirty="0"/>
              <a:t>It is also called parallel computers, multicomputer or multiprocessor.</a:t>
            </a:r>
          </a:p>
          <a:p>
            <a:pPr lvl="1"/>
            <a:r>
              <a:rPr lang="en-IN" dirty="0"/>
              <a:t>They need special OS or some variations on server OS with special features for communication, connectivity and consistency.</a:t>
            </a:r>
          </a:p>
          <a:p>
            <a:pPr lvl="1"/>
            <a:r>
              <a:rPr lang="en-IN" dirty="0"/>
              <a:t>Example: Windows and Linux.</a:t>
            </a:r>
          </a:p>
        </p:txBody>
      </p:sp>
    </p:spTree>
    <p:extLst>
      <p:ext uri="{BB962C8B-B14F-4D97-AF65-F5344CB8AC3E}">
        <p14:creationId xmlns:p14="http://schemas.microsoft.com/office/powerpoint/2010/main" val="12649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IN" dirty="0"/>
              <a:t>Personal Computer Operating Systems</a:t>
            </a:r>
          </a:p>
          <a:p>
            <a:pPr lvl="1"/>
            <a:r>
              <a:rPr lang="en-IN" dirty="0"/>
              <a:t>The operating systems installed on our personal computer and laptops are personal OS.</a:t>
            </a:r>
          </a:p>
          <a:p>
            <a:pPr lvl="1"/>
            <a:r>
              <a:rPr lang="en-IN" dirty="0"/>
              <a:t>Job of this OS is to provide good support to single user.</a:t>
            </a:r>
          </a:p>
          <a:p>
            <a:pPr lvl="1"/>
            <a:r>
              <a:rPr lang="en-IN" dirty="0"/>
              <a:t>This OS is widely used for word processing, spreadsheet and internet access.</a:t>
            </a:r>
          </a:p>
          <a:p>
            <a:pPr lvl="1"/>
            <a:r>
              <a:rPr lang="en-IN" dirty="0"/>
              <a:t>Example: Linux, </a:t>
            </a:r>
            <a:r>
              <a:rPr lang="en-IN" dirty="0" smtClean="0"/>
              <a:t>Windows </a:t>
            </a:r>
            <a:r>
              <a:rPr lang="en-IN" dirty="0"/>
              <a:t>vista and Macintosh.</a:t>
            </a:r>
          </a:p>
        </p:txBody>
      </p:sp>
    </p:spTree>
    <p:extLst>
      <p:ext uri="{BB962C8B-B14F-4D97-AF65-F5344CB8AC3E}">
        <p14:creationId xmlns:p14="http://schemas.microsoft.com/office/powerpoint/2010/main" val="4337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N" dirty="0"/>
              <a:t>Handhelds Computer Operating Systems</a:t>
            </a:r>
          </a:p>
          <a:p>
            <a:pPr lvl="1"/>
            <a:r>
              <a:rPr lang="en-IN" dirty="0"/>
              <a:t>A handheld computer or PDA (Personal Digital Assistant) is small computer that fit in a Pocket and perform small number of functions such as electronic address book, memo pad.</a:t>
            </a:r>
          </a:p>
          <a:p>
            <a:pPr lvl="1"/>
            <a:r>
              <a:rPr lang="en-IN" dirty="0"/>
              <a:t>The OS runs on these devices are handheld OS.</a:t>
            </a:r>
          </a:p>
          <a:p>
            <a:pPr lvl="1"/>
            <a:r>
              <a:rPr lang="en-IN" dirty="0"/>
              <a:t>These OS also provides ability to handle telephony, digital photography and other functions.</a:t>
            </a:r>
          </a:p>
          <a:p>
            <a:pPr lvl="1"/>
            <a:r>
              <a:rPr lang="en-IN" dirty="0"/>
              <a:t>Example: Symbian OS, Palm OS.</a:t>
            </a:r>
          </a:p>
        </p:txBody>
      </p:sp>
    </p:spTree>
    <p:extLst>
      <p:ext uri="{BB962C8B-B14F-4D97-AF65-F5344CB8AC3E}">
        <p14:creationId xmlns:p14="http://schemas.microsoft.com/office/powerpoint/2010/main" val="39283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N" dirty="0"/>
              <a:t>Embedded Operating Systems</a:t>
            </a:r>
          </a:p>
          <a:p>
            <a:pPr lvl="1"/>
            <a:r>
              <a:rPr lang="en-IN" dirty="0"/>
              <a:t>It runs on the computer that control devices.</a:t>
            </a:r>
          </a:p>
          <a:p>
            <a:pPr lvl="1"/>
            <a:r>
              <a:rPr lang="en-IN" dirty="0"/>
              <a:t>It neither allow to download new software nor accept user installed software. So there is no need for protection.</a:t>
            </a:r>
          </a:p>
          <a:p>
            <a:pPr lvl="1"/>
            <a:r>
              <a:rPr lang="en-IN" dirty="0"/>
              <a:t>This OS is installed in ATMs, printers, </a:t>
            </a:r>
            <a:r>
              <a:rPr lang="en-IN" dirty="0" smtClean="0"/>
              <a:t>calculators </a:t>
            </a:r>
            <a:r>
              <a:rPr lang="en-IN" dirty="0"/>
              <a:t>and </a:t>
            </a:r>
            <a:r>
              <a:rPr lang="en-IN" dirty="0" smtClean="0"/>
              <a:t>washing machine.</a:t>
            </a:r>
            <a:endParaRPr lang="en-IN" dirty="0"/>
          </a:p>
          <a:p>
            <a:pPr lvl="1"/>
            <a:r>
              <a:rPr lang="en-IN" dirty="0"/>
              <a:t>Example: QNX, </a:t>
            </a:r>
            <a:r>
              <a:rPr lang="en-IN" dirty="0" err="1"/>
              <a:t>VxWorks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6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IN" dirty="0"/>
              <a:t>Sensor Node Operating Systems</a:t>
            </a:r>
          </a:p>
          <a:p>
            <a:pPr lvl="1"/>
            <a:r>
              <a:rPr lang="en-IN" dirty="0"/>
              <a:t>Network of tiny sensor nodes are being developed for numerous purpose.</a:t>
            </a:r>
          </a:p>
          <a:p>
            <a:pPr lvl="1"/>
            <a:r>
              <a:rPr lang="en-IN" dirty="0"/>
              <a:t>Each nodes are tiny computers with a CPU, RAM, ROM and one or more environmental sensors.</a:t>
            </a:r>
          </a:p>
          <a:p>
            <a:pPr lvl="1"/>
            <a:r>
              <a:rPr lang="en-IN" dirty="0"/>
              <a:t>The OS installed in these nodes are sensor node OS.</a:t>
            </a:r>
          </a:p>
          <a:p>
            <a:pPr lvl="1"/>
            <a:r>
              <a:rPr lang="en-IN" dirty="0"/>
              <a:t>They communicate with each other and with base station using wireless communication.</a:t>
            </a:r>
          </a:p>
          <a:p>
            <a:pPr lvl="1"/>
            <a:r>
              <a:rPr lang="en-IN" dirty="0"/>
              <a:t>These sensor network are used to protect area of building, detect fires in forest, measure temperature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TinyOS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4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IN" dirty="0"/>
              <a:t>Real Time Operating Systems</a:t>
            </a:r>
          </a:p>
          <a:p>
            <a:pPr lvl="1"/>
            <a:r>
              <a:rPr lang="en-IN" dirty="0"/>
              <a:t>These systems having </a:t>
            </a:r>
            <a:r>
              <a:rPr lang="en-IN" b="1" dirty="0"/>
              <a:t>Time</a:t>
            </a:r>
            <a:r>
              <a:rPr lang="en-IN" dirty="0"/>
              <a:t> as a key parameter.</a:t>
            </a:r>
          </a:p>
          <a:p>
            <a:pPr lvl="1"/>
            <a:r>
              <a:rPr lang="en-IN" dirty="0"/>
              <a:t>Real time OS has well defined fixed time constraints.</a:t>
            </a:r>
          </a:p>
          <a:p>
            <a:pPr lvl="1"/>
            <a:r>
              <a:rPr lang="en-IN" dirty="0"/>
              <a:t>Processing must be done within defined time constraints otherwise system fails. </a:t>
            </a:r>
            <a:endParaRPr lang="en-IN" dirty="0" smtClean="0"/>
          </a:p>
          <a:p>
            <a:pPr lvl="1"/>
            <a:r>
              <a:rPr lang="en-US" dirty="0" smtClean="0"/>
              <a:t>Two types of Real Time OS: </a:t>
            </a:r>
            <a:endParaRPr lang="en-IN" dirty="0"/>
          </a:p>
          <a:p>
            <a:pPr marL="1082675" lvl="2" indent="-457200">
              <a:buFont typeface="+mj-lt"/>
              <a:buAutoNum type="arabicPeriod"/>
            </a:pPr>
            <a:r>
              <a:rPr lang="en-IN" dirty="0"/>
              <a:t>Hard real time – missing an occasional deadline </a:t>
            </a:r>
            <a:r>
              <a:rPr lang="en-IN" dirty="0" smtClean="0"/>
              <a:t>can </a:t>
            </a:r>
            <a:r>
              <a:rPr lang="en-IN" dirty="0"/>
              <a:t>cause any permanent damage.</a:t>
            </a:r>
            <a:r>
              <a:rPr lang="en-IN" dirty="0" smtClean="0"/>
              <a:t> Many </a:t>
            </a:r>
            <a:r>
              <a:rPr lang="en-IN" dirty="0"/>
              <a:t>of these are found in industrial process control, car engine control system.</a:t>
            </a:r>
          </a:p>
          <a:p>
            <a:pPr marL="1082675" lvl="2" indent="-457200">
              <a:buFont typeface="+mj-lt"/>
              <a:buAutoNum type="arabicPeriod"/>
            </a:pPr>
            <a:r>
              <a:rPr lang="en-IN" dirty="0"/>
              <a:t>Soft real time – missing an occasional deadline does not cause any permanent damage. Used in digital audio, multimedia system.</a:t>
            </a:r>
          </a:p>
          <a:p>
            <a:pPr lvl="1"/>
            <a:r>
              <a:rPr lang="en-IN" dirty="0"/>
              <a:t>Example: e-Cos.</a:t>
            </a:r>
          </a:p>
        </p:txBody>
      </p:sp>
    </p:spTree>
    <p:extLst>
      <p:ext uri="{BB962C8B-B14F-4D97-AF65-F5344CB8AC3E}">
        <p14:creationId xmlns:p14="http://schemas.microsoft.com/office/powerpoint/2010/main" val="36503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Operating System (OS)?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consist of various hardwares such as</a:t>
            </a:r>
          </a:p>
          <a:p>
            <a:endParaRPr lang="en-IN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0316">
            <a:off x="760613" y="1708008"/>
            <a:ext cx="1844675" cy="162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0" y="4038600"/>
            <a:ext cx="18262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0756" y="3341512"/>
            <a:ext cx="11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	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70575" y="3341512"/>
            <a:ext cx="8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36430" y="3341512"/>
            <a:ext cx="199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Keyboard &amp; Mouse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0756" y="5414874"/>
            <a:ext cx="11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Disk	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5410200"/>
            <a:ext cx="9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270202" y="5410200"/>
            <a:ext cx="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5948065"/>
            <a:ext cx="616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Who manages (controls) these hardwares???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9091" y="5948065"/>
            <a:ext cx="259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Operating System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47" y="2117458"/>
            <a:ext cx="3272552" cy="775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781" y="1948102"/>
            <a:ext cx="2587707" cy="1085850"/>
          </a:xfrm>
          <a:prstGeom prst="rect">
            <a:avLst/>
          </a:prstGeom>
        </p:spPr>
      </p:pic>
      <p:pic>
        <p:nvPicPr>
          <p:cNvPr id="16" name="Picture 12" descr="Image result for hard disk dr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4" y="3906281"/>
            <a:ext cx="184882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display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2"/>
          <a:stretch/>
        </p:blipFill>
        <p:spPr bwMode="auto">
          <a:xfrm>
            <a:off x="3483912" y="3961345"/>
            <a:ext cx="161122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IN" dirty="0"/>
              <a:t>Smart Card Operating Systems</a:t>
            </a:r>
          </a:p>
          <a:p>
            <a:pPr lvl="1"/>
            <a:r>
              <a:rPr lang="en-IN" dirty="0"/>
              <a:t>Smallest OS run on smart cards which are credit card sized devices containing CPU chip.</a:t>
            </a:r>
          </a:p>
          <a:p>
            <a:pPr lvl="1"/>
            <a:r>
              <a:rPr lang="en-IN" dirty="0"/>
              <a:t>They have </a:t>
            </a:r>
            <a:r>
              <a:rPr lang="en-IN" dirty="0" smtClean="0"/>
              <a:t>limited processing power.</a:t>
            </a:r>
            <a:endParaRPr lang="en-IN" dirty="0"/>
          </a:p>
          <a:p>
            <a:pPr lvl="1"/>
            <a:r>
              <a:rPr lang="en-IN" dirty="0"/>
              <a:t>Some smart </a:t>
            </a:r>
            <a:r>
              <a:rPr lang="en-IN" dirty="0" smtClean="0"/>
              <a:t>cards </a:t>
            </a:r>
            <a:r>
              <a:rPr lang="en-IN" dirty="0"/>
              <a:t>are Java oriented. ROM on smart card holds an interpreter for the JVM – small program.</a:t>
            </a:r>
          </a:p>
          <a:p>
            <a:pPr lvl="1"/>
            <a:r>
              <a:rPr lang="en-IN" dirty="0"/>
              <a:t>These OS are installed on electronic payments cards such as debit card, credit card etc.</a:t>
            </a:r>
          </a:p>
        </p:txBody>
      </p:sp>
    </p:spTree>
    <p:extLst>
      <p:ext uri="{BB962C8B-B14F-4D97-AF65-F5344CB8AC3E}">
        <p14:creationId xmlns:p14="http://schemas.microsoft.com/office/powerpoint/2010/main" val="2176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OS (Revision)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Mainframe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Server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Multiprocessor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Personal Computer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Handhelds Computer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Embedded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Sensor Node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Real Time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Smart Card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77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interface between OS and user program is defined by the set of system calls that OS provides.</a:t>
            </a:r>
          </a:p>
          <a:p>
            <a:r>
              <a:rPr lang="en-IN" dirty="0"/>
              <a:t>System calls </a:t>
            </a:r>
            <a:r>
              <a:rPr lang="en-IN" dirty="0" smtClean="0"/>
              <a:t>vary </a:t>
            </a:r>
            <a:r>
              <a:rPr lang="en-IN" dirty="0"/>
              <a:t>from OS to OS.</a:t>
            </a:r>
          </a:p>
          <a:p>
            <a:r>
              <a:rPr lang="en-IN" dirty="0" smtClean="0"/>
              <a:t>Example: Unix </a:t>
            </a:r>
            <a:r>
              <a:rPr lang="en-IN" dirty="0"/>
              <a:t>Read System call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count=read(</a:t>
            </a:r>
            <a:r>
              <a:rPr lang="en-IN" dirty="0" err="1">
                <a:solidFill>
                  <a:srgbClr val="FF0000"/>
                </a:solidFill>
              </a:rPr>
              <a:t>fd</a:t>
            </a:r>
            <a:r>
              <a:rPr lang="en-IN" dirty="0">
                <a:solidFill>
                  <a:srgbClr val="FF0000"/>
                </a:solidFill>
              </a:rPr>
              <a:t>, buffer, </a:t>
            </a:r>
            <a:r>
              <a:rPr lang="en-IN" dirty="0" err="1">
                <a:solidFill>
                  <a:srgbClr val="FF0000"/>
                </a:solidFill>
              </a:rPr>
              <a:t>nbytes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IN" dirty="0" err="1"/>
              <a:t>fd</a:t>
            </a:r>
            <a:r>
              <a:rPr lang="en-IN" dirty="0"/>
              <a:t> is a file descriptor. </a:t>
            </a:r>
            <a:endParaRPr lang="en-IN" dirty="0" smtClean="0"/>
          </a:p>
          <a:p>
            <a:pPr lvl="3"/>
            <a:r>
              <a:rPr lang="en-IN" dirty="0" smtClean="0"/>
              <a:t>When </a:t>
            </a:r>
            <a:r>
              <a:rPr lang="en-IN" dirty="0"/>
              <a:t>a file is opened, permissions are checked. </a:t>
            </a:r>
            <a:endParaRPr lang="en-IN" dirty="0" smtClean="0"/>
          </a:p>
          <a:p>
            <a:pPr lvl="3"/>
            <a:r>
              <a:rPr lang="en-IN" dirty="0" smtClean="0"/>
              <a:t>If </a:t>
            </a:r>
            <a:r>
              <a:rPr lang="en-IN" dirty="0"/>
              <a:t>access is allowed, a number (</a:t>
            </a:r>
            <a:r>
              <a:rPr lang="en-IN" dirty="0" err="1"/>
              <a:t>fd</a:t>
            </a:r>
            <a:r>
              <a:rPr lang="en-IN" dirty="0"/>
              <a:t>) is returned. </a:t>
            </a:r>
            <a:endParaRPr lang="en-IN" dirty="0" smtClean="0"/>
          </a:p>
          <a:p>
            <a:pPr lvl="3"/>
            <a:r>
              <a:rPr lang="en-IN" dirty="0" smtClean="0"/>
              <a:t>Then </a:t>
            </a:r>
            <a:r>
              <a:rPr lang="en-IN" dirty="0"/>
              <a:t>file  can be read/written.</a:t>
            </a:r>
          </a:p>
          <a:p>
            <a:pPr lvl="2"/>
            <a:r>
              <a:rPr lang="en-IN" dirty="0" err="1"/>
              <a:t>nbytes</a:t>
            </a:r>
            <a:r>
              <a:rPr lang="en-IN" dirty="0"/>
              <a:t> is number of bytes to read</a:t>
            </a:r>
          </a:p>
          <a:p>
            <a:pPr lvl="2"/>
            <a:r>
              <a:rPr lang="en-IN" dirty="0"/>
              <a:t>buffer is where read deposits (stores) the data</a:t>
            </a:r>
          </a:p>
        </p:txBody>
      </p:sp>
    </p:spTree>
    <p:extLst>
      <p:ext uri="{BB962C8B-B14F-4D97-AF65-F5344CB8AC3E}">
        <p14:creationId xmlns:p14="http://schemas.microsoft.com/office/powerpoint/2010/main" val="23163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01470" y="1066800"/>
            <a:ext cx="7728025" cy="5105400"/>
            <a:chOff x="1103799" y="270899"/>
            <a:chExt cx="10063027" cy="6396168"/>
          </a:xfrm>
        </p:grpSpPr>
        <p:sp>
          <p:nvSpPr>
            <p:cNvPr id="5" name="Rectangle 4"/>
            <p:cNvSpPr/>
            <p:nvPr/>
          </p:nvSpPr>
          <p:spPr>
            <a:xfrm>
              <a:off x="3143251" y="5618807"/>
              <a:ext cx="5530642" cy="9778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971" y="563588"/>
              <a:ext cx="3327976" cy="4642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Return to caller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99971" y="1027820"/>
              <a:ext cx="3327976" cy="4642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Trap to the kernel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0268" y="1492053"/>
              <a:ext cx="3327976" cy="4642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Put code for read in register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99971" y="2881351"/>
              <a:ext cx="3327976" cy="4642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Increment SP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9971" y="3345584"/>
              <a:ext cx="3327976" cy="4642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Call read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0268" y="3809816"/>
              <a:ext cx="3327976" cy="4642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Push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fd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9971" y="4270648"/>
              <a:ext cx="3327976" cy="4642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Push &amp;buffer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00268" y="4734880"/>
              <a:ext cx="3327976" cy="4642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Push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nbytes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1226" y="5840389"/>
              <a:ext cx="1079500" cy="60943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Dispatch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21271" y="5840389"/>
              <a:ext cx="1003299" cy="6094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Sys call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handler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6377" y="5840389"/>
              <a:ext cx="595162" cy="609431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3"/>
              <a:endCxn id="16" idx="1"/>
            </p:cNvCxnSpPr>
            <p:nvPr/>
          </p:nvCxnSpPr>
          <p:spPr>
            <a:xfrm>
              <a:off x="5170725" y="6145104"/>
              <a:ext cx="59565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5" idx="1"/>
            </p:cNvCxnSpPr>
            <p:nvPr/>
          </p:nvCxnSpPr>
          <p:spPr>
            <a:xfrm>
              <a:off x="6361539" y="6145104"/>
              <a:ext cx="6597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920851" y="4821458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920851" y="4336948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920851" y="3844541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9411" y="1415257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298177" y="5702584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526087" y="5676576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066244" y="2798415"/>
              <a:ext cx="640080" cy="64007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cxnSp>
          <p:nvCxnSpPr>
            <p:cNvPr id="26" name="Curved Connector 25"/>
            <p:cNvCxnSpPr>
              <a:stCxn id="10" idx="1"/>
              <a:endCxn id="8" idx="1"/>
            </p:cNvCxnSpPr>
            <p:nvPr/>
          </p:nvCxnSpPr>
          <p:spPr>
            <a:xfrm rot="10800000" flipH="1">
              <a:off x="4399970" y="1724171"/>
              <a:ext cx="297" cy="1853529"/>
            </a:xfrm>
            <a:prstGeom prst="curvedConnector3">
              <a:avLst>
                <a:gd name="adj1" fmla="val -14050033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3"/>
              <a:endCxn id="9" idx="3"/>
            </p:cNvCxnSpPr>
            <p:nvPr/>
          </p:nvCxnSpPr>
          <p:spPr>
            <a:xfrm>
              <a:off x="7727946" y="795704"/>
              <a:ext cx="12700" cy="2317762"/>
            </a:xfrm>
            <a:prstGeom prst="curvedConnector3">
              <a:avLst>
                <a:gd name="adj1" fmla="val 317142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143251" y="270899"/>
              <a:ext cx="5530642" cy="5347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urved Connector 28"/>
            <p:cNvCxnSpPr>
              <a:stCxn id="7" idx="1"/>
              <a:endCxn id="14" idx="1"/>
            </p:cNvCxnSpPr>
            <p:nvPr/>
          </p:nvCxnSpPr>
          <p:spPr>
            <a:xfrm rot="10800000" flipV="1">
              <a:off x="4091227" y="1259936"/>
              <a:ext cx="308744" cy="4885166"/>
            </a:xfrm>
            <a:prstGeom prst="curvedConnector3">
              <a:avLst>
                <a:gd name="adj1" fmla="val 36511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5" idx="3"/>
              <a:endCxn id="6" idx="0"/>
            </p:cNvCxnSpPr>
            <p:nvPr/>
          </p:nvCxnSpPr>
          <p:spPr>
            <a:xfrm flipH="1" flipV="1">
              <a:off x="6063959" y="563587"/>
              <a:ext cx="1960611" cy="5581517"/>
            </a:xfrm>
            <a:prstGeom prst="curvedConnector4">
              <a:avLst>
                <a:gd name="adj1" fmla="val -29149"/>
                <a:gd name="adj2" fmla="val 10409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704531" y="2031425"/>
              <a:ext cx="640080" cy="64007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274236" y="4523304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949" y="2119359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854362" y="2639933"/>
              <a:ext cx="340750" cy="34074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8915397" y="598150"/>
              <a:ext cx="400050" cy="143327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8915397" y="2903673"/>
              <a:ext cx="400050" cy="225853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67352" y="502549"/>
              <a:ext cx="1544655" cy="1200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Library </a:t>
              </a:r>
            </a:p>
            <a:p>
              <a:pPr algn="ctr"/>
              <a:r>
                <a:rPr lang="en-US" sz="2400" dirty="0" smtClean="0"/>
                <a:t>procedure </a:t>
              </a:r>
            </a:p>
            <a:p>
              <a:pPr algn="ctr"/>
              <a:r>
                <a:rPr lang="en-US" sz="2400" dirty="0" smtClean="0"/>
                <a:t>read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27535" y="3240518"/>
              <a:ext cx="2139291" cy="161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User </a:t>
              </a:r>
            </a:p>
            <a:p>
              <a:pPr algn="ctr"/>
              <a:r>
                <a:rPr lang="en-US" sz="2400" dirty="0" smtClean="0"/>
                <a:t>program</a:t>
              </a:r>
            </a:p>
            <a:p>
              <a:pPr algn="ctr"/>
              <a:r>
                <a:rPr lang="en-US" sz="2400" dirty="0" smtClean="0"/>
                <a:t>calling read</a:t>
              </a:r>
              <a:endParaRPr lang="en-US" sz="2400" dirty="0"/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2604197" y="364581"/>
              <a:ext cx="395226" cy="5140868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2570490" y="5677480"/>
              <a:ext cx="374768" cy="89412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7316" y="2371133"/>
              <a:ext cx="1169332" cy="10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User</a:t>
              </a:r>
            </a:p>
            <a:p>
              <a:pPr algn="ctr"/>
              <a:r>
                <a:rPr lang="en-US" sz="2400" dirty="0"/>
                <a:t>s</a:t>
              </a:r>
              <a:r>
                <a:rPr lang="en-US" sz="2400" dirty="0" smtClean="0"/>
                <a:t>pace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03799" y="5625974"/>
              <a:ext cx="1374976" cy="10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Kernel </a:t>
              </a:r>
            </a:p>
            <a:p>
              <a:pPr algn="ctr"/>
              <a:r>
                <a:rPr lang="en-US" sz="2400" dirty="0" smtClean="0"/>
                <a:t>space</a:t>
              </a:r>
              <a:endParaRPr lang="en-US" sz="2400" dirty="0"/>
            </a:p>
          </p:txBody>
        </p:sp>
      </p:grpSp>
      <p:sp>
        <p:nvSpPr>
          <p:cNvPr id="43" name="Left Brace 42"/>
          <p:cNvSpPr/>
          <p:nvPr/>
        </p:nvSpPr>
        <p:spPr>
          <a:xfrm>
            <a:off x="2797046" y="3912181"/>
            <a:ext cx="314683" cy="1088303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504" y="4022493"/>
            <a:ext cx="1623449" cy="85430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Push parameter onto stack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461230" y="2748361"/>
            <a:ext cx="1901130" cy="32394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Call to library </a:t>
            </a:r>
            <a:r>
              <a:rPr lang="en-US" dirty="0" err="1" smtClean="0"/>
              <a:t>proc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8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32200"/>
            <a:ext cx="879589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157940"/>
            <a:ext cx="8763000" cy="49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Monolithic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Layered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Microkernel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Client-Server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Virtual Machines</a:t>
            </a:r>
          </a:p>
          <a:p>
            <a:pPr lvl="1"/>
            <a:r>
              <a:rPr lang="en-IN" dirty="0"/>
              <a:t>VM/370</a:t>
            </a:r>
          </a:p>
          <a:p>
            <a:pPr lvl="1"/>
            <a:r>
              <a:rPr lang="en-IN" dirty="0"/>
              <a:t>Virtual Machines Rediscovered</a:t>
            </a:r>
          </a:p>
          <a:p>
            <a:pPr lvl="1"/>
            <a:r>
              <a:rPr lang="en-IN" dirty="0"/>
              <a:t>The Java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Exokernels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entire OS runs as a single program in kernel mode.</a:t>
            </a:r>
          </a:p>
          <a:p>
            <a:pPr algn="just"/>
            <a:r>
              <a:rPr lang="en-IN" dirty="0"/>
              <a:t>OS is written as a collection of procedures, linked together into a single large executable binary program.</a:t>
            </a:r>
          </a:p>
          <a:p>
            <a:pPr algn="just"/>
            <a:r>
              <a:rPr lang="en-IN" dirty="0"/>
              <a:t>Each procedure has well defined interface in terms of parameter and results, and each one is free to call any other 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90015" y="3276600"/>
            <a:ext cx="4025385" cy="2048435"/>
            <a:chOff x="4826753" y="2032714"/>
            <a:chExt cx="7365247" cy="3776379"/>
          </a:xfrm>
        </p:grpSpPr>
        <p:sp>
          <p:nvSpPr>
            <p:cNvPr id="5" name="Oval 4"/>
            <p:cNvSpPr/>
            <p:nvPr/>
          </p:nvSpPr>
          <p:spPr>
            <a:xfrm>
              <a:off x="8897691" y="2032714"/>
              <a:ext cx="1056068" cy="105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41912" y="3616816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483143" y="3616816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424374" y="3616815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65605" y="3616814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00681" y="3616814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59450" y="3616813"/>
              <a:ext cx="826395" cy="8263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232022" y="4902559"/>
              <a:ext cx="622482" cy="62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185326" y="4902559"/>
              <a:ext cx="622482" cy="62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113675" y="4902559"/>
              <a:ext cx="622482" cy="62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63223" y="4902559"/>
              <a:ext cx="622482" cy="62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996946" y="4902559"/>
              <a:ext cx="622482" cy="6224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5" idx="2"/>
              <a:endCxn id="11" idx="0"/>
            </p:cNvCxnSpPr>
            <p:nvPr/>
          </p:nvCxnSpPr>
          <p:spPr>
            <a:xfrm flipH="1">
              <a:off x="7072648" y="2560748"/>
              <a:ext cx="1825043" cy="1056065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3"/>
              <a:endCxn id="10" idx="0"/>
            </p:cNvCxnSpPr>
            <p:nvPr/>
          </p:nvCxnSpPr>
          <p:spPr>
            <a:xfrm flipH="1">
              <a:off x="8013879" y="2934124"/>
              <a:ext cx="1038470" cy="68269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4"/>
              <a:endCxn id="6" idx="0"/>
            </p:cNvCxnSpPr>
            <p:nvPr/>
          </p:nvCxnSpPr>
          <p:spPr>
            <a:xfrm flipH="1">
              <a:off x="8955110" y="3088782"/>
              <a:ext cx="470615" cy="528034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4"/>
              <a:endCxn id="7" idx="0"/>
            </p:cNvCxnSpPr>
            <p:nvPr/>
          </p:nvCxnSpPr>
          <p:spPr>
            <a:xfrm>
              <a:off x="9425725" y="3088782"/>
              <a:ext cx="470616" cy="528034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5"/>
              <a:endCxn id="8" idx="0"/>
            </p:cNvCxnSpPr>
            <p:nvPr/>
          </p:nvCxnSpPr>
          <p:spPr>
            <a:xfrm>
              <a:off x="9799101" y="2934124"/>
              <a:ext cx="1038471" cy="68269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6"/>
              <a:endCxn id="9" idx="0"/>
            </p:cNvCxnSpPr>
            <p:nvPr/>
          </p:nvCxnSpPr>
          <p:spPr>
            <a:xfrm>
              <a:off x="9953759" y="2560748"/>
              <a:ext cx="1825044" cy="1056066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4"/>
              <a:endCxn id="12" idx="1"/>
            </p:cNvCxnSpPr>
            <p:nvPr/>
          </p:nvCxnSpPr>
          <p:spPr>
            <a:xfrm>
              <a:off x="7072648" y="4443208"/>
              <a:ext cx="250534" cy="55051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5"/>
              <a:endCxn id="13" idx="1"/>
            </p:cNvCxnSpPr>
            <p:nvPr/>
          </p:nvCxnSpPr>
          <p:spPr>
            <a:xfrm>
              <a:off x="7364822" y="4322185"/>
              <a:ext cx="911664" cy="671534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3"/>
              <a:endCxn id="12" idx="0"/>
            </p:cNvCxnSpPr>
            <p:nvPr/>
          </p:nvCxnSpPr>
          <p:spPr>
            <a:xfrm flipH="1">
              <a:off x="7543263" y="4322186"/>
              <a:ext cx="178441" cy="580373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5"/>
              <a:endCxn id="14" idx="1"/>
            </p:cNvCxnSpPr>
            <p:nvPr/>
          </p:nvCxnSpPr>
          <p:spPr>
            <a:xfrm>
              <a:off x="8306053" y="4322186"/>
              <a:ext cx="898782" cy="671533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4" idx="0"/>
            </p:cNvCxnSpPr>
            <p:nvPr/>
          </p:nvCxnSpPr>
          <p:spPr>
            <a:xfrm flipH="1">
              <a:off x="9424916" y="4443211"/>
              <a:ext cx="471425" cy="459348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3"/>
              <a:endCxn id="13" idx="7"/>
            </p:cNvCxnSpPr>
            <p:nvPr/>
          </p:nvCxnSpPr>
          <p:spPr>
            <a:xfrm flipH="1">
              <a:off x="8716648" y="4322187"/>
              <a:ext cx="1828749" cy="671532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3"/>
              <a:endCxn id="15" idx="7"/>
            </p:cNvCxnSpPr>
            <p:nvPr/>
          </p:nvCxnSpPr>
          <p:spPr>
            <a:xfrm flipH="1">
              <a:off x="10594545" y="4322186"/>
              <a:ext cx="892083" cy="671533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4"/>
              <a:endCxn id="16" idx="7"/>
            </p:cNvCxnSpPr>
            <p:nvPr/>
          </p:nvCxnSpPr>
          <p:spPr>
            <a:xfrm flipH="1">
              <a:off x="11528268" y="4443209"/>
              <a:ext cx="250535" cy="55051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51549" y="3320602"/>
              <a:ext cx="6924267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51549" y="4718463"/>
              <a:ext cx="6924267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835439" y="2234742"/>
              <a:ext cx="1910683" cy="1078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Main 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Procedure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26753" y="3554397"/>
              <a:ext cx="2057333" cy="1078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Service </a:t>
              </a:r>
            </a:p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Procedures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29547" y="4731035"/>
              <a:ext cx="1910683" cy="1078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Utility </a:t>
              </a:r>
            </a:p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Procedure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3692" y="3379887"/>
            <a:ext cx="4356908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main program that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 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requested service procedure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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of service procedures that carry out the system calls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"/>
            </a:pPr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of utility procedures that help the service procedure</a:t>
            </a:r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system, the OS is organized as a hierarchy of layers.</a:t>
            </a:r>
          </a:p>
          <a:p>
            <a:r>
              <a:rPr lang="en-US" dirty="0"/>
              <a:t>The first system constructed in this way was </a:t>
            </a:r>
            <a:r>
              <a:rPr lang="en-US" b="1" dirty="0"/>
              <a:t>THE</a:t>
            </a:r>
            <a:r>
              <a:rPr lang="en-US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41733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</a:t>
            </a:r>
            <a:r>
              <a:rPr lang="en-IN" smtClean="0"/>
              <a:t>THE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49898"/>
              </p:ext>
            </p:extLst>
          </p:nvPr>
        </p:nvGraphicFramePr>
        <p:xfrm>
          <a:off x="208893" y="1051560"/>
          <a:ext cx="87721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07"/>
                <a:gridCol w="2057400"/>
                <a:gridCol w="5856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Layer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81439"/>
              </p:ext>
            </p:extLst>
          </p:nvPr>
        </p:nvGraphicFramePr>
        <p:xfrm>
          <a:off x="207742" y="1431395"/>
          <a:ext cx="876300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058"/>
                <a:gridCol w="2057400"/>
                <a:gridCol w="584654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/>
                        <a:t>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/>
                        <a:t>The operator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/>
                        <a:t>Operator was located.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18631"/>
              </p:ext>
            </p:extLst>
          </p:nvPr>
        </p:nvGraphicFramePr>
        <p:xfrm>
          <a:off x="204346" y="1827477"/>
          <a:ext cx="8763002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2454"/>
                <a:gridCol w="2057400"/>
                <a:gridCol w="584314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 smtClean="0"/>
                        <a:t>User</a:t>
                      </a:r>
                      <a:r>
                        <a:rPr lang="en-US" sz="2000" b="0" baseline="0" dirty="0" smtClean="0"/>
                        <a:t> Programs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User programs were found.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66339"/>
              </p:ext>
            </p:extLst>
          </p:nvPr>
        </p:nvGraphicFramePr>
        <p:xfrm>
          <a:off x="203800" y="2221658"/>
          <a:ext cx="8763002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000"/>
                <a:gridCol w="2057400"/>
                <a:gridCol w="584260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Input / Output</a:t>
                      </a:r>
                      <a:r>
                        <a:rPr lang="en-US" sz="2000" b="0" baseline="0" dirty="0" smtClean="0"/>
                        <a:t> Management</a:t>
                      </a:r>
                      <a:endParaRPr lang="en-US" sz="2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Takes care of managing the I/O devices.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Buffering the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9192"/>
              </p:ext>
            </p:extLst>
          </p:nvPr>
        </p:nvGraphicFramePr>
        <p:xfrm>
          <a:off x="200503" y="2922698"/>
          <a:ext cx="8763002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6297"/>
                <a:gridCol w="2057400"/>
                <a:gridCol w="583930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Operator-process</a:t>
                      </a:r>
                      <a:r>
                        <a:rPr lang="en-US" sz="2000" b="0" baseline="0" dirty="0" smtClean="0"/>
                        <a:t> communication</a:t>
                      </a:r>
                      <a:endParaRPr lang="en-US" sz="2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Handles communication between each process and the operator console (i.e. user).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75355"/>
              </p:ext>
            </p:extLst>
          </p:nvPr>
        </p:nvGraphicFramePr>
        <p:xfrm>
          <a:off x="199221" y="3619849"/>
          <a:ext cx="8763002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579"/>
                <a:gridCol w="2057400"/>
                <a:gridCol w="583802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Memory and drum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Did the memory management. </a:t>
                      </a:r>
                    </a:p>
                    <a:p>
                      <a:pPr algn="just"/>
                      <a:r>
                        <a:rPr lang="en-US" sz="2000" b="0" dirty="0" smtClean="0"/>
                        <a:t>Allocated space for process in main memory and on a 512K word drum used for holding parts of processes for which there was no room in memory. 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895"/>
              </p:ext>
            </p:extLst>
          </p:nvPr>
        </p:nvGraphicFramePr>
        <p:xfrm>
          <a:off x="199221" y="4934499"/>
          <a:ext cx="8763002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579"/>
                <a:gridCol w="2057400"/>
                <a:gridCol w="583802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Processor allocation and multi-programming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Provided the basic multiprogramming of the CPU.</a:t>
                      </a:r>
                      <a:r>
                        <a:rPr lang="en-US" sz="2000" b="0" baseline="0" dirty="0" smtClean="0"/>
                        <a:t> </a:t>
                      </a:r>
                    </a:p>
                    <a:p>
                      <a:pPr algn="just"/>
                      <a:r>
                        <a:rPr lang="en-US" sz="2000" b="0" dirty="0" smtClean="0"/>
                        <a:t>Dealt with allocation of the processor, switching between processes when interrupts occurred or timers expired.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Operating System (OS) is a collection of software that </a:t>
            </a:r>
          </a:p>
          <a:p>
            <a:pPr lvl="1"/>
            <a:r>
              <a:rPr lang="en-IN" dirty="0"/>
              <a:t>manages hardware resources</a:t>
            </a:r>
          </a:p>
          <a:p>
            <a:pPr lvl="1"/>
            <a:r>
              <a:rPr lang="en-IN" dirty="0"/>
              <a:t>provides various service to the users</a:t>
            </a:r>
          </a:p>
          <a:p>
            <a:r>
              <a:rPr lang="en-IN" dirty="0"/>
              <a:t>It acts as an intermediary between the user and the hardware</a:t>
            </a:r>
            <a:r>
              <a:rPr lang="en-IN" dirty="0" smtClean="0"/>
              <a:t>.</a:t>
            </a:r>
          </a:p>
          <a:p>
            <a:r>
              <a:rPr lang="en-IN" dirty="0"/>
              <a:t>Example: Windows 8, Linux Ubuntu, Linux Fedora, Android KitKat, Android Lollipop, Android Marshmallow, Mac etc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2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layered approach, the designer have choice where to draw the kernel and </a:t>
            </a:r>
            <a:r>
              <a:rPr lang="en-US" dirty="0" smtClean="0"/>
              <a:t>user </a:t>
            </a:r>
            <a:r>
              <a:rPr lang="en-US" dirty="0"/>
              <a:t>mode boundary.</a:t>
            </a:r>
          </a:p>
          <a:p>
            <a:pPr algn="just"/>
            <a:r>
              <a:rPr lang="en-US" dirty="0"/>
              <a:t>It is better to put as little as possible in kernel mode because bugs in the kernel can bring down the system instantly.</a:t>
            </a:r>
          </a:p>
          <a:p>
            <a:pPr algn="just"/>
            <a:r>
              <a:rPr lang="en-US" dirty="0"/>
              <a:t>The microkernel design provides high reliability by splitting OS up into small well defined modules, only one module run in kernel and rest of all run in user mode.</a:t>
            </a:r>
          </a:p>
          <a:p>
            <a:pPr algn="just"/>
            <a:r>
              <a:rPr lang="en-US" dirty="0"/>
              <a:t>As each device driver runs as a user process, a bug in audio driver will cause the sound to be stop, but not crash the computer.</a:t>
            </a:r>
          </a:p>
          <a:p>
            <a:pPr algn="just"/>
            <a:r>
              <a:rPr lang="en-US" dirty="0"/>
              <a:t>Example: Integrity, K42, QNX, Symbian and MINIX 3.</a:t>
            </a:r>
          </a:p>
        </p:txBody>
      </p:sp>
    </p:spTree>
    <p:extLst>
      <p:ext uri="{BB962C8B-B14F-4D97-AF65-F5344CB8AC3E}">
        <p14:creationId xmlns:p14="http://schemas.microsoft.com/office/powerpoint/2010/main" val="47781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contains only</a:t>
            </a:r>
          </a:p>
          <a:p>
            <a:pPr lvl="1"/>
            <a:r>
              <a:rPr lang="en-US" dirty="0"/>
              <a:t>Sys (Kernel call handler)</a:t>
            </a:r>
          </a:p>
          <a:p>
            <a:pPr lvl="1"/>
            <a:r>
              <a:rPr lang="en-US" dirty="0"/>
              <a:t>Clock (because scheduler interact with it)</a:t>
            </a:r>
          </a:p>
          <a:p>
            <a:endParaRPr lang="en-US" dirty="0"/>
          </a:p>
        </p:txBody>
      </p:sp>
      <p:pic>
        <p:nvPicPr>
          <p:cNvPr id="4" name="Content Placeholder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8763000" cy="35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Processes in </a:t>
            </a:r>
            <a:r>
              <a:rPr lang="en-US" dirty="0" smtClean="0"/>
              <a:t>divided into in </a:t>
            </a:r>
            <a:r>
              <a:rPr lang="en-US" dirty="0"/>
              <a:t>to two categories</a:t>
            </a:r>
          </a:p>
          <a:p>
            <a:pPr lvl="1"/>
            <a:r>
              <a:rPr lang="en-US" dirty="0"/>
              <a:t>Servers: provide services </a:t>
            </a:r>
          </a:p>
          <a:p>
            <a:pPr lvl="1"/>
            <a:r>
              <a:rPr lang="en-US" dirty="0"/>
              <a:t>Clients: uses services</a:t>
            </a:r>
          </a:p>
          <a:p>
            <a:pPr algn="just"/>
            <a:r>
              <a:rPr lang="en-US" dirty="0"/>
              <a:t>Client and server run on different computers, connected by LAN or WAN and communicate via Message passing.</a:t>
            </a:r>
          </a:p>
          <a:p>
            <a:pPr algn="just"/>
            <a:r>
              <a:rPr lang="en-US" dirty="0"/>
              <a:t>To obtain a service, a client construct a message saying what it wants and send it to server.</a:t>
            </a:r>
          </a:p>
          <a:p>
            <a:pPr algn="just"/>
            <a:r>
              <a:rPr lang="en-US" dirty="0"/>
              <a:t>The server then does the work and send back the answer.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4351196"/>
            <a:ext cx="8505825" cy="1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initial releases of OS/360 were strictly batch systems. </a:t>
            </a:r>
          </a:p>
          <a:p>
            <a:pPr algn="just"/>
            <a:r>
              <a:rPr lang="en-US" dirty="0"/>
              <a:t>But many users wanted to be able to work interactively at a terminal, so OS designers decided to write timesharing systems for it.</a:t>
            </a:r>
          </a:p>
          <a:p>
            <a:r>
              <a:rPr lang="en-US" dirty="0"/>
              <a:t>Types of Virtual </a:t>
            </a:r>
            <a:r>
              <a:rPr lang="en-US" dirty="0" smtClean="0"/>
              <a:t>machines are:</a:t>
            </a:r>
            <a:endParaRPr lang="en-US" dirty="0"/>
          </a:p>
          <a:p>
            <a:pPr lvl="1"/>
            <a:r>
              <a:rPr lang="en-US" dirty="0"/>
              <a:t>VM/370</a:t>
            </a:r>
          </a:p>
          <a:p>
            <a:pPr lvl="1"/>
            <a:r>
              <a:rPr lang="en-US" dirty="0"/>
              <a:t>Virtual Machines Rediscovered</a:t>
            </a:r>
          </a:p>
          <a:p>
            <a:pPr lvl="1"/>
            <a:r>
              <a:rPr lang="en-US" dirty="0"/>
              <a:t>The 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24048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Virtual </a:t>
            </a:r>
            <a:r>
              <a:rPr lang="en-US" dirty="0"/>
              <a:t>machine monitor run on the bare hardware and does the multiprogramming.</a:t>
            </a:r>
          </a:p>
          <a:p>
            <a:pPr algn="just"/>
            <a:r>
              <a:rPr lang="en-US" dirty="0"/>
              <a:t>Each virtual machine is identical to the true hardware; each one can run any OS (may be different) that will run directly on the bare hardware.</a:t>
            </a:r>
          </a:p>
          <a:p>
            <a:pPr algn="just"/>
            <a:r>
              <a:rPr lang="en-US" dirty="0"/>
              <a:t>On VM/370, some run OS/360 while the others run single user interactive system called CMS (Conversational Monitor System) for interactive time sharing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9650"/>
            <a:ext cx="7883744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When CMS program executed a system call, a call was trapped to the operating system in its own virtual machine, not on VM/370. </a:t>
            </a:r>
          </a:p>
          <a:p>
            <a:pPr algn="just"/>
            <a:r>
              <a:rPr lang="en-US" dirty="0"/>
              <a:t>CMS then issued the normal hardware I/O instruction for reading its virtual disk or whatever was needed to carry out the call.</a:t>
            </a:r>
          </a:p>
          <a:p>
            <a:pPr algn="just"/>
            <a:r>
              <a:rPr lang="en-US" dirty="0"/>
              <a:t>These I/O instructions were trapped by VM/370 which then performs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9650"/>
            <a:ext cx="7883744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Rediscovered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Companies </a:t>
            </a:r>
            <a:r>
              <a:rPr lang="en-US" dirty="0"/>
              <a:t>can run their mail servers, web servers, FTP servers and other servers on the same machine without having a crash of one server bring down the rest.</a:t>
            </a:r>
          </a:p>
          <a:p>
            <a:pPr algn="just"/>
            <a:r>
              <a:rPr lang="en-US" dirty="0"/>
              <a:t>Web hosting company offers virtual machines for rent, where a single physical machine can run many virtual machines; each one appears to be a complete machine.</a:t>
            </a:r>
          </a:p>
          <a:p>
            <a:pPr algn="just"/>
            <a:r>
              <a:rPr lang="en-US" dirty="0"/>
              <a:t>Customers who rent a virtual machine can run any OS or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81174"/>
            <a:ext cx="8486775" cy="2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Machines Rediscovered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/>
              <a:t>Another use of virtualization is for end users who want to be able to run two or more operating systems at the same time, say Windows and Linux.</a:t>
            </a:r>
          </a:p>
          <a:p>
            <a:pPr algn="just"/>
            <a:r>
              <a:rPr lang="en-US" dirty="0"/>
              <a:t>Type 1 hypervisors runs on the bare hardware. </a:t>
            </a:r>
          </a:p>
          <a:p>
            <a:pPr algn="just"/>
            <a:r>
              <a:rPr lang="en-US" dirty="0"/>
              <a:t>Type 2 hypervisors run as application programs on top of Windows, Linux, or some other operating system, known as the host operating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81174"/>
            <a:ext cx="8486775" cy="24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When Sun Microsystems invented the Java programming language, it also invented a virtual machine called the JVM (Java Virtual Machine).</a:t>
            </a:r>
          </a:p>
          <a:p>
            <a:pPr algn="just"/>
            <a:r>
              <a:rPr lang="en-US" dirty="0"/>
              <a:t>The Java compiler produces code for JVM, which then typically is executed by a software JVM interpreter.</a:t>
            </a:r>
          </a:p>
          <a:p>
            <a:pPr algn="just"/>
            <a:r>
              <a:rPr lang="en-US" dirty="0"/>
              <a:t>The advantage is that the JVM code can be shipped over the internet to any computer that has a JVM interpreter and run there.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3000" y="2438400"/>
            <a:ext cx="4342876" cy="24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Rather than cloning (copying) the actual machine, another strategy is partitioning it (giving each user a subset of the resource).</a:t>
            </a:r>
          </a:p>
          <a:p>
            <a:pPr algn="just"/>
            <a:r>
              <a:rPr lang="en-US" dirty="0"/>
              <a:t>For example one virtual machine might get disk blocks 0 to 1023,    the next one might get block 1024 to 2047, and so on.</a:t>
            </a:r>
          </a:p>
          <a:p>
            <a:pPr algn="just"/>
            <a:r>
              <a:rPr lang="en-US" dirty="0"/>
              <a:t>Program running at the bottom layer (kernel mode</a:t>
            </a:r>
            <a:r>
              <a:rPr lang="en-US" dirty="0" smtClean="0"/>
              <a:t>) is </a:t>
            </a:r>
            <a:r>
              <a:rPr lang="en-US" dirty="0"/>
              <a:t>called the </a:t>
            </a:r>
            <a:r>
              <a:rPr lang="en-US" dirty="0" err="1"/>
              <a:t>exokernel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Its job is to allocate resources to virtual machines and then </a:t>
            </a:r>
            <a:r>
              <a:rPr lang="en-US" dirty="0" smtClean="0"/>
              <a:t>continuously </a:t>
            </a:r>
            <a:r>
              <a:rPr lang="en-US" smtClean="0"/>
              <a:t>check to </a:t>
            </a:r>
            <a:r>
              <a:rPr lang="en-US" dirty="0"/>
              <a:t>make sure no machine is trying to use somebody else’s resources.</a:t>
            </a:r>
          </a:p>
          <a:p>
            <a:pPr algn="just"/>
            <a:r>
              <a:rPr lang="en-US" dirty="0"/>
              <a:t>The advantage of the </a:t>
            </a:r>
            <a:r>
              <a:rPr lang="en-US" dirty="0" err="1"/>
              <a:t>exokernel</a:t>
            </a:r>
            <a:r>
              <a:rPr lang="en-US" dirty="0"/>
              <a:t> scheme is that it saves a layer of mapping.</a:t>
            </a:r>
          </a:p>
        </p:txBody>
      </p:sp>
    </p:spTree>
    <p:extLst>
      <p:ext uri="{BB962C8B-B14F-4D97-AF65-F5344CB8AC3E}">
        <p14:creationId xmlns:p14="http://schemas.microsoft.com/office/powerpoint/2010/main" val="550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OS lies?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OS lies between hardware and user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8131" y="1995522"/>
            <a:ext cx="3497480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82517" y="2075174"/>
            <a:ext cx="389478" cy="38947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8278" y="2064068"/>
            <a:ext cx="389478" cy="38947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06929" y="2073428"/>
            <a:ext cx="389478" cy="38947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0973" y="1029396"/>
            <a:ext cx="952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3377256" y="1668776"/>
            <a:ext cx="3388" cy="406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23979" y="1072966"/>
            <a:ext cx="805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E-mail</a:t>
            </a:r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643017" y="1675727"/>
            <a:ext cx="5183" cy="3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52534" y="1022445"/>
            <a:ext cx="964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Music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25984" y="1693332"/>
            <a:ext cx="683" cy="381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28131" y="2540811"/>
            <a:ext cx="3497480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User Program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8131" y="3093260"/>
            <a:ext cx="3497480" cy="7024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Operating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8131" y="3795757"/>
            <a:ext cx="3497480" cy="65766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598926" y="1995522"/>
            <a:ext cx="202809" cy="1795269"/>
          </a:xfrm>
          <a:prstGeom prst="leftBrace">
            <a:avLst>
              <a:gd name="adj1" fmla="val 5164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9275" y="2350673"/>
            <a:ext cx="122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98926" y="3809999"/>
            <a:ext cx="202810" cy="643421"/>
          </a:xfrm>
          <a:prstGeom prst="leftBrace">
            <a:avLst>
              <a:gd name="adj1" fmla="val 28426"/>
              <a:gd name="adj2" fmla="val 511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41208" y="3259822"/>
            <a:ext cx="139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6679997" y="1995522"/>
            <a:ext cx="159278" cy="1093815"/>
          </a:xfrm>
          <a:prstGeom prst="rightBrace">
            <a:avLst>
              <a:gd name="adj1" fmla="val 6311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6679997" y="3134356"/>
            <a:ext cx="159278" cy="656435"/>
          </a:xfrm>
          <a:prstGeom prst="rightBrace">
            <a:avLst>
              <a:gd name="adj1" fmla="val 4942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96539" y="2720005"/>
            <a:ext cx="102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50468" y="3939923"/>
            <a:ext cx="111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2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40884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ra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0" b="30339"/>
          <a:stretch/>
        </p:blipFill>
        <p:spPr bwMode="auto">
          <a:xfrm>
            <a:off x="5412038" y="3983400"/>
            <a:ext cx="94040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di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44" y="39624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Image result for keyboard mou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44" y="39624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Image result for dis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44" y="396121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44" y="3980123"/>
            <a:ext cx="47932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9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8000" indent="-508000" algn="just">
              <a:buFont typeface="+mj-lt"/>
              <a:buAutoNum type="arabicPeriod"/>
            </a:pPr>
            <a:r>
              <a:rPr lang="en-US" b="1" dirty="0"/>
              <a:t>User Mode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can execute only subset (few) of the machine instructions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less privileged (rights)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Kernel Mode</a:t>
            </a:r>
          </a:p>
          <a:p>
            <a:pPr marL="914400" lvl="1" indent="-514350" algn="just">
              <a:buFont typeface="Arial" panose="020B0604020202020204" pitchFamily="34" charset="0"/>
              <a:buChar char="•"/>
            </a:pPr>
            <a:r>
              <a:rPr lang="en-US" dirty="0"/>
              <a:t>has complete access to all the hardware</a:t>
            </a:r>
          </a:p>
          <a:p>
            <a:pPr marL="914400" lvl="1" indent="-514350" algn="just">
              <a:buFont typeface="Arial" panose="020B0604020202020204" pitchFamily="34" charset="0"/>
              <a:buChar char="•"/>
            </a:pPr>
            <a:r>
              <a:rPr lang="en-US" dirty="0"/>
              <a:t>can execute any instruction that a machine is capable of executing</a:t>
            </a:r>
          </a:p>
          <a:p>
            <a:pPr marL="914400" lvl="1" indent="-514350" algn="just">
              <a:buFont typeface="Arial" panose="020B0604020202020204" pitchFamily="34" charset="0"/>
              <a:buChar char="•"/>
            </a:pPr>
            <a:r>
              <a:rPr lang="en-US" dirty="0"/>
              <a:t>has high privileged (rights)</a:t>
            </a:r>
          </a:p>
          <a:p>
            <a:pPr marL="1143000" lvl="1" indent="-742950" algn="just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operation of computer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53000" y="1978946"/>
            <a:ext cx="3861800" cy="3431254"/>
            <a:chOff x="1732423" y="818830"/>
            <a:chExt cx="6850968" cy="3431254"/>
          </a:xfrm>
        </p:grpSpPr>
        <p:sp>
          <p:nvSpPr>
            <p:cNvPr id="6" name="Rectangle 5"/>
            <p:cNvSpPr/>
            <p:nvPr/>
          </p:nvSpPr>
          <p:spPr>
            <a:xfrm>
              <a:off x="3317202" y="1792185"/>
              <a:ext cx="3497480" cy="5524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71586" y="1871837"/>
              <a:ext cx="664016" cy="38947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0714" y="826059"/>
              <a:ext cx="9522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Web</a:t>
              </a:r>
            </a:p>
            <a:p>
              <a:pPr algn="ctr"/>
              <a:r>
                <a:rPr lang="en-US" dirty="0" smtClean="0"/>
                <a:t>browser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2"/>
              <a:endCxn id="7" idx="0"/>
            </p:cNvCxnSpPr>
            <p:nvPr/>
          </p:nvCxnSpPr>
          <p:spPr>
            <a:xfrm>
              <a:off x="3586838" y="1472390"/>
              <a:ext cx="316757" cy="3994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678351" y="818830"/>
              <a:ext cx="8052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E-mail</a:t>
              </a:r>
            </a:p>
            <a:p>
              <a:pPr algn="ctr"/>
              <a:r>
                <a:rPr lang="en-US" dirty="0" smtClean="0"/>
                <a:t>reader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5065944" y="1465161"/>
              <a:ext cx="15019" cy="4227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964943" y="819108"/>
              <a:ext cx="13917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Music</a:t>
              </a:r>
            </a:p>
            <a:p>
              <a:pPr algn="ctr"/>
              <a:r>
                <a:rPr lang="en-US" dirty="0" smtClean="0"/>
                <a:t>player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2"/>
            </p:cNvCxnSpPr>
            <p:nvPr/>
          </p:nvCxnSpPr>
          <p:spPr>
            <a:xfrm flipH="1">
              <a:off x="6236381" y="1465439"/>
              <a:ext cx="424434" cy="3952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317202" y="2337474"/>
              <a:ext cx="3497481" cy="5524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r>
                <a:rPr 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7202" y="2889923"/>
              <a:ext cx="3497480" cy="70249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Operating System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7202" y="3592420"/>
              <a:ext cx="3497480" cy="65766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2920258" y="1792184"/>
              <a:ext cx="252913" cy="1828800"/>
            </a:xfrm>
            <a:prstGeom prst="leftBrace">
              <a:avLst>
                <a:gd name="adj1" fmla="val 51643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92599" y="2535584"/>
              <a:ext cx="1038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S/W</a:t>
              </a:r>
              <a:endParaRPr lang="en-US" dirty="0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2911241" y="3638791"/>
              <a:ext cx="261933" cy="594360"/>
            </a:xfrm>
            <a:prstGeom prst="leftBrace">
              <a:avLst>
                <a:gd name="adj1" fmla="val 28426"/>
                <a:gd name="adj2" fmla="val 5115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2423" y="3751305"/>
              <a:ext cx="110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H/W</a:t>
              </a:r>
              <a:endParaRPr lang="en-US" dirty="0"/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6981371" y="1804885"/>
              <a:ext cx="246976" cy="1097280"/>
            </a:xfrm>
            <a:prstGeom prst="rightBrace">
              <a:avLst>
                <a:gd name="adj1" fmla="val 6311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981373" y="2932052"/>
              <a:ext cx="208642" cy="640080"/>
            </a:xfrm>
            <a:prstGeom prst="rightBrace">
              <a:avLst>
                <a:gd name="adj1" fmla="val 49420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88231" y="2037419"/>
              <a:ext cx="13143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88231" y="2918005"/>
              <a:ext cx="13951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Kernel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659083" y="3056911"/>
            <a:ext cx="374297" cy="38947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63760" y="3054636"/>
            <a:ext cx="374297" cy="38947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of OS (OS can be viewed 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OS as an Extended/Virtual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OS as a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2375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OS as Extended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architecture of a computer is difficult to program</a:t>
            </a:r>
          </a:p>
          <a:p>
            <a:pPr lvl="1" algn="just"/>
            <a:r>
              <a:rPr lang="en-IN" dirty="0"/>
              <a:t>Architecture: instruction set, memory organization, I/O, bus</a:t>
            </a:r>
            <a:r>
              <a:rPr lang="en-IN" dirty="0" smtClean="0"/>
              <a:t>, </a:t>
            </a:r>
            <a:r>
              <a:rPr lang="en-IN" dirty="0" err="1" smtClean="0"/>
              <a:t>etc</a:t>
            </a:r>
            <a:endParaRPr lang="en-IN" dirty="0"/>
          </a:p>
          <a:p>
            <a:pPr lvl="1" algn="just"/>
            <a:r>
              <a:rPr lang="en-IN" dirty="0"/>
              <a:t>To do I/O work, hardware dependent work has to be done.</a:t>
            </a:r>
          </a:p>
          <a:p>
            <a:pPr lvl="1" algn="just"/>
            <a:r>
              <a:rPr lang="en-IN" dirty="0" smtClean="0"/>
              <a:t>Example</a:t>
            </a:r>
            <a:r>
              <a:rPr lang="en-IN" dirty="0"/>
              <a:t>: to read from floppy or hard disk:</a:t>
            </a:r>
          </a:p>
          <a:p>
            <a:pPr marL="1082675" lvl="2" indent="-457200" algn="just">
              <a:buFont typeface="+mj-lt"/>
              <a:buAutoNum type="arabicPeriod"/>
            </a:pPr>
            <a:r>
              <a:rPr lang="en-IN" dirty="0"/>
              <a:t>One has to write command and address to the disk controller and then initiate the I/O.</a:t>
            </a:r>
          </a:p>
          <a:p>
            <a:pPr marL="1082675" lvl="2" indent="-457200" algn="just">
              <a:buFont typeface="+mj-lt"/>
              <a:buAutoNum type="arabicPeriod"/>
            </a:pPr>
            <a:r>
              <a:rPr lang="en-IN" dirty="0"/>
              <a:t>The disk controller will find the requested data in the disk and fetch it from disk to disk controller buffer.</a:t>
            </a:r>
          </a:p>
          <a:p>
            <a:pPr marL="1082675" lvl="2" indent="-457200" algn="just">
              <a:buFont typeface="+mj-lt"/>
              <a:buAutoNum type="arabicPeriod"/>
            </a:pPr>
            <a:r>
              <a:rPr lang="en-IN" dirty="0"/>
              <a:t>One has to check the status of disk controller operation where it has finished or not.</a:t>
            </a:r>
          </a:p>
          <a:p>
            <a:pPr marL="1082675" lvl="2" indent="-457200" algn="just">
              <a:buFont typeface="+mj-lt"/>
              <a:buAutoNum type="arabicPeriod"/>
            </a:pPr>
            <a:r>
              <a:rPr lang="en-IN" dirty="0"/>
              <a:t>If success, the data from disk controller buffer should be moved to main memory (to the application buffer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8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as Extended Machine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all user programs would do these messy details:</a:t>
            </a:r>
          </a:p>
          <a:p>
            <a:pPr lvl="1" algn="just"/>
            <a:r>
              <a:rPr lang="en-US" dirty="0"/>
              <a:t>The program will be very difficult to write and quite long.</a:t>
            </a:r>
          </a:p>
          <a:p>
            <a:pPr lvl="1" algn="just"/>
            <a:r>
              <a:rPr lang="en-US" dirty="0"/>
              <a:t>The program will be hardware dependent.</a:t>
            </a:r>
          </a:p>
          <a:p>
            <a:pPr algn="just"/>
            <a:r>
              <a:rPr lang="en-US" dirty="0"/>
              <a:t>Therefore, an OS cares all these details and provides a nice programming interface to the applications to access the hardware.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19399</TotalTime>
  <Words>2996</Words>
  <Application>Microsoft Office PowerPoint</Application>
  <PresentationFormat>On-screen Show (4:3)</PresentationFormat>
  <Paragraphs>443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1 Introduction to Operating System</vt:lpstr>
      <vt:lpstr>Topics to be covered</vt:lpstr>
      <vt:lpstr>What is Operating System (OS)?</vt:lpstr>
      <vt:lpstr>Definition of Operating System</vt:lpstr>
      <vt:lpstr>Where OS lies?</vt:lpstr>
      <vt:lpstr>Modes of operation of computer</vt:lpstr>
      <vt:lpstr>Roles of OS (OS can be viewed as)</vt:lpstr>
      <vt:lpstr>OS as Extended Machine</vt:lpstr>
      <vt:lpstr>OS as Extended Machine (Cont…)</vt:lpstr>
      <vt:lpstr>OS as Resource Manager</vt:lpstr>
      <vt:lpstr>OS as Resource Manager (Cont…)</vt:lpstr>
      <vt:lpstr>OS as Resource Manager (Cont…)</vt:lpstr>
      <vt:lpstr>History of OS (First generation)</vt:lpstr>
      <vt:lpstr>History of OS (Second generation)</vt:lpstr>
      <vt:lpstr>History of OS (Third generation)</vt:lpstr>
      <vt:lpstr>History of OS (Fourth generation)</vt:lpstr>
      <vt:lpstr>OS Services / Task of OS</vt:lpstr>
      <vt:lpstr>OS Services / Task of OS</vt:lpstr>
      <vt:lpstr>OS Services / Task of OS</vt:lpstr>
      <vt:lpstr>OS Services / Task of OS</vt:lpstr>
      <vt:lpstr>OS Services / Task of OS (Revision)</vt:lpstr>
      <vt:lpstr>Types of OS</vt:lpstr>
      <vt:lpstr>Types of OS (Cont…)</vt:lpstr>
      <vt:lpstr>Types of OS (Cont…)</vt:lpstr>
      <vt:lpstr>Types of OS (Cont…)</vt:lpstr>
      <vt:lpstr>Types of OS (Cont…)</vt:lpstr>
      <vt:lpstr>Types of OS (Cont…)</vt:lpstr>
      <vt:lpstr>Types of OS (Cont…)</vt:lpstr>
      <vt:lpstr>Types of OS (Cont…)</vt:lpstr>
      <vt:lpstr>Types of OS (Cont…)</vt:lpstr>
      <vt:lpstr>Types of OS (Revision)</vt:lpstr>
      <vt:lpstr>System Calls</vt:lpstr>
      <vt:lpstr>System Calls (Cont…)</vt:lpstr>
      <vt:lpstr>System Calls (Cont…)</vt:lpstr>
      <vt:lpstr>System Calls (Cont…)</vt:lpstr>
      <vt:lpstr>Operating System Structures</vt:lpstr>
      <vt:lpstr>Monolithic Systems</vt:lpstr>
      <vt:lpstr>Layered Systems</vt:lpstr>
      <vt:lpstr>Architecture of THE Systems</vt:lpstr>
      <vt:lpstr>Microkernel</vt:lpstr>
      <vt:lpstr>Microkernel (Cont…)</vt:lpstr>
      <vt:lpstr>Client-Server Model</vt:lpstr>
      <vt:lpstr>Virtual Machines</vt:lpstr>
      <vt:lpstr>VM/370</vt:lpstr>
      <vt:lpstr>VM/370 (Cont…)</vt:lpstr>
      <vt:lpstr>Virtual Machines Rediscovered</vt:lpstr>
      <vt:lpstr>Virtual Machines Rediscovered (Cont…)</vt:lpstr>
      <vt:lpstr>Java Virtual Machine</vt:lpstr>
      <vt:lpstr>Exokernels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1406</cp:revision>
  <dcterms:created xsi:type="dcterms:W3CDTF">2013-05-17T03:00:03Z</dcterms:created>
  <dcterms:modified xsi:type="dcterms:W3CDTF">2017-03-18T02:43:43Z</dcterms:modified>
</cp:coreProperties>
</file>