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5Tll7SJL9g9iOdnhDKAkw==" hashData="/+Gk/6vHVw1PREPZqlKezeRM/7N1rQQYKH7SmPfj0Vmc5V7PDxsGQ1AGqZn4pUytDatU/Asjpe1CP0IqIAwgc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8F"/>
    <a:srgbClr val="34495E"/>
    <a:srgbClr val="E40524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67" d="100"/>
          <a:sy n="67" d="100"/>
        </p:scale>
        <p:origin x="13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Process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Process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Firoz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Sherasiya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9879879861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firoz.sherasiya@darshan.ac.in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Operating System (2140702)    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686800" cy="4267200"/>
          </a:xfrm>
        </p:spPr>
        <p:txBody>
          <a:bodyPr anchor="b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2</a:t>
            </a:r>
            <a:b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Process Management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System initialization</a:t>
            </a:r>
          </a:p>
          <a:p>
            <a:pPr lvl="1"/>
            <a:r>
              <a:rPr lang="en-US" dirty="0"/>
              <a:t>At the time of system (OS) booting various </a:t>
            </a:r>
            <a:r>
              <a:rPr lang="en-US" dirty="0" smtClean="0"/>
              <a:t>processes </a:t>
            </a:r>
            <a:r>
              <a:rPr lang="en-US" dirty="0"/>
              <a:t>are created</a:t>
            </a:r>
          </a:p>
          <a:p>
            <a:pPr lvl="1"/>
            <a:r>
              <a:rPr lang="en-US" dirty="0"/>
              <a:t>Foreground and background processes are created</a:t>
            </a:r>
          </a:p>
          <a:p>
            <a:pPr lvl="1"/>
            <a:r>
              <a:rPr lang="en-US" dirty="0"/>
              <a:t>Foreground Process – that interact with user </a:t>
            </a:r>
          </a:p>
          <a:p>
            <a:pPr lvl="1"/>
            <a:r>
              <a:rPr lang="en-US" dirty="0"/>
              <a:t>Background process – that do not interact with user e.g. process to accept mail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Execution of a process creation system call (fork) by running process</a:t>
            </a:r>
          </a:p>
          <a:p>
            <a:pPr lvl="1"/>
            <a:r>
              <a:rPr lang="en-US" dirty="0"/>
              <a:t>Running process will issue system call </a:t>
            </a:r>
            <a:r>
              <a:rPr lang="en-US" b="1" dirty="0" smtClean="0"/>
              <a:t>(fork)</a:t>
            </a:r>
            <a:r>
              <a:rPr lang="en-US" dirty="0" smtClean="0"/>
              <a:t> to </a:t>
            </a:r>
            <a:r>
              <a:rPr lang="en-US" dirty="0"/>
              <a:t>create one or more new process to help it.</a:t>
            </a:r>
          </a:p>
          <a:p>
            <a:pPr lvl="1"/>
            <a:r>
              <a:rPr lang="en-US" dirty="0"/>
              <a:t>A process fetching large amount of data and </a:t>
            </a:r>
            <a:r>
              <a:rPr lang="en-US" dirty="0" smtClean="0"/>
              <a:t>execute it </a:t>
            </a:r>
            <a:r>
              <a:rPr lang="en-US" dirty="0"/>
              <a:t>will create two </a:t>
            </a:r>
            <a:r>
              <a:rPr lang="en-US" dirty="0" smtClean="0"/>
              <a:t>different processes </a:t>
            </a:r>
            <a:r>
              <a:rPr lang="en-US" dirty="0"/>
              <a:t>one for fetching data and another to </a:t>
            </a:r>
            <a:r>
              <a:rPr lang="en-US" dirty="0" smtClean="0"/>
              <a:t>execute </a:t>
            </a:r>
            <a:r>
              <a:rPr lang="en-US" dirty="0"/>
              <a:t>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0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Creation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A user request to create a new process</a:t>
            </a:r>
          </a:p>
          <a:p>
            <a:pPr lvl="1"/>
            <a:r>
              <a:rPr lang="en-US" dirty="0"/>
              <a:t>Start process by clicking an icon (opening word file by double click) or by typing command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Initialization of batch process</a:t>
            </a:r>
          </a:p>
          <a:p>
            <a:pPr lvl="1"/>
            <a:r>
              <a:rPr lang="en-US" dirty="0"/>
              <a:t>Applicable to only batch system found on large mainframe</a:t>
            </a:r>
          </a:p>
        </p:txBody>
      </p:sp>
    </p:spTree>
    <p:extLst>
      <p:ext uri="{BB962C8B-B14F-4D97-AF65-F5344CB8AC3E}">
        <p14:creationId xmlns:p14="http://schemas.microsoft.com/office/powerpoint/2010/main" val="6426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Normal exit (voluntary)</a:t>
            </a:r>
          </a:p>
          <a:p>
            <a:pPr lvl="1"/>
            <a:r>
              <a:rPr lang="en-US" dirty="0"/>
              <a:t>Terminated because process </a:t>
            </a:r>
            <a:r>
              <a:rPr lang="en-US" dirty="0" smtClean="0"/>
              <a:t>has </a:t>
            </a:r>
            <a:r>
              <a:rPr lang="en-US" dirty="0"/>
              <a:t>done </a:t>
            </a:r>
            <a:r>
              <a:rPr lang="en-US" dirty="0" smtClean="0"/>
              <a:t>its work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Error exit (voluntary)</a:t>
            </a:r>
          </a:p>
          <a:p>
            <a:pPr lvl="1"/>
            <a:r>
              <a:rPr lang="en-US" dirty="0"/>
              <a:t>The process discovers a fatal error e.g. user types the command </a:t>
            </a:r>
            <a:r>
              <a:rPr lang="en-US" b="1" dirty="0"/>
              <a:t>cc </a:t>
            </a:r>
            <a:r>
              <a:rPr lang="en-US" b="1" dirty="0" err="1"/>
              <a:t>foo.c</a:t>
            </a:r>
            <a:r>
              <a:rPr lang="en-US" dirty="0"/>
              <a:t> to compile the program </a:t>
            </a:r>
            <a:r>
              <a:rPr lang="en-US" dirty="0" err="1"/>
              <a:t>foo.c</a:t>
            </a:r>
            <a:r>
              <a:rPr lang="en-US" dirty="0"/>
              <a:t> and no such file exists, the compiler simply </a:t>
            </a:r>
            <a:r>
              <a:rPr lang="en-US" dirty="0" smtClean="0"/>
              <a:t>exit.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Fatal error (involuntary)</a:t>
            </a:r>
          </a:p>
          <a:p>
            <a:pPr lvl="1"/>
            <a:r>
              <a:rPr lang="en-US" dirty="0"/>
              <a:t>An error caused by a process often due to a program bug e.g. executing an illegal instruction, referencing nonexistent memory or </a:t>
            </a:r>
            <a:r>
              <a:rPr lang="en-US" dirty="0" smtClean="0"/>
              <a:t>divided </a:t>
            </a:r>
            <a:r>
              <a:rPr lang="en-US" dirty="0"/>
              <a:t>by zero.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Killed by another process (involuntary)</a:t>
            </a:r>
          </a:p>
          <a:p>
            <a:pPr lvl="1"/>
            <a:r>
              <a:rPr lang="en-US" dirty="0"/>
              <a:t>A process executes a system call telling the OS to kill some other process using kill system call.</a:t>
            </a:r>
          </a:p>
        </p:txBody>
      </p:sp>
    </p:spTree>
    <p:extLst>
      <p:ext uri="{BB962C8B-B14F-4D97-AF65-F5344CB8AC3E}">
        <p14:creationId xmlns:p14="http://schemas.microsoft.com/office/powerpoint/2010/main" val="62851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Parent process can create child process, child process can create its own child process.</a:t>
            </a:r>
          </a:p>
        </p:txBody>
      </p:sp>
      <p:sp>
        <p:nvSpPr>
          <p:cNvPr id="4" name="Oval 3"/>
          <p:cNvSpPr/>
          <p:nvPr/>
        </p:nvSpPr>
        <p:spPr>
          <a:xfrm>
            <a:off x="3409951" y="1905000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P1</a:t>
            </a:r>
          </a:p>
        </p:txBody>
      </p:sp>
      <p:sp>
        <p:nvSpPr>
          <p:cNvPr id="5" name="Oval 4"/>
          <p:cNvSpPr/>
          <p:nvPr/>
        </p:nvSpPr>
        <p:spPr>
          <a:xfrm>
            <a:off x="3409330" y="2880653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P3</a:t>
            </a:r>
          </a:p>
        </p:txBody>
      </p:sp>
      <p:sp>
        <p:nvSpPr>
          <p:cNvPr id="6" name="Oval 5"/>
          <p:cNvSpPr/>
          <p:nvPr/>
        </p:nvSpPr>
        <p:spPr>
          <a:xfrm>
            <a:off x="4381501" y="2733675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P4</a:t>
            </a:r>
          </a:p>
        </p:txBody>
      </p:sp>
      <p:sp>
        <p:nvSpPr>
          <p:cNvPr id="7" name="Oval 6"/>
          <p:cNvSpPr/>
          <p:nvPr/>
        </p:nvSpPr>
        <p:spPr>
          <a:xfrm>
            <a:off x="2438401" y="2730964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P2</a:t>
            </a:r>
          </a:p>
        </p:txBody>
      </p:sp>
      <p:cxnSp>
        <p:nvCxnSpPr>
          <p:cNvPr id="8" name="Straight Arrow Connector 7"/>
          <p:cNvCxnSpPr>
            <a:stCxn id="4" idx="4"/>
          </p:cNvCxnSpPr>
          <p:nvPr/>
        </p:nvCxnSpPr>
        <p:spPr>
          <a:xfrm flipH="1">
            <a:off x="2728913" y="2441111"/>
            <a:ext cx="947738" cy="283039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3676651" y="2441111"/>
            <a:ext cx="971550" cy="292564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73320" y="1999863"/>
            <a:ext cx="1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process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8840" y="2825827"/>
            <a:ext cx="170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process</a:t>
            </a:r>
          </a:p>
        </p:txBody>
      </p: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 flipH="1">
            <a:off x="3676030" y="2441111"/>
            <a:ext cx="621" cy="439542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5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Parent process can create child process, child process can create its own child process.</a:t>
            </a:r>
          </a:p>
        </p:txBody>
      </p:sp>
      <p:sp>
        <p:nvSpPr>
          <p:cNvPr id="4" name="Oval 3"/>
          <p:cNvSpPr/>
          <p:nvPr/>
        </p:nvSpPr>
        <p:spPr>
          <a:xfrm>
            <a:off x="3409951" y="1905000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P1</a:t>
            </a:r>
          </a:p>
        </p:txBody>
      </p:sp>
      <p:sp>
        <p:nvSpPr>
          <p:cNvPr id="5" name="Oval 4"/>
          <p:cNvSpPr/>
          <p:nvPr/>
        </p:nvSpPr>
        <p:spPr>
          <a:xfrm>
            <a:off x="3409330" y="2880653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P3</a:t>
            </a:r>
          </a:p>
        </p:txBody>
      </p:sp>
      <p:sp>
        <p:nvSpPr>
          <p:cNvPr id="6" name="Oval 5"/>
          <p:cNvSpPr/>
          <p:nvPr/>
        </p:nvSpPr>
        <p:spPr>
          <a:xfrm>
            <a:off x="4381501" y="2733675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P4</a:t>
            </a:r>
          </a:p>
        </p:txBody>
      </p:sp>
      <p:sp>
        <p:nvSpPr>
          <p:cNvPr id="7" name="Oval 6"/>
          <p:cNvSpPr/>
          <p:nvPr/>
        </p:nvSpPr>
        <p:spPr>
          <a:xfrm>
            <a:off x="2438401" y="2730964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P2</a:t>
            </a:r>
          </a:p>
        </p:txBody>
      </p:sp>
      <p:cxnSp>
        <p:nvCxnSpPr>
          <p:cNvPr id="8" name="Straight Arrow Connector 7"/>
          <p:cNvCxnSpPr>
            <a:stCxn id="4" idx="4"/>
          </p:cNvCxnSpPr>
          <p:nvPr/>
        </p:nvCxnSpPr>
        <p:spPr>
          <a:xfrm flipH="1">
            <a:off x="2728913" y="2441111"/>
            <a:ext cx="947738" cy="283039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3676651" y="2441111"/>
            <a:ext cx="971550" cy="292564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 flipH="1">
            <a:off x="3676030" y="2441111"/>
            <a:ext cx="621" cy="439542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76595" y="2973567"/>
            <a:ext cx="1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87983" y="3814478"/>
            <a:ext cx="170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process</a:t>
            </a:r>
          </a:p>
        </p:txBody>
      </p:sp>
      <p:sp>
        <p:nvSpPr>
          <p:cNvPr id="15" name="Oval 14"/>
          <p:cNvSpPr/>
          <p:nvPr/>
        </p:nvSpPr>
        <p:spPr>
          <a:xfrm>
            <a:off x="2971801" y="3731089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3848101" y="3731089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P6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endCxn id="15" idx="0"/>
          </p:cNvCxnSpPr>
          <p:nvPr/>
        </p:nvCxnSpPr>
        <p:spPr>
          <a:xfrm flipH="1">
            <a:off x="3238501" y="3426289"/>
            <a:ext cx="437529" cy="304800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0"/>
          </p:cNvCxnSpPr>
          <p:nvPr/>
        </p:nvCxnSpPr>
        <p:spPr>
          <a:xfrm>
            <a:off x="3676030" y="3426289"/>
            <a:ext cx="438771" cy="304800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19400" y="2824975"/>
            <a:ext cx="1711016" cy="1823225"/>
          </a:xfrm>
          <a:prstGeom prst="ellipse">
            <a:avLst/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5843741" y="2890178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P3</a:t>
            </a:r>
          </a:p>
        </p:txBody>
      </p:sp>
      <p:sp>
        <p:nvSpPr>
          <p:cNvPr id="21" name="Oval 20"/>
          <p:cNvSpPr/>
          <p:nvPr/>
        </p:nvSpPr>
        <p:spPr>
          <a:xfrm>
            <a:off x="5406212" y="3731089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6282512" y="3731089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P6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20" idx="4"/>
            <a:endCxn id="21" idx="0"/>
          </p:cNvCxnSpPr>
          <p:nvPr/>
        </p:nvCxnSpPr>
        <p:spPr>
          <a:xfrm flipH="1">
            <a:off x="5672912" y="3426289"/>
            <a:ext cx="437529" cy="304800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22" idx="0"/>
          </p:cNvCxnSpPr>
          <p:nvPr/>
        </p:nvCxnSpPr>
        <p:spPr>
          <a:xfrm>
            <a:off x="6110441" y="3426289"/>
            <a:ext cx="438771" cy="304800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253811" y="2824975"/>
            <a:ext cx="1711016" cy="1823225"/>
          </a:xfrm>
          <a:prstGeom prst="ellipse">
            <a:avLst/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3834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Parent process can create child process, child process can create its own child process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IN" dirty="0"/>
              <a:t>UNIX has hierarchy concept which is known as process group</a:t>
            </a:r>
          </a:p>
          <a:p>
            <a:r>
              <a:rPr lang="en-IN" dirty="0"/>
              <a:t>Windows has no concept of hierarchy</a:t>
            </a:r>
          </a:p>
          <a:p>
            <a:pPr lvl="1"/>
            <a:r>
              <a:rPr lang="en-IN" dirty="0"/>
              <a:t>All the process as </a:t>
            </a:r>
            <a:r>
              <a:rPr lang="en-IN" dirty="0" smtClean="0"/>
              <a:t>treated equal (use handle concept)</a:t>
            </a:r>
            <a:endParaRPr lang="en-IN" dirty="0"/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409951" y="1905000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P1</a:t>
            </a:r>
          </a:p>
        </p:txBody>
      </p:sp>
      <p:sp>
        <p:nvSpPr>
          <p:cNvPr id="5" name="Oval 4"/>
          <p:cNvSpPr/>
          <p:nvPr/>
        </p:nvSpPr>
        <p:spPr>
          <a:xfrm>
            <a:off x="3409330" y="2880653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P3</a:t>
            </a:r>
          </a:p>
        </p:txBody>
      </p:sp>
      <p:sp>
        <p:nvSpPr>
          <p:cNvPr id="6" name="Oval 5"/>
          <p:cNvSpPr/>
          <p:nvPr/>
        </p:nvSpPr>
        <p:spPr>
          <a:xfrm>
            <a:off x="4381501" y="2733675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P4</a:t>
            </a:r>
          </a:p>
        </p:txBody>
      </p:sp>
      <p:sp>
        <p:nvSpPr>
          <p:cNvPr id="7" name="Oval 6"/>
          <p:cNvSpPr/>
          <p:nvPr/>
        </p:nvSpPr>
        <p:spPr>
          <a:xfrm>
            <a:off x="2438401" y="2730964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P2</a:t>
            </a:r>
          </a:p>
        </p:txBody>
      </p:sp>
      <p:cxnSp>
        <p:nvCxnSpPr>
          <p:cNvPr id="8" name="Straight Arrow Connector 7"/>
          <p:cNvCxnSpPr>
            <a:stCxn id="4" idx="4"/>
          </p:cNvCxnSpPr>
          <p:nvPr/>
        </p:nvCxnSpPr>
        <p:spPr>
          <a:xfrm flipH="1">
            <a:off x="2728913" y="2441111"/>
            <a:ext cx="947738" cy="283039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>
            <a:off x="3676651" y="2441111"/>
            <a:ext cx="971550" cy="292564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5" idx="0"/>
          </p:cNvCxnSpPr>
          <p:nvPr/>
        </p:nvCxnSpPr>
        <p:spPr>
          <a:xfrm flipH="1">
            <a:off x="3676030" y="2441111"/>
            <a:ext cx="621" cy="439542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76595" y="2973567"/>
            <a:ext cx="1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87983" y="3814478"/>
            <a:ext cx="170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process</a:t>
            </a:r>
          </a:p>
        </p:txBody>
      </p:sp>
      <p:sp>
        <p:nvSpPr>
          <p:cNvPr id="15" name="Oval 14"/>
          <p:cNvSpPr/>
          <p:nvPr/>
        </p:nvSpPr>
        <p:spPr>
          <a:xfrm>
            <a:off x="2971801" y="3731089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3848101" y="3731089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P6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endCxn id="15" idx="0"/>
          </p:cNvCxnSpPr>
          <p:nvPr/>
        </p:nvCxnSpPr>
        <p:spPr>
          <a:xfrm flipH="1">
            <a:off x="3238501" y="3426289"/>
            <a:ext cx="437529" cy="304800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0"/>
          </p:cNvCxnSpPr>
          <p:nvPr/>
        </p:nvCxnSpPr>
        <p:spPr>
          <a:xfrm>
            <a:off x="3676030" y="3426289"/>
            <a:ext cx="438771" cy="304800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19400" y="2824975"/>
            <a:ext cx="1711016" cy="1823225"/>
          </a:xfrm>
          <a:prstGeom prst="ellipse">
            <a:avLst/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5843741" y="2890178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P3</a:t>
            </a:r>
          </a:p>
        </p:txBody>
      </p:sp>
      <p:sp>
        <p:nvSpPr>
          <p:cNvPr id="21" name="Oval 20"/>
          <p:cNvSpPr/>
          <p:nvPr/>
        </p:nvSpPr>
        <p:spPr>
          <a:xfrm>
            <a:off x="5406212" y="3731089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P5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6282512" y="3731089"/>
            <a:ext cx="533400" cy="536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P6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20" idx="4"/>
            <a:endCxn id="21" idx="0"/>
          </p:cNvCxnSpPr>
          <p:nvPr/>
        </p:nvCxnSpPr>
        <p:spPr>
          <a:xfrm flipH="1">
            <a:off x="5672912" y="3426289"/>
            <a:ext cx="437529" cy="304800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22" idx="0"/>
          </p:cNvCxnSpPr>
          <p:nvPr/>
        </p:nvCxnSpPr>
        <p:spPr>
          <a:xfrm>
            <a:off x="6110441" y="3426289"/>
            <a:ext cx="438771" cy="304800"/>
          </a:xfrm>
          <a:prstGeom prst="straightConnector1">
            <a:avLst/>
          </a:prstGeom>
          <a:ln w="28575">
            <a:solidFill>
              <a:srgbClr val="AE250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253811" y="2824975"/>
            <a:ext cx="1711016" cy="1823225"/>
          </a:xfrm>
          <a:prstGeom prst="ellipse">
            <a:avLst/>
          </a:prstGeom>
          <a:noFill/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734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process is created, the parent process is given a special token called </a:t>
            </a:r>
            <a:r>
              <a:rPr lang="en-US" b="1" dirty="0" smtClean="0"/>
              <a:t>handle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handle is used to control the child process.</a:t>
            </a:r>
          </a:p>
          <a:p>
            <a:r>
              <a:rPr lang="en-US" dirty="0" smtClean="0"/>
              <a:t>A process is free to pass this token to some other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7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IN" b="1" dirty="0"/>
              <a:t>Running</a:t>
            </a:r>
            <a:r>
              <a:rPr lang="en-IN" dirty="0"/>
              <a:t> – Process is actually using the CPU</a:t>
            </a:r>
          </a:p>
          <a:p>
            <a:pPr algn="just"/>
            <a:r>
              <a:rPr lang="en-IN" b="1" dirty="0"/>
              <a:t>Ready</a:t>
            </a:r>
            <a:r>
              <a:rPr lang="en-IN" dirty="0"/>
              <a:t> – Process is runnable, temporarily stopped to let another process to run</a:t>
            </a:r>
          </a:p>
          <a:p>
            <a:pPr algn="just"/>
            <a:r>
              <a:rPr lang="en-IN" b="1" dirty="0"/>
              <a:t>Blocked</a:t>
            </a:r>
            <a:r>
              <a:rPr lang="en-IN" dirty="0"/>
              <a:t> – process is unable to run until some external event happens</a:t>
            </a:r>
          </a:p>
          <a:p>
            <a:pPr algn="just"/>
            <a:r>
              <a:rPr lang="en-IN" dirty="0"/>
              <a:t>Processes are always either </a:t>
            </a:r>
            <a:r>
              <a:rPr lang="en-IN" dirty="0">
                <a:solidFill>
                  <a:srgbClr val="FF0000"/>
                </a:solidFill>
              </a:rPr>
              <a:t>executing (running), waiting to execute (ready) or waiting for an event (blocked)</a:t>
            </a:r>
            <a:r>
              <a:rPr lang="en-IN" dirty="0"/>
              <a:t> to occur.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State</a:t>
            </a:r>
          </a:p>
        </p:txBody>
      </p:sp>
      <p:sp>
        <p:nvSpPr>
          <p:cNvPr id="7" name="Oval 6"/>
          <p:cNvSpPr/>
          <p:nvPr/>
        </p:nvSpPr>
        <p:spPr>
          <a:xfrm>
            <a:off x="6134100" y="2216150"/>
            <a:ext cx="1549400" cy="901700"/>
          </a:xfrm>
          <a:prstGeom prst="ellipse">
            <a:avLst/>
          </a:prstGeom>
          <a:noFill/>
          <a:ln w="38100">
            <a:solidFill>
              <a:srgbClr val="AE2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8" name="Oval 7"/>
          <p:cNvSpPr/>
          <p:nvPr/>
        </p:nvSpPr>
        <p:spPr>
          <a:xfrm>
            <a:off x="4927600" y="3748747"/>
            <a:ext cx="1549400" cy="901700"/>
          </a:xfrm>
          <a:prstGeom prst="ellipse">
            <a:avLst/>
          </a:prstGeom>
          <a:noFill/>
          <a:ln w="38100">
            <a:solidFill>
              <a:srgbClr val="AE2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Blocked</a:t>
            </a:r>
            <a:endParaRPr lang="en-US" sz="2100" b="1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353301" y="3748746"/>
            <a:ext cx="1549400" cy="901700"/>
          </a:xfrm>
          <a:prstGeom prst="ellipse">
            <a:avLst/>
          </a:prstGeom>
          <a:noFill/>
          <a:ln w="38100">
            <a:solidFill>
              <a:srgbClr val="AE2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Ready</a:t>
            </a:r>
            <a:endParaRPr lang="en-US" sz="21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1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When do these transactions occur (process moves from one state to another</a:t>
            </a:r>
            <a:r>
              <a:rPr lang="en-IN" dirty="0" smtClean="0"/>
              <a:t>)?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Process blocks for input or waits for an event (i.e. printer is not available)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Scheduler picks another process</a:t>
            </a:r>
          </a:p>
          <a:p>
            <a:pPr marL="1314450" lvl="2" indent="-457200" algn="just"/>
            <a:r>
              <a:rPr lang="en-IN" dirty="0"/>
              <a:t>End of time-slice or </a:t>
            </a:r>
            <a:r>
              <a:rPr lang="en-IN" dirty="0" smtClean="0"/>
              <a:t>pre-emption.</a:t>
            </a:r>
            <a:endParaRPr lang="en-IN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Scheduler picks this process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Input becomes available, event arrives (i.e. printer become available)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State Transitions</a:t>
            </a:r>
          </a:p>
        </p:txBody>
      </p:sp>
      <p:sp>
        <p:nvSpPr>
          <p:cNvPr id="5" name="Oval 4"/>
          <p:cNvSpPr/>
          <p:nvPr/>
        </p:nvSpPr>
        <p:spPr>
          <a:xfrm>
            <a:off x="6134100" y="2216150"/>
            <a:ext cx="1549400" cy="901700"/>
          </a:xfrm>
          <a:prstGeom prst="ellipse">
            <a:avLst/>
          </a:prstGeom>
          <a:noFill/>
          <a:ln w="38100">
            <a:solidFill>
              <a:srgbClr val="AE2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6" name="Oval 5"/>
          <p:cNvSpPr/>
          <p:nvPr/>
        </p:nvSpPr>
        <p:spPr>
          <a:xfrm>
            <a:off x="4927600" y="3748747"/>
            <a:ext cx="1549400" cy="901700"/>
          </a:xfrm>
          <a:prstGeom prst="ellipse">
            <a:avLst/>
          </a:prstGeom>
          <a:noFill/>
          <a:ln w="38100">
            <a:solidFill>
              <a:srgbClr val="AE2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Blocked</a:t>
            </a:r>
            <a:endParaRPr lang="en-US" sz="2100" b="1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353301" y="3748746"/>
            <a:ext cx="1549400" cy="901700"/>
          </a:xfrm>
          <a:prstGeom prst="ellipse">
            <a:avLst/>
          </a:prstGeom>
          <a:noFill/>
          <a:ln w="38100">
            <a:solidFill>
              <a:srgbClr val="AE2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Ready</a:t>
            </a:r>
            <a:endParaRPr lang="en-US" sz="2100" b="1" dirty="0">
              <a:solidFill>
                <a:srgbClr val="000000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669130">
            <a:off x="6777649" y="2835291"/>
            <a:ext cx="1405055" cy="1586428"/>
          </a:xfrm>
          <a:prstGeom prst="arc">
            <a:avLst/>
          </a:prstGeom>
          <a:ln w="38100">
            <a:solidFill>
              <a:srgbClr val="AE25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Arc 8"/>
          <p:cNvSpPr/>
          <p:nvPr/>
        </p:nvSpPr>
        <p:spPr>
          <a:xfrm rot="12370299">
            <a:off x="7052525" y="2603766"/>
            <a:ext cx="1352062" cy="1602173"/>
          </a:xfrm>
          <a:prstGeom prst="arc">
            <a:avLst/>
          </a:prstGeom>
          <a:ln w="38100">
            <a:solidFill>
              <a:srgbClr val="AE25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Arc 9"/>
          <p:cNvSpPr/>
          <p:nvPr/>
        </p:nvSpPr>
        <p:spPr>
          <a:xfrm rot="20930870" flipH="1">
            <a:off x="5662042" y="2851970"/>
            <a:ext cx="1405055" cy="1586428"/>
          </a:xfrm>
          <a:prstGeom prst="arc">
            <a:avLst/>
          </a:prstGeom>
          <a:ln w="38100">
            <a:solidFill>
              <a:srgbClr val="AE25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Arc 10"/>
          <p:cNvSpPr/>
          <p:nvPr/>
        </p:nvSpPr>
        <p:spPr>
          <a:xfrm rot="13844775" flipH="1">
            <a:off x="6194614" y="3118100"/>
            <a:ext cx="1543793" cy="1623599"/>
          </a:xfrm>
          <a:prstGeom prst="arc">
            <a:avLst>
              <a:gd name="adj1" fmla="val 16200000"/>
              <a:gd name="adj2" fmla="val 348710"/>
            </a:avLst>
          </a:prstGeom>
          <a:ln w="38100">
            <a:solidFill>
              <a:srgbClr val="AE25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5357111" y="3399448"/>
            <a:ext cx="211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81616" y="3377503"/>
            <a:ext cx="211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67354" y="3208572"/>
            <a:ext cx="211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09396" y="4353063"/>
            <a:ext cx="211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89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Five State Process Model and Transitions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New</a:t>
            </a:r>
            <a:r>
              <a:rPr lang="en-IN" dirty="0" smtClean="0"/>
              <a:t> </a:t>
            </a:r>
            <a:r>
              <a:rPr lang="en-IN" dirty="0"/>
              <a:t>– process is being created</a:t>
            </a:r>
          </a:p>
          <a:p>
            <a:r>
              <a:rPr lang="en-IN" dirty="0"/>
              <a:t>Ready – process is waiting to run (runnable), temporarily stopped to let another process run</a:t>
            </a:r>
          </a:p>
          <a:p>
            <a:r>
              <a:rPr lang="en-IN" dirty="0"/>
              <a:t>Running – process is actually using the CPU</a:t>
            </a:r>
          </a:p>
          <a:p>
            <a:r>
              <a:rPr lang="en-IN" dirty="0"/>
              <a:t>Blocked – unable to run until some external event happens</a:t>
            </a:r>
          </a:p>
          <a:p>
            <a:r>
              <a:rPr lang="en-IN" dirty="0">
                <a:solidFill>
                  <a:srgbClr val="FF0000"/>
                </a:solidFill>
              </a:rPr>
              <a:t>Exit (Terminated)</a:t>
            </a:r>
            <a:r>
              <a:rPr lang="en-IN" dirty="0"/>
              <a:t> – process has finished the execution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371600" y="1233450"/>
            <a:ext cx="1076325" cy="504825"/>
          </a:xfrm>
          <a:prstGeom prst="ellipse">
            <a:avLst/>
          </a:prstGeom>
          <a:ln w="28575">
            <a:solidFill>
              <a:srgbClr val="AE250A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en-US" sz="180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972050" y="1233450"/>
            <a:ext cx="1076325" cy="504825"/>
          </a:xfrm>
          <a:prstGeom prst="ellipse">
            <a:avLst/>
          </a:prstGeom>
          <a:ln w="28575">
            <a:solidFill>
              <a:srgbClr val="AE250A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en-US" sz="180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743700" y="1233450"/>
            <a:ext cx="1076325" cy="504825"/>
          </a:xfrm>
          <a:prstGeom prst="ellipse">
            <a:avLst/>
          </a:prstGeom>
          <a:ln w="28575">
            <a:solidFill>
              <a:srgbClr val="AE250A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en-US" sz="1800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00400" y="1233450"/>
            <a:ext cx="1076325" cy="504825"/>
          </a:xfrm>
          <a:prstGeom prst="ellipse">
            <a:avLst/>
          </a:prstGeom>
          <a:ln w="28575">
            <a:solidFill>
              <a:srgbClr val="AE250A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en-US" sz="1800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200400" y="2594968"/>
            <a:ext cx="1076325" cy="504825"/>
          </a:xfrm>
          <a:prstGeom prst="ellipse">
            <a:avLst/>
          </a:prstGeom>
          <a:ln w="28575">
            <a:solidFill>
              <a:srgbClr val="AE250A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1"/>
            <a:endParaRPr lang="ar-SA" altLang="en-US" sz="18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641873" y="1326319"/>
            <a:ext cx="464070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b="1" dirty="0"/>
              <a:t>New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470672" y="1326319"/>
            <a:ext cx="608340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b="1" dirty="0"/>
              <a:t>Ready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128023" y="1326319"/>
            <a:ext cx="781465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b="1" dirty="0"/>
              <a:t>Running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7071123" y="1326319"/>
            <a:ext cx="444834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b="1" dirty="0"/>
              <a:t>Exit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366764" y="2717787"/>
            <a:ext cx="733375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b="1" dirty="0"/>
              <a:t>Blocked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458641" y="1457287"/>
            <a:ext cx="732234" cy="0"/>
          </a:xfrm>
          <a:prstGeom prst="line">
            <a:avLst/>
          </a:prstGeom>
          <a:noFill/>
          <a:ln w="28575">
            <a:solidFill>
              <a:srgbClr val="AE250A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 flipV="1">
            <a:off x="3756423" y="1761809"/>
            <a:ext cx="8334" cy="833158"/>
          </a:xfrm>
          <a:prstGeom prst="line">
            <a:avLst/>
          </a:prstGeom>
          <a:noFill/>
          <a:ln w="28575">
            <a:solidFill>
              <a:srgbClr val="AE250A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6059091" y="1457287"/>
            <a:ext cx="675084" cy="0"/>
          </a:xfrm>
          <a:prstGeom prst="line">
            <a:avLst/>
          </a:prstGeom>
          <a:noFill/>
          <a:ln w="28575">
            <a:solidFill>
              <a:srgbClr val="AE250A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4230291" y="1342987"/>
            <a:ext cx="789384" cy="0"/>
          </a:xfrm>
          <a:prstGeom prst="line">
            <a:avLst/>
          </a:prstGeom>
          <a:noFill/>
          <a:ln w="28575">
            <a:solidFill>
              <a:srgbClr val="AE250A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4220766" y="1628737"/>
            <a:ext cx="808434" cy="0"/>
          </a:xfrm>
          <a:prstGeom prst="line">
            <a:avLst/>
          </a:prstGeom>
          <a:noFill/>
          <a:ln w="28575">
            <a:solidFill>
              <a:srgbClr val="AE250A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505279" y="1169815"/>
            <a:ext cx="579486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dirty="0"/>
              <a:t>Admit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766973" y="2092803"/>
            <a:ext cx="627576" cy="4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dirty="0"/>
              <a:t>Event</a:t>
            </a:r>
          </a:p>
          <a:p>
            <a:r>
              <a:rPr lang="en-US" altLang="en-US" sz="1350" dirty="0"/>
              <a:t>Occurs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4213623" y="1057276"/>
            <a:ext cx="752611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dirty="0"/>
              <a:t>Dispatch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6048579" y="1188281"/>
            <a:ext cx="675666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dirty="0"/>
              <a:t>Release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213623" y="1616464"/>
            <a:ext cx="775374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dirty="0"/>
              <a:t>Time-out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4269581" y="1704446"/>
            <a:ext cx="981075" cy="1079831"/>
          </a:xfrm>
          <a:prstGeom prst="line">
            <a:avLst/>
          </a:prstGeom>
          <a:noFill/>
          <a:ln w="28575">
            <a:solidFill>
              <a:srgbClr val="AE250A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826592" y="2266216"/>
            <a:ext cx="541014" cy="4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 dirty="0"/>
              <a:t>Event</a:t>
            </a:r>
          </a:p>
          <a:p>
            <a:r>
              <a:rPr lang="en-US" altLang="en-US" sz="1350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87778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process</a:t>
            </a:r>
          </a:p>
          <a:p>
            <a:r>
              <a:rPr lang="en-US" dirty="0"/>
              <a:t>Process relationship </a:t>
            </a:r>
          </a:p>
          <a:p>
            <a:r>
              <a:rPr lang="en-US" dirty="0"/>
              <a:t>Process states </a:t>
            </a:r>
          </a:p>
          <a:p>
            <a:r>
              <a:rPr lang="en-US" dirty="0"/>
              <a:t>Process state transitions </a:t>
            </a:r>
          </a:p>
          <a:p>
            <a:r>
              <a:rPr lang="en-US" dirty="0"/>
              <a:t>Process control block </a:t>
            </a:r>
          </a:p>
          <a:p>
            <a:r>
              <a:rPr lang="en-US" dirty="0"/>
              <a:t>Context switching </a:t>
            </a:r>
          </a:p>
          <a:p>
            <a:r>
              <a:rPr lang="en-US" dirty="0"/>
              <a:t>Threads </a:t>
            </a:r>
          </a:p>
          <a:p>
            <a:r>
              <a:rPr lang="en-US" dirty="0"/>
              <a:t>Concept of multithreads </a:t>
            </a:r>
          </a:p>
          <a:p>
            <a:r>
              <a:rPr lang="en-US" dirty="0"/>
              <a:t>Benefits of threads </a:t>
            </a:r>
          </a:p>
          <a:p>
            <a:r>
              <a:rPr lang="en-US" dirty="0"/>
              <a:t>Types of threads</a:t>
            </a:r>
          </a:p>
        </p:txBody>
      </p:sp>
    </p:spTree>
    <p:extLst>
      <p:ext uri="{BB962C8B-B14F-4D97-AF65-F5344CB8AC3E}">
        <p14:creationId xmlns:p14="http://schemas.microsoft.com/office/powerpoint/2010/main" val="341820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4" y="2114549"/>
            <a:ext cx="1156465" cy="84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601515" y="4436598"/>
            <a:ext cx="1766888" cy="514350"/>
            <a:chOff x="1488" y="3024"/>
            <a:chExt cx="1484" cy="432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493" y="3024"/>
              <a:ext cx="14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488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493" y="3456"/>
              <a:ext cx="14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680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872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064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256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448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640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597944" y="2432777"/>
            <a:ext cx="1779984" cy="522684"/>
            <a:chOff x="1485" y="1341"/>
            <a:chExt cx="1495" cy="439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485" y="1776"/>
              <a:ext cx="14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2976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1485" y="1344"/>
              <a:ext cx="14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784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2592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2400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2208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2016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1824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1121569" y="2722097"/>
            <a:ext cx="1579136" cy="4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4379119" y="2664948"/>
            <a:ext cx="12465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6735366" y="2607798"/>
            <a:ext cx="7322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1797844" y="4722348"/>
            <a:ext cx="8084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1801415" y="2718527"/>
            <a:ext cx="0" cy="20085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6733825" y="2836398"/>
            <a:ext cx="377778" cy="11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116365" y="2842352"/>
            <a:ext cx="0" cy="18752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4377928" y="4722348"/>
            <a:ext cx="2743200" cy="20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H="1">
            <a:off x="1797844" y="3807948"/>
            <a:ext cx="53232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162050" y="2362530"/>
            <a:ext cx="791083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Admit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762250" y="2063296"/>
            <a:ext cx="1526862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Ready Queue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360945" y="1368365"/>
            <a:ext cx="1217481" cy="129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 smtClean="0">
                <a:solidFill>
                  <a:srgbClr val="FF0000"/>
                </a:solidFill>
              </a:rPr>
              <a:t>Process is </a:t>
            </a:r>
          </a:p>
          <a:p>
            <a:r>
              <a:rPr lang="en-US" altLang="en-US" sz="2000" dirty="0" smtClean="0">
                <a:solidFill>
                  <a:srgbClr val="FF0000"/>
                </a:solidFill>
              </a:rPr>
              <a:t>Scheduled</a:t>
            </a:r>
          </a:p>
          <a:p>
            <a:r>
              <a:rPr lang="en-US" altLang="en-US" sz="2000" dirty="0" smtClean="0">
                <a:solidFill>
                  <a:srgbClr val="FF0000"/>
                </a:solidFill>
              </a:rPr>
              <a:t>to run</a:t>
            </a:r>
          </a:p>
          <a:p>
            <a:r>
              <a:rPr lang="en-US" altLang="en-US" sz="2000" dirty="0" smtClean="0"/>
              <a:t>Dispatch</a:t>
            </a:r>
            <a:endParaRPr lang="en-US" altLang="en-US" sz="2000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114800" y="3443288"/>
            <a:ext cx="1080201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Time-out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048250" y="4349296"/>
            <a:ext cx="1270894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Event Wait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733825" y="1628776"/>
            <a:ext cx="1267175" cy="99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 smtClean="0">
                <a:solidFill>
                  <a:srgbClr val="FF0000"/>
                </a:solidFill>
              </a:rPr>
              <a:t>Process is </a:t>
            </a:r>
          </a:p>
          <a:p>
            <a:r>
              <a:rPr lang="en-US" altLang="en-US" sz="2000" dirty="0" smtClean="0">
                <a:solidFill>
                  <a:srgbClr val="FF0000"/>
                </a:solidFill>
              </a:rPr>
              <a:t>completed </a:t>
            </a:r>
          </a:p>
          <a:p>
            <a:r>
              <a:rPr lang="en-US" altLang="en-US" sz="2000" dirty="0" smtClean="0"/>
              <a:t>Exit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638800" y="2444296"/>
            <a:ext cx="1132523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Processor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90800" y="4953000"/>
            <a:ext cx="1725634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Blocked Queue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362084" y="4748542"/>
            <a:ext cx="863218" cy="6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/>
              <a:t>Event</a:t>
            </a:r>
          </a:p>
          <a:p>
            <a:r>
              <a:rPr lang="en-US" altLang="en-US" sz="2000" dirty="0"/>
              <a:t>Occurs</a:t>
            </a:r>
          </a:p>
        </p:txBody>
      </p:sp>
    </p:spTree>
    <p:extLst>
      <p:ext uri="{BB962C8B-B14F-4D97-AF65-F5344CB8AC3E}">
        <p14:creationId xmlns:p14="http://schemas.microsoft.com/office/powerpoint/2010/main" val="11995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Control Block (PCB)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Process Control Block is a data structure maintained by the </a:t>
            </a:r>
            <a:r>
              <a:rPr lang="en-IN" dirty="0" smtClean="0"/>
              <a:t>operating system </a:t>
            </a:r>
            <a:r>
              <a:rPr lang="en-IN" dirty="0"/>
              <a:t>for every process.</a:t>
            </a:r>
          </a:p>
          <a:p>
            <a:r>
              <a:rPr lang="en-IN" dirty="0"/>
              <a:t>PCB is used for storing the collection of information about the </a:t>
            </a:r>
            <a:r>
              <a:rPr lang="en-IN" dirty="0" smtClean="0"/>
              <a:t>processes</a:t>
            </a:r>
            <a:r>
              <a:rPr lang="en-IN" dirty="0"/>
              <a:t>.</a:t>
            </a:r>
          </a:p>
          <a:p>
            <a:r>
              <a:rPr lang="en-IN" dirty="0"/>
              <a:t>The PCB is identified by an integer process ID (PID). </a:t>
            </a:r>
          </a:p>
          <a:p>
            <a:r>
              <a:rPr lang="en-IN" dirty="0"/>
              <a:t>A PCB keeps all the information needed to keep track of a process.</a:t>
            </a:r>
          </a:p>
          <a:p>
            <a:r>
              <a:rPr lang="en-IN" dirty="0"/>
              <a:t>The PCB is maintained for a process throughout its lifetime and is deleted once the process terminates.</a:t>
            </a:r>
          </a:p>
          <a:p>
            <a:r>
              <a:rPr lang="en-IN" dirty="0"/>
              <a:t>The architecture of a PCB is completely dependent on </a:t>
            </a:r>
            <a:r>
              <a:rPr lang="en-IN" dirty="0" smtClean="0"/>
              <a:t>operating system </a:t>
            </a:r>
            <a:r>
              <a:rPr lang="en-IN" dirty="0"/>
              <a:t>and may contain different information in different operating systems</a:t>
            </a:r>
            <a:r>
              <a:rPr lang="en-IN" dirty="0" smtClean="0"/>
              <a:t>.</a:t>
            </a:r>
          </a:p>
          <a:p>
            <a:r>
              <a:rPr lang="en-US" dirty="0" smtClean="0"/>
              <a:t>PCB lies </a:t>
            </a:r>
            <a:r>
              <a:rPr lang="en-US" dirty="0"/>
              <a:t>in kernel memory </a:t>
            </a:r>
            <a:r>
              <a:rPr lang="en-US" dirty="0" smtClean="0"/>
              <a:t>space.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58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5753100" cy="5059363"/>
          </a:xfrm>
        </p:spPr>
        <p:txBody>
          <a:bodyPr/>
          <a:lstStyle/>
          <a:p>
            <a:pPr algn="just"/>
            <a:r>
              <a:rPr lang="en-IN" dirty="0"/>
              <a:t>Process ID - Unique identification for each of the process in the operating system.</a:t>
            </a:r>
          </a:p>
          <a:p>
            <a:pPr algn="just"/>
            <a:r>
              <a:rPr lang="en-IN" dirty="0"/>
              <a:t>Process State - The current state of the process i.e., whether it is ready, running, </a:t>
            </a:r>
            <a:r>
              <a:rPr lang="en-IN" dirty="0" smtClean="0"/>
              <a:t>waiting.</a:t>
            </a:r>
            <a:endParaRPr lang="en-IN" dirty="0"/>
          </a:p>
          <a:p>
            <a:pPr algn="just"/>
            <a:r>
              <a:rPr lang="en-IN" dirty="0"/>
              <a:t>Pointer - A pointer to parent process.</a:t>
            </a:r>
          </a:p>
          <a:p>
            <a:pPr algn="just"/>
            <a:r>
              <a:rPr lang="en-IN" dirty="0"/>
              <a:t>Priority - Priority of a process.</a:t>
            </a:r>
          </a:p>
          <a:p>
            <a:pPr algn="just"/>
            <a:r>
              <a:rPr lang="en-IN" dirty="0"/>
              <a:t>Program Counter - Program Counter is a pointer to the address of the next instruction to be executed for this process.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Control Block (PCB) contains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066800"/>
            <a:ext cx="2909887" cy="503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5753100" cy="5059363"/>
          </a:xfrm>
        </p:spPr>
        <p:txBody>
          <a:bodyPr/>
          <a:lstStyle/>
          <a:p>
            <a:pPr algn="just"/>
            <a:r>
              <a:rPr lang="en-IN" dirty="0"/>
              <a:t>CPU registers - Various CPU registers where process need to be stored for execution for running state.</a:t>
            </a:r>
          </a:p>
          <a:p>
            <a:pPr algn="just"/>
            <a:r>
              <a:rPr lang="en-IN" dirty="0"/>
              <a:t>IO status information - This includes a list of I/O devices allocated to the process.</a:t>
            </a:r>
          </a:p>
          <a:p>
            <a:pPr algn="just"/>
            <a:r>
              <a:rPr lang="en-IN" dirty="0"/>
              <a:t>Accounting information - This includes the amount of CPU used for process execution, time limits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Control Block (PCB) contains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066800"/>
            <a:ext cx="2909887" cy="503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90499" y="1066800"/>
            <a:ext cx="4638157" cy="5059363"/>
          </a:xfrm>
        </p:spPr>
        <p:txBody>
          <a:bodyPr/>
          <a:lstStyle/>
          <a:p>
            <a:pPr algn="just"/>
            <a:r>
              <a:rPr lang="en-IN" dirty="0"/>
              <a:t>Context switch </a:t>
            </a:r>
            <a:r>
              <a:rPr lang="en-IN" dirty="0" smtClean="0"/>
              <a:t>means </a:t>
            </a:r>
            <a:r>
              <a:rPr lang="en-IN" dirty="0"/>
              <a:t>stopping one process and restarting another process</a:t>
            </a:r>
          </a:p>
          <a:p>
            <a:pPr algn="just"/>
            <a:r>
              <a:rPr lang="en-IN" dirty="0"/>
              <a:t>When an event occur, the OS saves the state of an active process and restore the state of new process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Context switching is purely overhead because system does not perform any useful work while context switch.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38182" y="1066800"/>
            <a:ext cx="4115318" cy="50593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switching</a:t>
            </a:r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82" y="1388732"/>
            <a:ext cx="4105793" cy="441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90499" y="1066800"/>
            <a:ext cx="4638157" cy="5059363"/>
          </a:xfrm>
        </p:spPr>
        <p:txBody>
          <a:bodyPr/>
          <a:lstStyle/>
          <a:p>
            <a:pPr algn="just"/>
            <a:r>
              <a:rPr lang="en-IN" dirty="0"/>
              <a:t>Sequence of action: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OS takes control (through interrupt)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Saves context of running process in the process PCB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Reload context of new process from the new process PCB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Return control to new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38182" y="1066800"/>
            <a:ext cx="4115318" cy="50593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Steps performed by OS during Context </a:t>
            </a:r>
            <a:r>
              <a:rPr lang="en-IN" sz="3600" dirty="0"/>
              <a:t>switching</a:t>
            </a:r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82" y="1388732"/>
            <a:ext cx="4105793" cy="441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Thread is light weight process created by a process</a:t>
            </a:r>
          </a:p>
          <a:p>
            <a:r>
              <a:rPr lang="en-IN" dirty="0" smtClean="0"/>
              <a:t>Thread </a:t>
            </a:r>
            <a:r>
              <a:rPr lang="en-IN" dirty="0"/>
              <a:t>is a single sequence stream within a process.</a:t>
            </a:r>
          </a:p>
          <a:p>
            <a:r>
              <a:rPr lang="en-IN" dirty="0" smtClean="0"/>
              <a:t>Thread </a:t>
            </a:r>
            <a:r>
              <a:rPr lang="en-IN" dirty="0"/>
              <a:t>has it own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program </a:t>
            </a:r>
            <a:r>
              <a:rPr lang="en-IN" dirty="0">
                <a:solidFill>
                  <a:srgbClr val="FF0000"/>
                </a:solidFill>
              </a:rPr>
              <a:t>counter</a:t>
            </a:r>
            <a:r>
              <a:rPr lang="en-IN" dirty="0"/>
              <a:t> that keeps track of which instruction to execute next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system registers</a:t>
            </a:r>
            <a:r>
              <a:rPr lang="en-IN" dirty="0"/>
              <a:t> which hold its current working variables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stack</a:t>
            </a:r>
            <a:r>
              <a:rPr lang="en-IN" dirty="0"/>
              <a:t> which contains the execution history.</a:t>
            </a:r>
          </a:p>
          <a:p>
            <a:r>
              <a:rPr lang="en-IN" dirty="0"/>
              <a:t>Processes are generally used to execute large, ‘heavyweight’ jobs such as working in word, while threads are used to carry out smaller or ‘lightweight’ jobs such as auto saving a word document.</a:t>
            </a:r>
          </a:p>
          <a:p>
            <a:r>
              <a:rPr lang="en-IN" dirty="0"/>
              <a:t>A thread shares few information with its peer threads (having same input) like code segment, data segment and open files.</a:t>
            </a:r>
          </a:p>
        </p:txBody>
      </p:sp>
      <p:pic>
        <p:nvPicPr>
          <p:cNvPr id="7" name="Picture 2" descr="Image result for real example of thread in 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990600"/>
            <a:ext cx="1571625" cy="14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6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Thread VS Multiple Thread</a:t>
            </a:r>
          </a:p>
        </p:txBody>
      </p:sp>
      <p:pic>
        <p:nvPicPr>
          <p:cNvPr id="7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2212" y="1132200"/>
            <a:ext cx="3594882" cy="5040000"/>
          </a:xfrm>
          <a:prstGeom prst="rect">
            <a:avLst/>
          </a:prstGeom>
        </p:spPr>
      </p:pic>
      <p:pic>
        <p:nvPicPr>
          <p:cNvPr id="8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00387" y="1127437"/>
            <a:ext cx="361021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6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Similarities </a:t>
            </a:r>
            <a:r>
              <a:rPr lang="en-IN" dirty="0" smtClean="0"/>
              <a:t>between Process &amp; </a:t>
            </a:r>
            <a:r>
              <a:rPr lang="en-IN" dirty="0"/>
              <a:t>Thread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Like </a:t>
            </a:r>
            <a:r>
              <a:rPr lang="en-IN" dirty="0"/>
              <a:t>processes threads share CPU and only one thread is running at a time.  </a:t>
            </a:r>
          </a:p>
          <a:p>
            <a:r>
              <a:rPr lang="en-IN" dirty="0"/>
              <a:t>Like processes threads within a process execute sequentially. </a:t>
            </a:r>
          </a:p>
          <a:p>
            <a:r>
              <a:rPr lang="en-IN" dirty="0"/>
              <a:t>Like processes thread can create childrens.  </a:t>
            </a:r>
          </a:p>
          <a:p>
            <a:r>
              <a:rPr lang="en-IN" dirty="0"/>
              <a:t>Like a traditional process, a thread can be in any one of several states: running, blocked, ready or terminated. </a:t>
            </a:r>
          </a:p>
          <a:p>
            <a:r>
              <a:rPr lang="en-IN" dirty="0"/>
              <a:t>Like process threads have Program Counter, Stack, Registers and State.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97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Dissimilarities </a:t>
            </a:r>
            <a:r>
              <a:rPr lang="en-IN" dirty="0"/>
              <a:t>between Process &amp;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Unlike processes threads are not independent of one </a:t>
            </a:r>
            <a:r>
              <a:rPr lang="en-IN" dirty="0" smtClean="0"/>
              <a:t>another.</a:t>
            </a:r>
          </a:p>
          <a:p>
            <a:r>
              <a:rPr lang="en-IN" dirty="0" smtClean="0"/>
              <a:t>Threads </a:t>
            </a:r>
            <a:r>
              <a:rPr lang="en-IN" dirty="0"/>
              <a:t>within the same process share an address space. </a:t>
            </a:r>
          </a:p>
          <a:p>
            <a:r>
              <a:rPr lang="en-IN" dirty="0"/>
              <a:t>Unlike processes all threads can access every address in the task. </a:t>
            </a:r>
          </a:p>
          <a:p>
            <a:r>
              <a:rPr lang="en-IN" dirty="0"/>
              <a:t>Unlike processes threads are design to assist one other. Note that processes might or might not assist one another because processes may be originated from different users.</a:t>
            </a:r>
          </a:p>
        </p:txBody>
      </p:sp>
    </p:spTree>
    <p:extLst>
      <p:ext uri="{BB962C8B-B14F-4D97-AF65-F5344CB8AC3E}">
        <p14:creationId xmlns:p14="http://schemas.microsoft.com/office/powerpoint/2010/main" val="41171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is a program under execution.</a:t>
            </a:r>
          </a:p>
          <a:p>
            <a:r>
              <a:rPr lang="en-US" dirty="0"/>
              <a:t>Process is an abstraction of a running program.</a:t>
            </a:r>
          </a:p>
          <a:p>
            <a:r>
              <a:rPr lang="en-US" dirty="0"/>
              <a:t>Process is an instance of an executing program, including the current values of the program counter, registers &amp; variables.</a:t>
            </a:r>
          </a:p>
          <a:p>
            <a:r>
              <a:rPr lang="en-US" dirty="0"/>
              <a:t>Each process has its own virtual CPU.</a:t>
            </a:r>
          </a:p>
          <a:p>
            <a:r>
              <a:rPr lang="en-US" dirty="0"/>
              <a:t>Real  CPU switches back and forth from process to process called multiprogramming.</a:t>
            </a:r>
          </a:p>
        </p:txBody>
      </p:sp>
    </p:spTree>
    <p:extLst>
      <p:ext uri="{BB962C8B-B14F-4D97-AF65-F5344CB8AC3E}">
        <p14:creationId xmlns:p14="http://schemas.microsoft.com/office/powerpoint/2010/main" val="6035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Threads minimize the context switching time.</a:t>
            </a:r>
          </a:p>
          <a:p>
            <a:r>
              <a:rPr lang="en-IN" dirty="0"/>
              <a:t>Use of threads provides concurrency within a process.</a:t>
            </a:r>
          </a:p>
          <a:p>
            <a:r>
              <a:rPr lang="en-IN" dirty="0"/>
              <a:t>Efficient communication.</a:t>
            </a:r>
          </a:p>
          <a:p>
            <a:r>
              <a:rPr lang="en-IN" dirty="0"/>
              <a:t>It is more easy to create and context switch threads.</a:t>
            </a:r>
          </a:p>
          <a:p>
            <a:r>
              <a:rPr lang="en-IN" dirty="0"/>
              <a:t>Threads can execute in parallel on </a:t>
            </a:r>
            <a:r>
              <a:rPr lang="en-IN" dirty="0" smtClean="0"/>
              <a:t>multiprocessors.</a:t>
            </a:r>
            <a:endParaRPr lang="en-IN" dirty="0"/>
          </a:p>
          <a:p>
            <a:r>
              <a:rPr lang="en-IN" dirty="0"/>
              <a:t>With threads, an application can avoid per-process overheads</a:t>
            </a:r>
          </a:p>
          <a:p>
            <a:pPr lvl="1"/>
            <a:r>
              <a:rPr lang="en-IN" dirty="0"/>
              <a:t>Thread creation, deletion, switching </a:t>
            </a:r>
            <a:r>
              <a:rPr lang="en-IN" dirty="0" smtClean="0"/>
              <a:t>easier than processes.</a:t>
            </a:r>
            <a:endParaRPr lang="en-IN" dirty="0"/>
          </a:p>
          <a:p>
            <a:r>
              <a:rPr lang="en-IN" dirty="0"/>
              <a:t>Threads have full access to address space (easy sharing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05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Kernel Level Thread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Level Thread</a:t>
            </a:r>
          </a:p>
        </p:txBody>
      </p:sp>
      <p:pic>
        <p:nvPicPr>
          <p:cNvPr id="4" name="Picture 2" descr="Many to one thread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1981200"/>
            <a:ext cx="57150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45104" y="3848101"/>
            <a:ext cx="5181600" cy="1371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945104" y="2400301"/>
            <a:ext cx="5181600" cy="1371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/>
          <p:cNvSpPr/>
          <p:nvPr/>
        </p:nvSpPr>
        <p:spPr>
          <a:xfrm>
            <a:off x="7429499" y="2400301"/>
            <a:ext cx="230605" cy="1371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2294" y="2619971"/>
            <a:ext cx="110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Level</a:t>
            </a:r>
          </a:p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7429499" y="3848101"/>
            <a:ext cx="230605" cy="1371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32294" y="4067771"/>
            <a:ext cx="110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Kernel</a:t>
            </a:r>
          </a:p>
          <a:p>
            <a:r>
              <a:rPr lang="en-US" dirty="0" smtClean="0"/>
              <a:t>Level</a:t>
            </a:r>
          </a:p>
          <a:p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</a:t>
            </a:r>
            <a:r>
              <a:rPr lang="en-IN" dirty="0" smtClean="0"/>
              <a:t>Threads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057344"/>
                  </p:ext>
                </p:extLst>
              </p:nvPr>
            </p:nvGraphicFramePr>
            <p:xfrm>
              <a:off x="338138" y="1446613"/>
              <a:ext cx="8502654" cy="373217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4251327"/>
                    <a:gridCol w="4251327"/>
                  </a:tblGrid>
                  <a:tr h="37321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USER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LEVEL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THREAD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KERNEL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LEVEL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THREAD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6057344"/>
                  </p:ext>
                </p:extLst>
              </p:nvPr>
            </p:nvGraphicFramePr>
            <p:xfrm>
              <a:off x="338138" y="1446613"/>
              <a:ext cx="8502654" cy="373217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4251327"/>
                    <a:gridCol w="4251327"/>
                  </a:tblGrid>
                  <a:tr h="373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" t="-6452" r="-101289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003" t="-6452" r="-1289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232955"/>
              </p:ext>
            </p:extLst>
          </p:nvPr>
        </p:nvGraphicFramePr>
        <p:xfrm>
          <a:off x="346249" y="2649220"/>
          <a:ext cx="8492950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/>
                <a:gridCol w="4246475"/>
              </a:tblGrid>
              <a:tr h="39878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effectLst/>
                        </a:rPr>
                        <a:t>Implementation of User threads is easy.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effectLst/>
                        </a:rPr>
                        <a:t>Implementation of Kernel thread is complex.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72994"/>
              </p:ext>
            </p:extLst>
          </p:nvPr>
        </p:nvGraphicFramePr>
        <p:xfrm>
          <a:off x="342947" y="3278037"/>
          <a:ext cx="8502654" cy="37321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51327"/>
                <a:gridCol w="4251327"/>
              </a:tblGrid>
              <a:tr h="373217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effectLst/>
                        </a:rPr>
                        <a:t>Context switch time is less.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Context switch time is more.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47374"/>
              </p:ext>
            </p:extLst>
          </p:nvPr>
        </p:nvGraphicFramePr>
        <p:xfrm>
          <a:off x="349470" y="3655587"/>
          <a:ext cx="8492950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/>
                <a:gridCol w="4246475"/>
              </a:tblGrid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Context switch requires no hardware support.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Context switch requires hardware support.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23694"/>
              </p:ext>
            </p:extLst>
          </p:nvPr>
        </p:nvGraphicFramePr>
        <p:xfrm>
          <a:off x="351058" y="4310470"/>
          <a:ext cx="849295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/>
                <a:gridCol w="4246475"/>
              </a:tblGrid>
              <a:tr h="39878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If one user level thread perform blocking operation then entire process will be blocked.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If one kernel thread perform blocking operation then another thread with in same process can continue execution.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18152"/>
              </p:ext>
            </p:extLst>
          </p:nvPr>
        </p:nvGraphicFramePr>
        <p:xfrm>
          <a:off x="346840" y="5225732"/>
          <a:ext cx="8492950" cy="3987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/>
                <a:gridCol w="4246475"/>
              </a:tblGrid>
              <a:tr h="398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Example : Java thread, POSIX threads.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Example : Window Solaris</a:t>
                      </a:r>
                      <a:endParaRPr lang="en-IN" sz="1800" b="0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21705"/>
              </p:ext>
            </p:extLst>
          </p:nvPr>
        </p:nvGraphicFramePr>
        <p:xfrm>
          <a:off x="346840" y="1828800"/>
          <a:ext cx="8492950" cy="3987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/>
                <a:gridCol w="4246475"/>
              </a:tblGrid>
              <a:tr h="398780">
                <a:tc>
                  <a:txBody>
                    <a:bodyPr/>
                    <a:lstStyle/>
                    <a:p>
                      <a:r>
                        <a:rPr lang="en-US" dirty="0" smtClean="0"/>
                        <a:t>User thread are implemented by users.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Kernel threads are implemented by OS.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36166"/>
              </p:ext>
            </p:extLst>
          </p:nvPr>
        </p:nvGraphicFramePr>
        <p:xfrm>
          <a:off x="346840" y="2241330"/>
          <a:ext cx="8492950" cy="3987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46475"/>
                <a:gridCol w="4246475"/>
              </a:tblGrid>
              <a:tr h="398780">
                <a:tc>
                  <a:txBody>
                    <a:bodyPr/>
                    <a:lstStyle/>
                    <a:p>
                      <a:r>
                        <a:rPr lang="en-US" dirty="0" smtClean="0"/>
                        <a:t>OS doesn’t recognized user level threads.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effectLst/>
                        </a:rPr>
                        <a:t>Kernel threads are recognized by OS.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40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6863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Combines the advantages of user level and kernel level thread.</a:t>
            </a:r>
          </a:p>
          <a:p>
            <a:r>
              <a:rPr lang="en-US" dirty="0" smtClean="0"/>
              <a:t>It uses kernel level thread and then multiplex user level thread on to some or all of kernel threads.</a:t>
            </a:r>
          </a:p>
          <a:p>
            <a:r>
              <a:rPr lang="en-US" dirty="0" smtClean="0"/>
              <a:t>Gives flexibility to programmer that how many kernel level threads to use and how many user level thread to multiplex on each one.</a:t>
            </a:r>
          </a:p>
          <a:p>
            <a:r>
              <a:rPr lang="en-US" dirty="0" smtClean="0"/>
              <a:t>Kernel is aware of only kernel level threads and schedule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Thread</a:t>
            </a:r>
            <a:endParaRPr lang="en-US" dirty="0"/>
          </a:p>
        </p:txBody>
      </p:sp>
      <p:pic>
        <p:nvPicPr>
          <p:cNvPr id="1028" name="Picture 4" descr="Image result for hybrid threa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31" y="2286000"/>
            <a:ext cx="41624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76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Pthread_create</a:t>
            </a:r>
            <a:r>
              <a:rPr lang="en-US" dirty="0" smtClean="0"/>
              <a:t>:- Create a new thread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Pthread_exit</a:t>
            </a:r>
            <a:r>
              <a:rPr lang="en-US" dirty="0" smtClean="0"/>
              <a:t>:- Terminate the calling thread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Pthread_join</a:t>
            </a:r>
            <a:r>
              <a:rPr lang="en-US" dirty="0" smtClean="0"/>
              <a:t>:- Wait for a specific thread to exit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Pthread_yield</a:t>
            </a:r>
            <a:r>
              <a:rPr lang="en-US" dirty="0" smtClean="0"/>
              <a:t>:- Release the CPU to let another thread run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Pthread_attr_init</a:t>
            </a:r>
            <a:r>
              <a:rPr lang="en-US" dirty="0" smtClean="0"/>
              <a:t>:- Create and initialize a thread’s attribute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Pthread_destroy</a:t>
            </a:r>
            <a:r>
              <a:rPr lang="en-US" dirty="0" smtClean="0"/>
              <a:t>:- Remove a thread’s attribute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3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CPU switches back and forth from process to process. </a:t>
            </a:r>
          </a:p>
          <a:p>
            <a:r>
              <a:rPr lang="en-US" dirty="0"/>
              <a:t>This rapid switching back and forth is called multiprogramming </a:t>
            </a:r>
          </a:p>
          <a:p>
            <a:r>
              <a:rPr lang="en-US" dirty="0"/>
              <a:t>The number of processes loaded simultaneously in memory is called degree of multiprogramming.</a:t>
            </a:r>
          </a:p>
        </p:txBody>
      </p:sp>
    </p:spTree>
    <p:extLst>
      <p:ext uri="{BB962C8B-B14F-4D97-AF65-F5344CB8AC3E}">
        <p14:creationId xmlns:p14="http://schemas.microsoft.com/office/powerpoint/2010/main" val="383588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three </a:t>
            </a:r>
            <a:r>
              <a:rPr lang="en-US" dirty="0"/>
              <a:t>processes, one processor (CPU), three logical program counter (one for each processes) in memory and one physical program counter in processor.</a:t>
            </a:r>
          </a:p>
          <a:p>
            <a:r>
              <a:rPr lang="en-US" dirty="0"/>
              <a:t>Here CPU is free (no process is running).</a:t>
            </a:r>
          </a:p>
          <a:p>
            <a:r>
              <a:rPr lang="en-US" dirty="0"/>
              <a:t>No data in physical program counter.</a:t>
            </a:r>
          </a:p>
        </p:txBody>
      </p:sp>
      <p:pic>
        <p:nvPicPr>
          <p:cNvPr id="4" name="Picture 2" descr="Image result for process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5" y="2707701"/>
            <a:ext cx="1552337" cy="133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163755"/>
            <a:ext cx="1106567" cy="1108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70" y="1163755"/>
            <a:ext cx="1106567" cy="1108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10" y="1163755"/>
            <a:ext cx="1106567" cy="1108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55880" y="2051418"/>
            <a:ext cx="1597619" cy="50783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2051418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1191399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4400" y="2948811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818" y="914400"/>
            <a:ext cx="427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15659" y="914400"/>
            <a:ext cx="413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62193" y="914400"/>
            <a:ext cx="3900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84688" y="914400"/>
            <a:ext cx="8875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35301" y="1774418"/>
            <a:ext cx="9575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33200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CPU </a:t>
            </a:r>
            <a:r>
              <a:rPr lang="en-US" dirty="0"/>
              <a:t>is allocated to process P1 (process P1 is running).</a:t>
            </a:r>
          </a:p>
          <a:p>
            <a:r>
              <a:rPr lang="en-US" dirty="0"/>
              <a:t>Data of process P1 is copied from its logical program counter to the physical program counter.</a:t>
            </a:r>
          </a:p>
        </p:txBody>
      </p:sp>
      <p:pic>
        <p:nvPicPr>
          <p:cNvPr id="4" name="Picture 2" descr="Image result for process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5" y="2707701"/>
            <a:ext cx="1552337" cy="133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163755"/>
            <a:ext cx="1106567" cy="1108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70" y="1163755"/>
            <a:ext cx="1106567" cy="1108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10" y="1163755"/>
            <a:ext cx="1106567" cy="1108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55880" y="2051418"/>
            <a:ext cx="1597619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algn="ctr"/>
            <a:r>
              <a:rPr lang="en-US" sz="1350" b="1" kern="0" dirty="0" smtClean="0">
                <a:solidFill>
                  <a:srgbClr val="ED7D31">
                    <a:lumMod val="75000"/>
                  </a:srgbClr>
                </a:solidFill>
              </a:rPr>
              <a:t>P1</a:t>
            </a:r>
            <a:endParaRPr lang="en-US" sz="1350" b="1" kern="0" dirty="0">
              <a:solidFill>
                <a:srgbClr val="ED7D31">
                  <a:lumMod val="75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2051418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1191399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4400" y="2948811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818" y="914400"/>
            <a:ext cx="427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15659" y="914400"/>
            <a:ext cx="413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62193" y="914400"/>
            <a:ext cx="3900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84688" y="914400"/>
            <a:ext cx="8875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35301" y="1774418"/>
            <a:ext cx="9575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Processor</a:t>
            </a: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H="1" flipV="1">
            <a:off x="793314" y="2272743"/>
            <a:ext cx="1244076" cy="5408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6336201" y="1565112"/>
            <a:ext cx="1019679" cy="844097"/>
          </a:xfrm>
          <a:prstGeom prst="straightConnector1">
            <a:avLst/>
          </a:prstGeom>
          <a:ln w="38100">
            <a:solidFill>
              <a:srgbClr val="70AD4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34158" y="1653263"/>
            <a:ext cx="427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01000" y="2550099"/>
            <a:ext cx="304800" cy="193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0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CPU </a:t>
            </a:r>
            <a:r>
              <a:rPr lang="en-US" dirty="0"/>
              <a:t>switches from process P1 to process P2.</a:t>
            </a:r>
          </a:p>
          <a:p>
            <a:r>
              <a:rPr lang="en-US" dirty="0"/>
              <a:t>CPU is allocated to process P2 (process P2 is running).</a:t>
            </a:r>
          </a:p>
          <a:p>
            <a:r>
              <a:rPr lang="en-US" dirty="0"/>
              <a:t>Data of process P1 is copied back </a:t>
            </a:r>
            <a:r>
              <a:rPr lang="en-US" dirty="0" smtClean="0"/>
              <a:t>to its </a:t>
            </a:r>
            <a:r>
              <a:rPr lang="en-US" dirty="0"/>
              <a:t>logical program </a:t>
            </a:r>
            <a:r>
              <a:rPr lang="en-US" dirty="0" smtClean="0"/>
              <a:t>counter.</a:t>
            </a:r>
          </a:p>
          <a:p>
            <a:r>
              <a:rPr lang="en-US" dirty="0" smtClean="0"/>
              <a:t>Data of process </a:t>
            </a:r>
            <a:r>
              <a:rPr lang="en-US" dirty="0"/>
              <a:t>P2 is copied from its logical program counter to the physical program counter.</a:t>
            </a:r>
          </a:p>
        </p:txBody>
      </p:sp>
      <p:pic>
        <p:nvPicPr>
          <p:cNvPr id="4" name="Picture 2" descr="Image result for process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5" y="2707701"/>
            <a:ext cx="1552337" cy="133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163755"/>
            <a:ext cx="1106567" cy="1108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70" y="1163755"/>
            <a:ext cx="1106567" cy="1108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10" y="1163755"/>
            <a:ext cx="1106567" cy="1108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55880" y="2051418"/>
            <a:ext cx="1597619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algn="ctr"/>
            <a:r>
              <a:rPr lang="en-US" sz="1350" b="1" kern="0" dirty="0" smtClean="0">
                <a:solidFill>
                  <a:srgbClr val="ED7D31">
                    <a:lumMod val="75000"/>
                  </a:srgbClr>
                </a:solidFill>
              </a:rPr>
              <a:t>P1</a:t>
            </a:r>
            <a:endParaRPr lang="en-US" sz="1350" b="1" kern="0" dirty="0">
              <a:solidFill>
                <a:srgbClr val="ED7D31">
                  <a:lumMod val="75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2051418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1191399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4400" y="2948811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818" y="914400"/>
            <a:ext cx="427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15659" y="914400"/>
            <a:ext cx="413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62193" y="914400"/>
            <a:ext cx="3900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84688" y="914400"/>
            <a:ext cx="8875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35301" y="1774418"/>
            <a:ext cx="9575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Processor</a:t>
            </a:r>
          </a:p>
        </p:txBody>
      </p:sp>
      <p:cxnSp>
        <p:nvCxnSpPr>
          <p:cNvPr id="17" name="Straight Arrow Connector 16"/>
          <p:cNvCxnSpPr>
            <a:endCxn id="6" idx="2"/>
          </p:cNvCxnSpPr>
          <p:nvPr/>
        </p:nvCxnSpPr>
        <p:spPr>
          <a:xfrm flipH="1" flipV="1">
            <a:off x="2027754" y="2272743"/>
            <a:ext cx="9636" cy="5408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6362361" y="2409209"/>
            <a:ext cx="993519" cy="0"/>
          </a:xfrm>
          <a:prstGeom prst="straightConnector1">
            <a:avLst/>
          </a:prstGeom>
          <a:ln w="38100">
            <a:solidFill>
              <a:srgbClr val="70AD4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10" idx="3"/>
          </p:cNvCxnSpPr>
          <p:nvPr/>
        </p:nvCxnSpPr>
        <p:spPr>
          <a:xfrm flipH="1" flipV="1">
            <a:off x="6362361" y="1549190"/>
            <a:ext cx="993519" cy="860019"/>
          </a:xfrm>
          <a:prstGeom prst="straightConnector1">
            <a:avLst/>
          </a:prstGeom>
          <a:ln w="38100">
            <a:solidFill>
              <a:srgbClr val="70AD4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11988" y="1698219"/>
            <a:ext cx="427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96974" y="2122702"/>
            <a:ext cx="413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35594" y="2539777"/>
            <a:ext cx="438190" cy="2189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kern="0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264137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CPU </a:t>
            </a:r>
            <a:r>
              <a:rPr lang="en-US" dirty="0"/>
              <a:t>switches from process P2 to process P3.</a:t>
            </a:r>
          </a:p>
          <a:p>
            <a:r>
              <a:rPr lang="en-US" dirty="0"/>
              <a:t>CPU is allocated to process P3 (process P3 is running).</a:t>
            </a:r>
          </a:p>
          <a:p>
            <a:r>
              <a:rPr lang="en-US" dirty="0"/>
              <a:t>Data of process P2 is copied back its logical program </a:t>
            </a:r>
            <a:r>
              <a:rPr lang="en-US" dirty="0" smtClean="0"/>
              <a:t>counter.</a:t>
            </a:r>
            <a:endParaRPr lang="en-US" dirty="0"/>
          </a:p>
          <a:p>
            <a:r>
              <a:rPr lang="en-US" dirty="0"/>
              <a:t>Data of process P3 is copied from its logical program counter to the physical program counter.</a:t>
            </a:r>
          </a:p>
        </p:txBody>
      </p:sp>
      <p:pic>
        <p:nvPicPr>
          <p:cNvPr id="4" name="Picture 2" descr="Image result for process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5" y="2707701"/>
            <a:ext cx="1552337" cy="133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" y="1163755"/>
            <a:ext cx="1106567" cy="1108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70" y="1163755"/>
            <a:ext cx="1106567" cy="1108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10" y="1163755"/>
            <a:ext cx="1106567" cy="1108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55880" y="2051418"/>
            <a:ext cx="1597619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algn="ctr"/>
            <a:r>
              <a:rPr lang="en-US" sz="1350" b="1" kern="0" dirty="0" smtClean="0">
                <a:solidFill>
                  <a:srgbClr val="ED7D31">
                    <a:lumMod val="75000"/>
                  </a:srgbClr>
                </a:solidFill>
              </a:rPr>
              <a:t>P2</a:t>
            </a:r>
            <a:endParaRPr lang="en-US" sz="1350" b="1" kern="0" dirty="0">
              <a:solidFill>
                <a:srgbClr val="ED7D31">
                  <a:lumMod val="75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2051418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1191399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4400" y="2948811"/>
            <a:ext cx="1637961" cy="71558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Counter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818" y="914400"/>
            <a:ext cx="427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15659" y="914400"/>
            <a:ext cx="413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62193" y="914400"/>
            <a:ext cx="3900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84688" y="914400"/>
            <a:ext cx="8875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35301" y="1774418"/>
            <a:ext cx="9575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Processor</a:t>
            </a:r>
          </a:p>
        </p:txBody>
      </p:sp>
      <p:cxnSp>
        <p:nvCxnSpPr>
          <p:cNvPr id="17" name="Straight Arrow Connector 16"/>
          <p:cNvCxnSpPr>
            <a:endCxn id="7" idx="2"/>
          </p:cNvCxnSpPr>
          <p:nvPr/>
        </p:nvCxnSpPr>
        <p:spPr>
          <a:xfrm flipV="1">
            <a:off x="2037390" y="2272743"/>
            <a:ext cx="1224804" cy="5408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8" idx="1"/>
          </p:cNvCxnSpPr>
          <p:nvPr/>
        </p:nvCxnSpPr>
        <p:spPr>
          <a:xfrm flipV="1">
            <a:off x="6362361" y="2409209"/>
            <a:ext cx="993519" cy="897393"/>
          </a:xfrm>
          <a:prstGeom prst="straightConnector1">
            <a:avLst/>
          </a:prstGeom>
          <a:ln w="38100">
            <a:solidFill>
              <a:srgbClr val="70AD4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9" idx="3"/>
          </p:cNvCxnSpPr>
          <p:nvPr/>
        </p:nvCxnSpPr>
        <p:spPr>
          <a:xfrm flipH="1">
            <a:off x="6362361" y="2409209"/>
            <a:ext cx="993519" cy="0"/>
          </a:xfrm>
          <a:prstGeom prst="straightConnector1">
            <a:avLst/>
          </a:prstGeom>
          <a:ln w="38100">
            <a:solidFill>
              <a:srgbClr val="70AD4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83804" y="2761398"/>
            <a:ext cx="4270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96974" y="2122702"/>
            <a:ext cx="4138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rPr>
              <a:t>P2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76373" y="2518010"/>
            <a:ext cx="438190" cy="2189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kern="0" dirty="0" smtClean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P</a:t>
            </a:r>
            <a:r>
              <a:rPr lang="en-US" sz="1350" b="1" kern="0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752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Fig. (a</a:t>
            </a:r>
            <a:r>
              <a:rPr lang="en-US" dirty="0"/>
              <a:t>) Multiprogramming of four programs in memory</a:t>
            </a:r>
          </a:p>
          <a:p>
            <a:pPr lvl="1"/>
            <a:r>
              <a:rPr lang="en-US" dirty="0" smtClean="0"/>
              <a:t>Fig. (b</a:t>
            </a:r>
            <a:r>
              <a:rPr lang="en-US" dirty="0"/>
              <a:t>) Conceptual model of 4 independent, sequential processes, each with its own flow of control (i.e., its own logical program counter) and each one running independently of the other ones. </a:t>
            </a:r>
          </a:p>
          <a:p>
            <a:pPr lvl="1"/>
            <a:r>
              <a:rPr lang="en-US" dirty="0" smtClean="0"/>
              <a:t>Fig. (c</a:t>
            </a:r>
            <a:r>
              <a:rPr lang="en-US" dirty="0"/>
              <a:t>) over a long period of time interval, all the processes have made progress, but at any given instant only one process is actually running.</a:t>
            </a:r>
          </a:p>
        </p:txBody>
      </p:sp>
      <p:pic>
        <p:nvPicPr>
          <p:cNvPr id="5" name="Picture 1028" descr="2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" y="977922"/>
            <a:ext cx="8827770" cy="2832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30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20020</TotalTime>
  <Words>2072</Words>
  <Application>Microsoft Office PowerPoint</Application>
  <PresentationFormat>On-screen Show (4:3)</PresentationFormat>
  <Paragraphs>393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2 Process Management</vt:lpstr>
      <vt:lpstr>Topics to be covered</vt:lpstr>
      <vt:lpstr>What is Process?</vt:lpstr>
      <vt:lpstr>Multiprogramming</vt:lpstr>
      <vt:lpstr>Multiprogramming execution</vt:lpstr>
      <vt:lpstr>Multiprogramming execution</vt:lpstr>
      <vt:lpstr>Multiprogramming execution</vt:lpstr>
      <vt:lpstr>Multiprogramming execution</vt:lpstr>
      <vt:lpstr>Process Model</vt:lpstr>
      <vt:lpstr>Process Creation</vt:lpstr>
      <vt:lpstr>Process Creation (Cont…)</vt:lpstr>
      <vt:lpstr>Process Termination</vt:lpstr>
      <vt:lpstr>Process Hierarchies</vt:lpstr>
      <vt:lpstr>Process Hierarchies</vt:lpstr>
      <vt:lpstr>Process Hierarchies</vt:lpstr>
      <vt:lpstr>Handle </vt:lpstr>
      <vt:lpstr>Process State</vt:lpstr>
      <vt:lpstr>Process State Transitions</vt:lpstr>
      <vt:lpstr>Five State Process Model and Transitions</vt:lpstr>
      <vt:lpstr>Queue Diagram</vt:lpstr>
      <vt:lpstr>Process Control Block (PCB)</vt:lpstr>
      <vt:lpstr>Process Control Block (PCB) contains</vt:lpstr>
      <vt:lpstr>Process Control Block (PCB) contains</vt:lpstr>
      <vt:lpstr>Context switching</vt:lpstr>
      <vt:lpstr>Steps performed by OS during Context switching</vt:lpstr>
      <vt:lpstr>Thread</vt:lpstr>
      <vt:lpstr>Single Thread VS Multiple Thread</vt:lpstr>
      <vt:lpstr>Similarities between Process &amp; Thread</vt:lpstr>
      <vt:lpstr>Dissimilarities between Process &amp; Thread</vt:lpstr>
      <vt:lpstr>Advantages of Threads</vt:lpstr>
      <vt:lpstr>Types of Threads</vt:lpstr>
      <vt:lpstr>Types of Threads (Cont…)</vt:lpstr>
      <vt:lpstr>Hybrid Thread</vt:lpstr>
      <vt:lpstr>Pthread function calls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</cp:lastModifiedBy>
  <cp:revision>1392</cp:revision>
  <dcterms:created xsi:type="dcterms:W3CDTF">2013-05-17T03:00:03Z</dcterms:created>
  <dcterms:modified xsi:type="dcterms:W3CDTF">2017-02-22T02:26:24Z</dcterms:modified>
</cp:coreProperties>
</file>