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66" r:id="rId3"/>
    <p:sldId id="367" r:id="rId4"/>
    <p:sldId id="368" r:id="rId5"/>
    <p:sldId id="369" r:id="rId6"/>
    <p:sldId id="403" r:id="rId7"/>
    <p:sldId id="370" r:id="rId8"/>
    <p:sldId id="371" r:id="rId9"/>
    <p:sldId id="372" r:id="rId10"/>
    <p:sldId id="373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3" r:id="rId19"/>
    <p:sldId id="384" r:id="rId20"/>
    <p:sldId id="382" r:id="rId21"/>
    <p:sldId id="385" r:id="rId22"/>
    <p:sldId id="386" r:id="rId23"/>
    <p:sldId id="387" r:id="rId24"/>
    <p:sldId id="388" r:id="rId25"/>
    <p:sldId id="389" r:id="rId26"/>
    <p:sldId id="390" r:id="rId27"/>
    <p:sldId id="392" r:id="rId28"/>
    <p:sldId id="393" r:id="rId29"/>
    <p:sldId id="391" r:id="rId30"/>
    <p:sldId id="394" r:id="rId31"/>
    <p:sldId id="396" r:id="rId32"/>
    <p:sldId id="398" r:id="rId33"/>
    <p:sldId id="399" r:id="rId34"/>
    <p:sldId id="400" r:id="rId35"/>
    <p:sldId id="401" r:id="rId36"/>
    <p:sldId id="40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rTWeQpTYcYFfqUBWErURg==" hashData="Yb8UhSiQvu/KMVwH7zHqUEEqXXS3S/9TeVUsgRp5AVN2EUv55NInRmLXwSReqQ2goYBQsVuC77NrKnoFwmyx9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7C9878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7" d="100"/>
          <a:sy n="67" d="100"/>
        </p:scale>
        <p:origin x="13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1225" indent="-285750">
              <a:lnSpc>
                <a:spcPct val="100000"/>
              </a:lnSpc>
              <a:spcBef>
                <a:spcPts val="9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82687" indent="-285750">
              <a:lnSpc>
                <a:spcPct val="100000"/>
              </a:lnSpc>
              <a:spcBef>
                <a:spcPts val="9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>
              <a:lnSpc>
                <a:spcPct val="100000"/>
              </a:lnSpc>
              <a:spcBef>
                <a:spcPts val="9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 marL="342900" indent="-34290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Operating System (2140702)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r>
              <a:rPr lang="en-US" sz="7200" b="1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Process Management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</a:t>
            </a:r>
            <a:r>
              <a:rPr lang="en-US" dirty="0"/>
              <a:t>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72285"/>
              </p:ext>
            </p:extLst>
          </p:nvPr>
        </p:nvGraphicFramePr>
        <p:xfrm>
          <a:off x="2438400" y="1143000"/>
          <a:ext cx="6324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70710"/>
                <a:gridCol w="350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(∆T) (CPU Burst 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2606" y="411480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4206" y="4114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4792" y="4118317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237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5699" y="4583668"/>
            <a:ext cx="5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Average Turnaround Time:</a:t>
            </a:r>
            <a:r>
              <a:rPr lang="en-US" dirty="0"/>
              <a:t>	 (10+15+15+17)/4 	</a:t>
            </a:r>
            <a:r>
              <a:rPr lang="en-US" dirty="0" smtClean="0"/>
              <a:t>=	14.25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Average Waiting Time:	 (0+9+13+13)/4  	</a:t>
            </a:r>
            <a:r>
              <a:rPr lang="en-US" dirty="0" smtClean="0"/>
              <a:t>=	8.75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2606" y="411480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4206" y="4114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4792" y="4118317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237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5699" y="4583668"/>
            <a:ext cx="5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21939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35" name="Rectangle 34"/>
          <p:cNvSpPr/>
          <p:nvPr/>
        </p:nvSpPr>
        <p:spPr>
          <a:xfrm>
            <a:off x="3928745" y="1695447"/>
            <a:ext cx="135331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3928745" y="206882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Rectangle 36"/>
          <p:cNvSpPr/>
          <p:nvPr/>
        </p:nvSpPr>
        <p:spPr>
          <a:xfrm>
            <a:off x="3928745" y="244793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/>
          <p:cNvSpPr/>
          <p:nvPr/>
        </p:nvSpPr>
        <p:spPr>
          <a:xfrm>
            <a:off x="3928745" y="282260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" name="Rectangle 38"/>
          <p:cNvSpPr/>
          <p:nvPr/>
        </p:nvSpPr>
        <p:spPr>
          <a:xfrm>
            <a:off x="5278820" y="167567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5278820" y="2044288"/>
            <a:ext cx="1920240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/>
          <p:cNvSpPr/>
          <p:nvPr/>
        </p:nvSpPr>
        <p:spPr>
          <a:xfrm>
            <a:off x="5278820" y="242339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Rectangle 41"/>
          <p:cNvSpPr/>
          <p:nvPr/>
        </p:nvSpPr>
        <p:spPr>
          <a:xfrm>
            <a:off x="5278820" y="279806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42"/>
          <p:cNvSpPr/>
          <p:nvPr/>
        </p:nvSpPr>
        <p:spPr>
          <a:xfrm>
            <a:off x="7199060" y="1670733"/>
            <a:ext cx="15636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/>
          <p:cNvSpPr/>
          <p:nvPr/>
        </p:nvSpPr>
        <p:spPr>
          <a:xfrm>
            <a:off x="7199060" y="2039351"/>
            <a:ext cx="156362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7199060" y="2418462"/>
            <a:ext cx="156362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45"/>
          <p:cNvSpPr/>
          <p:nvPr/>
        </p:nvSpPr>
        <p:spPr>
          <a:xfrm>
            <a:off x="7199060" y="2793127"/>
            <a:ext cx="156362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Rectangle 46"/>
          <p:cNvSpPr/>
          <p:nvPr/>
        </p:nvSpPr>
        <p:spPr>
          <a:xfrm>
            <a:off x="3928745" y="1028454"/>
            <a:ext cx="1353312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/>
          <p:cNvSpPr/>
          <p:nvPr/>
        </p:nvSpPr>
        <p:spPr>
          <a:xfrm>
            <a:off x="5278820" y="100867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48"/>
          <p:cNvSpPr/>
          <p:nvPr/>
        </p:nvSpPr>
        <p:spPr>
          <a:xfrm>
            <a:off x="7199060" y="1003740"/>
            <a:ext cx="156362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fair, no starvation.</a:t>
            </a:r>
          </a:p>
          <a:p>
            <a:pPr lvl="1"/>
            <a:r>
              <a:rPr lang="en-US" dirty="0"/>
              <a:t>Easy to understand and implement.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Not efficient because average waiting time is too high.</a:t>
            </a:r>
          </a:p>
          <a:p>
            <a:pPr lvl="1"/>
            <a:r>
              <a:rPr lang="en-US" dirty="0"/>
              <a:t>Convoy effect is possible. All small I/O bound processes wait for one big CPU bound process to acquire CPU. </a:t>
            </a:r>
          </a:p>
          <a:p>
            <a:pPr lvl="1"/>
            <a:r>
              <a:rPr lang="en-US" dirty="0"/>
              <a:t>CPU utilization may be less efficient especially when a CPU bound process is running with many I/O bound processes.</a:t>
            </a:r>
          </a:p>
        </p:txBody>
      </p:sp>
    </p:spTree>
    <p:extLst>
      <p:ext uri="{BB962C8B-B14F-4D97-AF65-F5344CB8AC3E}">
        <p14:creationId xmlns:p14="http://schemas.microsoft.com/office/powerpoint/2010/main" val="36096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Selection criteria</a:t>
            </a:r>
          </a:p>
          <a:p>
            <a:pPr lvl="1"/>
            <a:r>
              <a:rPr lang="en-US" dirty="0"/>
              <a:t>The process, that requires shortest time to complete execution, is served first.</a:t>
            </a:r>
          </a:p>
          <a:p>
            <a:r>
              <a:rPr lang="en-US" dirty="0"/>
              <a:t>Decision Mode</a:t>
            </a:r>
          </a:p>
          <a:p>
            <a:pPr lvl="1"/>
            <a:r>
              <a:rPr lang="en-US" dirty="0"/>
              <a:t>Non preemptive: Once a process is selected, it runs until either it is blocked for an I/O or some other event, or it is terminated.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This strategy can be easily implemented by using FIFO (First In First Out) queue. </a:t>
            </a:r>
          </a:p>
          <a:p>
            <a:pPr lvl="1"/>
            <a:r>
              <a:rPr lang="en-US" dirty="0"/>
              <a:t>All processes in a queue are sorted in ascending order based on their required CPU bursts.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CPU becomes free, a process from the first position in a queue is selected to run.</a:t>
            </a:r>
          </a:p>
        </p:txBody>
      </p:sp>
    </p:spTree>
    <p:extLst>
      <p:ext uri="{BB962C8B-B14F-4D97-AF65-F5344CB8AC3E}">
        <p14:creationId xmlns:p14="http://schemas.microsoft.com/office/powerpoint/2010/main" val="39074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</a:t>
            </a:r>
            <a:r>
              <a:rPr lang="en-US" dirty="0"/>
              <a:t>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02077"/>
              </p:ext>
            </p:extLst>
          </p:nvPr>
        </p:nvGraphicFramePr>
        <p:xfrm>
          <a:off x="2438400" y="1143000"/>
          <a:ext cx="6324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70710"/>
                <a:gridCol w="350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(∆T) (CPU Burst 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200" y="411282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5139" y="4114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4800" y="4114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237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583668"/>
            <a:ext cx="5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Average Turnaround Time:	 (</a:t>
            </a:r>
            <a:r>
              <a:rPr lang="en-US" dirty="0" smtClean="0"/>
              <a:t>10+21+9+11)/</a:t>
            </a:r>
            <a:r>
              <a:rPr lang="en-US" dirty="0"/>
              <a:t>4 	=	</a:t>
            </a:r>
            <a:r>
              <a:rPr lang="en-US" dirty="0" smtClean="0"/>
              <a:t>12.75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Average Waiting Time:	 (</a:t>
            </a:r>
            <a:r>
              <a:rPr lang="en-US" dirty="0" smtClean="0"/>
              <a:t>0+15+7+7)/</a:t>
            </a:r>
            <a:r>
              <a:rPr lang="en-US" dirty="0"/>
              <a:t>4  	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7.25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9200" y="411282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5139" y="4114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4800" y="4114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237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583668"/>
            <a:ext cx="5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80039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16" name="Rectangle 15"/>
          <p:cNvSpPr/>
          <p:nvPr/>
        </p:nvSpPr>
        <p:spPr>
          <a:xfrm>
            <a:off x="3928745" y="1028454"/>
            <a:ext cx="1353312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/>
          <p:cNvSpPr/>
          <p:nvPr/>
        </p:nvSpPr>
        <p:spPr>
          <a:xfrm>
            <a:off x="5278820" y="100867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7199060" y="1003740"/>
            <a:ext cx="156362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/>
          <p:cNvSpPr/>
          <p:nvPr/>
        </p:nvSpPr>
        <p:spPr>
          <a:xfrm>
            <a:off x="3928745" y="1695447"/>
            <a:ext cx="135331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3928745" y="206882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/>
          <p:cNvSpPr/>
          <p:nvPr/>
        </p:nvSpPr>
        <p:spPr>
          <a:xfrm>
            <a:off x="3928745" y="244793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3928745" y="282260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5278820" y="167567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/>
          <p:cNvSpPr/>
          <p:nvPr/>
        </p:nvSpPr>
        <p:spPr>
          <a:xfrm>
            <a:off x="5278820" y="2044288"/>
            <a:ext cx="1920240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/>
          <p:cNvSpPr/>
          <p:nvPr/>
        </p:nvSpPr>
        <p:spPr>
          <a:xfrm>
            <a:off x="5278820" y="242339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5278820" y="279806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/>
          <p:cNvSpPr/>
          <p:nvPr/>
        </p:nvSpPr>
        <p:spPr>
          <a:xfrm>
            <a:off x="7199060" y="1670733"/>
            <a:ext cx="15636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7199060" y="2039351"/>
            <a:ext cx="156362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/>
          <p:cNvSpPr/>
          <p:nvPr/>
        </p:nvSpPr>
        <p:spPr>
          <a:xfrm>
            <a:off x="7199060" y="2418462"/>
            <a:ext cx="156362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/>
          <p:cNvSpPr/>
          <p:nvPr/>
        </p:nvSpPr>
        <p:spPr>
          <a:xfrm>
            <a:off x="7199060" y="2793127"/>
            <a:ext cx="156362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Less waiting time.</a:t>
            </a:r>
          </a:p>
          <a:p>
            <a:pPr lvl="1"/>
            <a:r>
              <a:rPr lang="en-US" dirty="0"/>
              <a:t>Good response for short processes.</a:t>
            </a:r>
          </a:p>
          <a:p>
            <a:r>
              <a:rPr lang="en-US" dirty="0"/>
              <a:t>Disadvantages :</a:t>
            </a:r>
          </a:p>
          <a:p>
            <a:pPr lvl="1"/>
            <a:r>
              <a:rPr lang="en-US" dirty="0"/>
              <a:t>It is difficult to estimate time required to complete execution.</a:t>
            </a:r>
          </a:p>
          <a:p>
            <a:pPr lvl="1"/>
            <a:r>
              <a:rPr lang="en-US" dirty="0"/>
              <a:t>Starvation is possible for long process. Long process may wait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Next (SRTN)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Selection criteria :</a:t>
            </a:r>
          </a:p>
          <a:p>
            <a:pPr lvl="1"/>
            <a:r>
              <a:rPr lang="en-US" dirty="0"/>
              <a:t>The process, whose remaining run time is shortest, is served first. </a:t>
            </a:r>
            <a:r>
              <a:rPr lang="en-US" b="1" dirty="0"/>
              <a:t>This is a preemptive version of SJF scheduling</a:t>
            </a:r>
            <a:r>
              <a:rPr lang="en-US" dirty="0"/>
              <a:t>.</a:t>
            </a:r>
          </a:p>
          <a:p>
            <a:r>
              <a:rPr lang="en-US" dirty="0"/>
              <a:t>Decision Mode:</a:t>
            </a:r>
          </a:p>
          <a:p>
            <a:pPr lvl="1"/>
            <a:r>
              <a:rPr lang="en-US" dirty="0"/>
              <a:t>Preemptive: When a new process arrives, its total time is compared to the current process remaining run time.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new job needs less time to finish than the current process, the current process is suspended and the new job is started.</a:t>
            </a:r>
          </a:p>
          <a:p>
            <a:r>
              <a:rPr lang="en-US" dirty="0"/>
              <a:t>Implementation :</a:t>
            </a:r>
          </a:p>
          <a:p>
            <a:pPr lvl="1"/>
            <a:r>
              <a:rPr lang="en-US" dirty="0"/>
              <a:t>This strategy can also be implemented by using sorted FIFO queue.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processes in a queue are sorted in ascending order on their remaining run time.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CPU becomes free, a process from the first position in a queue is selected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Remaining Time Next (SRTN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</a:t>
            </a:r>
            <a:r>
              <a:rPr lang="en-US" dirty="0"/>
              <a:t>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02077"/>
              </p:ext>
            </p:extLst>
          </p:nvPr>
        </p:nvGraphicFramePr>
        <p:xfrm>
          <a:off x="2438400" y="1143000"/>
          <a:ext cx="6324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70710"/>
                <a:gridCol w="350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(∆T) (CPU Burst 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23861" y="3589360"/>
            <a:ext cx="13716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8063" y="3589360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0386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3445" y="4058228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7805" y="405437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65696" y="35814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59050" y="3589360"/>
            <a:ext cx="457200" cy="455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4662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23250" y="3593068"/>
            <a:ext cx="547049" cy="451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12011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70299" y="3593068"/>
            <a:ext cx="547049" cy="451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9060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16252" y="3589582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5584" y="4058450"/>
            <a:ext cx="4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356"/>
              </p:ext>
            </p:extLst>
          </p:nvPr>
        </p:nvGraphicFramePr>
        <p:xfrm>
          <a:off x="2084696" y="4374107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06555"/>
              </p:ext>
            </p:extLst>
          </p:nvPr>
        </p:nvGraphicFramePr>
        <p:xfrm>
          <a:off x="2623782" y="4392304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4558"/>
              </p:ext>
            </p:extLst>
          </p:nvPr>
        </p:nvGraphicFramePr>
        <p:xfrm>
          <a:off x="3189179" y="4384342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75578"/>
              </p:ext>
            </p:extLst>
          </p:nvPr>
        </p:nvGraphicFramePr>
        <p:xfrm>
          <a:off x="4071940" y="4403677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87747"/>
              </p:ext>
            </p:extLst>
          </p:nvPr>
        </p:nvGraphicFramePr>
        <p:xfrm>
          <a:off x="4916252" y="4413912"/>
          <a:ext cx="24998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5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/>
      <p:bldP spid="13" grpId="0"/>
      <p:bldP spid="15" grpId="0" animBg="1"/>
      <p:bldP spid="16" grpId="0"/>
      <p:bldP spid="18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Remaining Time Next (SRTN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Average Turnaround Time:	(22+8+2+8) / 4	</a:t>
            </a:r>
            <a:r>
              <a:rPr lang="en-US" dirty="0" smtClean="0"/>
              <a:t>	= 	10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Average Waiting Time:	(12+2+0+4)/4		= </a:t>
            </a:r>
            <a:r>
              <a:rPr lang="en-US" dirty="0" smtClean="0"/>
              <a:t>	4.5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23861" y="3589360"/>
            <a:ext cx="13716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8063" y="3589360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1256" y="40386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3445" y="4058228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7805" y="405437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65696" y="35814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59050" y="358723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4662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23250" y="3593068"/>
            <a:ext cx="547049" cy="451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12011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70299" y="3593068"/>
            <a:ext cx="547049" cy="451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9060" y="4036620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16252" y="3589582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5584" y="4058450"/>
            <a:ext cx="4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7092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25" name="Rectangle 24"/>
          <p:cNvSpPr/>
          <p:nvPr/>
        </p:nvSpPr>
        <p:spPr>
          <a:xfrm>
            <a:off x="3917451" y="1010720"/>
            <a:ext cx="1353312" cy="683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5267526" y="101565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/>
          <p:cNvSpPr/>
          <p:nvPr/>
        </p:nvSpPr>
        <p:spPr>
          <a:xfrm>
            <a:off x="7187766" y="1010720"/>
            <a:ext cx="156362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3917451" y="1676883"/>
            <a:ext cx="1353312" cy="391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/>
          <p:cNvSpPr/>
          <p:nvPr/>
        </p:nvSpPr>
        <p:spPr>
          <a:xfrm>
            <a:off x="3917451" y="207580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/>
          <p:cNvSpPr/>
          <p:nvPr/>
        </p:nvSpPr>
        <p:spPr>
          <a:xfrm>
            <a:off x="3917451" y="245491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3917451" y="282958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/>
          <p:cNvSpPr/>
          <p:nvPr/>
        </p:nvSpPr>
        <p:spPr>
          <a:xfrm>
            <a:off x="5267526" y="168265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5267526" y="2030326"/>
            <a:ext cx="1920240" cy="404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/>
          <p:cNvSpPr/>
          <p:nvPr/>
        </p:nvSpPr>
        <p:spPr>
          <a:xfrm>
            <a:off x="5267526" y="243037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/>
          <p:cNvSpPr/>
          <p:nvPr/>
        </p:nvSpPr>
        <p:spPr>
          <a:xfrm>
            <a:off x="5267526" y="280504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7187766" y="1677713"/>
            <a:ext cx="15636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Rectangle 36"/>
          <p:cNvSpPr/>
          <p:nvPr/>
        </p:nvSpPr>
        <p:spPr>
          <a:xfrm>
            <a:off x="7187766" y="2046331"/>
            <a:ext cx="156362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/>
          <p:cNvSpPr/>
          <p:nvPr/>
        </p:nvSpPr>
        <p:spPr>
          <a:xfrm>
            <a:off x="7187766" y="2425442"/>
            <a:ext cx="156362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" name="Rectangle 38"/>
          <p:cNvSpPr/>
          <p:nvPr/>
        </p:nvSpPr>
        <p:spPr>
          <a:xfrm>
            <a:off x="7187766" y="2800107"/>
            <a:ext cx="156362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is scheduling</a:t>
            </a:r>
            <a:endParaRPr lang="en-IN" dirty="0"/>
          </a:p>
          <a:p>
            <a:r>
              <a:rPr lang="en-IN" dirty="0" smtClean="0"/>
              <a:t>Objectives </a:t>
            </a:r>
            <a:r>
              <a:rPr lang="en-IN" dirty="0"/>
              <a:t>of scheduling</a:t>
            </a:r>
          </a:p>
          <a:p>
            <a:r>
              <a:rPr lang="en-IN" dirty="0"/>
              <a:t>Types of </a:t>
            </a:r>
            <a:r>
              <a:rPr lang="en-IN" dirty="0" smtClean="0"/>
              <a:t>scheduler</a:t>
            </a:r>
            <a:endParaRPr lang="en-IN" dirty="0"/>
          </a:p>
          <a:p>
            <a:r>
              <a:rPr lang="en-IN" dirty="0" smtClean="0"/>
              <a:t>Scheduling criteria</a:t>
            </a:r>
            <a:endParaRPr lang="en-IN" dirty="0"/>
          </a:p>
          <a:p>
            <a:r>
              <a:rPr lang="en-IN" dirty="0" smtClean="0"/>
              <a:t>Scheduling algorithms</a:t>
            </a:r>
          </a:p>
          <a:p>
            <a:pPr lvl="1"/>
            <a:r>
              <a:rPr lang="en-US" dirty="0"/>
              <a:t>First Come First Served (FCFS)</a:t>
            </a:r>
          </a:p>
          <a:p>
            <a:pPr lvl="1"/>
            <a:r>
              <a:rPr lang="en-US" dirty="0"/>
              <a:t>Shortest Job First (SJF)</a:t>
            </a:r>
          </a:p>
          <a:p>
            <a:pPr lvl="1"/>
            <a:r>
              <a:rPr lang="en-US" dirty="0"/>
              <a:t>Shortest Remaining Time Next (SRTN)</a:t>
            </a:r>
          </a:p>
          <a:p>
            <a:pPr lvl="1"/>
            <a:r>
              <a:rPr lang="en-US" dirty="0"/>
              <a:t>Round Robin (RR)</a:t>
            </a:r>
          </a:p>
          <a:p>
            <a:pPr lvl="1"/>
            <a:r>
              <a:rPr lang="en-US" dirty="0"/>
              <a:t>Priority</a:t>
            </a:r>
          </a:p>
          <a:p>
            <a:pPr lvl="2"/>
            <a:r>
              <a:rPr lang="en-US" dirty="0"/>
              <a:t>Preemptive Priority</a:t>
            </a:r>
          </a:p>
          <a:p>
            <a:pPr lvl="2"/>
            <a:r>
              <a:rPr lang="en-US" dirty="0"/>
              <a:t>Non-Preemptive Priority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80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Next (SRTN)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  <a:p>
            <a:pPr lvl="1"/>
            <a:r>
              <a:rPr lang="en-US" dirty="0"/>
              <a:t>Less waiting time.</a:t>
            </a:r>
          </a:p>
          <a:p>
            <a:pPr lvl="1"/>
            <a:r>
              <a:rPr lang="en-US" dirty="0"/>
              <a:t>Quite good response for short processes.</a:t>
            </a:r>
          </a:p>
          <a:p>
            <a:r>
              <a:rPr lang="en-US" dirty="0"/>
              <a:t>Disadvantages :</a:t>
            </a:r>
          </a:p>
          <a:p>
            <a:pPr lvl="1"/>
            <a:r>
              <a:rPr lang="en-US" dirty="0"/>
              <a:t>Again it is difficult to estimate remaining time necessary to complete execution.</a:t>
            </a:r>
          </a:p>
          <a:p>
            <a:pPr lvl="1"/>
            <a:r>
              <a:rPr lang="en-US" dirty="0" smtClean="0"/>
              <a:t>Starvation </a:t>
            </a:r>
            <a:r>
              <a:rPr lang="en-US" dirty="0"/>
              <a:t>is possible for long process. Long process may wait forever.</a:t>
            </a:r>
          </a:p>
          <a:p>
            <a:pPr lvl="1"/>
            <a:r>
              <a:rPr lang="en-US" dirty="0"/>
              <a:t>Context switch overhead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</a:t>
            </a:r>
            <a:r>
              <a:rPr lang="en-US" dirty="0" smtClean="0"/>
              <a:t>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Selection </a:t>
            </a:r>
            <a:r>
              <a:rPr lang="en-US" dirty="0" smtClean="0"/>
              <a:t>Criteria</a:t>
            </a:r>
            <a:endParaRPr lang="en-US" dirty="0"/>
          </a:p>
          <a:p>
            <a:pPr lvl="1"/>
            <a:r>
              <a:rPr lang="en-US" dirty="0"/>
              <a:t>Each selected process is assigned a time interval, called time quantum or time slice. </a:t>
            </a:r>
            <a:endParaRPr lang="en-US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is allowed to run only for this time interval. </a:t>
            </a:r>
            <a:endParaRPr lang="en-US" dirty="0" smtClean="0"/>
          </a:p>
          <a:p>
            <a:pPr lvl="1"/>
            <a:r>
              <a:rPr lang="en-US" dirty="0" smtClean="0"/>
              <a:t>Here</a:t>
            </a:r>
            <a:r>
              <a:rPr lang="en-US" dirty="0"/>
              <a:t>, two things are possible:  </a:t>
            </a:r>
            <a:endParaRPr lang="en-US" dirty="0" smtClean="0"/>
          </a:p>
          <a:p>
            <a:pPr lvl="2" algn="just"/>
            <a:r>
              <a:rPr lang="en-US" dirty="0" smtClean="0"/>
              <a:t>First</a:t>
            </a:r>
            <a:r>
              <a:rPr lang="en-US" dirty="0"/>
              <a:t>, Process is either blocked or terminated before the quantum has elapsed. In this case the CPU switching is done and another process is scheduled to run. </a:t>
            </a:r>
            <a:endParaRPr lang="en-US" dirty="0" smtClean="0"/>
          </a:p>
          <a:p>
            <a:pPr lvl="2" algn="just"/>
            <a:r>
              <a:rPr lang="en-US" dirty="0" smtClean="0"/>
              <a:t>Second</a:t>
            </a:r>
            <a:r>
              <a:rPr lang="en-US" dirty="0"/>
              <a:t>, Process needs CPU burst longer than time quantum. In this case, process is running at the end of the time quantum. </a:t>
            </a:r>
            <a:endParaRPr lang="en-US" dirty="0" smtClean="0"/>
          </a:p>
          <a:p>
            <a:pPr lvl="2" algn="just"/>
            <a:r>
              <a:rPr lang="en-US" dirty="0" smtClean="0"/>
              <a:t>Now</a:t>
            </a:r>
            <a:r>
              <a:rPr lang="en-US" dirty="0"/>
              <a:t>, it will be preempted and moved to the end of the queue. </a:t>
            </a:r>
            <a:endParaRPr lang="en-US" dirty="0" smtClean="0"/>
          </a:p>
          <a:p>
            <a:pPr lvl="2" algn="just"/>
            <a:r>
              <a:rPr lang="en-US" dirty="0" smtClean="0"/>
              <a:t>CPU </a:t>
            </a:r>
            <a:r>
              <a:rPr lang="en-US" dirty="0"/>
              <a:t>will be allocated to another process. </a:t>
            </a:r>
            <a:endParaRPr lang="en-US" dirty="0" smtClean="0"/>
          </a:p>
          <a:p>
            <a:pPr lvl="2" algn="just"/>
            <a:r>
              <a:rPr lang="en-US" dirty="0" smtClean="0"/>
              <a:t>Here</a:t>
            </a:r>
            <a:r>
              <a:rPr lang="en-US" dirty="0"/>
              <a:t>, length of time quantum is critical to determine.</a:t>
            </a:r>
          </a:p>
        </p:txBody>
      </p:sp>
    </p:spTree>
    <p:extLst>
      <p:ext uri="{BB962C8B-B14F-4D97-AF65-F5344CB8AC3E}">
        <p14:creationId xmlns:p14="http://schemas.microsoft.com/office/powerpoint/2010/main" val="27229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Mode:</a:t>
            </a:r>
          </a:p>
          <a:p>
            <a:pPr lvl="1"/>
            <a:r>
              <a:rPr lang="en-US" dirty="0"/>
              <a:t>Preemptive: </a:t>
            </a:r>
            <a:r>
              <a:rPr lang="en-US" dirty="0" smtClean="0"/>
              <a:t>When quantum time is over or process completes its execution (which ever is earlier), it starts new job.</a:t>
            </a:r>
          </a:p>
          <a:p>
            <a:pPr lvl="1"/>
            <a:r>
              <a:rPr lang="en-US" dirty="0" smtClean="0"/>
              <a:t>Selection of new job is as per FCFS </a:t>
            </a:r>
            <a:r>
              <a:rPr lang="en-US" smtClean="0"/>
              <a:t>scheduling algorithm</a:t>
            </a:r>
            <a:endParaRPr lang="en-US" dirty="0"/>
          </a:p>
          <a:p>
            <a:r>
              <a:rPr lang="en-US" dirty="0"/>
              <a:t>Implementation :</a:t>
            </a:r>
          </a:p>
          <a:p>
            <a:pPr lvl="1"/>
            <a:r>
              <a:rPr lang="en-US" dirty="0"/>
              <a:t>This strategy can be implemented by using circular FIFO queue.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any process comes, or process releases CPU, or process is preempted. It is moved to the end of the queue.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CPU becomes free, a process from the first position in a queue is selected to run.</a:t>
            </a:r>
          </a:p>
        </p:txBody>
      </p:sp>
    </p:spTree>
    <p:extLst>
      <p:ext uri="{BB962C8B-B14F-4D97-AF65-F5344CB8AC3E}">
        <p14:creationId xmlns:p14="http://schemas.microsoft.com/office/powerpoint/2010/main" val="14415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200" dirty="0">
                <a:solidFill>
                  <a:srgbClr val="FF0000"/>
                </a:solidFill>
              </a:rPr>
              <a:t>(Quantum time is 4 </a:t>
            </a:r>
            <a:r>
              <a:rPr lang="en-US" sz="2200" dirty="0" err="1">
                <a:solidFill>
                  <a:srgbClr val="FF0000"/>
                </a:solidFill>
              </a:rPr>
              <a:t>ms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&amp; context </a:t>
            </a:r>
            <a:r>
              <a:rPr lang="en-US" sz="2200" dirty="0">
                <a:solidFill>
                  <a:srgbClr val="FF0000"/>
                </a:solidFill>
              </a:rPr>
              <a:t>switch overhead is </a:t>
            </a:r>
            <a:r>
              <a:rPr lang="en-US" sz="2200" dirty="0" smtClean="0">
                <a:solidFill>
                  <a:srgbClr val="FF0000"/>
                </a:solidFill>
              </a:rPr>
              <a:t>1 </a:t>
            </a:r>
            <a:r>
              <a:rPr lang="en-US" sz="2200" dirty="0" err="1">
                <a:solidFill>
                  <a:srgbClr val="FF0000"/>
                </a:solidFill>
              </a:rPr>
              <a:t>ms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en-US" sz="22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02077"/>
              </p:ext>
            </p:extLst>
          </p:nvPr>
        </p:nvGraphicFramePr>
        <p:xfrm>
          <a:off x="2438400" y="1143000"/>
          <a:ext cx="6324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70710"/>
                <a:gridCol w="3505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(∆T) (CPU Burst 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43434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7440" y="38862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80200" y="3894382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90980" y="3892624"/>
            <a:ext cx="28836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28462" y="4349234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25994" y="4339884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9344" y="3893338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90124" y="3894052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27606" y="4345809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9944" y="433645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82702" y="3893343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98893" y="3894057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43919" y="4345814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01826" y="4336464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1503" y="3893345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04664" y="3894059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3251" y="4348197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84484" y="4338847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693861" y="3893345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4641" y="3894059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37514" y="4348197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98747" y="4338847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93440" y="3895103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09631" y="3895817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73705" y="4347574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37482" y="4338224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698185" y="3895726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87974" y="4348197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5218"/>
              </p:ext>
            </p:extLst>
          </p:nvPr>
        </p:nvGraphicFramePr>
        <p:xfrm>
          <a:off x="1342032" y="4653888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11604"/>
              </p:ext>
            </p:extLst>
          </p:nvPr>
        </p:nvGraphicFramePr>
        <p:xfrm>
          <a:off x="2504365" y="4664847"/>
          <a:ext cx="24998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31282"/>
              </p:ext>
            </p:extLst>
          </p:nvPr>
        </p:nvGraphicFramePr>
        <p:xfrm>
          <a:off x="3249215" y="4692143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85344"/>
              </p:ext>
            </p:extLst>
          </p:nvPr>
        </p:nvGraphicFramePr>
        <p:xfrm>
          <a:off x="4487257" y="4705791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40642"/>
              </p:ext>
            </p:extLst>
          </p:nvPr>
        </p:nvGraphicFramePr>
        <p:xfrm>
          <a:off x="5693028" y="4723988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30513"/>
              </p:ext>
            </p:extLst>
          </p:nvPr>
        </p:nvGraphicFramePr>
        <p:xfrm>
          <a:off x="6457585" y="4724400"/>
          <a:ext cx="24998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48" grpId="0" animBg="1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200" dirty="0">
                <a:solidFill>
                  <a:srgbClr val="FF0000"/>
                </a:solidFill>
              </a:rPr>
              <a:t>(Quantum time is 4 </a:t>
            </a:r>
            <a:r>
              <a:rPr lang="en-US" sz="2200" dirty="0" err="1">
                <a:solidFill>
                  <a:srgbClr val="FF0000"/>
                </a:solidFill>
              </a:rPr>
              <a:t>ms</a:t>
            </a:r>
            <a:r>
              <a:rPr lang="en-US" sz="2200" dirty="0">
                <a:solidFill>
                  <a:srgbClr val="FF0000"/>
                </a:solidFill>
              </a:rPr>
              <a:t> &amp; context switch overhead is 1 </a:t>
            </a:r>
            <a:r>
              <a:rPr lang="en-US" sz="2200" dirty="0" err="1">
                <a:solidFill>
                  <a:srgbClr val="FF0000"/>
                </a:solidFill>
              </a:rPr>
              <a:t>ms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Turnaround Time:</a:t>
            </a:r>
            <a:r>
              <a:rPr lang="en-US" dirty="0"/>
              <a:t>	(28+24+9+17)/</a:t>
            </a:r>
            <a:r>
              <a:rPr lang="en-US" dirty="0" smtClean="0"/>
              <a:t>4	= 	19.5 </a:t>
            </a:r>
            <a:r>
              <a:rPr lang="en-US" dirty="0" err="1" smtClean="0"/>
              <a:t>ms.</a:t>
            </a:r>
            <a:endParaRPr lang="en-US" dirty="0" smtClean="0"/>
          </a:p>
          <a:p>
            <a:r>
              <a:rPr lang="en-US" dirty="0" smtClean="0"/>
              <a:t>Average Waiting Time:</a:t>
            </a:r>
            <a:r>
              <a:rPr lang="en-US" dirty="0"/>
              <a:t>	(18+18+7+13)/</a:t>
            </a:r>
            <a:r>
              <a:rPr lang="en-US" dirty="0" smtClean="0"/>
              <a:t>4	= 	14 </a:t>
            </a:r>
            <a:r>
              <a:rPr lang="en-US" dirty="0" err="1" smtClean="0"/>
              <a:t>ms.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65475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43000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87440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80200" y="4122982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90980" y="4121224"/>
            <a:ext cx="28836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28462" y="4577834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25994" y="4568484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79344" y="4121938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390124" y="4122652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27606" y="4574409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69944" y="456505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682702" y="4121943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98893" y="4122657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43919" y="4574414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01826" y="4565064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491503" y="4121945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404664" y="4122659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23251" y="4576797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84484" y="4567447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693861" y="4121945"/>
            <a:ext cx="914400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604641" y="4122659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337514" y="4576797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698747" y="4567447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893440" y="4123703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409631" y="4124417"/>
            <a:ext cx="288364" cy="447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73705" y="4576174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37482" y="4566824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698185" y="4124326"/>
            <a:ext cx="511624" cy="44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87974" y="4576797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 useBgFill="1">
        <p:nvSpPr>
          <p:cNvPr id="68" name="Rectangle 67"/>
          <p:cNvSpPr/>
          <p:nvPr/>
        </p:nvSpPr>
        <p:spPr>
          <a:xfrm>
            <a:off x="3917451" y="1010720"/>
            <a:ext cx="1353312" cy="683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9" name="Rectangle 68"/>
          <p:cNvSpPr/>
          <p:nvPr/>
        </p:nvSpPr>
        <p:spPr>
          <a:xfrm>
            <a:off x="5267526" y="101565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0" name="Rectangle 69"/>
          <p:cNvSpPr/>
          <p:nvPr/>
        </p:nvSpPr>
        <p:spPr>
          <a:xfrm>
            <a:off x="7187766" y="1010720"/>
            <a:ext cx="165143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1" name="Rectangle 70"/>
          <p:cNvSpPr/>
          <p:nvPr/>
        </p:nvSpPr>
        <p:spPr>
          <a:xfrm>
            <a:off x="3917451" y="1676883"/>
            <a:ext cx="1353312" cy="391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2" name="Rectangle 71"/>
          <p:cNvSpPr/>
          <p:nvPr/>
        </p:nvSpPr>
        <p:spPr>
          <a:xfrm>
            <a:off x="3917451" y="207580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/>
          <p:cNvSpPr/>
          <p:nvPr/>
        </p:nvSpPr>
        <p:spPr>
          <a:xfrm>
            <a:off x="3917451" y="245491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4" name="Rectangle 73"/>
          <p:cNvSpPr/>
          <p:nvPr/>
        </p:nvSpPr>
        <p:spPr>
          <a:xfrm>
            <a:off x="3917451" y="282958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/>
          <p:cNvSpPr/>
          <p:nvPr/>
        </p:nvSpPr>
        <p:spPr>
          <a:xfrm>
            <a:off x="5267526" y="168265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6" name="Rectangle 75"/>
          <p:cNvSpPr/>
          <p:nvPr/>
        </p:nvSpPr>
        <p:spPr>
          <a:xfrm>
            <a:off x="5267526" y="2030326"/>
            <a:ext cx="1920240" cy="404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7" name="Rectangle 76"/>
          <p:cNvSpPr/>
          <p:nvPr/>
        </p:nvSpPr>
        <p:spPr>
          <a:xfrm>
            <a:off x="5267526" y="243037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8" name="Rectangle 77"/>
          <p:cNvSpPr/>
          <p:nvPr/>
        </p:nvSpPr>
        <p:spPr>
          <a:xfrm>
            <a:off x="5267526" y="280504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9" name="Rectangle 78"/>
          <p:cNvSpPr/>
          <p:nvPr/>
        </p:nvSpPr>
        <p:spPr>
          <a:xfrm>
            <a:off x="7187766" y="1677713"/>
            <a:ext cx="165143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0" name="Rectangle 79"/>
          <p:cNvSpPr/>
          <p:nvPr/>
        </p:nvSpPr>
        <p:spPr>
          <a:xfrm>
            <a:off x="7187766" y="2046331"/>
            <a:ext cx="165143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1" name="Rectangle 80"/>
          <p:cNvSpPr/>
          <p:nvPr/>
        </p:nvSpPr>
        <p:spPr>
          <a:xfrm>
            <a:off x="7187766" y="2425442"/>
            <a:ext cx="165143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Rectangle 81"/>
          <p:cNvSpPr/>
          <p:nvPr/>
        </p:nvSpPr>
        <p:spPr>
          <a:xfrm>
            <a:off x="7187766" y="2800107"/>
            <a:ext cx="165143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One of the oldest, simplest, fairest and most widely used algorithms.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Context switch overhead is there.</a:t>
            </a:r>
          </a:p>
          <a:p>
            <a:pPr lvl="1"/>
            <a:r>
              <a:rPr lang="en-US" dirty="0"/>
              <a:t>Determination of time quantum is too critical.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is too short, it causes frequent context switches and lowers CPU efficiency. </a:t>
            </a:r>
          </a:p>
          <a:p>
            <a:pPr lvl="2" algn="just"/>
            <a:r>
              <a:rPr lang="en-US" dirty="0" smtClean="0"/>
              <a:t>If </a:t>
            </a:r>
            <a:r>
              <a:rPr lang="en-US" dirty="0"/>
              <a:t>it is too long, it causes poor response for short interactive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Preemptive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criteria :</a:t>
            </a:r>
          </a:p>
          <a:p>
            <a:pPr lvl="1"/>
            <a:r>
              <a:rPr lang="en-US" dirty="0"/>
              <a:t>The process, that has highest priority, is served first.</a:t>
            </a:r>
          </a:p>
          <a:p>
            <a:r>
              <a:rPr lang="en-US" dirty="0"/>
              <a:t>Decision Mode:</a:t>
            </a:r>
          </a:p>
          <a:p>
            <a:pPr lvl="1"/>
            <a:r>
              <a:rPr lang="en-US" dirty="0"/>
              <a:t>Non Preemptive: Once a process is selected, it runs until it blocks for an I/O or some </a:t>
            </a:r>
            <a:r>
              <a:rPr lang="en-US" dirty="0" smtClean="0"/>
              <a:t>event </a:t>
            </a:r>
            <a:r>
              <a:rPr lang="en-US" dirty="0"/>
              <a:t>or it terminates.</a:t>
            </a:r>
          </a:p>
          <a:p>
            <a:r>
              <a:rPr lang="en-US" dirty="0"/>
              <a:t>Implementation :</a:t>
            </a:r>
          </a:p>
          <a:p>
            <a:pPr lvl="1"/>
            <a:r>
              <a:rPr lang="en-US" dirty="0"/>
              <a:t>This strategy can be implemented by using sorted FIFO queue.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processes in a queue are sorted based on their priority with highest priority process at front end.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CPU becomes free, a process from the first position in a queue is selected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Preemptive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100" dirty="0">
                <a:solidFill>
                  <a:srgbClr val="FF0000"/>
                </a:solidFill>
              </a:rPr>
              <a:t>(small values for priority means higher priority of a process)</a:t>
            </a:r>
            <a:endParaRPr lang="en-US" sz="21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42756"/>
              </p:ext>
            </p:extLst>
          </p:nvPr>
        </p:nvGraphicFramePr>
        <p:xfrm>
          <a:off x="2190979" y="1143000"/>
          <a:ext cx="63386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384427"/>
                <a:gridCol w="3065653"/>
                <a:gridCol w="940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</a:p>
                    <a:p>
                      <a:pPr algn="ctr"/>
                      <a:r>
                        <a:rPr lang="en-US" dirty="0" smtClean="0"/>
                        <a:t>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</a:t>
                      </a:r>
                    </a:p>
                    <a:p>
                      <a:pPr algn="ctr"/>
                      <a:r>
                        <a:rPr lang="en-US" dirty="0" smtClean="0"/>
                        <a:t>(∆T)  (CPU Burst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07723" y="4113449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50523" y="4113449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26927" y="411344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67400" y="4583668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Preemptive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100" dirty="0">
                <a:solidFill>
                  <a:srgbClr val="FF0000"/>
                </a:solidFill>
              </a:rPr>
              <a:t>(small values for priority means higher priority of a process</a:t>
            </a:r>
            <a:r>
              <a:rPr lang="en-US" sz="2100" dirty="0" smtClean="0">
                <a:solidFill>
                  <a:srgbClr val="FF0000"/>
                </a:solidFill>
              </a:rPr>
              <a:t>)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endParaRPr lang="en-US" sz="2100" dirty="0" smtClean="0">
              <a:solidFill>
                <a:srgbClr val="FF0000"/>
              </a:solidFill>
            </a:endParaRP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/>
              <a:t>Average Turnaround Time:	(10+21+13+9) / 4	= </a:t>
            </a:r>
            <a:r>
              <a:rPr lang="en-US" sz="2100" dirty="0" smtClean="0"/>
              <a:t>	13.25 </a:t>
            </a:r>
            <a:r>
              <a:rPr lang="en-US" sz="2100" dirty="0" err="1"/>
              <a:t>ms</a:t>
            </a:r>
            <a:r>
              <a:rPr lang="en-US" sz="2100" dirty="0"/>
              <a:t> </a:t>
            </a:r>
          </a:p>
          <a:p>
            <a:r>
              <a:rPr lang="en-US" sz="2100" dirty="0"/>
              <a:t>Average Waiting Time:	(0+15+11+5) / 4		</a:t>
            </a:r>
            <a:r>
              <a:rPr lang="en-US" sz="2100" dirty="0" smtClean="0"/>
              <a:t>= 	7.75 </a:t>
            </a:r>
            <a:r>
              <a:rPr lang="en-US" sz="2100" dirty="0" err="1" smtClean="0"/>
              <a:t>ms</a:t>
            </a:r>
            <a:endParaRPr lang="en-US" sz="21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52048" y="4114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07723" y="4113449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650523" y="4113449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26927" y="411583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94568" y="4583668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583668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67400" y="4583668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831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454429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60960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17" name="Rectangle 16"/>
          <p:cNvSpPr/>
          <p:nvPr/>
        </p:nvSpPr>
        <p:spPr>
          <a:xfrm>
            <a:off x="3917451" y="1010720"/>
            <a:ext cx="1353312" cy="683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5267526" y="101565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/>
          <p:cNvSpPr/>
          <p:nvPr/>
        </p:nvSpPr>
        <p:spPr>
          <a:xfrm>
            <a:off x="7187766" y="1010720"/>
            <a:ext cx="165143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3917451" y="1676883"/>
            <a:ext cx="1353312" cy="391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/>
          <p:cNvSpPr/>
          <p:nvPr/>
        </p:nvSpPr>
        <p:spPr>
          <a:xfrm>
            <a:off x="3917451" y="207580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3917451" y="245491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3917451" y="282958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/>
          <p:cNvSpPr/>
          <p:nvPr/>
        </p:nvSpPr>
        <p:spPr>
          <a:xfrm>
            <a:off x="5267526" y="168265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/>
          <p:cNvSpPr/>
          <p:nvPr/>
        </p:nvSpPr>
        <p:spPr>
          <a:xfrm>
            <a:off x="5267526" y="2030326"/>
            <a:ext cx="1920240" cy="404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5267526" y="243037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/>
          <p:cNvSpPr/>
          <p:nvPr/>
        </p:nvSpPr>
        <p:spPr>
          <a:xfrm>
            <a:off x="5267526" y="280504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7187766" y="1677713"/>
            <a:ext cx="165143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/>
          <p:cNvSpPr/>
          <p:nvPr/>
        </p:nvSpPr>
        <p:spPr>
          <a:xfrm>
            <a:off x="7187766" y="2046331"/>
            <a:ext cx="165143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/>
          <p:cNvSpPr/>
          <p:nvPr/>
        </p:nvSpPr>
        <p:spPr>
          <a:xfrm>
            <a:off x="7187766" y="2425442"/>
            <a:ext cx="165143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7187766" y="2800107"/>
            <a:ext cx="165143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Preemptive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Priority is considered. Critical processes can get even better response time.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Starvation is possible for low priority processes. It can be overcome by using technique called ‘Aging’.</a:t>
            </a:r>
          </a:p>
          <a:p>
            <a:pPr lvl="1"/>
            <a:r>
              <a:rPr lang="en-US" dirty="0"/>
              <a:t>Aging: gradually increases the priority of processes that wait in the system for a long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Process Scheduling?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</a:t>
            </a:r>
            <a:r>
              <a:rPr lang="en-IN" dirty="0"/>
              <a:t>scheduling is the activity of the process manager that handles </a:t>
            </a:r>
            <a:r>
              <a:rPr lang="en-IN" dirty="0" smtClean="0"/>
              <a:t>suspension of running </a:t>
            </a:r>
            <a:r>
              <a:rPr lang="en-IN" dirty="0"/>
              <a:t>process from </a:t>
            </a:r>
            <a:r>
              <a:rPr lang="en-IN" dirty="0" smtClean="0"/>
              <a:t>CPU </a:t>
            </a:r>
            <a:r>
              <a:rPr lang="en-IN" dirty="0"/>
              <a:t>and </a:t>
            </a:r>
            <a:r>
              <a:rPr lang="en-IN" dirty="0" smtClean="0"/>
              <a:t>selection </a:t>
            </a:r>
            <a:r>
              <a:rPr lang="en-IN" dirty="0"/>
              <a:t>of another process on the basis of a particular strategy.</a:t>
            </a:r>
          </a:p>
          <a:p>
            <a:r>
              <a:rPr lang="en-IN" dirty="0"/>
              <a:t>The part of operating system that makes the choice is called </a:t>
            </a:r>
            <a:r>
              <a:rPr lang="en-IN" b="1" dirty="0"/>
              <a:t>scheduler</a:t>
            </a:r>
            <a:r>
              <a:rPr lang="en-IN" dirty="0"/>
              <a:t>.</a:t>
            </a:r>
          </a:p>
          <a:p>
            <a:r>
              <a:rPr lang="en-IN" dirty="0"/>
              <a:t>The algorithm used by this scheduler is called </a:t>
            </a:r>
            <a:r>
              <a:rPr lang="en-IN" b="1" dirty="0"/>
              <a:t>scheduling algorithm</a:t>
            </a:r>
            <a:r>
              <a:rPr lang="en-IN" dirty="0"/>
              <a:t>.</a:t>
            </a:r>
          </a:p>
          <a:p>
            <a:r>
              <a:rPr lang="en-IN" dirty="0"/>
              <a:t>Process scheduling is an essential part of a </a:t>
            </a:r>
            <a:r>
              <a:rPr lang="en-IN" dirty="0" smtClean="0"/>
              <a:t>multiprogramming </a:t>
            </a:r>
            <a:r>
              <a:rPr lang="en-IN" dirty="0"/>
              <a:t>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20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</a:t>
            </a:r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Selection criteria :</a:t>
            </a:r>
          </a:p>
          <a:p>
            <a:pPr lvl="1"/>
            <a:r>
              <a:rPr lang="en-US" dirty="0"/>
              <a:t>The process, that has highest priority, is served first.</a:t>
            </a:r>
          </a:p>
          <a:p>
            <a:r>
              <a:rPr lang="en-US" dirty="0"/>
              <a:t>Decision Mode:</a:t>
            </a:r>
          </a:p>
          <a:p>
            <a:pPr lvl="1"/>
            <a:r>
              <a:rPr lang="en-US" dirty="0"/>
              <a:t>Preemptive: When a new process arrives, its priority is compared with current process priority.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new job has higher priority than the current, the current process is suspended and new job is started.</a:t>
            </a:r>
          </a:p>
          <a:p>
            <a:r>
              <a:rPr lang="en-US" dirty="0"/>
              <a:t>Implementation :</a:t>
            </a:r>
          </a:p>
          <a:p>
            <a:pPr lvl="1"/>
            <a:r>
              <a:rPr lang="en-US" dirty="0"/>
              <a:t>This strategy can be implemented by using sorted FIFO queue.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processes in a queue are sorted based on priority with highest priority process at front end.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CPU becomes free, a process from the first position in a queue is selected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 </a:t>
            </a:r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100" dirty="0">
                <a:solidFill>
                  <a:srgbClr val="FF0000"/>
                </a:solidFill>
              </a:rPr>
              <a:t>(small values for priority means higher priority of a process)</a:t>
            </a:r>
            <a:endParaRPr lang="en-US" sz="21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42756"/>
              </p:ext>
            </p:extLst>
          </p:nvPr>
        </p:nvGraphicFramePr>
        <p:xfrm>
          <a:off x="2190979" y="1143000"/>
          <a:ext cx="63386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384427"/>
                <a:gridCol w="3065653"/>
                <a:gridCol w="940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</a:p>
                    <a:p>
                      <a:pPr algn="ctr"/>
                      <a:r>
                        <a:rPr lang="en-US" dirty="0" smtClean="0"/>
                        <a:t> 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required for completion </a:t>
                      </a:r>
                    </a:p>
                    <a:p>
                      <a:pPr algn="ctr"/>
                      <a:r>
                        <a:rPr lang="en-US" dirty="0" smtClean="0"/>
                        <a:t>(∆T)  (CPU Burst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6050571" y="387362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227542" y="3874178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321256" y="4338521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95752" y="4338284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90545" y="4350189"/>
            <a:ext cx="2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31685" y="4345427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06944" y="4344355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452048" y="3881321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44905" y="3873939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01777" y="3873939"/>
            <a:ext cx="66295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64733" y="3873939"/>
            <a:ext cx="66295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42224" y="3873702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4194" y="4328280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9162" y="4355068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37056"/>
              </p:ext>
            </p:extLst>
          </p:nvPr>
        </p:nvGraphicFramePr>
        <p:xfrm>
          <a:off x="2074679" y="4678677"/>
          <a:ext cx="1723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9486"/>
              </p:ext>
            </p:extLst>
          </p:nvPr>
        </p:nvGraphicFramePr>
        <p:xfrm>
          <a:off x="2700776" y="4690230"/>
          <a:ext cx="1723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84717"/>
              </p:ext>
            </p:extLst>
          </p:nvPr>
        </p:nvGraphicFramePr>
        <p:xfrm>
          <a:off x="3348405" y="4713687"/>
          <a:ext cx="1723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38585"/>
              </p:ext>
            </p:extLst>
          </p:nvPr>
        </p:nvGraphicFramePr>
        <p:xfrm>
          <a:off x="4231100" y="4706265"/>
          <a:ext cx="1723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2361"/>
              </p:ext>
            </p:extLst>
          </p:nvPr>
        </p:nvGraphicFramePr>
        <p:xfrm>
          <a:off x="5113795" y="4730352"/>
          <a:ext cx="17237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/>
      <p:bldP spid="55" grpId="0"/>
      <p:bldP spid="56" grpId="0"/>
      <p:bldP spid="57" grpId="0"/>
      <p:bldP spid="58" grpId="0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Preemptive </a:t>
            </a:r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Gantt Chart </a:t>
            </a:r>
            <a:r>
              <a:rPr lang="en-US" sz="2100" dirty="0">
                <a:solidFill>
                  <a:srgbClr val="FF0000"/>
                </a:solidFill>
              </a:rPr>
              <a:t>(small values for priority means higher priority of a process</a:t>
            </a:r>
            <a:r>
              <a:rPr lang="en-US" sz="2100" dirty="0" smtClean="0">
                <a:solidFill>
                  <a:srgbClr val="FF0000"/>
                </a:solidFill>
              </a:rPr>
              <a:t>)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endParaRPr lang="en-US" sz="2100" dirty="0" smtClean="0">
              <a:solidFill>
                <a:srgbClr val="FF0000"/>
              </a:solidFill>
            </a:endParaRP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/>
              <a:t>Average Turnaround Time:	 (22+12+2+4) / 4 	= 	</a:t>
            </a:r>
            <a:r>
              <a:rPr lang="en-US" sz="2100" dirty="0" smtClean="0"/>
              <a:t>10 </a:t>
            </a:r>
            <a:r>
              <a:rPr lang="en-US" sz="2100" dirty="0" err="1"/>
              <a:t>ms</a:t>
            </a:r>
            <a:r>
              <a:rPr lang="en-US" sz="2100" dirty="0"/>
              <a:t> </a:t>
            </a:r>
          </a:p>
          <a:p>
            <a:r>
              <a:rPr lang="en-US" sz="2100" dirty="0"/>
              <a:t>Average Waiting Time:	 (12+6+0+0) / 4 		= 	</a:t>
            </a:r>
            <a:r>
              <a:rPr lang="en-US" sz="2100" dirty="0" smtClean="0"/>
              <a:t>4.5 </a:t>
            </a:r>
            <a:r>
              <a:rPr lang="en-US" sz="2100" dirty="0" err="1"/>
              <a:t>ms</a:t>
            </a:r>
            <a:endParaRPr lang="en-US" sz="2100" dirty="0" smtClean="0">
              <a:solidFill>
                <a:srgbClr val="FF0000"/>
              </a:solidFill>
            </a:endParaRPr>
          </a:p>
          <a:p>
            <a:endParaRPr lang="en-US" sz="2100" dirty="0">
              <a:solidFill>
                <a:srgbClr val="FF0000"/>
              </a:solidFill>
            </a:endParaRPr>
          </a:p>
          <a:p>
            <a:endParaRPr lang="en-US" sz="2100" dirty="0" smtClean="0">
              <a:solidFill>
                <a:srgbClr val="FF0000"/>
              </a:solidFill>
            </a:endParaRPr>
          </a:p>
          <a:p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09181"/>
              </p:ext>
            </p:extLst>
          </p:nvPr>
        </p:nvGraphicFramePr>
        <p:xfrm>
          <a:off x="236803" y="1028128"/>
          <a:ext cx="8524898" cy="220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36"/>
                <a:gridCol w="1436814"/>
                <a:gridCol w="1304671"/>
                <a:gridCol w="1359218"/>
                <a:gridCol w="1914588"/>
                <a:gridCol w="1561171"/>
              </a:tblGrid>
              <a:tr h="648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</a:p>
                    <a:p>
                      <a:pPr algn="ctr"/>
                      <a:r>
                        <a:rPr lang="en-US" dirty="0" smtClean="0"/>
                        <a:t>(T0)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 </a:t>
                      </a:r>
                    </a:p>
                    <a:p>
                      <a:pPr algn="ctr"/>
                      <a:r>
                        <a:rPr lang="en-US" dirty="0" smtClean="0"/>
                        <a:t>(∆T)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 Time </a:t>
                      </a:r>
                    </a:p>
                    <a:p>
                      <a:pPr algn="ctr"/>
                      <a:r>
                        <a:rPr lang="en-US" dirty="0" smtClean="0"/>
                        <a:t>(T1)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Turnaround Time </a:t>
                      </a:r>
                    </a:p>
                    <a:p>
                      <a:pPr algn="ctr"/>
                      <a:r>
                        <a:rPr lang="en-US" dirty="0" smtClean="0"/>
                        <a:t>(TAT = T1-T0)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Time (WT = TAT-∆T)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32" name="Rectangle 31"/>
          <p:cNvSpPr/>
          <p:nvPr/>
        </p:nvSpPr>
        <p:spPr>
          <a:xfrm>
            <a:off x="3917451" y="1010720"/>
            <a:ext cx="1353312" cy="683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5267526" y="1015657"/>
            <a:ext cx="1920240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/>
          <p:cNvSpPr/>
          <p:nvPr/>
        </p:nvSpPr>
        <p:spPr>
          <a:xfrm>
            <a:off x="7187766" y="1010720"/>
            <a:ext cx="1651434" cy="658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/>
          <p:cNvSpPr/>
          <p:nvPr/>
        </p:nvSpPr>
        <p:spPr>
          <a:xfrm>
            <a:off x="3917451" y="1676883"/>
            <a:ext cx="1353312" cy="391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3917451" y="2075807"/>
            <a:ext cx="1353312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Rectangle 36"/>
          <p:cNvSpPr/>
          <p:nvPr/>
        </p:nvSpPr>
        <p:spPr>
          <a:xfrm>
            <a:off x="3917451" y="2454918"/>
            <a:ext cx="1353312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/>
          <p:cNvSpPr/>
          <p:nvPr/>
        </p:nvSpPr>
        <p:spPr>
          <a:xfrm>
            <a:off x="3917451" y="2829583"/>
            <a:ext cx="1353312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" name="Rectangle 38"/>
          <p:cNvSpPr/>
          <p:nvPr/>
        </p:nvSpPr>
        <p:spPr>
          <a:xfrm>
            <a:off x="5267526" y="1682650"/>
            <a:ext cx="192024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5267526" y="2030326"/>
            <a:ext cx="1920240" cy="404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/>
          <p:cNvSpPr/>
          <p:nvPr/>
        </p:nvSpPr>
        <p:spPr>
          <a:xfrm>
            <a:off x="5267526" y="2430379"/>
            <a:ext cx="1920240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Rectangle 41"/>
          <p:cNvSpPr/>
          <p:nvPr/>
        </p:nvSpPr>
        <p:spPr>
          <a:xfrm>
            <a:off x="5267526" y="2805044"/>
            <a:ext cx="1920240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42"/>
          <p:cNvSpPr/>
          <p:nvPr/>
        </p:nvSpPr>
        <p:spPr>
          <a:xfrm>
            <a:off x="7187766" y="1677713"/>
            <a:ext cx="165143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/>
          <p:cNvSpPr/>
          <p:nvPr/>
        </p:nvSpPr>
        <p:spPr>
          <a:xfrm>
            <a:off x="7187766" y="2046331"/>
            <a:ext cx="1651434" cy="384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7187766" y="2425442"/>
            <a:ext cx="1651434" cy="374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45"/>
          <p:cNvSpPr/>
          <p:nvPr/>
        </p:nvSpPr>
        <p:spPr>
          <a:xfrm>
            <a:off x="7187766" y="2800107"/>
            <a:ext cx="1651434" cy="429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50571" y="4108687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27542" y="4107657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21256" y="45720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95752" y="4571763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90545" y="4583668"/>
            <a:ext cx="2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31685" y="4578906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06944" y="4577834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452048" y="4114800"/>
            <a:ext cx="0" cy="45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444905" y="4107418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01777" y="4107418"/>
            <a:ext cx="66295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64733" y="4107418"/>
            <a:ext cx="66295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142224" y="410718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424194" y="4561759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9162" y="4588547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Preemptive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Priority is considered. Critical processes can get even better response time.</a:t>
            </a:r>
          </a:p>
          <a:p>
            <a:r>
              <a:rPr lang="en-IN" dirty="0"/>
              <a:t>Disadvantages:</a:t>
            </a:r>
          </a:p>
          <a:p>
            <a:pPr lvl="1"/>
            <a:r>
              <a:rPr lang="en-IN" dirty="0"/>
              <a:t>Starvation is possible for low priority processes. It can be overcome by using technique called ‘Aging’.</a:t>
            </a:r>
          </a:p>
          <a:p>
            <a:pPr lvl="1"/>
            <a:r>
              <a:rPr lang="en-IN" dirty="0"/>
              <a:t>Aging: gradually increases the priority of processes that wait in the system for a long time.</a:t>
            </a:r>
          </a:p>
          <a:p>
            <a:pPr lvl="1"/>
            <a:r>
              <a:rPr lang="en-IN" dirty="0"/>
              <a:t>Context switch overhead is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Five batch jobs A to E arrive at same time. They have estimated running times 10,6,2,4 and 8 minutes. Their priorities are 3,5,2,1 and 4 respectively with 5 being highest priority. For each of the following algorithm determine mean process turnaround time. Ignore process swapping overhead.</a:t>
            </a:r>
          </a:p>
          <a:p>
            <a:r>
              <a:rPr lang="en-IN" dirty="0"/>
              <a:t>Round Robin, Priority Scheduling, FCFS, SJF.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5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that the following processes arrive for the execution at the times indicated. Each process will run the listed amount of time. Assume </a:t>
            </a:r>
            <a:r>
              <a:rPr lang="en-IN" dirty="0" err="1"/>
              <a:t>preemptive</a:t>
            </a:r>
            <a:r>
              <a:rPr lang="en-IN" dirty="0"/>
              <a:t> scheduling.</a:t>
            </a:r>
          </a:p>
          <a:p>
            <a:pPr lvl="1"/>
            <a:r>
              <a:rPr lang="en-IN" dirty="0"/>
              <a:t>Process         Arrival Time (</a:t>
            </a:r>
            <a:r>
              <a:rPr lang="en-IN" dirty="0" err="1"/>
              <a:t>ms</a:t>
            </a:r>
            <a:r>
              <a:rPr lang="en-IN" dirty="0"/>
              <a:t>)           Burst Time (</a:t>
            </a:r>
            <a:r>
              <a:rPr lang="en-IN" dirty="0" err="1" smtClean="0"/>
              <a:t>ms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P1                      0.0                                    8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P2                      </a:t>
            </a:r>
            <a:r>
              <a:rPr lang="en-IN" dirty="0"/>
              <a:t>0.4                                    4</a:t>
            </a:r>
          </a:p>
          <a:p>
            <a:pPr marL="0" indent="0">
              <a:buNone/>
            </a:pPr>
            <a:r>
              <a:rPr lang="en-IN" dirty="0" smtClean="0"/>
              <a:t>	P3                      </a:t>
            </a:r>
            <a:r>
              <a:rPr lang="en-IN" dirty="0"/>
              <a:t>1.0                                    1</a:t>
            </a:r>
          </a:p>
          <a:p>
            <a:r>
              <a:rPr lang="en-IN" dirty="0"/>
              <a:t>What is the turnaround time for these processes with Shortest Job First scheduling algorithm?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7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set of processes with length of CPU burst time given in </a:t>
            </a:r>
            <a:r>
              <a:rPr lang="en-IN" dirty="0" smtClean="0"/>
              <a:t>milliseconds.</a:t>
            </a:r>
          </a:p>
          <a:p>
            <a:pPr lvl="1"/>
            <a:r>
              <a:rPr lang="en-IN" dirty="0" smtClean="0"/>
              <a:t>Process         </a:t>
            </a:r>
            <a:r>
              <a:rPr lang="en-IN" dirty="0"/>
              <a:t>Burst Time      Priority</a:t>
            </a:r>
          </a:p>
          <a:p>
            <a:pPr marL="0" indent="0">
              <a:buNone/>
            </a:pPr>
            <a:r>
              <a:rPr lang="en-IN" dirty="0" smtClean="0"/>
              <a:t>	P1                   </a:t>
            </a:r>
            <a:r>
              <a:rPr lang="en-IN" dirty="0"/>
              <a:t>10                        3</a:t>
            </a:r>
          </a:p>
          <a:p>
            <a:pPr marL="0" indent="0">
              <a:buNone/>
            </a:pPr>
            <a:r>
              <a:rPr lang="en-IN" dirty="0" smtClean="0"/>
              <a:t>	P2                   </a:t>
            </a:r>
            <a:r>
              <a:rPr lang="en-IN" dirty="0"/>
              <a:t>1       	</a:t>
            </a:r>
            <a:r>
              <a:rPr lang="en-IN"/>
              <a:t>            </a:t>
            </a:r>
            <a:r>
              <a:rPr lang="en-IN" smtClean="0"/>
              <a:t>1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P3                   </a:t>
            </a:r>
            <a:r>
              <a:rPr lang="en-IN" dirty="0"/>
              <a:t>2                          </a:t>
            </a: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P4                   </a:t>
            </a:r>
            <a:r>
              <a:rPr lang="en-IN" dirty="0"/>
              <a:t>1                          4</a:t>
            </a:r>
          </a:p>
          <a:p>
            <a:pPr marL="0" indent="0">
              <a:buNone/>
            </a:pPr>
            <a:r>
              <a:rPr lang="en-IN" dirty="0" smtClean="0"/>
              <a:t>	P5                   </a:t>
            </a:r>
            <a:r>
              <a:rPr lang="en-IN" dirty="0"/>
              <a:t>5                          2</a:t>
            </a:r>
          </a:p>
          <a:p>
            <a:r>
              <a:rPr lang="en-IN" dirty="0"/>
              <a:t>Assume arrival order is: P1, P2, P3, P4, P5 all at time 0 and a smaller priority number implies a higher priority. Draw the Gantt charts illustrating the execution of these processes using </a:t>
            </a:r>
            <a:r>
              <a:rPr lang="en-IN" dirty="0" err="1"/>
              <a:t>preemptive</a:t>
            </a:r>
            <a:r>
              <a:rPr lang="en-IN" dirty="0"/>
              <a:t> priority scheduling.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7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(goals) of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Fairness</a:t>
            </a:r>
            <a:r>
              <a:rPr lang="en-IN" dirty="0" smtClean="0"/>
              <a:t>: giving each process a </a:t>
            </a:r>
            <a:r>
              <a:rPr lang="en-IN" b="1" dirty="0" smtClean="0"/>
              <a:t>fair</a:t>
            </a:r>
            <a:r>
              <a:rPr lang="en-IN" dirty="0" smtClean="0"/>
              <a:t> share of the CPU.</a:t>
            </a:r>
          </a:p>
          <a:p>
            <a:r>
              <a:rPr lang="en-IN" b="1" dirty="0" smtClean="0"/>
              <a:t>Policy enforcement</a:t>
            </a:r>
            <a:r>
              <a:rPr lang="en-IN" dirty="0" smtClean="0"/>
              <a:t>: seeing that stated policy is carried out.</a:t>
            </a:r>
          </a:p>
          <a:p>
            <a:r>
              <a:rPr lang="en-IN" b="1" dirty="0" smtClean="0"/>
              <a:t>Balance</a:t>
            </a:r>
            <a:r>
              <a:rPr lang="en-IN" dirty="0" smtClean="0"/>
              <a:t>: keeping all the parts of the system busy.</a:t>
            </a:r>
          </a:p>
          <a:p>
            <a:r>
              <a:rPr lang="en-IN" b="1" dirty="0" smtClean="0"/>
              <a:t>Throughput</a:t>
            </a:r>
            <a:r>
              <a:rPr lang="en-IN" dirty="0" smtClean="0"/>
              <a:t>: </a:t>
            </a:r>
            <a:r>
              <a:rPr lang="en-IN" b="1" dirty="0" smtClean="0"/>
              <a:t>maximize</a:t>
            </a:r>
            <a:r>
              <a:rPr lang="en-IN" dirty="0" smtClean="0"/>
              <a:t> jobs per hour.</a:t>
            </a:r>
          </a:p>
          <a:p>
            <a:r>
              <a:rPr lang="en-IN" b="1" dirty="0" smtClean="0"/>
              <a:t>Turnaround time</a:t>
            </a:r>
            <a:r>
              <a:rPr lang="en-IN" dirty="0" smtClean="0"/>
              <a:t>: </a:t>
            </a:r>
            <a:r>
              <a:rPr lang="en-IN" b="1" dirty="0" smtClean="0"/>
              <a:t>minimize</a:t>
            </a:r>
            <a:r>
              <a:rPr lang="en-IN" dirty="0" smtClean="0"/>
              <a:t> time between submission and termination.</a:t>
            </a:r>
          </a:p>
          <a:p>
            <a:r>
              <a:rPr lang="en-IN" b="1" dirty="0" smtClean="0"/>
              <a:t>CPU utilization</a:t>
            </a:r>
            <a:r>
              <a:rPr lang="en-IN" dirty="0" smtClean="0"/>
              <a:t>: keep CPU busy all time.</a:t>
            </a:r>
          </a:p>
          <a:p>
            <a:r>
              <a:rPr lang="en-IN" b="1" dirty="0" smtClean="0"/>
              <a:t>Response time</a:t>
            </a:r>
            <a:r>
              <a:rPr lang="en-IN" dirty="0" smtClean="0"/>
              <a:t>: </a:t>
            </a:r>
            <a:r>
              <a:rPr lang="en-IN" b="1" dirty="0" smtClean="0"/>
              <a:t>reduce</a:t>
            </a:r>
            <a:r>
              <a:rPr lang="en-IN" dirty="0" smtClean="0"/>
              <a:t> response to requests time</a:t>
            </a:r>
          </a:p>
        </p:txBody>
      </p:sp>
    </p:spTree>
    <p:extLst>
      <p:ext uri="{BB962C8B-B14F-4D97-AF65-F5344CB8AC3E}">
        <p14:creationId xmlns:p14="http://schemas.microsoft.com/office/powerpoint/2010/main" val="39155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06589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Long-Term 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Short-Term 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Medium-Term Scheduler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113031"/>
              </p:ext>
            </p:extLst>
          </p:nvPr>
        </p:nvGraphicFramePr>
        <p:xfrm>
          <a:off x="190500" y="1363640"/>
          <a:ext cx="876300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It is a job scheduler.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It is a CPU scheduler.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It is a process swapping scheduler.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179061"/>
              </p:ext>
            </p:extLst>
          </p:nvPr>
        </p:nvGraphicFramePr>
        <p:xfrm>
          <a:off x="193344" y="2002808"/>
          <a:ext cx="87630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selects processes from pool and loads them into memory for execution.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selects those processes which are ready to execute.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can re-introduce the process into memory and execution can be continued.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257700"/>
              </p:ext>
            </p:extLst>
          </p:nvPr>
        </p:nvGraphicFramePr>
        <p:xfrm>
          <a:off x="193344" y="2913720"/>
          <a:ext cx="87630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effectLst/>
                        </a:rPr>
                        <a:t>Speed is lesser than short term scheduler.</a:t>
                      </a:r>
                      <a:endParaRPr lang="en-US" b="0" dirty="0" smtClean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effectLst/>
                        </a:rPr>
                        <a:t>Speed is fastest among other two schedulers.</a:t>
                      </a:r>
                      <a:endParaRPr lang="en-US" b="0" dirty="0" smtClean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Speed is in between both short and long term scheduler.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7502"/>
              </p:ext>
            </p:extLst>
          </p:nvPr>
        </p:nvGraphicFramePr>
        <p:xfrm>
          <a:off x="190500" y="3831608"/>
          <a:ext cx="87630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is almost absent or minimal in time sharing system.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is also minimal in time sharing system.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effectLst/>
                        </a:rPr>
                        <a:t>It is a part of time sharing systems.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0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4" y="2114549"/>
            <a:ext cx="1156465" cy="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11115" y="4436598"/>
            <a:ext cx="1766888" cy="514350"/>
            <a:chOff x="1488" y="3024"/>
            <a:chExt cx="1484" cy="4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93" y="3024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8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3" y="3456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72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64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56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4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07544" y="2432777"/>
            <a:ext cx="1779984" cy="522684"/>
            <a:chOff x="1485" y="1341"/>
            <a:chExt cx="1495" cy="439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485" y="1776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97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485" y="1344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78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592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400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208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201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82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731169" y="2722097"/>
            <a:ext cx="1579136" cy="4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988719" y="2664948"/>
            <a:ext cx="12465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344966" y="2607798"/>
            <a:ext cx="7322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407444" y="4722348"/>
            <a:ext cx="8084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411015" y="2718527"/>
            <a:ext cx="0" cy="2008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7343425" y="2836398"/>
            <a:ext cx="377778" cy="11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725965" y="2842352"/>
            <a:ext cx="0" cy="18752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4987528" y="4722348"/>
            <a:ext cx="2743200" cy="2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2407444" y="3807948"/>
            <a:ext cx="53232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71650" y="2362530"/>
            <a:ext cx="79108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Admit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371850" y="2063296"/>
            <a:ext cx="1526862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Ready Queue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048437" y="2291896"/>
            <a:ext cx="104756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Dispatch</a:t>
            </a:r>
            <a:endParaRPr lang="en-US" altLang="en-US" sz="20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24400" y="3443288"/>
            <a:ext cx="1080201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Time-out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657850" y="4349296"/>
            <a:ext cx="127089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 Wait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343425" y="2215696"/>
            <a:ext cx="563456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/>
              <a:t>Exit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248400" y="2444296"/>
            <a:ext cx="113252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Processor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00400" y="4953000"/>
            <a:ext cx="172563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Blocked Queue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71684" y="4748542"/>
            <a:ext cx="863218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</a:t>
            </a:r>
          </a:p>
          <a:p>
            <a:r>
              <a:rPr lang="en-US" altLang="en-US" sz="2000" dirty="0"/>
              <a:t>Occurs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772874" y="1676400"/>
            <a:ext cx="1275126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Long Term</a:t>
            </a:r>
          </a:p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Scheduler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911657" y="1652487"/>
            <a:ext cx="1287950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Short Term</a:t>
            </a:r>
          </a:p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Scheduler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37864" y="3753718"/>
            <a:ext cx="1600536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Medium Term</a:t>
            </a:r>
          </a:p>
          <a:p>
            <a:pPr algn="ctr"/>
            <a:r>
              <a:rPr lang="en-US" altLang="en-US" sz="2000" dirty="0" smtClean="0">
                <a:solidFill>
                  <a:srgbClr val="C00000"/>
                </a:solidFill>
              </a:rPr>
              <a:t>Scheduler</a:t>
            </a: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CPU Utilization</a:t>
            </a:r>
            <a:r>
              <a:rPr lang="en-US" dirty="0" smtClean="0"/>
              <a:t>: </a:t>
            </a:r>
            <a:r>
              <a:rPr lang="en-US" dirty="0"/>
              <a:t>It is percent of time that the CPU is busy in executing a process.</a:t>
            </a:r>
          </a:p>
          <a:p>
            <a:r>
              <a:rPr lang="en-US" b="1" dirty="0"/>
              <a:t>Throughput</a:t>
            </a:r>
            <a:r>
              <a:rPr lang="en-US" dirty="0"/>
              <a:t>: The number of processes that are completed per time limit.</a:t>
            </a:r>
          </a:p>
          <a:p>
            <a:r>
              <a:rPr lang="en-US" b="1" dirty="0"/>
              <a:t>Turnaround Time</a:t>
            </a:r>
            <a:r>
              <a:rPr lang="en-US" dirty="0"/>
              <a:t>: The amount of time to execute a particular process from the time of submission through the time of completion</a:t>
            </a:r>
            <a:r>
              <a:rPr lang="en-US" dirty="0" smtClean="0"/>
              <a:t>.</a:t>
            </a:r>
          </a:p>
          <a:p>
            <a:pPr lvl="1"/>
            <a:r>
              <a:rPr lang="en-IN" b="1" dirty="0"/>
              <a:t>Turnaround time </a:t>
            </a:r>
            <a:r>
              <a:rPr lang="en-IN" dirty="0"/>
              <a:t>= Process finish time – Process arrival </a:t>
            </a:r>
            <a:r>
              <a:rPr lang="en-IN" dirty="0" smtClean="0"/>
              <a:t>time</a:t>
            </a:r>
            <a:endParaRPr lang="en-US" dirty="0"/>
          </a:p>
          <a:p>
            <a:r>
              <a:rPr lang="en-US" b="1" dirty="0"/>
              <a:t>Waiting Time</a:t>
            </a:r>
            <a:r>
              <a:rPr lang="en-US" dirty="0"/>
              <a:t>: </a:t>
            </a:r>
            <a:r>
              <a:rPr lang="en-US" dirty="0" smtClean="0"/>
              <a:t>The amount </a:t>
            </a:r>
            <a:r>
              <a:rPr lang="en-US" dirty="0"/>
              <a:t>of time a process has been waiting in the ready queue</a:t>
            </a:r>
            <a:r>
              <a:rPr lang="en-US" dirty="0" smtClean="0"/>
              <a:t>.</a:t>
            </a:r>
          </a:p>
          <a:p>
            <a:pPr lvl="1"/>
            <a:r>
              <a:rPr lang="en-IN" b="1" dirty="0"/>
              <a:t>Waiting time</a:t>
            </a:r>
            <a:r>
              <a:rPr lang="en-IN" dirty="0"/>
              <a:t> = Turnaround time – Actual execution time</a:t>
            </a:r>
            <a:endParaRPr lang="en-US" dirty="0"/>
          </a:p>
          <a:p>
            <a:r>
              <a:rPr lang="en-US" b="1" dirty="0"/>
              <a:t>Response Time</a:t>
            </a:r>
            <a:r>
              <a:rPr lang="en-US" dirty="0"/>
              <a:t>: The time between issuing a command and getting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41463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Come First Served (FCFS)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Shortest Job First (SJF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Shortest Remaining Time Next (SRTN)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Round Robin (RR)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Preemptive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Non-Preemptive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</a:p>
          <a:p>
            <a:pPr lvl="1"/>
            <a:r>
              <a:rPr lang="en-US" dirty="0"/>
              <a:t>The process that request first is served first.</a:t>
            </a:r>
          </a:p>
          <a:p>
            <a:pPr lvl="1"/>
            <a:r>
              <a:rPr lang="en-US" dirty="0"/>
              <a:t>It means that processes are served in the exact order of their arrival.</a:t>
            </a:r>
          </a:p>
          <a:p>
            <a:r>
              <a:rPr lang="en-US" dirty="0"/>
              <a:t>Decision Mode</a:t>
            </a:r>
          </a:p>
          <a:p>
            <a:pPr lvl="1"/>
            <a:r>
              <a:rPr lang="en-US" dirty="0"/>
              <a:t>Non preemptive: Once a process is selected, it runs until it is blocked for an I/O or some other event, or it is terminated.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This strategy can be easily implemented by using FIFO (First In First Out) queue. </a:t>
            </a:r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</p:spTree>
    <p:extLst>
      <p:ext uri="{BB962C8B-B14F-4D97-AF65-F5344CB8AC3E}">
        <p14:creationId xmlns:p14="http://schemas.microsoft.com/office/powerpoint/2010/main" val="428677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20647</TotalTime>
  <Words>2750</Words>
  <Application>Microsoft Office PowerPoint</Application>
  <PresentationFormat>On-screen Show (4:3)</PresentationFormat>
  <Paragraphs>889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2 Process Management</vt:lpstr>
      <vt:lpstr>Topics to be covered</vt:lpstr>
      <vt:lpstr>What is Process Scheduling?</vt:lpstr>
      <vt:lpstr>Objectives (goals) of Scheduling</vt:lpstr>
      <vt:lpstr>Types of Schedulers</vt:lpstr>
      <vt:lpstr>Types of Schedulers</vt:lpstr>
      <vt:lpstr>Scheduling Criteria</vt:lpstr>
      <vt:lpstr>Scheduling Algorithms</vt:lpstr>
      <vt:lpstr>First Come First Served (FCFS)</vt:lpstr>
      <vt:lpstr>First Come First Served (FCFS)</vt:lpstr>
      <vt:lpstr>First Come First Served (FCFS)</vt:lpstr>
      <vt:lpstr>First Come First Served (FCFS)</vt:lpstr>
      <vt:lpstr>Shortest Job First (SJF)</vt:lpstr>
      <vt:lpstr>Shortest Job First (SJF)</vt:lpstr>
      <vt:lpstr>Shortest Job First (SJF)</vt:lpstr>
      <vt:lpstr>Shortest Job First (SJF)</vt:lpstr>
      <vt:lpstr>Shortest Remaining Time Next (SRTN)</vt:lpstr>
      <vt:lpstr>Shortest Remaining Time Next (SRTN)</vt:lpstr>
      <vt:lpstr>Shortest Remaining Time Next (SRTN)</vt:lpstr>
      <vt:lpstr>Shortest Remaining Time Next (SRTN)</vt:lpstr>
      <vt:lpstr>Round Robin (RR)</vt:lpstr>
      <vt:lpstr>Round Robin (RR)</vt:lpstr>
      <vt:lpstr>Round Robin (RR)</vt:lpstr>
      <vt:lpstr>Round Robin (RR)</vt:lpstr>
      <vt:lpstr>Round Robin (RR)</vt:lpstr>
      <vt:lpstr>Non Preemptive Priority Scheduling</vt:lpstr>
      <vt:lpstr>Non Preemptive Priority Scheduling</vt:lpstr>
      <vt:lpstr>Non Preemptive Priority Scheduling</vt:lpstr>
      <vt:lpstr>Non Preemptive Priority Scheduling</vt:lpstr>
      <vt:lpstr>Preemptive Priority Scheduling</vt:lpstr>
      <vt:lpstr>Preemptive Priority Scheduling</vt:lpstr>
      <vt:lpstr>Preemptive Priority Scheduling</vt:lpstr>
      <vt:lpstr>Preemptive Priority Scheduling</vt:lpstr>
      <vt:lpstr>Exercise-1</vt:lpstr>
      <vt:lpstr>Exercise-2</vt:lpstr>
      <vt:lpstr>Exercise-3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1492</cp:revision>
  <dcterms:created xsi:type="dcterms:W3CDTF">2013-05-17T03:00:03Z</dcterms:created>
  <dcterms:modified xsi:type="dcterms:W3CDTF">2017-02-22T02:29:25Z</dcterms:modified>
</cp:coreProperties>
</file>