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409" r:id="rId3"/>
    <p:sldId id="410" r:id="rId4"/>
    <p:sldId id="411" r:id="rId5"/>
    <p:sldId id="412" r:id="rId6"/>
    <p:sldId id="413" r:id="rId7"/>
    <p:sldId id="414" r:id="rId8"/>
    <p:sldId id="415" r:id="rId9"/>
    <p:sldId id="416" r:id="rId10"/>
    <p:sldId id="417" r:id="rId11"/>
    <p:sldId id="418" r:id="rId12"/>
    <p:sldId id="419" r:id="rId13"/>
    <p:sldId id="420" r:id="rId14"/>
    <p:sldId id="422" r:id="rId15"/>
    <p:sldId id="426" r:id="rId16"/>
    <p:sldId id="425" r:id="rId17"/>
    <p:sldId id="423" r:id="rId18"/>
    <p:sldId id="427" r:id="rId19"/>
    <p:sldId id="428" r:id="rId20"/>
    <p:sldId id="429" r:id="rId21"/>
    <p:sldId id="432" r:id="rId22"/>
    <p:sldId id="451" r:id="rId23"/>
    <p:sldId id="433" r:id="rId24"/>
    <p:sldId id="434" r:id="rId25"/>
    <p:sldId id="437" r:id="rId26"/>
    <p:sldId id="439" r:id="rId27"/>
    <p:sldId id="444" r:id="rId28"/>
    <p:sldId id="440" r:id="rId29"/>
    <p:sldId id="445" r:id="rId30"/>
    <p:sldId id="441" r:id="rId31"/>
    <p:sldId id="442" r:id="rId32"/>
    <p:sldId id="443" r:id="rId33"/>
    <p:sldId id="446" r:id="rId34"/>
    <p:sldId id="447" r:id="rId35"/>
    <p:sldId id="448" r:id="rId36"/>
    <p:sldId id="449" r:id="rId37"/>
    <p:sldId id="450" r:id="rId38"/>
    <p:sldId id="452" r:id="rId39"/>
    <p:sldId id="453" r:id="rId40"/>
    <p:sldId id="454" r:id="rId41"/>
    <p:sldId id="455" r:id="rId42"/>
    <p:sldId id="456" r:id="rId43"/>
    <p:sldId id="457" r:id="rId44"/>
    <p:sldId id="458" r:id="rId45"/>
    <p:sldId id="459" r:id="rId46"/>
    <p:sldId id="460" r:id="rId47"/>
    <p:sldId id="461" r:id="rId48"/>
    <p:sldId id="46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oUxWAR09VpWMWhUvNpTBA==" hashData="/WSKMQtycJe6i1U7jRv6e34vfxLySk4etcj1j3KCyUme478/uiJW+EsFfIKCZmA1VlQMIu8Awjh6Y7ZuYsJZ2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7D7D8F"/>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7" d="100"/>
          <a:sy n="67" d="100"/>
        </p:scale>
        <p:origin x="139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22-Feb-17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 </a:t>
            </a:r>
            <a:r>
              <a:rPr lang="en-US" dirty="0" smtClean="0"/>
              <a:t>Interprocess Communication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 </a:t>
            </a:r>
            <a:r>
              <a:rPr lang="en-US" dirty="0" smtClean="0"/>
              <a:t>Interprocess Communication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(2140702)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3</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a:solidFill>
                  <a:schemeClr val="bg1"/>
                </a:solidFill>
                <a:latin typeface="+mj-lt"/>
                <a:ea typeface="Open Sans Semibold" panose="020B0706030804020204" pitchFamily="34" charset="0"/>
                <a:cs typeface="Open Sans Semibold" panose="020B0706030804020204" pitchFamily="34" charset="0"/>
              </a:rPr>
              <a:t>Interprocess Communication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(Algorithm)</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53041549"/>
              </p:ext>
            </p:extLst>
          </p:nvPr>
        </p:nvGraphicFramePr>
        <p:xfrm>
          <a:off x="190500" y="990600"/>
          <a:ext cx="8763000" cy="3017520"/>
        </p:xfrm>
        <a:graphic>
          <a:graphicData uri="http://schemas.openxmlformats.org/drawingml/2006/table">
            <a:tbl>
              <a:tblPr firstRow="1" bandRow="1">
                <a:tableStyleId>{BC89EF96-8CEA-46FF-86C4-4CE0E7609802}</a:tableStyleId>
              </a:tblPr>
              <a:tblGrid>
                <a:gridCol w="4381500">
                  <a:extLst>
                    <a:ext uri="{9D8B030D-6E8A-4147-A177-3AD203B41FA5}">
                      <a16:colId xmlns:a16="http://schemas.microsoft.com/office/drawing/2014/main" xmlns="" val="20000"/>
                    </a:ext>
                  </a:extLst>
                </a:gridCol>
                <a:gridCol w="4381500">
                  <a:extLst>
                    <a:ext uri="{9D8B030D-6E8A-4147-A177-3AD203B41FA5}">
                      <a16:colId xmlns:a16="http://schemas.microsoft.com/office/drawing/2014/main" xmlns="" val="20001"/>
                    </a:ext>
                  </a:extLst>
                </a:gridCol>
              </a:tblGrid>
              <a:tr h="1219200">
                <a:tc>
                  <a:txBody>
                    <a:bodyPr/>
                    <a:lstStyle/>
                    <a:p>
                      <a:r>
                        <a:rPr lang="en-US" sz="2400" b="1" dirty="0" smtClean="0">
                          <a:effectLst/>
                        </a:rPr>
                        <a:t>Process 0</a:t>
                      </a:r>
                    </a:p>
                    <a:p>
                      <a:r>
                        <a:rPr lang="en-US" sz="2400" b="0" dirty="0" smtClean="0">
                          <a:effectLst/>
                        </a:rPr>
                        <a:t>while </a:t>
                      </a:r>
                      <a:r>
                        <a:rPr lang="en-US" sz="2400" b="0" dirty="0">
                          <a:effectLst/>
                        </a:rPr>
                        <a:t>(TRUE) </a:t>
                      </a:r>
                      <a:endParaRPr lang="en-US" sz="2400" b="0" dirty="0" smtClean="0">
                        <a:effectLst/>
                      </a:endParaRPr>
                    </a:p>
                    <a:p>
                      <a:r>
                        <a:rPr lang="en-US" sz="2400" b="0" dirty="0" smtClean="0">
                          <a:effectLst/>
                        </a:rPr>
                        <a:t>{</a:t>
                      </a:r>
                      <a:endParaRPr lang="en-US" sz="2400" b="0" dirty="0">
                        <a:effectLst/>
                      </a:endParaRPr>
                    </a:p>
                    <a:p>
                      <a:r>
                        <a:rPr lang="en-US" sz="2400" b="0" dirty="0">
                          <a:effectLst/>
                        </a:rPr>
                        <a:t>while (turn != 0) </a:t>
                      </a:r>
                      <a:r>
                        <a:rPr lang="en-US" sz="2400" b="0" dirty="0">
                          <a:solidFill>
                            <a:srgbClr val="FF0000"/>
                          </a:solidFill>
                          <a:effectLst/>
                        </a:rPr>
                        <a:t>/* loop */ ;</a:t>
                      </a:r>
                    </a:p>
                    <a:p>
                      <a:r>
                        <a:rPr lang="en-US" sz="2400" b="0" dirty="0" err="1">
                          <a:effectLst/>
                        </a:rPr>
                        <a:t>critical_region</a:t>
                      </a:r>
                      <a:r>
                        <a:rPr lang="en-US" sz="2400" b="0" dirty="0">
                          <a:effectLst/>
                        </a:rPr>
                        <a:t>();</a:t>
                      </a:r>
                    </a:p>
                    <a:p>
                      <a:r>
                        <a:rPr lang="en-US" sz="2400" b="0" dirty="0">
                          <a:effectLst/>
                        </a:rPr>
                        <a:t>turn = 1;</a:t>
                      </a:r>
                    </a:p>
                    <a:p>
                      <a:r>
                        <a:rPr lang="en-US" sz="2400" b="0" dirty="0" err="1">
                          <a:effectLst/>
                        </a:rPr>
                        <a:t>noncritical_region</a:t>
                      </a:r>
                      <a:r>
                        <a:rPr lang="en-US" sz="2400" b="0" dirty="0">
                          <a:effectLst/>
                        </a:rPr>
                        <a:t>();</a:t>
                      </a:r>
                    </a:p>
                    <a:p>
                      <a:r>
                        <a:rPr lang="en-US" sz="2400" b="0" dirty="0">
                          <a:effectLst/>
                        </a:rPr>
                        <a:t>}</a:t>
                      </a:r>
                    </a:p>
                  </a:txBody>
                  <a:tcPr marL="25400" marR="254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effectLst/>
                        </a:rPr>
                        <a:t>Process 1</a:t>
                      </a:r>
                    </a:p>
                    <a:p>
                      <a:r>
                        <a:rPr lang="en-US" sz="2400" b="0" dirty="0" smtClean="0">
                          <a:effectLst/>
                        </a:rPr>
                        <a:t>while </a:t>
                      </a:r>
                      <a:r>
                        <a:rPr lang="en-US" sz="2400" b="0" dirty="0">
                          <a:effectLst/>
                        </a:rPr>
                        <a:t>(TRUE) </a:t>
                      </a:r>
                      <a:endParaRPr lang="en-US" sz="2400" b="0" dirty="0" smtClean="0">
                        <a:effectLst/>
                      </a:endParaRPr>
                    </a:p>
                    <a:p>
                      <a:r>
                        <a:rPr lang="en-US" sz="2400" b="0" dirty="0" smtClean="0">
                          <a:effectLst/>
                        </a:rPr>
                        <a:t>{</a:t>
                      </a:r>
                      <a:endParaRPr lang="en-US" sz="2400" b="0" dirty="0">
                        <a:effectLst/>
                      </a:endParaRPr>
                    </a:p>
                    <a:p>
                      <a:r>
                        <a:rPr lang="en-US" sz="2400" b="0" dirty="0">
                          <a:effectLst/>
                        </a:rPr>
                        <a:t>while (turn != 1</a:t>
                      </a:r>
                      <a:r>
                        <a:rPr lang="en-US" sz="2400" b="0" dirty="0" smtClean="0">
                          <a:effectLst/>
                        </a:rPr>
                        <a:t>) </a:t>
                      </a:r>
                      <a:r>
                        <a:rPr lang="en-US" sz="2400" b="0" dirty="0">
                          <a:solidFill>
                            <a:srgbClr val="FF0000"/>
                          </a:solidFill>
                          <a:effectLst/>
                        </a:rPr>
                        <a:t>/* loop */ ;</a:t>
                      </a:r>
                    </a:p>
                    <a:p>
                      <a:r>
                        <a:rPr lang="en-US" sz="2400" b="0" dirty="0" err="1">
                          <a:effectLst/>
                        </a:rPr>
                        <a:t>critical_region</a:t>
                      </a:r>
                      <a:r>
                        <a:rPr lang="en-US" sz="2400" b="0" dirty="0">
                          <a:effectLst/>
                        </a:rPr>
                        <a:t>();</a:t>
                      </a:r>
                    </a:p>
                    <a:p>
                      <a:r>
                        <a:rPr lang="en-US" sz="2400" b="0" dirty="0">
                          <a:effectLst/>
                        </a:rPr>
                        <a:t>turn = 0;</a:t>
                      </a:r>
                    </a:p>
                    <a:p>
                      <a:r>
                        <a:rPr lang="en-US" sz="2400" b="0" dirty="0" err="1">
                          <a:effectLst/>
                        </a:rPr>
                        <a:t>noncritical_region</a:t>
                      </a:r>
                      <a:r>
                        <a:rPr lang="en-US" sz="2400" b="0" dirty="0">
                          <a:effectLst/>
                        </a:rPr>
                        <a:t>();</a:t>
                      </a:r>
                    </a:p>
                    <a:p>
                      <a:r>
                        <a:rPr lang="en-US" sz="2400" b="0" dirty="0">
                          <a:effectLst/>
                        </a:rPr>
                        <a:t>}</a:t>
                      </a:r>
                    </a:p>
                  </a:txBody>
                  <a:tcPr marL="25400" marR="25400"/>
                </a:tc>
                <a:extLst>
                  <a:ext uri="{0D108BD9-81ED-4DB2-BD59-A6C34878D82A}">
                    <a16:rowId xmlns:a16="http://schemas.microsoft.com/office/drawing/2014/main" xmlns="" val="10000"/>
                  </a:ext>
                </a:extLst>
              </a:tr>
            </a:tbl>
          </a:graphicData>
        </a:graphic>
      </p:graphicFrame>
      <p:cxnSp>
        <p:nvCxnSpPr>
          <p:cNvPr id="33" name="Straight Connector 32"/>
          <p:cNvCxnSpPr/>
          <p:nvPr/>
        </p:nvCxnSpPr>
        <p:spPr>
          <a:xfrm flipV="1">
            <a:off x="1106882" y="5008684"/>
            <a:ext cx="7238824"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1106882" y="5877041"/>
            <a:ext cx="723882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1452285"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6" name="Rectangle 35"/>
          <p:cNvSpPr/>
          <p:nvPr/>
        </p:nvSpPr>
        <p:spPr>
          <a:xfrm>
            <a:off x="1457758"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4347606"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6100206"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a:off x="2742923"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1224784" y="6066348"/>
            <a:ext cx="457200" cy="369332"/>
          </a:xfrm>
          <a:prstGeom prst="rect">
            <a:avLst/>
          </a:prstGeom>
          <a:noFill/>
        </p:spPr>
        <p:txBody>
          <a:bodyPr wrap="square" rtlCol="0">
            <a:spAutoFit/>
          </a:bodyPr>
          <a:lstStyle/>
          <a:p>
            <a:r>
              <a:rPr lang="en-US" dirty="0" smtClean="0"/>
              <a:t>T1</a:t>
            </a:r>
            <a:endParaRPr lang="en-US" dirty="0"/>
          </a:p>
        </p:txBody>
      </p:sp>
      <p:sp>
        <p:nvSpPr>
          <p:cNvPr id="41" name="TextBox 40"/>
          <p:cNvSpPr txBox="1"/>
          <p:nvPr/>
        </p:nvSpPr>
        <p:spPr>
          <a:xfrm>
            <a:off x="2527490" y="6066348"/>
            <a:ext cx="457200" cy="369332"/>
          </a:xfrm>
          <a:prstGeom prst="rect">
            <a:avLst/>
          </a:prstGeom>
          <a:noFill/>
        </p:spPr>
        <p:txBody>
          <a:bodyPr wrap="square" rtlCol="0">
            <a:spAutoFit/>
          </a:bodyPr>
          <a:lstStyle/>
          <a:p>
            <a:r>
              <a:rPr lang="en-US" dirty="0" smtClean="0"/>
              <a:t>T2</a:t>
            </a:r>
            <a:endParaRPr lang="en-US" dirty="0"/>
          </a:p>
        </p:txBody>
      </p:sp>
      <p:sp>
        <p:nvSpPr>
          <p:cNvPr id="42" name="TextBox 41"/>
          <p:cNvSpPr txBox="1"/>
          <p:nvPr/>
        </p:nvSpPr>
        <p:spPr>
          <a:xfrm>
            <a:off x="4119005" y="6074084"/>
            <a:ext cx="457200" cy="369332"/>
          </a:xfrm>
          <a:prstGeom prst="rect">
            <a:avLst/>
          </a:prstGeom>
          <a:noFill/>
        </p:spPr>
        <p:txBody>
          <a:bodyPr wrap="square" rtlCol="0">
            <a:spAutoFit/>
          </a:bodyPr>
          <a:lstStyle/>
          <a:p>
            <a:r>
              <a:rPr lang="en-US" dirty="0" smtClean="0"/>
              <a:t>T3</a:t>
            </a:r>
            <a:endParaRPr lang="en-US" dirty="0"/>
          </a:p>
        </p:txBody>
      </p:sp>
      <p:sp>
        <p:nvSpPr>
          <p:cNvPr id="43" name="TextBox 42"/>
          <p:cNvSpPr txBox="1"/>
          <p:nvPr/>
        </p:nvSpPr>
        <p:spPr>
          <a:xfrm>
            <a:off x="5871606" y="6063706"/>
            <a:ext cx="457200" cy="369332"/>
          </a:xfrm>
          <a:prstGeom prst="rect">
            <a:avLst/>
          </a:prstGeom>
          <a:noFill/>
        </p:spPr>
        <p:txBody>
          <a:bodyPr wrap="square" rtlCol="0">
            <a:spAutoFit/>
          </a:bodyPr>
          <a:lstStyle/>
          <a:p>
            <a:r>
              <a:rPr lang="en-US" dirty="0" smtClean="0"/>
              <a:t>T4</a:t>
            </a:r>
            <a:endParaRPr lang="en-US" dirty="0"/>
          </a:p>
        </p:txBody>
      </p:sp>
      <p:sp>
        <p:nvSpPr>
          <p:cNvPr id="44" name="TextBox 43"/>
          <p:cNvSpPr txBox="1"/>
          <p:nvPr/>
        </p:nvSpPr>
        <p:spPr>
          <a:xfrm>
            <a:off x="37823" y="4835656"/>
            <a:ext cx="1104900" cy="377321"/>
          </a:xfrm>
          <a:prstGeom prst="rect">
            <a:avLst/>
          </a:prstGeom>
          <a:noFill/>
        </p:spPr>
        <p:txBody>
          <a:bodyPr wrap="square" rtlCol="0">
            <a:spAutoFit/>
          </a:bodyPr>
          <a:lstStyle/>
          <a:p>
            <a:r>
              <a:rPr lang="en-US" dirty="0" smtClean="0"/>
              <a:t>Process 0</a:t>
            </a:r>
            <a:endParaRPr lang="en-US" dirty="0"/>
          </a:p>
        </p:txBody>
      </p:sp>
      <p:sp>
        <p:nvSpPr>
          <p:cNvPr id="45" name="TextBox 44"/>
          <p:cNvSpPr txBox="1"/>
          <p:nvPr/>
        </p:nvSpPr>
        <p:spPr>
          <a:xfrm>
            <a:off x="32350" y="5661731"/>
            <a:ext cx="1104900" cy="377321"/>
          </a:xfrm>
          <a:prstGeom prst="rect">
            <a:avLst/>
          </a:prstGeom>
          <a:noFill/>
        </p:spPr>
        <p:txBody>
          <a:bodyPr wrap="square" rtlCol="0">
            <a:spAutoFit/>
          </a:bodyPr>
          <a:lstStyle/>
          <a:p>
            <a:r>
              <a:rPr lang="en-US" dirty="0" smtClean="0"/>
              <a:t>Process 1</a:t>
            </a:r>
            <a:endParaRPr lang="en-US" dirty="0"/>
          </a:p>
        </p:txBody>
      </p:sp>
      <p:sp>
        <p:nvSpPr>
          <p:cNvPr id="46" name="TextBox 45"/>
          <p:cNvSpPr txBox="1"/>
          <p:nvPr/>
        </p:nvSpPr>
        <p:spPr>
          <a:xfrm>
            <a:off x="1557792" y="4527751"/>
            <a:ext cx="2531731" cy="369332"/>
          </a:xfrm>
          <a:prstGeom prst="rect">
            <a:avLst/>
          </a:prstGeom>
          <a:noFill/>
        </p:spPr>
        <p:txBody>
          <a:bodyPr wrap="square" rtlCol="0">
            <a:spAutoFit/>
          </a:bodyPr>
          <a:lstStyle/>
          <a:p>
            <a:r>
              <a:rPr lang="en-US" dirty="0" smtClean="0"/>
              <a:t>0 enters in critical region</a:t>
            </a:r>
            <a:endParaRPr lang="en-US" dirty="0"/>
          </a:p>
        </p:txBody>
      </p:sp>
      <p:cxnSp>
        <p:nvCxnSpPr>
          <p:cNvPr id="47" name="Straight Arrow Connector 46"/>
          <p:cNvCxnSpPr/>
          <p:nvPr/>
        </p:nvCxnSpPr>
        <p:spPr>
          <a:xfrm flipH="1">
            <a:off x="1447420" y="473185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2776541" y="5117540"/>
            <a:ext cx="1452283" cy="646331"/>
          </a:xfrm>
          <a:prstGeom prst="rect">
            <a:avLst/>
          </a:prstGeom>
          <a:noFill/>
        </p:spPr>
        <p:txBody>
          <a:bodyPr wrap="square" rtlCol="0">
            <a:spAutoFit/>
          </a:bodyPr>
          <a:lstStyle/>
          <a:p>
            <a:r>
              <a:rPr lang="en-US" dirty="0" smtClean="0"/>
              <a:t>1 attempt to enter</a:t>
            </a:r>
            <a:endParaRPr lang="en-US" dirty="0"/>
          </a:p>
        </p:txBody>
      </p:sp>
      <p:cxnSp>
        <p:nvCxnSpPr>
          <p:cNvPr id="49" name="Straight Arrow Connector 48"/>
          <p:cNvCxnSpPr/>
          <p:nvPr/>
        </p:nvCxnSpPr>
        <p:spPr>
          <a:xfrm flipH="1">
            <a:off x="2747622" y="5659891"/>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4554939" y="4527751"/>
            <a:ext cx="2307268" cy="369332"/>
          </a:xfrm>
          <a:prstGeom prst="rect">
            <a:avLst/>
          </a:prstGeom>
          <a:noFill/>
        </p:spPr>
        <p:txBody>
          <a:bodyPr wrap="square" rtlCol="0">
            <a:spAutoFit/>
          </a:bodyPr>
          <a:lstStyle/>
          <a:p>
            <a:r>
              <a:rPr lang="en-US" dirty="0" smtClean="0"/>
              <a:t>0 leaves critical region</a:t>
            </a:r>
            <a:endParaRPr lang="en-US" dirty="0"/>
          </a:p>
        </p:txBody>
      </p:sp>
      <p:cxnSp>
        <p:nvCxnSpPr>
          <p:cNvPr id="51" name="Straight Arrow Connector 50"/>
          <p:cNvCxnSpPr/>
          <p:nvPr/>
        </p:nvCxnSpPr>
        <p:spPr>
          <a:xfrm flipH="1">
            <a:off x="4356574" y="47918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Rectangle 51"/>
          <p:cNvSpPr/>
          <p:nvPr/>
        </p:nvSpPr>
        <p:spPr>
          <a:xfrm>
            <a:off x="4352369"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547638" y="5062251"/>
            <a:ext cx="1443317" cy="646331"/>
          </a:xfrm>
          <a:prstGeom prst="rect">
            <a:avLst/>
          </a:prstGeom>
          <a:noFill/>
        </p:spPr>
        <p:txBody>
          <a:bodyPr wrap="square" rtlCol="0">
            <a:spAutoFit/>
          </a:bodyPr>
          <a:lstStyle/>
          <a:p>
            <a:r>
              <a:rPr lang="en-US" dirty="0" smtClean="0"/>
              <a:t>1 enters in critical region</a:t>
            </a:r>
            <a:endParaRPr lang="en-US" dirty="0"/>
          </a:p>
        </p:txBody>
      </p:sp>
      <p:cxnSp>
        <p:nvCxnSpPr>
          <p:cNvPr id="54" name="Straight Arrow Connector 53"/>
          <p:cNvCxnSpPr/>
          <p:nvPr/>
        </p:nvCxnSpPr>
        <p:spPr>
          <a:xfrm flipH="1">
            <a:off x="4347605" y="5556604"/>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5" name="TextBox 54"/>
          <p:cNvSpPr txBox="1"/>
          <p:nvPr/>
        </p:nvSpPr>
        <p:spPr>
          <a:xfrm>
            <a:off x="6172200" y="5079094"/>
            <a:ext cx="1469068" cy="646331"/>
          </a:xfrm>
          <a:prstGeom prst="rect">
            <a:avLst/>
          </a:prstGeom>
          <a:noFill/>
        </p:spPr>
        <p:txBody>
          <a:bodyPr wrap="square" rtlCol="0">
            <a:spAutoFit/>
          </a:bodyPr>
          <a:lstStyle/>
          <a:p>
            <a:r>
              <a:rPr lang="en-US" dirty="0" smtClean="0"/>
              <a:t>1 leaves critical region</a:t>
            </a:r>
            <a:endParaRPr lang="en-US" dirty="0"/>
          </a:p>
        </p:txBody>
      </p:sp>
      <p:cxnSp>
        <p:nvCxnSpPr>
          <p:cNvPr id="56" name="Straight Arrow Connector 55"/>
          <p:cNvCxnSpPr/>
          <p:nvPr/>
        </p:nvCxnSpPr>
        <p:spPr>
          <a:xfrm flipH="1">
            <a:off x="6103162" y="563170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Right Brace 56"/>
          <p:cNvSpPr/>
          <p:nvPr/>
        </p:nvSpPr>
        <p:spPr>
          <a:xfrm rot="5400000">
            <a:off x="3439318" y="518064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p:cNvSpPr txBox="1"/>
          <p:nvPr/>
        </p:nvSpPr>
        <p:spPr>
          <a:xfrm>
            <a:off x="2902680" y="6074084"/>
            <a:ext cx="1292525" cy="369332"/>
          </a:xfrm>
          <a:prstGeom prst="rect">
            <a:avLst/>
          </a:prstGeom>
          <a:noFill/>
        </p:spPr>
        <p:txBody>
          <a:bodyPr wrap="square" rtlCol="0">
            <a:spAutoFit/>
          </a:bodyPr>
          <a:lstStyle/>
          <a:p>
            <a:r>
              <a:rPr lang="en-US" dirty="0" smtClean="0"/>
              <a:t>1 Busy Wait</a:t>
            </a:r>
            <a:endParaRPr lang="en-US" dirty="0"/>
          </a:p>
        </p:txBody>
      </p:sp>
      <p:sp>
        <p:nvSpPr>
          <p:cNvPr id="59" name="TextBox 58"/>
          <p:cNvSpPr txBox="1"/>
          <p:nvPr/>
        </p:nvSpPr>
        <p:spPr>
          <a:xfrm>
            <a:off x="1339136" y="418526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60" name="TextBox 59"/>
          <p:cNvSpPr txBox="1"/>
          <p:nvPr/>
        </p:nvSpPr>
        <p:spPr>
          <a:xfrm>
            <a:off x="41952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US" dirty="0"/>
          </a:p>
        </p:txBody>
      </p:sp>
      <p:sp>
        <p:nvSpPr>
          <p:cNvPr id="61" name="TextBox 60"/>
          <p:cNvSpPr txBox="1"/>
          <p:nvPr/>
        </p:nvSpPr>
        <p:spPr>
          <a:xfrm>
            <a:off x="59478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2" name="TextBox 61"/>
          <p:cNvSpPr txBox="1"/>
          <p:nvPr/>
        </p:nvSpPr>
        <p:spPr>
          <a:xfrm>
            <a:off x="7620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63" name="TextBox 62"/>
          <p:cNvSpPr txBox="1"/>
          <p:nvPr/>
        </p:nvSpPr>
        <p:spPr>
          <a:xfrm>
            <a:off x="2595006"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cxnSp>
        <p:nvCxnSpPr>
          <p:cNvPr id="64" name="Straight Connector 63"/>
          <p:cNvCxnSpPr/>
          <p:nvPr/>
        </p:nvCxnSpPr>
        <p:spPr>
          <a:xfrm>
            <a:off x="7315200" y="480060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7543800" y="5122012"/>
            <a:ext cx="1183601" cy="646331"/>
          </a:xfrm>
          <a:prstGeom prst="rect">
            <a:avLst/>
          </a:prstGeom>
          <a:noFill/>
        </p:spPr>
        <p:txBody>
          <a:bodyPr wrap="square" rtlCol="0">
            <a:spAutoFit/>
          </a:bodyPr>
          <a:lstStyle/>
          <a:p>
            <a:r>
              <a:rPr lang="en-US" dirty="0" smtClean="0"/>
              <a:t>1 attempt to enter</a:t>
            </a:r>
            <a:endParaRPr lang="en-US" dirty="0"/>
          </a:p>
        </p:txBody>
      </p:sp>
      <p:cxnSp>
        <p:nvCxnSpPr>
          <p:cNvPr id="74" name="Straight Arrow Connector 73"/>
          <p:cNvCxnSpPr/>
          <p:nvPr/>
        </p:nvCxnSpPr>
        <p:spPr>
          <a:xfrm flipH="1">
            <a:off x="7335794" y="5667533"/>
            <a:ext cx="226229" cy="2095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7" name="TextBox 76"/>
          <p:cNvSpPr txBox="1"/>
          <p:nvPr/>
        </p:nvSpPr>
        <p:spPr>
          <a:xfrm>
            <a:off x="7086600" y="6072412"/>
            <a:ext cx="457200" cy="369332"/>
          </a:xfrm>
          <a:prstGeom prst="rect">
            <a:avLst/>
          </a:prstGeom>
          <a:noFill/>
        </p:spPr>
        <p:txBody>
          <a:bodyPr wrap="square" rtlCol="0">
            <a:spAutoFit/>
          </a:bodyPr>
          <a:lstStyle/>
          <a:p>
            <a:r>
              <a:rPr lang="en-US" dirty="0" smtClean="0"/>
              <a:t>T5</a:t>
            </a:r>
            <a:endParaRPr lang="en-US" dirty="0"/>
          </a:p>
        </p:txBody>
      </p:sp>
      <p:sp>
        <p:nvSpPr>
          <p:cNvPr id="78" name="TextBox 77"/>
          <p:cNvSpPr txBox="1"/>
          <p:nvPr/>
        </p:nvSpPr>
        <p:spPr>
          <a:xfrm>
            <a:off x="71628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6" name="Right Brace 65"/>
          <p:cNvSpPr/>
          <p:nvPr/>
        </p:nvSpPr>
        <p:spPr>
          <a:xfrm rot="5400000">
            <a:off x="8042285" y="523452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TextBox 66"/>
          <p:cNvSpPr txBox="1"/>
          <p:nvPr/>
        </p:nvSpPr>
        <p:spPr>
          <a:xfrm>
            <a:off x="7505647" y="6127964"/>
            <a:ext cx="1292525" cy="369332"/>
          </a:xfrm>
          <a:prstGeom prst="rect">
            <a:avLst/>
          </a:prstGeom>
          <a:noFill/>
        </p:spPr>
        <p:txBody>
          <a:bodyPr wrap="square" rtlCol="0">
            <a:spAutoFit/>
          </a:bodyPr>
          <a:lstStyle/>
          <a:p>
            <a:r>
              <a:rPr lang="en-US" dirty="0" smtClean="0"/>
              <a:t>1 Busy Wait</a:t>
            </a:r>
            <a:endParaRPr lang="en-US" dirty="0"/>
          </a:p>
        </p:txBody>
      </p:sp>
    </p:spTree>
    <p:extLst>
      <p:ext uri="{BB962C8B-B14F-4D97-AF65-F5344CB8AC3E}">
        <p14:creationId xmlns:p14="http://schemas.microsoft.com/office/powerpoint/2010/main" val="146229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p:bldP spid="41" grpId="0"/>
      <p:bldP spid="42" grpId="0"/>
      <p:bldP spid="43" grpId="0"/>
      <p:bldP spid="44" grpId="0"/>
      <p:bldP spid="45" grpId="0"/>
      <p:bldP spid="46" grpId="0"/>
      <p:bldP spid="48" grpId="0"/>
      <p:bldP spid="50" grpId="0"/>
      <p:bldP spid="52" grpId="0" animBg="1"/>
      <p:bldP spid="53" grpId="0"/>
      <p:bldP spid="55" grpId="0"/>
      <p:bldP spid="57" grpId="0" animBg="1"/>
      <p:bldP spid="58" grpId="0"/>
      <p:bldP spid="59" grpId="0" animBg="1"/>
      <p:bldP spid="60" grpId="0" animBg="1"/>
      <p:bldP spid="61" grpId="0" animBg="1"/>
      <p:bldP spid="62" grpId="0" animBg="1"/>
      <p:bldP spid="63" grpId="0" animBg="1"/>
      <p:bldP spid="65" grpId="0"/>
      <p:bldP spid="77" grpId="0"/>
      <p:bldP spid="78" grpId="0" animBg="1"/>
      <p:bldP spid="66" grpId="0" animBg="1"/>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(Disadvantages)</a:t>
            </a:r>
            <a:endParaRPr lang="en-US" dirty="0"/>
          </a:p>
        </p:txBody>
      </p:sp>
      <p:sp>
        <p:nvSpPr>
          <p:cNvPr id="3" name="Content Placeholder 2"/>
          <p:cNvSpPr>
            <a:spLocks noGrp="1"/>
          </p:cNvSpPr>
          <p:nvPr>
            <p:ph idx="1"/>
          </p:nvPr>
        </p:nvSpPr>
        <p:spPr/>
        <p:txBody>
          <a:bodyPr>
            <a:normAutofit lnSpcReduction="10000"/>
          </a:bodyPr>
          <a:lstStyle/>
          <a:p>
            <a:r>
              <a:rPr lang="en-US" dirty="0"/>
              <a:t>Taking turns is not a good idea when one of the processes is much </a:t>
            </a:r>
            <a:r>
              <a:rPr lang="en-US" dirty="0" smtClean="0"/>
              <a:t>slower </a:t>
            </a:r>
            <a:r>
              <a:rPr lang="en-US" dirty="0"/>
              <a:t>than the other. </a:t>
            </a:r>
            <a:endParaRPr lang="en-US" dirty="0" smtClean="0"/>
          </a:p>
          <a:p>
            <a:pPr lvl="1"/>
            <a:r>
              <a:rPr lang="en-US" dirty="0"/>
              <a:t>Consider the following situation for two processes P0 and </a:t>
            </a:r>
            <a:r>
              <a:rPr lang="en-US" dirty="0" smtClean="0"/>
              <a:t>P1.</a:t>
            </a:r>
            <a:endParaRPr lang="en-US" dirty="0"/>
          </a:p>
          <a:p>
            <a:pPr lvl="1"/>
            <a:r>
              <a:rPr lang="en-US" dirty="0"/>
              <a:t>P0 leaves its critical region, set turn to 1, enters non critical region.</a:t>
            </a:r>
          </a:p>
          <a:p>
            <a:pPr lvl="1"/>
            <a:r>
              <a:rPr lang="en-US" dirty="0"/>
              <a:t>P1 enters and finishes its critical region, set turn to 0.</a:t>
            </a:r>
          </a:p>
          <a:p>
            <a:pPr lvl="1"/>
            <a:r>
              <a:rPr lang="en-US" dirty="0"/>
              <a:t>Now both P0 and P1 in non-critical region.</a:t>
            </a:r>
          </a:p>
          <a:p>
            <a:pPr lvl="1"/>
            <a:r>
              <a:rPr lang="en-US" dirty="0"/>
              <a:t>P0 finishes non critical region, enters critical region again, and leaves this region, set turn to 1.</a:t>
            </a:r>
          </a:p>
          <a:p>
            <a:pPr lvl="1"/>
            <a:r>
              <a:rPr lang="en-US" dirty="0"/>
              <a:t>P0 and P1 are now in non-critical region.</a:t>
            </a:r>
          </a:p>
          <a:p>
            <a:pPr lvl="1"/>
            <a:r>
              <a:rPr lang="en-US" dirty="0"/>
              <a:t>P0 finishes non critical region but cannot enter its critical region because turn = 1 and it is turn of P1 to enter the critical section.</a:t>
            </a:r>
          </a:p>
          <a:p>
            <a:pPr lvl="1"/>
            <a:r>
              <a:rPr lang="en-US" dirty="0"/>
              <a:t>Hence, P0 will be blocked by a process P1 which is not in critical region. This violates one of the conditions of mutual exclusion. </a:t>
            </a:r>
          </a:p>
          <a:p>
            <a:pPr marL="342900" lvl="1">
              <a:buFont typeface="Wingdings" panose="05000000000000000000" pitchFamily="2" charset="2"/>
              <a:buChar char="§"/>
            </a:pPr>
            <a:r>
              <a:rPr lang="en-US" sz="2400" dirty="0"/>
              <a:t>It wastes CPU time, so we should avoid busy waiting as much as we can.</a:t>
            </a:r>
          </a:p>
          <a:p>
            <a:pPr marL="342900" lvl="1">
              <a:buFont typeface="Wingdings" panose="05000000000000000000" pitchFamily="2" charset="2"/>
              <a:buChar char="§"/>
            </a:pPr>
            <a:endParaRPr lang="en-US" sz="2400" dirty="0"/>
          </a:p>
        </p:txBody>
      </p:sp>
    </p:spTree>
    <p:extLst>
      <p:ext uri="{BB962C8B-B14F-4D97-AF65-F5344CB8AC3E}">
        <p14:creationId xmlns:p14="http://schemas.microsoft.com/office/powerpoint/2010/main" val="212572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a:t>
            </a:r>
          </a:p>
        </p:txBody>
      </p:sp>
      <p:sp>
        <p:nvSpPr>
          <p:cNvPr id="3" name="Content Placeholder 2"/>
          <p:cNvSpPr>
            <a:spLocks noGrp="1"/>
          </p:cNvSpPr>
          <p:nvPr>
            <p:ph idx="1"/>
          </p:nvPr>
        </p:nvSpPr>
        <p:spPr/>
        <p:txBody>
          <a:bodyPr/>
          <a:lstStyle/>
          <a:p>
            <a:r>
              <a:rPr lang="en-US" dirty="0" smtClean="0"/>
              <a:t>Algorithm</a:t>
            </a:r>
          </a:p>
          <a:p>
            <a:pPr marL="0" indent="0">
              <a:buNone/>
            </a:pPr>
            <a:r>
              <a:rPr lang="en-US" dirty="0"/>
              <a:t> </a:t>
            </a:r>
            <a:r>
              <a:rPr lang="en-US" dirty="0" smtClean="0"/>
              <a:t>    </a:t>
            </a:r>
            <a:r>
              <a:rPr lang="en-US" dirty="0" err="1" smtClean="0"/>
              <a:t>enter_region</a:t>
            </a:r>
            <a:r>
              <a:rPr lang="en-US" dirty="0" smtClean="0"/>
              <a:t>:      </a:t>
            </a:r>
            <a:r>
              <a:rPr lang="en-US" sz="1800" dirty="0" smtClean="0">
                <a:solidFill>
                  <a:srgbClr val="FF0000"/>
                </a:solidFill>
              </a:rPr>
              <a:t>(</a:t>
            </a:r>
            <a:r>
              <a:rPr lang="en-US" sz="1800" dirty="0">
                <a:solidFill>
                  <a:srgbClr val="FF0000"/>
                </a:solidFill>
              </a:rPr>
              <a:t>Before entering its critical </a:t>
            </a:r>
            <a:r>
              <a:rPr lang="en-US" sz="1800" dirty="0" smtClean="0">
                <a:solidFill>
                  <a:srgbClr val="FF0000"/>
                </a:solidFill>
              </a:rPr>
              <a:t>region, </a:t>
            </a:r>
            <a:r>
              <a:rPr lang="en-US" sz="1800" dirty="0">
                <a:solidFill>
                  <a:srgbClr val="FF0000"/>
                </a:solidFill>
              </a:rPr>
              <a:t>process calls </a:t>
            </a:r>
            <a:r>
              <a:rPr lang="en-US" sz="1800" dirty="0" err="1" smtClean="0">
                <a:solidFill>
                  <a:srgbClr val="FF0000"/>
                </a:solidFill>
              </a:rPr>
              <a:t>enter_region</a:t>
            </a:r>
            <a:r>
              <a:rPr lang="en-US" sz="1800" dirty="0" smtClean="0">
                <a:solidFill>
                  <a:srgbClr val="FF0000"/>
                </a:solidFill>
              </a:rPr>
              <a:t>)</a:t>
            </a:r>
            <a:endParaRPr lang="en-US" sz="1800" dirty="0">
              <a:solidFill>
                <a:srgbClr val="FF0000"/>
              </a:solidFill>
            </a:endParaRPr>
          </a:p>
          <a:p>
            <a:pPr marL="0" indent="0">
              <a:buNone/>
            </a:pPr>
            <a:r>
              <a:rPr lang="en-US" dirty="0" smtClean="0"/>
              <a:t>	TSL REGISTER,LOCK	</a:t>
            </a:r>
            <a:r>
              <a:rPr lang="en-US" sz="2200" dirty="0" smtClean="0"/>
              <a:t>|copy lock variable to register set lock to 1</a:t>
            </a:r>
            <a:endParaRPr lang="en-US" sz="2200" dirty="0"/>
          </a:p>
          <a:p>
            <a:pPr marL="0" indent="0">
              <a:buNone/>
            </a:pPr>
            <a:r>
              <a:rPr lang="en-US" dirty="0" smtClean="0"/>
              <a:t>	CMP </a:t>
            </a:r>
            <a:r>
              <a:rPr lang="en-US" dirty="0"/>
              <a:t>REGISTER,#</a:t>
            </a:r>
            <a:r>
              <a:rPr lang="en-US" dirty="0" smtClean="0"/>
              <a:t>0	|</a:t>
            </a:r>
            <a:r>
              <a:rPr lang="en-US" sz="2200" dirty="0" smtClean="0"/>
              <a:t>was lock variable 0?</a:t>
            </a:r>
            <a:endParaRPr lang="en-US" sz="2200" dirty="0"/>
          </a:p>
          <a:p>
            <a:pPr marL="0" indent="0">
              <a:buNone/>
            </a:pPr>
            <a:r>
              <a:rPr lang="en-US" dirty="0" smtClean="0"/>
              <a:t>	JNE </a:t>
            </a:r>
            <a:r>
              <a:rPr lang="en-US" dirty="0" err="1" smtClean="0"/>
              <a:t>enter_region</a:t>
            </a:r>
            <a:r>
              <a:rPr lang="en-US" dirty="0" smtClean="0"/>
              <a:t>	</a:t>
            </a:r>
            <a:r>
              <a:rPr lang="en-US" sz="2200" dirty="0" smtClean="0"/>
              <a:t>|if it was nonzero, lock was set, so loop</a:t>
            </a:r>
            <a:endParaRPr lang="en-US" sz="2200" dirty="0"/>
          </a:p>
          <a:p>
            <a:pPr marL="0" indent="0">
              <a:buNone/>
            </a:pPr>
            <a:r>
              <a:rPr lang="en-US" dirty="0" smtClean="0"/>
              <a:t>	RET			</a:t>
            </a:r>
            <a:r>
              <a:rPr lang="en-US" sz="2200" dirty="0" smtClean="0"/>
              <a:t>|return to caller: critical region entered</a:t>
            </a:r>
            <a:endParaRPr lang="en-US" sz="2200" dirty="0"/>
          </a:p>
          <a:p>
            <a:pPr marL="0" indent="0">
              <a:buNone/>
            </a:pPr>
            <a:r>
              <a:rPr lang="en-US" dirty="0" smtClean="0"/>
              <a:t>     </a:t>
            </a:r>
            <a:r>
              <a:rPr lang="en-US" dirty="0" err="1" smtClean="0"/>
              <a:t>leave_region</a:t>
            </a:r>
            <a:r>
              <a:rPr lang="en-US" dirty="0" smtClean="0"/>
              <a:t>:      </a:t>
            </a:r>
            <a:r>
              <a:rPr lang="en-US" sz="1800" dirty="0" smtClean="0">
                <a:solidFill>
                  <a:srgbClr val="FF0000"/>
                </a:solidFill>
              </a:rPr>
              <a:t>(When process wants to leave </a:t>
            </a:r>
            <a:r>
              <a:rPr lang="en-US" sz="1800" dirty="0">
                <a:solidFill>
                  <a:srgbClr val="FF0000"/>
                </a:solidFill>
              </a:rPr>
              <a:t>critical region, it calls </a:t>
            </a:r>
            <a:r>
              <a:rPr lang="en-US" sz="1800" dirty="0" err="1" smtClean="0">
                <a:solidFill>
                  <a:srgbClr val="FF0000"/>
                </a:solidFill>
              </a:rPr>
              <a:t>leave_region</a:t>
            </a:r>
            <a:r>
              <a:rPr lang="en-US" sz="1800" dirty="0" smtClean="0">
                <a:solidFill>
                  <a:srgbClr val="FF0000"/>
                </a:solidFill>
              </a:rPr>
              <a:t>)</a:t>
            </a:r>
            <a:endParaRPr lang="en-US" sz="1800" dirty="0">
              <a:solidFill>
                <a:srgbClr val="FF0000"/>
              </a:solidFill>
            </a:endParaRPr>
          </a:p>
          <a:p>
            <a:pPr marL="0" indent="0">
              <a:buNone/>
            </a:pPr>
            <a:r>
              <a:rPr lang="en-US" dirty="0" smtClean="0"/>
              <a:t>	MOVE </a:t>
            </a:r>
            <a:r>
              <a:rPr lang="en-US" dirty="0"/>
              <a:t>LOCK,#</a:t>
            </a:r>
            <a:r>
              <a:rPr lang="en-US" dirty="0" smtClean="0"/>
              <a:t>0	</a:t>
            </a:r>
            <a:r>
              <a:rPr lang="en-US" sz="2200" dirty="0" smtClean="0"/>
              <a:t>|store 0 in lock variable</a:t>
            </a:r>
            <a:endParaRPr lang="en-US" sz="2200" dirty="0"/>
          </a:p>
          <a:p>
            <a:pPr marL="0" indent="0">
              <a:buNone/>
            </a:pPr>
            <a:r>
              <a:rPr lang="en-US" dirty="0" smtClean="0"/>
              <a:t>	RET			</a:t>
            </a:r>
            <a:r>
              <a:rPr lang="en-US" sz="2200" dirty="0" smtClean="0"/>
              <a:t>|return to caller</a:t>
            </a:r>
            <a:endParaRPr lang="en-US" sz="2200" dirty="0"/>
          </a:p>
        </p:txBody>
      </p:sp>
    </p:spTree>
    <p:extLst>
      <p:ext uri="{BB962C8B-B14F-4D97-AF65-F5344CB8AC3E}">
        <p14:creationId xmlns:p14="http://schemas.microsoft.com/office/powerpoint/2010/main" val="197491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Instruction</a:t>
            </a:r>
          </a:p>
        </p:txBody>
      </p:sp>
      <p:sp>
        <p:nvSpPr>
          <p:cNvPr id="3" name="Content Placeholder 2"/>
          <p:cNvSpPr>
            <a:spLocks noGrp="1"/>
          </p:cNvSpPr>
          <p:nvPr>
            <p:ph idx="1"/>
          </p:nvPr>
        </p:nvSpPr>
        <p:spPr/>
        <p:txBody>
          <a:bodyPr/>
          <a:lstStyle/>
          <a:p>
            <a:r>
              <a:rPr lang="en-US" dirty="0" smtClean="0"/>
              <a:t>Algorithm</a:t>
            </a:r>
          </a:p>
          <a:p>
            <a:pPr marL="0" indent="0">
              <a:buNone/>
            </a:pPr>
            <a:r>
              <a:rPr lang="en-US" dirty="0" smtClean="0"/>
              <a:t>     </a:t>
            </a:r>
            <a:r>
              <a:rPr lang="en-US" dirty="0" err="1" smtClean="0"/>
              <a:t>enter_region</a:t>
            </a:r>
            <a:r>
              <a:rPr lang="en-US" dirty="0" smtClean="0"/>
              <a:t>:</a:t>
            </a:r>
            <a:r>
              <a:rPr lang="en-US" dirty="0">
                <a:solidFill>
                  <a:srgbClr val="FF0000"/>
                </a:solidFill>
              </a:rPr>
              <a:t> </a:t>
            </a:r>
            <a:r>
              <a:rPr lang="en-US" dirty="0" smtClean="0">
                <a:solidFill>
                  <a:srgbClr val="FF0000"/>
                </a:solidFill>
              </a:rPr>
              <a:t>     </a:t>
            </a:r>
            <a:r>
              <a:rPr lang="en-US" sz="1800" dirty="0" smtClean="0">
                <a:solidFill>
                  <a:srgbClr val="FF0000"/>
                </a:solidFill>
              </a:rPr>
              <a:t>(</a:t>
            </a:r>
            <a:r>
              <a:rPr lang="en-US" sz="1800" dirty="0">
                <a:solidFill>
                  <a:srgbClr val="FF0000"/>
                </a:solidFill>
              </a:rPr>
              <a:t>Before entering its critical region, process calls </a:t>
            </a:r>
            <a:r>
              <a:rPr lang="en-US" sz="1800" dirty="0" err="1">
                <a:solidFill>
                  <a:srgbClr val="FF0000"/>
                </a:solidFill>
              </a:rPr>
              <a:t>enter_region</a:t>
            </a:r>
            <a:r>
              <a:rPr lang="en-US" sz="1800" dirty="0">
                <a:solidFill>
                  <a:srgbClr val="FF0000"/>
                </a:solidFill>
              </a:rPr>
              <a:t>)</a:t>
            </a:r>
            <a:endParaRPr lang="en-US" sz="1800" dirty="0"/>
          </a:p>
          <a:p>
            <a:pPr marL="0" indent="0">
              <a:buNone/>
            </a:pPr>
            <a:r>
              <a:rPr lang="en-US" dirty="0" smtClean="0"/>
              <a:t>	MOVE </a:t>
            </a:r>
            <a:r>
              <a:rPr lang="en-US" dirty="0"/>
              <a:t>REGISTER,#1	</a:t>
            </a:r>
            <a:r>
              <a:rPr lang="en-US" sz="2200" dirty="0" smtClean="0"/>
              <a:t>|put 1 in the register</a:t>
            </a:r>
            <a:endParaRPr lang="en-US" sz="2200" dirty="0"/>
          </a:p>
          <a:p>
            <a:pPr marL="0" indent="0">
              <a:buNone/>
            </a:pPr>
            <a:r>
              <a:rPr lang="en-US" dirty="0" smtClean="0"/>
              <a:t>	XCHG </a:t>
            </a:r>
            <a:r>
              <a:rPr lang="en-US" dirty="0"/>
              <a:t>REGISTER,LOCK	</a:t>
            </a:r>
            <a:r>
              <a:rPr lang="en-US" sz="2200" dirty="0" smtClean="0"/>
              <a:t>|swap content of register &amp; lock variable</a:t>
            </a:r>
            <a:endParaRPr lang="en-US" sz="2200" dirty="0"/>
          </a:p>
          <a:p>
            <a:pPr marL="0" indent="0">
              <a:buNone/>
            </a:pPr>
            <a:r>
              <a:rPr lang="en-US" dirty="0" smtClean="0"/>
              <a:t>	CMP </a:t>
            </a:r>
            <a:r>
              <a:rPr lang="en-US" dirty="0"/>
              <a:t>REGISTER,#</a:t>
            </a:r>
            <a:r>
              <a:rPr lang="en-US" dirty="0" smtClean="0"/>
              <a:t>0</a:t>
            </a:r>
            <a:r>
              <a:rPr lang="en-US" dirty="0"/>
              <a:t>	</a:t>
            </a:r>
            <a:r>
              <a:rPr lang="en-US" sz="2200" dirty="0"/>
              <a:t>|was lock variable 0</a:t>
            </a:r>
            <a:r>
              <a:rPr lang="en-US" sz="2200" dirty="0" smtClean="0"/>
              <a:t>?</a:t>
            </a:r>
            <a:endParaRPr lang="en-US" sz="2200" dirty="0"/>
          </a:p>
          <a:p>
            <a:pPr marL="0" indent="0">
              <a:buNone/>
            </a:pPr>
            <a:r>
              <a:rPr lang="en-US" dirty="0" smtClean="0"/>
              <a:t>	JNE </a:t>
            </a:r>
            <a:r>
              <a:rPr lang="en-US" dirty="0" err="1" smtClean="0"/>
              <a:t>enter_region</a:t>
            </a:r>
            <a:r>
              <a:rPr lang="en-US" dirty="0"/>
              <a:t>	</a:t>
            </a:r>
            <a:r>
              <a:rPr lang="en-US" sz="2200" dirty="0" smtClean="0"/>
              <a:t>|</a:t>
            </a:r>
            <a:r>
              <a:rPr lang="en-US" sz="2200" dirty="0"/>
              <a:t>if it was nonzero, lock was set, so loop</a:t>
            </a:r>
          </a:p>
          <a:p>
            <a:pPr marL="0" indent="0">
              <a:buNone/>
            </a:pPr>
            <a:r>
              <a:rPr lang="en-US" dirty="0" smtClean="0"/>
              <a:t>	RET		</a:t>
            </a:r>
            <a:r>
              <a:rPr lang="en-US" dirty="0"/>
              <a:t>	</a:t>
            </a:r>
            <a:r>
              <a:rPr lang="en-US" sz="2200" dirty="0" smtClean="0"/>
              <a:t>|return to caller: critical region entered</a:t>
            </a:r>
            <a:endParaRPr lang="en-US" sz="2200" dirty="0"/>
          </a:p>
          <a:p>
            <a:pPr marL="0" indent="0">
              <a:buNone/>
            </a:pPr>
            <a:r>
              <a:rPr lang="en-US" dirty="0" smtClean="0"/>
              <a:t>     </a:t>
            </a:r>
            <a:r>
              <a:rPr lang="en-US" dirty="0" err="1" smtClean="0"/>
              <a:t>leave_region</a:t>
            </a:r>
            <a:r>
              <a:rPr lang="en-US" dirty="0" smtClean="0"/>
              <a:t>:</a:t>
            </a:r>
            <a:r>
              <a:rPr lang="en-US" dirty="0">
                <a:solidFill>
                  <a:srgbClr val="FF0000"/>
                </a:solidFill>
              </a:rPr>
              <a:t> </a:t>
            </a:r>
            <a:r>
              <a:rPr lang="en-US" dirty="0" smtClean="0">
                <a:solidFill>
                  <a:srgbClr val="FF0000"/>
                </a:solidFill>
              </a:rPr>
              <a:t>     </a:t>
            </a:r>
            <a:r>
              <a:rPr lang="en-US" sz="1800" dirty="0" smtClean="0">
                <a:solidFill>
                  <a:srgbClr val="FF0000"/>
                </a:solidFill>
              </a:rPr>
              <a:t>(</a:t>
            </a:r>
            <a:r>
              <a:rPr lang="en-US" sz="1800" dirty="0">
                <a:solidFill>
                  <a:srgbClr val="FF0000"/>
                </a:solidFill>
              </a:rPr>
              <a:t>When process wants to leave critical region, it calls </a:t>
            </a:r>
            <a:r>
              <a:rPr lang="en-US" sz="1800" dirty="0" err="1">
                <a:solidFill>
                  <a:srgbClr val="FF0000"/>
                </a:solidFill>
              </a:rPr>
              <a:t>leave_region</a:t>
            </a:r>
            <a:r>
              <a:rPr lang="en-US" sz="1800" dirty="0">
                <a:solidFill>
                  <a:srgbClr val="FF0000"/>
                </a:solidFill>
              </a:rPr>
              <a:t>)</a:t>
            </a:r>
            <a:endParaRPr lang="en-US" sz="1800" dirty="0"/>
          </a:p>
          <a:p>
            <a:pPr marL="0" indent="0">
              <a:buNone/>
            </a:pPr>
            <a:r>
              <a:rPr lang="en-US" dirty="0" smtClean="0"/>
              <a:t>	MOVE </a:t>
            </a:r>
            <a:r>
              <a:rPr lang="en-US" dirty="0"/>
              <a:t>LOCK,#0	 </a:t>
            </a:r>
            <a:r>
              <a:rPr lang="en-US" sz="2200" dirty="0" smtClean="0"/>
              <a:t>|store </a:t>
            </a:r>
            <a:r>
              <a:rPr lang="en-US" sz="2200" dirty="0"/>
              <a:t>0 in lock variable </a:t>
            </a:r>
            <a:r>
              <a:rPr lang="en-US" sz="2200" dirty="0" smtClean="0"/>
              <a:t>	</a:t>
            </a:r>
            <a:endParaRPr lang="en-US" sz="2200" dirty="0"/>
          </a:p>
          <a:p>
            <a:pPr marL="0" indent="0">
              <a:buNone/>
            </a:pPr>
            <a:r>
              <a:rPr lang="en-US" dirty="0" smtClean="0"/>
              <a:t>	RET		</a:t>
            </a:r>
            <a:r>
              <a:rPr lang="en-US" dirty="0"/>
              <a:t>	 </a:t>
            </a:r>
            <a:r>
              <a:rPr lang="en-US" sz="2200" dirty="0"/>
              <a:t>|return to caller</a:t>
            </a:r>
          </a:p>
        </p:txBody>
      </p:sp>
    </p:spTree>
    <p:extLst>
      <p:ext uri="{BB962C8B-B14F-4D97-AF65-F5344CB8AC3E}">
        <p14:creationId xmlns:p14="http://schemas.microsoft.com/office/powerpoint/2010/main" val="319547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#define FALSE 0</a:t>
            </a:r>
          </a:p>
          <a:p>
            <a:pPr marL="0" indent="0">
              <a:buNone/>
            </a:pPr>
            <a:r>
              <a:rPr lang="en-US" dirty="0"/>
              <a:t>#define </a:t>
            </a:r>
            <a:r>
              <a:rPr lang="en-US"/>
              <a:t>TRUE </a:t>
            </a:r>
            <a:r>
              <a:rPr lang="en-US" smtClean="0"/>
              <a:t>1</a:t>
            </a:r>
            <a:endParaRPr lang="en-US" dirty="0"/>
          </a:p>
          <a:p>
            <a:pPr marL="0" indent="0">
              <a:buNone/>
            </a:pPr>
            <a:r>
              <a:rPr lang="en-US" dirty="0"/>
              <a:t>#define N 2		</a:t>
            </a:r>
            <a:r>
              <a:rPr lang="en-US" dirty="0" smtClean="0"/>
              <a:t>	</a:t>
            </a:r>
            <a:r>
              <a:rPr lang="en-US" dirty="0" smtClean="0">
                <a:solidFill>
                  <a:srgbClr val="FF0000"/>
                </a:solidFill>
              </a:rPr>
              <a:t>//number </a:t>
            </a:r>
            <a:r>
              <a:rPr lang="en-US" dirty="0">
                <a:solidFill>
                  <a:srgbClr val="FF0000"/>
                </a:solidFill>
              </a:rPr>
              <a:t>of </a:t>
            </a:r>
            <a:r>
              <a:rPr lang="en-US" dirty="0" smtClean="0">
                <a:solidFill>
                  <a:srgbClr val="FF0000"/>
                </a:solidFill>
              </a:rPr>
              <a:t>processes		 </a:t>
            </a:r>
            <a:endParaRPr lang="en-US" dirty="0">
              <a:solidFill>
                <a:srgbClr val="FF0000"/>
              </a:solidFill>
            </a:endParaRPr>
          </a:p>
          <a:p>
            <a:pPr marL="0" indent="0">
              <a:buNone/>
            </a:pPr>
            <a:r>
              <a:rPr lang="en-US" dirty="0" err="1" smtClean="0"/>
              <a:t>int</a:t>
            </a:r>
            <a:r>
              <a:rPr lang="en-US" dirty="0" smtClean="0"/>
              <a:t> </a:t>
            </a:r>
            <a:r>
              <a:rPr lang="en-US" dirty="0"/>
              <a:t>turn;		 </a:t>
            </a:r>
            <a:r>
              <a:rPr lang="en-US" dirty="0" smtClean="0"/>
              <a:t>		</a:t>
            </a:r>
            <a:r>
              <a:rPr lang="en-US" dirty="0" smtClean="0">
                <a:solidFill>
                  <a:srgbClr val="FF0000"/>
                </a:solidFill>
              </a:rPr>
              <a:t>//whose </a:t>
            </a:r>
            <a:r>
              <a:rPr lang="en-US" dirty="0">
                <a:solidFill>
                  <a:srgbClr val="FF0000"/>
                </a:solidFill>
              </a:rPr>
              <a:t>turn is it</a:t>
            </a:r>
            <a:r>
              <a:rPr lang="en-US" dirty="0" smtClean="0">
                <a:solidFill>
                  <a:srgbClr val="FF0000"/>
                </a:solidFill>
              </a:rPr>
              <a:t>?</a:t>
            </a:r>
            <a:endParaRPr lang="en-US" dirty="0">
              <a:solidFill>
                <a:srgbClr val="FF0000"/>
              </a:solidFill>
            </a:endParaRPr>
          </a:p>
          <a:p>
            <a:pPr marL="0" indent="0">
              <a:buNone/>
            </a:pPr>
            <a:r>
              <a:rPr lang="en-US" dirty="0" err="1"/>
              <a:t>int</a:t>
            </a:r>
            <a:r>
              <a:rPr lang="en-US" dirty="0"/>
              <a:t> interested[N];	 </a:t>
            </a:r>
            <a:r>
              <a:rPr lang="en-US" dirty="0" smtClean="0"/>
              <a:t>		</a:t>
            </a:r>
            <a:r>
              <a:rPr lang="en-US" dirty="0" smtClean="0">
                <a:solidFill>
                  <a:srgbClr val="FF0000"/>
                </a:solidFill>
              </a:rPr>
              <a:t>//all </a:t>
            </a:r>
            <a:r>
              <a:rPr lang="en-US" dirty="0">
                <a:solidFill>
                  <a:srgbClr val="FF0000"/>
                </a:solidFill>
              </a:rPr>
              <a:t>values initially 0 (FALSE</a:t>
            </a:r>
            <a:r>
              <a:rPr lang="en-US" dirty="0" smtClean="0">
                <a:solidFill>
                  <a:srgbClr val="FF0000"/>
                </a:solidFill>
              </a:rPr>
              <a:t>)</a:t>
            </a:r>
            <a:endParaRPr lang="en-US" dirty="0">
              <a:solidFill>
                <a:srgbClr val="FF0000"/>
              </a:solidFill>
            </a:endParaRPr>
          </a:p>
          <a:p>
            <a:pPr marL="0" indent="0">
              <a:buNone/>
            </a:pPr>
            <a:r>
              <a:rPr lang="en-US" dirty="0"/>
              <a:t>void </a:t>
            </a:r>
            <a:r>
              <a:rPr lang="en-US" dirty="0" err="1"/>
              <a:t>enter_region</a:t>
            </a:r>
            <a:r>
              <a:rPr lang="en-US" dirty="0"/>
              <a:t>(</a:t>
            </a:r>
            <a:r>
              <a:rPr lang="en-US" dirty="0" err="1"/>
              <a:t>int</a:t>
            </a:r>
            <a:r>
              <a:rPr lang="en-US" dirty="0"/>
              <a:t> process) </a:t>
            </a:r>
          </a:p>
          <a:p>
            <a:pPr marL="0" indent="0">
              <a:buNone/>
            </a:pPr>
            <a:r>
              <a:rPr lang="en-US" dirty="0"/>
              <a:t>{</a:t>
            </a:r>
          </a:p>
          <a:p>
            <a:pPr marL="0" indent="0">
              <a:buNone/>
            </a:pPr>
            <a:r>
              <a:rPr lang="en-US" dirty="0" err="1"/>
              <a:t>int</a:t>
            </a:r>
            <a:r>
              <a:rPr lang="en-US" dirty="0"/>
              <a:t> other; </a:t>
            </a:r>
            <a:r>
              <a:rPr lang="en-US" dirty="0" smtClean="0"/>
              <a:t>			</a:t>
            </a:r>
            <a:r>
              <a:rPr lang="en-US" dirty="0" smtClean="0">
                <a:solidFill>
                  <a:srgbClr val="FF0000"/>
                </a:solidFill>
              </a:rPr>
              <a:t>// </a:t>
            </a:r>
            <a:r>
              <a:rPr lang="en-US" dirty="0">
                <a:solidFill>
                  <a:srgbClr val="FF0000"/>
                </a:solidFill>
              </a:rPr>
              <a:t>number of the other process</a:t>
            </a:r>
          </a:p>
          <a:p>
            <a:pPr marL="0" indent="0">
              <a:buNone/>
            </a:pPr>
            <a:r>
              <a:rPr lang="en-US" dirty="0"/>
              <a:t>other = 1 - process; </a:t>
            </a:r>
            <a:r>
              <a:rPr lang="en-US" dirty="0" smtClean="0"/>
              <a:t>		</a:t>
            </a:r>
            <a:r>
              <a:rPr lang="en-US" dirty="0" smtClean="0">
                <a:solidFill>
                  <a:srgbClr val="FF0000"/>
                </a:solidFill>
              </a:rPr>
              <a:t>// </a:t>
            </a:r>
            <a:r>
              <a:rPr lang="en-US" dirty="0">
                <a:solidFill>
                  <a:srgbClr val="FF0000"/>
                </a:solidFill>
              </a:rPr>
              <a:t>the opposite process</a:t>
            </a:r>
          </a:p>
          <a:p>
            <a:pPr marL="0" indent="0">
              <a:buNone/>
            </a:pPr>
            <a:r>
              <a:rPr lang="en-US" dirty="0"/>
              <a:t>interested[process] = TRUE; </a:t>
            </a:r>
            <a:r>
              <a:rPr lang="en-US" dirty="0" smtClean="0"/>
              <a:t>	</a:t>
            </a:r>
            <a:r>
              <a:rPr lang="en-US" dirty="0" smtClean="0">
                <a:solidFill>
                  <a:srgbClr val="FF0000"/>
                </a:solidFill>
              </a:rPr>
              <a:t>// </a:t>
            </a:r>
            <a:r>
              <a:rPr lang="en-US" dirty="0">
                <a:solidFill>
                  <a:srgbClr val="FF0000"/>
                </a:solidFill>
              </a:rPr>
              <a:t>this process is interested</a:t>
            </a:r>
          </a:p>
          <a:p>
            <a:pPr marL="0" indent="0">
              <a:buNone/>
            </a:pPr>
            <a:r>
              <a:rPr lang="en-US" dirty="0"/>
              <a:t>turn = process; </a:t>
            </a:r>
            <a:r>
              <a:rPr lang="en-US" dirty="0" smtClean="0"/>
              <a:t>			</a:t>
            </a:r>
            <a:r>
              <a:rPr lang="en-US" dirty="0" smtClean="0">
                <a:solidFill>
                  <a:srgbClr val="FF0000"/>
                </a:solidFill>
              </a:rPr>
              <a:t>// </a:t>
            </a:r>
            <a:r>
              <a:rPr lang="en-US" dirty="0">
                <a:solidFill>
                  <a:srgbClr val="FF0000"/>
                </a:solidFill>
              </a:rPr>
              <a:t>set flag</a:t>
            </a:r>
          </a:p>
          <a:p>
            <a:pPr marL="0" indent="0">
              <a:buNone/>
            </a:pPr>
            <a:r>
              <a:rPr lang="en-US" dirty="0"/>
              <a:t>while(turn == process &amp;&amp; interested[other] == TRUE); </a:t>
            </a:r>
            <a:r>
              <a:rPr lang="en-US" dirty="0">
                <a:solidFill>
                  <a:srgbClr val="FF0000"/>
                </a:solidFill>
              </a:rPr>
              <a:t>// wait</a:t>
            </a:r>
          </a:p>
          <a:p>
            <a:pPr marL="0" indent="0">
              <a:buNone/>
            </a:pPr>
            <a:r>
              <a:rPr lang="en-US" dirty="0"/>
              <a:t>}</a:t>
            </a:r>
          </a:p>
          <a:p>
            <a:pPr marL="0" indent="0">
              <a:buNone/>
            </a:pPr>
            <a:r>
              <a:rPr lang="en-US" dirty="0"/>
              <a:t>void </a:t>
            </a:r>
            <a:r>
              <a:rPr lang="en-US" dirty="0" err="1"/>
              <a:t>leave_region</a:t>
            </a:r>
            <a:r>
              <a:rPr lang="en-US" dirty="0"/>
              <a:t>(</a:t>
            </a:r>
            <a:r>
              <a:rPr lang="en-US" dirty="0" err="1"/>
              <a:t>int</a:t>
            </a:r>
            <a:r>
              <a:rPr lang="en-US" dirty="0"/>
              <a:t> process) </a:t>
            </a:r>
          </a:p>
          <a:p>
            <a:pPr marL="0" indent="0">
              <a:buNone/>
            </a:pPr>
            <a:r>
              <a:rPr lang="en-US" dirty="0"/>
              <a:t>{</a:t>
            </a:r>
          </a:p>
          <a:p>
            <a:pPr marL="0" indent="0">
              <a:buNone/>
            </a:pPr>
            <a:r>
              <a:rPr lang="en-US" dirty="0"/>
              <a:t>interested[process] = FALSE; </a:t>
            </a:r>
            <a:r>
              <a:rPr lang="en-US" dirty="0" smtClean="0"/>
              <a:t>	</a:t>
            </a:r>
            <a:r>
              <a:rPr lang="en-US" dirty="0" smtClean="0">
                <a:solidFill>
                  <a:srgbClr val="FF0000"/>
                </a:solidFill>
              </a:rPr>
              <a:t>// </a:t>
            </a:r>
            <a:r>
              <a:rPr lang="en-US" dirty="0">
                <a:solidFill>
                  <a:srgbClr val="FF0000"/>
                </a:solidFill>
              </a:rPr>
              <a:t>process leaves critical region</a:t>
            </a:r>
          </a:p>
          <a:p>
            <a:pPr marL="0" indent="0">
              <a:buNone/>
            </a:pP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9419874"/>
              </p:ext>
            </p:extLst>
          </p:nvPr>
        </p:nvGraphicFramePr>
        <p:xfrm>
          <a:off x="6978014" y="2072640"/>
          <a:ext cx="946786" cy="365760"/>
        </p:xfrm>
        <a:graphic>
          <a:graphicData uri="http://schemas.openxmlformats.org/drawingml/2006/table">
            <a:tbl>
              <a:tblPr firstRow="1" bandRow="1">
                <a:tableStyleId>{5C22544A-7EE6-4342-B048-85BDC9FD1C3A}</a:tableStyleId>
              </a:tblPr>
              <a:tblGrid>
                <a:gridCol w="473393"/>
                <a:gridCol w="473393"/>
              </a:tblGrid>
              <a:tr h="3200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r>
            </a:tbl>
          </a:graphicData>
        </a:graphic>
      </p:graphicFrame>
      <p:sp>
        <p:nvSpPr>
          <p:cNvPr id="6" name="Rounded Rectangular Callout 5"/>
          <p:cNvSpPr/>
          <p:nvPr/>
        </p:nvSpPr>
        <p:spPr>
          <a:xfrm>
            <a:off x="2209800" y="1828800"/>
            <a:ext cx="685800" cy="457200"/>
          </a:xfrm>
          <a:prstGeom prst="wedgeRoundRectCallout">
            <a:avLst>
              <a:gd name="adj1" fmla="val -20833"/>
              <a:gd name="adj2" fmla="val 968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8" name="TextBox 7"/>
          <p:cNvSpPr txBox="1"/>
          <p:nvPr/>
        </p:nvSpPr>
        <p:spPr>
          <a:xfrm>
            <a:off x="7266623" y="3165319"/>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2193111354"/>
              </p:ext>
            </p:extLst>
          </p:nvPr>
        </p:nvGraphicFramePr>
        <p:xfrm>
          <a:off x="6978014" y="3550920"/>
          <a:ext cx="946786" cy="365760"/>
        </p:xfrm>
        <a:graphic>
          <a:graphicData uri="http://schemas.openxmlformats.org/drawingml/2006/table">
            <a:tbl>
              <a:tblPr firstRow="1" bandRow="1">
                <a:tableStyleId>{5C22544A-7EE6-4342-B048-85BDC9FD1C3A}</a:tableStyleId>
              </a:tblPr>
              <a:tblGrid>
                <a:gridCol w="473393"/>
                <a:gridCol w="473393"/>
              </a:tblGrid>
              <a:tr h="320040">
                <a:tc>
                  <a:txBody>
                    <a:bodyPr/>
                    <a:lstStyle/>
                    <a:p>
                      <a:pPr algn="ctr"/>
                      <a:r>
                        <a:rPr lang="en-US" dirty="0" smtClean="0"/>
                        <a:t>1</a:t>
                      </a:r>
                      <a:endParaRPr lang="en-IN" dirty="0"/>
                    </a:p>
                  </a:txBody>
                  <a:tcPr/>
                </a:tc>
                <a:tc>
                  <a:txBody>
                    <a:bodyPr/>
                    <a:lstStyle/>
                    <a:p>
                      <a:pPr algn="ctr"/>
                      <a:r>
                        <a:rPr lang="en-US" dirty="0" smtClean="0"/>
                        <a:t>0</a:t>
                      </a:r>
                      <a:endParaRPr lang="en-IN" dirty="0"/>
                    </a:p>
                  </a:txBody>
                  <a:tcPr/>
                </a:tc>
              </a:tr>
            </a:tbl>
          </a:graphicData>
        </a:graphic>
      </p:graphicFrame>
      <p:sp>
        <p:nvSpPr>
          <p:cNvPr id="10" name="TextBox 9"/>
          <p:cNvSpPr txBox="1"/>
          <p:nvPr/>
        </p:nvSpPr>
        <p:spPr>
          <a:xfrm>
            <a:off x="6992302" y="1755099"/>
            <a:ext cx="457200" cy="369332"/>
          </a:xfrm>
          <a:prstGeom prst="rect">
            <a:avLst/>
          </a:prstGeom>
          <a:noFill/>
        </p:spPr>
        <p:txBody>
          <a:bodyPr wrap="square" rtlCol="0">
            <a:spAutoFit/>
          </a:bodyPr>
          <a:lstStyle/>
          <a:p>
            <a:pPr algn="ctr"/>
            <a:r>
              <a:rPr lang="en-US" dirty="0" smtClean="0"/>
              <a:t>P0</a:t>
            </a:r>
            <a:endParaRPr lang="en-IN" dirty="0"/>
          </a:p>
        </p:txBody>
      </p:sp>
      <p:sp>
        <p:nvSpPr>
          <p:cNvPr id="11" name="TextBox 10"/>
          <p:cNvSpPr txBox="1"/>
          <p:nvPr/>
        </p:nvSpPr>
        <p:spPr>
          <a:xfrm>
            <a:off x="7447599" y="1769266"/>
            <a:ext cx="457200" cy="369332"/>
          </a:xfrm>
          <a:prstGeom prst="rect">
            <a:avLst/>
          </a:prstGeom>
          <a:noFill/>
        </p:spPr>
        <p:txBody>
          <a:bodyPr wrap="square" rtlCol="0">
            <a:spAutoFit/>
          </a:bodyPr>
          <a:lstStyle/>
          <a:p>
            <a:pPr algn="ctr"/>
            <a:r>
              <a:rPr lang="en-US" dirty="0" smtClean="0"/>
              <a:t>P1</a:t>
            </a:r>
            <a:endParaRPr lang="en-IN" dirty="0"/>
          </a:p>
        </p:txBody>
      </p:sp>
      <p:sp>
        <p:nvSpPr>
          <p:cNvPr id="12" name="TextBox 11"/>
          <p:cNvSpPr txBox="1"/>
          <p:nvPr/>
        </p:nvSpPr>
        <p:spPr>
          <a:xfrm>
            <a:off x="7255195" y="3916680"/>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27688371"/>
              </p:ext>
            </p:extLst>
          </p:nvPr>
        </p:nvGraphicFramePr>
        <p:xfrm>
          <a:off x="8061004" y="2072640"/>
          <a:ext cx="946786" cy="365760"/>
        </p:xfrm>
        <a:graphic>
          <a:graphicData uri="http://schemas.openxmlformats.org/drawingml/2006/table">
            <a:tbl>
              <a:tblPr firstRow="1" bandRow="1">
                <a:tableStyleId>{5C22544A-7EE6-4342-B048-85BDC9FD1C3A}</a:tableStyleId>
              </a:tblPr>
              <a:tblGrid>
                <a:gridCol w="473393"/>
                <a:gridCol w="473393"/>
              </a:tblGrid>
              <a:tr h="320040">
                <a:tc>
                  <a:txBody>
                    <a:bodyPr/>
                    <a:lstStyle/>
                    <a:p>
                      <a:pPr algn="ctr"/>
                      <a:r>
                        <a:rPr lang="en-US" dirty="0" smtClean="0"/>
                        <a:t>1</a:t>
                      </a:r>
                      <a:endParaRPr lang="en-IN" dirty="0"/>
                    </a:p>
                  </a:txBody>
                  <a:tcPr/>
                </a:tc>
                <a:tc>
                  <a:txBody>
                    <a:bodyPr/>
                    <a:lstStyle/>
                    <a:p>
                      <a:pPr algn="ctr"/>
                      <a:r>
                        <a:rPr lang="en-US" dirty="0" smtClean="0"/>
                        <a:t>0</a:t>
                      </a:r>
                      <a:endParaRPr lang="en-IN" dirty="0"/>
                    </a:p>
                  </a:txBody>
                  <a:tcPr/>
                </a:tc>
              </a:tr>
            </a:tbl>
          </a:graphicData>
        </a:graphic>
      </p:graphicFrame>
      <p:sp>
        <p:nvSpPr>
          <p:cNvPr id="14" name="TextBox 13"/>
          <p:cNvSpPr txBox="1"/>
          <p:nvPr/>
        </p:nvSpPr>
        <p:spPr>
          <a:xfrm>
            <a:off x="8349613" y="3178967"/>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0</a:t>
            </a:r>
            <a:endParaRPr lang="en-IN" dirty="0"/>
          </a:p>
        </p:txBody>
      </p:sp>
      <p:graphicFrame>
        <p:nvGraphicFramePr>
          <p:cNvPr id="15" name="Table 14"/>
          <p:cNvGraphicFramePr>
            <a:graphicFrameLocks noGrp="1"/>
          </p:cNvGraphicFramePr>
          <p:nvPr>
            <p:extLst>
              <p:ext uri="{D42A27DB-BD31-4B8C-83A1-F6EECF244321}">
                <p14:modId xmlns:p14="http://schemas.microsoft.com/office/powerpoint/2010/main" val="1234612554"/>
              </p:ext>
            </p:extLst>
          </p:nvPr>
        </p:nvGraphicFramePr>
        <p:xfrm>
          <a:off x="8061004" y="3550920"/>
          <a:ext cx="946786" cy="365760"/>
        </p:xfrm>
        <a:graphic>
          <a:graphicData uri="http://schemas.openxmlformats.org/drawingml/2006/table">
            <a:tbl>
              <a:tblPr firstRow="1" bandRow="1">
                <a:tableStyleId>{5C22544A-7EE6-4342-B048-85BDC9FD1C3A}</a:tableStyleId>
              </a:tblPr>
              <a:tblGrid>
                <a:gridCol w="473393"/>
                <a:gridCol w="473393"/>
              </a:tblGrid>
              <a:tr h="320040">
                <a:tc>
                  <a:txBody>
                    <a:bodyPr/>
                    <a:lstStyle/>
                    <a:p>
                      <a:pPr algn="ctr"/>
                      <a:r>
                        <a:rPr lang="en-US" dirty="0" smtClean="0"/>
                        <a:t>1</a:t>
                      </a:r>
                      <a:endParaRPr lang="en-IN" dirty="0"/>
                    </a:p>
                  </a:txBody>
                  <a:tcPr/>
                </a:tc>
                <a:tc>
                  <a:txBody>
                    <a:bodyPr/>
                    <a:lstStyle/>
                    <a:p>
                      <a:pPr algn="ctr"/>
                      <a:r>
                        <a:rPr lang="en-US" dirty="0" smtClean="0"/>
                        <a:t>1</a:t>
                      </a:r>
                      <a:endParaRPr lang="en-IN" dirty="0"/>
                    </a:p>
                  </a:txBody>
                  <a:tcPr/>
                </a:tc>
              </a:tr>
            </a:tbl>
          </a:graphicData>
        </a:graphic>
      </p:graphicFrame>
      <p:sp>
        <p:nvSpPr>
          <p:cNvPr id="16" name="TextBox 15"/>
          <p:cNvSpPr txBox="1"/>
          <p:nvPr/>
        </p:nvSpPr>
        <p:spPr>
          <a:xfrm>
            <a:off x="8338185" y="3916680"/>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sp>
        <p:nvSpPr>
          <p:cNvPr id="17" name="TextBox 16"/>
          <p:cNvSpPr txBox="1"/>
          <p:nvPr/>
        </p:nvSpPr>
        <p:spPr>
          <a:xfrm>
            <a:off x="8061004" y="1754682"/>
            <a:ext cx="457200" cy="369332"/>
          </a:xfrm>
          <a:prstGeom prst="rect">
            <a:avLst/>
          </a:prstGeom>
          <a:noFill/>
        </p:spPr>
        <p:txBody>
          <a:bodyPr wrap="square" rtlCol="0">
            <a:spAutoFit/>
          </a:bodyPr>
          <a:lstStyle/>
          <a:p>
            <a:pPr algn="ctr"/>
            <a:r>
              <a:rPr lang="en-US" dirty="0" smtClean="0"/>
              <a:t>P0</a:t>
            </a:r>
            <a:endParaRPr lang="en-IN" dirty="0"/>
          </a:p>
        </p:txBody>
      </p:sp>
      <p:sp>
        <p:nvSpPr>
          <p:cNvPr id="18" name="TextBox 17"/>
          <p:cNvSpPr txBox="1"/>
          <p:nvPr/>
        </p:nvSpPr>
        <p:spPr>
          <a:xfrm>
            <a:off x="8516301" y="1768849"/>
            <a:ext cx="457200" cy="369332"/>
          </a:xfrm>
          <a:prstGeom prst="rect">
            <a:avLst/>
          </a:prstGeom>
          <a:noFill/>
        </p:spPr>
        <p:txBody>
          <a:bodyPr wrap="square" rtlCol="0">
            <a:spAutoFit/>
          </a:bodyPr>
          <a:lstStyle/>
          <a:p>
            <a:pPr algn="ctr"/>
            <a:r>
              <a:rPr lang="en-US" dirty="0" smtClean="0"/>
              <a:t>P1</a:t>
            </a:r>
            <a:endParaRPr lang="en-IN" dirty="0"/>
          </a:p>
        </p:txBody>
      </p:sp>
      <p:cxnSp>
        <p:nvCxnSpPr>
          <p:cNvPr id="20" name="Straight Arrow Connector 19"/>
          <p:cNvCxnSpPr/>
          <p:nvPr/>
        </p:nvCxnSpPr>
        <p:spPr>
          <a:xfrm flipV="1">
            <a:off x="7904799" y="2428875"/>
            <a:ext cx="196214" cy="11194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12675607"/>
              </p:ext>
            </p:extLst>
          </p:nvPr>
        </p:nvGraphicFramePr>
        <p:xfrm>
          <a:off x="8077200" y="5273040"/>
          <a:ext cx="946786" cy="365760"/>
        </p:xfrm>
        <a:graphic>
          <a:graphicData uri="http://schemas.openxmlformats.org/drawingml/2006/table">
            <a:tbl>
              <a:tblPr firstRow="1" bandRow="1">
                <a:tableStyleId>{5C22544A-7EE6-4342-B048-85BDC9FD1C3A}</a:tableStyleId>
              </a:tblPr>
              <a:tblGrid>
                <a:gridCol w="473393"/>
                <a:gridCol w="473393"/>
              </a:tblGrid>
              <a:tr h="320040">
                <a:tc>
                  <a:txBody>
                    <a:bodyPr/>
                    <a:lstStyle/>
                    <a:p>
                      <a:pPr algn="ctr"/>
                      <a:r>
                        <a:rPr lang="en-US" dirty="0" smtClean="0"/>
                        <a:t>0</a:t>
                      </a:r>
                      <a:endParaRPr lang="en-IN" dirty="0"/>
                    </a:p>
                  </a:txBody>
                  <a:tcPr/>
                </a:tc>
                <a:tc>
                  <a:txBody>
                    <a:bodyPr/>
                    <a:lstStyle/>
                    <a:p>
                      <a:pPr algn="ctr"/>
                      <a:r>
                        <a:rPr lang="en-US" dirty="0" smtClean="0"/>
                        <a:t>1</a:t>
                      </a:r>
                      <a:endParaRPr lang="en-IN" dirty="0"/>
                    </a:p>
                  </a:txBody>
                  <a:tcPr/>
                </a:tc>
              </a:tr>
            </a:tbl>
          </a:graphicData>
        </a:graphic>
      </p:graphicFrame>
      <p:sp>
        <p:nvSpPr>
          <p:cNvPr id="21" name="Rounded Rectangular Callout 20"/>
          <p:cNvSpPr/>
          <p:nvPr/>
        </p:nvSpPr>
        <p:spPr>
          <a:xfrm>
            <a:off x="2905601" y="1844040"/>
            <a:ext cx="685800" cy="457200"/>
          </a:xfrm>
          <a:prstGeom prst="wedgeRoundRectCallout">
            <a:avLst>
              <a:gd name="adj1" fmla="val -20833"/>
              <a:gd name="adj2" fmla="val 968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Tree>
    <p:extLst>
      <p:ext uri="{BB962C8B-B14F-4D97-AF65-F5344CB8AC3E}">
        <p14:creationId xmlns:p14="http://schemas.microsoft.com/office/powerpoint/2010/main" val="223482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1"/>
                                        </p:tgtEl>
                                      </p:cBhvr>
                                    </p:animEffect>
                                    <p:set>
                                      <p:cBhvr>
                                        <p:cTn id="104" dur="1" fill="hold">
                                          <p:stCondLst>
                                            <p:cond delay="499"/>
                                          </p:stCondLst>
                                        </p:cTn>
                                        <p:tgtEl>
                                          <p:spTgt spid="2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0" grpId="0"/>
      <p:bldP spid="11" grpId="0"/>
      <p:bldP spid="12" grpId="0" animBg="1"/>
      <p:bldP spid="14" grpId="0" animBg="1"/>
      <p:bldP spid="16" grpId="0" animBg="1"/>
      <p:bldP spid="17" grpId="0"/>
      <p:bldP spid="18" grpId="0"/>
      <p:bldP spid="21" grpId="0" animBg="1"/>
      <p:bldP spid="2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inversion problem</a:t>
            </a:r>
          </a:p>
        </p:txBody>
      </p:sp>
      <p:sp>
        <p:nvSpPr>
          <p:cNvPr id="3" name="Content Placeholder 2"/>
          <p:cNvSpPr>
            <a:spLocks noGrp="1"/>
          </p:cNvSpPr>
          <p:nvPr>
            <p:ph idx="1"/>
          </p:nvPr>
        </p:nvSpPr>
        <p:spPr/>
        <p:txBody>
          <a:bodyPr/>
          <a:lstStyle/>
          <a:p>
            <a:r>
              <a:rPr lang="en-US" dirty="0"/>
              <a:t>Priority inversion means the execution of a high priority process/thread is blocked by a lower priority process/thread.</a:t>
            </a:r>
          </a:p>
          <a:p>
            <a:r>
              <a:rPr lang="en-US" dirty="0"/>
              <a:t>Consider a computer with two processes, H having high priority and L having low priority.</a:t>
            </a:r>
          </a:p>
          <a:p>
            <a:r>
              <a:rPr lang="en-US" dirty="0"/>
              <a:t>The scheduling rules are such that H runs first then L will run.</a:t>
            </a:r>
          </a:p>
          <a:p>
            <a:r>
              <a:rPr lang="en-US" dirty="0"/>
              <a:t>At a certain moment, L is in critical region and H becomes ready to run (e.g. I/O operation complete). </a:t>
            </a:r>
          </a:p>
          <a:p>
            <a:r>
              <a:rPr lang="en-US" dirty="0"/>
              <a:t>H now begins busy waiting and waits until L will exit from critical region.</a:t>
            </a:r>
          </a:p>
          <a:p>
            <a:r>
              <a:rPr lang="en-US" dirty="0"/>
              <a:t>But H has highest priority than L so CPU is switched from L to H.</a:t>
            </a:r>
          </a:p>
          <a:p>
            <a:r>
              <a:rPr lang="en-US" dirty="0"/>
              <a:t>Now L will never be scheduled (get CPU) until H is running so L will never get chance to leave the critical region so H loops forever. This situation is called priority inversion problem</a:t>
            </a:r>
            <a:r>
              <a:rPr lang="en-US" dirty="0" smtClean="0"/>
              <a:t>.</a:t>
            </a:r>
            <a:endParaRPr lang="en-US" dirty="0"/>
          </a:p>
        </p:txBody>
      </p:sp>
    </p:spTree>
    <p:extLst>
      <p:ext uri="{BB962C8B-B14F-4D97-AF65-F5344CB8AC3E}">
        <p14:creationId xmlns:p14="http://schemas.microsoft.com/office/powerpoint/2010/main" val="7025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Wakeup</a:t>
            </a:r>
            <a:endParaRPr lang="en-US" dirty="0"/>
          </a:p>
        </p:txBody>
      </p:sp>
      <p:sp>
        <p:nvSpPr>
          <p:cNvPr id="3" name="Content Placeholder 2"/>
          <p:cNvSpPr>
            <a:spLocks noGrp="1"/>
          </p:cNvSpPr>
          <p:nvPr>
            <p:ph idx="1"/>
          </p:nvPr>
        </p:nvSpPr>
        <p:spPr/>
        <p:txBody>
          <a:bodyPr>
            <a:normAutofit lnSpcReduction="10000"/>
          </a:bodyPr>
          <a:lstStyle/>
          <a:p>
            <a:r>
              <a:rPr lang="en-US" dirty="0" smtClean="0"/>
              <a:t>Peterson’s solution and solution using TSL and XCHG have the defect of requiring </a:t>
            </a:r>
            <a:r>
              <a:rPr lang="en-US" dirty="0" smtClean="0">
                <a:solidFill>
                  <a:srgbClr val="FF0000"/>
                </a:solidFill>
              </a:rPr>
              <a:t>busy waiting</a:t>
            </a:r>
            <a:r>
              <a:rPr lang="en-US" dirty="0" smtClean="0"/>
              <a:t>.</a:t>
            </a:r>
          </a:p>
          <a:p>
            <a:pPr lvl="1"/>
            <a:r>
              <a:rPr lang="en-US" dirty="0" smtClean="0"/>
              <a:t>when </a:t>
            </a:r>
            <a:r>
              <a:rPr lang="en-US" dirty="0"/>
              <a:t>a processes wants to enter in its critical section , it checks to see if </a:t>
            </a:r>
            <a:r>
              <a:rPr lang="en-US" dirty="0" smtClean="0"/>
              <a:t>the entry </a:t>
            </a:r>
            <a:r>
              <a:rPr lang="en-US" dirty="0"/>
              <a:t>is allowed. </a:t>
            </a:r>
            <a:endParaRPr lang="en-US" dirty="0" smtClean="0"/>
          </a:p>
          <a:p>
            <a:pPr lvl="1"/>
            <a:r>
              <a:rPr lang="en-US" dirty="0" smtClean="0"/>
              <a:t>If </a:t>
            </a:r>
            <a:r>
              <a:rPr lang="en-US" dirty="0"/>
              <a:t>it is </a:t>
            </a:r>
            <a:r>
              <a:rPr lang="en-US" dirty="0" smtClean="0"/>
              <a:t>not allowed, </a:t>
            </a:r>
            <a:r>
              <a:rPr lang="en-US" dirty="0"/>
              <a:t>the process goes into tight loop and waits (i.e., start busy waiting) until it is allowed to enter. </a:t>
            </a:r>
            <a:endParaRPr lang="en-US" dirty="0" smtClean="0"/>
          </a:p>
          <a:p>
            <a:pPr lvl="1"/>
            <a:r>
              <a:rPr lang="en-US" dirty="0" smtClean="0"/>
              <a:t>This </a:t>
            </a:r>
            <a:r>
              <a:rPr lang="en-US" dirty="0"/>
              <a:t>approach </a:t>
            </a:r>
            <a:r>
              <a:rPr lang="en-US" dirty="0">
                <a:solidFill>
                  <a:srgbClr val="FF0000"/>
                </a:solidFill>
              </a:rPr>
              <a:t>waste CPU-time</a:t>
            </a:r>
            <a:r>
              <a:rPr lang="en-US" dirty="0" smtClean="0"/>
              <a:t>.</a:t>
            </a:r>
          </a:p>
          <a:p>
            <a:pPr marL="342900" lvl="1">
              <a:buFont typeface="Wingdings" panose="05000000000000000000" pitchFamily="2" charset="2"/>
              <a:buChar char="§"/>
            </a:pPr>
            <a:r>
              <a:rPr lang="en-US" sz="2400" dirty="0" smtClean="0"/>
              <a:t>But we have </a:t>
            </a:r>
            <a:r>
              <a:rPr lang="en-US" sz="2400" dirty="0" err="1" smtClean="0"/>
              <a:t>interprocess</a:t>
            </a:r>
            <a:r>
              <a:rPr lang="en-US" sz="2400" dirty="0" smtClean="0"/>
              <a:t> </a:t>
            </a:r>
            <a:r>
              <a:rPr lang="en-US" sz="2400" dirty="0"/>
              <a:t>communication primitives </a:t>
            </a:r>
            <a:r>
              <a:rPr lang="en-US" sz="2400" dirty="0" smtClean="0"/>
              <a:t>(the </a:t>
            </a:r>
            <a:r>
              <a:rPr lang="en-US" sz="2400" dirty="0"/>
              <a:t>pair of </a:t>
            </a:r>
            <a:r>
              <a:rPr lang="en-US" sz="2400" dirty="0" smtClean="0">
                <a:solidFill>
                  <a:srgbClr val="FF0000"/>
                </a:solidFill>
              </a:rPr>
              <a:t>sleep &amp; wakeup</a:t>
            </a:r>
            <a:r>
              <a:rPr lang="en-US" sz="2400" dirty="0" smtClean="0"/>
              <a:t>).</a:t>
            </a:r>
          </a:p>
          <a:p>
            <a:pPr marL="606425" lvl="2">
              <a:buFont typeface="Wingdings" panose="05000000000000000000" pitchFamily="2" charset="2"/>
              <a:buChar char="§"/>
            </a:pPr>
            <a:r>
              <a:rPr lang="en-US" b="1" dirty="0" smtClean="0"/>
              <a:t>Sleep</a:t>
            </a:r>
            <a:r>
              <a:rPr lang="en-US" dirty="0" smtClean="0"/>
              <a:t>: It </a:t>
            </a:r>
            <a:r>
              <a:rPr lang="en-US" dirty="0"/>
              <a:t>is a system call that causes the caller </a:t>
            </a:r>
            <a:r>
              <a:rPr lang="en-US" dirty="0" smtClean="0"/>
              <a:t>to be blocked (suspended) </a:t>
            </a:r>
            <a:r>
              <a:rPr lang="en-US" dirty="0"/>
              <a:t>until some other process wakes it up</a:t>
            </a:r>
            <a:r>
              <a:rPr lang="en-US" dirty="0" smtClean="0"/>
              <a:t>.</a:t>
            </a:r>
          </a:p>
          <a:p>
            <a:pPr marL="606425" lvl="2">
              <a:buFont typeface="Wingdings" panose="05000000000000000000" pitchFamily="2" charset="2"/>
              <a:buChar char="§"/>
            </a:pPr>
            <a:r>
              <a:rPr lang="en-US" b="1" dirty="0" smtClean="0"/>
              <a:t>Wakeup</a:t>
            </a:r>
            <a:r>
              <a:rPr lang="en-US" dirty="0" smtClean="0"/>
              <a:t>: It </a:t>
            </a:r>
            <a:r>
              <a:rPr lang="en-US" dirty="0"/>
              <a:t>is a system call that wakes up the process.</a:t>
            </a:r>
          </a:p>
          <a:p>
            <a:pPr marL="342900" lvl="1">
              <a:buFont typeface="Wingdings" panose="05000000000000000000" pitchFamily="2" charset="2"/>
              <a:buChar char="§"/>
            </a:pPr>
            <a:r>
              <a:rPr lang="en-US" sz="2400" dirty="0"/>
              <a:t>Both 'sleep' and 'wakeup' system calls have one parameter that represents a memory address used to match up 'sleeps' and 'wakeups' .</a:t>
            </a:r>
          </a:p>
        </p:txBody>
      </p:sp>
    </p:spTree>
    <p:extLst>
      <p:ext uri="{BB962C8B-B14F-4D97-AF65-F5344CB8AC3E}">
        <p14:creationId xmlns:p14="http://schemas.microsoft.com/office/powerpoint/2010/main" val="27291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4610100" cy="5334000"/>
          </a:xfrm>
        </p:spPr>
        <p:txBody>
          <a:bodyPr>
            <a:normAutofit lnSpcReduction="10000"/>
          </a:bodyPr>
          <a:lstStyle/>
          <a:p>
            <a:r>
              <a:rPr lang="en-US" dirty="0"/>
              <a:t>It is multi-process synchronization problem</a:t>
            </a:r>
            <a:r>
              <a:rPr lang="en-US" dirty="0" smtClean="0"/>
              <a:t>.</a:t>
            </a:r>
          </a:p>
          <a:p>
            <a:r>
              <a:rPr lang="en-US" dirty="0"/>
              <a:t>It is also known as bounded </a:t>
            </a:r>
            <a:r>
              <a:rPr lang="en-US" dirty="0" smtClean="0"/>
              <a:t>buffer </a:t>
            </a:r>
            <a:r>
              <a:rPr lang="en-US" dirty="0"/>
              <a:t>problem</a:t>
            </a:r>
            <a:r>
              <a:rPr lang="en-US" dirty="0" smtClean="0"/>
              <a:t>.</a:t>
            </a:r>
          </a:p>
          <a:p>
            <a:r>
              <a:rPr lang="en-US" dirty="0" smtClean="0"/>
              <a:t>This problem describes two processes </a:t>
            </a:r>
            <a:r>
              <a:rPr lang="en-US" dirty="0" smtClean="0">
                <a:solidFill>
                  <a:srgbClr val="E40524"/>
                </a:solidFill>
              </a:rPr>
              <a:t>producer</a:t>
            </a:r>
            <a:r>
              <a:rPr lang="en-US" dirty="0" smtClean="0"/>
              <a:t> and </a:t>
            </a:r>
            <a:r>
              <a:rPr lang="en-US" dirty="0" smtClean="0">
                <a:solidFill>
                  <a:srgbClr val="E40524"/>
                </a:solidFill>
              </a:rPr>
              <a:t>consumer</a:t>
            </a:r>
            <a:r>
              <a:rPr lang="en-US" dirty="0" smtClean="0"/>
              <a:t>, who share common, fixed size buffer.</a:t>
            </a:r>
          </a:p>
          <a:p>
            <a:r>
              <a:rPr lang="en-US" dirty="0"/>
              <a:t>Producer process</a:t>
            </a:r>
          </a:p>
          <a:p>
            <a:pPr lvl="1"/>
            <a:r>
              <a:rPr lang="en-US" dirty="0"/>
              <a:t>Produce some </a:t>
            </a:r>
            <a:r>
              <a:rPr lang="en-US" dirty="0" smtClean="0"/>
              <a:t>information, put it into buffer</a:t>
            </a:r>
            <a:endParaRPr lang="en-US" dirty="0"/>
          </a:p>
          <a:p>
            <a:r>
              <a:rPr lang="en-US" dirty="0" smtClean="0"/>
              <a:t>Consumer </a:t>
            </a:r>
            <a:r>
              <a:rPr lang="en-US" dirty="0"/>
              <a:t>process</a:t>
            </a:r>
          </a:p>
          <a:p>
            <a:pPr lvl="1"/>
            <a:r>
              <a:rPr lang="en-US" dirty="0"/>
              <a:t>Consume this </a:t>
            </a:r>
            <a:r>
              <a:rPr lang="en-US" dirty="0" smtClean="0"/>
              <a:t>information (remove it from the buffer)</a:t>
            </a:r>
            <a:endParaRPr lang="en-US" dirty="0"/>
          </a:p>
          <a:p>
            <a:endParaRPr lang="en-US" dirty="0" smtClean="0"/>
          </a:p>
          <a:p>
            <a:endParaRPr lang="en-US" dirty="0" smtClean="0"/>
          </a:p>
          <a:p>
            <a:pPr lvl="1"/>
            <a:endParaRPr lang="en-US" dirty="0"/>
          </a:p>
          <a:p>
            <a:pPr lvl="1"/>
            <a:endParaRPr lang="en-US" dirty="0" smtClean="0"/>
          </a:p>
        </p:txBody>
      </p:sp>
      <p:sp>
        <p:nvSpPr>
          <p:cNvPr id="9" name="Content Placeholder 8"/>
          <p:cNvSpPr>
            <a:spLocks noGrp="1"/>
          </p:cNvSpPr>
          <p:nvPr>
            <p:ph sz="half" idx="2"/>
          </p:nvPr>
        </p:nvSpPr>
        <p:spPr>
          <a:xfrm>
            <a:off x="4800600" y="1066800"/>
            <a:ext cx="4152900" cy="5334000"/>
          </a:xfrm>
        </p:spPr>
        <p:txBody>
          <a:bodyPr/>
          <a:lstStyle/>
          <a:p>
            <a:endParaRPr lang="en-US" dirty="0"/>
          </a:p>
        </p:txBody>
      </p:sp>
      <p:sp>
        <p:nvSpPr>
          <p:cNvPr id="2" name="Title 1"/>
          <p:cNvSpPr>
            <a:spLocks noGrp="1"/>
          </p:cNvSpPr>
          <p:nvPr>
            <p:ph type="title"/>
          </p:nvPr>
        </p:nvSpPr>
        <p:spPr/>
        <p:txBody>
          <a:bodyPr/>
          <a:lstStyle/>
          <a:p>
            <a:r>
              <a:rPr lang="en-IN" dirty="0" smtClean="0"/>
              <a:t>Producer Consumer problem</a:t>
            </a:r>
            <a:endParaRPr lang="en-IN" dirty="0"/>
          </a:p>
        </p:txBody>
      </p:sp>
      <p:graphicFrame>
        <p:nvGraphicFramePr>
          <p:cNvPr id="10" name="Content Placeholder 3"/>
          <p:cNvGraphicFramePr>
            <a:graphicFrameLocks/>
          </p:cNvGraphicFramePr>
          <p:nvPr>
            <p:extLst>
              <p:ext uri="{D42A27DB-BD31-4B8C-83A1-F6EECF244321}">
                <p14:modId xmlns:p14="http://schemas.microsoft.com/office/powerpoint/2010/main" val="863217695"/>
              </p:ext>
            </p:extLst>
          </p:nvPr>
        </p:nvGraphicFramePr>
        <p:xfrm>
          <a:off x="6096000" y="22606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11" name="TextBox 10"/>
          <p:cNvSpPr txBox="1"/>
          <p:nvPr/>
        </p:nvSpPr>
        <p:spPr>
          <a:xfrm>
            <a:off x="4800600" y="2260600"/>
            <a:ext cx="1066800" cy="369332"/>
          </a:xfrm>
          <a:prstGeom prst="rect">
            <a:avLst/>
          </a:prstGeom>
          <a:noFill/>
        </p:spPr>
        <p:txBody>
          <a:bodyPr wrap="square" rtlCol="0">
            <a:spAutoFit/>
          </a:bodyPr>
          <a:lstStyle/>
          <a:p>
            <a:r>
              <a:rPr lang="en-US" dirty="0" smtClean="0"/>
              <a:t>Producer</a:t>
            </a:r>
            <a:endParaRPr lang="en-US" dirty="0"/>
          </a:p>
        </p:txBody>
      </p:sp>
      <p:sp>
        <p:nvSpPr>
          <p:cNvPr id="12" name="TextBox 11"/>
          <p:cNvSpPr txBox="1"/>
          <p:nvPr/>
        </p:nvSpPr>
        <p:spPr>
          <a:xfrm>
            <a:off x="7696200" y="2260600"/>
            <a:ext cx="1143000" cy="369332"/>
          </a:xfrm>
          <a:prstGeom prst="rect">
            <a:avLst/>
          </a:prstGeom>
          <a:noFill/>
        </p:spPr>
        <p:txBody>
          <a:bodyPr wrap="square" rtlCol="0">
            <a:spAutoFit/>
          </a:bodyPr>
          <a:lstStyle/>
          <a:p>
            <a:r>
              <a:rPr lang="en-US" dirty="0" smtClean="0"/>
              <a:t>Consumer</a:t>
            </a:r>
            <a:endParaRPr lang="en-US" dirty="0"/>
          </a:p>
        </p:txBody>
      </p:sp>
      <p:sp>
        <p:nvSpPr>
          <p:cNvPr id="13" name="Rectangle 12"/>
          <p:cNvSpPr/>
          <p:nvPr/>
        </p:nvSpPr>
        <p:spPr>
          <a:xfrm>
            <a:off x="6092825" y="3741760"/>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4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2" fill="hold" grpId="1" nodeType="clickEffect">
                                  <p:stCondLst>
                                    <p:cond delay="0"/>
                                  </p:stCondLst>
                                  <p:childTnLst>
                                    <p:anim calcmode="lin" valueType="num">
                                      <p:cBhvr additive="base">
                                        <p:cTn id="52" dur="500"/>
                                        <p:tgtEl>
                                          <p:spTgt spid="13"/>
                                        </p:tgtEl>
                                        <p:attrNameLst>
                                          <p:attrName>ppt_x</p:attrName>
                                        </p:attrNameLst>
                                      </p:cBhvr>
                                      <p:tavLst>
                                        <p:tav tm="0">
                                          <p:val>
                                            <p:strVal val="ppt_x"/>
                                          </p:val>
                                        </p:tav>
                                        <p:tav tm="100000">
                                          <p:val>
                                            <p:strVal val="1+ppt_w/2"/>
                                          </p:val>
                                        </p:tav>
                                      </p:tavLst>
                                    </p:anim>
                                    <p:anim calcmode="lin" valueType="num">
                                      <p:cBhvr additive="base">
                                        <p:cTn id="53" dur="500"/>
                                        <p:tgtEl>
                                          <p:spTgt spid="13"/>
                                        </p:tgtEl>
                                        <p:attrNameLst>
                                          <p:attrName>ppt_y</p:attrName>
                                        </p:attrNameLst>
                                      </p:cBhvr>
                                      <p:tavLst>
                                        <p:tav tm="0">
                                          <p:val>
                                            <p:strVal val="ppt_y"/>
                                          </p:val>
                                        </p:tav>
                                        <p:tav tm="100000">
                                          <p:val>
                                            <p:strVal val="ppt_y"/>
                                          </p:val>
                                        </p:tav>
                                      </p:tavLst>
                                    </p:anim>
                                    <p:set>
                                      <p:cBhvr>
                                        <p:cTn id="5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Producer Consumer problem is?</a:t>
            </a:r>
            <a:endParaRPr lang="en-US" dirty="0"/>
          </a:p>
        </p:txBody>
      </p:sp>
      <p:sp>
        <p:nvSpPr>
          <p:cNvPr id="5" name="Content Placeholder 4"/>
          <p:cNvSpPr>
            <a:spLocks noGrp="1"/>
          </p:cNvSpPr>
          <p:nvPr>
            <p:ph idx="1"/>
          </p:nvPr>
        </p:nvSpPr>
        <p:spPr/>
        <p:txBody>
          <a:bodyPr/>
          <a:lstStyle/>
          <a:p>
            <a:r>
              <a:rPr lang="en-US" dirty="0" smtClean="0"/>
              <a:t>The problem is to make sure that the producer won’t try to add data (information) into the buffer if it is full and consumer won’t try to remove data (information) from the an empty buffer.</a:t>
            </a:r>
          </a:p>
          <a:p>
            <a:r>
              <a:rPr lang="en-US" dirty="0" smtClean="0"/>
              <a:t>Solution for producer:</a:t>
            </a:r>
          </a:p>
          <a:p>
            <a:pPr lvl="1"/>
            <a:r>
              <a:rPr lang="en-US" dirty="0" smtClean="0"/>
              <a:t>Producer either go to sleep or discard data if the buffer is full.</a:t>
            </a:r>
          </a:p>
          <a:p>
            <a:pPr lvl="1"/>
            <a:r>
              <a:rPr lang="en-US" dirty="0" smtClean="0"/>
              <a:t>Once the consumer removes an item from the buffer, it notifies (wakeups)the producer to put the data into buffer. </a:t>
            </a:r>
          </a:p>
          <a:p>
            <a:r>
              <a:rPr lang="en-US" dirty="0"/>
              <a:t>Solution for </a:t>
            </a:r>
            <a:r>
              <a:rPr lang="en-US" dirty="0" smtClean="0"/>
              <a:t>consumer:	</a:t>
            </a:r>
          </a:p>
          <a:p>
            <a:pPr lvl="1"/>
            <a:r>
              <a:rPr lang="en-US" dirty="0" smtClean="0"/>
              <a:t>Consumer can </a:t>
            </a:r>
            <a:r>
              <a:rPr lang="en-US" dirty="0"/>
              <a:t>go to sleep </a:t>
            </a:r>
            <a:r>
              <a:rPr lang="en-US" dirty="0" smtClean="0"/>
              <a:t>if </a:t>
            </a:r>
            <a:r>
              <a:rPr lang="en-US" dirty="0"/>
              <a:t>the buffer is </a:t>
            </a:r>
            <a:r>
              <a:rPr lang="en-US" dirty="0" smtClean="0"/>
              <a:t>empty.</a:t>
            </a:r>
          </a:p>
          <a:p>
            <a:pPr lvl="1"/>
            <a:r>
              <a:rPr lang="en-US" dirty="0"/>
              <a:t>Once the </a:t>
            </a:r>
            <a:r>
              <a:rPr lang="en-US" dirty="0" smtClean="0"/>
              <a:t>producer puts data into buffer, </a:t>
            </a:r>
            <a:r>
              <a:rPr lang="en-US" dirty="0"/>
              <a:t>it notifies (wakeups</a:t>
            </a:r>
            <a:r>
              <a:rPr lang="en-US" dirty="0" smtClean="0"/>
              <a:t>) the consumer </a:t>
            </a:r>
            <a:r>
              <a:rPr lang="en-US" dirty="0"/>
              <a:t>to </a:t>
            </a:r>
            <a:r>
              <a:rPr lang="en-US" dirty="0" smtClean="0"/>
              <a:t>remove (use) </a:t>
            </a:r>
            <a:r>
              <a:rPr lang="en-US" dirty="0"/>
              <a:t>data </a:t>
            </a:r>
            <a:r>
              <a:rPr lang="en-US" dirty="0" smtClean="0"/>
              <a:t>from </a:t>
            </a:r>
            <a:r>
              <a:rPr lang="en-US" dirty="0"/>
              <a:t>buffer.</a:t>
            </a:r>
            <a:endParaRPr lang="en-US" dirty="0" smtClean="0"/>
          </a:p>
          <a:p>
            <a:pPr lvl="1"/>
            <a:endParaRPr lang="en-US" dirty="0"/>
          </a:p>
        </p:txBody>
      </p:sp>
    </p:spTree>
    <p:extLst>
      <p:ext uri="{BB962C8B-B14F-4D97-AF65-F5344CB8AC3E}">
        <p14:creationId xmlns:p14="http://schemas.microsoft.com/office/powerpoint/2010/main" val="369059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0500" y="1066800"/>
            <a:ext cx="4591050" cy="5334000"/>
          </a:xfrm>
        </p:spPr>
        <p:txBody>
          <a:bodyPr/>
          <a:lstStyle/>
          <a:p>
            <a:r>
              <a:rPr lang="en-US" dirty="0" smtClean="0"/>
              <a:t>Buffer is empty</a:t>
            </a:r>
          </a:p>
          <a:p>
            <a:pPr lvl="1"/>
            <a:r>
              <a:rPr lang="en-US" dirty="0" smtClean="0"/>
              <a:t>Producer want to produce</a:t>
            </a:r>
          </a:p>
          <a:p>
            <a:pPr lvl="1"/>
            <a:r>
              <a:rPr lang="en-US" dirty="0" smtClean="0"/>
              <a:t>Consumer want to consume</a:t>
            </a:r>
          </a:p>
          <a:p>
            <a:r>
              <a:rPr lang="en-US" dirty="0"/>
              <a:t>Buffer is </a:t>
            </a:r>
            <a:r>
              <a:rPr lang="en-US" dirty="0" smtClean="0"/>
              <a:t>full</a:t>
            </a:r>
            <a:endParaRPr lang="en-US" dirty="0"/>
          </a:p>
          <a:p>
            <a:pPr lvl="1"/>
            <a:r>
              <a:rPr lang="en-US" dirty="0" smtClean="0"/>
              <a:t>Producer </a:t>
            </a:r>
            <a:r>
              <a:rPr lang="en-US" dirty="0"/>
              <a:t>want to produce</a:t>
            </a:r>
          </a:p>
          <a:p>
            <a:pPr lvl="1"/>
            <a:r>
              <a:rPr lang="en-US" dirty="0"/>
              <a:t>Consumer want to consume</a:t>
            </a:r>
          </a:p>
          <a:p>
            <a:r>
              <a:rPr lang="en-US" dirty="0" smtClean="0"/>
              <a:t>Buffer </a:t>
            </a:r>
            <a:r>
              <a:rPr lang="en-US" dirty="0"/>
              <a:t>is </a:t>
            </a:r>
            <a:r>
              <a:rPr lang="en-US" dirty="0" smtClean="0"/>
              <a:t>partial filled</a:t>
            </a:r>
            <a:endParaRPr lang="en-US" dirty="0"/>
          </a:p>
          <a:p>
            <a:pPr lvl="1"/>
            <a:r>
              <a:rPr lang="en-US" dirty="0" smtClean="0"/>
              <a:t>Producer </a:t>
            </a:r>
            <a:r>
              <a:rPr lang="en-US" dirty="0"/>
              <a:t>want to produce</a:t>
            </a:r>
          </a:p>
          <a:p>
            <a:pPr lvl="1"/>
            <a:r>
              <a:rPr lang="en-US" dirty="0"/>
              <a:t>Consumer want to consume</a:t>
            </a:r>
          </a:p>
          <a:p>
            <a:pPr lvl="1"/>
            <a:endParaRPr lang="en-US" dirty="0"/>
          </a:p>
        </p:txBody>
      </p:sp>
      <p:sp>
        <p:nvSpPr>
          <p:cNvPr id="8" name="Content Placeholder 7"/>
          <p:cNvSpPr>
            <a:spLocks noGrp="1"/>
          </p:cNvSpPr>
          <p:nvPr>
            <p:ph sz="half" idx="2"/>
          </p:nvPr>
        </p:nvSpPr>
        <p:spPr>
          <a:xfrm>
            <a:off x="4800600" y="1066800"/>
            <a:ext cx="4152900" cy="5334000"/>
          </a:xfrm>
        </p:spPr>
        <p:txBody>
          <a:bodyPr/>
          <a:lstStyle/>
          <a:p>
            <a:endParaRPr lang="en-US" dirty="0"/>
          </a:p>
        </p:txBody>
      </p:sp>
      <p:sp>
        <p:nvSpPr>
          <p:cNvPr id="2" name="Title 1"/>
          <p:cNvSpPr>
            <a:spLocks noGrp="1"/>
          </p:cNvSpPr>
          <p:nvPr>
            <p:ph type="title"/>
          </p:nvPr>
        </p:nvSpPr>
        <p:spPr/>
        <p:txBody>
          <a:bodyPr>
            <a:normAutofit fontScale="90000"/>
          </a:bodyPr>
          <a:lstStyle/>
          <a:p>
            <a:r>
              <a:rPr lang="en-US" dirty="0"/>
              <a:t>What Producer Consumer problem is?</a:t>
            </a:r>
          </a:p>
        </p:txBody>
      </p:sp>
      <p:graphicFrame>
        <p:nvGraphicFramePr>
          <p:cNvPr id="9" name="Content Placeholder 3"/>
          <p:cNvGraphicFramePr>
            <a:graphicFrameLocks/>
          </p:cNvGraphicFramePr>
          <p:nvPr>
            <p:extLst>
              <p:ext uri="{D42A27DB-BD31-4B8C-83A1-F6EECF244321}">
                <p14:modId xmlns:p14="http://schemas.microsoft.com/office/powerpoint/2010/main" val="1099313830"/>
              </p:ext>
            </p:extLst>
          </p:nvPr>
        </p:nvGraphicFramePr>
        <p:xfrm>
          <a:off x="6096000" y="22606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10" name="TextBox 9"/>
          <p:cNvSpPr txBox="1"/>
          <p:nvPr/>
        </p:nvSpPr>
        <p:spPr>
          <a:xfrm>
            <a:off x="4800600" y="2260600"/>
            <a:ext cx="1066800" cy="369332"/>
          </a:xfrm>
          <a:prstGeom prst="rect">
            <a:avLst/>
          </a:prstGeom>
          <a:noFill/>
        </p:spPr>
        <p:txBody>
          <a:bodyPr wrap="square" rtlCol="0">
            <a:spAutoFit/>
          </a:bodyPr>
          <a:lstStyle/>
          <a:p>
            <a:r>
              <a:rPr lang="en-US" dirty="0" smtClean="0"/>
              <a:t>Producer</a:t>
            </a:r>
            <a:endParaRPr lang="en-US" dirty="0"/>
          </a:p>
        </p:txBody>
      </p:sp>
      <p:sp>
        <p:nvSpPr>
          <p:cNvPr id="11" name="TextBox 10"/>
          <p:cNvSpPr txBox="1"/>
          <p:nvPr/>
        </p:nvSpPr>
        <p:spPr>
          <a:xfrm>
            <a:off x="7696200" y="2260600"/>
            <a:ext cx="1143000" cy="369332"/>
          </a:xfrm>
          <a:prstGeom prst="rect">
            <a:avLst/>
          </a:prstGeom>
          <a:noFill/>
        </p:spPr>
        <p:txBody>
          <a:bodyPr wrap="square" rtlCol="0">
            <a:spAutoFit/>
          </a:bodyPr>
          <a:lstStyle/>
          <a:p>
            <a:r>
              <a:rPr lang="en-US" dirty="0" smtClean="0"/>
              <a:t>Consumer</a:t>
            </a:r>
            <a:endParaRPr lang="en-US" dirty="0"/>
          </a:p>
        </p:txBody>
      </p:sp>
      <p:sp>
        <p:nvSpPr>
          <p:cNvPr id="15" name="TextBox 14"/>
          <p:cNvSpPr txBox="1"/>
          <p:nvPr/>
        </p:nvSpPr>
        <p:spPr>
          <a:xfrm>
            <a:off x="4060208" y="1510352"/>
            <a:ext cx="417821" cy="446276"/>
          </a:xfrm>
          <a:prstGeom prst="rect">
            <a:avLst/>
          </a:prstGeom>
          <a:noFill/>
        </p:spPr>
        <p:txBody>
          <a:bodyPr wrap="square" rtlCol="0">
            <a:spAutoFit/>
          </a:bodyPr>
          <a:lstStyle/>
          <a:p>
            <a:r>
              <a:rPr lang="en-US" sz="2300" dirty="0">
                <a:solidFill>
                  <a:srgbClr val="00B050"/>
                </a:solidFill>
              </a:rPr>
              <a:t>√</a:t>
            </a:r>
          </a:p>
        </p:txBody>
      </p:sp>
      <p:sp>
        <p:nvSpPr>
          <p:cNvPr id="16" name="TextBox 15"/>
          <p:cNvSpPr txBox="1"/>
          <p:nvPr/>
        </p:nvSpPr>
        <p:spPr>
          <a:xfrm>
            <a:off x="4276212" y="1973239"/>
            <a:ext cx="361951" cy="446276"/>
          </a:xfrm>
          <a:prstGeom prst="rect">
            <a:avLst/>
          </a:prstGeom>
          <a:noFill/>
        </p:spPr>
        <p:txBody>
          <a:bodyPr wrap="square" rtlCol="0">
            <a:spAutoFit/>
          </a:bodyPr>
          <a:lstStyle/>
          <a:p>
            <a:r>
              <a:rPr lang="en-US" sz="2300" dirty="0">
                <a:solidFill>
                  <a:srgbClr val="E40524"/>
                </a:solidFill>
              </a:rPr>
              <a:t>X</a:t>
            </a:r>
          </a:p>
        </p:txBody>
      </p:sp>
      <p:sp>
        <p:nvSpPr>
          <p:cNvPr id="17" name="TextBox 16"/>
          <p:cNvSpPr txBox="1"/>
          <p:nvPr/>
        </p:nvSpPr>
        <p:spPr>
          <a:xfrm>
            <a:off x="4300663" y="3205701"/>
            <a:ext cx="417821" cy="446276"/>
          </a:xfrm>
          <a:prstGeom prst="rect">
            <a:avLst/>
          </a:prstGeom>
          <a:noFill/>
        </p:spPr>
        <p:txBody>
          <a:bodyPr wrap="square" rtlCol="0">
            <a:spAutoFit/>
          </a:bodyPr>
          <a:lstStyle/>
          <a:p>
            <a:r>
              <a:rPr lang="en-US" sz="2300" dirty="0">
                <a:solidFill>
                  <a:srgbClr val="00B050"/>
                </a:solidFill>
              </a:rPr>
              <a:t>√</a:t>
            </a:r>
          </a:p>
        </p:txBody>
      </p:sp>
      <p:sp>
        <p:nvSpPr>
          <p:cNvPr id="18" name="TextBox 17"/>
          <p:cNvSpPr txBox="1"/>
          <p:nvPr/>
        </p:nvSpPr>
        <p:spPr>
          <a:xfrm>
            <a:off x="4088142" y="2784401"/>
            <a:ext cx="361951" cy="446276"/>
          </a:xfrm>
          <a:prstGeom prst="rect">
            <a:avLst/>
          </a:prstGeom>
          <a:noFill/>
        </p:spPr>
        <p:txBody>
          <a:bodyPr wrap="square" rtlCol="0">
            <a:spAutoFit/>
          </a:bodyPr>
          <a:lstStyle/>
          <a:p>
            <a:r>
              <a:rPr lang="en-US" sz="2300" dirty="0">
                <a:solidFill>
                  <a:srgbClr val="E40524"/>
                </a:solidFill>
              </a:rPr>
              <a:t>X</a:t>
            </a:r>
          </a:p>
        </p:txBody>
      </p:sp>
      <p:sp>
        <p:nvSpPr>
          <p:cNvPr id="19" name="TextBox 18"/>
          <p:cNvSpPr txBox="1"/>
          <p:nvPr/>
        </p:nvSpPr>
        <p:spPr>
          <a:xfrm>
            <a:off x="4101152" y="4058451"/>
            <a:ext cx="417821" cy="446276"/>
          </a:xfrm>
          <a:prstGeom prst="rect">
            <a:avLst/>
          </a:prstGeom>
          <a:noFill/>
        </p:spPr>
        <p:txBody>
          <a:bodyPr wrap="square" rtlCol="0">
            <a:spAutoFit/>
          </a:bodyPr>
          <a:lstStyle/>
          <a:p>
            <a:r>
              <a:rPr lang="en-US" sz="2300" dirty="0">
                <a:solidFill>
                  <a:srgbClr val="00B050"/>
                </a:solidFill>
              </a:rPr>
              <a:t>√</a:t>
            </a:r>
          </a:p>
        </p:txBody>
      </p:sp>
      <p:sp>
        <p:nvSpPr>
          <p:cNvPr id="21" name="Rectangle 20"/>
          <p:cNvSpPr/>
          <p:nvPr/>
        </p:nvSpPr>
        <p:spPr>
          <a:xfrm>
            <a:off x="6096000" y="3002280"/>
            <a:ext cx="1371600" cy="3695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Rectangle 21"/>
          <p:cNvSpPr/>
          <p:nvPr/>
        </p:nvSpPr>
        <p:spPr>
          <a:xfrm>
            <a:off x="6096000" y="2643317"/>
            <a:ext cx="1371600" cy="3665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6096000" y="3371848"/>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Rectangle 23"/>
          <p:cNvSpPr/>
          <p:nvPr/>
        </p:nvSpPr>
        <p:spPr>
          <a:xfrm>
            <a:off x="6092825" y="3741760"/>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TextBox 24"/>
          <p:cNvSpPr txBox="1"/>
          <p:nvPr/>
        </p:nvSpPr>
        <p:spPr>
          <a:xfrm>
            <a:off x="4300664" y="4501036"/>
            <a:ext cx="417821" cy="446276"/>
          </a:xfrm>
          <a:prstGeom prst="rect">
            <a:avLst/>
          </a:prstGeom>
          <a:noFill/>
        </p:spPr>
        <p:txBody>
          <a:bodyPr wrap="square" rtlCol="0">
            <a:spAutoFit/>
          </a:bodyPr>
          <a:lstStyle/>
          <a:p>
            <a:r>
              <a:rPr lang="en-US" sz="2300" dirty="0">
                <a:solidFill>
                  <a:srgbClr val="00B050"/>
                </a:solidFill>
              </a:rPr>
              <a:t>√</a:t>
            </a:r>
          </a:p>
        </p:txBody>
      </p:sp>
    </p:spTree>
    <p:extLst>
      <p:ext uri="{BB962C8B-B14F-4D97-AF65-F5344CB8AC3E}">
        <p14:creationId xmlns:p14="http://schemas.microsoft.com/office/powerpoint/2010/main" val="2881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P spid="18" grpId="0"/>
      <p:bldP spid="19" grpId="0"/>
      <p:bldP spid="21" grpId="0" animBg="1"/>
      <p:bldP spid="21" grpId="1" animBg="1"/>
      <p:bldP spid="22" grpId="0" animBg="1"/>
      <p:bldP spid="22" grpId="1" animBg="1"/>
      <p:bldP spid="23" grpId="0" animBg="1"/>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smtClean="0"/>
              <a:t>IPC, Race Conditions, Critical </a:t>
            </a:r>
            <a:r>
              <a:rPr lang="en-US" dirty="0"/>
              <a:t>Section, </a:t>
            </a:r>
            <a:r>
              <a:rPr lang="en-US" dirty="0" smtClean="0"/>
              <a:t>Mutual Exclusion</a:t>
            </a:r>
            <a:endParaRPr lang="en-US" dirty="0"/>
          </a:p>
          <a:p>
            <a:r>
              <a:rPr lang="en-US" dirty="0"/>
              <a:t>Hardware </a:t>
            </a:r>
            <a:r>
              <a:rPr lang="en-US" dirty="0" smtClean="0"/>
              <a:t>Solution</a:t>
            </a:r>
            <a:endParaRPr lang="en-US" dirty="0"/>
          </a:p>
          <a:p>
            <a:r>
              <a:rPr lang="en-US" dirty="0"/>
              <a:t>Strict Alternation </a:t>
            </a:r>
          </a:p>
          <a:p>
            <a:r>
              <a:rPr lang="en-US" dirty="0"/>
              <a:t>Peterson’s </a:t>
            </a:r>
            <a:r>
              <a:rPr lang="en-US" dirty="0" smtClean="0"/>
              <a:t>Solution</a:t>
            </a:r>
            <a:endParaRPr lang="en-US" dirty="0"/>
          </a:p>
          <a:p>
            <a:r>
              <a:rPr lang="en-US" dirty="0"/>
              <a:t>The Producer Consumer </a:t>
            </a:r>
            <a:r>
              <a:rPr lang="en-US" dirty="0" smtClean="0"/>
              <a:t>Problem</a:t>
            </a:r>
            <a:endParaRPr lang="en-US" dirty="0"/>
          </a:p>
          <a:p>
            <a:r>
              <a:rPr lang="en-US" dirty="0" smtClean="0"/>
              <a:t>Semaphores</a:t>
            </a:r>
            <a:endParaRPr lang="en-US" dirty="0"/>
          </a:p>
          <a:p>
            <a:r>
              <a:rPr lang="en-US" dirty="0"/>
              <a:t>Event </a:t>
            </a:r>
            <a:r>
              <a:rPr lang="en-US" dirty="0" smtClean="0"/>
              <a:t>Counters</a:t>
            </a:r>
            <a:endParaRPr lang="en-US" dirty="0"/>
          </a:p>
          <a:p>
            <a:r>
              <a:rPr lang="en-US" dirty="0" smtClean="0"/>
              <a:t>Monitors</a:t>
            </a:r>
          </a:p>
          <a:p>
            <a:r>
              <a:rPr lang="en-US" dirty="0"/>
              <a:t>Classical IPC Problems: </a:t>
            </a:r>
          </a:p>
          <a:p>
            <a:pPr lvl="1"/>
            <a:r>
              <a:rPr lang="en-US" dirty="0"/>
              <a:t>Reader’s &amp; Writer Problem </a:t>
            </a:r>
          </a:p>
          <a:p>
            <a:pPr lvl="1"/>
            <a:r>
              <a:rPr lang="en-US" dirty="0"/>
              <a:t>Dinning Philosopher Problem</a:t>
            </a:r>
          </a:p>
          <a:p>
            <a:r>
              <a:rPr lang="en-US" dirty="0" smtClean="0"/>
              <a:t>Message Passing</a:t>
            </a:r>
          </a:p>
          <a:p>
            <a:r>
              <a:rPr lang="en-US" dirty="0" smtClean="0"/>
              <a:t>Barrier</a:t>
            </a:r>
          </a:p>
          <a:p>
            <a:endParaRPr lang="en-US" dirty="0"/>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a:bodyPr>
          <a:lstStyle/>
          <a:p>
            <a:pPr marL="0" indent="0">
              <a:buNone/>
            </a:pPr>
            <a:r>
              <a:rPr lang="en-US" dirty="0" smtClean="0"/>
              <a:t>#define N 4</a:t>
            </a:r>
          </a:p>
          <a:p>
            <a:pPr marL="0" indent="0">
              <a:buNone/>
            </a:pPr>
            <a:r>
              <a:rPr lang="en-US" dirty="0" err="1" smtClean="0"/>
              <a:t>int</a:t>
            </a:r>
            <a:r>
              <a:rPr lang="en-US" dirty="0" smtClean="0"/>
              <a:t> count=0;</a:t>
            </a:r>
            <a:endParaRPr lang="en-US" dirty="0"/>
          </a:p>
          <a:p>
            <a:pPr marL="0" indent="0">
              <a:buNone/>
            </a:pPr>
            <a:r>
              <a:rPr lang="en-US" dirty="0"/>
              <a:t>v</a:t>
            </a:r>
            <a:r>
              <a:rPr lang="en-US" dirty="0" smtClean="0"/>
              <a:t>oid producer (void)</a:t>
            </a:r>
          </a:p>
          <a:p>
            <a:pPr marL="0" indent="0" defTabSz="542925">
              <a:buNone/>
            </a:pPr>
            <a:r>
              <a:rPr lang="en-US" dirty="0" smtClean="0"/>
              <a:t>{	</a:t>
            </a:r>
            <a:r>
              <a:rPr lang="en-US" dirty="0" err="1" smtClean="0"/>
              <a:t>int</a:t>
            </a:r>
            <a:r>
              <a:rPr lang="en-US" dirty="0" smtClean="0"/>
              <a:t> item;</a:t>
            </a:r>
          </a:p>
          <a:p>
            <a:pPr marL="0" indent="0" defTabSz="542925">
              <a:buNone/>
            </a:pPr>
            <a:r>
              <a:rPr lang="en-US" dirty="0" smtClean="0"/>
              <a:t>	while (true) </a:t>
            </a:r>
          </a:p>
          <a:p>
            <a:pPr marL="0" indent="0" defTabSz="542925">
              <a:buNone/>
            </a:pPr>
            <a:r>
              <a:rPr lang="en-US" dirty="0" smtClean="0"/>
              <a:t>	{item=</a:t>
            </a:r>
            <a:r>
              <a:rPr lang="en-US" dirty="0" err="1" smtClean="0"/>
              <a:t>produce_item</a:t>
            </a:r>
            <a:r>
              <a:rPr lang="en-US" dirty="0" smtClean="0"/>
              <a:t>();</a:t>
            </a:r>
          </a:p>
          <a:p>
            <a:pPr marL="0" indent="0" defTabSz="542925">
              <a:buNone/>
            </a:pPr>
            <a:r>
              <a:rPr lang="en-US" dirty="0" smtClean="0"/>
              <a:t>	if (count==N) sleep();</a:t>
            </a:r>
          </a:p>
          <a:p>
            <a:pPr marL="0" indent="0" defTabSz="542925">
              <a:buNone/>
            </a:pPr>
            <a:r>
              <a:rPr lang="en-US" dirty="0" smtClean="0"/>
              <a:t>	</a:t>
            </a:r>
            <a:r>
              <a:rPr lang="en-US" dirty="0" err="1"/>
              <a:t>i</a:t>
            </a:r>
            <a:r>
              <a:rPr lang="en-US" dirty="0" err="1" smtClean="0"/>
              <a:t>nsert_item</a:t>
            </a:r>
            <a:r>
              <a:rPr lang="en-US" dirty="0" smtClean="0"/>
              <a:t>(item);</a:t>
            </a:r>
          </a:p>
          <a:p>
            <a:pPr marL="0" indent="0" defTabSz="542925">
              <a:buNone/>
            </a:pPr>
            <a:r>
              <a:rPr lang="en-US" dirty="0" smtClean="0"/>
              <a:t>	count=count+1;</a:t>
            </a:r>
          </a:p>
          <a:p>
            <a:pPr marL="0" indent="0" defTabSz="542925">
              <a:buNone/>
            </a:pPr>
            <a:r>
              <a:rPr lang="en-US" dirty="0" smtClean="0"/>
              <a:t>	if(count==1) wakeup(consumer);</a:t>
            </a:r>
          </a:p>
          <a:p>
            <a:pPr marL="0" indent="0" defTabSz="542925">
              <a:buNone/>
            </a:pPr>
            <a:r>
              <a:rPr lang="en-US" dirty="0"/>
              <a:t>	</a:t>
            </a:r>
            <a:r>
              <a:rPr lang="en-US" dirty="0" smtClean="0"/>
              <a:t>}</a:t>
            </a:r>
          </a:p>
          <a:p>
            <a:pPr marL="0" indent="0">
              <a:buNone/>
            </a:pPr>
            <a:r>
              <a:rPr lang="en-US" dirty="0" smtClean="0"/>
              <a:t>}</a:t>
            </a:r>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200" dirty="0"/>
              <a:t>Producer Consumer problem using Sleep </a:t>
            </a:r>
            <a:r>
              <a:rPr lang="en-US" sz="3200" dirty="0" smtClean="0"/>
              <a:t>&amp; Wakeup</a:t>
            </a:r>
            <a:endParaRPr lang="en-IN" sz="3200" dirty="0"/>
          </a:p>
        </p:txBody>
      </p:sp>
      <p:graphicFrame>
        <p:nvGraphicFramePr>
          <p:cNvPr id="7" name="Content Placeholder 3"/>
          <p:cNvGraphicFramePr>
            <a:graphicFrameLocks/>
          </p:cNvGraphicFramePr>
          <p:nvPr>
            <p:extLst>
              <p:ext uri="{D42A27DB-BD31-4B8C-83A1-F6EECF244321}">
                <p14:modId xmlns:p14="http://schemas.microsoft.com/office/powerpoint/2010/main" val="1316342388"/>
              </p:ext>
            </p:extLst>
          </p:nvPr>
        </p:nvGraphicFramePr>
        <p:xfrm>
          <a:off x="6400800" y="32512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32512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32512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36205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0090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43975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47514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1704644"/>
            <a:ext cx="762000" cy="369332"/>
          </a:xfrm>
          <a:prstGeom prst="rect">
            <a:avLst/>
          </a:prstGeom>
          <a:noFill/>
        </p:spPr>
        <p:txBody>
          <a:bodyPr wrap="square" rtlCol="0">
            <a:spAutoFit/>
          </a:bodyPr>
          <a:lstStyle/>
          <a:p>
            <a:r>
              <a:rPr lang="en-US" dirty="0" smtClean="0"/>
              <a:t>count</a:t>
            </a:r>
            <a:endParaRPr lang="en-US" dirty="0"/>
          </a:p>
        </p:txBody>
      </p:sp>
      <p:sp>
        <p:nvSpPr>
          <p:cNvPr id="16" name="Rectangle 15"/>
          <p:cNvSpPr/>
          <p:nvPr/>
        </p:nvSpPr>
        <p:spPr>
          <a:xfrm>
            <a:off x="6610350"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2314244"/>
            <a:ext cx="762000" cy="369332"/>
          </a:xfrm>
          <a:prstGeom prst="rect">
            <a:avLst/>
          </a:prstGeom>
          <a:noFill/>
        </p:spPr>
        <p:txBody>
          <a:bodyPr wrap="square" rtlCol="0">
            <a:spAutoFit/>
          </a:bodyPr>
          <a:lstStyle/>
          <a:p>
            <a:r>
              <a:rPr lang="en-US" dirty="0" smtClean="0"/>
              <a:t>item</a:t>
            </a:r>
            <a:endParaRPr lang="en-US" dirty="0"/>
          </a:p>
        </p:txBody>
      </p:sp>
      <p:sp>
        <p:nvSpPr>
          <p:cNvPr id="6" name="TextBox 5"/>
          <p:cNvSpPr txBox="1"/>
          <p:nvPr/>
        </p:nvSpPr>
        <p:spPr>
          <a:xfrm>
            <a:off x="6629400" y="2329934"/>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
        <p:nvSpPr>
          <p:cNvPr id="11" name="TextBox 10"/>
          <p:cNvSpPr txBox="1"/>
          <p:nvPr/>
        </p:nvSpPr>
        <p:spPr>
          <a:xfrm>
            <a:off x="6905766" y="172332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20" name="TextBox 19"/>
          <p:cNvSpPr txBox="1"/>
          <p:nvPr/>
        </p:nvSpPr>
        <p:spPr>
          <a:xfrm>
            <a:off x="6903776" y="173406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243404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0 3.33333E-6 L 0.00208 0.1912 " pathEditMode="relative" rAng="0" ptsTypes="AA">
                                      <p:cBhvr>
                                        <p:cTn id="74" dur="2000" fill="hold"/>
                                        <p:tgtEl>
                                          <p:spTgt spid="6"/>
                                        </p:tgtEl>
                                        <p:attrNameLst>
                                          <p:attrName>ppt_x</p:attrName>
                                          <p:attrName>ppt_y</p:attrName>
                                        </p:attrNameLst>
                                      </p:cBhvr>
                                      <p:rCtr x="104" y="956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grpId="1" nodeType="clickEffect">
                                  <p:stCondLst>
                                    <p:cond delay="0"/>
                                  </p:stCondLst>
                                  <p:childTnLst>
                                    <p:anim calcmode="lin" valueType="num">
                                      <p:cBhvr additive="base">
                                        <p:cTn id="82" dur="500"/>
                                        <p:tgtEl>
                                          <p:spTgt spid="11"/>
                                        </p:tgtEl>
                                        <p:attrNameLst>
                                          <p:attrName>ppt_x</p:attrName>
                                        </p:attrNameLst>
                                      </p:cBhvr>
                                      <p:tavLst>
                                        <p:tav tm="0">
                                          <p:val>
                                            <p:strVal val="ppt_x"/>
                                          </p:val>
                                        </p:tav>
                                        <p:tav tm="100000">
                                          <p:val>
                                            <p:strVal val="0-ppt_w/2"/>
                                          </p:val>
                                        </p:tav>
                                      </p:tavLst>
                                    </p:anim>
                                    <p:anim calcmode="lin" valueType="num">
                                      <p:cBhvr additive="base">
                                        <p:cTn id="83" dur="500"/>
                                        <p:tgtEl>
                                          <p:spTgt spid="11"/>
                                        </p:tgtEl>
                                        <p:attrNameLst>
                                          <p:attrName>ppt_y</p:attrName>
                                        </p:attrNameLst>
                                      </p:cBhvr>
                                      <p:tavLst>
                                        <p:tav tm="0">
                                          <p:val>
                                            <p:strVal val="ppt_y"/>
                                          </p:val>
                                        </p:tav>
                                        <p:tav tm="100000">
                                          <p:val>
                                            <p:strVal val="ppt_y"/>
                                          </p:val>
                                        </p:tav>
                                      </p:tavLst>
                                    </p:anim>
                                    <p:set>
                                      <p:cBhvr>
                                        <p:cTn id="84" dur="1" fill="hold">
                                          <p:stCondLst>
                                            <p:cond delay="499"/>
                                          </p:stCondLst>
                                        </p:cTn>
                                        <p:tgtEl>
                                          <p:spTgt spid="1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fill="hold"/>
                                        <p:tgtEl>
                                          <p:spTgt spid="20"/>
                                        </p:tgtEl>
                                        <p:attrNameLst>
                                          <p:attrName>ppt_x</p:attrName>
                                        </p:attrNameLst>
                                      </p:cBhvr>
                                      <p:tavLst>
                                        <p:tav tm="0">
                                          <p:val>
                                            <p:strVal val="1+#ppt_w/2"/>
                                          </p:val>
                                        </p:tav>
                                        <p:tav tm="100000">
                                          <p:val>
                                            <p:strVal val="#ppt_x"/>
                                          </p:val>
                                        </p:tav>
                                      </p:tavLst>
                                    </p:anim>
                                    <p:anim calcmode="lin" valueType="num">
                                      <p:cBhvr additive="base">
                                        <p:cTn id="9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11" grpId="1"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a:bodyPr>
          <a:lstStyle/>
          <a:p>
            <a:pPr marL="0" indent="0">
              <a:buNone/>
            </a:pPr>
            <a:r>
              <a:rPr lang="en-US" dirty="0"/>
              <a:t>void consumer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if (count==0) sleep();</a:t>
            </a:r>
          </a:p>
          <a:p>
            <a:pPr marL="0" indent="0" defTabSz="542925">
              <a:buNone/>
            </a:pPr>
            <a:r>
              <a:rPr lang="en-US" dirty="0"/>
              <a:t>	item=</a:t>
            </a:r>
            <a:r>
              <a:rPr lang="en-US" dirty="0" err="1"/>
              <a:t>remove_item</a:t>
            </a:r>
            <a:r>
              <a:rPr lang="en-US" dirty="0"/>
              <a:t>();</a:t>
            </a:r>
          </a:p>
          <a:p>
            <a:pPr marL="0" indent="0" defTabSz="542925">
              <a:buNone/>
            </a:pPr>
            <a:r>
              <a:rPr lang="en-US" dirty="0"/>
              <a:t>	count=count-1;</a:t>
            </a:r>
          </a:p>
          <a:p>
            <a:pPr marL="0" indent="0" defTabSz="542925">
              <a:buNone/>
            </a:pPr>
            <a:r>
              <a:rPr lang="en-US" dirty="0"/>
              <a:t>	if(count==N-1) 	wakeup(producer);</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rmAutofit fontScale="90000"/>
          </a:bodyPr>
          <a:lstStyle/>
          <a:p>
            <a:r>
              <a:rPr lang="en-US" sz="3500" dirty="0"/>
              <a:t>Producer Consumer problem using Sleep &amp; Wakeup</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1316342388"/>
              </p:ext>
            </p:extLst>
          </p:nvPr>
        </p:nvGraphicFramePr>
        <p:xfrm>
          <a:off x="6400800" y="32512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32512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32512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36205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0090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43975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47514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1704644"/>
            <a:ext cx="762000" cy="369332"/>
          </a:xfrm>
          <a:prstGeom prst="rect">
            <a:avLst/>
          </a:prstGeom>
          <a:noFill/>
        </p:spPr>
        <p:txBody>
          <a:bodyPr wrap="square" rtlCol="0">
            <a:spAutoFit/>
          </a:bodyPr>
          <a:lstStyle/>
          <a:p>
            <a:r>
              <a:rPr lang="en-US" dirty="0" smtClean="0"/>
              <a:t>count</a:t>
            </a:r>
            <a:endParaRPr lang="en-US" dirty="0"/>
          </a:p>
        </p:txBody>
      </p:sp>
      <p:sp>
        <p:nvSpPr>
          <p:cNvPr id="16" name="Rectangle 15"/>
          <p:cNvSpPr/>
          <p:nvPr/>
        </p:nvSpPr>
        <p:spPr>
          <a:xfrm>
            <a:off x="6596702"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2314244"/>
            <a:ext cx="762000" cy="369332"/>
          </a:xfrm>
          <a:prstGeom prst="rect">
            <a:avLst/>
          </a:prstGeom>
          <a:noFill/>
        </p:spPr>
        <p:txBody>
          <a:bodyPr wrap="square" rtlCol="0">
            <a:spAutoFit/>
          </a:bodyPr>
          <a:lstStyle/>
          <a:p>
            <a:r>
              <a:rPr lang="en-US" dirty="0" smtClean="0"/>
              <a:t>item</a:t>
            </a:r>
            <a:endParaRPr lang="en-US" dirty="0"/>
          </a:p>
        </p:txBody>
      </p:sp>
      <p:sp>
        <p:nvSpPr>
          <p:cNvPr id="11" name="TextBox 10"/>
          <p:cNvSpPr txBox="1"/>
          <p:nvPr/>
        </p:nvSpPr>
        <p:spPr>
          <a:xfrm>
            <a:off x="6917425" y="17261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20" name="TextBox 19"/>
          <p:cNvSpPr txBox="1"/>
          <p:nvPr/>
        </p:nvSpPr>
        <p:spPr>
          <a:xfrm>
            <a:off x="6922827" y="1718292"/>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22" name="TextBox 21"/>
          <p:cNvSpPr txBox="1"/>
          <p:nvPr/>
        </p:nvSpPr>
        <p:spPr>
          <a:xfrm>
            <a:off x="6629400" y="3614657"/>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Tree>
    <p:extLst>
      <p:ext uri="{BB962C8B-B14F-4D97-AF65-F5344CB8AC3E}">
        <p14:creationId xmlns:p14="http://schemas.microsoft.com/office/powerpoint/2010/main" val="274103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295 -0.00024 L 0.00295 0.00023 C 0.00729 -0.03426 0.00556 -0.0095 0.00295 -0.0544 C 0.00208 -0.07338 0.00174 -0.0919 0.00052 -0.11088 C 0.00035 -0.11482 -0.0033 -0.12686 -0.00434 -0.13102 C -0.00174 -0.18172 -0.00208 -0.16274 -0.00208 -0.18727 L 0.00833 -0.18727 L 0.00052 -0.18727 L 0.00052 -0.18704 " pathEditMode="relative" rAng="0" ptsTypes="AAAAAAAAA">
                                      <p:cBhvr>
                                        <p:cTn id="34" dur="2000" fill="hold"/>
                                        <p:tgtEl>
                                          <p:spTgt spid="22"/>
                                        </p:tgtEl>
                                        <p:attrNameLst>
                                          <p:attrName>ppt_x</p:attrName>
                                          <p:attrName>ppt_y</p:attrName>
                                        </p:attrNameLst>
                                      </p:cBhvr>
                                      <p:rCtr x="-104" y="-9329"/>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Problem in </a:t>
            </a:r>
            <a:r>
              <a:rPr lang="en-US" dirty="0"/>
              <a:t>Sleep &amp; Wakeup</a:t>
            </a:r>
            <a:endParaRPr lang="en-IN" dirty="0"/>
          </a:p>
        </p:txBody>
      </p:sp>
      <p:sp>
        <p:nvSpPr>
          <p:cNvPr id="6" name="Content Placeholder 5"/>
          <p:cNvSpPr>
            <a:spLocks noGrp="1"/>
          </p:cNvSpPr>
          <p:nvPr>
            <p:ph idx="1"/>
          </p:nvPr>
        </p:nvSpPr>
        <p:spPr/>
        <p:txBody>
          <a:bodyPr>
            <a:normAutofit fontScale="92500" lnSpcReduction="20000"/>
          </a:bodyPr>
          <a:lstStyle/>
          <a:p>
            <a:r>
              <a:rPr lang="en-IN" dirty="0" smtClean="0"/>
              <a:t>Problem </a:t>
            </a:r>
            <a:r>
              <a:rPr lang="en-IN" dirty="0"/>
              <a:t>with this solution is that it contains a race condition that can </a:t>
            </a:r>
            <a:r>
              <a:rPr lang="en-IN" dirty="0">
                <a:solidFill>
                  <a:srgbClr val="FF0000"/>
                </a:solidFill>
              </a:rPr>
              <a:t>lead to a </a:t>
            </a:r>
            <a:r>
              <a:rPr lang="en-IN" dirty="0" smtClean="0">
                <a:solidFill>
                  <a:srgbClr val="FF0000"/>
                </a:solidFill>
              </a:rPr>
              <a:t>deadlock</a:t>
            </a:r>
            <a:r>
              <a:rPr lang="en-IN" dirty="0" smtClean="0"/>
              <a:t>.</a:t>
            </a:r>
          </a:p>
          <a:p>
            <a:pPr lvl="1"/>
            <a:r>
              <a:rPr lang="en-IN" dirty="0"/>
              <a:t>The consumer has just read the variable Count, noticed it's zero and is just about to move inside the if block.</a:t>
            </a:r>
          </a:p>
          <a:p>
            <a:pPr lvl="1"/>
            <a:r>
              <a:rPr lang="en-IN" dirty="0"/>
              <a:t>Just before calling sleep, the consumer is interrupted and the producer is resumed.</a:t>
            </a:r>
          </a:p>
          <a:p>
            <a:pPr lvl="1"/>
            <a:r>
              <a:rPr lang="en-IN" dirty="0"/>
              <a:t>The producer creates an item, puts it into the buffer, and increases Count.</a:t>
            </a:r>
          </a:p>
          <a:p>
            <a:pPr lvl="1"/>
            <a:r>
              <a:rPr lang="en-IN" dirty="0"/>
              <a:t>Because the buffer was empty prior to the last addition, the producer tries to wake up the consumer.</a:t>
            </a:r>
          </a:p>
          <a:p>
            <a:pPr lvl="1"/>
            <a:r>
              <a:rPr lang="en-IN" dirty="0"/>
              <a:t>Unfortunately the consumer wasn't yet sleeping, and the wakeup call is lost. </a:t>
            </a:r>
          </a:p>
          <a:p>
            <a:pPr lvl="1"/>
            <a:r>
              <a:rPr lang="en-IN" dirty="0"/>
              <a:t>When the consumer resumes, it goes to sleep and will never be awakened again. This is because the consumer is only awakened by the producer when Count is equal to 1.</a:t>
            </a:r>
          </a:p>
          <a:p>
            <a:pPr lvl="1"/>
            <a:r>
              <a:rPr lang="en-IN" dirty="0"/>
              <a:t>The producer will loop until the buffer is full, after which it will also go to sleep.</a:t>
            </a:r>
          </a:p>
          <a:p>
            <a:r>
              <a:rPr lang="en-IN" dirty="0" smtClean="0"/>
              <a:t>Since </a:t>
            </a:r>
            <a:r>
              <a:rPr lang="en-IN" dirty="0"/>
              <a:t>both processes will sleep forever, we have run into a deadlock. This solution therefore is unsatisfactory</a:t>
            </a:r>
            <a:r>
              <a:rPr lang="en-IN" dirty="0" smtClean="0"/>
              <a:t>.</a:t>
            </a:r>
          </a:p>
        </p:txBody>
      </p:sp>
    </p:spTree>
    <p:extLst>
      <p:ext uri="{BB962C8B-B14F-4D97-AF65-F5344CB8AC3E}">
        <p14:creationId xmlns:p14="http://schemas.microsoft.com/office/powerpoint/2010/main" val="227275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Semaphore</a:t>
            </a:r>
          </a:p>
        </p:txBody>
      </p:sp>
      <p:sp>
        <p:nvSpPr>
          <p:cNvPr id="6" name="Content Placeholder 5"/>
          <p:cNvSpPr>
            <a:spLocks noGrp="1"/>
          </p:cNvSpPr>
          <p:nvPr>
            <p:ph idx="1"/>
          </p:nvPr>
        </p:nvSpPr>
        <p:spPr/>
        <p:txBody>
          <a:bodyPr/>
          <a:lstStyle/>
          <a:p>
            <a:r>
              <a:rPr lang="en-US" dirty="0"/>
              <a:t>A semaphore is a variable that provides an abstraction for controlling access of a shared resource by multiple processes in a parallel programming environment</a:t>
            </a:r>
            <a:r>
              <a:rPr lang="en-US" dirty="0" smtClean="0"/>
              <a:t>.</a:t>
            </a:r>
          </a:p>
          <a:p>
            <a:r>
              <a:rPr lang="en-US" dirty="0"/>
              <a:t>There are 2 types of semaphores:</a:t>
            </a:r>
          </a:p>
          <a:p>
            <a:pPr marL="819150" lvl="1" indent="-457200">
              <a:buFont typeface="+mj-lt"/>
              <a:buAutoNum type="arabicPeriod"/>
            </a:pPr>
            <a:r>
              <a:rPr lang="en-US" dirty="0"/>
              <a:t>Binary </a:t>
            </a:r>
            <a:r>
              <a:rPr lang="en-US" dirty="0" smtClean="0"/>
              <a:t>semaphores :- </a:t>
            </a:r>
          </a:p>
          <a:p>
            <a:pPr lvl="2"/>
            <a:r>
              <a:rPr lang="en-US" dirty="0"/>
              <a:t>Binary semaphores can take only 2 values (0/1). </a:t>
            </a:r>
            <a:endParaRPr lang="en-US" dirty="0" smtClean="0"/>
          </a:p>
          <a:p>
            <a:pPr lvl="2"/>
            <a:r>
              <a:rPr lang="en-US" dirty="0" smtClean="0"/>
              <a:t>Binary </a:t>
            </a:r>
            <a:r>
              <a:rPr lang="en-US" dirty="0"/>
              <a:t>semaphores have 2 methods associated with it (up, down / lock, unlock). </a:t>
            </a:r>
            <a:endParaRPr lang="en-US" dirty="0" smtClean="0"/>
          </a:p>
          <a:p>
            <a:pPr lvl="2"/>
            <a:r>
              <a:rPr lang="en-US" dirty="0" smtClean="0"/>
              <a:t>They </a:t>
            </a:r>
            <a:r>
              <a:rPr lang="en-US" dirty="0"/>
              <a:t>are used to acquire locks. </a:t>
            </a:r>
          </a:p>
          <a:p>
            <a:pPr marL="819150" lvl="1" indent="-457200">
              <a:buFont typeface="+mj-lt"/>
              <a:buAutoNum type="arabicPeriod"/>
            </a:pPr>
            <a:r>
              <a:rPr lang="en-US" dirty="0"/>
              <a:t>Counting </a:t>
            </a:r>
            <a:r>
              <a:rPr lang="en-US" dirty="0" smtClean="0"/>
              <a:t>semaphores :- </a:t>
            </a:r>
          </a:p>
          <a:p>
            <a:pPr lvl="2"/>
            <a:r>
              <a:rPr lang="en-US" dirty="0" smtClean="0"/>
              <a:t>Counting </a:t>
            </a:r>
            <a:r>
              <a:rPr lang="en-US" dirty="0"/>
              <a:t>semaphore can have possible values more than two.</a:t>
            </a:r>
          </a:p>
          <a:p>
            <a:endParaRPr lang="en-US" dirty="0"/>
          </a:p>
        </p:txBody>
      </p:sp>
    </p:spTree>
    <p:extLst>
      <p:ext uri="{BB962C8B-B14F-4D97-AF65-F5344CB8AC3E}">
        <p14:creationId xmlns:p14="http://schemas.microsoft.com/office/powerpoint/2010/main" val="2372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We want functions insert _item and </a:t>
            </a:r>
            <a:r>
              <a:rPr lang="en-US" dirty="0" err="1"/>
              <a:t>remove_item</a:t>
            </a:r>
            <a:r>
              <a:rPr lang="en-US" dirty="0"/>
              <a:t> such that the following hold</a:t>
            </a:r>
            <a:r>
              <a:rPr lang="en-US" dirty="0" smtClean="0"/>
              <a:t>:</a:t>
            </a:r>
            <a:endParaRPr lang="en-IN" dirty="0" smtClean="0"/>
          </a:p>
          <a:p>
            <a:pPr lvl="1"/>
            <a:r>
              <a:rPr lang="en-US" dirty="0" smtClean="0"/>
              <a:t>Mutually exclusive access to buffer: At any time only one process should be executing (either </a:t>
            </a:r>
            <a:r>
              <a:rPr lang="en-US" dirty="0" err="1" smtClean="0"/>
              <a:t>insert_item</a:t>
            </a:r>
            <a:r>
              <a:rPr lang="en-US" dirty="0" smtClean="0"/>
              <a:t> or </a:t>
            </a:r>
            <a:r>
              <a:rPr lang="en-US" dirty="0" err="1" smtClean="0"/>
              <a:t>remove_item</a:t>
            </a:r>
            <a:r>
              <a:rPr lang="en-US" dirty="0" smtClean="0"/>
              <a:t>). </a:t>
            </a:r>
          </a:p>
          <a:p>
            <a:pPr lvl="1"/>
            <a:r>
              <a:rPr lang="en-US" dirty="0" smtClean="0"/>
              <a:t>No buffer overflow: A process executes </a:t>
            </a:r>
            <a:r>
              <a:rPr lang="en-US" dirty="0" err="1" smtClean="0"/>
              <a:t>insert_item</a:t>
            </a:r>
            <a:r>
              <a:rPr lang="en-US" dirty="0" smtClean="0"/>
              <a:t> only when the buffer is not full (i.e., the process is blocked if the buffer is full). </a:t>
            </a:r>
          </a:p>
          <a:p>
            <a:pPr lvl="1"/>
            <a:r>
              <a:rPr lang="en-US" dirty="0" smtClean="0"/>
              <a:t>No buffer underflow: A process executes </a:t>
            </a:r>
            <a:r>
              <a:rPr lang="en-US" dirty="0" err="1" smtClean="0"/>
              <a:t>remove_item</a:t>
            </a:r>
            <a:r>
              <a:rPr lang="en-US" dirty="0" smtClean="0"/>
              <a:t> only when the buffer is not empty (i.e., the process is blocked if the buffer is empty). </a:t>
            </a:r>
          </a:p>
          <a:p>
            <a:pPr lvl="1"/>
            <a:r>
              <a:rPr lang="en-US" dirty="0" smtClean="0"/>
              <a:t>No busy waiting. </a:t>
            </a:r>
          </a:p>
          <a:p>
            <a:pPr lvl="1"/>
            <a:r>
              <a:rPr lang="en-US" dirty="0" smtClean="0"/>
              <a:t>No producer starvation: A process does not wait forever at </a:t>
            </a:r>
            <a:r>
              <a:rPr lang="en-US" dirty="0" err="1" smtClean="0"/>
              <a:t>insert_item</a:t>
            </a:r>
            <a:r>
              <a:rPr lang="en-US" dirty="0" smtClean="0"/>
              <a:t>() provided the buffer repeatedly becomes full. </a:t>
            </a:r>
          </a:p>
          <a:p>
            <a:pPr lvl="1"/>
            <a:r>
              <a:rPr lang="en-US" dirty="0" smtClean="0"/>
              <a:t>No consumer starvation: A process does not wait forever at </a:t>
            </a:r>
            <a:r>
              <a:rPr lang="en-US" dirty="0" err="1" smtClean="0"/>
              <a:t>remove_item</a:t>
            </a:r>
            <a:r>
              <a:rPr lang="en-US" dirty="0" smtClean="0"/>
              <a:t>() provided the buffer repeatedly becomes empty.</a:t>
            </a:r>
            <a:endParaRPr lang="en-US" dirty="0"/>
          </a:p>
        </p:txBody>
      </p:sp>
    </p:spTree>
    <p:extLst>
      <p:ext uri="{BB962C8B-B14F-4D97-AF65-F5344CB8AC3E}">
        <p14:creationId xmlns:p14="http://schemas.microsoft.com/office/powerpoint/2010/main" val="19537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fontScale="85000" lnSpcReduction="20000"/>
          </a:bodyPr>
          <a:lstStyle/>
          <a:p>
            <a:pPr marL="0" indent="0">
              <a:buNone/>
            </a:pPr>
            <a:r>
              <a:rPr lang="en-US" dirty="0"/>
              <a:t>#define N 4</a:t>
            </a:r>
          </a:p>
          <a:p>
            <a:pPr marL="0" indent="0">
              <a:buNone/>
            </a:pPr>
            <a:r>
              <a:rPr lang="en-US" dirty="0" err="1"/>
              <a:t>typedef</a:t>
            </a:r>
            <a:r>
              <a:rPr lang="en-US" dirty="0"/>
              <a:t> </a:t>
            </a:r>
            <a:r>
              <a:rPr lang="en-US" dirty="0" err="1"/>
              <a:t>int</a:t>
            </a:r>
            <a:r>
              <a:rPr lang="en-US" dirty="0"/>
              <a:t> semaphore;</a:t>
            </a:r>
          </a:p>
          <a:p>
            <a:pPr marL="0" indent="0">
              <a:buNone/>
            </a:pPr>
            <a:r>
              <a:rPr lang="en-US" dirty="0"/>
              <a:t>semaphore </a:t>
            </a:r>
            <a:r>
              <a:rPr lang="en-US" dirty="0" err="1"/>
              <a:t>mutex</a:t>
            </a:r>
            <a:r>
              <a:rPr lang="en-US" dirty="0"/>
              <a:t>=1; </a:t>
            </a:r>
          </a:p>
          <a:p>
            <a:pPr marL="0" indent="0">
              <a:buNone/>
            </a:pPr>
            <a:r>
              <a:rPr lang="en-US" dirty="0"/>
              <a:t>semaphore empty=N;</a:t>
            </a:r>
          </a:p>
          <a:p>
            <a:pPr marL="0" indent="0">
              <a:buNone/>
            </a:pPr>
            <a:r>
              <a:rPr lang="en-US" dirty="0"/>
              <a:t>semaphore full=0;</a:t>
            </a:r>
          </a:p>
          <a:p>
            <a:pPr marL="0" indent="0">
              <a:buNone/>
            </a:pPr>
            <a:r>
              <a:rPr lang="en-US" dirty="0"/>
              <a:t>void producer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item=</a:t>
            </a:r>
            <a:r>
              <a:rPr lang="en-US" dirty="0" err="1"/>
              <a:t>produce_item</a:t>
            </a:r>
            <a:r>
              <a:rPr lang="en-US" dirty="0"/>
              <a:t>();</a:t>
            </a:r>
          </a:p>
          <a:p>
            <a:pPr marL="0" indent="0" defTabSz="542925">
              <a:buNone/>
            </a:pPr>
            <a:r>
              <a:rPr lang="en-US" dirty="0"/>
              <a:t>	 down(&amp;empty);</a:t>
            </a:r>
          </a:p>
          <a:p>
            <a:pPr marL="0" indent="0" defTabSz="542925">
              <a:buNone/>
            </a:pPr>
            <a:r>
              <a:rPr lang="en-US" dirty="0"/>
              <a:t>	 down(&amp;</a:t>
            </a:r>
            <a:r>
              <a:rPr lang="en-US" dirty="0" err="1"/>
              <a:t>mutex</a:t>
            </a:r>
            <a:r>
              <a:rPr lang="en-US" dirty="0"/>
              <a:t>);</a:t>
            </a:r>
          </a:p>
          <a:p>
            <a:pPr marL="0" indent="0" defTabSz="542925">
              <a:buNone/>
            </a:pPr>
            <a:r>
              <a:rPr lang="en-US" dirty="0"/>
              <a:t>	 </a:t>
            </a:r>
            <a:r>
              <a:rPr lang="en-US" dirty="0" err="1"/>
              <a:t>insert_item</a:t>
            </a:r>
            <a:r>
              <a:rPr lang="en-US" dirty="0"/>
              <a:t>(item);</a:t>
            </a:r>
          </a:p>
          <a:p>
            <a:pPr marL="0" indent="0" defTabSz="542925">
              <a:buNone/>
            </a:pPr>
            <a:r>
              <a:rPr lang="en-US" dirty="0"/>
              <a:t>	 up</a:t>
            </a:r>
            <a:r>
              <a:rPr lang="en-US" dirty="0" smtClean="0"/>
              <a:t>(&amp;</a:t>
            </a:r>
            <a:r>
              <a:rPr lang="en-US" dirty="0" err="1" smtClean="0"/>
              <a:t>mutex</a:t>
            </a:r>
            <a:r>
              <a:rPr lang="en-US" dirty="0" smtClean="0"/>
              <a:t>);</a:t>
            </a:r>
            <a:endParaRPr lang="en-US" dirty="0"/>
          </a:p>
          <a:p>
            <a:pPr marL="0" indent="0" defTabSz="542925">
              <a:buNone/>
            </a:pPr>
            <a:r>
              <a:rPr lang="en-US" dirty="0"/>
              <a:t>	 up(&amp;full);</a:t>
            </a:r>
          </a:p>
          <a:p>
            <a:pPr marL="0" indent="0" defTabSz="542925">
              <a:buNone/>
            </a:pPr>
            <a:r>
              <a:rPr lang="en-US" dirty="0"/>
              <a:t>	}</a:t>
            </a:r>
          </a:p>
          <a:p>
            <a:pPr marL="0" indent="0">
              <a:buNone/>
            </a:pPr>
            <a:r>
              <a:rPr lang="en-US" dirty="0"/>
              <a:t>}</a:t>
            </a:r>
            <a:endParaRPr lang="en-US" dirty="0" smtClean="0"/>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500" dirty="0" smtClean="0"/>
              <a:t>Producer Consumer problem using Semaphore</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2583811383"/>
              </p:ext>
            </p:extLst>
          </p:nvPr>
        </p:nvGraphicFramePr>
        <p:xfrm>
          <a:off x="6400800" y="40894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40894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40894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44587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8472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52357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55896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25146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2542844"/>
            <a:ext cx="762000" cy="369332"/>
          </a:xfrm>
          <a:prstGeom prst="rect">
            <a:avLst/>
          </a:prstGeom>
          <a:noFill/>
        </p:spPr>
        <p:txBody>
          <a:bodyPr wrap="square" rtlCol="0">
            <a:spAutoFit/>
          </a:bodyPr>
          <a:lstStyle/>
          <a:p>
            <a:r>
              <a:rPr lang="en-US" dirty="0" smtClean="0"/>
              <a:t>full</a:t>
            </a:r>
            <a:endParaRPr lang="en-US" dirty="0"/>
          </a:p>
        </p:txBody>
      </p:sp>
      <p:sp>
        <p:nvSpPr>
          <p:cNvPr id="16" name="Rectangle 15"/>
          <p:cNvSpPr/>
          <p:nvPr/>
        </p:nvSpPr>
        <p:spPr>
          <a:xfrm>
            <a:off x="6610350" y="3124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3152444"/>
            <a:ext cx="762000" cy="369332"/>
          </a:xfrm>
          <a:prstGeom prst="rect">
            <a:avLst/>
          </a:prstGeom>
          <a:noFill/>
        </p:spPr>
        <p:txBody>
          <a:bodyPr wrap="square" rtlCol="0">
            <a:spAutoFit/>
          </a:bodyPr>
          <a:lstStyle/>
          <a:p>
            <a:r>
              <a:rPr lang="en-US" dirty="0" smtClean="0"/>
              <a:t>item</a:t>
            </a:r>
            <a:endParaRPr lang="en-US" dirty="0"/>
          </a:p>
        </p:txBody>
      </p:sp>
      <p:sp>
        <p:nvSpPr>
          <p:cNvPr id="6" name="TextBox 5"/>
          <p:cNvSpPr txBox="1"/>
          <p:nvPr/>
        </p:nvSpPr>
        <p:spPr>
          <a:xfrm>
            <a:off x="6629400" y="3168134"/>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
        <p:nvSpPr>
          <p:cNvPr id="11" name="TextBox 10"/>
          <p:cNvSpPr txBox="1"/>
          <p:nvPr/>
        </p:nvSpPr>
        <p:spPr>
          <a:xfrm>
            <a:off x="6905766" y="256152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20" name="TextBox 19"/>
          <p:cNvSpPr txBox="1"/>
          <p:nvPr/>
        </p:nvSpPr>
        <p:spPr>
          <a:xfrm>
            <a:off x="6903776" y="255956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19" name="Rectangle 18"/>
          <p:cNvSpPr/>
          <p:nvPr/>
        </p:nvSpPr>
        <p:spPr>
          <a:xfrm>
            <a:off x="6619874" y="1981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5715000" y="2009444"/>
            <a:ext cx="847724" cy="369332"/>
          </a:xfrm>
          <a:prstGeom prst="rect">
            <a:avLst/>
          </a:prstGeom>
          <a:noFill/>
        </p:spPr>
        <p:txBody>
          <a:bodyPr wrap="square" rtlCol="0">
            <a:spAutoFit/>
          </a:bodyPr>
          <a:lstStyle/>
          <a:p>
            <a:r>
              <a:rPr lang="en-US" dirty="0" smtClean="0"/>
              <a:t>empty</a:t>
            </a:r>
            <a:endParaRPr lang="en-US" dirty="0"/>
          </a:p>
        </p:txBody>
      </p:sp>
      <p:sp>
        <p:nvSpPr>
          <p:cNvPr id="22" name="TextBox 21"/>
          <p:cNvSpPr txBox="1"/>
          <p:nvPr/>
        </p:nvSpPr>
        <p:spPr>
          <a:xfrm>
            <a:off x="6913300" y="2022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23" name="Rectangle 22"/>
          <p:cNvSpPr/>
          <p:nvPr/>
        </p:nvSpPr>
        <p:spPr>
          <a:xfrm>
            <a:off x="6619874"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5715000" y="1247444"/>
            <a:ext cx="847724" cy="369332"/>
          </a:xfrm>
          <a:prstGeom prst="rect">
            <a:avLst/>
          </a:prstGeom>
          <a:noFill/>
        </p:spPr>
        <p:txBody>
          <a:bodyPr wrap="square" rtlCol="0">
            <a:spAutoFit/>
          </a:bodyPr>
          <a:lstStyle/>
          <a:p>
            <a:r>
              <a:rPr lang="en-US" dirty="0" err="1" smtClean="0"/>
              <a:t>mutex</a:t>
            </a:r>
            <a:endParaRPr lang="en-US" dirty="0"/>
          </a:p>
        </p:txBody>
      </p:sp>
      <p:sp>
        <p:nvSpPr>
          <p:cNvPr id="25" name="TextBox 24"/>
          <p:cNvSpPr txBox="1"/>
          <p:nvPr/>
        </p:nvSpPr>
        <p:spPr>
          <a:xfrm>
            <a:off x="6913300" y="1260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6" name="TextBox 25"/>
          <p:cNvSpPr txBox="1"/>
          <p:nvPr/>
        </p:nvSpPr>
        <p:spPr>
          <a:xfrm>
            <a:off x="6913300" y="12758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9" name="TextBox 28"/>
          <p:cNvSpPr txBox="1"/>
          <p:nvPr/>
        </p:nvSpPr>
        <p:spPr>
          <a:xfrm>
            <a:off x="6915431" y="202775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30" name="TextBox 29"/>
          <p:cNvSpPr txBox="1"/>
          <p:nvPr/>
        </p:nvSpPr>
        <p:spPr>
          <a:xfrm>
            <a:off x="6913301" y="12652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31" name="TextBox 30"/>
          <p:cNvSpPr txBox="1"/>
          <p:nvPr/>
        </p:nvSpPr>
        <p:spPr>
          <a:xfrm>
            <a:off x="6903776" y="2570460"/>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29059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1"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additive="base">
                                        <p:cTn id="93" dur="500" fill="hold"/>
                                        <p:tgtEl>
                                          <p:spTgt spid="6"/>
                                        </p:tgtEl>
                                        <p:attrNameLst>
                                          <p:attrName>ppt_x</p:attrName>
                                        </p:attrNameLst>
                                      </p:cBhvr>
                                      <p:tavLst>
                                        <p:tav tm="0">
                                          <p:val>
                                            <p:strVal val="#ppt_x"/>
                                          </p:val>
                                        </p:tav>
                                        <p:tav tm="100000">
                                          <p:val>
                                            <p:strVal val="#ppt_x"/>
                                          </p:val>
                                        </p:tav>
                                      </p:tavLst>
                                    </p:anim>
                                    <p:anim calcmode="lin" valueType="num">
                                      <p:cBhvr additive="base">
                                        <p:cTn id="9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0" nodeType="clickEffect">
                                  <p:stCondLst>
                                    <p:cond delay="0"/>
                                  </p:stCondLst>
                                  <p:childTnLst>
                                    <p:animMotion origin="layout" path="M 0 1.11111E-6 L 0.00208 0.1912 " pathEditMode="relative" rAng="0" ptsTypes="AA">
                                      <p:cBhvr>
                                        <p:cTn id="118" dur="2000" fill="hold"/>
                                        <p:tgtEl>
                                          <p:spTgt spid="6"/>
                                        </p:tgtEl>
                                        <p:attrNameLst>
                                          <p:attrName>ppt_x</p:attrName>
                                          <p:attrName>ppt_y</p:attrName>
                                        </p:attrNameLst>
                                      </p:cBhvr>
                                      <p:rCtr x="104" y="956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20" grpId="0" animBg="1"/>
      <p:bldP spid="19" grpId="0" animBg="1"/>
      <p:bldP spid="21" grpId="0"/>
      <p:bldP spid="22" grpId="0" animBg="1"/>
      <p:bldP spid="23" grpId="0" animBg="1"/>
      <p:bldP spid="24" grpId="0"/>
      <p:bldP spid="25" grpId="0" animBg="1"/>
      <p:bldP spid="26" grpId="0" animBg="1"/>
      <p:bldP spid="29"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a:bodyPr>
          <a:lstStyle/>
          <a:p>
            <a:pPr marL="0" indent="0">
              <a:buNone/>
            </a:pPr>
            <a:r>
              <a:rPr lang="en-US" dirty="0"/>
              <a:t>void consumer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down(&amp;full);</a:t>
            </a:r>
          </a:p>
          <a:p>
            <a:pPr marL="0" indent="0" defTabSz="542925">
              <a:buNone/>
            </a:pPr>
            <a:r>
              <a:rPr lang="en-US" dirty="0"/>
              <a:t>	 down(&amp;</a:t>
            </a:r>
            <a:r>
              <a:rPr lang="en-US" dirty="0" err="1"/>
              <a:t>mutex</a:t>
            </a:r>
            <a:r>
              <a:rPr lang="en-US" dirty="0"/>
              <a:t>);</a:t>
            </a:r>
          </a:p>
          <a:p>
            <a:pPr marL="0" indent="0" defTabSz="542925">
              <a:buNone/>
            </a:pPr>
            <a:r>
              <a:rPr lang="en-US" dirty="0"/>
              <a:t>	 item=</a:t>
            </a:r>
            <a:r>
              <a:rPr lang="en-US" dirty="0" err="1"/>
              <a:t>remove_item</a:t>
            </a:r>
            <a:r>
              <a:rPr lang="en-US" dirty="0"/>
              <a:t>(item);</a:t>
            </a:r>
          </a:p>
          <a:p>
            <a:pPr marL="0" indent="0" defTabSz="542925">
              <a:buNone/>
            </a:pPr>
            <a:r>
              <a:rPr lang="en-US" dirty="0"/>
              <a:t>	 up(&amp;</a:t>
            </a:r>
            <a:r>
              <a:rPr lang="en-US" dirty="0" err="1"/>
              <a:t>mutex</a:t>
            </a:r>
            <a:r>
              <a:rPr lang="en-US" dirty="0"/>
              <a:t>);</a:t>
            </a:r>
          </a:p>
          <a:p>
            <a:pPr marL="0" indent="0" defTabSz="542925">
              <a:buNone/>
            </a:pPr>
            <a:r>
              <a:rPr lang="en-US" dirty="0"/>
              <a:t>	 up(&amp;empty);</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endParaRPr lang="en-US" dirty="0" smtClean="0"/>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500" dirty="0" smtClean="0"/>
              <a:t>Producer Consumer problem using Semaphore</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2583811383"/>
              </p:ext>
            </p:extLst>
          </p:nvPr>
        </p:nvGraphicFramePr>
        <p:xfrm>
          <a:off x="6400800" y="40894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40894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40894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44587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8472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52357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55896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25146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2542844"/>
            <a:ext cx="762000" cy="369332"/>
          </a:xfrm>
          <a:prstGeom prst="rect">
            <a:avLst/>
          </a:prstGeom>
          <a:noFill/>
        </p:spPr>
        <p:txBody>
          <a:bodyPr wrap="square" rtlCol="0">
            <a:spAutoFit/>
          </a:bodyPr>
          <a:lstStyle/>
          <a:p>
            <a:r>
              <a:rPr lang="en-US" dirty="0" smtClean="0"/>
              <a:t>full</a:t>
            </a:r>
            <a:endParaRPr lang="en-US" dirty="0"/>
          </a:p>
        </p:txBody>
      </p:sp>
      <p:sp>
        <p:nvSpPr>
          <p:cNvPr id="16" name="Rectangle 15"/>
          <p:cNvSpPr/>
          <p:nvPr/>
        </p:nvSpPr>
        <p:spPr>
          <a:xfrm>
            <a:off x="6610350" y="3124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3152444"/>
            <a:ext cx="762000" cy="369332"/>
          </a:xfrm>
          <a:prstGeom prst="rect">
            <a:avLst/>
          </a:prstGeom>
          <a:noFill/>
        </p:spPr>
        <p:txBody>
          <a:bodyPr wrap="square" rtlCol="0">
            <a:spAutoFit/>
          </a:bodyPr>
          <a:lstStyle/>
          <a:p>
            <a:r>
              <a:rPr lang="en-US" dirty="0" smtClean="0"/>
              <a:t>item</a:t>
            </a:r>
            <a:endParaRPr lang="en-US" dirty="0"/>
          </a:p>
        </p:txBody>
      </p:sp>
      <p:sp>
        <p:nvSpPr>
          <p:cNvPr id="6" name="TextBox 5"/>
          <p:cNvSpPr txBox="1"/>
          <p:nvPr/>
        </p:nvSpPr>
        <p:spPr>
          <a:xfrm>
            <a:off x="6623050" y="4458040"/>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
        <p:nvSpPr>
          <p:cNvPr id="19" name="Rectangle 18"/>
          <p:cNvSpPr/>
          <p:nvPr/>
        </p:nvSpPr>
        <p:spPr>
          <a:xfrm>
            <a:off x="6619874" y="1981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5715000" y="2009444"/>
            <a:ext cx="847724" cy="369332"/>
          </a:xfrm>
          <a:prstGeom prst="rect">
            <a:avLst/>
          </a:prstGeom>
          <a:noFill/>
        </p:spPr>
        <p:txBody>
          <a:bodyPr wrap="square" rtlCol="0">
            <a:spAutoFit/>
          </a:bodyPr>
          <a:lstStyle/>
          <a:p>
            <a:r>
              <a:rPr lang="en-US" dirty="0" smtClean="0"/>
              <a:t>empty</a:t>
            </a:r>
            <a:endParaRPr lang="en-US" dirty="0"/>
          </a:p>
        </p:txBody>
      </p:sp>
      <p:sp>
        <p:nvSpPr>
          <p:cNvPr id="22" name="TextBox 21"/>
          <p:cNvSpPr txBox="1"/>
          <p:nvPr/>
        </p:nvSpPr>
        <p:spPr>
          <a:xfrm>
            <a:off x="6913300" y="2022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23" name="Rectangle 22"/>
          <p:cNvSpPr/>
          <p:nvPr/>
        </p:nvSpPr>
        <p:spPr>
          <a:xfrm>
            <a:off x="6619874"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5715000" y="1247444"/>
            <a:ext cx="847724" cy="369332"/>
          </a:xfrm>
          <a:prstGeom prst="rect">
            <a:avLst/>
          </a:prstGeom>
          <a:noFill/>
        </p:spPr>
        <p:txBody>
          <a:bodyPr wrap="square" rtlCol="0">
            <a:spAutoFit/>
          </a:bodyPr>
          <a:lstStyle/>
          <a:p>
            <a:r>
              <a:rPr lang="en-US" dirty="0" err="1" smtClean="0"/>
              <a:t>mutex</a:t>
            </a:r>
            <a:endParaRPr lang="en-US" dirty="0"/>
          </a:p>
        </p:txBody>
      </p:sp>
      <p:sp>
        <p:nvSpPr>
          <p:cNvPr id="25" name="TextBox 24"/>
          <p:cNvSpPr txBox="1"/>
          <p:nvPr/>
        </p:nvSpPr>
        <p:spPr>
          <a:xfrm>
            <a:off x="6913300" y="1260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6" name="TextBox 25"/>
          <p:cNvSpPr txBox="1"/>
          <p:nvPr/>
        </p:nvSpPr>
        <p:spPr>
          <a:xfrm>
            <a:off x="6913300" y="12758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9" name="TextBox 28"/>
          <p:cNvSpPr txBox="1"/>
          <p:nvPr/>
        </p:nvSpPr>
        <p:spPr>
          <a:xfrm>
            <a:off x="6915431" y="202775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30" name="TextBox 29"/>
          <p:cNvSpPr txBox="1"/>
          <p:nvPr/>
        </p:nvSpPr>
        <p:spPr>
          <a:xfrm>
            <a:off x="6913301" y="12652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31" name="TextBox 30"/>
          <p:cNvSpPr txBox="1"/>
          <p:nvPr/>
        </p:nvSpPr>
        <p:spPr>
          <a:xfrm>
            <a:off x="6917768" y="255520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32" name="TextBox 31"/>
          <p:cNvSpPr txBox="1"/>
          <p:nvPr/>
        </p:nvSpPr>
        <p:spPr>
          <a:xfrm>
            <a:off x="6923335" y="126763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36" name="TextBox 35"/>
          <p:cNvSpPr txBox="1"/>
          <p:nvPr/>
        </p:nvSpPr>
        <p:spPr>
          <a:xfrm>
            <a:off x="6913098" y="12652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37" name="TextBox 36"/>
          <p:cNvSpPr txBox="1"/>
          <p:nvPr/>
        </p:nvSpPr>
        <p:spPr>
          <a:xfrm>
            <a:off x="6913300" y="2548588"/>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38" name="TextBox 37"/>
          <p:cNvSpPr txBox="1"/>
          <p:nvPr/>
        </p:nvSpPr>
        <p:spPr>
          <a:xfrm>
            <a:off x="6917768" y="2018228"/>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39" name="TextBox 38"/>
          <p:cNvSpPr txBox="1"/>
          <p:nvPr/>
        </p:nvSpPr>
        <p:spPr>
          <a:xfrm>
            <a:off x="6913098" y="127160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6380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4.44444E-6 -2.14203E-6 L 0.00069 -0.18783 " pathEditMode="relative" rAng="0" ptsTypes="AA">
                                      <p:cBhvr>
                                        <p:cTn id="46" dur="2000" fill="hold"/>
                                        <p:tgtEl>
                                          <p:spTgt spid="6"/>
                                        </p:tgtEl>
                                        <p:attrNameLst>
                                          <p:attrName>ppt_x</p:attrName>
                                          <p:attrName>ppt_y</p:attrName>
                                        </p:attrNameLst>
                                      </p:cBhvr>
                                      <p:rCtr x="35" y="-9392"/>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6" grpId="0"/>
      <p:bldP spid="32" grpId="0" animBg="1"/>
      <p:bldP spid="36" grpId="0" animBg="1"/>
      <p:bldP spid="37" grpId="0" animBg="1"/>
      <p:bldP spid="38"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Readers Writer problem</a:t>
            </a:r>
          </a:p>
        </p:txBody>
      </p:sp>
      <p:sp>
        <p:nvSpPr>
          <p:cNvPr id="6" name="Content Placeholder 5"/>
          <p:cNvSpPr>
            <a:spLocks noGrp="1"/>
          </p:cNvSpPr>
          <p:nvPr>
            <p:ph idx="1"/>
          </p:nvPr>
        </p:nvSpPr>
        <p:spPr/>
        <p:txBody>
          <a:bodyPr/>
          <a:lstStyle/>
          <a:p>
            <a:r>
              <a:rPr lang="en-US" dirty="0"/>
              <a:t>In the readers and writers problem, many competing processes are wishing to perform reading and writing operations in a database.</a:t>
            </a:r>
          </a:p>
          <a:p>
            <a:r>
              <a:rPr lang="en-US" dirty="0"/>
              <a:t>It is acceptable to have multiple processes reading the database at the same time, but if one process is updating (writing) the database, no other processes may have access to the database, not even readers. </a:t>
            </a:r>
          </a:p>
          <a:p>
            <a:endParaRPr lang="en-US" dirty="0"/>
          </a:p>
        </p:txBody>
      </p:sp>
      <p:sp>
        <p:nvSpPr>
          <p:cNvPr id="7" name="Oval 6"/>
          <p:cNvSpPr/>
          <p:nvPr/>
        </p:nvSpPr>
        <p:spPr>
          <a:xfrm>
            <a:off x="3048000"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3918857"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4789714"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10" name="TextBox 9"/>
          <p:cNvSpPr txBox="1"/>
          <p:nvPr/>
        </p:nvSpPr>
        <p:spPr>
          <a:xfrm>
            <a:off x="3635828" y="5791200"/>
            <a:ext cx="117565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DATABASE</a:t>
            </a:r>
            <a:endParaRPr lang="en-US" dirty="0"/>
          </a:p>
        </p:txBody>
      </p:sp>
      <p:cxnSp>
        <p:nvCxnSpPr>
          <p:cNvPr id="12" name="Straight Arrow Connector 11"/>
          <p:cNvCxnSpPr>
            <a:stCxn id="7" idx="4"/>
          </p:cNvCxnSpPr>
          <p:nvPr/>
        </p:nvCxnSpPr>
        <p:spPr>
          <a:xfrm>
            <a:off x="3352800" y="4191000"/>
            <a:ext cx="292101"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4"/>
            <a:endCxn id="10" idx="0"/>
          </p:cNvCxnSpPr>
          <p:nvPr/>
        </p:nvCxnSpPr>
        <p:spPr>
          <a:xfrm>
            <a:off x="4223657" y="4191000"/>
            <a:ext cx="0"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201885" y="4507468"/>
            <a:ext cx="653143" cy="369332"/>
          </a:xfrm>
          <a:prstGeom prst="rect">
            <a:avLst/>
          </a:prstGeom>
          <a:noFill/>
        </p:spPr>
        <p:txBody>
          <a:bodyPr wrap="square" rtlCol="0">
            <a:spAutoFit/>
          </a:bodyPr>
          <a:lstStyle/>
          <a:p>
            <a:r>
              <a:rPr lang="en-US" dirty="0" smtClean="0"/>
              <a:t>Read</a:t>
            </a:r>
            <a:endParaRPr lang="en-US" dirty="0"/>
          </a:p>
        </p:txBody>
      </p:sp>
      <p:cxnSp>
        <p:nvCxnSpPr>
          <p:cNvPr id="17" name="Straight Arrow Connector 16"/>
          <p:cNvCxnSpPr>
            <a:stCxn id="9" idx="4"/>
          </p:cNvCxnSpPr>
          <p:nvPr/>
        </p:nvCxnSpPr>
        <p:spPr>
          <a:xfrm flipH="1">
            <a:off x="4807857" y="4191000"/>
            <a:ext cx="286657"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005517" y="4507468"/>
            <a:ext cx="653143" cy="369332"/>
          </a:xfrm>
          <a:prstGeom prst="rect">
            <a:avLst/>
          </a:prstGeom>
          <a:noFill/>
        </p:spPr>
        <p:txBody>
          <a:bodyPr wrap="square" rtlCol="0">
            <a:spAutoFit/>
          </a:bodyPr>
          <a:lstStyle/>
          <a:p>
            <a:r>
              <a:rPr lang="en-US" dirty="0" smtClean="0"/>
              <a:t>Read</a:t>
            </a:r>
            <a:endParaRPr lang="en-US" dirty="0"/>
          </a:p>
        </p:txBody>
      </p:sp>
      <p:sp>
        <p:nvSpPr>
          <p:cNvPr id="27" name="TextBox 26"/>
          <p:cNvSpPr txBox="1"/>
          <p:nvPr/>
        </p:nvSpPr>
        <p:spPr>
          <a:xfrm>
            <a:off x="2768602" y="4964668"/>
            <a:ext cx="702128" cy="369332"/>
          </a:xfrm>
          <a:prstGeom prst="rect">
            <a:avLst/>
          </a:prstGeom>
          <a:noFill/>
        </p:spPr>
        <p:txBody>
          <a:bodyPr wrap="square" rtlCol="0">
            <a:spAutoFit/>
          </a:bodyPr>
          <a:lstStyle/>
          <a:p>
            <a:r>
              <a:rPr lang="en-US" dirty="0" smtClean="0"/>
              <a:t>Write</a:t>
            </a:r>
            <a:endParaRPr lang="en-US" dirty="0"/>
          </a:p>
        </p:txBody>
      </p:sp>
      <p:sp>
        <p:nvSpPr>
          <p:cNvPr id="28" name="TextBox 27"/>
          <p:cNvSpPr txBox="1"/>
          <p:nvPr/>
        </p:nvSpPr>
        <p:spPr>
          <a:xfrm>
            <a:off x="4201885" y="4964668"/>
            <a:ext cx="803632" cy="369332"/>
          </a:xfrm>
          <a:prstGeom prst="rect">
            <a:avLst/>
          </a:prstGeom>
          <a:noFill/>
        </p:spPr>
        <p:txBody>
          <a:bodyPr wrap="square" rtlCol="0">
            <a:spAutoFit/>
          </a:bodyPr>
          <a:lstStyle/>
          <a:p>
            <a:r>
              <a:rPr lang="en-US" dirty="0" smtClean="0"/>
              <a:t>Write</a:t>
            </a:r>
            <a:endParaRPr lang="en-US" dirty="0"/>
          </a:p>
        </p:txBody>
      </p:sp>
      <p:sp>
        <p:nvSpPr>
          <p:cNvPr id="29" name="TextBox 28"/>
          <p:cNvSpPr txBox="1"/>
          <p:nvPr/>
        </p:nvSpPr>
        <p:spPr>
          <a:xfrm>
            <a:off x="5005517" y="4964668"/>
            <a:ext cx="785683" cy="369332"/>
          </a:xfrm>
          <a:prstGeom prst="rect">
            <a:avLst/>
          </a:prstGeom>
          <a:noFill/>
        </p:spPr>
        <p:txBody>
          <a:bodyPr wrap="square" rtlCol="0">
            <a:spAutoFit/>
          </a:bodyPr>
          <a:lstStyle/>
          <a:p>
            <a:r>
              <a:rPr lang="en-US" dirty="0" smtClean="0"/>
              <a:t>Write</a:t>
            </a:r>
            <a:endParaRPr lang="en-US" dirty="0"/>
          </a:p>
        </p:txBody>
      </p:sp>
      <p:sp>
        <p:nvSpPr>
          <p:cNvPr id="32" name="TextBox 31"/>
          <p:cNvSpPr txBox="1"/>
          <p:nvPr/>
        </p:nvSpPr>
        <p:spPr>
          <a:xfrm>
            <a:off x="4373290"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33" name="TextBox 32"/>
          <p:cNvSpPr txBox="1"/>
          <p:nvPr/>
        </p:nvSpPr>
        <p:spPr>
          <a:xfrm>
            <a:off x="5179688"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21" name="TextBox 20"/>
          <p:cNvSpPr txBox="1"/>
          <p:nvPr/>
        </p:nvSpPr>
        <p:spPr>
          <a:xfrm>
            <a:off x="5504349" y="4507468"/>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22" name="TextBox 21"/>
          <p:cNvSpPr txBox="1"/>
          <p:nvPr/>
        </p:nvSpPr>
        <p:spPr>
          <a:xfrm>
            <a:off x="4689927" y="45016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Tree>
    <p:extLst>
      <p:ext uri="{BB962C8B-B14F-4D97-AF65-F5344CB8AC3E}">
        <p14:creationId xmlns:p14="http://schemas.microsoft.com/office/powerpoint/2010/main" val="2034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p:bldP spid="18" grpId="0"/>
      <p:bldP spid="27" grpId="0"/>
      <p:bldP spid="28" grpId="0"/>
      <p:bldP spid="29" grpId="0"/>
      <p:bldP spid="32" grpId="0"/>
      <p:bldP spid="33"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Readers Writer problem</a:t>
            </a:r>
          </a:p>
        </p:txBody>
      </p:sp>
      <p:sp>
        <p:nvSpPr>
          <p:cNvPr id="6" name="Content Placeholder 5"/>
          <p:cNvSpPr>
            <a:spLocks noGrp="1"/>
          </p:cNvSpPr>
          <p:nvPr>
            <p:ph idx="1"/>
          </p:nvPr>
        </p:nvSpPr>
        <p:spPr/>
        <p:txBody>
          <a:bodyPr/>
          <a:lstStyle/>
          <a:p>
            <a:r>
              <a:rPr lang="en-US" dirty="0"/>
              <a:t>In the readers and writers problem, many competing processes are wishing to perform reading and writing operations in a database.</a:t>
            </a:r>
          </a:p>
          <a:p>
            <a:r>
              <a:rPr lang="en-US" dirty="0"/>
              <a:t>It is acceptable to have multiple processes reading the database at the same time, but if one process is updating (writing) the database, no other processes may have access to the database, not even readers. </a:t>
            </a:r>
          </a:p>
          <a:p>
            <a:endParaRPr lang="en-US" dirty="0"/>
          </a:p>
        </p:txBody>
      </p:sp>
      <p:sp>
        <p:nvSpPr>
          <p:cNvPr id="7" name="Oval 6"/>
          <p:cNvSpPr/>
          <p:nvPr/>
        </p:nvSpPr>
        <p:spPr>
          <a:xfrm>
            <a:off x="3048000"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3918857"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4789714"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10" name="TextBox 9"/>
          <p:cNvSpPr txBox="1"/>
          <p:nvPr/>
        </p:nvSpPr>
        <p:spPr>
          <a:xfrm>
            <a:off x="3635828" y="5791200"/>
            <a:ext cx="117565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DATABASE</a:t>
            </a:r>
            <a:endParaRPr lang="en-US" dirty="0"/>
          </a:p>
        </p:txBody>
      </p:sp>
      <p:cxnSp>
        <p:nvCxnSpPr>
          <p:cNvPr id="12" name="Straight Arrow Connector 11"/>
          <p:cNvCxnSpPr>
            <a:stCxn id="7" idx="4"/>
          </p:cNvCxnSpPr>
          <p:nvPr/>
        </p:nvCxnSpPr>
        <p:spPr>
          <a:xfrm>
            <a:off x="3352800" y="4191000"/>
            <a:ext cx="292101"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817586" y="4507468"/>
            <a:ext cx="653143" cy="369332"/>
          </a:xfrm>
          <a:prstGeom prst="rect">
            <a:avLst/>
          </a:prstGeom>
          <a:noFill/>
        </p:spPr>
        <p:txBody>
          <a:bodyPr wrap="square" rtlCol="0">
            <a:spAutoFit/>
          </a:bodyPr>
          <a:lstStyle/>
          <a:p>
            <a:r>
              <a:rPr lang="en-US" dirty="0" smtClean="0"/>
              <a:t>Read</a:t>
            </a:r>
            <a:endParaRPr lang="en-US" dirty="0"/>
          </a:p>
        </p:txBody>
      </p:sp>
      <p:cxnSp>
        <p:nvCxnSpPr>
          <p:cNvPr id="14" name="Straight Arrow Connector 13"/>
          <p:cNvCxnSpPr>
            <a:stCxn id="8" idx="4"/>
            <a:endCxn id="10" idx="0"/>
          </p:cNvCxnSpPr>
          <p:nvPr/>
        </p:nvCxnSpPr>
        <p:spPr>
          <a:xfrm>
            <a:off x="4223657" y="4191000"/>
            <a:ext cx="0"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201885" y="4507468"/>
            <a:ext cx="653143" cy="369332"/>
          </a:xfrm>
          <a:prstGeom prst="rect">
            <a:avLst/>
          </a:prstGeom>
          <a:noFill/>
        </p:spPr>
        <p:txBody>
          <a:bodyPr wrap="square" rtlCol="0">
            <a:spAutoFit/>
          </a:bodyPr>
          <a:lstStyle/>
          <a:p>
            <a:r>
              <a:rPr lang="en-US" dirty="0" smtClean="0"/>
              <a:t>Read</a:t>
            </a:r>
            <a:endParaRPr lang="en-US" dirty="0"/>
          </a:p>
        </p:txBody>
      </p:sp>
      <p:cxnSp>
        <p:nvCxnSpPr>
          <p:cNvPr id="17" name="Straight Arrow Connector 16"/>
          <p:cNvCxnSpPr>
            <a:stCxn id="9" idx="4"/>
          </p:cNvCxnSpPr>
          <p:nvPr/>
        </p:nvCxnSpPr>
        <p:spPr>
          <a:xfrm flipH="1">
            <a:off x="4807857" y="4191000"/>
            <a:ext cx="286657"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005517" y="4507468"/>
            <a:ext cx="653143" cy="369332"/>
          </a:xfrm>
          <a:prstGeom prst="rect">
            <a:avLst/>
          </a:prstGeom>
          <a:noFill/>
        </p:spPr>
        <p:txBody>
          <a:bodyPr wrap="square" rtlCol="0">
            <a:spAutoFit/>
          </a:bodyPr>
          <a:lstStyle/>
          <a:p>
            <a:r>
              <a:rPr lang="en-US" dirty="0" smtClean="0"/>
              <a:t>Read</a:t>
            </a:r>
            <a:endParaRPr lang="en-US" dirty="0"/>
          </a:p>
        </p:txBody>
      </p:sp>
      <p:sp>
        <p:nvSpPr>
          <p:cNvPr id="28" name="TextBox 27"/>
          <p:cNvSpPr txBox="1"/>
          <p:nvPr/>
        </p:nvSpPr>
        <p:spPr>
          <a:xfrm>
            <a:off x="4201885" y="4964668"/>
            <a:ext cx="803632" cy="369332"/>
          </a:xfrm>
          <a:prstGeom prst="rect">
            <a:avLst/>
          </a:prstGeom>
          <a:noFill/>
        </p:spPr>
        <p:txBody>
          <a:bodyPr wrap="square" rtlCol="0">
            <a:spAutoFit/>
          </a:bodyPr>
          <a:lstStyle/>
          <a:p>
            <a:r>
              <a:rPr lang="en-US" dirty="0" smtClean="0"/>
              <a:t>Write</a:t>
            </a:r>
            <a:endParaRPr lang="en-US" dirty="0"/>
          </a:p>
        </p:txBody>
      </p:sp>
      <p:sp>
        <p:nvSpPr>
          <p:cNvPr id="29" name="TextBox 28"/>
          <p:cNvSpPr txBox="1"/>
          <p:nvPr/>
        </p:nvSpPr>
        <p:spPr>
          <a:xfrm>
            <a:off x="5005517" y="4964668"/>
            <a:ext cx="785683" cy="369332"/>
          </a:xfrm>
          <a:prstGeom prst="rect">
            <a:avLst/>
          </a:prstGeom>
          <a:noFill/>
        </p:spPr>
        <p:txBody>
          <a:bodyPr wrap="square" rtlCol="0">
            <a:spAutoFit/>
          </a:bodyPr>
          <a:lstStyle/>
          <a:p>
            <a:r>
              <a:rPr lang="en-US" dirty="0" smtClean="0"/>
              <a:t>Write</a:t>
            </a:r>
            <a:endParaRPr lang="en-US" dirty="0"/>
          </a:p>
        </p:txBody>
      </p:sp>
      <p:sp>
        <p:nvSpPr>
          <p:cNvPr id="30" name="TextBox 29"/>
          <p:cNvSpPr txBox="1"/>
          <p:nvPr/>
        </p:nvSpPr>
        <p:spPr>
          <a:xfrm>
            <a:off x="4702628"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31" name="TextBox 30"/>
          <p:cNvSpPr txBox="1"/>
          <p:nvPr/>
        </p:nvSpPr>
        <p:spPr>
          <a:xfrm>
            <a:off x="5506260"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32" name="TextBox 31"/>
          <p:cNvSpPr txBox="1"/>
          <p:nvPr/>
        </p:nvSpPr>
        <p:spPr>
          <a:xfrm>
            <a:off x="4373290"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33" name="TextBox 32"/>
          <p:cNvSpPr txBox="1"/>
          <p:nvPr/>
        </p:nvSpPr>
        <p:spPr>
          <a:xfrm>
            <a:off x="5179688"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Tree>
    <p:extLst>
      <p:ext uri="{BB962C8B-B14F-4D97-AF65-F5344CB8AC3E}">
        <p14:creationId xmlns:p14="http://schemas.microsoft.com/office/powerpoint/2010/main" val="9034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8" grpId="0"/>
      <p:bldP spid="29" grpId="0"/>
      <p:bldP spid="30" grpId="0"/>
      <p:bldP spid="31" grpId="0"/>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Readers Writer problem</a:t>
            </a:r>
          </a:p>
        </p:txBody>
      </p:sp>
      <p:sp>
        <p:nvSpPr>
          <p:cNvPr id="6" name="Content Placeholder 5"/>
          <p:cNvSpPr>
            <a:spLocks noGrp="1"/>
          </p:cNvSpPr>
          <p:nvPr>
            <p:ph idx="1"/>
          </p:nvPr>
        </p:nvSpPr>
        <p:spPr/>
        <p:txBody>
          <a:bodyPr/>
          <a:lstStyle/>
          <a:p>
            <a:r>
              <a:rPr lang="en-US" dirty="0"/>
              <a:t>In the readers and writers problem, many competing processes are wishing to perform reading and writing operations in a database.</a:t>
            </a:r>
          </a:p>
          <a:p>
            <a:r>
              <a:rPr lang="en-US" dirty="0"/>
              <a:t>It is acceptable to have multiple processes reading the database at the same time, but if one process is updating (writing) the database, no other processes may have access to the database, not even readers. </a:t>
            </a:r>
          </a:p>
          <a:p>
            <a:endParaRPr lang="en-US" dirty="0"/>
          </a:p>
        </p:txBody>
      </p:sp>
      <p:sp>
        <p:nvSpPr>
          <p:cNvPr id="7" name="Oval 6"/>
          <p:cNvSpPr/>
          <p:nvPr/>
        </p:nvSpPr>
        <p:spPr>
          <a:xfrm>
            <a:off x="3048000"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3918857"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4789714"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10" name="TextBox 9"/>
          <p:cNvSpPr txBox="1"/>
          <p:nvPr/>
        </p:nvSpPr>
        <p:spPr>
          <a:xfrm>
            <a:off x="3635828" y="5791200"/>
            <a:ext cx="117565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DATABASE</a:t>
            </a:r>
            <a:endParaRPr lang="en-US" dirty="0"/>
          </a:p>
        </p:txBody>
      </p:sp>
      <p:cxnSp>
        <p:nvCxnSpPr>
          <p:cNvPr id="12" name="Straight Arrow Connector 11"/>
          <p:cNvCxnSpPr>
            <a:stCxn id="7" idx="4"/>
          </p:cNvCxnSpPr>
          <p:nvPr/>
        </p:nvCxnSpPr>
        <p:spPr>
          <a:xfrm>
            <a:off x="3352800" y="4191000"/>
            <a:ext cx="292101"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817586" y="4507468"/>
            <a:ext cx="653143" cy="369332"/>
          </a:xfrm>
          <a:prstGeom prst="rect">
            <a:avLst/>
          </a:prstGeom>
          <a:noFill/>
        </p:spPr>
        <p:txBody>
          <a:bodyPr wrap="square" rtlCol="0">
            <a:spAutoFit/>
          </a:bodyPr>
          <a:lstStyle/>
          <a:p>
            <a:r>
              <a:rPr lang="en-US" dirty="0" smtClean="0"/>
              <a:t>Read</a:t>
            </a:r>
            <a:endParaRPr lang="en-US" dirty="0"/>
          </a:p>
        </p:txBody>
      </p:sp>
      <p:cxnSp>
        <p:nvCxnSpPr>
          <p:cNvPr id="14" name="Straight Arrow Connector 13"/>
          <p:cNvCxnSpPr>
            <a:stCxn id="8" idx="4"/>
            <a:endCxn id="10" idx="0"/>
          </p:cNvCxnSpPr>
          <p:nvPr/>
        </p:nvCxnSpPr>
        <p:spPr>
          <a:xfrm>
            <a:off x="4223657" y="4191000"/>
            <a:ext cx="0"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201885" y="4507468"/>
            <a:ext cx="653143" cy="369332"/>
          </a:xfrm>
          <a:prstGeom prst="rect">
            <a:avLst/>
          </a:prstGeom>
          <a:noFill/>
        </p:spPr>
        <p:txBody>
          <a:bodyPr wrap="square" rtlCol="0">
            <a:spAutoFit/>
          </a:bodyPr>
          <a:lstStyle/>
          <a:p>
            <a:r>
              <a:rPr lang="en-US" dirty="0" smtClean="0"/>
              <a:t>Read</a:t>
            </a:r>
            <a:endParaRPr lang="en-US" dirty="0"/>
          </a:p>
        </p:txBody>
      </p:sp>
      <p:cxnSp>
        <p:nvCxnSpPr>
          <p:cNvPr id="17" name="Straight Arrow Connector 16"/>
          <p:cNvCxnSpPr>
            <a:stCxn id="9" idx="4"/>
          </p:cNvCxnSpPr>
          <p:nvPr/>
        </p:nvCxnSpPr>
        <p:spPr>
          <a:xfrm flipH="1">
            <a:off x="4807857" y="4191000"/>
            <a:ext cx="286657"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005517" y="4507468"/>
            <a:ext cx="653143" cy="369332"/>
          </a:xfrm>
          <a:prstGeom prst="rect">
            <a:avLst/>
          </a:prstGeom>
          <a:noFill/>
        </p:spPr>
        <p:txBody>
          <a:bodyPr wrap="square" rtlCol="0">
            <a:spAutoFit/>
          </a:bodyPr>
          <a:lstStyle/>
          <a:p>
            <a:r>
              <a:rPr lang="en-US" dirty="0" smtClean="0"/>
              <a:t>Read</a:t>
            </a:r>
            <a:endParaRPr lang="en-US" dirty="0"/>
          </a:p>
        </p:txBody>
      </p:sp>
      <p:sp>
        <p:nvSpPr>
          <p:cNvPr id="30" name="TextBox 29"/>
          <p:cNvSpPr txBox="1"/>
          <p:nvPr/>
        </p:nvSpPr>
        <p:spPr>
          <a:xfrm>
            <a:off x="4702628"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31" name="TextBox 30"/>
          <p:cNvSpPr txBox="1"/>
          <p:nvPr/>
        </p:nvSpPr>
        <p:spPr>
          <a:xfrm>
            <a:off x="5506260"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2" name="TextBox 1"/>
          <p:cNvSpPr txBox="1"/>
          <p:nvPr/>
        </p:nvSpPr>
        <p:spPr>
          <a:xfrm>
            <a:off x="5658660" y="5181600"/>
            <a:ext cx="28494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21" name="TextBox 20"/>
          <p:cNvSpPr txBox="1"/>
          <p:nvPr/>
        </p:nvSpPr>
        <p:spPr>
          <a:xfrm>
            <a:off x="6010681" y="5181600"/>
            <a:ext cx="1533120" cy="369332"/>
          </a:xfrm>
          <a:prstGeom prst="rect">
            <a:avLst/>
          </a:prstGeom>
          <a:noFill/>
        </p:spPr>
        <p:txBody>
          <a:bodyPr wrap="square" rtlCol="0">
            <a:spAutoFit/>
          </a:bodyPr>
          <a:lstStyle/>
          <a:p>
            <a:r>
              <a:rPr lang="en-US" dirty="0" err="1" smtClean="0"/>
              <a:t>Reader_count</a:t>
            </a:r>
            <a:endParaRPr lang="en-US" dirty="0"/>
          </a:p>
        </p:txBody>
      </p:sp>
      <p:sp>
        <p:nvSpPr>
          <p:cNvPr id="3" name="Oval 2"/>
          <p:cNvSpPr/>
          <p:nvPr/>
        </p:nvSpPr>
        <p:spPr>
          <a:xfrm>
            <a:off x="2438400" y="4419600"/>
            <a:ext cx="3572281" cy="5334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ular Callout 3"/>
          <p:cNvSpPr/>
          <p:nvPr/>
        </p:nvSpPr>
        <p:spPr>
          <a:xfrm>
            <a:off x="5718482" y="3385066"/>
            <a:ext cx="2342340" cy="920234"/>
          </a:xfrm>
          <a:prstGeom prst="wedgeRoundRectCallout">
            <a:avLst>
              <a:gd name="adj1" fmla="val -41379"/>
              <a:gd name="adj2" fmla="val 7949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Need to keep track of read of more than one process at a time</a:t>
            </a:r>
            <a:endParaRPr lang="en-US" dirty="0"/>
          </a:p>
        </p:txBody>
      </p:sp>
    </p:spTree>
    <p:extLst>
      <p:ext uri="{BB962C8B-B14F-4D97-AF65-F5344CB8AC3E}">
        <p14:creationId xmlns:p14="http://schemas.microsoft.com/office/powerpoint/2010/main" val="14107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p:txBody>
          <a:bodyPr/>
          <a:lstStyle/>
          <a:p>
            <a:r>
              <a:rPr lang="en-IN" b="1" dirty="0"/>
              <a:t>Inter Process Communication</a:t>
            </a:r>
            <a:r>
              <a:rPr lang="en-IN" dirty="0"/>
              <a:t>: It is a communication between </a:t>
            </a:r>
            <a:r>
              <a:rPr lang="en-IN" dirty="0" smtClean="0"/>
              <a:t>two or more processes</a:t>
            </a:r>
            <a:r>
              <a:rPr lang="en-IN" dirty="0"/>
              <a:t>.</a:t>
            </a:r>
          </a:p>
          <a:p>
            <a:r>
              <a:rPr lang="en-IN" b="1" dirty="0" smtClean="0"/>
              <a:t>Race Condition</a:t>
            </a:r>
            <a:r>
              <a:rPr lang="en-IN" dirty="0" smtClean="0"/>
              <a:t>: Situation </a:t>
            </a:r>
            <a:r>
              <a:rPr lang="en-IN" dirty="0"/>
              <a:t>where two or more processes are reading or writing some shared data and the final result depends on who runs </a:t>
            </a:r>
            <a:r>
              <a:rPr lang="en-IN" dirty="0" smtClean="0"/>
              <a:t>precisely when. </a:t>
            </a:r>
            <a:endParaRPr lang="en-IN" dirty="0"/>
          </a:p>
          <a:p>
            <a:r>
              <a:rPr lang="en-IN" b="1" dirty="0"/>
              <a:t>Mutual </a:t>
            </a:r>
            <a:r>
              <a:rPr lang="en-IN" b="1" dirty="0" smtClean="0"/>
              <a:t>Exclusion</a:t>
            </a:r>
            <a:r>
              <a:rPr lang="en-IN" dirty="0" smtClean="0"/>
              <a:t>: Way </a:t>
            </a:r>
            <a:r>
              <a:rPr lang="en-IN" dirty="0"/>
              <a:t>of making sure that if one process is using a shared variable or file; the other process will be excluded (stopped) from doing the same thing.</a:t>
            </a:r>
          </a:p>
          <a:p>
            <a:r>
              <a:rPr lang="en-IN" b="1" dirty="0"/>
              <a:t>Critical </a:t>
            </a:r>
            <a:r>
              <a:rPr lang="en-IN" b="1" dirty="0" smtClean="0"/>
              <a:t>Section</a:t>
            </a:r>
            <a:r>
              <a:rPr lang="en-IN" dirty="0" smtClean="0"/>
              <a:t>: The </a:t>
            </a:r>
            <a:r>
              <a:rPr lang="en-IN" dirty="0"/>
              <a:t>part of program </a:t>
            </a:r>
            <a:r>
              <a:rPr lang="en-IN" dirty="0" smtClean="0"/>
              <a:t>where </a:t>
            </a:r>
            <a:r>
              <a:rPr lang="en-IN" dirty="0"/>
              <a:t>the shared resource is accessed is called critical section</a:t>
            </a:r>
            <a:r>
              <a:rPr lang="en-IN" dirty="0" smtClean="0"/>
              <a:t>.</a:t>
            </a:r>
          </a:p>
          <a:p>
            <a:pPr lvl="1"/>
            <a:endParaRPr lang="en-US" dirty="0"/>
          </a:p>
        </p:txBody>
      </p:sp>
      <p:cxnSp>
        <p:nvCxnSpPr>
          <p:cNvPr id="5" name="Straight Connector 4"/>
          <p:cNvCxnSpPr/>
          <p:nvPr/>
        </p:nvCxnSpPr>
        <p:spPr>
          <a:xfrm>
            <a:off x="1443317" y="50112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443317" y="58494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286279"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2291752"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181600"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6934200"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3576917"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2058778" y="6066348"/>
            <a:ext cx="457200" cy="369332"/>
          </a:xfrm>
          <a:prstGeom prst="rect">
            <a:avLst/>
          </a:prstGeom>
          <a:noFill/>
        </p:spPr>
        <p:txBody>
          <a:bodyPr wrap="square" rtlCol="0">
            <a:spAutoFit/>
          </a:bodyPr>
          <a:lstStyle/>
          <a:p>
            <a:r>
              <a:rPr lang="en-US" dirty="0" smtClean="0"/>
              <a:t>T1</a:t>
            </a:r>
            <a:endParaRPr lang="en-US" dirty="0"/>
          </a:p>
        </p:txBody>
      </p:sp>
      <p:sp>
        <p:nvSpPr>
          <p:cNvPr id="15" name="TextBox 14"/>
          <p:cNvSpPr txBox="1"/>
          <p:nvPr/>
        </p:nvSpPr>
        <p:spPr>
          <a:xfrm>
            <a:off x="3361484" y="6066348"/>
            <a:ext cx="457200" cy="369332"/>
          </a:xfrm>
          <a:prstGeom prst="rect">
            <a:avLst/>
          </a:prstGeom>
          <a:noFill/>
        </p:spPr>
        <p:txBody>
          <a:bodyPr wrap="square" rtlCol="0">
            <a:spAutoFit/>
          </a:bodyPr>
          <a:lstStyle/>
          <a:p>
            <a:r>
              <a:rPr lang="en-US" dirty="0" smtClean="0"/>
              <a:t>T2</a:t>
            </a:r>
            <a:endParaRPr lang="en-US" dirty="0"/>
          </a:p>
        </p:txBody>
      </p:sp>
      <p:sp>
        <p:nvSpPr>
          <p:cNvPr id="16" name="TextBox 15"/>
          <p:cNvSpPr txBox="1"/>
          <p:nvPr/>
        </p:nvSpPr>
        <p:spPr>
          <a:xfrm>
            <a:off x="4952999" y="6074084"/>
            <a:ext cx="457200" cy="369332"/>
          </a:xfrm>
          <a:prstGeom prst="rect">
            <a:avLst/>
          </a:prstGeom>
          <a:noFill/>
        </p:spPr>
        <p:txBody>
          <a:bodyPr wrap="square" rtlCol="0">
            <a:spAutoFit/>
          </a:bodyPr>
          <a:lstStyle/>
          <a:p>
            <a:r>
              <a:rPr lang="en-US" dirty="0" smtClean="0"/>
              <a:t>T3</a:t>
            </a:r>
            <a:endParaRPr lang="en-US" dirty="0"/>
          </a:p>
        </p:txBody>
      </p:sp>
      <p:sp>
        <p:nvSpPr>
          <p:cNvPr id="17" name="TextBox 16"/>
          <p:cNvSpPr txBox="1"/>
          <p:nvPr/>
        </p:nvSpPr>
        <p:spPr>
          <a:xfrm>
            <a:off x="6705600" y="6063706"/>
            <a:ext cx="457200" cy="369332"/>
          </a:xfrm>
          <a:prstGeom prst="rect">
            <a:avLst/>
          </a:prstGeom>
          <a:noFill/>
        </p:spPr>
        <p:txBody>
          <a:bodyPr wrap="square" rtlCol="0">
            <a:spAutoFit/>
          </a:bodyPr>
          <a:lstStyle/>
          <a:p>
            <a:r>
              <a:rPr lang="en-US" dirty="0" smtClean="0"/>
              <a:t>T4</a:t>
            </a:r>
            <a:endParaRPr lang="en-US" dirty="0"/>
          </a:p>
        </p:txBody>
      </p:sp>
      <p:sp>
        <p:nvSpPr>
          <p:cNvPr id="18" name="TextBox 17"/>
          <p:cNvSpPr txBox="1"/>
          <p:nvPr/>
        </p:nvSpPr>
        <p:spPr>
          <a:xfrm>
            <a:off x="338417" y="4835656"/>
            <a:ext cx="1104900" cy="377321"/>
          </a:xfrm>
          <a:prstGeom prst="rect">
            <a:avLst/>
          </a:prstGeom>
          <a:noFill/>
        </p:spPr>
        <p:txBody>
          <a:bodyPr wrap="square" rtlCol="0">
            <a:spAutoFit/>
          </a:bodyPr>
          <a:lstStyle/>
          <a:p>
            <a:r>
              <a:rPr lang="en-US" dirty="0" smtClean="0"/>
              <a:t>Process A</a:t>
            </a:r>
            <a:endParaRPr lang="en-US" dirty="0"/>
          </a:p>
        </p:txBody>
      </p:sp>
      <p:sp>
        <p:nvSpPr>
          <p:cNvPr id="19" name="TextBox 18"/>
          <p:cNvSpPr txBox="1"/>
          <p:nvPr/>
        </p:nvSpPr>
        <p:spPr>
          <a:xfrm>
            <a:off x="332944" y="5661731"/>
            <a:ext cx="1104900" cy="377321"/>
          </a:xfrm>
          <a:prstGeom prst="rect">
            <a:avLst/>
          </a:prstGeom>
          <a:noFill/>
        </p:spPr>
        <p:txBody>
          <a:bodyPr wrap="square" rtlCol="0">
            <a:spAutoFit/>
          </a:bodyPr>
          <a:lstStyle/>
          <a:p>
            <a:r>
              <a:rPr lang="en-US" dirty="0" smtClean="0"/>
              <a:t>Process B</a:t>
            </a:r>
            <a:endParaRPr lang="en-US" dirty="0"/>
          </a:p>
        </p:txBody>
      </p:sp>
      <p:sp>
        <p:nvSpPr>
          <p:cNvPr id="22" name="TextBox 21"/>
          <p:cNvSpPr txBox="1"/>
          <p:nvPr/>
        </p:nvSpPr>
        <p:spPr>
          <a:xfrm>
            <a:off x="2391786" y="4527751"/>
            <a:ext cx="2531731" cy="369332"/>
          </a:xfrm>
          <a:prstGeom prst="rect">
            <a:avLst/>
          </a:prstGeom>
          <a:noFill/>
        </p:spPr>
        <p:txBody>
          <a:bodyPr wrap="square" rtlCol="0">
            <a:spAutoFit/>
          </a:bodyPr>
          <a:lstStyle/>
          <a:p>
            <a:r>
              <a:rPr lang="en-US" dirty="0" smtClean="0"/>
              <a:t>A enters in critical region</a:t>
            </a:r>
            <a:endParaRPr lang="en-US" dirty="0"/>
          </a:p>
        </p:txBody>
      </p:sp>
      <p:cxnSp>
        <p:nvCxnSpPr>
          <p:cNvPr id="26" name="Straight Arrow Connector 25"/>
          <p:cNvCxnSpPr/>
          <p:nvPr/>
        </p:nvCxnSpPr>
        <p:spPr>
          <a:xfrm flipH="1">
            <a:off x="2281414" y="473185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7" name="TextBox 26"/>
          <p:cNvSpPr txBox="1"/>
          <p:nvPr/>
        </p:nvSpPr>
        <p:spPr>
          <a:xfrm>
            <a:off x="3610535" y="5117540"/>
            <a:ext cx="1452283" cy="646331"/>
          </a:xfrm>
          <a:prstGeom prst="rect">
            <a:avLst/>
          </a:prstGeom>
          <a:noFill/>
        </p:spPr>
        <p:txBody>
          <a:bodyPr wrap="square" rtlCol="0">
            <a:spAutoFit/>
          </a:bodyPr>
          <a:lstStyle/>
          <a:p>
            <a:r>
              <a:rPr lang="en-US" dirty="0" smtClean="0"/>
              <a:t>B attempt to enter</a:t>
            </a:r>
            <a:endParaRPr lang="en-US" dirty="0"/>
          </a:p>
        </p:txBody>
      </p:sp>
      <p:cxnSp>
        <p:nvCxnSpPr>
          <p:cNvPr id="28" name="Straight Arrow Connector 27"/>
          <p:cNvCxnSpPr/>
          <p:nvPr/>
        </p:nvCxnSpPr>
        <p:spPr>
          <a:xfrm flipH="1">
            <a:off x="3581616" y="5659891"/>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0" name="TextBox 29"/>
          <p:cNvSpPr txBox="1"/>
          <p:nvPr/>
        </p:nvSpPr>
        <p:spPr>
          <a:xfrm>
            <a:off x="5388933" y="4527751"/>
            <a:ext cx="2307268" cy="369332"/>
          </a:xfrm>
          <a:prstGeom prst="rect">
            <a:avLst/>
          </a:prstGeom>
          <a:noFill/>
        </p:spPr>
        <p:txBody>
          <a:bodyPr wrap="square" rtlCol="0">
            <a:spAutoFit/>
          </a:bodyPr>
          <a:lstStyle/>
          <a:p>
            <a:r>
              <a:rPr lang="en-US" dirty="0" smtClean="0"/>
              <a:t>A leaves critical region</a:t>
            </a:r>
            <a:endParaRPr lang="en-US" dirty="0"/>
          </a:p>
        </p:txBody>
      </p:sp>
      <p:cxnSp>
        <p:nvCxnSpPr>
          <p:cNvPr id="31" name="Straight Arrow Connector 30"/>
          <p:cNvCxnSpPr/>
          <p:nvPr/>
        </p:nvCxnSpPr>
        <p:spPr>
          <a:xfrm flipH="1">
            <a:off x="5190568" y="47918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p:cNvSpPr/>
          <p:nvPr/>
        </p:nvSpPr>
        <p:spPr>
          <a:xfrm>
            <a:off x="5186363"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381632" y="5062251"/>
            <a:ext cx="1443317" cy="646331"/>
          </a:xfrm>
          <a:prstGeom prst="rect">
            <a:avLst/>
          </a:prstGeom>
          <a:noFill/>
        </p:spPr>
        <p:txBody>
          <a:bodyPr wrap="square" rtlCol="0">
            <a:spAutoFit/>
          </a:bodyPr>
          <a:lstStyle/>
          <a:p>
            <a:r>
              <a:rPr lang="en-US" dirty="0" smtClean="0"/>
              <a:t>B enters in critical region</a:t>
            </a:r>
            <a:endParaRPr lang="en-US" dirty="0"/>
          </a:p>
        </p:txBody>
      </p:sp>
      <p:cxnSp>
        <p:nvCxnSpPr>
          <p:cNvPr id="34" name="Straight Arrow Connector 33"/>
          <p:cNvCxnSpPr/>
          <p:nvPr/>
        </p:nvCxnSpPr>
        <p:spPr>
          <a:xfrm flipH="1">
            <a:off x="5181599" y="5556604"/>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TextBox 34"/>
          <p:cNvSpPr txBox="1"/>
          <p:nvPr/>
        </p:nvSpPr>
        <p:spPr>
          <a:xfrm>
            <a:off x="7024980" y="5079094"/>
            <a:ext cx="1452236" cy="646331"/>
          </a:xfrm>
          <a:prstGeom prst="rect">
            <a:avLst/>
          </a:prstGeom>
          <a:noFill/>
        </p:spPr>
        <p:txBody>
          <a:bodyPr wrap="square" rtlCol="0">
            <a:spAutoFit/>
          </a:bodyPr>
          <a:lstStyle/>
          <a:p>
            <a:r>
              <a:rPr lang="en-US" dirty="0" smtClean="0"/>
              <a:t>B leaves critical region</a:t>
            </a:r>
            <a:endParaRPr lang="en-US" dirty="0"/>
          </a:p>
        </p:txBody>
      </p:sp>
      <p:cxnSp>
        <p:nvCxnSpPr>
          <p:cNvPr id="36" name="Straight Arrow Connector 35"/>
          <p:cNvCxnSpPr/>
          <p:nvPr/>
        </p:nvCxnSpPr>
        <p:spPr>
          <a:xfrm flipH="1">
            <a:off x="6937156" y="563170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 name="Right Brace 5"/>
          <p:cNvSpPr/>
          <p:nvPr/>
        </p:nvSpPr>
        <p:spPr>
          <a:xfrm rot="5400000">
            <a:off x="4273312" y="518064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3806965" y="6074084"/>
            <a:ext cx="1131738" cy="369332"/>
          </a:xfrm>
          <a:prstGeom prst="rect">
            <a:avLst/>
          </a:prstGeom>
          <a:noFill/>
        </p:spPr>
        <p:txBody>
          <a:bodyPr wrap="square" rtlCol="0">
            <a:spAutoFit/>
          </a:bodyPr>
          <a:lstStyle/>
          <a:p>
            <a:r>
              <a:rPr lang="en-US" dirty="0" smtClean="0"/>
              <a:t>B Blocked</a:t>
            </a:r>
            <a:endParaRPr lang="en-US" dirty="0"/>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5" grpId="0"/>
      <p:bldP spid="16" grpId="0"/>
      <p:bldP spid="17" grpId="0"/>
      <p:bldP spid="18" grpId="0"/>
      <p:bldP spid="19" grpId="0"/>
      <p:bldP spid="22" grpId="0"/>
      <p:bldP spid="27" grpId="0"/>
      <p:bldP spid="30" grpId="0"/>
      <p:bldP spid="32" grpId="0" animBg="1"/>
      <p:bldP spid="33" grpId="0"/>
      <p:bldP spid="35" grpId="0"/>
      <p:bldP spid="6" grpId="0" animBg="1"/>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Readers Writer problem using Semaphore</a:t>
            </a:r>
          </a:p>
        </p:txBody>
      </p:sp>
      <p:sp>
        <p:nvSpPr>
          <p:cNvPr id="4" name="Content Placeholder 3"/>
          <p:cNvSpPr>
            <a:spLocks noGrp="1"/>
          </p:cNvSpPr>
          <p:nvPr>
            <p:ph idx="1"/>
          </p:nvPr>
        </p:nvSpPr>
        <p:spPr/>
        <p:txBody>
          <a:bodyPr/>
          <a:lstStyle/>
          <a:p>
            <a:pPr marL="0" indent="0">
              <a:buNone/>
            </a:pPr>
            <a:r>
              <a:rPr lang="en-US" dirty="0" err="1"/>
              <a:t>typedef</a:t>
            </a:r>
            <a:r>
              <a:rPr lang="en-US" dirty="0"/>
              <a:t> </a:t>
            </a:r>
            <a:r>
              <a:rPr lang="en-US" dirty="0" err="1"/>
              <a:t>int</a:t>
            </a:r>
            <a:r>
              <a:rPr lang="en-US" dirty="0"/>
              <a:t> </a:t>
            </a:r>
            <a:r>
              <a:rPr lang="en-US" dirty="0" smtClean="0"/>
              <a:t>semaphore;	</a:t>
            </a:r>
          </a:p>
          <a:p>
            <a:pPr marL="0" indent="0">
              <a:buNone/>
            </a:pPr>
            <a:r>
              <a:rPr lang="en-US" dirty="0" smtClean="0"/>
              <a:t>semaphore </a:t>
            </a:r>
            <a:r>
              <a:rPr lang="en-US" dirty="0" err="1" smtClean="0"/>
              <a:t>mutex</a:t>
            </a:r>
            <a:r>
              <a:rPr lang="en-US" dirty="0" smtClean="0"/>
              <a:t>=1;	</a:t>
            </a:r>
            <a:r>
              <a:rPr lang="en-US" dirty="0" smtClean="0">
                <a:solidFill>
                  <a:srgbClr val="FF0000"/>
                </a:solidFill>
              </a:rPr>
              <a:t>          </a:t>
            </a:r>
            <a:r>
              <a:rPr lang="en-US" sz="2000" dirty="0" smtClean="0">
                <a:solidFill>
                  <a:srgbClr val="FF0000"/>
                </a:solidFill>
              </a:rPr>
              <a:t>//control access to reader count</a:t>
            </a:r>
          </a:p>
          <a:p>
            <a:pPr marL="0" indent="0">
              <a:buNone/>
            </a:pPr>
            <a:r>
              <a:rPr lang="en-US" dirty="0" smtClean="0"/>
              <a:t>semaphore </a:t>
            </a:r>
            <a:r>
              <a:rPr lang="en-US" dirty="0" err="1" smtClean="0"/>
              <a:t>db</a:t>
            </a:r>
            <a:r>
              <a:rPr lang="en-US" dirty="0" smtClean="0"/>
              <a:t>=1;	</a:t>
            </a:r>
            <a:r>
              <a:rPr lang="en-US" dirty="0" smtClean="0">
                <a:solidFill>
                  <a:srgbClr val="FF0000"/>
                </a:solidFill>
              </a:rPr>
              <a:t>          </a:t>
            </a:r>
            <a:r>
              <a:rPr lang="en-US" sz="2000" dirty="0" smtClean="0">
                <a:solidFill>
                  <a:srgbClr val="FF0000"/>
                </a:solidFill>
              </a:rPr>
              <a:t>//control </a:t>
            </a:r>
            <a:r>
              <a:rPr lang="en-US" sz="2000" dirty="0">
                <a:solidFill>
                  <a:srgbClr val="FF0000"/>
                </a:solidFill>
              </a:rPr>
              <a:t>access </a:t>
            </a:r>
            <a:r>
              <a:rPr lang="en-US" sz="2000" dirty="0" smtClean="0">
                <a:solidFill>
                  <a:srgbClr val="FF0000"/>
                </a:solidFill>
              </a:rPr>
              <a:t>to database</a:t>
            </a:r>
          </a:p>
          <a:p>
            <a:pPr marL="0" indent="0">
              <a:buNone/>
            </a:pPr>
            <a:r>
              <a:rPr lang="en-US" dirty="0" err="1" smtClean="0"/>
              <a:t>int</a:t>
            </a:r>
            <a:r>
              <a:rPr lang="en-US" dirty="0" smtClean="0"/>
              <a:t> </a:t>
            </a:r>
            <a:r>
              <a:rPr lang="en-US" dirty="0" err="1" smtClean="0"/>
              <a:t>reader_count</a:t>
            </a:r>
            <a:r>
              <a:rPr lang="en-US" dirty="0" smtClean="0"/>
              <a:t>=0;	          </a:t>
            </a:r>
            <a:r>
              <a:rPr lang="en-US" sz="2000" dirty="0" smtClean="0">
                <a:solidFill>
                  <a:srgbClr val="FF0000"/>
                </a:solidFill>
              </a:rPr>
              <a:t>//number of processes reading database</a:t>
            </a:r>
            <a:endParaRPr lang="en-US" sz="2000" dirty="0">
              <a:solidFill>
                <a:srgbClr val="FF0000"/>
              </a:solidFill>
            </a:endParaRPr>
          </a:p>
        </p:txBody>
      </p:sp>
    </p:spTree>
    <p:extLst>
      <p:ext uri="{BB962C8B-B14F-4D97-AF65-F5344CB8AC3E}">
        <p14:creationId xmlns:p14="http://schemas.microsoft.com/office/powerpoint/2010/main" val="34072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Readers Writer problem using Semaphore</a:t>
            </a:r>
          </a:p>
        </p:txBody>
      </p:sp>
      <p:sp>
        <p:nvSpPr>
          <p:cNvPr id="3" name="Content Placeholder 2"/>
          <p:cNvSpPr>
            <a:spLocks noGrp="1"/>
          </p:cNvSpPr>
          <p:nvPr>
            <p:ph idx="1"/>
          </p:nvPr>
        </p:nvSpPr>
        <p:spPr>
          <a:xfrm>
            <a:off x="190500" y="990600"/>
            <a:ext cx="8763000" cy="5334000"/>
          </a:xfrm>
        </p:spPr>
        <p:txBody>
          <a:bodyPr>
            <a:normAutofit fontScale="92500" lnSpcReduction="10000"/>
          </a:bodyPr>
          <a:lstStyle/>
          <a:p>
            <a:pPr marL="0" indent="0">
              <a:buNone/>
            </a:pPr>
            <a:r>
              <a:rPr lang="en-US" dirty="0" smtClean="0"/>
              <a:t>void Reader (void)</a:t>
            </a:r>
          </a:p>
          <a:p>
            <a:pPr marL="0" indent="0" defTabSz="465138">
              <a:buNone/>
            </a:pPr>
            <a:r>
              <a:rPr lang="en-US" dirty="0" smtClean="0"/>
              <a:t>{	while (true){</a:t>
            </a:r>
          </a:p>
          <a:p>
            <a:pPr marL="0" indent="0" defTabSz="465138">
              <a:buNone/>
            </a:pPr>
            <a:r>
              <a:rPr lang="en-US" dirty="0"/>
              <a:t>	</a:t>
            </a:r>
            <a:r>
              <a:rPr lang="en-US" dirty="0" smtClean="0"/>
              <a:t>down(&amp;</a:t>
            </a:r>
            <a:r>
              <a:rPr lang="en-US" dirty="0" err="1" smtClean="0"/>
              <a:t>mutex</a:t>
            </a:r>
            <a:r>
              <a:rPr lang="en-US" dirty="0" smtClean="0"/>
              <a:t>);				</a:t>
            </a:r>
            <a:r>
              <a:rPr lang="en-US" sz="2200" dirty="0" smtClean="0">
                <a:solidFill>
                  <a:srgbClr val="FF0000"/>
                </a:solidFill>
              </a:rPr>
              <a:t>//gain access to reader count</a:t>
            </a:r>
            <a:endParaRPr lang="en-US" dirty="0" smtClean="0">
              <a:solidFill>
                <a:srgbClr val="FF0000"/>
              </a:solidFill>
            </a:endParaRPr>
          </a:p>
          <a:p>
            <a:pPr marL="0" indent="0" defTabSz="465138">
              <a:buNone/>
            </a:pPr>
            <a:r>
              <a:rPr lang="en-US" dirty="0"/>
              <a:t>	</a:t>
            </a:r>
            <a:r>
              <a:rPr lang="en-US" dirty="0" err="1" smtClean="0"/>
              <a:t>reader_count</a:t>
            </a:r>
            <a:r>
              <a:rPr lang="en-US" dirty="0" smtClean="0"/>
              <a:t>=reader_count+1;	</a:t>
            </a:r>
            <a:r>
              <a:rPr lang="en-US" sz="2200" dirty="0" smtClean="0">
                <a:solidFill>
                  <a:srgbClr val="FF0000"/>
                </a:solidFill>
              </a:rPr>
              <a:t>//increment reader counter</a:t>
            </a:r>
            <a:r>
              <a:rPr lang="en-US" dirty="0" smtClean="0"/>
              <a:t>	</a:t>
            </a:r>
          </a:p>
          <a:p>
            <a:pPr marL="0" indent="0" defTabSz="465138">
              <a:buNone/>
            </a:pPr>
            <a:r>
              <a:rPr lang="en-US" dirty="0"/>
              <a:t>	</a:t>
            </a:r>
            <a:r>
              <a:rPr lang="en-US" dirty="0" smtClean="0"/>
              <a:t>if(</a:t>
            </a:r>
            <a:r>
              <a:rPr lang="en-US" dirty="0" err="1" smtClean="0"/>
              <a:t>reader_count</a:t>
            </a:r>
            <a:r>
              <a:rPr lang="en-US" dirty="0" smtClean="0"/>
              <a:t>==1)			</a:t>
            </a:r>
            <a:r>
              <a:rPr lang="en-US" sz="2200" dirty="0" smtClean="0">
                <a:solidFill>
                  <a:srgbClr val="FF0000"/>
                </a:solidFill>
              </a:rPr>
              <a:t>//if this is first process to read DB</a:t>
            </a:r>
            <a:endParaRPr lang="en-US" dirty="0" smtClean="0">
              <a:solidFill>
                <a:srgbClr val="FF0000"/>
              </a:solidFill>
            </a:endParaRPr>
          </a:p>
          <a:p>
            <a:pPr marL="0" indent="0" defTabSz="465138">
              <a:buNone/>
            </a:pPr>
            <a:r>
              <a:rPr lang="en-US" dirty="0"/>
              <a:t>	</a:t>
            </a:r>
            <a:r>
              <a:rPr lang="en-US" dirty="0" smtClean="0"/>
              <a:t>	down(&amp;</a:t>
            </a:r>
            <a:r>
              <a:rPr lang="en-US" dirty="0" err="1" smtClean="0"/>
              <a:t>db</a:t>
            </a:r>
            <a:r>
              <a:rPr lang="en-US" dirty="0" smtClean="0"/>
              <a:t>)				</a:t>
            </a:r>
            <a:r>
              <a:rPr lang="en-US" sz="2200" dirty="0" smtClean="0">
                <a:solidFill>
                  <a:srgbClr val="FF0000"/>
                </a:solidFill>
              </a:rPr>
              <a:t>//prevent writer process to access DB</a:t>
            </a:r>
            <a:r>
              <a:rPr lang="en-US" dirty="0" smtClean="0">
                <a:solidFill>
                  <a:srgbClr val="FF0000"/>
                </a:solidFill>
              </a:rPr>
              <a:t>  </a:t>
            </a:r>
          </a:p>
          <a:p>
            <a:pPr marL="0" indent="0" defTabSz="465138">
              <a:buNone/>
            </a:pPr>
            <a:r>
              <a:rPr lang="en-US" dirty="0"/>
              <a:t>	</a:t>
            </a:r>
            <a:r>
              <a:rPr lang="en-US" dirty="0" smtClean="0"/>
              <a:t>up(&amp;</a:t>
            </a:r>
            <a:r>
              <a:rPr lang="en-US" dirty="0" err="1" smtClean="0"/>
              <a:t>mutex</a:t>
            </a:r>
            <a:r>
              <a:rPr lang="en-US" dirty="0" smtClean="0"/>
              <a:t>)					</a:t>
            </a:r>
            <a:r>
              <a:rPr lang="en-US" sz="2200" dirty="0" smtClean="0">
                <a:solidFill>
                  <a:srgbClr val="FF0000"/>
                </a:solidFill>
              </a:rPr>
              <a:t>//allow other process to access </a:t>
            </a:r>
            <a:r>
              <a:rPr lang="en-US" sz="2200" dirty="0" err="1" smtClean="0">
                <a:solidFill>
                  <a:srgbClr val="FF0000"/>
                </a:solidFill>
              </a:rPr>
              <a:t>reader_count</a:t>
            </a:r>
            <a:endParaRPr lang="en-US" dirty="0" smtClean="0">
              <a:solidFill>
                <a:srgbClr val="FF0000"/>
              </a:solidFill>
            </a:endParaRPr>
          </a:p>
          <a:p>
            <a:pPr marL="0" indent="0" defTabSz="465138">
              <a:buNone/>
            </a:pPr>
            <a:r>
              <a:rPr lang="en-US" dirty="0"/>
              <a:t>	</a:t>
            </a:r>
            <a:r>
              <a:rPr lang="en-US" dirty="0" err="1" smtClean="0"/>
              <a:t>read_database</a:t>
            </a:r>
            <a:r>
              <a:rPr lang="en-US" dirty="0" smtClean="0"/>
              <a:t>();				</a:t>
            </a:r>
          </a:p>
          <a:p>
            <a:pPr marL="0" indent="0" defTabSz="465138">
              <a:buNone/>
            </a:pPr>
            <a:r>
              <a:rPr lang="en-US" dirty="0"/>
              <a:t>	</a:t>
            </a:r>
            <a:r>
              <a:rPr lang="en-US" dirty="0" smtClean="0"/>
              <a:t>down(&amp;</a:t>
            </a:r>
            <a:r>
              <a:rPr lang="en-US" dirty="0" err="1" smtClean="0"/>
              <a:t>mutex</a:t>
            </a:r>
            <a:r>
              <a:rPr lang="en-US" dirty="0" smtClean="0"/>
              <a:t>);				</a:t>
            </a:r>
            <a:r>
              <a:rPr lang="en-US" dirty="0">
                <a:solidFill>
                  <a:srgbClr val="FF0000"/>
                </a:solidFill>
              </a:rPr>
              <a:t> </a:t>
            </a:r>
            <a:r>
              <a:rPr lang="en-US" sz="2200" dirty="0">
                <a:solidFill>
                  <a:srgbClr val="FF0000"/>
                </a:solidFill>
              </a:rPr>
              <a:t>//gain access to reader count</a:t>
            </a:r>
          </a:p>
          <a:p>
            <a:pPr marL="0" indent="0" defTabSz="465138">
              <a:buNone/>
            </a:pPr>
            <a:r>
              <a:rPr lang="en-US" dirty="0"/>
              <a:t>	 </a:t>
            </a:r>
            <a:r>
              <a:rPr lang="en-US" dirty="0" err="1" smtClean="0"/>
              <a:t>reader_count</a:t>
            </a:r>
            <a:r>
              <a:rPr lang="en-US" dirty="0" smtClean="0"/>
              <a:t>=reader_count-1;	</a:t>
            </a:r>
            <a:r>
              <a:rPr lang="en-US" dirty="0">
                <a:solidFill>
                  <a:srgbClr val="FF0000"/>
                </a:solidFill>
              </a:rPr>
              <a:t> </a:t>
            </a:r>
            <a:r>
              <a:rPr lang="en-US" sz="2200" dirty="0">
                <a:solidFill>
                  <a:srgbClr val="FF0000"/>
                </a:solidFill>
              </a:rPr>
              <a:t>//decrement reader counter</a:t>
            </a:r>
          </a:p>
          <a:p>
            <a:pPr marL="0" indent="0" defTabSz="465138">
              <a:buNone/>
            </a:pPr>
            <a:r>
              <a:rPr lang="en-US" dirty="0"/>
              <a:t>	if(</a:t>
            </a:r>
            <a:r>
              <a:rPr lang="en-US" dirty="0" err="1"/>
              <a:t>reader_count</a:t>
            </a:r>
            <a:r>
              <a:rPr lang="en-US" dirty="0" smtClean="0"/>
              <a:t>==0)			</a:t>
            </a:r>
            <a:r>
              <a:rPr lang="en-US" dirty="0">
                <a:solidFill>
                  <a:srgbClr val="FF0000"/>
                </a:solidFill>
              </a:rPr>
              <a:t> </a:t>
            </a:r>
            <a:r>
              <a:rPr lang="en-US" sz="2200" dirty="0">
                <a:solidFill>
                  <a:srgbClr val="FF0000"/>
                </a:solidFill>
              </a:rPr>
              <a:t>//if this is last process to read DB</a:t>
            </a:r>
          </a:p>
          <a:p>
            <a:pPr marL="0" indent="0" defTabSz="465138">
              <a:buNone/>
            </a:pPr>
            <a:r>
              <a:rPr lang="en-US" dirty="0"/>
              <a:t>		</a:t>
            </a:r>
            <a:r>
              <a:rPr lang="en-US" dirty="0" smtClean="0"/>
              <a:t>up(&amp;</a:t>
            </a:r>
            <a:r>
              <a:rPr lang="en-US" dirty="0" err="1"/>
              <a:t>db</a:t>
            </a:r>
            <a:r>
              <a:rPr lang="en-US" dirty="0" smtClean="0"/>
              <a:t>)				</a:t>
            </a:r>
            <a:r>
              <a:rPr lang="en-US" sz="2200" dirty="0">
                <a:solidFill>
                  <a:srgbClr val="FF0000"/>
                </a:solidFill>
              </a:rPr>
              <a:t>//leave the control of </a:t>
            </a:r>
            <a:r>
              <a:rPr lang="en-US" sz="2200" dirty="0" smtClean="0">
                <a:solidFill>
                  <a:srgbClr val="FF0000"/>
                </a:solidFill>
              </a:rPr>
              <a:t>DB, allow writer process</a:t>
            </a:r>
            <a:endParaRPr lang="en-US" sz="2200" dirty="0">
              <a:solidFill>
                <a:srgbClr val="FF0000"/>
              </a:solidFill>
            </a:endParaRPr>
          </a:p>
          <a:p>
            <a:pPr marL="0" indent="0" defTabSz="465138">
              <a:buNone/>
            </a:pPr>
            <a:r>
              <a:rPr lang="en-US" dirty="0" smtClean="0"/>
              <a:t>	</a:t>
            </a:r>
            <a:r>
              <a:rPr lang="en-US" dirty="0"/>
              <a:t>up(&amp;</a:t>
            </a:r>
            <a:r>
              <a:rPr lang="en-US" dirty="0" err="1"/>
              <a:t>mutex</a:t>
            </a:r>
            <a:r>
              <a:rPr lang="en-US" dirty="0" smtClean="0"/>
              <a:t>)					</a:t>
            </a:r>
            <a:r>
              <a:rPr lang="en-US" sz="2200" dirty="0" smtClean="0">
                <a:solidFill>
                  <a:srgbClr val="FF0000"/>
                </a:solidFill>
              </a:rPr>
              <a:t>//allow other process to access </a:t>
            </a:r>
            <a:r>
              <a:rPr lang="en-US" sz="2200" dirty="0" err="1" smtClean="0">
                <a:solidFill>
                  <a:srgbClr val="FF0000"/>
                </a:solidFill>
              </a:rPr>
              <a:t>reader_count</a:t>
            </a:r>
            <a:endParaRPr lang="en-US" dirty="0">
              <a:solidFill>
                <a:srgbClr val="FF0000"/>
              </a:solidFill>
            </a:endParaRPr>
          </a:p>
          <a:p>
            <a:pPr marL="0" indent="0" defTabSz="465138">
              <a:buNone/>
            </a:pPr>
            <a:r>
              <a:rPr lang="en-US" dirty="0" smtClean="0"/>
              <a:t>	</a:t>
            </a:r>
            <a:r>
              <a:rPr lang="en-US" dirty="0" err="1" smtClean="0"/>
              <a:t>use_read_data</a:t>
            </a:r>
            <a:r>
              <a:rPr lang="en-US" dirty="0" smtClean="0"/>
              <a:t>();}			</a:t>
            </a:r>
            <a:r>
              <a:rPr lang="en-US" sz="2200" dirty="0">
                <a:solidFill>
                  <a:srgbClr val="FF0000"/>
                </a:solidFill>
              </a:rPr>
              <a:t>//use data read from DB (non-critical)</a:t>
            </a:r>
          </a:p>
          <a:p>
            <a:pPr marL="0" indent="0">
              <a:buNone/>
            </a:pPr>
            <a:r>
              <a:rPr lang="en-US" dirty="0" smtClean="0"/>
              <a:t>}</a:t>
            </a:r>
          </a:p>
        </p:txBody>
      </p:sp>
    </p:spTree>
    <p:extLst>
      <p:ext uri="{BB962C8B-B14F-4D97-AF65-F5344CB8AC3E}">
        <p14:creationId xmlns:p14="http://schemas.microsoft.com/office/powerpoint/2010/main" val="257846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Readers Writer problem using Semaphore</a:t>
            </a:r>
          </a:p>
        </p:txBody>
      </p:sp>
      <p:sp>
        <p:nvSpPr>
          <p:cNvPr id="3" name="Content Placeholder 2"/>
          <p:cNvSpPr>
            <a:spLocks noGrp="1"/>
          </p:cNvSpPr>
          <p:nvPr>
            <p:ph idx="1"/>
          </p:nvPr>
        </p:nvSpPr>
        <p:spPr/>
        <p:txBody>
          <a:bodyPr/>
          <a:lstStyle/>
          <a:p>
            <a:pPr marL="0" indent="0">
              <a:buNone/>
            </a:pPr>
            <a:r>
              <a:rPr lang="en-US" dirty="0" smtClean="0"/>
              <a:t>void Writer (void)</a:t>
            </a:r>
          </a:p>
          <a:p>
            <a:pPr marL="0" indent="0">
              <a:buNone/>
            </a:pPr>
            <a:r>
              <a:rPr lang="en-US" dirty="0"/>
              <a:t>{	while (true</a:t>
            </a:r>
            <a:r>
              <a:rPr lang="en-US" dirty="0" smtClean="0"/>
              <a:t>){</a:t>
            </a:r>
          </a:p>
          <a:p>
            <a:pPr marL="0" indent="0">
              <a:buNone/>
            </a:pPr>
            <a:r>
              <a:rPr lang="en-US" dirty="0"/>
              <a:t>	</a:t>
            </a:r>
            <a:r>
              <a:rPr lang="en-US" dirty="0" err="1" smtClean="0"/>
              <a:t>create_data</a:t>
            </a:r>
            <a:r>
              <a:rPr lang="en-US" dirty="0" smtClean="0"/>
              <a:t>();		</a:t>
            </a:r>
            <a:r>
              <a:rPr lang="en-US" sz="2000" dirty="0">
                <a:solidFill>
                  <a:srgbClr val="FF0000"/>
                </a:solidFill>
              </a:rPr>
              <a:t>//create data to enter into DB (non-critical)</a:t>
            </a:r>
          </a:p>
          <a:p>
            <a:pPr marL="0" indent="0">
              <a:buNone/>
            </a:pPr>
            <a:r>
              <a:rPr lang="en-US" dirty="0"/>
              <a:t>	</a:t>
            </a:r>
            <a:r>
              <a:rPr lang="en-US" dirty="0" smtClean="0"/>
              <a:t>down(&amp;</a:t>
            </a:r>
            <a:r>
              <a:rPr lang="en-US" dirty="0" err="1" smtClean="0"/>
              <a:t>db</a:t>
            </a:r>
            <a:r>
              <a:rPr lang="en-US" dirty="0" smtClean="0"/>
              <a:t>);		</a:t>
            </a:r>
            <a:r>
              <a:rPr lang="en-US" sz="2000" dirty="0">
                <a:solidFill>
                  <a:srgbClr val="FF0000"/>
                </a:solidFill>
              </a:rPr>
              <a:t>//gain access to DB</a:t>
            </a:r>
          </a:p>
          <a:p>
            <a:pPr marL="0" indent="0">
              <a:buNone/>
            </a:pPr>
            <a:r>
              <a:rPr lang="en-US" dirty="0"/>
              <a:t>	</a:t>
            </a:r>
            <a:r>
              <a:rPr lang="en-US" dirty="0" err="1" smtClean="0"/>
              <a:t>write_db</a:t>
            </a:r>
            <a:r>
              <a:rPr lang="en-US" dirty="0" smtClean="0"/>
              <a:t>();		</a:t>
            </a:r>
            <a:r>
              <a:rPr lang="en-US" sz="2000" dirty="0">
                <a:solidFill>
                  <a:srgbClr val="FF0000"/>
                </a:solidFill>
              </a:rPr>
              <a:t>//write information to DB</a:t>
            </a:r>
          </a:p>
          <a:p>
            <a:pPr marL="0" indent="0">
              <a:buNone/>
            </a:pPr>
            <a:r>
              <a:rPr lang="en-US" dirty="0"/>
              <a:t>	</a:t>
            </a:r>
            <a:r>
              <a:rPr lang="en-US" dirty="0" smtClean="0"/>
              <a:t>up(&amp;</a:t>
            </a:r>
            <a:r>
              <a:rPr lang="en-US" dirty="0" err="1" smtClean="0"/>
              <a:t>db</a:t>
            </a:r>
            <a:r>
              <a:rPr lang="en-US" dirty="0" smtClean="0"/>
              <a:t>);}		</a:t>
            </a:r>
            <a:r>
              <a:rPr lang="en-US" sz="2000" dirty="0">
                <a:solidFill>
                  <a:srgbClr val="FF0000"/>
                </a:solidFill>
              </a:rPr>
              <a:t>//release exclusive access to DB</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68995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a:t>
            </a:r>
          </a:p>
        </p:txBody>
      </p:sp>
      <p:sp>
        <p:nvSpPr>
          <p:cNvPr id="3" name="Content Placeholder 2"/>
          <p:cNvSpPr>
            <a:spLocks noGrp="1"/>
          </p:cNvSpPr>
          <p:nvPr>
            <p:ph idx="1"/>
          </p:nvPr>
        </p:nvSpPr>
        <p:spPr/>
        <p:txBody>
          <a:bodyPr/>
          <a:lstStyle/>
          <a:p>
            <a:r>
              <a:rPr lang="en-US" dirty="0"/>
              <a:t>A monitor is a collection of procedures, variables, and data structures grouped together in a single module or package. </a:t>
            </a:r>
            <a:endParaRPr lang="en-US" dirty="0" smtClean="0"/>
          </a:p>
          <a:p>
            <a:r>
              <a:rPr lang="en-US" dirty="0"/>
              <a:t>Processes can call the monitor procedures but cannot access the internal data structures. </a:t>
            </a:r>
            <a:endParaRPr lang="en-US" dirty="0" smtClean="0"/>
          </a:p>
          <a:p>
            <a:r>
              <a:rPr lang="en-US" dirty="0"/>
              <a:t>Monitors have an important property that makes them useful for achieving mutual exclusion: only one process can be active in a monitor at any instant.</a:t>
            </a:r>
          </a:p>
        </p:txBody>
      </p:sp>
    </p:spTree>
    <p:extLst>
      <p:ext uri="{BB962C8B-B14F-4D97-AF65-F5344CB8AC3E}">
        <p14:creationId xmlns:p14="http://schemas.microsoft.com/office/powerpoint/2010/main" val="241071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Producer Consumer problem using Monitor</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t>monitor</a:t>
            </a:r>
            <a:r>
              <a:rPr lang="en-US" dirty="0" smtClean="0"/>
              <a:t> </a:t>
            </a:r>
            <a:r>
              <a:rPr lang="en-US" dirty="0" err="1" smtClean="0"/>
              <a:t>ProducerConsumer</a:t>
            </a:r>
            <a:endParaRPr lang="en-US" dirty="0" smtClean="0"/>
          </a:p>
          <a:p>
            <a:pPr marL="0" indent="0">
              <a:buNone/>
            </a:pPr>
            <a:r>
              <a:rPr lang="en-US" dirty="0" smtClean="0"/>
              <a:t>	</a:t>
            </a:r>
            <a:r>
              <a:rPr lang="en-US" b="1" dirty="0" smtClean="0"/>
              <a:t>condition</a:t>
            </a:r>
            <a:r>
              <a:rPr lang="en-US" dirty="0" smtClean="0"/>
              <a:t> full, empty;</a:t>
            </a:r>
          </a:p>
          <a:p>
            <a:pPr marL="0" indent="0">
              <a:buNone/>
            </a:pPr>
            <a:r>
              <a:rPr lang="en-US" dirty="0"/>
              <a:t>	</a:t>
            </a:r>
            <a:r>
              <a:rPr lang="en-US" b="1" dirty="0" smtClean="0"/>
              <a:t>integer</a:t>
            </a:r>
            <a:r>
              <a:rPr lang="en-US" dirty="0" smtClean="0"/>
              <a:t> count;</a:t>
            </a:r>
          </a:p>
          <a:p>
            <a:pPr marL="0" indent="0">
              <a:buNone/>
            </a:pPr>
            <a:endParaRPr lang="en-US" dirty="0"/>
          </a:p>
          <a:p>
            <a:pPr marL="0" indent="0">
              <a:buNone/>
            </a:pPr>
            <a:r>
              <a:rPr lang="en-US" dirty="0" smtClean="0"/>
              <a:t>	</a:t>
            </a:r>
            <a:r>
              <a:rPr lang="en-US" b="1" dirty="0" smtClean="0"/>
              <a:t>procedure</a:t>
            </a:r>
            <a:r>
              <a:rPr lang="en-US" dirty="0" smtClean="0"/>
              <a:t> insert (</a:t>
            </a:r>
            <a:r>
              <a:rPr lang="en-US" dirty="0" err="1" smtClean="0"/>
              <a:t>item:integer</a:t>
            </a:r>
            <a:r>
              <a:rPr lang="en-US" dirty="0" smtClean="0"/>
              <a:t>);</a:t>
            </a:r>
          </a:p>
          <a:p>
            <a:pPr marL="0" indent="0">
              <a:buNone/>
            </a:pPr>
            <a:r>
              <a:rPr lang="en-US" dirty="0"/>
              <a:t>	</a:t>
            </a:r>
            <a:r>
              <a:rPr lang="en-US" b="1" dirty="0" smtClean="0"/>
              <a:t>begin</a:t>
            </a:r>
          </a:p>
          <a:p>
            <a:pPr marL="0" indent="0">
              <a:buNone/>
            </a:pPr>
            <a:r>
              <a:rPr lang="en-US" dirty="0"/>
              <a:t>	</a:t>
            </a:r>
            <a:r>
              <a:rPr lang="en-US" dirty="0" smtClean="0"/>
              <a:t>	</a:t>
            </a:r>
            <a:r>
              <a:rPr lang="en-US" b="1" dirty="0" smtClean="0"/>
              <a:t>if</a:t>
            </a:r>
            <a:r>
              <a:rPr lang="en-US" dirty="0" smtClean="0"/>
              <a:t> count=N </a:t>
            </a:r>
            <a:r>
              <a:rPr lang="en-US" b="1" dirty="0" smtClean="0"/>
              <a:t>then wait </a:t>
            </a:r>
            <a:r>
              <a:rPr lang="en-US" dirty="0" smtClean="0"/>
              <a:t>(full);</a:t>
            </a:r>
          </a:p>
          <a:p>
            <a:pPr marL="0" indent="0">
              <a:buNone/>
            </a:pPr>
            <a:r>
              <a:rPr lang="en-US" dirty="0"/>
              <a:t>	</a:t>
            </a:r>
            <a:r>
              <a:rPr lang="en-US" dirty="0" smtClean="0"/>
              <a:t>	</a:t>
            </a:r>
            <a:r>
              <a:rPr lang="en-US" dirty="0" err="1" smtClean="0"/>
              <a:t>insert_item</a:t>
            </a:r>
            <a:r>
              <a:rPr lang="en-US" dirty="0" smtClean="0"/>
              <a:t>(item);</a:t>
            </a:r>
          </a:p>
          <a:p>
            <a:pPr marL="0" indent="0">
              <a:buNone/>
            </a:pPr>
            <a:r>
              <a:rPr lang="en-US" dirty="0"/>
              <a:t>	</a:t>
            </a:r>
            <a:r>
              <a:rPr lang="en-US" dirty="0" smtClean="0"/>
              <a:t>	count=count+1;</a:t>
            </a:r>
          </a:p>
          <a:p>
            <a:pPr marL="0" indent="0">
              <a:buNone/>
            </a:pPr>
            <a:r>
              <a:rPr lang="en-US" dirty="0"/>
              <a:t>	</a:t>
            </a:r>
            <a:r>
              <a:rPr lang="en-US" dirty="0" smtClean="0"/>
              <a:t>	</a:t>
            </a:r>
            <a:r>
              <a:rPr lang="en-US" b="1" dirty="0" smtClean="0"/>
              <a:t>if</a:t>
            </a:r>
            <a:r>
              <a:rPr lang="en-US" dirty="0" smtClean="0"/>
              <a:t> count=1 </a:t>
            </a:r>
            <a:r>
              <a:rPr lang="en-US" b="1" dirty="0" smtClean="0"/>
              <a:t>then signal </a:t>
            </a:r>
            <a:r>
              <a:rPr lang="en-US" dirty="0" smtClean="0"/>
              <a:t>(empty);</a:t>
            </a:r>
          </a:p>
          <a:p>
            <a:pPr marL="0" indent="0">
              <a:buNone/>
            </a:pPr>
            <a:r>
              <a:rPr lang="en-US" dirty="0"/>
              <a:t>	</a:t>
            </a:r>
            <a:r>
              <a:rPr lang="en-US" b="1" dirty="0" smtClean="0"/>
              <a:t>end</a:t>
            </a:r>
            <a:r>
              <a:rPr lang="en-US" dirty="0" smtClean="0"/>
              <a:t>;</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37154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lstStyle/>
          <a:p>
            <a:pPr marL="0" indent="0">
              <a:buNone/>
            </a:pPr>
            <a:r>
              <a:rPr lang="en-US" dirty="0" smtClean="0"/>
              <a:t>	</a:t>
            </a:r>
            <a:r>
              <a:rPr lang="en-US" b="1" dirty="0" smtClean="0"/>
              <a:t>function</a:t>
            </a:r>
            <a:r>
              <a:rPr lang="en-US" dirty="0" smtClean="0"/>
              <a:t> </a:t>
            </a:r>
            <a:r>
              <a:rPr lang="en-US" dirty="0" err="1" smtClean="0"/>
              <a:t>remove:integer</a:t>
            </a:r>
            <a:r>
              <a:rPr lang="en-US" dirty="0" smtClean="0"/>
              <a:t>;</a:t>
            </a:r>
          </a:p>
          <a:p>
            <a:pPr marL="0" indent="0">
              <a:buNone/>
            </a:pPr>
            <a:r>
              <a:rPr lang="en-US" dirty="0"/>
              <a:t>	</a:t>
            </a:r>
            <a:r>
              <a:rPr lang="en-US" b="1" dirty="0" smtClean="0"/>
              <a:t>begin</a:t>
            </a:r>
          </a:p>
          <a:p>
            <a:pPr marL="0" indent="0">
              <a:buNone/>
            </a:pPr>
            <a:r>
              <a:rPr lang="en-US" dirty="0"/>
              <a:t>	</a:t>
            </a:r>
            <a:r>
              <a:rPr lang="en-US" dirty="0" smtClean="0"/>
              <a:t>	</a:t>
            </a:r>
            <a:r>
              <a:rPr lang="en-US" dirty="0"/>
              <a:t> </a:t>
            </a:r>
            <a:r>
              <a:rPr lang="en-US" b="1" dirty="0"/>
              <a:t>if</a:t>
            </a:r>
            <a:r>
              <a:rPr lang="en-US" dirty="0"/>
              <a:t> </a:t>
            </a:r>
            <a:r>
              <a:rPr lang="en-US" dirty="0" smtClean="0"/>
              <a:t>count=0 </a:t>
            </a:r>
            <a:r>
              <a:rPr lang="en-US" b="1" dirty="0"/>
              <a:t>then wait </a:t>
            </a:r>
            <a:r>
              <a:rPr lang="en-US" dirty="0" smtClean="0"/>
              <a:t>(empty);</a:t>
            </a:r>
            <a:endParaRPr lang="en-US" dirty="0"/>
          </a:p>
          <a:p>
            <a:pPr marL="0" indent="0">
              <a:buNone/>
            </a:pPr>
            <a:r>
              <a:rPr lang="en-US" dirty="0"/>
              <a:t>		</a:t>
            </a:r>
            <a:r>
              <a:rPr lang="en-US" dirty="0" smtClean="0"/>
              <a:t>remove=</a:t>
            </a:r>
            <a:r>
              <a:rPr lang="en-US" dirty="0" err="1" smtClean="0"/>
              <a:t>remove_item</a:t>
            </a:r>
            <a:r>
              <a:rPr lang="en-US" dirty="0" smtClean="0"/>
              <a:t>;</a:t>
            </a:r>
            <a:endParaRPr lang="en-US" dirty="0"/>
          </a:p>
          <a:p>
            <a:pPr marL="0" indent="0">
              <a:buNone/>
            </a:pPr>
            <a:r>
              <a:rPr lang="en-US" dirty="0"/>
              <a:t>		</a:t>
            </a:r>
            <a:r>
              <a:rPr lang="en-US" dirty="0" smtClean="0"/>
              <a:t>count=count-1</a:t>
            </a:r>
            <a:r>
              <a:rPr lang="en-US" dirty="0"/>
              <a:t>;</a:t>
            </a:r>
          </a:p>
          <a:p>
            <a:pPr marL="0" indent="0">
              <a:buNone/>
            </a:pPr>
            <a:r>
              <a:rPr lang="en-US" dirty="0"/>
              <a:t>		</a:t>
            </a:r>
            <a:r>
              <a:rPr lang="en-US" b="1" dirty="0"/>
              <a:t>if</a:t>
            </a:r>
            <a:r>
              <a:rPr lang="en-US" dirty="0"/>
              <a:t> </a:t>
            </a:r>
            <a:r>
              <a:rPr lang="en-US" dirty="0" smtClean="0"/>
              <a:t>count=N-1 </a:t>
            </a:r>
            <a:r>
              <a:rPr lang="en-US" b="1" dirty="0"/>
              <a:t>then signal </a:t>
            </a:r>
            <a:r>
              <a:rPr lang="en-US" dirty="0" smtClean="0"/>
              <a:t>(full);</a:t>
            </a:r>
            <a:endParaRPr lang="en-US" dirty="0"/>
          </a:p>
          <a:p>
            <a:pPr marL="0" indent="0">
              <a:buNone/>
            </a:pPr>
            <a:r>
              <a:rPr lang="en-US" dirty="0"/>
              <a:t>	</a:t>
            </a:r>
            <a:r>
              <a:rPr lang="en-US" b="1" dirty="0"/>
              <a:t>end</a:t>
            </a:r>
            <a:r>
              <a:rPr lang="en-US" dirty="0" smtClean="0"/>
              <a:t>;</a:t>
            </a:r>
          </a:p>
          <a:p>
            <a:pPr marL="0" indent="0">
              <a:buNone/>
            </a:pPr>
            <a:r>
              <a:rPr lang="en-US" dirty="0" smtClean="0"/>
              <a:t>	count=0;</a:t>
            </a:r>
          </a:p>
          <a:p>
            <a:pPr marL="0" indent="0">
              <a:buNone/>
            </a:pPr>
            <a:r>
              <a:rPr lang="en-US" b="1" dirty="0"/>
              <a:t>e</a:t>
            </a:r>
            <a:r>
              <a:rPr lang="en-US" b="1" dirty="0" smtClean="0"/>
              <a:t>nd monitor</a:t>
            </a:r>
            <a:r>
              <a:rPr lang="en-US" dirty="0" smtClean="0"/>
              <a:t>;</a:t>
            </a:r>
            <a:endParaRPr lang="en-US" dirty="0"/>
          </a:p>
        </p:txBody>
      </p:sp>
    </p:spTree>
    <p:extLst>
      <p:ext uri="{BB962C8B-B14F-4D97-AF65-F5344CB8AC3E}">
        <p14:creationId xmlns:p14="http://schemas.microsoft.com/office/powerpoint/2010/main" val="34870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procedure</a:t>
            </a:r>
            <a:r>
              <a:rPr lang="en-US" dirty="0" smtClean="0"/>
              <a:t> producer;</a:t>
            </a:r>
          </a:p>
          <a:p>
            <a:pPr marL="0" indent="0">
              <a:buNone/>
            </a:pPr>
            <a:r>
              <a:rPr lang="en-US" b="1" dirty="0" smtClean="0"/>
              <a:t>begin</a:t>
            </a:r>
          </a:p>
          <a:p>
            <a:pPr marL="0" indent="0">
              <a:buNone/>
            </a:pPr>
            <a:r>
              <a:rPr lang="en-US" dirty="0" smtClean="0"/>
              <a:t>	</a:t>
            </a:r>
            <a:r>
              <a:rPr lang="en-US" b="1" dirty="0" smtClean="0"/>
              <a:t>while</a:t>
            </a:r>
            <a:r>
              <a:rPr lang="en-US" dirty="0" smtClean="0"/>
              <a:t> true </a:t>
            </a:r>
            <a:r>
              <a:rPr lang="en-US" b="1" dirty="0" smtClean="0"/>
              <a:t>do</a:t>
            </a:r>
          </a:p>
          <a:p>
            <a:pPr marL="0" indent="0">
              <a:buNone/>
            </a:pPr>
            <a:r>
              <a:rPr lang="en-US" dirty="0"/>
              <a:t>	</a:t>
            </a:r>
            <a:r>
              <a:rPr lang="en-US" b="1" dirty="0" smtClean="0"/>
              <a:t>begin</a:t>
            </a:r>
          </a:p>
          <a:p>
            <a:pPr marL="0" indent="0">
              <a:buNone/>
            </a:pPr>
            <a:r>
              <a:rPr lang="en-US" dirty="0"/>
              <a:t>	</a:t>
            </a:r>
            <a:r>
              <a:rPr lang="en-US" dirty="0" smtClean="0"/>
              <a:t>	item=</a:t>
            </a:r>
            <a:r>
              <a:rPr lang="en-US" dirty="0" err="1" smtClean="0"/>
              <a:t>produce_item</a:t>
            </a:r>
            <a:r>
              <a:rPr lang="en-US" dirty="0" smtClean="0"/>
              <a:t>;</a:t>
            </a:r>
          </a:p>
          <a:p>
            <a:pPr marL="0" indent="0">
              <a:buNone/>
            </a:pPr>
            <a:r>
              <a:rPr lang="en-US" dirty="0" smtClean="0"/>
              <a:t>		</a:t>
            </a:r>
            <a:r>
              <a:rPr lang="en-US" dirty="0" err="1" smtClean="0"/>
              <a:t>ProducerConsumer.insert</a:t>
            </a:r>
            <a:r>
              <a:rPr lang="en-US" dirty="0" smtClean="0"/>
              <a:t>(item);</a:t>
            </a:r>
          </a:p>
          <a:p>
            <a:pPr marL="0" indent="0">
              <a:buNone/>
            </a:pPr>
            <a:r>
              <a:rPr lang="en-US" dirty="0"/>
              <a:t>	</a:t>
            </a:r>
            <a:r>
              <a:rPr lang="en-US" b="1" dirty="0" smtClean="0"/>
              <a:t>end</a:t>
            </a:r>
            <a:r>
              <a:rPr lang="en-US" dirty="0" smtClean="0"/>
              <a:t>;</a:t>
            </a:r>
          </a:p>
          <a:p>
            <a:pPr marL="0" indent="0">
              <a:buNone/>
            </a:pPr>
            <a:r>
              <a:rPr lang="en-US" b="1" dirty="0" smtClean="0"/>
              <a:t>end</a:t>
            </a:r>
            <a:r>
              <a:rPr lang="en-US" dirty="0" smtClean="0"/>
              <a:t>;</a:t>
            </a:r>
          </a:p>
          <a:p>
            <a:pPr marL="0" indent="0">
              <a:buNone/>
            </a:pPr>
            <a:endParaRPr lang="en-US" dirty="0" smtClean="0"/>
          </a:p>
          <a:p>
            <a:pPr marL="0" indent="0">
              <a:buNone/>
            </a:pPr>
            <a:r>
              <a:rPr lang="en-US" b="1" dirty="0"/>
              <a:t>procedure</a:t>
            </a:r>
            <a:r>
              <a:rPr lang="en-US" dirty="0"/>
              <a:t> </a:t>
            </a:r>
            <a:r>
              <a:rPr lang="en-US" dirty="0" smtClean="0"/>
              <a:t>consumer;</a:t>
            </a:r>
            <a:endParaRPr lang="en-US" dirty="0"/>
          </a:p>
          <a:p>
            <a:pPr marL="0" indent="0">
              <a:buNone/>
            </a:pPr>
            <a:r>
              <a:rPr lang="en-US" b="1" dirty="0"/>
              <a:t>begin</a:t>
            </a:r>
          </a:p>
          <a:p>
            <a:pPr marL="0" indent="0">
              <a:buNone/>
            </a:pPr>
            <a:r>
              <a:rPr lang="en-US" dirty="0"/>
              <a:t>	</a:t>
            </a:r>
            <a:r>
              <a:rPr lang="en-US" b="1" dirty="0"/>
              <a:t>while</a:t>
            </a:r>
            <a:r>
              <a:rPr lang="en-US" dirty="0"/>
              <a:t> true </a:t>
            </a:r>
            <a:r>
              <a:rPr lang="en-US" b="1" dirty="0"/>
              <a:t>do</a:t>
            </a:r>
          </a:p>
          <a:p>
            <a:pPr marL="0" indent="0">
              <a:buNone/>
            </a:pPr>
            <a:r>
              <a:rPr lang="en-US" dirty="0"/>
              <a:t>	</a:t>
            </a:r>
            <a:r>
              <a:rPr lang="en-US" b="1" dirty="0"/>
              <a:t>begin</a:t>
            </a:r>
          </a:p>
          <a:p>
            <a:pPr marL="0" indent="0">
              <a:buNone/>
            </a:pPr>
            <a:r>
              <a:rPr lang="en-US" dirty="0"/>
              <a:t>		</a:t>
            </a:r>
            <a:r>
              <a:rPr lang="en-US" dirty="0" smtClean="0"/>
              <a:t>item=</a:t>
            </a:r>
            <a:r>
              <a:rPr lang="en-US" dirty="0" err="1" smtClean="0"/>
              <a:t>ProducerConsumer.remove</a:t>
            </a:r>
            <a:r>
              <a:rPr lang="en-US" dirty="0" smtClean="0"/>
              <a:t>;</a:t>
            </a:r>
            <a:endParaRPr lang="en-US" dirty="0"/>
          </a:p>
          <a:p>
            <a:pPr marL="0" indent="0">
              <a:buNone/>
            </a:pPr>
            <a:r>
              <a:rPr lang="en-US" dirty="0"/>
              <a:t>		</a:t>
            </a:r>
            <a:r>
              <a:rPr lang="en-US" dirty="0" err="1" smtClean="0"/>
              <a:t>Consume_insert</a:t>
            </a:r>
            <a:r>
              <a:rPr lang="en-US" dirty="0" smtClean="0"/>
              <a:t>(item</a:t>
            </a:r>
            <a:r>
              <a:rPr lang="en-US" dirty="0"/>
              <a:t>);</a:t>
            </a:r>
          </a:p>
          <a:p>
            <a:pPr marL="0" indent="0">
              <a:buNone/>
            </a:pPr>
            <a:r>
              <a:rPr lang="en-US" dirty="0"/>
              <a:t>	</a:t>
            </a:r>
            <a:r>
              <a:rPr lang="en-US" b="1" dirty="0"/>
              <a:t>end</a:t>
            </a:r>
            <a:r>
              <a:rPr lang="en-US" dirty="0"/>
              <a:t>;</a:t>
            </a:r>
          </a:p>
          <a:p>
            <a:pPr marL="0" indent="0">
              <a:buNone/>
            </a:pPr>
            <a:r>
              <a:rPr lang="en-US" b="1" dirty="0"/>
              <a:t>end</a:t>
            </a:r>
            <a:r>
              <a:rPr lang="en-US" dirty="0"/>
              <a:t>; 	</a:t>
            </a:r>
          </a:p>
        </p:txBody>
      </p:sp>
      <p:sp>
        <p:nvSpPr>
          <p:cNvPr id="6" name="TextBox 5"/>
          <p:cNvSpPr txBox="1"/>
          <p:nvPr/>
        </p:nvSpPr>
        <p:spPr>
          <a:xfrm>
            <a:off x="271462" y="2876552"/>
            <a:ext cx="8643938" cy="34163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t>procedure</a:t>
            </a:r>
            <a:r>
              <a:rPr lang="en-US" sz="2400" dirty="0" smtClean="0"/>
              <a:t> </a:t>
            </a:r>
            <a:r>
              <a:rPr lang="en-US" sz="2400" dirty="0"/>
              <a:t>insert (</a:t>
            </a:r>
            <a:r>
              <a:rPr lang="en-US" sz="2400" dirty="0" err="1"/>
              <a:t>item:integer</a:t>
            </a:r>
            <a:r>
              <a:rPr lang="en-US" sz="2400" dirty="0"/>
              <a:t>);</a:t>
            </a:r>
          </a:p>
          <a:p>
            <a:r>
              <a:rPr lang="en-US" sz="2400" dirty="0"/>
              <a:t>	</a:t>
            </a:r>
            <a:r>
              <a:rPr lang="en-US" sz="2400" b="1" dirty="0"/>
              <a:t>begin</a:t>
            </a:r>
          </a:p>
          <a:p>
            <a:r>
              <a:rPr lang="en-US" sz="2400" dirty="0"/>
              <a:t>		</a:t>
            </a:r>
            <a:r>
              <a:rPr lang="en-US" sz="2400" b="1" dirty="0"/>
              <a:t>if</a:t>
            </a:r>
            <a:r>
              <a:rPr lang="en-US" sz="2400" dirty="0"/>
              <a:t> count=N </a:t>
            </a:r>
            <a:r>
              <a:rPr lang="en-US" sz="2400" b="1" dirty="0"/>
              <a:t>then wait </a:t>
            </a:r>
            <a:r>
              <a:rPr lang="en-US" sz="2400" dirty="0"/>
              <a:t>(full);</a:t>
            </a:r>
          </a:p>
          <a:p>
            <a:r>
              <a:rPr lang="en-US" sz="2400" dirty="0"/>
              <a:t>		</a:t>
            </a:r>
            <a:r>
              <a:rPr lang="en-US" sz="2400" dirty="0" err="1"/>
              <a:t>insert_item</a:t>
            </a:r>
            <a:r>
              <a:rPr lang="en-US" sz="2400" dirty="0"/>
              <a:t>(item);</a:t>
            </a:r>
          </a:p>
          <a:p>
            <a:r>
              <a:rPr lang="en-US" sz="2400" dirty="0"/>
              <a:t>		count=count+1;</a:t>
            </a:r>
          </a:p>
          <a:p>
            <a:r>
              <a:rPr lang="en-US" sz="2400" dirty="0"/>
              <a:t>		</a:t>
            </a:r>
            <a:r>
              <a:rPr lang="en-US" sz="2400" b="1" dirty="0"/>
              <a:t>if</a:t>
            </a:r>
            <a:r>
              <a:rPr lang="en-US" sz="2400" dirty="0"/>
              <a:t> count=1 </a:t>
            </a:r>
            <a:r>
              <a:rPr lang="en-US" sz="2400" b="1" dirty="0"/>
              <a:t>then signal </a:t>
            </a:r>
            <a:r>
              <a:rPr lang="en-US" sz="2400" dirty="0"/>
              <a:t>(empty);</a:t>
            </a:r>
          </a:p>
          <a:p>
            <a:r>
              <a:rPr lang="en-US" sz="2400" dirty="0"/>
              <a:t>	</a:t>
            </a:r>
            <a:r>
              <a:rPr lang="en-US" sz="2400" b="1" dirty="0"/>
              <a:t>end</a:t>
            </a:r>
            <a:r>
              <a:rPr lang="en-US" sz="2400" dirty="0" smtClean="0"/>
              <a:t>;</a:t>
            </a:r>
          </a:p>
          <a:p>
            <a:endParaRPr lang="en-US" sz="2400" dirty="0"/>
          </a:p>
          <a:p>
            <a:endParaRPr lang="en-IN" sz="2400" dirty="0"/>
          </a:p>
        </p:txBody>
      </p:sp>
      <p:sp>
        <p:nvSpPr>
          <p:cNvPr id="7" name="TextBox 6"/>
          <p:cNvSpPr txBox="1"/>
          <p:nvPr/>
        </p:nvSpPr>
        <p:spPr>
          <a:xfrm>
            <a:off x="276226" y="900112"/>
            <a:ext cx="8643938" cy="415498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sz="2400" b="1" dirty="0" smtClean="0"/>
          </a:p>
          <a:p>
            <a:endParaRPr lang="en-US" sz="2400" b="1" dirty="0"/>
          </a:p>
          <a:p>
            <a:endParaRPr lang="en-US" sz="2400" b="1" dirty="0" smtClean="0"/>
          </a:p>
          <a:p>
            <a:endParaRPr lang="en-US" sz="2400" b="1" dirty="0"/>
          </a:p>
          <a:p>
            <a:r>
              <a:rPr lang="en-US" sz="2400" b="1" dirty="0" smtClean="0"/>
              <a:t>function</a:t>
            </a:r>
            <a:r>
              <a:rPr lang="en-US" sz="2400" dirty="0" smtClean="0"/>
              <a:t> </a:t>
            </a:r>
            <a:r>
              <a:rPr lang="en-US" sz="2400" dirty="0" err="1"/>
              <a:t>remove:integer</a:t>
            </a:r>
            <a:r>
              <a:rPr lang="en-US" sz="2400" dirty="0"/>
              <a:t>;</a:t>
            </a:r>
          </a:p>
          <a:p>
            <a:r>
              <a:rPr lang="en-US" sz="2400" dirty="0"/>
              <a:t>	</a:t>
            </a:r>
            <a:r>
              <a:rPr lang="en-US" sz="2400" b="1" dirty="0"/>
              <a:t>begin</a:t>
            </a:r>
          </a:p>
          <a:p>
            <a:r>
              <a:rPr lang="en-US" sz="2400" dirty="0"/>
              <a:t>		 </a:t>
            </a:r>
            <a:r>
              <a:rPr lang="en-US" sz="2400" b="1" dirty="0"/>
              <a:t>if</a:t>
            </a:r>
            <a:r>
              <a:rPr lang="en-US" sz="2400" dirty="0"/>
              <a:t> count=0 </a:t>
            </a:r>
            <a:r>
              <a:rPr lang="en-US" sz="2400" b="1" dirty="0"/>
              <a:t>then wait </a:t>
            </a:r>
            <a:r>
              <a:rPr lang="en-US" sz="2400" dirty="0"/>
              <a:t>(empty);</a:t>
            </a:r>
          </a:p>
          <a:p>
            <a:r>
              <a:rPr lang="en-US" sz="2400" dirty="0"/>
              <a:t>		remove=</a:t>
            </a:r>
            <a:r>
              <a:rPr lang="en-US" sz="2400" dirty="0" err="1"/>
              <a:t>remove_item</a:t>
            </a:r>
            <a:r>
              <a:rPr lang="en-US" sz="2400" dirty="0"/>
              <a:t>;</a:t>
            </a:r>
          </a:p>
          <a:p>
            <a:r>
              <a:rPr lang="en-US" sz="2400" dirty="0"/>
              <a:t>		count=count-1;</a:t>
            </a:r>
          </a:p>
          <a:p>
            <a:r>
              <a:rPr lang="en-US" sz="2400" dirty="0"/>
              <a:t>		</a:t>
            </a:r>
            <a:r>
              <a:rPr lang="en-US" sz="2400" b="1" dirty="0"/>
              <a:t>if</a:t>
            </a:r>
            <a:r>
              <a:rPr lang="en-US" sz="2400" dirty="0"/>
              <a:t> count=N-1 </a:t>
            </a:r>
            <a:r>
              <a:rPr lang="en-US" sz="2400" b="1" dirty="0"/>
              <a:t>then signal </a:t>
            </a:r>
            <a:r>
              <a:rPr lang="en-US" sz="2400" dirty="0"/>
              <a:t>(full);</a:t>
            </a:r>
          </a:p>
          <a:p>
            <a:r>
              <a:rPr lang="en-US" sz="2400" dirty="0"/>
              <a:t>	</a:t>
            </a:r>
            <a:r>
              <a:rPr lang="en-US" sz="2400" b="1" dirty="0"/>
              <a:t>end</a:t>
            </a:r>
            <a:r>
              <a:rPr lang="en-US" sz="2400" dirty="0" smtClean="0"/>
              <a:t>;</a:t>
            </a:r>
          </a:p>
        </p:txBody>
      </p:sp>
    </p:spTree>
    <p:extLst>
      <p:ext uri="{BB962C8B-B14F-4D97-AF65-F5344CB8AC3E}">
        <p14:creationId xmlns:p14="http://schemas.microsoft.com/office/powerpoint/2010/main" val="86116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Mutex</a:t>
            </a:r>
          </a:p>
        </p:txBody>
      </p:sp>
      <p:sp>
        <p:nvSpPr>
          <p:cNvPr id="3" name="Content Placeholder 2"/>
          <p:cNvSpPr>
            <a:spLocks noGrp="1"/>
          </p:cNvSpPr>
          <p:nvPr>
            <p:ph idx="1"/>
          </p:nvPr>
        </p:nvSpPr>
        <p:spPr/>
        <p:txBody>
          <a:bodyPr>
            <a:normAutofit fontScale="92500"/>
          </a:bodyPr>
          <a:lstStyle/>
          <a:p>
            <a:r>
              <a:rPr lang="en-IN" dirty="0"/>
              <a:t>Mutex is the short form for </a:t>
            </a:r>
            <a:r>
              <a:rPr lang="en-IN" dirty="0">
                <a:solidFill>
                  <a:srgbClr val="E40524"/>
                </a:solidFill>
              </a:rPr>
              <a:t>‘Mutual Exclusion Object’</a:t>
            </a:r>
            <a:r>
              <a:rPr lang="en-IN" dirty="0"/>
              <a:t>. </a:t>
            </a:r>
            <a:endParaRPr lang="en-IN" dirty="0" smtClean="0"/>
          </a:p>
          <a:p>
            <a:r>
              <a:rPr lang="en-IN" dirty="0" smtClean="0"/>
              <a:t>A </a:t>
            </a:r>
            <a:r>
              <a:rPr lang="en-IN" dirty="0"/>
              <a:t>Mutex and the binary semaphore are essentially the same. </a:t>
            </a:r>
            <a:endParaRPr lang="en-IN" dirty="0" smtClean="0"/>
          </a:p>
          <a:p>
            <a:r>
              <a:rPr lang="en-IN" dirty="0" smtClean="0"/>
              <a:t>Both </a:t>
            </a:r>
            <a:r>
              <a:rPr lang="en-IN" dirty="0"/>
              <a:t>Mutex and the binary semaphore</a:t>
            </a:r>
            <a:r>
              <a:rPr lang="en-IN" dirty="0" smtClean="0"/>
              <a:t> </a:t>
            </a:r>
            <a:r>
              <a:rPr lang="en-IN" dirty="0"/>
              <a:t>can take values: 0 or 1</a:t>
            </a:r>
            <a:r>
              <a:rPr lang="en-IN" dirty="0" smtClean="0"/>
              <a:t>.</a:t>
            </a:r>
          </a:p>
          <a:p>
            <a:pPr marL="0" indent="0">
              <a:buNone/>
            </a:pPr>
            <a:r>
              <a:rPr lang="en-IN" dirty="0" err="1"/>
              <a:t>mutex_lock</a:t>
            </a:r>
            <a:r>
              <a:rPr lang="en-IN" dirty="0"/>
              <a:t>:</a:t>
            </a:r>
          </a:p>
          <a:p>
            <a:pPr marL="0" indent="0">
              <a:buNone/>
            </a:pPr>
            <a:r>
              <a:rPr lang="en-IN" dirty="0" smtClean="0"/>
              <a:t>	TSL </a:t>
            </a:r>
            <a:r>
              <a:rPr lang="en-IN" dirty="0"/>
              <a:t>REGISTER,MUTEX       </a:t>
            </a:r>
            <a:r>
              <a:rPr lang="en-IN" dirty="0" smtClean="0"/>
              <a:t> </a:t>
            </a:r>
            <a:r>
              <a:rPr lang="en-IN" sz="2200" dirty="0" smtClean="0">
                <a:solidFill>
                  <a:srgbClr val="FF0000"/>
                </a:solidFill>
              </a:rPr>
              <a:t>|copy </a:t>
            </a:r>
            <a:r>
              <a:rPr lang="en-IN" sz="2200" dirty="0">
                <a:solidFill>
                  <a:srgbClr val="FF0000"/>
                </a:solidFill>
              </a:rPr>
              <a:t>Mutex to register and set Mutex to 1</a:t>
            </a:r>
          </a:p>
          <a:p>
            <a:pPr marL="0" indent="0">
              <a:buNone/>
            </a:pPr>
            <a:r>
              <a:rPr lang="en-IN" dirty="0" smtClean="0"/>
              <a:t>	CMP </a:t>
            </a:r>
            <a:r>
              <a:rPr lang="en-IN" dirty="0"/>
              <a:t>REGISTERS, #0           </a:t>
            </a:r>
            <a:r>
              <a:rPr lang="en-IN" sz="2200" dirty="0" smtClean="0">
                <a:solidFill>
                  <a:srgbClr val="FF0000"/>
                </a:solidFill>
              </a:rPr>
              <a:t>|</a:t>
            </a:r>
            <a:r>
              <a:rPr lang="en-IN" sz="2200" dirty="0">
                <a:solidFill>
                  <a:srgbClr val="FF0000"/>
                </a:solidFill>
              </a:rPr>
              <a:t>was Mutex zero?</a:t>
            </a:r>
          </a:p>
          <a:p>
            <a:pPr marL="0" indent="0">
              <a:buNone/>
            </a:pPr>
            <a:r>
              <a:rPr lang="en-IN" dirty="0" smtClean="0"/>
              <a:t>	JZE </a:t>
            </a:r>
            <a:r>
              <a:rPr lang="en-IN" dirty="0"/>
              <a:t>ok                           </a:t>
            </a:r>
            <a:r>
              <a:rPr lang="en-IN" dirty="0" smtClean="0"/>
              <a:t>	   </a:t>
            </a:r>
            <a:r>
              <a:rPr lang="en-IN" sz="2200" dirty="0" smtClean="0">
                <a:solidFill>
                  <a:srgbClr val="FF0000"/>
                </a:solidFill>
              </a:rPr>
              <a:t>|</a:t>
            </a:r>
            <a:r>
              <a:rPr lang="en-IN" sz="2200" dirty="0">
                <a:solidFill>
                  <a:srgbClr val="FF0000"/>
                </a:solidFill>
              </a:rPr>
              <a:t>if it was zero, Mutex was unlocked, so return</a:t>
            </a:r>
          </a:p>
          <a:p>
            <a:pPr marL="0" indent="0">
              <a:buNone/>
            </a:pPr>
            <a:r>
              <a:rPr lang="en-IN" dirty="0" smtClean="0"/>
              <a:t>	CALL </a:t>
            </a:r>
            <a:r>
              <a:rPr lang="en-IN" dirty="0" err="1"/>
              <a:t>thread_yield</a:t>
            </a:r>
            <a:r>
              <a:rPr lang="en-IN" dirty="0"/>
              <a:t>          </a:t>
            </a:r>
            <a:r>
              <a:rPr lang="en-IN" dirty="0" smtClean="0"/>
              <a:t>    </a:t>
            </a:r>
            <a:r>
              <a:rPr lang="en-IN" sz="2200" dirty="0" smtClean="0">
                <a:solidFill>
                  <a:srgbClr val="FF0000"/>
                </a:solidFill>
              </a:rPr>
              <a:t>| </a:t>
            </a:r>
            <a:r>
              <a:rPr lang="en-IN" sz="2200" dirty="0">
                <a:solidFill>
                  <a:srgbClr val="FF0000"/>
                </a:solidFill>
              </a:rPr>
              <a:t>Mutex is busy; schedule another thread</a:t>
            </a:r>
          </a:p>
          <a:p>
            <a:pPr marL="0" indent="0">
              <a:buNone/>
            </a:pPr>
            <a:r>
              <a:rPr lang="en-IN" dirty="0" smtClean="0"/>
              <a:t>	JMP </a:t>
            </a:r>
            <a:r>
              <a:rPr lang="en-IN" dirty="0" err="1"/>
              <a:t>mutex_lock</a:t>
            </a:r>
            <a:r>
              <a:rPr lang="en-IN" dirty="0"/>
              <a:t>             </a:t>
            </a:r>
            <a:r>
              <a:rPr lang="en-IN" dirty="0" smtClean="0"/>
              <a:t>    </a:t>
            </a:r>
            <a:r>
              <a:rPr lang="en-IN" sz="2200" dirty="0" smtClean="0">
                <a:solidFill>
                  <a:srgbClr val="FF0000"/>
                </a:solidFill>
              </a:rPr>
              <a:t>| </a:t>
            </a:r>
            <a:r>
              <a:rPr lang="en-IN" sz="2200" dirty="0">
                <a:solidFill>
                  <a:srgbClr val="FF0000"/>
                </a:solidFill>
              </a:rPr>
              <a:t>try again later</a:t>
            </a:r>
          </a:p>
          <a:p>
            <a:pPr marL="0" indent="0">
              <a:buNone/>
            </a:pPr>
            <a:r>
              <a:rPr lang="en-IN" dirty="0"/>
              <a:t>ok:       </a:t>
            </a:r>
            <a:r>
              <a:rPr lang="en-IN" dirty="0" smtClean="0"/>
              <a:t>	RET                                       </a:t>
            </a:r>
            <a:r>
              <a:rPr lang="en-IN" sz="2200" dirty="0" smtClean="0">
                <a:solidFill>
                  <a:srgbClr val="FF0000"/>
                </a:solidFill>
              </a:rPr>
              <a:t>| </a:t>
            </a:r>
            <a:r>
              <a:rPr lang="en-IN" sz="2200" dirty="0">
                <a:solidFill>
                  <a:srgbClr val="FF0000"/>
                </a:solidFill>
              </a:rPr>
              <a:t>return to caller; critical region entered</a:t>
            </a:r>
          </a:p>
          <a:p>
            <a:pPr marL="0" indent="0">
              <a:buNone/>
            </a:pPr>
            <a:endParaRPr lang="en-IN" sz="2200" dirty="0">
              <a:solidFill>
                <a:srgbClr val="FF0000"/>
              </a:solidFill>
            </a:endParaRPr>
          </a:p>
          <a:p>
            <a:pPr marL="0" indent="0">
              <a:buNone/>
            </a:pPr>
            <a:r>
              <a:rPr lang="en-IN" dirty="0" err="1"/>
              <a:t>mutex_unlock</a:t>
            </a:r>
            <a:r>
              <a:rPr lang="en-IN" dirty="0"/>
              <a:t>:</a:t>
            </a:r>
          </a:p>
          <a:p>
            <a:pPr marL="0" indent="0">
              <a:buNone/>
            </a:pPr>
            <a:r>
              <a:rPr lang="en-IN" dirty="0" smtClean="0"/>
              <a:t>	MOVE </a:t>
            </a:r>
            <a:r>
              <a:rPr lang="en-IN" dirty="0"/>
              <a:t>MUTEX,#0               </a:t>
            </a:r>
            <a:r>
              <a:rPr lang="en-IN" sz="2200" dirty="0" smtClean="0">
                <a:solidFill>
                  <a:srgbClr val="FF0000"/>
                </a:solidFill>
              </a:rPr>
              <a:t>| </a:t>
            </a:r>
            <a:r>
              <a:rPr lang="en-IN" sz="2200" dirty="0">
                <a:solidFill>
                  <a:srgbClr val="FF0000"/>
                </a:solidFill>
              </a:rPr>
              <a:t>store a 0 in Mutex</a:t>
            </a:r>
          </a:p>
          <a:p>
            <a:pPr marL="0" indent="0">
              <a:buNone/>
            </a:pPr>
            <a:r>
              <a:rPr lang="en-IN" dirty="0" smtClean="0"/>
              <a:t>	RET                                       </a:t>
            </a:r>
            <a:r>
              <a:rPr lang="en-IN" sz="2200" dirty="0" smtClean="0">
                <a:solidFill>
                  <a:srgbClr val="FF0000"/>
                </a:solidFill>
              </a:rPr>
              <a:t>| </a:t>
            </a:r>
            <a:r>
              <a:rPr lang="en-IN" sz="2200" dirty="0">
                <a:solidFill>
                  <a:srgbClr val="FF0000"/>
                </a:solidFill>
              </a:rPr>
              <a:t>return to caller</a:t>
            </a:r>
          </a:p>
        </p:txBody>
      </p:sp>
    </p:spTree>
    <p:extLst>
      <p:ext uri="{BB962C8B-B14F-4D97-AF65-F5344CB8AC3E}">
        <p14:creationId xmlns:p14="http://schemas.microsoft.com/office/powerpoint/2010/main" val="159958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ining philosophers problem"/>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90500" y="1363821"/>
            <a:ext cx="4305300" cy="446532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4495800" y="1066800"/>
            <a:ext cx="4457700" cy="5410200"/>
          </a:xfrm>
        </p:spPr>
        <p:txBody>
          <a:bodyPr>
            <a:noAutofit/>
          </a:bodyPr>
          <a:lstStyle/>
          <a:p>
            <a:r>
              <a:rPr lang="en-IN" sz="2200" dirty="0" smtClean="0"/>
              <a:t>In this problem 5 </a:t>
            </a:r>
            <a:r>
              <a:rPr lang="en-IN" sz="2200" dirty="0"/>
              <a:t>philosophers sitting at a round table doing 2 </a:t>
            </a:r>
            <a:r>
              <a:rPr lang="en-IN" sz="2200" dirty="0" smtClean="0"/>
              <a:t>things </a:t>
            </a:r>
            <a:r>
              <a:rPr lang="en-IN" sz="2200" dirty="0"/>
              <a:t>eating and thinking. </a:t>
            </a:r>
          </a:p>
          <a:p>
            <a:r>
              <a:rPr lang="en-IN" sz="2200" dirty="0"/>
              <a:t>While eating they are not </a:t>
            </a:r>
            <a:r>
              <a:rPr lang="en-IN" sz="2200" dirty="0" smtClean="0"/>
              <a:t>thinking and while </a:t>
            </a:r>
            <a:r>
              <a:rPr lang="en-IN" sz="2200" dirty="0"/>
              <a:t>thinking they are not eating. </a:t>
            </a:r>
          </a:p>
          <a:p>
            <a:r>
              <a:rPr lang="en-IN" sz="2200" dirty="0"/>
              <a:t>Each philosopher has plates </a:t>
            </a:r>
            <a:r>
              <a:rPr lang="en-IN" sz="2200" dirty="0" smtClean="0"/>
              <a:t>that is total of 5 plates. </a:t>
            </a:r>
          </a:p>
          <a:p>
            <a:r>
              <a:rPr lang="en-IN" sz="2200" dirty="0" smtClean="0"/>
              <a:t>And </a:t>
            </a:r>
            <a:r>
              <a:rPr lang="en-IN" sz="2200" dirty="0"/>
              <a:t>there is a fork place between each pair of adjacent philosophers that is total of 5 forks. </a:t>
            </a:r>
          </a:p>
          <a:p>
            <a:r>
              <a:rPr lang="en-IN" sz="2200" dirty="0"/>
              <a:t>Each philosopher needs 2 forks to </a:t>
            </a:r>
            <a:r>
              <a:rPr lang="en-IN" sz="2200" dirty="0" smtClean="0"/>
              <a:t>eat</a:t>
            </a:r>
            <a:r>
              <a:rPr lang="en-IN" sz="2200" dirty="0"/>
              <a:t> </a:t>
            </a:r>
            <a:r>
              <a:rPr lang="en-IN" sz="2200" dirty="0" smtClean="0"/>
              <a:t>and each </a:t>
            </a:r>
            <a:r>
              <a:rPr lang="en-IN" sz="2200" dirty="0"/>
              <a:t>philosopher can only use the forks on his immediate left and immediate right</a:t>
            </a:r>
            <a:r>
              <a:rPr lang="en-IN" sz="2200" dirty="0" smtClean="0"/>
              <a:t>.</a:t>
            </a:r>
            <a:endParaRPr lang="en-IN" sz="2200" dirty="0"/>
          </a:p>
        </p:txBody>
      </p:sp>
      <p:sp>
        <p:nvSpPr>
          <p:cNvPr id="2" name="Title 1"/>
          <p:cNvSpPr>
            <a:spLocks noGrp="1"/>
          </p:cNvSpPr>
          <p:nvPr>
            <p:ph type="title"/>
          </p:nvPr>
        </p:nvSpPr>
        <p:spPr/>
        <p:txBody>
          <a:bodyPr/>
          <a:lstStyle/>
          <a:p>
            <a:r>
              <a:rPr lang="en-IN" dirty="0"/>
              <a:t>Dinning Philosopher Problem</a:t>
            </a:r>
          </a:p>
        </p:txBody>
      </p:sp>
    </p:spTree>
    <p:extLst>
      <p:ext uri="{BB962C8B-B14F-4D97-AF65-F5344CB8AC3E}">
        <p14:creationId xmlns:p14="http://schemas.microsoft.com/office/powerpoint/2010/main" val="168292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lstStyle/>
          <a:p>
            <a:pPr marL="0" indent="0">
              <a:buNone/>
            </a:pPr>
            <a:r>
              <a:rPr lang="en-US" dirty="0" smtClean="0"/>
              <a:t>#define N 5			</a:t>
            </a:r>
            <a:r>
              <a:rPr lang="en-US" sz="2000" dirty="0">
                <a:solidFill>
                  <a:srgbClr val="FF0000"/>
                </a:solidFill>
              </a:rPr>
              <a:t>//no. of philosophers</a:t>
            </a:r>
          </a:p>
          <a:p>
            <a:pPr marL="0" indent="0">
              <a:buNone/>
            </a:pPr>
            <a:r>
              <a:rPr lang="en-US" dirty="0" smtClean="0"/>
              <a:t>#define LEFT (i+N-1)%5	</a:t>
            </a:r>
            <a:r>
              <a:rPr lang="en-US" sz="2000" dirty="0">
                <a:solidFill>
                  <a:srgbClr val="FF0000"/>
                </a:solidFill>
              </a:rPr>
              <a:t>//no. of i’s left neighbor</a:t>
            </a:r>
          </a:p>
          <a:p>
            <a:pPr marL="0" indent="0">
              <a:buNone/>
            </a:pPr>
            <a:r>
              <a:rPr lang="en-US" dirty="0"/>
              <a:t>#define </a:t>
            </a:r>
            <a:r>
              <a:rPr lang="en-US" dirty="0" smtClean="0"/>
              <a:t>RIGHT (i+1</a:t>
            </a:r>
            <a:r>
              <a:rPr lang="en-US" dirty="0"/>
              <a:t>)%5	</a:t>
            </a:r>
            <a:r>
              <a:rPr lang="en-US" sz="2000" dirty="0">
                <a:solidFill>
                  <a:srgbClr val="FF0000"/>
                </a:solidFill>
              </a:rPr>
              <a:t>//no. of i’s left neighbor</a:t>
            </a:r>
          </a:p>
          <a:p>
            <a:pPr marL="0" indent="0">
              <a:buNone/>
            </a:pPr>
            <a:r>
              <a:rPr lang="en-US" dirty="0" smtClean="0"/>
              <a:t>#define THINKING 0		</a:t>
            </a:r>
            <a:r>
              <a:rPr lang="en-US" sz="2000" dirty="0">
                <a:solidFill>
                  <a:srgbClr val="FF0000"/>
                </a:solidFill>
              </a:rPr>
              <a:t>//Philosopher is thinking</a:t>
            </a:r>
          </a:p>
          <a:p>
            <a:pPr marL="0" indent="0">
              <a:buNone/>
            </a:pPr>
            <a:r>
              <a:rPr lang="en-US" dirty="0"/>
              <a:t>#define </a:t>
            </a:r>
            <a:r>
              <a:rPr lang="en-US" dirty="0" smtClean="0"/>
              <a:t>HUNGRY 1</a:t>
            </a:r>
            <a:r>
              <a:rPr lang="en-US" dirty="0"/>
              <a:t>		</a:t>
            </a:r>
            <a:r>
              <a:rPr lang="en-US" sz="2000" dirty="0">
                <a:solidFill>
                  <a:srgbClr val="FF0000"/>
                </a:solidFill>
              </a:rPr>
              <a:t>//Philosopher is trying to get forks</a:t>
            </a:r>
          </a:p>
          <a:p>
            <a:pPr marL="0" indent="0">
              <a:buNone/>
            </a:pPr>
            <a:r>
              <a:rPr lang="en-US" dirty="0"/>
              <a:t>#define </a:t>
            </a:r>
            <a:r>
              <a:rPr lang="en-US" dirty="0" smtClean="0"/>
              <a:t>EATING 2</a:t>
            </a:r>
            <a:r>
              <a:rPr lang="en-US" dirty="0"/>
              <a:t>		</a:t>
            </a:r>
            <a:r>
              <a:rPr lang="en-US" sz="2000" dirty="0">
                <a:solidFill>
                  <a:srgbClr val="FF0000"/>
                </a:solidFill>
              </a:rPr>
              <a:t>//Philosopher is eating</a:t>
            </a:r>
          </a:p>
          <a:p>
            <a:pPr marL="0" indent="0">
              <a:buNone/>
            </a:pPr>
            <a:r>
              <a:rPr lang="en-US" dirty="0" err="1" smtClean="0"/>
              <a:t>typedef</a:t>
            </a:r>
            <a:r>
              <a:rPr lang="en-US" dirty="0" smtClean="0"/>
              <a:t> </a:t>
            </a:r>
            <a:r>
              <a:rPr lang="en-US" dirty="0" err="1" smtClean="0"/>
              <a:t>int</a:t>
            </a:r>
            <a:r>
              <a:rPr lang="en-US" dirty="0" smtClean="0"/>
              <a:t> semaphore;	</a:t>
            </a:r>
            <a:r>
              <a:rPr lang="en-US" sz="2000" dirty="0">
                <a:solidFill>
                  <a:srgbClr val="FF0000"/>
                </a:solidFill>
              </a:rPr>
              <a:t>//semaphore is special kind of </a:t>
            </a:r>
            <a:r>
              <a:rPr lang="en-US" sz="2000" dirty="0" err="1">
                <a:solidFill>
                  <a:srgbClr val="FF0000"/>
                </a:solidFill>
              </a:rPr>
              <a:t>int</a:t>
            </a:r>
            <a:endParaRPr lang="en-US" sz="2000" dirty="0">
              <a:solidFill>
                <a:srgbClr val="FF0000"/>
              </a:solidFill>
            </a:endParaRPr>
          </a:p>
          <a:p>
            <a:pPr marL="0" indent="0">
              <a:buNone/>
            </a:pPr>
            <a:r>
              <a:rPr lang="en-US" dirty="0" err="1" smtClean="0"/>
              <a:t>int</a:t>
            </a:r>
            <a:r>
              <a:rPr lang="en-US" dirty="0" smtClean="0"/>
              <a:t> state[N];			</a:t>
            </a:r>
            <a:r>
              <a:rPr lang="en-US" sz="2000" dirty="0">
                <a:solidFill>
                  <a:srgbClr val="FF0000"/>
                </a:solidFill>
              </a:rPr>
              <a:t>//array to keep track of everyone’s state</a:t>
            </a:r>
          </a:p>
          <a:p>
            <a:pPr marL="0" indent="0">
              <a:buNone/>
            </a:pPr>
            <a:r>
              <a:rPr lang="en-US" dirty="0" smtClean="0"/>
              <a:t>semaphore </a:t>
            </a:r>
            <a:r>
              <a:rPr lang="en-US" dirty="0" err="1" smtClean="0"/>
              <a:t>mutex</a:t>
            </a:r>
            <a:r>
              <a:rPr lang="en-US" dirty="0" smtClean="0"/>
              <a:t>=1;		</a:t>
            </a:r>
            <a:r>
              <a:rPr lang="en-US" sz="2000" dirty="0">
                <a:solidFill>
                  <a:srgbClr val="FF0000"/>
                </a:solidFill>
              </a:rPr>
              <a:t>//mutual exclusion for critical region</a:t>
            </a:r>
          </a:p>
          <a:p>
            <a:pPr marL="0" indent="0">
              <a:buNone/>
            </a:pPr>
            <a:r>
              <a:rPr lang="en-US" dirty="0" smtClean="0"/>
              <a:t>semaphore s[N];		</a:t>
            </a:r>
            <a:r>
              <a:rPr lang="en-US" sz="2000" dirty="0">
                <a:solidFill>
                  <a:srgbClr val="FF0000"/>
                </a:solidFill>
              </a:rPr>
              <a:t>//one semaphore per philosopher</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815325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a:t>
            </a:r>
            <a:r>
              <a:rPr lang="en-US" dirty="0"/>
              <a:t>exclusion with busy waiting</a:t>
            </a:r>
          </a:p>
        </p:txBody>
      </p:sp>
      <p:sp>
        <p:nvSpPr>
          <p:cNvPr id="3" name="Content Placeholder 2"/>
          <p:cNvSpPr>
            <a:spLocks noGrp="1"/>
          </p:cNvSpPr>
          <p:nvPr>
            <p:ph idx="1"/>
          </p:nvPr>
        </p:nvSpPr>
        <p:spPr/>
        <p:txBody>
          <a:bodyPr/>
          <a:lstStyle/>
          <a:p>
            <a:r>
              <a:rPr lang="en-US" dirty="0" smtClean="0"/>
              <a:t>Mechanisms </a:t>
            </a:r>
            <a:r>
              <a:rPr lang="en-US" dirty="0"/>
              <a:t>for achieving mutual exclusion with busy </a:t>
            </a:r>
            <a:r>
              <a:rPr lang="en-US" dirty="0" smtClean="0"/>
              <a:t>waiting</a:t>
            </a:r>
          </a:p>
          <a:p>
            <a:pPr lvl="1"/>
            <a:r>
              <a:rPr lang="en-US" dirty="0"/>
              <a:t>Disabling interrupts</a:t>
            </a:r>
          </a:p>
          <a:p>
            <a:pPr lvl="1"/>
            <a:r>
              <a:rPr lang="en-US" dirty="0"/>
              <a:t>Shared lock variable</a:t>
            </a:r>
          </a:p>
          <a:p>
            <a:pPr lvl="1"/>
            <a:r>
              <a:rPr lang="en-US" dirty="0"/>
              <a:t>Strict </a:t>
            </a:r>
            <a:r>
              <a:rPr lang="en-US" dirty="0" smtClean="0"/>
              <a:t>alteration</a:t>
            </a:r>
            <a:endParaRPr lang="en-US" dirty="0"/>
          </a:p>
          <a:p>
            <a:pPr lvl="1"/>
            <a:r>
              <a:rPr lang="en-US" dirty="0"/>
              <a:t>TSL </a:t>
            </a:r>
            <a:r>
              <a:rPr lang="en-US" dirty="0" smtClean="0"/>
              <a:t>(test </a:t>
            </a:r>
            <a:r>
              <a:rPr lang="en-US" dirty="0"/>
              <a:t>and </a:t>
            </a:r>
            <a:r>
              <a:rPr lang="en-US" dirty="0" smtClean="0"/>
              <a:t>set lock</a:t>
            </a:r>
            <a:r>
              <a:rPr lang="en-US" dirty="0"/>
              <a:t>) </a:t>
            </a:r>
            <a:r>
              <a:rPr lang="en-US" dirty="0" smtClean="0"/>
              <a:t>instruction</a:t>
            </a:r>
            <a:endParaRPr lang="en-US" dirty="0"/>
          </a:p>
          <a:p>
            <a:pPr lvl="1"/>
            <a:r>
              <a:rPr lang="en-US" dirty="0"/>
              <a:t>Exchange </a:t>
            </a:r>
            <a:r>
              <a:rPr lang="en-US" dirty="0" smtClean="0"/>
              <a:t>instruction</a:t>
            </a:r>
            <a:endParaRPr lang="en-US" dirty="0"/>
          </a:p>
          <a:p>
            <a:pPr lvl="1"/>
            <a:r>
              <a:rPr lang="en-US" dirty="0"/>
              <a:t>Peterson’s </a:t>
            </a:r>
            <a:r>
              <a:rPr lang="en-US" dirty="0" smtClean="0"/>
              <a:t>solution</a:t>
            </a:r>
            <a:endParaRPr lang="en-US" dirty="0"/>
          </a:p>
        </p:txBody>
      </p:sp>
    </p:spTree>
    <p:extLst>
      <p:ext uri="{BB962C8B-B14F-4D97-AF65-F5344CB8AC3E}">
        <p14:creationId xmlns:p14="http://schemas.microsoft.com/office/powerpoint/2010/main" val="1220407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lstStyle/>
          <a:p>
            <a:pPr marL="0" indent="0">
              <a:buNone/>
            </a:pPr>
            <a:r>
              <a:rPr lang="en-US" dirty="0" smtClean="0"/>
              <a:t>void philosopher (</a:t>
            </a:r>
            <a:r>
              <a:rPr lang="en-US" dirty="0" err="1" smtClean="0"/>
              <a:t>int</a:t>
            </a:r>
            <a:r>
              <a:rPr lang="en-US" dirty="0" smtClean="0"/>
              <a:t> </a:t>
            </a:r>
            <a:r>
              <a:rPr lang="en-US" dirty="0" err="1" smtClean="0"/>
              <a:t>i</a:t>
            </a:r>
            <a:r>
              <a:rPr lang="en-US" dirty="0" smtClean="0"/>
              <a:t>)	</a:t>
            </a:r>
            <a:r>
              <a:rPr lang="en-US" sz="2000" dirty="0">
                <a:solidFill>
                  <a:srgbClr val="FF0000"/>
                </a:solidFill>
              </a:rPr>
              <a:t>//</a:t>
            </a:r>
            <a:r>
              <a:rPr lang="en-US" sz="2000" dirty="0" err="1">
                <a:solidFill>
                  <a:srgbClr val="FF0000"/>
                </a:solidFill>
              </a:rPr>
              <a:t>i</a:t>
            </a:r>
            <a:r>
              <a:rPr lang="en-US" sz="2000" dirty="0">
                <a:solidFill>
                  <a:srgbClr val="FF0000"/>
                </a:solidFill>
              </a:rPr>
              <a:t>: philosopher no, from 0 to N-1</a:t>
            </a:r>
          </a:p>
          <a:p>
            <a:pPr marL="0" indent="0">
              <a:buNone/>
            </a:pPr>
            <a:r>
              <a:rPr lang="en-US" dirty="0" smtClean="0"/>
              <a:t>{	</a:t>
            </a:r>
          </a:p>
          <a:p>
            <a:pPr marL="0" indent="0">
              <a:buNone/>
            </a:pPr>
            <a:r>
              <a:rPr lang="en-US" dirty="0"/>
              <a:t>	</a:t>
            </a:r>
            <a:r>
              <a:rPr lang="en-US" dirty="0" smtClean="0"/>
              <a:t>while (true)</a:t>
            </a:r>
          </a:p>
          <a:p>
            <a:pPr marL="0" indent="0">
              <a:buNone/>
            </a:pPr>
            <a:r>
              <a:rPr lang="en-US" dirty="0"/>
              <a:t>	</a:t>
            </a:r>
            <a:r>
              <a:rPr lang="en-US" dirty="0" smtClean="0"/>
              <a:t>{</a:t>
            </a:r>
          </a:p>
          <a:p>
            <a:pPr marL="0" indent="0">
              <a:buNone/>
            </a:pPr>
            <a:r>
              <a:rPr lang="en-US" dirty="0"/>
              <a:t>	</a:t>
            </a:r>
            <a:r>
              <a:rPr lang="en-US" dirty="0" smtClean="0"/>
              <a:t>	think();		</a:t>
            </a:r>
            <a:r>
              <a:rPr lang="en-US" sz="2000" dirty="0">
                <a:solidFill>
                  <a:srgbClr val="FF0000"/>
                </a:solidFill>
              </a:rPr>
              <a:t>//philosopher is thinking</a:t>
            </a:r>
          </a:p>
          <a:p>
            <a:pPr marL="0" indent="0">
              <a:buNone/>
            </a:pPr>
            <a:r>
              <a:rPr lang="en-US" dirty="0"/>
              <a:t>	</a:t>
            </a:r>
            <a:r>
              <a:rPr lang="en-US" dirty="0" smtClean="0"/>
              <a:t>	</a:t>
            </a:r>
            <a:r>
              <a:rPr lang="en-US" dirty="0" err="1" smtClean="0"/>
              <a:t>take_forks</a:t>
            </a:r>
            <a:r>
              <a:rPr lang="en-US" dirty="0" smtClean="0"/>
              <a:t>(</a:t>
            </a:r>
            <a:r>
              <a:rPr lang="en-US" dirty="0" err="1" smtClean="0"/>
              <a:t>i</a:t>
            </a:r>
            <a:r>
              <a:rPr lang="en-US" dirty="0" smtClean="0"/>
              <a:t>);	</a:t>
            </a:r>
            <a:r>
              <a:rPr lang="en-US" sz="2000" dirty="0">
                <a:solidFill>
                  <a:srgbClr val="FF0000"/>
                </a:solidFill>
              </a:rPr>
              <a:t>//acquire two forks or block</a:t>
            </a:r>
          </a:p>
          <a:p>
            <a:pPr marL="0" indent="0">
              <a:buNone/>
            </a:pPr>
            <a:r>
              <a:rPr lang="en-US" dirty="0"/>
              <a:t>	</a:t>
            </a:r>
            <a:r>
              <a:rPr lang="en-US" dirty="0" smtClean="0"/>
              <a:t>	eat();		</a:t>
            </a:r>
            <a:r>
              <a:rPr lang="en-US" sz="2000" dirty="0">
                <a:solidFill>
                  <a:srgbClr val="FF0000"/>
                </a:solidFill>
              </a:rPr>
              <a:t>//eating spaghetti</a:t>
            </a:r>
          </a:p>
          <a:p>
            <a:pPr marL="0" indent="0">
              <a:buNone/>
            </a:pPr>
            <a:r>
              <a:rPr lang="en-US" dirty="0"/>
              <a:t>	</a:t>
            </a:r>
            <a:r>
              <a:rPr lang="en-US" dirty="0" smtClean="0"/>
              <a:t>	</a:t>
            </a:r>
            <a:r>
              <a:rPr lang="en-US" dirty="0" err="1" smtClean="0"/>
              <a:t>put_forks</a:t>
            </a:r>
            <a:r>
              <a:rPr lang="en-US" dirty="0" smtClean="0"/>
              <a:t>(</a:t>
            </a:r>
            <a:r>
              <a:rPr lang="en-US" dirty="0" err="1" smtClean="0"/>
              <a:t>i</a:t>
            </a:r>
            <a:r>
              <a:rPr lang="en-US" dirty="0" smtClean="0"/>
              <a:t>);	</a:t>
            </a:r>
            <a:r>
              <a:rPr lang="en-US" sz="2000" dirty="0">
                <a:solidFill>
                  <a:srgbClr val="FF0000"/>
                </a:solidFill>
              </a:rPr>
              <a:t>//put both forks back on table</a:t>
            </a:r>
          </a:p>
          <a:p>
            <a:pPr marL="0" indent="0">
              <a:buNone/>
            </a:pPr>
            <a:r>
              <a:rPr lang="en-US" dirty="0"/>
              <a:t>	</a:t>
            </a:r>
            <a:r>
              <a:rPr lang="en-US" dirty="0" smtClean="0"/>
              <a:t>}</a:t>
            </a:r>
          </a:p>
          <a:p>
            <a:pPr marL="0" indent="0">
              <a:buNone/>
            </a:pPr>
            <a:r>
              <a:rPr lang="en-US" dirty="0"/>
              <a:t>}</a:t>
            </a:r>
            <a:endParaRPr lang="en-US" dirty="0" smtClean="0"/>
          </a:p>
          <a:p>
            <a:pPr marL="0" indent="0">
              <a:buNone/>
            </a:pPr>
            <a:endParaRPr lang="en-IN" dirty="0"/>
          </a:p>
        </p:txBody>
      </p:sp>
    </p:spTree>
    <p:extLst>
      <p:ext uri="{BB962C8B-B14F-4D97-AF65-F5344CB8AC3E}">
        <p14:creationId xmlns:p14="http://schemas.microsoft.com/office/powerpoint/2010/main" val="25950964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normAutofit fontScale="85000" lnSpcReduction="20000"/>
          </a:bodyPr>
          <a:lstStyle/>
          <a:p>
            <a:pPr marL="0" indent="0">
              <a:buNone/>
            </a:pPr>
            <a:r>
              <a:rPr lang="en-US" dirty="0" smtClean="0"/>
              <a:t>void </a:t>
            </a:r>
            <a:r>
              <a:rPr lang="en-US" dirty="0" err="1" smtClean="0"/>
              <a:t>take_forks</a:t>
            </a:r>
            <a:r>
              <a:rPr lang="en-US" dirty="0" smtClean="0"/>
              <a:t> (</a:t>
            </a:r>
            <a:r>
              <a:rPr lang="en-US" dirty="0" err="1" smtClean="0"/>
              <a:t>int</a:t>
            </a:r>
            <a:r>
              <a:rPr lang="en-US" dirty="0" smtClean="0"/>
              <a:t> </a:t>
            </a:r>
            <a:r>
              <a:rPr lang="en-US" dirty="0" err="1" smtClean="0"/>
              <a:t>i</a:t>
            </a:r>
            <a:r>
              <a:rPr lang="en-US" dirty="0" smtClean="0"/>
              <a:t>)		</a:t>
            </a:r>
            <a:r>
              <a:rPr lang="en-US" dirty="0">
                <a:solidFill>
                  <a:srgbClr val="FF0000"/>
                </a:solidFill>
              </a:rPr>
              <a:t> //</a:t>
            </a:r>
            <a:r>
              <a:rPr lang="en-US" dirty="0" err="1">
                <a:solidFill>
                  <a:srgbClr val="FF0000"/>
                </a:solidFill>
              </a:rPr>
              <a:t>i</a:t>
            </a:r>
            <a:r>
              <a:rPr lang="en-US" dirty="0">
                <a:solidFill>
                  <a:srgbClr val="FF0000"/>
                </a:solidFill>
              </a:rPr>
              <a:t>: philosopher no, from 0 to N-1 </a:t>
            </a:r>
            <a:r>
              <a:rPr lang="en-US" dirty="0" smtClean="0"/>
              <a:t>		</a:t>
            </a:r>
          </a:p>
          <a:p>
            <a:pPr marL="0" indent="0">
              <a:buNone/>
            </a:pPr>
            <a:r>
              <a:rPr lang="en-US" dirty="0" smtClean="0"/>
              <a:t>{	</a:t>
            </a:r>
          </a:p>
          <a:p>
            <a:pPr marL="0" indent="0">
              <a:buNone/>
            </a:pPr>
            <a:r>
              <a:rPr lang="en-US" dirty="0"/>
              <a:t>	</a:t>
            </a:r>
            <a:r>
              <a:rPr lang="en-US" dirty="0" smtClean="0"/>
              <a:t>down(&amp;</a:t>
            </a:r>
            <a:r>
              <a:rPr lang="en-US" dirty="0" err="1" smtClean="0"/>
              <a:t>mutex</a:t>
            </a:r>
            <a:r>
              <a:rPr lang="en-US" dirty="0" smtClean="0"/>
              <a:t>);		</a:t>
            </a:r>
            <a:r>
              <a:rPr lang="en-US" dirty="0">
                <a:solidFill>
                  <a:srgbClr val="FF0000"/>
                </a:solidFill>
              </a:rPr>
              <a:t>//enter critical region</a:t>
            </a:r>
            <a:r>
              <a:rPr lang="en-US" dirty="0" smtClean="0"/>
              <a:t>	</a:t>
            </a:r>
            <a:endParaRPr lang="en-US" sz="2000" dirty="0">
              <a:solidFill>
                <a:srgbClr val="FF0000"/>
              </a:solidFill>
            </a:endParaRPr>
          </a:p>
          <a:p>
            <a:pPr marL="0" indent="0">
              <a:buNone/>
            </a:pPr>
            <a:r>
              <a:rPr lang="en-US" dirty="0"/>
              <a:t>	</a:t>
            </a:r>
            <a:r>
              <a:rPr lang="en-US" dirty="0" smtClean="0"/>
              <a:t>state[</a:t>
            </a:r>
            <a:r>
              <a:rPr lang="en-US" dirty="0" err="1" smtClean="0"/>
              <a:t>i</a:t>
            </a:r>
            <a:r>
              <a:rPr lang="en-US" dirty="0" smtClean="0"/>
              <a:t>]=HUNGRY;		</a:t>
            </a:r>
            <a:r>
              <a:rPr lang="en-US" dirty="0">
                <a:solidFill>
                  <a:srgbClr val="FF0000"/>
                </a:solidFill>
              </a:rPr>
              <a:t>//record fact that philosopher </a:t>
            </a:r>
            <a:r>
              <a:rPr lang="en-US" dirty="0" err="1">
                <a:solidFill>
                  <a:srgbClr val="FF0000"/>
                </a:solidFill>
              </a:rPr>
              <a:t>i</a:t>
            </a:r>
            <a:r>
              <a:rPr lang="en-US" dirty="0">
                <a:solidFill>
                  <a:srgbClr val="FF0000"/>
                </a:solidFill>
              </a:rPr>
              <a:t> is hungry</a:t>
            </a:r>
          </a:p>
          <a:p>
            <a:pPr marL="0" indent="0">
              <a:buNone/>
            </a:pPr>
            <a:r>
              <a:rPr lang="en-US" dirty="0"/>
              <a:t>	</a:t>
            </a:r>
            <a:r>
              <a:rPr lang="en-US" dirty="0" smtClean="0"/>
              <a:t>test(</a:t>
            </a:r>
            <a:r>
              <a:rPr lang="en-US" dirty="0" err="1" smtClean="0"/>
              <a:t>i</a:t>
            </a:r>
            <a:r>
              <a:rPr lang="en-US" dirty="0" smtClean="0"/>
              <a:t>);			</a:t>
            </a:r>
            <a:r>
              <a:rPr lang="en-US" dirty="0">
                <a:solidFill>
                  <a:srgbClr val="FF0000"/>
                </a:solidFill>
              </a:rPr>
              <a:t>//try to acquire 2 forks</a:t>
            </a:r>
          </a:p>
          <a:p>
            <a:pPr marL="0" indent="0">
              <a:buNone/>
            </a:pPr>
            <a:r>
              <a:rPr lang="en-US" dirty="0"/>
              <a:t>	</a:t>
            </a:r>
            <a:r>
              <a:rPr lang="en-US" dirty="0" smtClean="0"/>
              <a:t>up(&amp;</a:t>
            </a:r>
            <a:r>
              <a:rPr lang="en-US" dirty="0" err="1"/>
              <a:t>mutex</a:t>
            </a:r>
            <a:r>
              <a:rPr lang="en-US" dirty="0"/>
              <a:t>); </a:t>
            </a:r>
            <a:r>
              <a:rPr lang="en-US" dirty="0" smtClean="0"/>
              <a:t>		</a:t>
            </a:r>
            <a:r>
              <a:rPr lang="en-US" dirty="0">
                <a:solidFill>
                  <a:srgbClr val="FF0000"/>
                </a:solidFill>
              </a:rPr>
              <a:t>//exit critical region</a:t>
            </a:r>
            <a:r>
              <a:rPr lang="en-US" dirty="0" smtClean="0"/>
              <a:t>	</a:t>
            </a:r>
            <a:endParaRPr lang="en-US" sz="2000" dirty="0">
              <a:solidFill>
                <a:srgbClr val="FF0000"/>
              </a:solidFill>
            </a:endParaRPr>
          </a:p>
          <a:p>
            <a:pPr marL="0" indent="0">
              <a:buNone/>
            </a:pPr>
            <a:r>
              <a:rPr lang="en-US" dirty="0"/>
              <a:t>	</a:t>
            </a:r>
            <a:r>
              <a:rPr lang="en-US" dirty="0" smtClean="0"/>
              <a:t>down(&amp;s[</a:t>
            </a:r>
            <a:r>
              <a:rPr lang="en-US" dirty="0" err="1" smtClean="0"/>
              <a:t>i</a:t>
            </a:r>
            <a:r>
              <a:rPr lang="en-US" dirty="0" smtClean="0"/>
              <a:t>]);		</a:t>
            </a:r>
            <a:r>
              <a:rPr lang="en-US" dirty="0">
                <a:solidFill>
                  <a:srgbClr val="FF0000"/>
                </a:solidFill>
              </a:rPr>
              <a:t>//block if forks were not acquired</a:t>
            </a:r>
          </a:p>
          <a:p>
            <a:pPr marL="0" indent="0">
              <a:buNone/>
            </a:pPr>
            <a:r>
              <a:rPr lang="en-US" dirty="0" smtClean="0"/>
              <a:t>}</a:t>
            </a:r>
          </a:p>
          <a:p>
            <a:pPr marL="0" indent="0">
              <a:buNone/>
            </a:pPr>
            <a:endParaRPr lang="en-US" dirty="0" smtClean="0"/>
          </a:p>
          <a:p>
            <a:pPr marL="0" indent="0">
              <a:buNone/>
            </a:pPr>
            <a:r>
              <a:rPr lang="en-US" dirty="0"/>
              <a:t>void </a:t>
            </a:r>
            <a:r>
              <a:rPr lang="en-US" dirty="0" err="1" smtClean="0"/>
              <a:t>put_forks</a:t>
            </a:r>
            <a:r>
              <a:rPr lang="en-US" dirty="0" smtClean="0"/>
              <a:t> </a:t>
            </a:r>
            <a:r>
              <a:rPr lang="en-US" dirty="0"/>
              <a:t>(</a:t>
            </a:r>
            <a:r>
              <a:rPr lang="en-US" dirty="0" err="1"/>
              <a:t>int</a:t>
            </a:r>
            <a:r>
              <a:rPr lang="en-US" dirty="0"/>
              <a:t> </a:t>
            </a:r>
            <a:r>
              <a:rPr lang="en-US" dirty="0" err="1"/>
              <a:t>i</a:t>
            </a:r>
            <a:r>
              <a:rPr lang="en-US" dirty="0"/>
              <a:t>)	</a:t>
            </a:r>
            <a:r>
              <a:rPr lang="en-US" dirty="0" smtClean="0"/>
              <a:t>	</a:t>
            </a:r>
            <a:r>
              <a:rPr lang="en-US" dirty="0">
                <a:solidFill>
                  <a:srgbClr val="FF0000"/>
                </a:solidFill>
              </a:rPr>
              <a:t> //</a:t>
            </a:r>
            <a:r>
              <a:rPr lang="en-US" dirty="0" err="1">
                <a:solidFill>
                  <a:srgbClr val="FF0000"/>
                </a:solidFill>
              </a:rPr>
              <a:t>i</a:t>
            </a:r>
            <a:r>
              <a:rPr lang="en-US" dirty="0">
                <a:solidFill>
                  <a:srgbClr val="FF0000"/>
                </a:solidFill>
              </a:rPr>
              <a:t>: philosopher no, from 0 to N-1</a:t>
            </a:r>
            <a:endParaRPr lang="en-US" dirty="0"/>
          </a:p>
          <a:p>
            <a:pPr marL="0" indent="0">
              <a:buNone/>
            </a:pPr>
            <a:r>
              <a:rPr lang="en-US" dirty="0"/>
              <a:t>{	</a:t>
            </a:r>
          </a:p>
          <a:p>
            <a:pPr marL="0" indent="0">
              <a:buNone/>
            </a:pPr>
            <a:r>
              <a:rPr lang="en-US" dirty="0"/>
              <a:t>	down(&amp;</a:t>
            </a:r>
            <a:r>
              <a:rPr lang="en-US" dirty="0" err="1"/>
              <a:t>mutex</a:t>
            </a:r>
            <a:r>
              <a:rPr lang="en-US" dirty="0" smtClean="0"/>
              <a:t>);		</a:t>
            </a:r>
            <a:r>
              <a:rPr lang="en-US" dirty="0">
                <a:solidFill>
                  <a:srgbClr val="FF0000"/>
                </a:solidFill>
              </a:rPr>
              <a:t> //enter critical region </a:t>
            </a:r>
            <a:r>
              <a:rPr lang="en-US" dirty="0"/>
              <a:t>		</a:t>
            </a:r>
            <a:endParaRPr lang="en-US" sz="2000" dirty="0">
              <a:solidFill>
                <a:srgbClr val="FF0000"/>
              </a:solidFill>
            </a:endParaRPr>
          </a:p>
          <a:p>
            <a:pPr marL="0" indent="0">
              <a:buNone/>
            </a:pPr>
            <a:r>
              <a:rPr lang="en-US" dirty="0"/>
              <a:t>	state[</a:t>
            </a:r>
            <a:r>
              <a:rPr lang="en-US" dirty="0" err="1"/>
              <a:t>i</a:t>
            </a:r>
            <a:r>
              <a:rPr lang="en-US" dirty="0" smtClean="0"/>
              <a:t>]=THINKING;</a:t>
            </a:r>
            <a:r>
              <a:rPr lang="en-US" dirty="0"/>
              <a:t>	</a:t>
            </a:r>
            <a:r>
              <a:rPr lang="en-US" dirty="0">
                <a:solidFill>
                  <a:srgbClr val="FF0000"/>
                </a:solidFill>
              </a:rPr>
              <a:t>//philosopher has finished eating</a:t>
            </a:r>
          </a:p>
          <a:p>
            <a:pPr marL="0" indent="0">
              <a:buNone/>
            </a:pPr>
            <a:r>
              <a:rPr lang="en-US" dirty="0"/>
              <a:t>	</a:t>
            </a:r>
            <a:r>
              <a:rPr lang="en-US" dirty="0" smtClean="0"/>
              <a:t>test(LEFT);		</a:t>
            </a:r>
            <a:r>
              <a:rPr lang="en-US" dirty="0">
                <a:solidFill>
                  <a:srgbClr val="FF0000"/>
                </a:solidFill>
              </a:rPr>
              <a:t>//see if left neighbor can now eat</a:t>
            </a:r>
          </a:p>
          <a:p>
            <a:pPr marL="0" indent="0">
              <a:buNone/>
            </a:pPr>
            <a:r>
              <a:rPr lang="en-US" dirty="0"/>
              <a:t>	 </a:t>
            </a:r>
            <a:r>
              <a:rPr lang="en-US" dirty="0" smtClean="0"/>
              <a:t>test(RIGHT); 	</a:t>
            </a:r>
            <a:r>
              <a:rPr lang="en-US" dirty="0"/>
              <a:t>	</a:t>
            </a:r>
            <a:r>
              <a:rPr lang="en-US" dirty="0">
                <a:solidFill>
                  <a:srgbClr val="FF0000"/>
                </a:solidFill>
              </a:rPr>
              <a:t>// see if right neighbor can now eat</a:t>
            </a:r>
          </a:p>
          <a:p>
            <a:pPr marL="0" indent="0">
              <a:buNone/>
            </a:pPr>
            <a:r>
              <a:rPr lang="en-US" dirty="0"/>
              <a:t>	up(&amp;</a:t>
            </a:r>
            <a:r>
              <a:rPr lang="en-US" dirty="0" err="1"/>
              <a:t>mutex</a:t>
            </a:r>
            <a:r>
              <a:rPr lang="en-US" dirty="0"/>
              <a:t>); 		</a:t>
            </a:r>
            <a:r>
              <a:rPr lang="en-US" dirty="0">
                <a:solidFill>
                  <a:srgbClr val="FF0000"/>
                </a:solidFill>
              </a:rPr>
              <a:t>// exit critical region</a:t>
            </a:r>
          </a:p>
          <a:p>
            <a:pPr marL="0" indent="0">
              <a:buNone/>
            </a:pPr>
            <a:r>
              <a:rPr lang="en-US" dirty="0" smtClean="0"/>
              <a:t>}</a:t>
            </a:r>
          </a:p>
          <a:p>
            <a:pPr marL="0" indent="0">
              <a:buNone/>
            </a:pPr>
            <a:endParaRPr lang="en-IN" dirty="0"/>
          </a:p>
        </p:txBody>
      </p:sp>
    </p:spTree>
    <p:extLst>
      <p:ext uri="{BB962C8B-B14F-4D97-AF65-F5344CB8AC3E}">
        <p14:creationId xmlns:p14="http://schemas.microsoft.com/office/powerpoint/2010/main" val="2302492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normAutofit/>
          </a:bodyPr>
          <a:lstStyle/>
          <a:p>
            <a:pPr marL="0" indent="0">
              <a:buNone/>
            </a:pPr>
            <a:r>
              <a:rPr lang="en-US" dirty="0" smtClean="0"/>
              <a:t>void test (</a:t>
            </a:r>
            <a:r>
              <a:rPr lang="en-US" dirty="0" err="1" smtClean="0"/>
              <a:t>i</a:t>
            </a:r>
            <a:r>
              <a:rPr lang="en-US" dirty="0" smtClean="0"/>
              <a:t>)			</a:t>
            </a:r>
            <a:r>
              <a:rPr lang="en-US" dirty="0">
                <a:solidFill>
                  <a:srgbClr val="FF0000"/>
                </a:solidFill>
              </a:rPr>
              <a:t> //</a:t>
            </a:r>
            <a:r>
              <a:rPr lang="en-US" dirty="0" err="1">
                <a:solidFill>
                  <a:srgbClr val="FF0000"/>
                </a:solidFill>
              </a:rPr>
              <a:t>i</a:t>
            </a:r>
            <a:r>
              <a:rPr lang="en-US" dirty="0">
                <a:solidFill>
                  <a:srgbClr val="FF0000"/>
                </a:solidFill>
              </a:rPr>
              <a:t>: philosopher no, from 0 to N-1 </a:t>
            </a:r>
            <a:endParaRPr lang="en-US" dirty="0" smtClean="0"/>
          </a:p>
          <a:p>
            <a:pPr marL="0" indent="0">
              <a:buNone/>
            </a:pPr>
            <a:r>
              <a:rPr lang="en-US" dirty="0" smtClean="0"/>
              <a:t>{	</a:t>
            </a:r>
          </a:p>
          <a:p>
            <a:pPr marL="0" indent="0">
              <a:buNone/>
            </a:pPr>
            <a:r>
              <a:rPr lang="en-US" dirty="0"/>
              <a:t>	</a:t>
            </a:r>
            <a:r>
              <a:rPr lang="en-US" dirty="0" smtClean="0"/>
              <a:t>if (state[</a:t>
            </a:r>
            <a:r>
              <a:rPr lang="en-US" dirty="0" err="1" smtClean="0"/>
              <a:t>i</a:t>
            </a:r>
            <a:r>
              <a:rPr lang="en-US" dirty="0" smtClean="0"/>
              <a:t>]==HUNGRY </a:t>
            </a:r>
            <a:r>
              <a:rPr lang="en-US" dirty="0" smtClean="0">
                <a:solidFill>
                  <a:srgbClr val="E40524"/>
                </a:solidFill>
              </a:rPr>
              <a:t>&amp;&amp;</a:t>
            </a:r>
          </a:p>
          <a:p>
            <a:pPr marL="0" indent="0">
              <a:buNone/>
            </a:pPr>
            <a:r>
              <a:rPr lang="en-US" dirty="0"/>
              <a:t>	</a:t>
            </a:r>
            <a:r>
              <a:rPr lang="en-US" dirty="0" smtClean="0"/>
              <a:t> state[LEFT]!=EATING </a:t>
            </a:r>
            <a:r>
              <a:rPr lang="en-US" dirty="0">
                <a:solidFill>
                  <a:srgbClr val="E40524"/>
                </a:solidFill>
              </a:rPr>
              <a:t>&amp;&amp;</a:t>
            </a:r>
            <a:endParaRPr lang="en-US" dirty="0" smtClean="0">
              <a:solidFill>
                <a:srgbClr val="E40524"/>
              </a:solidFill>
            </a:endParaRPr>
          </a:p>
          <a:p>
            <a:pPr marL="0" indent="0">
              <a:buNone/>
            </a:pPr>
            <a:r>
              <a:rPr lang="en-US" dirty="0" smtClean="0"/>
              <a:t>	</a:t>
            </a:r>
            <a:r>
              <a:rPr lang="en-US" dirty="0"/>
              <a:t> </a:t>
            </a:r>
            <a:r>
              <a:rPr lang="en-US" dirty="0" smtClean="0"/>
              <a:t>state[RIGHT</a:t>
            </a:r>
            <a:r>
              <a:rPr lang="en-US" dirty="0"/>
              <a:t>]!=</a:t>
            </a:r>
            <a:r>
              <a:rPr lang="en-US" dirty="0" smtClean="0"/>
              <a:t>EATING)</a:t>
            </a:r>
          </a:p>
          <a:p>
            <a:pPr marL="0" indent="0">
              <a:buNone/>
            </a:pPr>
            <a:r>
              <a:rPr lang="en-US" dirty="0"/>
              <a:t>	</a:t>
            </a:r>
            <a:r>
              <a:rPr lang="en-US" dirty="0" smtClean="0"/>
              <a:t>{</a:t>
            </a:r>
          </a:p>
          <a:p>
            <a:pPr marL="0" indent="0">
              <a:buNone/>
            </a:pPr>
            <a:r>
              <a:rPr lang="en-US" dirty="0"/>
              <a:t>	</a:t>
            </a:r>
            <a:r>
              <a:rPr lang="en-US" dirty="0" smtClean="0"/>
              <a:t>	state[</a:t>
            </a:r>
            <a:r>
              <a:rPr lang="en-US" dirty="0" err="1" smtClean="0"/>
              <a:t>i</a:t>
            </a:r>
            <a:r>
              <a:rPr lang="en-US" dirty="0" smtClean="0"/>
              <a:t>]=EATING;</a:t>
            </a:r>
          </a:p>
          <a:p>
            <a:pPr marL="0" indent="0">
              <a:buNone/>
            </a:pPr>
            <a:r>
              <a:rPr lang="en-US" dirty="0"/>
              <a:t>	</a:t>
            </a:r>
            <a:r>
              <a:rPr lang="en-US" dirty="0" smtClean="0"/>
              <a:t>	up (&amp;s[</a:t>
            </a:r>
            <a:r>
              <a:rPr lang="en-US" dirty="0" err="1" smtClean="0"/>
              <a:t>i</a:t>
            </a:r>
            <a:r>
              <a:rPr lang="en-US" dirty="0" smtClean="0"/>
              <a:t>]);</a:t>
            </a:r>
          </a:p>
          <a:p>
            <a:pPr marL="0" indent="0">
              <a:buNone/>
            </a:pPr>
            <a:r>
              <a:rPr lang="en-US" dirty="0"/>
              <a:t>	</a:t>
            </a:r>
            <a:r>
              <a:rPr lang="en-US" dirty="0" smtClean="0"/>
              <a:t>}	</a:t>
            </a:r>
          </a:p>
          <a:p>
            <a:pPr marL="0" indent="0">
              <a:buNone/>
            </a:pPr>
            <a:r>
              <a:rPr lang="en-US" dirty="0" smtClean="0"/>
              <a: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450111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Passing</a:t>
            </a:r>
          </a:p>
        </p:txBody>
      </p:sp>
      <p:sp>
        <p:nvSpPr>
          <p:cNvPr id="3" name="Content Placeholder 2"/>
          <p:cNvSpPr>
            <a:spLocks noGrp="1"/>
          </p:cNvSpPr>
          <p:nvPr>
            <p:ph idx="1"/>
          </p:nvPr>
        </p:nvSpPr>
        <p:spPr/>
        <p:txBody>
          <a:bodyPr/>
          <a:lstStyle/>
          <a:p>
            <a:r>
              <a:rPr lang="en-IN" dirty="0"/>
              <a:t>This method will use two primitives</a:t>
            </a:r>
          </a:p>
          <a:p>
            <a:pPr marL="819150" lvl="1" indent="-457200">
              <a:buFont typeface="+mj-lt"/>
              <a:buAutoNum type="arabicPeriod"/>
            </a:pPr>
            <a:r>
              <a:rPr lang="en-IN" dirty="0"/>
              <a:t>Send:  It is used to send message.</a:t>
            </a:r>
          </a:p>
          <a:p>
            <a:pPr lvl="2"/>
            <a:r>
              <a:rPr lang="en-IN" dirty="0"/>
              <a:t>Send (destination, &amp;message)</a:t>
            </a:r>
          </a:p>
          <a:p>
            <a:pPr lvl="2"/>
            <a:r>
              <a:rPr lang="en-IN" dirty="0"/>
              <a:t>In above syntax destination is the process to which sender want to send message and message is what the sender wants to send.</a:t>
            </a:r>
          </a:p>
          <a:p>
            <a:pPr marL="819150" lvl="1" indent="-457200">
              <a:buFont typeface="+mj-lt"/>
              <a:buAutoNum type="arabicPeriod"/>
            </a:pPr>
            <a:r>
              <a:rPr lang="en-IN" dirty="0"/>
              <a:t>Receive: It is used to receive message.</a:t>
            </a:r>
          </a:p>
          <a:p>
            <a:pPr lvl="2"/>
            <a:r>
              <a:rPr lang="en-IN" dirty="0"/>
              <a:t>Receive (source, &amp;message)</a:t>
            </a:r>
          </a:p>
          <a:p>
            <a:pPr lvl="2"/>
            <a:r>
              <a:rPr lang="en-IN" dirty="0"/>
              <a:t>In above syntax source is the process that has send message and message is what the sender has sent</a:t>
            </a:r>
            <a:r>
              <a:rPr lang="en-IN" dirty="0" smtClean="0"/>
              <a:t>.</a:t>
            </a:r>
            <a:endParaRPr lang="en-IN" dirty="0"/>
          </a:p>
        </p:txBody>
      </p:sp>
    </p:spTree>
    <p:extLst>
      <p:ext uri="{BB962C8B-B14F-4D97-AF65-F5344CB8AC3E}">
        <p14:creationId xmlns:p14="http://schemas.microsoft.com/office/powerpoint/2010/main" val="841289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Producer </a:t>
            </a:r>
            <a:r>
              <a:rPr lang="en-IN" sz="3600" dirty="0"/>
              <a:t>Consumer problem using message passing</a:t>
            </a:r>
          </a:p>
        </p:txBody>
      </p:sp>
      <p:sp>
        <p:nvSpPr>
          <p:cNvPr id="3" name="Content Placeholder 2"/>
          <p:cNvSpPr>
            <a:spLocks noGrp="1"/>
          </p:cNvSpPr>
          <p:nvPr>
            <p:ph idx="1"/>
          </p:nvPr>
        </p:nvSpPr>
        <p:spPr/>
        <p:txBody>
          <a:bodyPr/>
          <a:lstStyle/>
          <a:p>
            <a:pPr marL="0" indent="0">
              <a:buNone/>
            </a:pPr>
            <a:r>
              <a:rPr lang="en-US" dirty="0" smtClean="0"/>
              <a:t>#define N 100				</a:t>
            </a:r>
            <a:r>
              <a:rPr lang="en-US" sz="2000" dirty="0" smtClean="0">
                <a:solidFill>
                  <a:srgbClr val="FF0000"/>
                </a:solidFill>
              </a:rPr>
              <a:t>//</a:t>
            </a:r>
            <a:r>
              <a:rPr lang="en-US" sz="2000" dirty="0">
                <a:solidFill>
                  <a:srgbClr val="FF0000"/>
                </a:solidFill>
              </a:rPr>
              <a:t>number of slots in buffer</a:t>
            </a:r>
          </a:p>
          <a:p>
            <a:pPr marL="0" indent="0">
              <a:buNone/>
            </a:pPr>
            <a:r>
              <a:rPr lang="en-US" dirty="0" smtClean="0"/>
              <a:t>void producer (void)</a:t>
            </a:r>
          </a:p>
          <a:p>
            <a:pPr marL="0" indent="0">
              <a:buNone/>
            </a:pPr>
            <a:r>
              <a:rPr lang="en-US" dirty="0" smtClean="0"/>
              <a:t>{</a:t>
            </a:r>
          </a:p>
          <a:p>
            <a:pPr marL="0" indent="0">
              <a:buNone/>
            </a:pPr>
            <a:r>
              <a:rPr lang="en-US" dirty="0"/>
              <a:t>	</a:t>
            </a:r>
            <a:r>
              <a:rPr lang="en-US" dirty="0" err="1" smtClean="0"/>
              <a:t>int</a:t>
            </a:r>
            <a:r>
              <a:rPr lang="en-US" dirty="0" smtClean="0"/>
              <a:t> item;		</a:t>
            </a:r>
          </a:p>
          <a:p>
            <a:pPr marL="0" indent="0">
              <a:buNone/>
            </a:pPr>
            <a:r>
              <a:rPr lang="en-US" dirty="0"/>
              <a:t>	</a:t>
            </a:r>
            <a:r>
              <a:rPr lang="en-US" dirty="0" smtClean="0"/>
              <a:t>message m;			</a:t>
            </a:r>
            <a:r>
              <a:rPr lang="en-US" sz="2000" dirty="0" smtClean="0">
                <a:solidFill>
                  <a:srgbClr val="FF0000"/>
                </a:solidFill>
              </a:rPr>
              <a:t>//</a:t>
            </a:r>
            <a:r>
              <a:rPr lang="en-US" sz="2000" dirty="0">
                <a:solidFill>
                  <a:srgbClr val="FF0000"/>
                </a:solidFill>
              </a:rPr>
              <a:t>message buffer</a:t>
            </a:r>
          </a:p>
          <a:p>
            <a:pPr marL="0" indent="0">
              <a:buNone/>
            </a:pPr>
            <a:r>
              <a:rPr lang="en-US" dirty="0"/>
              <a:t>	</a:t>
            </a:r>
            <a:r>
              <a:rPr lang="en-US" dirty="0" smtClean="0"/>
              <a:t>while (true)</a:t>
            </a:r>
          </a:p>
          <a:p>
            <a:pPr marL="0" indent="0">
              <a:buNone/>
            </a:pPr>
            <a:r>
              <a:rPr lang="en-US" dirty="0"/>
              <a:t>	</a:t>
            </a:r>
            <a:r>
              <a:rPr lang="en-US" dirty="0" smtClean="0"/>
              <a:t>{</a:t>
            </a:r>
          </a:p>
          <a:p>
            <a:pPr marL="0" indent="0">
              <a:buNone/>
            </a:pPr>
            <a:r>
              <a:rPr lang="en-US" dirty="0"/>
              <a:t>	</a:t>
            </a:r>
            <a:r>
              <a:rPr lang="en-US" dirty="0" smtClean="0"/>
              <a:t>item=</a:t>
            </a:r>
            <a:r>
              <a:rPr lang="en-US" dirty="0" err="1" smtClean="0"/>
              <a:t>produce_item</a:t>
            </a:r>
            <a:r>
              <a:rPr lang="en-US" dirty="0" smtClean="0"/>
              <a:t>();		</a:t>
            </a:r>
            <a:r>
              <a:rPr lang="en-US" sz="2000" dirty="0">
                <a:solidFill>
                  <a:srgbClr val="FF0000"/>
                </a:solidFill>
              </a:rPr>
              <a:t>//generate something to put in buffer</a:t>
            </a:r>
          </a:p>
          <a:p>
            <a:pPr marL="0" indent="0">
              <a:buNone/>
            </a:pPr>
            <a:r>
              <a:rPr lang="en-US" dirty="0"/>
              <a:t>	</a:t>
            </a:r>
            <a:r>
              <a:rPr lang="en-US" dirty="0" smtClean="0"/>
              <a:t>receive(consumer, &amp;m);	</a:t>
            </a:r>
            <a:r>
              <a:rPr lang="en-US" sz="2000" dirty="0">
                <a:solidFill>
                  <a:srgbClr val="FF0000"/>
                </a:solidFill>
              </a:rPr>
              <a:t>//wait for an empty to arrive</a:t>
            </a:r>
          </a:p>
          <a:p>
            <a:pPr marL="0" indent="0">
              <a:buNone/>
            </a:pPr>
            <a:r>
              <a:rPr lang="en-US" dirty="0"/>
              <a:t>	</a:t>
            </a:r>
            <a:r>
              <a:rPr lang="en-US" dirty="0" err="1" smtClean="0"/>
              <a:t>build_message</a:t>
            </a:r>
            <a:r>
              <a:rPr lang="en-US" dirty="0" smtClean="0"/>
              <a:t>(&amp;m, item);	</a:t>
            </a:r>
            <a:r>
              <a:rPr lang="en-US" sz="2000" dirty="0">
                <a:solidFill>
                  <a:srgbClr val="FF0000"/>
                </a:solidFill>
              </a:rPr>
              <a:t>//construct a message to send</a:t>
            </a:r>
          </a:p>
          <a:p>
            <a:pPr marL="0" indent="0">
              <a:buNone/>
            </a:pPr>
            <a:r>
              <a:rPr lang="en-US" dirty="0"/>
              <a:t>	</a:t>
            </a:r>
            <a:r>
              <a:rPr lang="en-US" dirty="0" smtClean="0"/>
              <a:t>send(consumer, &amp;m);		</a:t>
            </a:r>
            <a:r>
              <a:rPr lang="en-US" sz="2000" dirty="0">
                <a:solidFill>
                  <a:srgbClr val="FF0000"/>
                </a:solidFill>
              </a:rPr>
              <a:t>//send item to consumer</a:t>
            </a:r>
          </a:p>
          <a:p>
            <a:pPr marL="0" indent="0">
              <a:buNone/>
            </a:pPr>
            <a:r>
              <a:rPr lang="en-US" dirty="0"/>
              <a:t>	</a:t>
            </a:r>
            <a:r>
              <a:rPr lang="en-US" dirty="0" smtClean="0"/>
              <a:t>}</a:t>
            </a:r>
          </a:p>
          <a:p>
            <a:pPr marL="0" indent="0">
              <a:buNone/>
            </a:pPr>
            <a:r>
              <a:rPr lang="en-US" dirty="0"/>
              <a:t>}</a:t>
            </a:r>
            <a:endParaRPr lang="en-IN" dirty="0"/>
          </a:p>
        </p:txBody>
      </p:sp>
    </p:spTree>
    <p:extLst>
      <p:ext uri="{BB962C8B-B14F-4D97-AF65-F5344CB8AC3E}">
        <p14:creationId xmlns:p14="http://schemas.microsoft.com/office/powerpoint/2010/main" val="3156020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Producer Consumer problem using message passing</a:t>
            </a:r>
          </a:p>
        </p:txBody>
      </p:sp>
      <p:sp>
        <p:nvSpPr>
          <p:cNvPr id="3" name="Content Placeholder 2"/>
          <p:cNvSpPr>
            <a:spLocks noGrp="1"/>
          </p:cNvSpPr>
          <p:nvPr>
            <p:ph idx="1"/>
          </p:nvPr>
        </p:nvSpPr>
        <p:spPr/>
        <p:txBody>
          <a:bodyPr/>
          <a:lstStyle/>
          <a:p>
            <a:pPr marL="0" indent="0">
              <a:buNone/>
            </a:pPr>
            <a:r>
              <a:rPr lang="en-US" dirty="0" smtClean="0"/>
              <a:t>void consumer (void)</a:t>
            </a:r>
          </a:p>
          <a:p>
            <a:pPr marL="0" indent="0">
              <a:buNone/>
            </a:pPr>
            <a:r>
              <a:rPr lang="en-US" dirty="0" smtClean="0"/>
              <a:t>{</a:t>
            </a:r>
          </a:p>
          <a:p>
            <a:pPr marL="0" indent="0">
              <a:buNone/>
            </a:pPr>
            <a:r>
              <a:rPr lang="en-US" dirty="0"/>
              <a:t>	</a:t>
            </a:r>
            <a:r>
              <a:rPr lang="en-US" dirty="0" err="1" smtClean="0"/>
              <a:t>int</a:t>
            </a:r>
            <a:r>
              <a:rPr lang="en-US" dirty="0" smtClean="0"/>
              <a:t> item, </a:t>
            </a:r>
            <a:r>
              <a:rPr lang="en-US" dirty="0" err="1" smtClean="0"/>
              <a:t>i</a:t>
            </a:r>
            <a:r>
              <a:rPr lang="en-US" dirty="0" smtClean="0"/>
              <a:t>;		</a:t>
            </a:r>
          </a:p>
          <a:p>
            <a:pPr marL="0" indent="0">
              <a:buNone/>
            </a:pPr>
            <a:r>
              <a:rPr lang="en-US" dirty="0"/>
              <a:t>	</a:t>
            </a:r>
            <a:r>
              <a:rPr lang="en-US" dirty="0" smtClean="0"/>
              <a:t>message m;</a:t>
            </a:r>
          </a:p>
          <a:p>
            <a:pPr marL="0" indent="0">
              <a:buNone/>
            </a:pPr>
            <a:r>
              <a:rPr lang="en-US" dirty="0"/>
              <a:t>	</a:t>
            </a:r>
            <a:r>
              <a:rPr lang="en-US" dirty="0" smtClean="0"/>
              <a:t>for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send (producer, &amp;m);</a:t>
            </a:r>
            <a:r>
              <a:rPr lang="en-US" sz="2000" dirty="0" smtClean="0">
                <a:solidFill>
                  <a:srgbClr val="FF0000"/>
                </a:solidFill>
              </a:rPr>
              <a:t>//</a:t>
            </a:r>
            <a:r>
              <a:rPr lang="en-US" sz="2000" dirty="0">
                <a:solidFill>
                  <a:srgbClr val="FF0000"/>
                </a:solidFill>
              </a:rPr>
              <a:t>send N empties</a:t>
            </a:r>
          </a:p>
          <a:p>
            <a:pPr marL="0" indent="0">
              <a:buNone/>
            </a:pPr>
            <a:r>
              <a:rPr lang="en-US" dirty="0"/>
              <a:t>	</a:t>
            </a:r>
            <a:r>
              <a:rPr lang="en-US" dirty="0" smtClean="0"/>
              <a:t>while (true)			</a:t>
            </a:r>
          </a:p>
          <a:p>
            <a:pPr marL="0" indent="0">
              <a:buNone/>
            </a:pPr>
            <a:r>
              <a:rPr lang="en-US" dirty="0"/>
              <a:t>	</a:t>
            </a:r>
            <a:r>
              <a:rPr lang="en-US" dirty="0" smtClean="0"/>
              <a:t>{</a:t>
            </a:r>
          </a:p>
          <a:p>
            <a:pPr marL="0" indent="0">
              <a:buNone/>
            </a:pPr>
            <a:r>
              <a:rPr lang="en-US" dirty="0"/>
              <a:t>	</a:t>
            </a:r>
            <a:r>
              <a:rPr lang="en-US" dirty="0" smtClean="0"/>
              <a:t>receive (producer, &amp;m);	</a:t>
            </a:r>
            <a:r>
              <a:rPr lang="en-US" sz="2000" dirty="0">
                <a:solidFill>
                  <a:srgbClr val="FF0000"/>
                </a:solidFill>
              </a:rPr>
              <a:t>//get message containing item</a:t>
            </a:r>
          </a:p>
          <a:p>
            <a:pPr marL="0" indent="0">
              <a:buNone/>
            </a:pPr>
            <a:r>
              <a:rPr lang="en-US" dirty="0"/>
              <a:t>	</a:t>
            </a:r>
            <a:r>
              <a:rPr lang="en-US" dirty="0" smtClean="0"/>
              <a:t>item=</a:t>
            </a:r>
            <a:r>
              <a:rPr lang="en-US" dirty="0" err="1" smtClean="0"/>
              <a:t>extract_item</a:t>
            </a:r>
            <a:r>
              <a:rPr lang="en-US" dirty="0" smtClean="0"/>
              <a:t>(&amp;m);	</a:t>
            </a:r>
            <a:r>
              <a:rPr lang="en-US" sz="2000" dirty="0">
                <a:solidFill>
                  <a:srgbClr val="FF0000"/>
                </a:solidFill>
              </a:rPr>
              <a:t>//extract item from message</a:t>
            </a:r>
          </a:p>
          <a:p>
            <a:pPr marL="0" indent="0">
              <a:buNone/>
            </a:pPr>
            <a:r>
              <a:rPr lang="en-US" dirty="0"/>
              <a:t>	</a:t>
            </a:r>
            <a:r>
              <a:rPr lang="en-US" dirty="0" smtClean="0"/>
              <a:t>send (producer, &amp;m);		</a:t>
            </a:r>
            <a:r>
              <a:rPr lang="en-US" sz="2000" dirty="0">
                <a:solidFill>
                  <a:srgbClr val="FF0000"/>
                </a:solidFill>
              </a:rPr>
              <a:t>//send back empty reply</a:t>
            </a:r>
          </a:p>
          <a:p>
            <a:pPr marL="0" indent="0">
              <a:buNone/>
            </a:pPr>
            <a:r>
              <a:rPr lang="en-US" dirty="0"/>
              <a:t>	</a:t>
            </a:r>
            <a:r>
              <a:rPr lang="en-US" dirty="0" err="1" smtClean="0"/>
              <a:t>consume_item</a:t>
            </a:r>
            <a:r>
              <a:rPr lang="en-US" dirty="0" smtClean="0"/>
              <a:t> (item);		</a:t>
            </a:r>
            <a:r>
              <a:rPr lang="en-US" sz="2000" dirty="0">
                <a:solidFill>
                  <a:srgbClr val="FF0000"/>
                </a:solidFill>
              </a:rPr>
              <a:t>//do something with the item</a:t>
            </a:r>
          </a:p>
          <a:p>
            <a:pPr marL="0" indent="0">
              <a:buNone/>
            </a:pPr>
            <a:r>
              <a:rPr lang="en-US" dirty="0"/>
              <a:t>	</a:t>
            </a:r>
            <a:r>
              <a:rPr lang="en-US" dirty="0" smtClean="0"/>
              <a:t>}</a:t>
            </a:r>
          </a:p>
          <a:p>
            <a:pPr marL="0" indent="0">
              <a:buNone/>
            </a:pPr>
            <a:r>
              <a:rPr lang="en-US" dirty="0"/>
              <a:t>}	</a:t>
            </a:r>
            <a:endParaRPr lang="en-US" dirty="0" smtClean="0"/>
          </a:p>
          <a:p>
            <a:pPr marL="0" indent="0">
              <a:buNone/>
            </a:pPr>
            <a:endParaRPr lang="en-IN" dirty="0"/>
          </a:p>
        </p:txBody>
      </p:sp>
    </p:spTree>
    <p:extLst>
      <p:ext uri="{BB962C8B-B14F-4D97-AF65-F5344CB8AC3E}">
        <p14:creationId xmlns:p14="http://schemas.microsoft.com/office/powerpoint/2010/main" val="903430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5181600" cy="5059363"/>
          </a:xfrm>
        </p:spPr>
        <p:txBody>
          <a:bodyPr>
            <a:normAutofit lnSpcReduction="10000"/>
          </a:bodyPr>
          <a:lstStyle/>
          <a:p>
            <a:r>
              <a:rPr lang="en-IN" dirty="0"/>
              <a:t>In this mechanism some application are divided  into phases and have that rule that no process </a:t>
            </a:r>
            <a:r>
              <a:rPr lang="en-IN" dirty="0" smtClean="0"/>
              <a:t>may proceed </a:t>
            </a:r>
            <a:r>
              <a:rPr lang="en-IN" dirty="0"/>
              <a:t>into the next phase until all process completed in this phase and are ready to proceed to the next phase.</a:t>
            </a:r>
          </a:p>
          <a:p>
            <a:r>
              <a:rPr lang="en-IN" dirty="0"/>
              <a:t>This </a:t>
            </a:r>
            <a:r>
              <a:rPr lang="en-IN" dirty="0" smtClean="0"/>
              <a:t>behaviour </a:t>
            </a:r>
            <a:r>
              <a:rPr lang="en-IN" dirty="0"/>
              <a:t>is achieved by placing barrier at the end of each phase.</a:t>
            </a:r>
          </a:p>
          <a:p>
            <a:r>
              <a:rPr lang="en-IN" dirty="0"/>
              <a:t>When a process reaches the barrier, it is blocked until all processes have reach at the barrier</a:t>
            </a:r>
            <a:r>
              <a:rPr lang="en-IN" dirty="0" smtClean="0"/>
              <a:t>.</a:t>
            </a:r>
          </a:p>
          <a:p>
            <a:r>
              <a:rPr lang="en-IN" dirty="0" smtClean="0"/>
              <a:t>There </a:t>
            </a:r>
            <a:r>
              <a:rPr lang="en-IN" dirty="0"/>
              <a:t>are four processes with a barrier.</a:t>
            </a:r>
          </a:p>
        </p:txBody>
      </p:sp>
      <p:sp>
        <p:nvSpPr>
          <p:cNvPr id="9" name="Content Placeholder 8"/>
          <p:cNvSpPr>
            <a:spLocks noGrp="1"/>
          </p:cNvSpPr>
          <p:nvPr>
            <p:ph sz="half" idx="2"/>
          </p:nvPr>
        </p:nvSpPr>
        <p:spPr>
          <a:xfrm>
            <a:off x="5410200" y="1066800"/>
            <a:ext cx="3543300" cy="5059363"/>
          </a:xfrm>
        </p:spPr>
        <p:txBody>
          <a:bodyPr/>
          <a:lstStyle/>
          <a:p>
            <a:endParaRPr lang="en-IN" dirty="0"/>
          </a:p>
        </p:txBody>
      </p:sp>
      <p:sp>
        <p:nvSpPr>
          <p:cNvPr id="2" name="Title 1"/>
          <p:cNvSpPr>
            <a:spLocks noGrp="1"/>
          </p:cNvSpPr>
          <p:nvPr>
            <p:ph type="title"/>
          </p:nvPr>
        </p:nvSpPr>
        <p:spPr/>
        <p:txBody>
          <a:bodyPr/>
          <a:lstStyle/>
          <a:p>
            <a:r>
              <a:rPr lang="en-IN" dirty="0"/>
              <a:t>Barrier</a:t>
            </a:r>
          </a:p>
        </p:txBody>
      </p:sp>
      <p:sp>
        <p:nvSpPr>
          <p:cNvPr id="10" name="Rectangle 9"/>
          <p:cNvSpPr/>
          <p:nvPr/>
        </p:nvSpPr>
        <p:spPr>
          <a:xfrm rot="16200000">
            <a:off x="6057900" y="3224212"/>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Barrier</a:t>
            </a:r>
            <a:endParaRPr lang="en-IN" dirty="0"/>
          </a:p>
        </p:txBody>
      </p:sp>
      <p:sp>
        <p:nvSpPr>
          <p:cNvPr id="11" name="Oval 10"/>
          <p:cNvSpPr/>
          <p:nvPr/>
        </p:nvSpPr>
        <p:spPr>
          <a:xfrm>
            <a:off x="56388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12" name="Oval 11"/>
          <p:cNvSpPr/>
          <p:nvPr/>
        </p:nvSpPr>
        <p:spPr>
          <a:xfrm>
            <a:off x="66294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13" name="Oval 12"/>
          <p:cNvSpPr/>
          <p:nvPr/>
        </p:nvSpPr>
        <p:spPr>
          <a:xfrm>
            <a:off x="60198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
        <p:nvSpPr>
          <p:cNvPr id="14" name="Oval 13"/>
          <p:cNvSpPr/>
          <p:nvPr/>
        </p:nvSpPr>
        <p:spPr>
          <a:xfrm>
            <a:off x="7010400" y="4800599"/>
            <a:ext cx="533400" cy="472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cxnSp>
        <p:nvCxnSpPr>
          <p:cNvPr id="16" name="Straight Connector 15"/>
          <p:cNvCxnSpPr/>
          <p:nvPr/>
        </p:nvCxnSpPr>
        <p:spPr>
          <a:xfrm>
            <a:off x="6172200" y="2343148"/>
            <a:ext cx="1752600" cy="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162800" y="3238500"/>
            <a:ext cx="762000" cy="1190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flipV="1">
            <a:off x="6568440" y="4138369"/>
            <a:ext cx="1341120" cy="1619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543800" y="5036739"/>
            <a:ext cx="381000" cy="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p:nvPr/>
        </p:nvCxnSpPr>
        <p:spPr>
          <a:xfrm>
            <a:off x="7708900" y="59817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7086600" y="5772348"/>
            <a:ext cx="685800" cy="369332"/>
          </a:xfrm>
          <a:prstGeom prst="rect">
            <a:avLst/>
          </a:prstGeom>
          <a:noFill/>
        </p:spPr>
        <p:txBody>
          <a:bodyPr wrap="square" rtlCol="0">
            <a:spAutoFit/>
          </a:bodyPr>
          <a:lstStyle/>
          <a:p>
            <a:r>
              <a:rPr lang="en-US" dirty="0" smtClean="0"/>
              <a:t>Time</a:t>
            </a:r>
            <a:endParaRPr lang="en-IN" dirty="0"/>
          </a:p>
        </p:txBody>
      </p:sp>
    </p:spTree>
    <p:extLst>
      <p:ext uri="{BB962C8B-B14F-4D97-AF65-F5344CB8AC3E}">
        <p14:creationId xmlns:p14="http://schemas.microsoft.com/office/powerpoint/2010/main" val="7168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P spid="12" grpId="0" animBg="1"/>
      <p:bldP spid="13" grpId="0" animBg="1"/>
      <p:bldP spid="14" grpId="0" animBg="1"/>
      <p:bldP spid="4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5181600" cy="5059363"/>
          </a:xfrm>
        </p:spPr>
        <p:txBody>
          <a:bodyPr>
            <a:normAutofit/>
          </a:bodyPr>
          <a:lstStyle/>
          <a:p>
            <a:r>
              <a:rPr lang="en-IN" dirty="0" smtClean="0"/>
              <a:t>Processes </a:t>
            </a:r>
            <a:r>
              <a:rPr lang="en-IN" dirty="0"/>
              <a:t>A, B and D are completed and process C is still not completed so until process C will complete, process A</a:t>
            </a:r>
            <a:r>
              <a:rPr lang="en-IN" dirty="0" smtClean="0"/>
              <a:t>, B </a:t>
            </a:r>
            <a:r>
              <a:rPr lang="en-IN" dirty="0"/>
              <a:t>and D will not start in next phase.</a:t>
            </a:r>
          </a:p>
        </p:txBody>
      </p:sp>
      <p:sp>
        <p:nvSpPr>
          <p:cNvPr id="9" name="Content Placeholder 8"/>
          <p:cNvSpPr>
            <a:spLocks noGrp="1"/>
          </p:cNvSpPr>
          <p:nvPr>
            <p:ph sz="half" idx="2"/>
          </p:nvPr>
        </p:nvSpPr>
        <p:spPr>
          <a:xfrm>
            <a:off x="5410200" y="1066800"/>
            <a:ext cx="3543300" cy="5059363"/>
          </a:xfrm>
        </p:spPr>
        <p:txBody>
          <a:bodyPr/>
          <a:lstStyle/>
          <a:p>
            <a:endParaRPr lang="en-IN" dirty="0"/>
          </a:p>
        </p:txBody>
      </p:sp>
      <p:sp>
        <p:nvSpPr>
          <p:cNvPr id="2" name="Title 1"/>
          <p:cNvSpPr>
            <a:spLocks noGrp="1"/>
          </p:cNvSpPr>
          <p:nvPr>
            <p:ph type="title"/>
          </p:nvPr>
        </p:nvSpPr>
        <p:spPr/>
        <p:txBody>
          <a:bodyPr/>
          <a:lstStyle/>
          <a:p>
            <a:r>
              <a:rPr lang="en-IN" dirty="0"/>
              <a:t>Barrier</a:t>
            </a:r>
          </a:p>
        </p:txBody>
      </p:sp>
      <p:sp>
        <p:nvSpPr>
          <p:cNvPr id="10" name="Rectangle 9"/>
          <p:cNvSpPr/>
          <p:nvPr/>
        </p:nvSpPr>
        <p:spPr>
          <a:xfrm rot="16200000">
            <a:off x="6057900" y="3224212"/>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Barrier</a:t>
            </a:r>
            <a:endParaRPr lang="en-IN" dirty="0"/>
          </a:p>
        </p:txBody>
      </p:sp>
      <p:sp>
        <p:nvSpPr>
          <p:cNvPr id="11" name="Oval 10"/>
          <p:cNvSpPr/>
          <p:nvPr/>
        </p:nvSpPr>
        <p:spPr>
          <a:xfrm>
            <a:off x="73914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12" name="Oval 11"/>
          <p:cNvSpPr/>
          <p:nvPr/>
        </p:nvSpPr>
        <p:spPr>
          <a:xfrm>
            <a:off x="73914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13" name="Oval 12"/>
          <p:cNvSpPr/>
          <p:nvPr/>
        </p:nvSpPr>
        <p:spPr>
          <a:xfrm>
            <a:off x="60198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
        <p:nvSpPr>
          <p:cNvPr id="14" name="Oval 13"/>
          <p:cNvSpPr/>
          <p:nvPr/>
        </p:nvSpPr>
        <p:spPr>
          <a:xfrm>
            <a:off x="7391400" y="4800599"/>
            <a:ext cx="533400" cy="472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cxnSp>
        <p:nvCxnSpPr>
          <p:cNvPr id="22" name="Straight Connector 21"/>
          <p:cNvCxnSpPr/>
          <p:nvPr/>
        </p:nvCxnSpPr>
        <p:spPr>
          <a:xfrm flipV="1">
            <a:off x="6568440" y="4138369"/>
            <a:ext cx="1341120" cy="1619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p:nvPr/>
        </p:nvCxnSpPr>
        <p:spPr>
          <a:xfrm>
            <a:off x="7708900" y="59817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7086600" y="5772348"/>
            <a:ext cx="685800" cy="369332"/>
          </a:xfrm>
          <a:prstGeom prst="rect">
            <a:avLst/>
          </a:prstGeom>
          <a:noFill/>
        </p:spPr>
        <p:txBody>
          <a:bodyPr wrap="square" rtlCol="0">
            <a:spAutoFit/>
          </a:bodyPr>
          <a:lstStyle/>
          <a:p>
            <a:r>
              <a:rPr lang="en-US" dirty="0" smtClean="0"/>
              <a:t>Time</a:t>
            </a:r>
            <a:endParaRPr lang="en-IN" dirty="0"/>
          </a:p>
        </p:txBody>
      </p:sp>
    </p:spTree>
    <p:extLst>
      <p:ext uri="{BB962C8B-B14F-4D97-AF65-F5344CB8AC3E}">
        <p14:creationId xmlns:p14="http://schemas.microsoft.com/office/powerpoint/2010/main" val="196109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5181600" cy="5059363"/>
          </a:xfrm>
        </p:spPr>
        <p:txBody>
          <a:bodyPr>
            <a:normAutofit/>
          </a:bodyPr>
          <a:lstStyle/>
          <a:p>
            <a:r>
              <a:rPr lang="en-IN" dirty="0" smtClean="0"/>
              <a:t>Once process </a:t>
            </a:r>
            <a:r>
              <a:rPr lang="en-IN" dirty="0"/>
              <a:t>C completes all the process start in next phase.</a:t>
            </a:r>
          </a:p>
        </p:txBody>
      </p:sp>
      <p:sp>
        <p:nvSpPr>
          <p:cNvPr id="9" name="Content Placeholder 8"/>
          <p:cNvSpPr>
            <a:spLocks noGrp="1"/>
          </p:cNvSpPr>
          <p:nvPr>
            <p:ph sz="half" idx="2"/>
          </p:nvPr>
        </p:nvSpPr>
        <p:spPr>
          <a:xfrm>
            <a:off x="5410200" y="1066800"/>
            <a:ext cx="3543300" cy="5059363"/>
          </a:xfrm>
        </p:spPr>
        <p:txBody>
          <a:bodyPr/>
          <a:lstStyle/>
          <a:p>
            <a:endParaRPr lang="en-IN" dirty="0"/>
          </a:p>
        </p:txBody>
      </p:sp>
      <p:sp>
        <p:nvSpPr>
          <p:cNvPr id="2" name="Title 1"/>
          <p:cNvSpPr>
            <a:spLocks noGrp="1"/>
          </p:cNvSpPr>
          <p:nvPr>
            <p:ph type="title"/>
          </p:nvPr>
        </p:nvSpPr>
        <p:spPr/>
        <p:txBody>
          <a:bodyPr/>
          <a:lstStyle/>
          <a:p>
            <a:r>
              <a:rPr lang="en-IN" dirty="0"/>
              <a:t>Barrier</a:t>
            </a:r>
          </a:p>
        </p:txBody>
      </p:sp>
      <p:sp>
        <p:nvSpPr>
          <p:cNvPr id="10" name="Rectangle 9"/>
          <p:cNvSpPr/>
          <p:nvPr/>
        </p:nvSpPr>
        <p:spPr>
          <a:xfrm rot="16200000">
            <a:off x="5600700" y="3224212"/>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Barrier</a:t>
            </a:r>
            <a:endParaRPr lang="en-IN" dirty="0"/>
          </a:p>
        </p:txBody>
      </p:sp>
      <p:sp>
        <p:nvSpPr>
          <p:cNvPr id="11" name="Oval 10"/>
          <p:cNvSpPr/>
          <p:nvPr/>
        </p:nvSpPr>
        <p:spPr>
          <a:xfrm>
            <a:off x="82296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12" name="Oval 11"/>
          <p:cNvSpPr/>
          <p:nvPr/>
        </p:nvSpPr>
        <p:spPr>
          <a:xfrm>
            <a:off x="82296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13" name="Oval 12"/>
          <p:cNvSpPr/>
          <p:nvPr/>
        </p:nvSpPr>
        <p:spPr>
          <a:xfrm>
            <a:off x="82296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
        <p:nvSpPr>
          <p:cNvPr id="14" name="Oval 13"/>
          <p:cNvSpPr/>
          <p:nvPr/>
        </p:nvSpPr>
        <p:spPr>
          <a:xfrm>
            <a:off x="8229600" y="4800599"/>
            <a:ext cx="533400" cy="472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cxnSp>
        <p:nvCxnSpPr>
          <p:cNvPr id="43" name="Straight Arrow Connector 42"/>
          <p:cNvCxnSpPr/>
          <p:nvPr/>
        </p:nvCxnSpPr>
        <p:spPr>
          <a:xfrm>
            <a:off x="7708900" y="59817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7086600" y="5772348"/>
            <a:ext cx="685800" cy="369332"/>
          </a:xfrm>
          <a:prstGeom prst="rect">
            <a:avLst/>
          </a:prstGeom>
          <a:noFill/>
        </p:spPr>
        <p:txBody>
          <a:bodyPr wrap="square" rtlCol="0">
            <a:spAutoFit/>
          </a:bodyPr>
          <a:lstStyle/>
          <a:p>
            <a:r>
              <a:rPr lang="en-US" dirty="0" smtClean="0"/>
              <a:t>Time</a:t>
            </a:r>
            <a:endParaRPr lang="en-IN" dirty="0"/>
          </a:p>
        </p:txBody>
      </p:sp>
    </p:spTree>
    <p:extLst>
      <p:ext uri="{BB962C8B-B14F-4D97-AF65-F5344CB8AC3E}">
        <p14:creationId xmlns:p14="http://schemas.microsoft.com/office/powerpoint/2010/main" val="608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interrupts</a:t>
            </a:r>
          </a:p>
        </p:txBody>
      </p:sp>
      <p:sp>
        <p:nvSpPr>
          <p:cNvPr id="3" name="Content Placeholder 2"/>
          <p:cNvSpPr>
            <a:spLocks noGrp="1"/>
          </p:cNvSpPr>
          <p:nvPr>
            <p:ph idx="1"/>
          </p:nvPr>
        </p:nvSpPr>
        <p:spPr/>
        <p:txBody>
          <a:bodyPr>
            <a:normAutofit/>
          </a:bodyPr>
          <a:lstStyle/>
          <a:p>
            <a:r>
              <a:rPr lang="en-IN" dirty="0" smtClean="0"/>
              <a:t>while (true)</a:t>
            </a:r>
          </a:p>
          <a:p>
            <a:pPr marL="0" indent="0">
              <a:buNone/>
            </a:pPr>
            <a:r>
              <a:rPr lang="en-IN" dirty="0"/>
              <a:t>	</a:t>
            </a:r>
            <a:r>
              <a:rPr lang="en-IN" dirty="0" smtClean="0"/>
              <a:t>{</a:t>
            </a:r>
          </a:p>
          <a:p>
            <a:pPr marL="361950" lvl="1" indent="0">
              <a:buNone/>
            </a:pPr>
            <a:r>
              <a:rPr lang="en-IN" dirty="0"/>
              <a:t>	</a:t>
            </a:r>
            <a:r>
              <a:rPr lang="en-IN" dirty="0" smtClean="0"/>
              <a:t>	&lt; </a:t>
            </a:r>
            <a:r>
              <a:rPr lang="en-IN" dirty="0"/>
              <a:t>disable interrupts &gt;;</a:t>
            </a:r>
          </a:p>
          <a:p>
            <a:pPr marL="361950" lvl="1" indent="0">
              <a:buNone/>
            </a:pPr>
            <a:r>
              <a:rPr lang="en-IN" dirty="0" smtClean="0"/>
              <a:t>		&lt; </a:t>
            </a:r>
            <a:r>
              <a:rPr lang="en-IN" dirty="0"/>
              <a:t>critical section &gt;;</a:t>
            </a:r>
          </a:p>
          <a:p>
            <a:pPr marL="361950" lvl="1" indent="0">
              <a:buNone/>
            </a:pPr>
            <a:r>
              <a:rPr lang="en-IN" dirty="0" smtClean="0"/>
              <a:t>		&lt; </a:t>
            </a:r>
            <a:r>
              <a:rPr lang="en-IN" dirty="0"/>
              <a:t>enable interrupts &gt;;</a:t>
            </a:r>
          </a:p>
          <a:p>
            <a:pPr marL="361950" lvl="1" indent="0">
              <a:buNone/>
            </a:pPr>
            <a:r>
              <a:rPr lang="en-IN" dirty="0" smtClean="0"/>
              <a:t>		&lt; </a:t>
            </a:r>
            <a:r>
              <a:rPr lang="en-IN" dirty="0"/>
              <a:t>remainder section&gt;;     </a:t>
            </a:r>
            <a:endParaRPr lang="en-IN" dirty="0" smtClean="0"/>
          </a:p>
          <a:p>
            <a:pPr marL="0" indent="0">
              <a:buNone/>
            </a:pPr>
            <a:r>
              <a:rPr lang="en-IN" dirty="0" smtClean="0"/>
              <a:t>	}</a:t>
            </a:r>
          </a:p>
          <a:p>
            <a:endParaRPr lang="en-IN" dirty="0" smtClean="0"/>
          </a:p>
          <a:p>
            <a:pPr marL="0" indent="0">
              <a:buNone/>
            </a:pPr>
            <a:endParaRPr lang="en-IN" dirty="0"/>
          </a:p>
          <a:p>
            <a:endParaRPr lang="en-IN" dirty="0"/>
          </a:p>
        </p:txBody>
      </p:sp>
      <p:cxnSp>
        <p:nvCxnSpPr>
          <p:cNvPr id="4" name="Straight Connector 3"/>
          <p:cNvCxnSpPr/>
          <p:nvPr/>
        </p:nvCxnSpPr>
        <p:spPr>
          <a:xfrm>
            <a:off x="1443317" y="50112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1443317" y="58494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2286279"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2291752"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181600"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6934200"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058778" y="6066348"/>
            <a:ext cx="457200" cy="369332"/>
          </a:xfrm>
          <a:prstGeom prst="rect">
            <a:avLst/>
          </a:prstGeom>
          <a:noFill/>
        </p:spPr>
        <p:txBody>
          <a:bodyPr wrap="square" rtlCol="0">
            <a:spAutoFit/>
          </a:bodyPr>
          <a:lstStyle/>
          <a:p>
            <a:r>
              <a:rPr lang="en-US" dirty="0" smtClean="0"/>
              <a:t>T1</a:t>
            </a:r>
            <a:endParaRPr lang="en-US" dirty="0"/>
          </a:p>
        </p:txBody>
      </p:sp>
      <p:sp>
        <p:nvSpPr>
          <p:cNvPr id="13" name="TextBox 12"/>
          <p:cNvSpPr txBox="1"/>
          <p:nvPr/>
        </p:nvSpPr>
        <p:spPr>
          <a:xfrm>
            <a:off x="4952999" y="6074084"/>
            <a:ext cx="457200" cy="369332"/>
          </a:xfrm>
          <a:prstGeom prst="rect">
            <a:avLst/>
          </a:prstGeom>
          <a:noFill/>
        </p:spPr>
        <p:txBody>
          <a:bodyPr wrap="square" rtlCol="0">
            <a:spAutoFit/>
          </a:bodyPr>
          <a:lstStyle/>
          <a:p>
            <a:r>
              <a:rPr lang="en-US" dirty="0" smtClean="0"/>
              <a:t>T3</a:t>
            </a:r>
            <a:endParaRPr lang="en-US" dirty="0"/>
          </a:p>
        </p:txBody>
      </p:sp>
      <p:sp>
        <p:nvSpPr>
          <p:cNvPr id="14" name="TextBox 13"/>
          <p:cNvSpPr txBox="1"/>
          <p:nvPr/>
        </p:nvSpPr>
        <p:spPr>
          <a:xfrm>
            <a:off x="6705600" y="6063706"/>
            <a:ext cx="457200" cy="369332"/>
          </a:xfrm>
          <a:prstGeom prst="rect">
            <a:avLst/>
          </a:prstGeom>
          <a:noFill/>
        </p:spPr>
        <p:txBody>
          <a:bodyPr wrap="square" rtlCol="0">
            <a:spAutoFit/>
          </a:bodyPr>
          <a:lstStyle/>
          <a:p>
            <a:r>
              <a:rPr lang="en-US" dirty="0" smtClean="0"/>
              <a:t>T4</a:t>
            </a:r>
            <a:endParaRPr lang="en-US" dirty="0"/>
          </a:p>
        </p:txBody>
      </p:sp>
      <p:sp>
        <p:nvSpPr>
          <p:cNvPr id="15" name="TextBox 14"/>
          <p:cNvSpPr txBox="1"/>
          <p:nvPr/>
        </p:nvSpPr>
        <p:spPr>
          <a:xfrm>
            <a:off x="338417" y="4835656"/>
            <a:ext cx="1104900" cy="377321"/>
          </a:xfrm>
          <a:prstGeom prst="rect">
            <a:avLst/>
          </a:prstGeom>
          <a:noFill/>
        </p:spPr>
        <p:txBody>
          <a:bodyPr wrap="square" rtlCol="0">
            <a:spAutoFit/>
          </a:bodyPr>
          <a:lstStyle/>
          <a:p>
            <a:r>
              <a:rPr lang="en-US" b="1" dirty="0" smtClean="0">
                <a:solidFill>
                  <a:srgbClr val="C00000"/>
                </a:solidFill>
              </a:rPr>
              <a:t>Process A</a:t>
            </a:r>
            <a:endParaRPr lang="en-US" b="1" dirty="0">
              <a:solidFill>
                <a:srgbClr val="C00000"/>
              </a:solidFill>
            </a:endParaRPr>
          </a:p>
        </p:txBody>
      </p:sp>
      <p:sp>
        <p:nvSpPr>
          <p:cNvPr id="16" name="TextBox 15"/>
          <p:cNvSpPr txBox="1"/>
          <p:nvPr/>
        </p:nvSpPr>
        <p:spPr>
          <a:xfrm>
            <a:off x="332944" y="5661731"/>
            <a:ext cx="1104900" cy="377321"/>
          </a:xfrm>
          <a:prstGeom prst="rect">
            <a:avLst/>
          </a:prstGeom>
          <a:noFill/>
        </p:spPr>
        <p:txBody>
          <a:bodyPr wrap="square" rtlCol="0">
            <a:spAutoFit/>
          </a:bodyPr>
          <a:lstStyle/>
          <a:p>
            <a:r>
              <a:rPr lang="en-US" dirty="0" smtClean="0"/>
              <a:t>Process B</a:t>
            </a:r>
            <a:endParaRPr lang="en-US" dirty="0"/>
          </a:p>
        </p:txBody>
      </p:sp>
      <p:sp>
        <p:nvSpPr>
          <p:cNvPr id="23" name="Rectangle 22"/>
          <p:cNvSpPr/>
          <p:nvPr/>
        </p:nvSpPr>
        <p:spPr>
          <a:xfrm>
            <a:off x="5186363"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ular Callout 29"/>
          <p:cNvSpPr/>
          <p:nvPr/>
        </p:nvSpPr>
        <p:spPr>
          <a:xfrm>
            <a:off x="1704976" y="4035983"/>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disable interrupts &gt;</a:t>
            </a:r>
          </a:p>
        </p:txBody>
      </p:sp>
      <p:sp>
        <p:nvSpPr>
          <p:cNvPr id="31" name="Rounded Rectangular Callout 30"/>
          <p:cNvSpPr/>
          <p:nvPr/>
        </p:nvSpPr>
        <p:spPr>
          <a:xfrm>
            <a:off x="4600576" y="4033987"/>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enable </a:t>
            </a:r>
            <a:r>
              <a:rPr lang="en-IN" dirty="0" smtClean="0"/>
              <a:t>interrupts </a:t>
            </a:r>
            <a:r>
              <a:rPr lang="en-IN" dirty="0"/>
              <a:t>&gt;</a:t>
            </a:r>
          </a:p>
        </p:txBody>
      </p:sp>
      <p:sp>
        <p:nvSpPr>
          <p:cNvPr id="32" name="Rounded Rectangular Callout 31"/>
          <p:cNvSpPr/>
          <p:nvPr/>
        </p:nvSpPr>
        <p:spPr>
          <a:xfrm>
            <a:off x="3033714" y="3829458"/>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critical section </a:t>
            </a:r>
            <a:r>
              <a:rPr lang="en-IN" dirty="0" smtClean="0"/>
              <a:t>&gt;</a:t>
            </a:r>
            <a:endParaRPr lang="en-IN" dirty="0"/>
          </a:p>
        </p:txBody>
      </p:sp>
      <p:sp>
        <p:nvSpPr>
          <p:cNvPr id="33" name="Right Brace 32"/>
          <p:cNvSpPr/>
          <p:nvPr/>
        </p:nvSpPr>
        <p:spPr>
          <a:xfrm rot="16200000">
            <a:off x="3584857" y="3350061"/>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34" name="Rounded Rectangular Callout 33"/>
          <p:cNvSpPr/>
          <p:nvPr/>
        </p:nvSpPr>
        <p:spPr>
          <a:xfrm>
            <a:off x="5945001" y="3826787"/>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remainder section&gt;</a:t>
            </a:r>
          </a:p>
        </p:txBody>
      </p:sp>
      <p:sp>
        <p:nvSpPr>
          <p:cNvPr id="35" name="Right Brace 34"/>
          <p:cNvSpPr/>
          <p:nvPr/>
        </p:nvSpPr>
        <p:spPr>
          <a:xfrm rot="16200000">
            <a:off x="6494588" y="3373868"/>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83153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4"/>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interrupts</a:t>
            </a:r>
          </a:p>
        </p:txBody>
      </p:sp>
      <p:sp>
        <p:nvSpPr>
          <p:cNvPr id="3" name="Content Placeholder 2"/>
          <p:cNvSpPr>
            <a:spLocks noGrp="1"/>
          </p:cNvSpPr>
          <p:nvPr>
            <p:ph idx="1"/>
          </p:nvPr>
        </p:nvSpPr>
        <p:spPr/>
        <p:txBody>
          <a:bodyPr/>
          <a:lstStyle/>
          <a:p>
            <a:r>
              <a:rPr lang="en-IN" dirty="0" smtClean="0"/>
              <a:t>Problems:</a:t>
            </a:r>
            <a:endParaRPr lang="en-IN" dirty="0"/>
          </a:p>
          <a:p>
            <a:pPr lvl="1"/>
            <a:r>
              <a:rPr lang="en-IN" dirty="0"/>
              <a:t>Unattractive or unwise to give user processes the power to turn off interrupts. </a:t>
            </a:r>
          </a:p>
          <a:p>
            <a:pPr lvl="2"/>
            <a:r>
              <a:rPr lang="en-IN" dirty="0"/>
              <a:t>What if one of them did </a:t>
            </a:r>
            <a:r>
              <a:rPr lang="en-IN" dirty="0" smtClean="0"/>
              <a:t>it (disable interrupt) </a:t>
            </a:r>
            <a:r>
              <a:rPr lang="en-IN" dirty="0"/>
              <a:t>and never turned them on </a:t>
            </a:r>
            <a:r>
              <a:rPr lang="en-IN" dirty="0" smtClean="0"/>
              <a:t>(enable interrupt) again</a:t>
            </a:r>
            <a:r>
              <a:rPr lang="en-IN" dirty="0"/>
              <a:t>? </a:t>
            </a:r>
            <a:r>
              <a:rPr lang="en-IN" dirty="0">
                <a:solidFill>
                  <a:srgbClr val="C00000"/>
                </a:solidFill>
              </a:rPr>
              <a:t>That could be the end of the system</a:t>
            </a:r>
            <a:r>
              <a:rPr lang="en-IN" dirty="0"/>
              <a:t>. </a:t>
            </a:r>
          </a:p>
          <a:p>
            <a:pPr lvl="1"/>
            <a:r>
              <a:rPr lang="en-IN" dirty="0" smtClean="0"/>
              <a:t>If </a:t>
            </a:r>
            <a:r>
              <a:rPr lang="en-IN" dirty="0"/>
              <a:t>the system is a multiprocessor, with two or more CPUs, disabling interrupts affects only the CPU that executed the disable instruction. The other ones will continue running and can access the shared memory.</a:t>
            </a:r>
          </a:p>
        </p:txBody>
      </p:sp>
    </p:spTree>
    <p:extLst>
      <p:ext uri="{BB962C8B-B14F-4D97-AF65-F5344CB8AC3E}">
        <p14:creationId xmlns:p14="http://schemas.microsoft.com/office/powerpoint/2010/main" val="260438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lock variable</a:t>
            </a:r>
          </a:p>
        </p:txBody>
      </p:sp>
      <p:sp>
        <p:nvSpPr>
          <p:cNvPr id="3" name="Content Placeholder 2"/>
          <p:cNvSpPr>
            <a:spLocks noGrp="1"/>
          </p:cNvSpPr>
          <p:nvPr>
            <p:ph idx="1"/>
          </p:nvPr>
        </p:nvSpPr>
        <p:spPr/>
        <p:txBody>
          <a:bodyPr>
            <a:normAutofit lnSpcReduction="10000"/>
          </a:bodyPr>
          <a:lstStyle/>
          <a:p>
            <a:r>
              <a:rPr lang="en-IN" dirty="0"/>
              <a:t>A shared variable lock having value 0 or 1.</a:t>
            </a:r>
          </a:p>
          <a:p>
            <a:r>
              <a:rPr lang="en-IN" dirty="0"/>
              <a:t>Before entering in to critical region a process </a:t>
            </a:r>
            <a:r>
              <a:rPr lang="en-IN" dirty="0" smtClean="0"/>
              <a:t>checks </a:t>
            </a:r>
            <a:r>
              <a:rPr lang="en-IN" dirty="0"/>
              <a:t>a shared variable lock’s value.</a:t>
            </a:r>
          </a:p>
          <a:p>
            <a:pPr lvl="1"/>
            <a:r>
              <a:rPr lang="en-IN" dirty="0"/>
              <a:t>If the value of lock is 0 then set it to 1 before entering the critical section and enters into critical section and set it to 0 immediately after leaving the critical section. </a:t>
            </a:r>
          </a:p>
          <a:p>
            <a:pPr lvl="1"/>
            <a:r>
              <a:rPr lang="en-IN" dirty="0"/>
              <a:t>If the value of lock is 1 then wait until it becomes </a:t>
            </a:r>
            <a:r>
              <a:rPr lang="en-IN" dirty="0" smtClean="0"/>
              <a:t>0 </a:t>
            </a:r>
            <a:r>
              <a:rPr lang="en-IN" dirty="0"/>
              <a:t>by some other process which is in critical section.</a:t>
            </a:r>
          </a:p>
          <a:p>
            <a:r>
              <a:rPr lang="en-IN" dirty="0"/>
              <a:t>w</a:t>
            </a:r>
            <a:r>
              <a:rPr lang="en-IN" dirty="0" smtClean="0"/>
              <a:t>hile </a:t>
            </a:r>
            <a:r>
              <a:rPr lang="en-IN" dirty="0"/>
              <a:t>(true)</a:t>
            </a:r>
          </a:p>
          <a:p>
            <a:pPr marL="0" indent="0">
              <a:buNone/>
            </a:pPr>
            <a:r>
              <a:rPr lang="en-IN" dirty="0" smtClean="0"/>
              <a:t>	{</a:t>
            </a:r>
            <a:endParaRPr lang="en-IN" dirty="0"/>
          </a:p>
          <a:p>
            <a:pPr marL="0" indent="0">
              <a:buNone/>
            </a:pPr>
            <a:r>
              <a:rPr lang="en-IN" dirty="0" smtClean="0"/>
              <a:t>		&lt; </a:t>
            </a:r>
            <a:r>
              <a:rPr lang="en-IN" dirty="0"/>
              <a:t>set shared variable to 1&gt;;</a:t>
            </a:r>
          </a:p>
          <a:p>
            <a:pPr marL="0" indent="0">
              <a:buNone/>
            </a:pPr>
            <a:r>
              <a:rPr lang="en-IN" dirty="0" smtClean="0"/>
              <a:t>		&lt; </a:t>
            </a:r>
            <a:r>
              <a:rPr lang="en-IN" dirty="0"/>
              <a:t>critical section &gt;;</a:t>
            </a:r>
          </a:p>
          <a:p>
            <a:pPr marL="0" indent="0">
              <a:buNone/>
            </a:pPr>
            <a:r>
              <a:rPr lang="en-IN" dirty="0" smtClean="0"/>
              <a:t>		&lt; </a:t>
            </a:r>
            <a:r>
              <a:rPr lang="en-IN" dirty="0"/>
              <a:t>set shared variable to 0&gt;;</a:t>
            </a:r>
          </a:p>
          <a:p>
            <a:pPr marL="0" indent="0">
              <a:buNone/>
            </a:pPr>
            <a:r>
              <a:rPr lang="en-IN" dirty="0" smtClean="0"/>
              <a:t>		&lt; </a:t>
            </a:r>
            <a:r>
              <a:rPr lang="en-IN" dirty="0"/>
              <a:t>remainder section&gt;;</a:t>
            </a:r>
          </a:p>
          <a:p>
            <a:pPr marL="0" indent="0">
              <a:buNone/>
            </a:pPr>
            <a:r>
              <a:rPr lang="en-IN" dirty="0" smtClean="0"/>
              <a:t>	}</a:t>
            </a:r>
            <a:endParaRPr lang="en-IN" dirty="0"/>
          </a:p>
        </p:txBody>
      </p:sp>
    </p:spTree>
    <p:extLst>
      <p:ext uri="{BB962C8B-B14F-4D97-AF65-F5344CB8AC3E}">
        <p14:creationId xmlns:p14="http://schemas.microsoft.com/office/powerpoint/2010/main" val="306062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lock variable</a:t>
            </a:r>
          </a:p>
        </p:txBody>
      </p:sp>
      <p:sp>
        <p:nvSpPr>
          <p:cNvPr id="3" name="Content Placeholder 2"/>
          <p:cNvSpPr>
            <a:spLocks noGrp="1"/>
          </p:cNvSpPr>
          <p:nvPr>
            <p:ph idx="1"/>
          </p:nvPr>
        </p:nvSpPr>
        <p:spPr/>
        <p:txBody>
          <a:bodyPr/>
          <a:lstStyle/>
          <a:p>
            <a:r>
              <a:rPr lang="en-US" dirty="0" smtClean="0"/>
              <a:t>Problem:</a:t>
            </a:r>
          </a:p>
          <a:p>
            <a:pPr lvl="1"/>
            <a:r>
              <a:rPr lang="en-IN" dirty="0" smtClean="0"/>
              <a:t>If </a:t>
            </a:r>
            <a:r>
              <a:rPr lang="en-IN" dirty="0"/>
              <a:t>process P0 sees the value of lock variable 0 and before it can set it to </a:t>
            </a:r>
            <a:r>
              <a:rPr lang="en-IN" dirty="0" smtClean="0"/>
              <a:t>1 context switch occurs. </a:t>
            </a:r>
            <a:endParaRPr lang="en-IN" dirty="0"/>
          </a:p>
          <a:p>
            <a:pPr lvl="1"/>
            <a:r>
              <a:rPr lang="en-IN" dirty="0"/>
              <a:t>Now process P1 runs and finds value of lock variable 0, so it sets value to 1, enters critical region.</a:t>
            </a:r>
          </a:p>
          <a:p>
            <a:pPr lvl="1"/>
            <a:r>
              <a:rPr lang="en-IN" dirty="0"/>
              <a:t>At </a:t>
            </a:r>
            <a:r>
              <a:rPr lang="en-IN" dirty="0" smtClean="0"/>
              <a:t>some </a:t>
            </a:r>
            <a:r>
              <a:rPr lang="en-IN" dirty="0"/>
              <a:t>point of time P0 resumes, sets the value of lock variable to 1, enters critical region. </a:t>
            </a:r>
          </a:p>
          <a:p>
            <a:pPr lvl="1"/>
            <a:r>
              <a:rPr lang="en-IN" dirty="0"/>
              <a:t>Now two processes are in their critical regions accessing the same shared memory, which violates the mutual exclusion condition</a:t>
            </a:r>
            <a:r>
              <a:rPr lang="en-IN" dirty="0" smtClean="0"/>
              <a:t>.</a:t>
            </a:r>
            <a:endParaRPr lang="en-IN" dirty="0"/>
          </a:p>
        </p:txBody>
      </p:sp>
    </p:spTree>
    <p:extLst>
      <p:ext uri="{BB962C8B-B14F-4D97-AF65-F5344CB8AC3E}">
        <p14:creationId xmlns:p14="http://schemas.microsoft.com/office/powerpoint/2010/main" val="139386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a:t>
            </a:r>
            <a:endParaRPr lang="en-US" dirty="0"/>
          </a:p>
        </p:txBody>
      </p:sp>
      <p:sp>
        <p:nvSpPr>
          <p:cNvPr id="5" name="Content Placeholder 4"/>
          <p:cNvSpPr>
            <a:spLocks noGrp="1"/>
          </p:cNvSpPr>
          <p:nvPr>
            <p:ph idx="1"/>
          </p:nvPr>
        </p:nvSpPr>
        <p:spPr/>
        <p:txBody>
          <a:bodyPr/>
          <a:lstStyle/>
          <a:p>
            <a:r>
              <a:rPr lang="en-US" dirty="0"/>
              <a:t>Integer variable 'turn' keeps track of whose turn is to enter the critical section.</a:t>
            </a:r>
          </a:p>
          <a:p>
            <a:r>
              <a:rPr lang="en-US" dirty="0"/>
              <a:t>Initially turn=0. Process </a:t>
            </a:r>
            <a:r>
              <a:rPr lang="en-US" dirty="0" smtClean="0"/>
              <a:t>0 </a:t>
            </a:r>
            <a:r>
              <a:rPr lang="en-US" dirty="0"/>
              <a:t>inspects turn, finds it to be 0, and enters in its critical section. </a:t>
            </a:r>
            <a:endParaRPr lang="en-US" dirty="0" smtClean="0"/>
          </a:p>
          <a:p>
            <a:r>
              <a:rPr lang="en-US" dirty="0" smtClean="0"/>
              <a:t>Process 1 </a:t>
            </a:r>
            <a:r>
              <a:rPr lang="en-US" dirty="0"/>
              <a:t>also finds it to be 0 and therefore sits in a loop continually testing 'turn' to see when it becomes 1. </a:t>
            </a:r>
            <a:endParaRPr lang="en-US" dirty="0" smtClean="0"/>
          </a:p>
          <a:p>
            <a:r>
              <a:rPr lang="en-US" dirty="0"/>
              <a:t>Continuously testing a variable waiting for some </a:t>
            </a:r>
            <a:r>
              <a:rPr lang="en-US" dirty="0" smtClean="0"/>
              <a:t>event </a:t>
            </a:r>
            <a:r>
              <a:rPr lang="en-US" dirty="0"/>
              <a:t>to appear is called the </a:t>
            </a:r>
            <a:r>
              <a:rPr lang="en-US" dirty="0">
                <a:solidFill>
                  <a:srgbClr val="FF0000"/>
                </a:solidFill>
              </a:rPr>
              <a:t>busy waiting</a:t>
            </a:r>
            <a:r>
              <a:rPr lang="en-US" dirty="0" smtClean="0"/>
              <a:t>.</a:t>
            </a:r>
          </a:p>
          <a:p>
            <a:r>
              <a:rPr lang="en-US" dirty="0"/>
              <a:t>When process </a:t>
            </a:r>
            <a:r>
              <a:rPr lang="en-US" dirty="0" smtClean="0"/>
              <a:t>0 </a:t>
            </a:r>
            <a:r>
              <a:rPr lang="en-US" dirty="0"/>
              <a:t>exit from critical region it set turn to 1 and now process </a:t>
            </a:r>
            <a:r>
              <a:rPr lang="en-US" dirty="0" smtClean="0"/>
              <a:t>1 </a:t>
            </a:r>
            <a:r>
              <a:rPr lang="en-US" dirty="0"/>
              <a:t>can find it to be 1 and enters in to critical region</a:t>
            </a:r>
            <a:r>
              <a:rPr lang="en-US" dirty="0" smtClean="0"/>
              <a:t>.</a:t>
            </a:r>
          </a:p>
          <a:p>
            <a:r>
              <a:rPr lang="en-US" dirty="0"/>
              <a:t>In this way both the process get </a:t>
            </a:r>
            <a:r>
              <a:rPr lang="en-US" dirty="0">
                <a:solidFill>
                  <a:srgbClr val="FF0000"/>
                </a:solidFill>
              </a:rPr>
              <a:t>alternate turn </a:t>
            </a:r>
            <a:r>
              <a:rPr lang="en-US" dirty="0"/>
              <a:t>to enter in critical region.</a:t>
            </a:r>
          </a:p>
        </p:txBody>
      </p:sp>
    </p:spTree>
    <p:extLst>
      <p:ext uri="{BB962C8B-B14F-4D97-AF65-F5344CB8AC3E}">
        <p14:creationId xmlns:p14="http://schemas.microsoft.com/office/powerpoint/2010/main" val="119516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22317</TotalTime>
  <Words>2834</Words>
  <Application>Microsoft Office PowerPoint</Application>
  <PresentationFormat>On-screen Show (4:3)</PresentationFormat>
  <Paragraphs>690</Paragraphs>
  <Slides>48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FontAwesome</vt:lpstr>
      <vt:lpstr>Open Sans</vt:lpstr>
      <vt:lpstr>Open Sans Extrabold</vt:lpstr>
      <vt:lpstr>Open Sans Semibold</vt:lpstr>
      <vt:lpstr>Times New Roman</vt:lpstr>
      <vt:lpstr>Wingdings</vt:lpstr>
      <vt:lpstr>Office Theme</vt:lpstr>
      <vt:lpstr>Unit – 3 Interprocess Communication</vt:lpstr>
      <vt:lpstr>Topics to be covered</vt:lpstr>
      <vt:lpstr>Basic Definitions</vt:lpstr>
      <vt:lpstr>Mutual exclusion with busy waiting</vt:lpstr>
      <vt:lpstr>Disabling interrupts</vt:lpstr>
      <vt:lpstr>Disabling interrupts</vt:lpstr>
      <vt:lpstr>Shared lock variable</vt:lpstr>
      <vt:lpstr>Shared lock variable</vt:lpstr>
      <vt:lpstr>Strict Alteration</vt:lpstr>
      <vt:lpstr>Strict Alteration (Algorithm)</vt:lpstr>
      <vt:lpstr>Strict Alteration (Disadvantages)</vt:lpstr>
      <vt:lpstr>TSL (Test and Set Lock) Instruction</vt:lpstr>
      <vt:lpstr>Exchange Instruction</vt:lpstr>
      <vt:lpstr>Peterson’s Solution</vt:lpstr>
      <vt:lpstr>Priority inversion problem</vt:lpstr>
      <vt:lpstr>Sleep and Wakeup</vt:lpstr>
      <vt:lpstr>Producer Consumer problem</vt:lpstr>
      <vt:lpstr>What Producer Consumer problem is?</vt:lpstr>
      <vt:lpstr>What Producer Consumer problem is?</vt:lpstr>
      <vt:lpstr>Producer Consumer problem using Sleep &amp; Wakeup</vt:lpstr>
      <vt:lpstr>Producer Consumer problem using Sleep &amp; Wakeup</vt:lpstr>
      <vt:lpstr>Problem in Sleep &amp; Wakeup</vt:lpstr>
      <vt:lpstr>Semaphore</vt:lpstr>
      <vt:lpstr>Semaphore (cont…)</vt:lpstr>
      <vt:lpstr>Producer Consumer problem using Semaphore</vt:lpstr>
      <vt:lpstr>Producer Consumer problem using Semaphore</vt:lpstr>
      <vt:lpstr>Readers Writer problem</vt:lpstr>
      <vt:lpstr>Readers Writer problem</vt:lpstr>
      <vt:lpstr>Readers Writer problem</vt:lpstr>
      <vt:lpstr>Readers Writer problem using Semaphore</vt:lpstr>
      <vt:lpstr>Readers Writer problem using Semaphore</vt:lpstr>
      <vt:lpstr>Readers Writer problem using Semaphore</vt:lpstr>
      <vt:lpstr>Monitor</vt:lpstr>
      <vt:lpstr>Producer Consumer problem using Monitor </vt:lpstr>
      <vt:lpstr>Producer Consumer problem using Monitor</vt:lpstr>
      <vt:lpstr>Producer Consumer problem using Monitor</vt:lpstr>
      <vt:lpstr>Mutex</vt:lpstr>
      <vt:lpstr>Dinning Philosopher Problem</vt:lpstr>
      <vt:lpstr>Solution to Dinning Philosopher Problem</vt:lpstr>
      <vt:lpstr>Solution to Dinning Philosopher Problem</vt:lpstr>
      <vt:lpstr>Solution to Dinning Philosopher Problem</vt:lpstr>
      <vt:lpstr>Solution to Dinning Philosopher Problem</vt:lpstr>
      <vt:lpstr>Message Passing</vt:lpstr>
      <vt:lpstr>Producer Consumer problem using message passing</vt:lpstr>
      <vt:lpstr>Producer Consumer problem using message passing</vt:lpstr>
      <vt:lpstr>Barrier</vt:lpstr>
      <vt:lpstr>Barrier</vt:lpstr>
      <vt:lpstr>Barrier</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1801</cp:revision>
  <dcterms:created xsi:type="dcterms:W3CDTF">2013-05-17T03:00:03Z</dcterms:created>
  <dcterms:modified xsi:type="dcterms:W3CDTF">2017-02-22T02:30:12Z</dcterms:modified>
</cp:coreProperties>
</file>