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409" r:id="rId3"/>
    <p:sldId id="410" r:id="rId4"/>
    <p:sldId id="411" r:id="rId5"/>
    <p:sldId id="412" r:id="rId6"/>
    <p:sldId id="413" r:id="rId7"/>
    <p:sldId id="414" r:id="rId8"/>
    <p:sldId id="415" r:id="rId9"/>
    <p:sldId id="417" r:id="rId10"/>
    <p:sldId id="418" r:id="rId11"/>
    <p:sldId id="425" r:id="rId12"/>
    <p:sldId id="426" r:id="rId13"/>
    <p:sldId id="424" r:id="rId14"/>
    <p:sldId id="427" r:id="rId15"/>
    <p:sldId id="428" r:id="rId16"/>
    <p:sldId id="429" r:id="rId17"/>
    <p:sldId id="431" r:id="rId18"/>
    <p:sldId id="432" r:id="rId19"/>
    <p:sldId id="433" r:id="rId20"/>
    <p:sldId id="434" r:id="rId21"/>
    <p:sldId id="435" r:id="rId22"/>
    <p:sldId id="436" r:id="rId23"/>
    <p:sldId id="437" r:id="rId24"/>
    <p:sldId id="423" r:id="rId25"/>
    <p:sldId id="438" r:id="rId26"/>
    <p:sldId id="439" r:id="rId27"/>
    <p:sldId id="440" r:id="rId28"/>
    <p:sldId id="442" r:id="rId29"/>
    <p:sldId id="443" r:id="rId30"/>
    <p:sldId id="445" r:id="rId31"/>
    <p:sldId id="446" r:id="rId32"/>
    <p:sldId id="448" r:id="rId33"/>
    <p:sldId id="449" r:id="rId34"/>
    <p:sldId id="450" r:id="rId35"/>
    <p:sldId id="451" r:id="rId36"/>
    <p:sldId id="452" r:id="rId37"/>
    <p:sldId id="453" r:id="rId38"/>
    <p:sldId id="454" r:id="rId39"/>
    <p:sldId id="455" r:id="rId40"/>
    <p:sldId id="45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JOJzyj06Vm8hyA55u0VmQA==" hashData="LSJfobUX/3ptwt34LTZ3erWsp8DbgmE15cc+ZFRs9J8SVPHjSBVJEgo/L3ZrHU75irNvo0uTR9YyAe5LRtfRX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7D7D8F"/>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67" d="100"/>
          <a:sy n="67" d="100"/>
        </p:scale>
        <p:origin x="139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30-Mar-17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smtClean="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smtClean="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smtClean="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smtClean="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4: </a:t>
            </a:r>
            <a:r>
              <a:rPr lang="en-US" dirty="0" smtClean="0"/>
              <a:t>Deadlocks</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marL="742950" lvl="1" indent="-285750" algn="l" defTabSz="914400" rtl="0" eaLnBrk="1" latinLnBrk="0" hangingPunct="1">
              <a:spcBef>
                <a:spcPct val="20000"/>
              </a:spcBef>
              <a:buFont typeface="Arial" pitchFamily="34" charset="0"/>
              <a:buChar char="–"/>
            </a:pPr>
            <a:r>
              <a:rPr lang="en-US" dirty="0" smtClean="0"/>
              <a:t>Second level</a:t>
            </a:r>
          </a:p>
          <a:p>
            <a:pPr marL="1143000" lvl="2" indent="-228600" algn="l" defTabSz="914400" rtl="0" eaLnBrk="1" latinLnBrk="0" hangingPunct="1">
              <a:spcBef>
                <a:spcPct val="20000"/>
              </a:spcBef>
              <a:buFont typeface="Arial" pitchFamily="34" charset="0"/>
              <a:buChar char="•"/>
            </a:pPr>
            <a:r>
              <a:rPr lang="en-US" dirty="0" smtClean="0"/>
              <a:t>Third level</a:t>
            </a:r>
          </a:p>
          <a:p>
            <a:pPr marL="1600200" lvl="3" indent="-228600" algn="l" defTabSz="914400" rtl="0" eaLnBrk="1" latinLnBrk="0" hangingPunct="1">
              <a:spcBef>
                <a:spcPct val="20000"/>
              </a:spcBef>
              <a:buFont typeface="Arial" pitchFamily="34" charset="0"/>
              <a:buChar char="–"/>
            </a:pPr>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66800"/>
            <a:ext cx="43053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4: </a:t>
            </a:r>
            <a:r>
              <a:rPr lang="en-US" dirty="0" smtClean="0"/>
              <a:t>Deadlocks</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304800" y="228601"/>
            <a:ext cx="8686800" cy="4267200"/>
          </a:xfrm>
        </p:spPr>
        <p:txBody>
          <a:bodyPr anchor="b">
            <a:noAutofit/>
          </a:bodyPr>
          <a:lstStyle/>
          <a:p>
            <a:pPr algn="l">
              <a:lnSpc>
                <a:spcPct val="80000"/>
              </a:lnSpc>
            </a:pPr>
            <a:r>
              <a:rPr lang="en-US" sz="7200" b="1" dirty="0">
                <a:solidFill>
                  <a:schemeClr val="bg1"/>
                </a:solidFill>
                <a:latin typeface="+mj-lt"/>
                <a:ea typeface="Open Sans Semibold" panose="020B0706030804020204" pitchFamily="34" charset="0"/>
                <a:cs typeface="Open Sans Semibold" panose="020B0706030804020204" pitchFamily="34" charset="0"/>
              </a:rPr>
              <a:t>Unit – 4</a:t>
            </a:r>
            <a:br>
              <a:rPr lang="en-US" sz="7200" b="1" dirty="0">
                <a:solidFill>
                  <a:schemeClr val="bg1"/>
                </a:solidFill>
                <a:latin typeface="+mj-lt"/>
                <a:ea typeface="Open Sans Semibold" panose="020B0706030804020204" pitchFamily="34" charset="0"/>
                <a:cs typeface="Open Sans Semibold" panose="020B0706030804020204" pitchFamily="34" charset="0"/>
              </a:rPr>
            </a:br>
            <a:r>
              <a:rPr lang="en-US" sz="7200" b="1" dirty="0" smtClean="0">
                <a:solidFill>
                  <a:schemeClr val="bg1"/>
                </a:solidFill>
                <a:latin typeface="+mj-lt"/>
                <a:ea typeface="Open Sans Semibold" panose="020B0706030804020204" pitchFamily="34" charset="0"/>
                <a:cs typeface="Open Sans Semibold" panose="020B0706030804020204" pitchFamily="34" charset="0"/>
              </a:rPr>
              <a:t>Deadlocks</a:t>
            </a:r>
            <a:endParaRPr lang="en-US" sz="7200"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Firoz</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Sherasiya</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9879879861</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firoz.sherasiya@darshan.ac.in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Operating System (2140702)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Deadlock detection for </a:t>
            </a:r>
            <a:r>
              <a:rPr lang="en-US" dirty="0" smtClean="0"/>
              <a:t>multiple resource</a:t>
            </a:r>
            <a:endParaRPr lang="en-US" dirty="0"/>
          </a:p>
        </p:txBody>
      </p:sp>
      <p:sp>
        <p:nvSpPr>
          <p:cNvPr id="11" name="Content Placeholder 10"/>
          <p:cNvSpPr>
            <a:spLocks noGrp="1"/>
          </p:cNvSpPr>
          <p:nvPr>
            <p:ph idx="1"/>
          </p:nvPr>
        </p:nvSpPr>
        <p:spPr/>
        <p:txBody>
          <a:bodyPr/>
          <a:lstStyle/>
          <a:p>
            <a:pPr marL="0" indent="0">
              <a:buNone/>
            </a:pPr>
            <a:endParaRPr lang="en-US" dirty="0" smtClean="0"/>
          </a:p>
          <a:p>
            <a:pPr marL="0" indent="0">
              <a:buNone/>
            </a:pPr>
            <a:r>
              <a:rPr lang="en-US" dirty="0" smtClean="0"/>
              <a:t>E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01671588"/>
              </p:ext>
            </p:extLst>
          </p:nvPr>
        </p:nvGraphicFramePr>
        <p:xfrm>
          <a:off x="762000" y="990600"/>
          <a:ext cx="2560320" cy="1513840"/>
        </p:xfrm>
        <a:graphic>
          <a:graphicData uri="http://schemas.openxmlformats.org/drawingml/2006/table">
            <a:tbl>
              <a:tblPr firstRow="1" bandRow="1">
                <a:tableStyleId>{5C22544A-7EE6-4342-B048-85BDC9FD1C3A}</a:tableStyleId>
              </a:tblPr>
              <a:tblGrid>
                <a:gridCol w="640080"/>
                <a:gridCol w="640080"/>
                <a:gridCol w="640080"/>
                <a:gridCol w="640080"/>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67948098"/>
              </p:ext>
            </p:extLst>
          </p:nvPr>
        </p:nvGraphicFramePr>
        <p:xfrm>
          <a:off x="6172200" y="990600"/>
          <a:ext cx="2560320" cy="1513840"/>
        </p:xfrm>
        <a:graphic>
          <a:graphicData uri="http://schemas.openxmlformats.org/drawingml/2006/table">
            <a:tbl>
              <a:tblPr firstRow="1" bandRow="1">
                <a:tableStyleId>{5C22544A-7EE6-4342-B048-85BDC9FD1C3A}</a:tableStyleId>
              </a:tblPr>
              <a:tblGrid>
                <a:gridCol w="640080"/>
                <a:gridCol w="640080"/>
                <a:gridCol w="640080"/>
                <a:gridCol w="640080"/>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4" name="TextBox 3"/>
          <p:cNvSpPr txBox="1"/>
          <p:nvPr/>
        </p:nvSpPr>
        <p:spPr>
          <a:xfrm>
            <a:off x="5538788" y="1367135"/>
            <a:ext cx="633412" cy="461665"/>
          </a:xfrm>
          <a:prstGeom prst="rect">
            <a:avLst/>
          </a:prstGeom>
          <a:noFill/>
        </p:spPr>
        <p:txBody>
          <a:bodyPr wrap="square" rtlCol="0">
            <a:spAutoFit/>
          </a:bodyPr>
          <a:lstStyle/>
          <a:p>
            <a:r>
              <a:rPr lang="en-US" sz="2400" dirty="0" smtClean="0"/>
              <a:t>A =</a:t>
            </a:r>
            <a:endParaRPr lang="en-US" sz="2400" dirty="0"/>
          </a:p>
        </p:txBody>
      </p:sp>
      <p:graphicFrame>
        <p:nvGraphicFramePr>
          <p:cNvPr id="13" name="Table 12"/>
          <p:cNvGraphicFramePr>
            <a:graphicFrameLocks noGrp="1"/>
          </p:cNvGraphicFramePr>
          <p:nvPr>
            <p:extLst>
              <p:ext uri="{D42A27DB-BD31-4B8C-83A1-F6EECF244321}">
                <p14:modId xmlns:p14="http://schemas.microsoft.com/office/powerpoint/2010/main" val="1378525733"/>
              </p:ext>
            </p:extLst>
          </p:nvPr>
        </p:nvGraphicFramePr>
        <p:xfrm>
          <a:off x="762000" y="3263504"/>
          <a:ext cx="3200400" cy="2527696"/>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14" name="TextBox 13"/>
          <p:cNvSpPr txBox="1"/>
          <p:nvPr/>
        </p:nvSpPr>
        <p:spPr>
          <a:xfrm>
            <a:off x="190500" y="3632111"/>
            <a:ext cx="633412" cy="461665"/>
          </a:xfrm>
          <a:prstGeom prst="rect">
            <a:avLst/>
          </a:prstGeom>
          <a:noFill/>
        </p:spPr>
        <p:txBody>
          <a:bodyPr wrap="square" rtlCol="0">
            <a:spAutoFit/>
          </a:bodyPr>
          <a:lstStyle/>
          <a:p>
            <a:r>
              <a:rPr lang="en-US" sz="2400" dirty="0" smtClean="0"/>
              <a:t>C =</a:t>
            </a:r>
            <a:endParaRPr lang="en-US" sz="2400" dirty="0"/>
          </a:p>
        </p:txBody>
      </p:sp>
      <p:sp>
        <p:nvSpPr>
          <p:cNvPr id="16" name="TextBox 15"/>
          <p:cNvSpPr txBox="1"/>
          <p:nvPr/>
        </p:nvSpPr>
        <p:spPr>
          <a:xfrm>
            <a:off x="4953000" y="3705463"/>
            <a:ext cx="633412" cy="461665"/>
          </a:xfrm>
          <a:prstGeom prst="rect">
            <a:avLst/>
          </a:prstGeom>
          <a:noFill/>
        </p:spPr>
        <p:txBody>
          <a:bodyPr wrap="square" rtlCol="0">
            <a:spAutoFit/>
          </a:bodyPr>
          <a:lstStyle/>
          <a:p>
            <a:r>
              <a:rPr lang="en-US" sz="2400" dirty="0" smtClean="0"/>
              <a:t>R =</a:t>
            </a:r>
            <a:endParaRPr lang="en-US" sz="2400" dirty="0"/>
          </a:p>
        </p:txBody>
      </p:sp>
      <p:graphicFrame>
        <p:nvGraphicFramePr>
          <p:cNvPr id="17" name="Table 16"/>
          <p:cNvGraphicFramePr>
            <a:graphicFrameLocks noGrp="1"/>
          </p:cNvGraphicFramePr>
          <p:nvPr>
            <p:extLst>
              <p:ext uri="{D42A27DB-BD31-4B8C-83A1-F6EECF244321}">
                <p14:modId xmlns:p14="http://schemas.microsoft.com/office/powerpoint/2010/main" val="104032842"/>
              </p:ext>
            </p:extLst>
          </p:nvPr>
        </p:nvGraphicFramePr>
        <p:xfrm>
          <a:off x="5605462" y="3253344"/>
          <a:ext cx="3200400" cy="2527696"/>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5" name="TextBox 4"/>
          <p:cNvSpPr txBox="1"/>
          <p:nvPr/>
        </p:nvSpPr>
        <p:spPr>
          <a:xfrm>
            <a:off x="762000" y="25146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6172200" y="2514600"/>
            <a:ext cx="2514600" cy="646331"/>
          </a:xfrm>
          <a:prstGeom prst="rect">
            <a:avLst/>
          </a:prstGeom>
          <a:noFill/>
        </p:spPr>
        <p:txBody>
          <a:bodyPr wrap="square" rtlCol="0">
            <a:spAutoFit/>
          </a:bodyPr>
          <a:lstStyle/>
          <a:p>
            <a:r>
              <a:rPr lang="en-US" dirty="0" smtClean="0"/>
              <a:t>no </a:t>
            </a:r>
            <a:r>
              <a:rPr lang="en-US" dirty="0"/>
              <a:t>of resources that are available (free)</a:t>
            </a:r>
          </a:p>
        </p:txBody>
      </p:sp>
      <p:sp>
        <p:nvSpPr>
          <p:cNvPr id="19" name="TextBox 18"/>
          <p:cNvSpPr txBox="1"/>
          <p:nvPr/>
        </p:nvSpPr>
        <p:spPr>
          <a:xfrm>
            <a:off x="762000" y="5791200"/>
            <a:ext cx="3200400" cy="646331"/>
          </a:xfrm>
          <a:prstGeom prst="rect">
            <a:avLst/>
          </a:prstGeom>
          <a:noFill/>
        </p:spPr>
        <p:txBody>
          <a:bodyPr wrap="square" rtlCol="0">
            <a:spAutoFit/>
          </a:bodyPr>
          <a:lstStyle/>
          <a:p>
            <a:r>
              <a:rPr lang="en-US" dirty="0"/>
              <a:t>no of resources held by each process</a:t>
            </a:r>
          </a:p>
        </p:txBody>
      </p:sp>
      <p:sp>
        <p:nvSpPr>
          <p:cNvPr id="20" name="TextBox 19"/>
          <p:cNvSpPr txBox="1"/>
          <p:nvPr/>
        </p:nvSpPr>
        <p:spPr>
          <a:xfrm>
            <a:off x="5605464" y="5791200"/>
            <a:ext cx="3157536" cy="646331"/>
          </a:xfrm>
          <a:prstGeom prst="rect">
            <a:avLst/>
          </a:prstGeom>
          <a:noFill/>
        </p:spPr>
        <p:txBody>
          <a:bodyPr wrap="square" rtlCol="0">
            <a:spAutoFit/>
          </a:bodyPr>
          <a:lstStyle/>
          <a:p>
            <a:r>
              <a:rPr lang="en-US" dirty="0"/>
              <a:t>no of resources still needed by each process to proceed</a:t>
            </a:r>
          </a:p>
        </p:txBody>
      </p:sp>
      <p:sp>
        <p:nvSpPr>
          <p:cNvPr id="21" name="Rounded Rectangle 20"/>
          <p:cNvSpPr/>
          <p:nvPr/>
        </p:nvSpPr>
        <p:spPr>
          <a:xfrm>
            <a:off x="5613084" y="4282440"/>
            <a:ext cx="3157536" cy="4572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Rounded Rectangle 21"/>
          <p:cNvSpPr/>
          <p:nvPr/>
        </p:nvSpPr>
        <p:spPr>
          <a:xfrm>
            <a:off x="5615940" y="4787788"/>
            <a:ext cx="3157536" cy="4572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Rounded Rectangle 22"/>
          <p:cNvSpPr/>
          <p:nvPr/>
        </p:nvSpPr>
        <p:spPr>
          <a:xfrm>
            <a:off x="5615940" y="5295900"/>
            <a:ext cx="3157536" cy="45720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Oval 23"/>
          <p:cNvSpPr/>
          <p:nvPr/>
        </p:nvSpPr>
        <p:spPr>
          <a:xfrm>
            <a:off x="8328102" y="4363496"/>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7686152" y="4866752"/>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Oval 25"/>
          <p:cNvSpPr/>
          <p:nvPr/>
        </p:nvSpPr>
        <p:spPr>
          <a:xfrm>
            <a:off x="8337396" y="4865649"/>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Arrow Connector 5"/>
          <p:cNvCxnSpPr/>
          <p:nvPr/>
        </p:nvCxnSpPr>
        <p:spPr>
          <a:xfrm flipH="1">
            <a:off x="1828800" y="2286000"/>
            <a:ext cx="4495800" cy="3124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flipH="1">
            <a:off x="2441165" y="2344463"/>
            <a:ext cx="4495800" cy="3124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3876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6" grpId="0"/>
      <p:bldP spid="5" grpId="0"/>
      <p:bldP spid="18" grpId="0"/>
      <p:bldP spid="19" grpId="0"/>
      <p:bldP spid="20" grpId="0"/>
      <p:bldP spid="21" grpId="0" animBg="1"/>
      <p:bldP spid="22" grpId="0" animBg="1"/>
      <p:bldP spid="23" grpId="0" animBg="1"/>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Deadlock detection for </a:t>
            </a:r>
            <a:r>
              <a:rPr lang="en-US" dirty="0" smtClean="0"/>
              <a:t>multiple resource</a:t>
            </a:r>
            <a:endParaRPr lang="en-US" dirty="0"/>
          </a:p>
        </p:txBody>
      </p:sp>
      <p:sp>
        <p:nvSpPr>
          <p:cNvPr id="11" name="Content Placeholder 10"/>
          <p:cNvSpPr>
            <a:spLocks noGrp="1"/>
          </p:cNvSpPr>
          <p:nvPr>
            <p:ph idx="1"/>
          </p:nvPr>
        </p:nvSpPr>
        <p:spPr/>
        <p:txBody>
          <a:bodyPr/>
          <a:lstStyle/>
          <a:p>
            <a:pPr marL="0" indent="0">
              <a:buNone/>
            </a:pPr>
            <a:endParaRPr lang="en-US" dirty="0" smtClean="0"/>
          </a:p>
          <a:p>
            <a:pPr marL="0" indent="0">
              <a:buNone/>
            </a:pPr>
            <a:r>
              <a:rPr lang="en-US" dirty="0" smtClean="0"/>
              <a:t>E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01671588"/>
              </p:ext>
            </p:extLst>
          </p:nvPr>
        </p:nvGraphicFramePr>
        <p:xfrm>
          <a:off x="762000" y="990600"/>
          <a:ext cx="2560320" cy="1513840"/>
        </p:xfrm>
        <a:graphic>
          <a:graphicData uri="http://schemas.openxmlformats.org/drawingml/2006/table">
            <a:tbl>
              <a:tblPr firstRow="1" bandRow="1">
                <a:tableStyleId>{5C22544A-7EE6-4342-B048-85BDC9FD1C3A}</a:tableStyleId>
              </a:tblPr>
              <a:tblGrid>
                <a:gridCol w="640080"/>
                <a:gridCol w="640080"/>
                <a:gridCol w="640080"/>
                <a:gridCol w="640080"/>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00822412"/>
              </p:ext>
            </p:extLst>
          </p:nvPr>
        </p:nvGraphicFramePr>
        <p:xfrm>
          <a:off x="6172200" y="990600"/>
          <a:ext cx="2560320" cy="1513840"/>
        </p:xfrm>
        <a:graphic>
          <a:graphicData uri="http://schemas.openxmlformats.org/drawingml/2006/table">
            <a:tbl>
              <a:tblPr firstRow="1" bandRow="1">
                <a:tableStyleId>{5C22544A-7EE6-4342-B048-85BDC9FD1C3A}</a:tableStyleId>
              </a:tblPr>
              <a:tblGrid>
                <a:gridCol w="640080"/>
                <a:gridCol w="640080"/>
                <a:gridCol w="640080"/>
                <a:gridCol w="640080"/>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4" name="TextBox 3"/>
          <p:cNvSpPr txBox="1"/>
          <p:nvPr/>
        </p:nvSpPr>
        <p:spPr>
          <a:xfrm>
            <a:off x="5538788" y="1367135"/>
            <a:ext cx="633412" cy="461665"/>
          </a:xfrm>
          <a:prstGeom prst="rect">
            <a:avLst/>
          </a:prstGeom>
          <a:noFill/>
        </p:spPr>
        <p:txBody>
          <a:bodyPr wrap="square" rtlCol="0">
            <a:spAutoFit/>
          </a:bodyPr>
          <a:lstStyle/>
          <a:p>
            <a:r>
              <a:rPr lang="en-US" sz="2400" dirty="0" smtClean="0"/>
              <a:t>A =</a:t>
            </a:r>
            <a:endParaRPr lang="en-US" sz="2400" dirty="0"/>
          </a:p>
        </p:txBody>
      </p:sp>
      <p:graphicFrame>
        <p:nvGraphicFramePr>
          <p:cNvPr id="13" name="Table 12"/>
          <p:cNvGraphicFramePr>
            <a:graphicFrameLocks noGrp="1"/>
          </p:cNvGraphicFramePr>
          <p:nvPr>
            <p:extLst>
              <p:ext uri="{D42A27DB-BD31-4B8C-83A1-F6EECF244321}">
                <p14:modId xmlns:p14="http://schemas.microsoft.com/office/powerpoint/2010/main" val="642433903"/>
              </p:ext>
            </p:extLst>
          </p:nvPr>
        </p:nvGraphicFramePr>
        <p:xfrm>
          <a:off x="762000" y="3263504"/>
          <a:ext cx="3200400" cy="2527696"/>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14" name="TextBox 13"/>
          <p:cNvSpPr txBox="1"/>
          <p:nvPr/>
        </p:nvSpPr>
        <p:spPr>
          <a:xfrm>
            <a:off x="190500" y="3632111"/>
            <a:ext cx="633412" cy="461665"/>
          </a:xfrm>
          <a:prstGeom prst="rect">
            <a:avLst/>
          </a:prstGeom>
          <a:noFill/>
        </p:spPr>
        <p:txBody>
          <a:bodyPr wrap="square" rtlCol="0">
            <a:spAutoFit/>
          </a:bodyPr>
          <a:lstStyle/>
          <a:p>
            <a:r>
              <a:rPr lang="en-US" sz="2400" dirty="0" smtClean="0"/>
              <a:t>C =</a:t>
            </a:r>
            <a:endParaRPr lang="en-US" sz="2400" dirty="0"/>
          </a:p>
        </p:txBody>
      </p:sp>
      <p:sp>
        <p:nvSpPr>
          <p:cNvPr id="16" name="TextBox 15"/>
          <p:cNvSpPr txBox="1"/>
          <p:nvPr/>
        </p:nvSpPr>
        <p:spPr>
          <a:xfrm>
            <a:off x="4953000" y="3705463"/>
            <a:ext cx="633412" cy="461665"/>
          </a:xfrm>
          <a:prstGeom prst="rect">
            <a:avLst/>
          </a:prstGeom>
          <a:noFill/>
        </p:spPr>
        <p:txBody>
          <a:bodyPr wrap="square" rtlCol="0">
            <a:spAutoFit/>
          </a:bodyPr>
          <a:lstStyle/>
          <a:p>
            <a:r>
              <a:rPr lang="en-US" sz="2400" dirty="0" smtClean="0"/>
              <a:t>R =</a:t>
            </a:r>
            <a:endParaRPr lang="en-US" sz="2400" dirty="0"/>
          </a:p>
        </p:txBody>
      </p:sp>
      <p:graphicFrame>
        <p:nvGraphicFramePr>
          <p:cNvPr id="17" name="Table 16"/>
          <p:cNvGraphicFramePr>
            <a:graphicFrameLocks noGrp="1"/>
          </p:cNvGraphicFramePr>
          <p:nvPr>
            <p:extLst>
              <p:ext uri="{D42A27DB-BD31-4B8C-83A1-F6EECF244321}">
                <p14:modId xmlns:p14="http://schemas.microsoft.com/office/powerpoint/2010/main" val="91317513"/>
              </p:ext>
            </p:extLst>
          </p:nvPr>
        </p:nvGraphicFramePr>
        <p:xfrm>
          <a:off x="5605462" y="3253344"/>
          <a:ext cx="3200400" cy="2527696"/>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5" name="TextBox 4"/>
          <p:cNvSpPr txBox="1"/>
          <p:nvPr/>
        </p:nvSpPr>
        <p:spPr>
          <a:xfrm>
            <a:off x="762000" y="25146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6172200" y="2514600"/>
            <a:ext cx="2514600" cy="646331"/>
          </a:xfrm>
          <a:prstGeom prst="rect">
            <a:avLst/>
          </a:prstGeom>
          <a:noFill/>
        </p:spPr>
        <p:txBody>
          <a:bodyPr wrap="square" rtlCol="0">
            <a:spAutoFit/>
          </a:bodyPr>
          <a:lstStyle/>
          <a:p>
            <a:r>
              <a:rPr lang="en-US" dirty="0" smtClean="0"/>
              <a:t>no </a:t>
            </a:r>
            <a:r>
              <a:rPr lang="en-US" dirty="0"/>
              <a:t>of resources that are available (free)</a:t>
            </a:r>
          </a:p>
        </p:txBody>
      </p:sp>
      <p:sp>
        <p:nvSpPr>
          <p:cNvPr id="19" name="TextBox 18"/>
          <p:cNvSpPr txBox="1"/>
          <p:nvPr/>
        </p:nvSpPr>
        <p:spPr>
          <a:xfrm>
            <a:off x="762000" y="5791200"/>
            <a:ext cx="3200400" cy="646331"/>
          </a:xfrm>
          <a:prstGeom prst="rect">
            <a:avLst/>
          </a:prstGeom>
          <a:noFill/>
        </p:spPr>
        <p:txBody>
          <a:bodyPr wrap="square" rtlCol="0">
            <a:spAutoFit/>
          </a:bodyPr>
          <a:lstStyle/>
          <a:p>
            <a:r>
              <a:rPr lang="en-US" dirty="0"/>
              <a:t>no of resources held by each process</a:t>
            </a:r>
          </a:p>
        </p:txBody>
      </p:sp>
      <p:sp>
        <p:nvSpPr>
          <p:cNvPr id="20" name="TextBox 19"/>
          <p:cNvSpPr txBox="1"/>
          <p:nvPr/>
        </p:nvSpPr>
        <p:spPr>
          <a:xfrm>
            <a:off x="5605464" y="5791200"/>
            <a:ext cx="3157536" cy="646331"/>
          </a:xfrm>
          <a:prstGeom prst="rect">
            <a:avLst/>
          </a:prstGeom>
          <a:noFill/>
        </p:spPr>
        <p:txBody>
          <a:bodyPr wrap="square" rtlCol="0">
            <a:spAutoFit/>
          </a:bodyPr>
          <a:lstStyle/>
          <a:p>
            <a:r>
              <a:rPr lang="en-US" dirty="0"/>
              <a:t>no of resources still needed by each process to proceed</a:t>
            </a:r>
          </a:p>
        </p:txBody>
      </p:sp>
      <p:sp>
        <p:nvSpPr>
          <p:cNvPr id="21" name="Rounded Rectangle 20"/>
          <p:cNvSpPr/>
          <p:nvPr/>
        </p:nvSpPr>
        <p:spPr>
          <a:xfrm>
            <a:off x="776288" y="5295900"/>
            <a:ext cx="3157536" cy="457200"/>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4" name="Rounded Rectangle 23"/>
          <p:cNvSpPr/>
          <p:nvPr/>
        </p:nvSpPr>
        <p:spPr>
          <a:xfrm>
            <a:off x="6172199" y="2015222"/>
            <a:ext cx="2566985" cy="457200"/>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6" name="Straight Arrow Connector 5"/>
          <p:cNvCxnSpPr>
            <a:endCxn id="24" idx="1"/>
          </p:cNvCxnSpPr>
          <p:nvPr/>
        </p:nvCxnSpPr>
        <p:spPr>
          <a:xfrm flipV="1">
            <a:off x="3919536" y="2243822"/>
            <a:ext cx="2252663" cy="324257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52679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Deadlock detection for </a:t>
            </a:r>
            <a:r>
              <a:rPr lang="en-US" dirty="0" smtClean="0"/>
              <a:t>multiple resource</a:t>
            </a:r>
            <a:endParaRPr lang="en-US" dirty="0"/>
          </a:p>
        </p:txBody>
      </p:sp>
      <p:sp>
        <p:nvSpPr>
          <p:cNvPr id="11" name="Content Placeholder 10"/>
          <p:cNvSpPr>
            <a:spLocks noGrp="1"/>
          </p:cNvSpPr>
          <p:nvPr>
            <p:ph idx="1"/>
          </p:nvPr>
        </p:nvSpPr>
        <p:spPr/>
        <p:txBody>
          <a:bodyPr/>
          <a:lstStyle/>
          <a:p>
            <a:pPr marL="0" indent="0">
              <a:buNone/>
            </a:pPr>
            <a:endParaRPr lang="en-US" dirty="0" smtClean="0"/>
          </a:p>
          <a:p>
            <a:pPr marL="0" indent="0">
              <a:buNone/>
            </a:pPr>
            <a:r>
              <a:rPr lang="en-US" dirty="0" smtClean="0"/>
              <a:t>E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01671588"/>
              </p:ext>
            </p:extLst>
          </p:nvPr>
        </p:nvGraphicFramePr>
        <p:xfrm>
          <a:off x="762000" y="990600"/>
          <a:ext cx="2560320" cy="1513840"/>
        </p:xfrm>
        <a:graphic>
          <a:graphicData uri="http://schemas.openxmlformats.org/drawingml/2006/table">
            <a:tbl>
              <a:tblPr firstRow="1" bandRow="1">
                <a:tableStyleId>{5C22544A-7EE6-4342-B048-85BDC9FD1C3A}</a:tableStyleId>
              </a:tblPr>
              <a:tblGrid>
                <a:gridCol w="640080"/>
                <a:gridCol w="640080"/>
                <a:gridCol w="640080"/>
                <a:gridCol w="640080"/>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40491894"/>
              </p:ext>
            </p:extLst>
          </p:nvPr>
        </p:nvGraphicFramePr>
        <p:xfrm>
          <a:off x="6172200" y="990600"/>
          <a:ext cx="2560320" cy="1513840"/>
        </p:xfrm>
        <a:graphic>
          <a:graphicData uri="http://schemas.openxmlformats.org/drawingml/2006/table">
            <a:tbl>
              <a:tblPr firstRow="1" bandRow="1">
                <a:tableStyleId>{5C22544A-7EE6-4342-B048-85BDC9FD1C3A}</a:tableStyleId>
              </a:tblPr>
              <a:tblGrid>
                <a:gridCol w="640080"/>
                <a:gridCol w="640080"/>
                <a:gridCol w="640080"/>
                <a:gridCol w="640080"/>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4" name="TextBox 3"/>
          <p:cNvSpPr txBox="1"/>
          <p:nvPr/>
        </p:nvSpPr>
        <p:spPr>
          <a:xfrm>
            <a:off x="5538788" y="1367135"/>
            <a:ext cx="633412" cy="461665"/>
          </a:xfrm>
          <a:prstGeom prst="rect">
            <a:avLst/>
          </a:prstGeom>
          <a:noFill/>
        </p:spPr>
        <p:txBody>
          <a:bodyPr wrap="square" rtlCol="0">
            <a:spAutoFit/>
          </a:bodyPr>
          <a:lstStyle/>
          <a:p>
            <a:r>
              <a:rPr lang="en-US" sz="2400" dirty="0" smtClean="0"/>
              <a:t>A =</a:t>
            </a:r>
            <a:endParaRPr lang="en-US" sz="2400" dirty="0"/>
          </a:p>
        </p:txBody>
      </p:sp>
      <p:graphicFrame>
        <p:nvGraphicFramePr>
          <p:cNvPr id="13" name="Table 12"/>
          <p:cNvGraphicFramePr>
            <a:graphicFrameLocks noGrp="1"/>
          </p:cNvGraphicFramePr>
          <p:nvPr>
            <p:extLst>
              <p:ext uri="{D42A27DB-BD31-4B8C-83A1-F6EECF244321}">
                <p14:modId xmlns:p14="http://schemas.microsoft.com/office/powerpoint/2010/main" val="375522161"/>
              </p:ext>
            </p:extLst>
          </p:nvPr>
        </p:nvGraphicFramePr>
        <p:xfrm>
          <a:off x="762000" y="3263504"/>
          <a:ext cx="3200400" cy="2527696"/>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strike="sngStrike" dirty="0" smtClean="0"/>
                        <a:t>P3</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tr>
            </a:tbl>
          </a:graphicData>
        </a:graphic>
      </p:graphicFrame>
      <p:sp>
        <p:nvSpPr>
          <p:cNvPr id="14" name="TextBox 13"/>
          <p:cNvSpPr txBox="1"/>
          <p:nvPr/>
        </p:nvSpPr>
        <p:spPr>
          <a:xfrm>
            <a:off x="190500" y="3632111"/>
            <a:ext cx="633412" cy="461665"/>
          </a:xfrm>
          <a:prstGeom prst="rect">
            <a:avLst/>
          </a:prstGeom>
          <a:noFill/>
        </p:spPr>
        <p:txBody>
          <a:bodyPr wrap="square" rtlCol="0">
            <a:spAutoFit/>
          </a:bodyPr>
          <a:lstStyle/>
          <a:p>
            <a:r>
              <a:rPr lang="en-US" sz="2400" dirty="0" smtClean="0"/>
              <a:t>C =</a:t>
            </a:r>
            <a:endParaRPr lang="en-US" sz="2400" dirty="0"/>
          </a:p>
        </p:txBody>
      </p:sp>
      <p:sp>
        <p:nvSpPr>
          <p:cNvPr id="16" name="TextBox 15"/>
          <p:cNvSpPr txBox="1"/>
          <p:nvPr/>
        </p:nvSpPr>
        <p:spPr>
          <a:xfrm>
            <a:off x="4953000" y="3705463"/>
            <a:ext cx="633412" cy="461665"/>
          </a:xfrm>
          <a:prstGeom prst="rect">
            <a:avLst/>
          </a:prstGeom>
          <a:noFill/>
        </p:spPr>
        <p:txBody>
          <a:bodyPr wrap="square" rtlCol="0">
            <a:spAutoFit/>
          </a:bodyPr>
          <a:lstStyle/>
          <a:p>
            <a:r>
              <a:rPr lang="en-US" sz="2400" dirty="0" smtClean="0"/>
              <a:t>R =</a:t>
            </a:r>
            <a:endParaRPr lang="en-US" sz="2400" dirty="0"/>
          </a:p>
        </p:txBody>
      </p:sp>
      <p:graphicFrame>
        <p:nvGraphicFramePr>
          <p:cNvPr id="17" name="Table 16"/>
          <p:cNvGraphicFramePr>
            <a:graphicFrameLocks noGrp="1"/>
          </p:cNvGraphicFramePr>
          <p:nvPr>
            <p:extLst>
              <p:ext uri="{D42A27DB-BD31-4B8C-83A1-F6EECF244321}">
                <p14:modId xmlns:p14="http://schemas.microsoft.com/office/powerpoint/2010/main" val="3202040632"/>
              </p:ext>
            </p:extLst>
          </p:nvPr>
        </p:nvGraphicFramePr>
        <p:xfrm>
          <a:off x="5605462" y="3253344"/>
          <a:ext cx="3200400" cy="2527696"/>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strike="sngStrike" dirty="0" smtClean="0"/>
                        <a:t>P3</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tr>
            </a:tbl>
          </a:graphicData>
        </a:graphic>
      </p:graphicFrame>
      <p:sp>
        <p:nvSpPr>
          <p:cNvPr id="5" name="TextBox 4"/>
          <p:cNvSpPr txBox="1"/>
          <p:nvPr/>
        </p:nvSpPr>
        <p:spPr>
          <a:xfrm>
            <a:off x="762000" y="25146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6172200" y="2514600"/>
            <a:ext cx="2514600" cy="646331"/>
          </a:xfrm>
          <a:prstGeom prst="rect">
            <a:avLst/>
          </a:prstGeom>
          <a:noFill/>
        </p:spPr>
        <p:txBody>
          <a:bodyPr wrap="square" rtlCol="0">
            <a:spAutoFit/>
          </a:bodyPr>
          <a:lstStyle/>
          <a:p>
            <a:r>
              <a:rPr lang="en-US" dirty="0" smtClean="0"/>
              <a:t>no </a:t>
            </a:r>
            <a:r>
              <a:rPr lang="en-US" dirty="0"/>
              <a:t>of resources that are available (free)</a:t>
            </a:r>
          </a:p>
        </p:txBody>
      </p:sp>
      <p:sp>
        <p:nvSpPr>
          <p:cNvPr id="19" name="TextBox 18"/>
          <p:cNvSpPr txBox="1"/>
          <p:nvPr/>
        </p:nvSpPr>
        <p:spPr>
          <a:xfrm>
            <a:off x="762000" y="5791200"/>
            <a:ext cx="3200400" cy="646331"/>
          </a:xfrm>
          <a:prstGeom prst="rect">
            <a:avLst/>
          </a:prstGeom>
          <a:noFill/>
        </p:spPr>
        <p:txBody>
          <a:bodyPr wrap="square" rtlCol="0">
            <a:spAutoFit/>
          </a:bodyPr>
          <a:lstStyle/>
          <a:p>
            <a:r>
              <a:rPr lang="en-US" dirty="0"/>
              <a:t>no of resources held by each process</a:t>
            </a:r>
          </a:p>
        </p:txBody>
      </p:sp>
      <p:sp>
        <p:nvSpPr>
          <p:cNvPr id="20" name="TextBox 19"/>
          <p:cNvSpPr txBox="1"/>
          <p:nvPr/>
        </p:nvSpPr>
        <p:spPr>
          <a:xfrm>
            <a:off x="5605464" y="5791200"/>
            <a:ext cx="3157536" cy="646331"/>
          </a:xfrm>
          <a:prstGeom prst="rect">
            <a:avLst/>
          </a:prstGeom>
          <a:noFill/>
        </p:spPr>
        <p:txBody>
          <a:bodyPr wrap="square" rtlCol="0">
            <a:spAutoFit/>
          </a:bodyPr>
          <a:lstStyle/>
          <a:p>
            <a:r>
              <a:rPr lang="en-US" dirty="0"/>
              <a:t>no of resources still needed by each process to proceed</a:t>
            </a:r>
          </a:p>
        </p:txBody>
      </p:sp>
      <p:sp>
        <p:nvSpPr>
          <p:cNvPr id="21" name="Rounded Rectangle 20"/>
          <p:cNvSpPr/>
          <p:nvPr/>
        </p:nvSpPr>
        <p:spPr>
          <a:xfrm>
            <a:off x="5613084" y="4282440"/>
            <a:ext cx="3157536" cy="4572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Rounded Rectangle 21"/>
          <p:cNvSpPr/>
          <p:nvPr/>
        </p:nvSpPr>
        <p:spPr>
          <a:xfrm>
            <a:off x="5615940" y="4787788"/>
            <a:ext cx="3157536" cy="4572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8315848" y="4363496"/>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7686152" y="4866752"/>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Oval 25"/>
          <p:cNvSpPr/>
          <p:nvPr/>
        </p:nvSpPr>
        <p:spPr>
          <a:xfrm>
            <a:off x="8328102" y="4876800"/>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Left Brace 5"/>
          <p:cNvSpPr/>
          <p:nvPr/>
        </p:nvSpPr>
        <p:spPr>
          <a:xfrm>
            <a:off x="5275934" y="4282440"/>
            <a:ext cx="308573" cy="962548"/>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7" name="TextBox 6"/>
          <p:cNvSpPr txBox="1"/>
          <p:nvPr/>
        </p:nvSpPr>
        <p:spPr>
          <a:xfrm>
            <a:off x="3981450" y="4572000"/>
            <a:ext cx="1259242" cy="369332"/>
          </a:xfrm>
          <a:prstGeom prst="rect">
            <a:avLst/>
          </a:prstGeom>
          <a:noFill/>
        </p:spPr>
        <p:txBody>
          <a:bodyPr wrap="square" rtlCol="0">
            <a:spAutoFit/>
          </a:bodyPr>
          <a:lstStyle/>
          <a:p>
            <a:pPr algn="ctr"/>
            <a:r>
              <a:rPr lang="en-US" dirty="0" smtClean="0"/>
              <a:t>DEADLOCK</a:t>
            </a:r>
            <a:endParaRPr lang="en-IN" dirty="0"/>
          </a:p>
        </p:txBody>
      </p:sp>
    </p:spTree>
    <p:extLst>
      <p:ext uri="{BB962C8B-B14F-4D97-AF65-F5344CB8AC3E}">
        <p14:creationId xmlns:p14="http://schemas.microsoft.com/office/powerpoint/2010/main" val="212779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4" grpId="0" animBg="1"/>
      <p:bldP spid="25" grpId="0" animBg="1"/>
      <p:bldP spid="26" grpId="0" animBg="1"/>
      <p:bldP spid="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recovery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IN" dirty="0"/>
              <a:t>Recovery through </a:t>
            </a:r>
            <a:r>
              <a:rPr lang="en-IN" dirty="0" smtClean="0"/>
              <a:t>pre-emption</a:t>
            </a:r>
          </a:p>
          <a:p>
            <a:pPr lvl="1"/>
            <a:r>
              <a:rPr lang="en-IN" dirty="0"/>
              <a:t>In </a:t>
            </a:r>
            <a:r>
              <a:rPr lang="en-IN" dirty="0" smtClean="0"/>
              <a:t>this method resources are temporarily taken </a:t>
            </a:r>
            <a:r>
              <a:rPr lang="en-IN" dirty="0"/>
              <a:t>away from its current owner and give it to another process</a:t>
            </a:r>
            <a:r>
              <a:rPr lang="en-IN" dirty="0" smtClean="0"/>
              <a:t>.</a:t>
            </a:r>
          </a:p>
          <a:p>
            <a:pPr lvl="1"/>
            <a:r>
              <a:rPr lang="en-IN" dirty="0"/>
              <a:t>The ability to take a resource away from a process, have another process use it, and then give it back without the process noticing it is highly dependent on the nature of the resource</a:t>
            </a:r>
            <a:r>
              <a:rPr lang="en-IN" dirty="0" smtClean="0"/>
              <a:t>.</a:t>
            </a:r>
          </a:p>
          <a:p>
            <a:pPr lvl="1"/>
            <a:r>
              <a:rPr lang="en-IN" dirty="0"/>
              <a:t>Recovering this way is frequently difficult or impossible. </a:t>
            </a:r>
          </a:p>
          <a:p>
            <a:endParaRPr lang="en-US" dirty="0"/>
          </a:p>
        </p:txBody>
      </p:sp>
    </p:spTree>
    <p:extLst>
      <p:ext uri="{BB962C8B-B14F-4D97-AF65-F5344CB8AC3E}">
        <p14:creationId xmlns:p14="http://schemas.microsoft.com/office/powerpoint/2010/main" val="82729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recovery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457200" indent="-457200">
              <a:buFont typeface="+mj-lt"/>
              <a:buAutoNum type="arabicPeriod" startAt="2"/>
            </a:pPr>
            <a:r>
              <a:rPr lang="en-IN" dirty="0" smtClean="0"/>
              <a:t>Recovery </a:t>
            </a:r>
            <a:r>
              <a:rPr lang="en-IN" dirty="0"/>
              <a:t>through rollback</a:t>
            </a:r>
          </a:p>
          <a:p>
            <a:pPr lvl="1"/>
            <a:r>
              <a:rPr lang="en-IN" dirty="0"/>
              <a:t>Create a </a:t>
            </a:r>
            <a:r>
              <a:rPr lang="en-IN" dirty="0" smtClean="0"/>
              <a:t>checkpoint and </a:t>
            </a:r>
            <a:r>
              <a:rPr lang="en-IN" dirty="0"/>
              <a:t>Checkpoint a process periodically</a:t>
            </a:r>
            <a:r>
              <a:rPr lang="en-IN" dirty="0" smtClean="0"/>
              <a:t>. </a:t>
            </a:r>
            <a:endParaRPr lang="en-IN" dirty="0"/>
          </a:p>
          <a:p>
            <a:pPr lvl="1"/>
            <a:r>
              <a:rPr lang="en-IN" dirty="0" err="1" smtClean="0"/>
              <a:t>Checkpointing</a:t>
            </a:r>
            <a:r>
              <a:rPr lang="en-IN" dirty="0" smtClean="0"/>
              <a:t> </a:t>
            </a:r>
            <a:r>
              <a:rPr lang="en-IN" dirty="0"/>
              <a:t>a process means that its state is written to a file so that it can be restarted later. </a:t>
            </a:r>
          </a:p>
          <a:p>
            <a:pPr lvl="1"/>
            <a:r>
              <a:rPr lang="en-IN" dirty="0"/>
              <a:t>The checkpoint contains not only the memory image, but also the resource state, that </a:t>
            </a:r>
            <a:r>
              <a:rPr lang="en-IN" dirty="0" smtClean="0"/>
              <a:t>is </a:t>
            </a:r>
            <a:r>
              <a:rPr lang="en-IN" dirty="0"/>
              <a:t>which resources are currently assigned to the process. </a:t>
            </a:r>
          </a:p>
          <a:p>
            <a:pPr lvl="1"/>
            <a:r>
              <a:rPr lang="en-IN" dirty="0"/>
              <a:t>When a deadlock is detected, it is easy to see which resources are needed. </a:t>
            </a:r>
          </a:p>
          <a:p>
            <a:pPr lvl="1"/>
            <a:r>
              <a:rPr lang="en-IN" dirty="0"/>
              <a:t>To do the recovery, a process that owns a needed resource is rolled back to a point in time before it acquired some other resource by starting one of its earlier checkpoints. </a:t>
            </a:r>
          </a:p>
          <a:p>
            <a:pPr lvl="1"/>
            <a:r>
              <a:rPr lang="en-IN" dirty="0"/>
              <a:t>In effect, the process is reset to an earlier moment when it did not have the resource, which is now assigned to one of the deadlocked processes. </a:t>
            </a:r>
          </a:p>
          <a:p>
            <a:pPr lvl="1"/>
            <a:r>
              <a:rPr lang="en-IN" dirty="0"/>
              <a:t>If the restarted process tries to acquire the resource again, it will have to wait until it becomes available</a:t>
            </a:r>
            <a:r>
              <a:rPr lang="en-IN" dirty="0" smtClean="0"/>
              <a:t>.</a:t>
            </a:r>
            <a:endParaRPr lang="en-IN" dirty="0"/>
          </a:p>
        </p:txBody>
      </p:sp>
    </p:spTree>
    <p:extLst>
      <p:ext uri="{BB962C8B-B14F-4D97-AF65-F5344CB8AC3E}">
        <p14:creationId xmlns:p14="http://schemas.microsoft.com/office/powerpoint/2010/main" val="67375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recovery (</a:t>
            </a:r>
            <a:r>
              <a:rPr lang="en-US" dirty="0" err="1"/>
              <a:t>cont</a:t>
            </a:r>
            <a:r>
              <a:rPr lang="en-US" dirty="0"/>
              <a:t>…)</a:t>
            </a:r>
          </a:p>
        </p:txBody>
      </p:sp>
      <p:sp>
        <p:nvSpPr>
          <p:cNvPr id="3" name="Content Placeholder 2"/>
          <p:cNvSpPr>
            <a:spLocks noGrp="1"/>
          </p:cNvSpPr>
          <p:nvPr>
            <p:ph idx="1"/>
          </p:nvPr>
        </p:nvSpPr>
        <p:spPr/>
        <p:txBody>
          <a:bodyPr/>
          <a:lstStyle/>
          <a:p>
            <a:pPr marL="457200" indent="-457200">
              <a:buFont typeface="+mj-lt"/>
              <a:buAutoNum type="arabicPeriod" startAt="3"/>
            </a:pPr>
            <a:r>
              <a:rPr lang="en-IN" dirty="0" smtClean="0"/>
              <a:t>Recovery </a:t>
            </a:r>
            <a:r>
              <a:rPr lang="en-IN" dirty="0"/>
              <a:t>through killing </a:t>
            </a:r>
            <a:r>
              <a:rPr lang="en-IN" dirty="0" smtClean="0"/>
              <a:t>processes</a:t>
            </a:r>
          </a:p>
          <a:p>
            <a:pPr lvl="1"/>
            <a:r>
              <a:rPr lang="en-IN" dirty="0"/>
              <a:t>The </a:t>
            </a:r>
            <a:r>
              <a:rPr lang="en-IN" dirty="0" smtClean="0"/>
              <a:t>simplest </a:t>
            </a:r>
            <a:r>
              <a:rPr lang="en-IN" dirty="0"/>
              <a:t>way to break a deadlock is to kill one or more processes.</a:t>
            </a:r>
          </a:p>
          <a:p>
            <a:pPr lvl="1"/>
            <a:r>
              <a:rPr lang="en-IN" dirty="0"/>
              <a:t>One possibility is to kill a process in the cycle. With a little luck, the other processes will be able to continue. </a:t>
            </a:r>
          </a:p>
          <a:p>
            <a:pPr lvl="1"/>
            <a:r>
              <a:rPr lang="en-IN" dirty="0"/>
              <a:t>If this does not help, it can be repeated until the cycle is broken.</a:t>
            </a:r>
          </a:p>
          <a:p>
            <a:pPr lvl="1"/>
            <a:r>
              <a:rPr lang="en-IN" dirty="0"/>
              <a:t>Alternatively, a process not in the cycle can be chosen as the victim in order to release its resources. </a:t>
            </a:r>
          </a:p>
          <a:p>
            <a:pPr lvl="1"/>
            <a:r>
              <a:rPr lang="en-IN" dirty="0"/>
              <a:t>In this approach, the process to be killed is carefully chosen because it is holding resources that some process in the cycle needs</a:t>
            </a:r>
            <a:r>
              <a:rPr lang="en-IN" dirty="0" smtClean="0"/>
              <a:t>.</a:t>
            </a:r>
            <a:endParaRPr lang="en-IN" dirty="0"/>
          </a:p>
          <a:p>
            <a:endParaRPr lang="en-US" dirty="0"/>
          </a:p>
        </p:txBody>
      </p:sp>
    </p:spTree>
    <p:extLst>
      <p:ext uri="{BB962C8B-B14F-4D97-AF65-F5344CB8AC3E}">
        <p14:creationId xmlns:p14="http://schemas.microsoft.com/office/powerpoint/2010/main" val="21529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Safe </a:t>
            </a:r>
            <a:r>
              <a:rPr lang="en-IN" dirty="0"/>
              <a:t>and unsafe states</a:t>
            </a:r>
          </a:p>
        </p:txBody>
      </p:sp>
      <p:sp>
        <p:nvSpPr>
          <p:cNvPr id="3" name="Content Placeholder 2"/>
          <p:cNvSpPr>
            <a:spLocks noGrp="1"/>
          </p:cNvSpPr>
          <p:nvPr>
            <p:ph idx="1"/>
          </p:nvPr>
        </p:nvSpPr>
        <p:spPr/>
        <p:txBody>
          <a:bodyPr/>
          <a:lstStyle/>
          <a:p>
            <a:r>
              <a:rPr lang="en-IN" dirty="0"/>
              <a:t>A state is said to be safe if it is not deadlocked and there is some scheduling order in which every process can run to completion even if all of them suddenly request their maximum number of resources immediately</a:t>
            </a:r>
            <a:r>
              <a:rPr lang="en-IN" dirty="0" smtClean="0"/>
              <a:t>.</a:t>
            </a:r>
          </a:p>
          <a:p>
            <a:r>
              <a:rPr lang="en-IN" dirty="0" smtClean="0"/>
              <a:t>Total resources are 10 </a:t>
            </a:r>
          </a:p>
          <a:p>
            <a:r>
              <a:rPr lang="en-IN" dirty="0" smtClean="0"/>
              <a:t>7 </a:t>
            </a:r>
            <a:r>
              <a:rPr lang="en-IN" dirty="0"/>
              <a:t>resources already </a:t>
            </a:r>
            <a:r>
              <a:rPr lang="en-IN" dirty="0" smtClean="0"/>
              <a:t>allocated</a:t>
            </a:r>
          </a:p>
          <a:p>
            <a:r>
              <a:rPr lang="en-IN" dirty="0" smtClean="0"/>
              <a:t>So there </a:t>
            </a:r>
            <a:r>
              <a:rPr lang="en-IN" dirty="0"/>
              <a:t>are 3 still </a:t>
            </a:r>
            <a:r>
              <a:rPr lang="en-IN" dirty="0" smtClean="0"/>
              <a:t>free</a:t>
            </a:r>
          </a:p>
          <a:p>
            <a:r>
              <a:rPr lang="en-IN" dirty="0" smtClean="0"/>
              <a:t>A need 6 resources more to complete it. </a:t>
            </a:r>
          </a:p>
          <a:p>
            <a:r>
              <a:rPr lang="en-IN" dirty="0" smtClean="0"/>
              <a:t>B </a:t>
            </a:r>
            <a:r>
              <a:rPr lang="en-IN" dirty="0"/>
              <a:t>need </a:t>
            </a:r>
            <a:r>
              <a:rPr lang="en-IN" dirty="0" smtClean="0"/>
              <a:t>2 </a:t>
            </a:r>
            <a:r>
              <a:rPr lang="en-IN" dirty="0"/>
              <a:t>resources more to complete it.</a:t>
            </a:r>
          </a:p>
          <a:p>
            <a:r>
              <a:rPr lang="en-IN" dirty="0"/>
              <a:t>C</a:t>
            </a:r>
            <a:r>
              <a:rPr lang="en-IN" dirty="0" smtClean="0"/>
              <a:t> </a:t>
            </a:r>
            <a:r>
              <a:rPr lang="en-IN" dirty="0"/>
              <a:t>need 5</a:t>
            </a:r>
            <a:r>
              <a:rPr lang="en-IN" dirty="0" smtClean="0"/>
              <a:t> </a:t>
            </a:r>
            <a:r>
              <a:rPr lang="en-IN" dirty="0"/>
              <a:t>resources more to complete it.</a:t>
            </a:r>
          </a:p>
          <a:p>
            <a:endParaRPr lang="en-US" dirty="0" smtClean="0"/>
          </a:p>
          <a:p>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85906618"/>
              </p:ext>
            </p:extLst>
          </p:nvPr>
        </p:nvGraphicFramePr>
        <p:xfrm>
          <a:off x="6477000" y="2438400"/>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2</a:t>
                      </a:r>
                      <a:endParaRPr lang="en-IN" dirty="0"/>
                    </a:p>
                  </a:txBody>
                  <a:tcPr/>
                </a:tc>
                <a:tc>
                  <a:txBody>
                    <a:bodyPr/>
                    <a:lstStyle/>
                    <a:p>
                      <a:pPr algn="ctr"/>
                      <a:r>
                        <a:rPr lang="en-US" dirty="0" smtClean="0"/>
                        <a:t>4</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3</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spTree>
    <p:extLst>
      <p:ext uri="{BB962C8B-B14F-4D97-AF65-F5344CB8AC3E}">
        <p14:creationId xmlns:p14="http://schemas.microsoft.com/office/powerpoint/2010/main" val="175450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Safe states</a:t>
            </a:r>
            <a:endParaRPr lang="en-IN" dirty="0"/>
          </a:p>
        </p:txBody>
      </p:sp>
      <p:sp>
        <p:nvSpPr>
          <p:cNvPr id="3" name="Content Placeholder 2"/>
          <p:cNvSpPr>
            <a:spLocks noGrp="1"/>
          </p:cNvSpPr>
          <p:nvPr>
            <p:ph idx="1"/>
          </p:nvPr>
        </p:nvSpPr>
        <p:spPr/>
        <p:txBody>
          <a:bodyPr/>
          <a:lstStyle/>
          <a:p>
            <a:endParaRPr lang="en-IN" dirty="0"/>
          </a:p>
          <a:p>
            <a:endParaRPr lang="en-US" dirty="0" smtClean="0"/>
          </a:p>
          <a:p>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92546825"/>
              </p:ext>
            </p:extLst>
          </p:nvPr>
        </p:nvGraphicFramePr>
        <p:xfrm>
          <a:off x="366585" y="1041400"/>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2</a:t>
                      </a:r>
                      <a:endParaRPr lang="en-IN" dirty="0"/>
                    </a:p>
                  </a:txBody>
                  <a:tcPr/>
                </a:tc>
                <a:tc>
                  <a:txBody>
                    <a:bodyPr/>
                    <a:lstStyle/>
                    <a:p>
                      <a:pPr algn="ctr"/>
                      <a:r>
                        <a:rPr lang="en-US" dirty="0" smtClean="0"/>
                        <a:t>4</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3</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51070921"/>
              </p:ext>
            </p:extLst>
          </p:nvPr>
        </p:nvGraphicFramePr>
        <p:xfrm>
          <a:off x="3581400" y="1017588"/>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4</a:t>
                      </a:r>
                      <a:endParaRPr lang="en-IN" dirty="0"/>
                    </a:p>
                  </a:txBody>
                  <a:tcPr/>
                </a:tc>
                <a:tc>
                  <a:txBody>
                    <a:bodyPr/>
                    <a:lstStyle/>
                    <a:p>
                      <a:pPr algn="ctr"/>
                      <a:r>
                        <a:rPr lang="en-US" dirty="0" smtClean="0"/>
                        <a:t>4</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1</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81753782"/>
              </p:ext>
            </p:extLst>
          </p:nvPr>
        </p:nvGraphicFramePr>
        <p:xfrm>
          <a:off x="6691185" y="1017588"/>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5</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41179995"/>
              </p:ext>
            </p:extLst>
          </p:nvPr>
        </p:nvGraphicFramePr>
        <p:xfrm>
          <a:off x="381000" y="3708400"/>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7</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0</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12849895"/>
              </p:ext>
            </p:extLst>
          </p:nvPr>
        </p:nvGraphicFramePr>
        <p:xfrm>
          <a:off x="3595815" y="3684588"/>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tr>
              <a:tr h="370840">
                <a:tc>
                  <a:txBody>
                    <a:bodyPr/>
                    <a:lstStyle/>
                    <a:p>
                      <a:pPr algn="ctr"/>
                      <a:r>
                        <a:rPr lang="en-US" dirty="0" smtClean="0"/>
                        <a:t>C</a:t>
                      </a:r>
                      <a:endParaRPr lang="en-IN" dirty="0"/>
                    </a:p>
                  </a:txBody>
                  <a:tcPr/>
                </a:tc>
                <a:tc>
                  <a:txBody>
                    <a:bodyPr/>
                    <a:lstStyle/>
                    <a:p>
                      <a:pPr algn="ctr"/>
                      <a:r>
                        <a:rPr lang="en-IN" dirty="0" smtClean="0"/>
                        <a:t>0</a:t>
                      </a:r>
                      <a:endParaRPr lang="en-IN" dirty="0"/>
                    </a:p>
                  </a:txBody>
                  <a:tcPr/>
                </a:tc>
                <a:tc>
                  <a:txBody>
                    <a:bodyPr/>
                    <a:lstStyle/>
                    <a:p>
                      <a:pPr algn="ctr"/>
                      <a:r>
                        <a:rPr lang="en-US" dirty="0" smtClean="0"/>
                        <a:t>-</a:t>
                      </a:r>
                      <a:endParaRPr lang="en-IN" dirty="0"/>
                    </a:p>
                  </a:txBody>
                  <a:tcPr/>
                </a:tc>
              </a:tr>
              <a:tr h="370840">
                <a:tc gridSpan="3">
                  <a:txBody>
                    <a:bodyPr/>
                    <a:lstStyle/>
                    <a:p>
                      <a:pPr algn="ctr"/>
                      <a:r>
                        <a:rPr lang="en-US" dirty="0" smtClean="0"/>
                        <a:t>Free : 7</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19059379"/>
              </p:ext>
            </p:extLst>
          </p:nvPr>
        </p:nvGraphicFramePr>
        <p:xfrm>
          <a:off x="6705600" y="3684588"/>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9</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tr>
              <a:tr h="370840">
                <a:tc gridSpan="3">
                  <a:txBody>
                    <a:bodyPr/>
                    <a:lstStyle/>
                    <a:p>
                      <a:pPr algn="ctr"/>
                      <a:r>
                        <a:rPr lang="en-US" dirty="0" smtClean="0"/>
                        <a:t>Free : 1</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cxnSp>
        <p:nvCxnSpPr>
          <p:cNvPr id="11" name="Straight Arrow Connector 10"/>
          <p:cNvCxnSpPr/>
          <p:nvPr/>
        </p:nvCxnSpPr>
        <p:spPr>
          <a:xfrm flipV="1">
            <a:off x="1905000" y="1968500"/>
            <a:ext cx="2750407" cy="7747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2862906" y="1981200"/>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2</a:t>
            </a:r>
            <a:endParaRPr lang="en-IN" dirty="0"/>
          </a:p>
        </p:txBody>
      </p:sp>
      <p:cxnSp>
        <p:nvCxnSpPr>
          <p:cNvPr id="13" name="Straight Arrow Connector 12"/>
          <p:cNvCxnSpPr/>
          <p:nvPr/>
        </p:nvCxnSpPr>
        <p:spPr>
          <a:xfrm>
            <a:off x="4947980" y="1981200"/>
            <a:ext cx="2979330" cy="6096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6077721" y="1850508"/>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4</a:t>
            </a:r>
            <a:endParaRPr lang="en-IN" dirty="0"/>
          </a:p>
        </p:txBody>
      </p:sp>
      <p:cxnSp>
        <p:nvCxnSpPr>
          <p:cNvPr id="20" name="Straight Arrow Connector 19"/>
          <p:cNvCxnSpPr/>
          <p:nvPr/>
        </p:nvCxnSpPr>
        <p:spPr>
          <a:xfrm flipH="1">
            <a:off x="1610851" y="2843749"/>
            <a:ext cx="6316459" cy="21759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2857016" y="4081996"/>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5</a:t>
            </a:r>
            <a:endParaRPr lang="en-IN" dirty="0"/>
          </a:p>
        </p:txBody>
      </p:sp>
      <p:cxnSp>
        <p:nvCxnSpPr>
          <p:cNvPr id="24" name="Straight Arrow Connector 23"/>
          <p:cNvCxnSpPr/>
          <p:nvPr/>
        </p:nvCxnSpPr>
        <p:spPr>
          <a:xfrm>
            <a:off x="1637977" y="4993204"/>
            <a:ext cx="3129283" cy="2741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TextBox 24"/>
          <p:cNvSpPr txBox="1"/>
          <p:nvPr/>
        </p:nvSpPr>
        <p:spPr>
          <a:xfrm>
            <a:off x="2830212" y="4710112"/>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7</a:t>
            </a:r>
            <a:endParaRPr lang="en-IN" dirty="0"/>
          </a:p>
        </p:txBody>
      </p:sp>
      <p:cxnSp>
        <p:nvCxnSpPr>
          <p:cNvPr id="27" name="Straight Arrow Connector 26"/>
          <p:cNvCxnSpPr/>
          <p:nvPr/>
        </p:nvCxnSpPr>
        <p:spPr>
          <a:xfrm flipV="1">
            <a:off x="5072705" y="4267200"/>
            <a:ext cx="2703299" cy="10482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TextBox 27"/>
          <p:cNvSpPr txBox="1"/>
          <p:nvPr/>
        </p:nvSpPr>
        <p:spPr>
          <a:xfrm>
            <a:off x="6030611" y="4419600"/>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2</a:t>
            </a:r>
            <a:endParaRPr lang="en-IN" dirty="0"/>
          </a:p>
        </p:txBody>
      </p:sp>
    </p:spTree>
    <p:extLst>
      <p:ext uri="{BB962C8B-B14F-4D97-AF65-F5344CB8AC3E}">
        <p14:creationId xmlns:p14="http://schemas.microsoft.com/office/powerpoint/2010/main" val="166270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1" grpId="0" animBg="1"/>
      <p:bldP spid="25"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a:t>
            </a:r>
            <a:r>
              <a:rPr lang="en-IN" dirty="0" smtClean="0"/>
              <a:t>nsafe states</a:t>
            </a:r>
            <a:endParaRPr lang="en-IN" dirty="0"/>
          </a:p>
        </p:txBody>
      </p:sp>
      <p:sp>
        <p:nvSpPr>
          <p:cNvPr id="3" name="Content Placeholder 2"/>
          <p:cNvSpPr>
            <a:spLocks noGrp="1"/>
          </p:cNvSpPr>
          <p:nvPr>
            <p:ph idx="1"/>
          </p:nvPr>
        </p:nvSpPr>
        <p:spPr/>
        <p:txBody>
          <a:bodyPr/>
          <a:lstStyle/>
          <a:p>
            <a:endParaRPr lang="en-IN" dirty="0"/>
          </a:p>
          <a:p>
            <a:endParaRPr lang="en-US" dirty="0" smtClean="0"/>
          </a:p>
          <a:p>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92546825"/>
              </p:ext>
            </p:extLst>
          </p:nvPr>
        </p:nvGraphicFramePr>
        <p:xfrm>
          <a:off x="366585" y="1041400"/>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2</a:t>
                      </a:r>
                      <a:endParaRPr lang="en-IN" dirty="0"/>
                    </a:p>
                  </a:txBody>
                  <a:tcPr/>
                </a:tc>
                <a:tc>
                  <a:txBody>
                    <a:bodyPr/>
                    <a:lstStyle/>
                    <a:p>
                      <a:pPr algn="ctr"/>
                      <a:r>
                        <a:rPr lang="en-US" dirty="0" smtClean="0"/>
                        <a:t>4</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3</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20900658"/>
              </p:ext>
            </p:extLst>
          </p:nvPr>
        </p:nvGraphicFramePr>
        <p:xfrm>
          <a:off x="3581400" y="1017588"/>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4</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2</a:t>
                      </a:r>
                      <a:endParaRPr lang="en-IN" dirty="0"/>
                    </a:p>
                  </a:txBody>
                  <a:tcPr/>
                </a:tc>
                <a:tc>
                  <a:txBody>
                    <a:bodyPr/>
                    <a:lstStyle/>
                    <a:p>
                      <a:pPr algn="ctr"/>
                      <a:r>
                        <a:rPr lang="en-US" dirty="0" smtClean="0"/>
                        <a:t>4</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2</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71034655"/>
              </p:ext>
            </p:extLst>
          </p:nvPr>
        </p:nvGraphicFramePr>
        <p:xfrm>
          <a:off x="6691185" y="1017588"/>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4</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4</a:t>
                      </a:r>
                      <a:endParaRPr lang="en-IN" dirty="0"/>
                    </a:p>
                  </a:txBody>
                  <a:tcPr/>
                </a:tc>
                <a:tc>
                  <a:txBody>
                    <a:bodyPr/>
                    <a:lstStyle/>
                    <a:p>
                      <a:pPr algn="ctr"/>
                      <a:r>
                        <a:rPr lang="en-US" dirty="0" smtClean="0"/>
                        <a:t>4</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0</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cxnSp>
        <p:nvCxnSpPr>
          <p:cNvPr id="11" name="Straight Arrow Connector 10"/>
          <p:cNvCxnSpPr/>
          <p:nvPr/>
        </p:nvCxnSpPr>
        <p:spPr>
          <a:xfrm flipV="1">
            <a:off x="1905000" y="1600200"/>
            <a:ext cx="2743200" cy="11430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2862906" y="1766888"/>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1</a:t>
            </a:r>
            <a:endParaRPr lang="en-IN" dirty="0"/>
          </a:p>
        </p:txBody>
      </p:sp>
      <p:cxnSp>
        <p:nvCxnSpPr>
          <p:cNvPr id="26" name="Straight Arrow Connector 25"/>
          <p:cNvCxnSpPr/>
          <p:nvPr/>
        </p:nvCxnSpPr>
        <p:spPr>
          <a:xfrm flipV="1">
            <a:off x="5012853" y="1981200"/>
            <a:ext cx="2835747" cy="7119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5970759" y="1916668"/>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2</a:t>
            </a:r>
            <a:endParaRPr lang="en-IN" dirty="0"/>
          </a:p>
        </p:txBody>
      </p:sp>
      <p:graphicFrame>
        <p:nvGraphicFramePr>
          <p:cNvPr id="30" name="Table 29"/>
          <p:cNvGraphicFramePr>
            <a:graphicFrameLocks noGrp="1"/>
          </p:cNvGraphicFramePr>
          <p:nvPr>
            <p:extLst>
              <p:ext uri="{D42A27DB-BD31-4B8C-83A1-F6EECF244321}">
                <p14:modId xmlns:p14="http://schemas.microsoft.com/office/powerpoint/2010/main" val="3327756151"/>
              </p:ext>
            </p:extLst>
          </p:nvPr>
        </p:nvGraphicFramePr>
        <p:xfrm>
          <a:off x="366585" y="3937000"/>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4</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4</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cxnSp>
        <p:nvCxnSpPr>
          <p:cNvPr id="31" name="Straight Arrow Connector 30"/>
          <p:cNvCxnSpPr/>
          <p:nvPr/>
        </p:nvCxnSpPr>
        <p:spPr>
          <a:xfrm flipH="1">
            <a:off x="1828800" y="1981200"/>
            <a:ext cx="6019800" cy="36576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2857016" y="4355068"/>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a:t>
            </a:r>
            <a:endParaRPr lang="en-IN" dirty="0"/>
          </a:p>
        </p:txBody>
      </p:sp>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l="10714" t="8656" r="10714" b="9201"/>
          <a:stretch/>
        </p:blipFill>
        <p:spPr>
          <a:xfrm>
            <a:off x="4479453" y="4100512"/>
            <a:ext cx="1749287" cy="1828800"/>
          </a:xfrm>
          <a:prstGeom prst="rect">
            <a:avLst/>
          </a:prstGeom>
        </p:spPr>
      </p:pic>
    </p:spTree>
    <p:extLst>
      <p:ext uri="{BB962C8B-B14F-4D97-AF65-F5344CB8AC3E}">
        <p14:creationId xmlns:p14="http://schemas.microsoft.com/office/powerpoint/2010/main" val="258534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9" grpId="0" animBg="1"/>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Avoidance</a:t>
            </a:r>
          </a:p>
        </p:txBody>
      </p:sp>
      <p:sp>
        <p:nvSpPr>
          <p:cNvPr id="3" name="Content Placeholder 2"/>
          <p:cNvSpPr>
            <a:spLocks noGrp="1"/>
          </p:cNvSpPr>
          <p:nvPr>
            <p:ph idx="1"/>
          </p:nvPr>
        </p:nvSpPr>
        <p:spPr/>
        <p:txBody>
          <a:bodyPr/>
          <a:lstStyle/>
          <a:p>
            <a:r>
              <a:rPr lang="en-IN" dirty="0"/>
              <a:t>Deadlock can be avoided by allocating resources carefully.</a:t>
            </a:r>
          </a:p>
          <a:p>
            <a:r>
              <a:rPr lang="en-IN" dirty="0"/>
              <a:t>Carefully </a:t>
            </a:r>
            <a:r>
              <a:rPr lang="en-IN" dirty="0" err="1"/>
              <a:t>analyze</a:t>
            </a:r>
            <a:r>
              <a:rPr lang="en-IN" dirty="0"/>
              <a:t> each resource request to see if it can be safely granted.</a:t>
            </a:r>
          </a:p>
          <a:p>
            <a:r>
              <a:rPr lang="en-IN" dirty="0"/>
              <a:t>Need an algorithm that can always avoid deadlock by making right choice all the </a:t>
            </a:r>
            <a:r>
              <a:rPr lang="en-IN" dirty="0" smtClean="0"/>
              <a:t>time (</a:t>
            </a:r>
            <a:r>
              <a:rPr lang="en-IN" b="1" dirty="0"/>
              <a:t>Banker’s </a:t>
            </a:r>
            <a:r>
              <a:rPr lang="en-IN" b="1" dirty="0" smtClean="0"/>
              <a:t>algorithm</a:t>
            </a:r>
            <a:r>
              <a:rPr lang="en-IN" dirty="0" smtClean="0"/>
              <a:t>).</a:t>
            </a:r>
            <a:endParaRPr lang="en-IN" dirty="0"/>
          </a:p>
          <a:p>
            <a:r>
              <a:rPr lang="en-IN" dirty="0"/>
              <a:t>Banker’s algorithm for single resource</a:t>
            </a:r>
          </a:p>
          <a:p>
            <a:r>
              <a:rPr lang="en-IN" dirty="0"/>
              <a:t>Banker’s algorithm for multiple resource</a:t>
            </a:r>
          </a:p>
        </p:txBody>
      </p:sp>
    </p:spTree>
    <p:extLst>
      <p:ext uri="{BB962C8B-B14F-4D97-AF65-F5344CB8AC3E}">
        <p14:creationId xmlns:p14="http://schemas.microsoft.com/office/powerpoint/2010/main" val="213758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r>
              <a:rPr lang="en-US" dirty="0" smtClean="0"/>
              <a:t>Definitions</a:t>
            </a:r>
            <a:endParaRPr lang="en-US" dirty="0"/>
          </a:p>
          <a:p>
            <a:r>
              <a:rPr lang="en-US" dirty="0"/>
              <a:t>Deadlock </a:t>
            </a:r>
            <a:r>
              <a:rPr lang="en-US" dirty="0" smtClean="0"/>
              <a:t>characteristics</a:t>
            </a:r>
          </a:p>
          <a:p>
            <a:r>
              <a:rPr lang="en-US" dirty="0"/>
              <a:t>Deadlock </a:t>
            </a:r>
            <a:r>
              <a:rPr lang="en-US" dirty="0" smtClean="0"/>
              <a:t>Ignorance</a:t>
            </a:r>
          </a:p>
          <a:p>
            <a:pPr lvl="1"/>
            <a:r>
              <a:rPr lang="en-US" dirty="0"/>
              <a:t>Ostrich Algorithm</a:t>
            </a:r>
          </a:p>
          <a:p>
            <a:r>
              <a:rPr lang="en-US" dirty="0" smtClean="0"/>
              <a:t>Deadlock </a:t>
            </a:r>
            <a:r>
              <a:rPr lang="en-US" dirty="0"/>
              <a:t>detection and </a:t>
            </a:r>
            <a:r>
              <a:rPr lang="en-US" dirty="0" smtClean="0"/>
              <a:t>Recovery</a:t>
            </a:r>
          </a:p>
          <a:p>
            <a:r>
              <a:rPr lang="en-US" dirty="0" smtClean="0"/>
              <a:t>Deadlock </a:t>
            </a:r>
            <a:r>
              <a:rPr lang="en-US" dirty="0"/>
              <a:t>Avoidance</a:t>
            </a:r>
          </a:p>
          <a:p>
            <a:pPr lvl="1"/>
            <a:r>
              <a:rPr lang="en-US" dirty="0"/>
              <a:t>Banker’s algorithm</a:t>
            </a:r>
            <a:endParaRPr lang="en-US" dirty="0" smtClean="0"/>
          </a:p>
          <a:p>
            <a:r>
              <a:rPr lang="en-US" dirty="0"/>
              <a:t>Deadlock Prevention</a:t>
            </a:r>
          </a:p>
          <a:p>
            <a:pPr marL="0" indent="0">
              <a:buNone/>
            </a:pPr>
            <a:endParaRPr lang="en-US" dirty="0"/>
          </a:p>
        </p:txBody>
      </p:sp>
    </p:spTree>
    <p:extLst>
      <p:ext uri="{BB962C8B-B14F-4D97-AF65-F5344CB8AC3E}">
        <p14:creationId xmlns:p14="http://schemas.microsoft.com/office/powerpoint/2010/main" val="341820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a:t>
            </a:r>
            <a:endParaRPr lang="en-US" dirty="0"/>
          </a:p>
        </p:txBody>
      </p:sp>
      <p:sp>
        <p:nvSpPr>
          <p:cNvPr id="3" name="Content Placeholder 2"/>
          <p:cNvSpPr>
            <a:spLocks noGrp="1"/>
          </p:cNvSpPr>
          <p:nvPr>
            <p:ph idx="1"/>
          </p:nvPr>
        </p:nvSpPr>
        <p:spPr/>
        <p:txBody>
          <a:bodyPr/>
          <a:lstStyle/>
          <a:p>
            <a:r>
              <a:rPr lang="en-US" dirty="0"/>
              <a:t>What the algorithm does is check to see if granting the request leads to an unsafe state. If it does, the request is denied. </a:t>
            </a:r>
          </a:p>
          <a:p>
            <a:r>
              <a:rPr lang="en-US" dirty="0"/>
              <a:t>If granting the request leads to a safe state, it is carried out</a:t>
            </a:r>
            <a:r>
              <a:rPr lang="en-US" dirty="0" smtClean="0"/>
              <a:t>.</a:t>
            </a:r>
          </a:p>
          <a:p>
            <a:r>
              <a:rPr lang="en-US" dirty="0" smtClean="0"/>
              <a:t>If </a:t>
            </a:r>
            <a:r>
              <a:rPr lang="en-US" dirty="0"/>
              <a:t>we have situation as per </a:t>
            </a:r>
            <a:r>
              <a:rPr lang="en-US" dirty="0" smtClean="0"/>
              <a:t>figure </a:t>
            </a:r>
          </a:p>
          <a:p>
            <a:pPr lvl="1"/>
            <a:r>
              <a:rPr lang="en-US" dirty="0" smtClean="0"/>
              <a:t>then </a:t>
            </a:r>
            <a:r>
              <a:rPr lang="en-US" dirty="0"/>
              <a:t>it is safe state </a:t>
            </a:r>
            <a:endParaRPr lang="en-US" dirty="0" smtClean="0"/>
          </a:p>
          <a:p>
            <a:pPr lvl="1"/>
            <a:r>
              <a:rPr lang="en-US" dirty="0" smtClean="0"/>
              <a:t>because </a:t>
            </a:r>
            <a:r>
              <a:rPr lang="en-US" dirty="0"/>
              <a:t>with 10 free units </a:t>
            </a:r>
            <a:endParaRPr lang="en-US" dirty="0" smtClean="0"/>
          </a:p>
          <a:p>
            <a:pPr lvl="1"/>
            <a:r>
              <a:rPr lang="en-US" dirty="0" smtClean="0"/>
              <a:t>one </a:t>
            </a:r>
            <a:r>
              <a:rPr lang="en-US" dirty="0"/>
              <a:t>by one all customers can be </a:t>
            </a:r>
            <a:r>
              <a:rPr lang="en-US" dirty="0" smtClean="0"/>
              <a:t>served</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2567803119"/>
              </p:ext>
            </p:extLst>
          </p:nvPr>
        </p:nvGraphicFramePr>
        <p:xfrm>
          <a:off x="6629400" y="236220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0</a:t>
                      </a:r>
                      <a:endParaRPr lang="en-IN" dirty="0"/>
                    </a:p>
                  </a:txBody>
                  <a:tcPr/>
                </a:tc>
                <a:tc>
                  <a:txBody>
                    <a:bodyPr/>
                    <a:lstStyle/>
                    <a:p>
                      <a:pPr algn="ctr"/>
                      <a:r>
                        <a:rPr lang="en-US" dirty="0" smtClean="0"/>
                        <a:t>6</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5</a:t>
                      </a:r>
                      <a:endParaRPr lang="en-IN" dirty="0"/>
                    </a:p>
                  </a:txBody>
                  <a:tcPr/>
                </a:tc>
              </a:tr>
              <a:tr h="370840">
                <a:tc>
                  <a:txBody>
                    <a:bodyPr/>
                    <a:lstStyle/>
                    <a:p>
                      <a:pPr algn="ctr"/>
                      <a:r>
                        <a:rPr lang="en-US" dirty="0" smtClean="0"/>
                        <a:t>C</a:t>
                      </a:r>
                      <a:endParaRPr lang="en-IN" dirty="0"/>
                    </a:p>
                  </a:txBody>
                  <a:tcPr/>
                </a:tc>
                <a:tc>
                  <a:txBody>
                    <a:bodyPr/>
                    <a:lstStyle/>
                    <a:p>
                      <a:pPr algn="ctr"/>
                      <a:r>
                        <a:rPr lang="en-IN" dirty="0" smtClean="0"/>
                        <a:t>0</a:t>
                      </a:r>
                      <a:endParaRPr lang="en-IN" dirty="0"/>
                    </a:p>
                  </a:txBody>
                  <a:tcPr/>
                </a:tc>
                <a:tc>
                  <a:txBody>
                    <a:bodyPr/>
                    <a:lstStyle/>
                    <a:p>
                      <a:pPr algn="ctr"/>
                      <a:r>
                        <a:rPr lang="en-US" dirty="0" smtClean="0"/>
                        <a:t>4</a:t>
                      </a:r>
                      <a:endParaRPr lang="en-IN" dirty="0"/>
                    </a:p>
                  </a:txBody>
                  <a:tcPr/>
                </a:tc>
              </a:tr>
              <a:tr h="370840">
                <a:tc>
                  <a:txBody>
                    <a:bodyPr/>
                    <a:lstStyle/>
                    <a:p>
                      <a:pPr algn="ctr"/>
                      <a:r>
                        <a:rPr lang="en-IN" dirty="0" smtClean="0"/>
                        <a:t>D</a:t>
                      </a:r>
                      <a:endParaRPr lang="en-IN" dirty="0"/>
                    </a:p>
                  </a:txBody>
                  <a:tcPr/>
                </a:tc>
                <a:tc>
                  <a:txBody>
                    <a:bodyPr/>
                    <a:lstStyle/>
                    <a:p>
                      <a:pPr algn="ctr"/>
                      <a:r>
                        <a:rPr lang="en-IN" dirty="0" smtClean="0"/>
                        <a:t>0</a:t>
                      </a:r>
                      <a:endParaRPr lang="en-IN" dirty="0"/>
                    </a:p>
                  </a:txBody>
                  <a:tcPr/>
                </a:tc>
                <a:tc>
                  <a:txBody>
                    <a:bodyPr/>
                    <a:lstStyle/>
                    <a:p>
                      <a:pPr algn="ctr"/>
                      <a:r>
                        <a:rPr lang="en-IN" dirty="0" smtClean="0"/>
                        <a:t>7</a:t>
                      </a:r>
                      <a:endParaRPr lang="en-IN" dirty="0"/>
                    </a:p>
                  </a:txBody>
                  <a:tcPr/>
                </a:tc>
              </a:tr>
              <a:tr h="370840">
                <a:tc gridSpan="3">
                  <a:txBody>
                    <a:bodyPr/>
                    <a:lstStyle/>
                    <a:p>
                      <a:pPr algn="ctr"/>
                      <a:r>
                        <a:rPr lang="en-US" dirty="0" smtClean="0"/>
                        <a:t>Free : 10</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spTree>
    <p:extLst>
      <p:ext uri="{BB962C8B-B14F-4D97-AF65-F5344CB8AC3E}">
        <p14:creationId xmlns:p14="http://schemas.microsoft.com/office/powerpoint/2010/main" val="3342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67639215"/>
              </p:ext>
            </p:extLst>
          </p:nvPr>
        </p:nvGraphicFramePr>
        <p:xfrm>
          <a:off x="381000" y="114300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r h="370840">
                <a:tc>
                  <a:txBody>
                    <a:bodyPr/>
                    <a:lstStyle/>
                    <a:p>
                      <a:pPr algn="ctr"/>
                      <a:r>
                        <a:rPr lang="en-US" dirty="0" smtClean="0"/>
                        <a:t>C</a:t>
                      </a:r>
                      <a:endParaRPr lang="en-IN" dirty="0"/>
                    </a:p>
                  </a:txBody>
                  <a:tcPr/>
                </a:tc>
                <a:tc>
                  <a:txBody>
                    <a:bodyPr/>
                    <a:lstStyle/>
                    <a:p>
                      <a:pPr algn="ctr"/>
                      <a:r>
                        <a:rPr lang="en-IN" dirty="0" smtClean="0"/>
                        <a:t>2</a:t>
                      </a:r>
                      <a:endParaRPr lang="en-IN" dirty="0"/>
                    </a:p>
                  </a:txBody>
                  <a:tcPr/>
                </a:tc>
                <a:tc>
                  <a:txBody>
                    <a:bodyPr/>
                    <a:lstStyle/>
                    <a:p>
                      <a:pPr algn="ctr"/>
                      <a:r>
                        <a:rPr lang="en-US" dirty="0" smtClean="0"/>
                        <a:t>4</a:t>
                      </a:r>
                      <a:endParaRPr lang="en-IN" dirty="0"/>
                    </a:p>
                  </a:txBody>
                  <a:tcPr/>
                </a:tc>
              </a:tr>
              <a:tr h="370840">
                <a:tc>
                  <a:txBody>
                    <a:bodyPr/>
                    <a:lstStyle/>
                    <a:p>
                      <a:pPr algn="ctr"/>
                      <a:r>
                        <a:rPr lang="en-IN" dirty="0" smtClean="0"/>
                        <a:t>D</a:t>
                      </a:r>
                      <a:endParaRPr lang="en-IN" dirty="0"/>
                    </a:p>
                  </a:txBody>
                  <a:tcPr/>
                </a:tc>
                <a:tc>
                  <a:txBody>
                    <a:bodyPr/>
                    <a:lstStyle/>
                    <a:p>
                      <a:pPr algn="ctr"/>
                      <a:r>
                        <a:rPr lang="en-IN" dirty="0" smtClean="0"/>
                        <a:t>4</a:t>
                      </a:r>
                      <a:endParaRPr lang="en-IN" dirty="0"/>
                    </a:p>
                  </a:txBody>
                  <a:tcPr/>
                </a:tc>
                <a:tc>
                  <a:txBody>
                    <a:bodyPr/>
                    <a:lstStyle/>
                    <a:p>
                      <a:pPr algn="ctr"/>
                      <a:r>
                        <a:rPr lang="en-IN" dirty="0" smtClean="0"/>
                        <a:t>7</a:t>
                      </a:r>
                      <a:endParaRPr lang="en-IN" dirty="0"/>
                    </a:p>
                  </a:txBody>
                  <a:tcPr/>
                </a:tc>
              </a:tr>
              <a:tr h="370840">
                <a:tc gridSpan="3">
                  <a:txBody>
                    <a:bodyPr/>
                    <a:lstStyle/>
                    <a:p>
                      <a:pPr algn="ctr"/>
                      <a:r>
                        <a:rPr lang="en-US" dirty="0" smtClean="0"/>
                        <a:t>Free : 2</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33492155"/>
              </p:ext>
            </p:extLst>
          </p:nvPr>
        </p:nvGraphicFramePr>
        <p:xfrm>
          <a:off x="3581400" y="114300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r h="370840">
                <a:tc>
                  <a:txBody>
                    <a:bodyPr/>
                    <a:lstStyle/>
                    <a:p>
                      <a:pPr algn="ctr"/>
                      <a:r>
                        <a:rPr lang="en-US" dirty="0" smtClean="0">
                          <a:solidFill>
                            <a:srgbClr val="C00000"/>
                          </a:solidFill>
                        </a:rPr>
                        <a:t>C</a:t>
                      </a:r>
                      <a:endParaRPr lang="en-IN" dirty="0">
                        <a:solidFill>
                          <a:srgbClr val="C00000"/>
                        </a:solidFill>
                      </a:endParaRPr>
                    </a:p>
                  </a:txBody>
                  <a:tcPr/>
                </a:tc>
                <a:tc>
                  <a:txBody>
                    <a:bodyPr/>
                    <a:lstStyle/>
                    <a:p>
                      <a:pPr algn="ctr"/>
                      <a:r>
                        <a:rPr lang="en-IN" dirty="0" smtClean="0">
                          <a:solidFill>
                            <a:srgbClr val="C00000"/>
                          </a:solidFill>
                        </a:rPr>
                        <a:t>4</a:t>
                      </a:r>
                      <a:endParaRPr lang="en-IN" dirty="0">
                        <a:solidFill>
                          <a:srgbClr val="C00000"/>
                        </a:solidFill>
                      </a:endParaRPr>
                    </a:p>
                  </a:txBody>
                  <a:tcPr/>
                </a:tc>
                <a:tc>
                  <a:txBody>
                    <a:bodyPr/>
                    <a:lstStyle/>
                    <a:p>
                      <a:pPr algn="ctr"/>
                      <a:r>
                        <a:rPr lang="en-US" dirty="0" smtClean="0">
                          <a:solidFill>
                            <a:srgbClr val="C00000"/>
                          </a:solidFill>
                        </a:rPr>
                        <a:t>4</a:t>
                      </a:r>
                      <a:endParaRPr lang="en-IN" dirty="0">
                        <a:solidFill>
                          <a:srgbClr val="C00000"/>
                        </a:solidFill>
                      </a:endParaRPr>
                    </a:p>
                  </a:txBody>
                  <a:tcPr/>
                </a:tc>
              </a:tr>
              <a:tr h="370840">
                <a:tc>
                  <a:txBody>
                    <a:bodyPr/>
                    <a:lstStyle/>
                    <a:p>
                      <a:pPr algn="ctr"/>
                      <a:r>
                        <a:rPr lang="en-IN" dirty="0" smtClean="0"/>
                        <a:t>D</a:t>
                      </a:r>
                      <a:endParaRPr lang="en-IN" dirty="0"/>
                    </a:p>
                  </a:txBody>
                  <a:tcPr/>
                </a:tc>
                <a:tc>
                  <a:txBody>
                    <a:bodyPr/>
                    <a:lstStyle/>
                    <a:p>
                      <a:pPr algn="ctr"/>
                      <a:r>
                        <a:rPr lang="en-IN" dirty="0" smtClean="0"/>
                        <a:t>4</a:t>
                      </a:r>
                      <a:endParaRPr lang="en-IN" dirty="0"/>
                    </a:p>
                  </a:txBody>
                  <a:tcPr/>
                </a:tc>
                <a:tc>
                  <a:txBody>
                    <a:bodyPr/>
                    <a:lstStyle/>
                    <a:p>
                      <a:pPr algn="ctr"/>
                      <a:r>
                        <a:rPr lang="en-IN" dirty="0" smtClean="0"/>
                        <a:t>7</a:t>
                      </a:r>
                      <a:endParaRPr lang="en-IN" dirty="0"/>
                    </a:p>
                  </a:txBody>
                  <a:tcPr/>
                </a:tc>
              </a:tr>
              <a:tr h="370840">
                <a:tc gridSpan="3">
                  <a:txBody>
                    <a:bodyPr/>
                    <a:lstStyle/>
                    <a:p>
                      <a:pPr algn="ctr"/>
                      <a:r>
                        <a:rPr lang="en-US" dirty="0" smtClean="0"/>
                        <a:t>Free : 0</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32732322"/>
              </p:ext>
            </p:extLst>
          </p:nvPr>
        </p:nvGraphicFramePr>
        <p:xfrm>
          <a:off x="6691185" y="114300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0</a:t>
                      </a:r>
                      <a:endParaRPr lang="en-IN" strike="sngStrike" dirty="0"/>
                    </a:p>
                  </a:txBody>
                  <a:tcPr/>
                </a:tc>
              </a:tr>
              <a:tr h="370840">
                <a:tc>
                  <a:txBody>
                    <a:bodyPr/>
                    <a:lstStyle/>
                    <a:p>
                      <a:pPr algn="ctr"/>
                      <a:r>
                        <a:rPr lang="en-IN" dirty="0" smtClean="0"/>
                        <a:t>D</a:t>
                      </a:r>
                      <a:endParaRPr lang="en-IN" dirty="0"/>
                    </a:p>
                  </a:txBody>
                  <a:tcPr/>
                </a:tc>
                <a:tc>
                  <a:txBody>
                    <a:bodyPr/>
                    <a:lstStyle/>
                    <a:p>
                      <a:pPr algn="ctr"/>
                      <a:r>
                        <a:rPr lang="en-IN" dirty="0" smtClean="0"/>
                        <a:t>4</a:t>
                      </a:r>
                      <a:endParaRPr lang="en-IN" dirty="0"/>
                    </a:p>
                  </a:txBody>
                  <a:tcPr/>
                </a:tc>
                <a:tc>
                  <a:txBody>
                    <a:bodyPr/>
                    <a:lstStyle/>
                    <a:p>
                      <a:pPr algn="ctr"/>
                      <a:r>
                        <a:rPr lang="en-IN" dirty="0" smtClean="0"/>
                        <a:t>7</a:t>
                      </a:r>
                      <a:endParaRPr lang="en-IN" dirty="0"/>
                    </a:p>
                  </a:txBody>
                  <a:tcPr/>
                </a:tc>
              </a:tr>
              <a:tr h="370840">
                <a:tc gridSpan="3">
                  <a:txBody>
                    <a:bodyPr/>
                    <a:lstStyle/>
                    <a:p>
                      <a:pPr algn="ctr"/>
                      <a:r>
                        <a:rPr lang="en-US" dirty="0" smtClean="0"/>
                        <a:t>Free : 4</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12302383"/>
              </p:ext>
            </p:extLst>
          </p:nvPr>
        </p:nvGraphicFramePr>
        <p:xfrm>
          <a:off x="381000" y="379476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a:t>
                      </a:r>
                      <a:endParaRPr lang="en-IN" strike="sngStrike" dirty="0"/>
                    </a:p>
                  </a:txBody>
                  <a:tcPr/>
                </a:tc>
              </a:tr>
              <a:tr h="370840">
                <a:tc>
                  <a:txBody>
                    <a:bodyPr/>
                    <a:lstStyle/>
                    <a:p>
                      <a:pPr algn="ctr"/>
                      <a:r>
                        <a:rPr lang="en-IN" dirty="0" smtClean="0">
                          <a:solidFill>
                            <a:srgbClr val="C00000"/>
                          </a:solidFill>
                        </a:rPr>
                        <a:t>D</a:t>
                      </a:r>
                      <a:endParaRPr lang="en-IN" dirty="0">
                        <a:solidFill>
                          <a:srgbClr val="C00000"/>
                        </a:solidFill>
                      </a:endParaRPr>
                    </a:p>
                  </a:txBody>
                  <a:tcPr/>
                </a:tc>
                <a:tc>
                  <a:txBody>
                    <a:bodyPr/>
                    <a:lstStyle/>
                    <a:p>
                      <a:pPr algn="ctr"/>
                      <a:r>
                        <a:rPr lang="en-IN" dirty="0" smtClean="0">
                          <a:solidFill>
                            <a:srgbClr val="C00000"/>
                          </a:solidFill>
                        </a:rPr>
                        <a:t>7</a:t>
                      </a:r>
                      <a:endParaRPr lang="en-IN" dirty="0">
                        <a:solidFill>
                          <a:srgbClr val="C00000"/>
                        </a:solidFill>
                      </a:endParaRPr>
                    </a:p>
                  </a:txBody>
                  <a:tcPr/>
                </a:tc>
                <a:tc>
                  <a:txBody>
                    <a:bodyPr/>
                    <a:lstStyle/>
                    <a:p>
                      <a:pPr algn="ctr"/>
                      <a:r>
                        <a:rPr lang="en-IN" dirty="0" smtClean="0">
                          <a:solidFill>
                            <a:srgbClr val="C00000"/>
                          </a:solidFill>
                        </a:rPr>
                        <a:t>7</a:t>
                      </a:r>
                      <a:endParaRPr lang="en-IN" dirty="0">
                        <a:solidFill>
                          <a:srgbClr val="C00000"/>
                        </a:solidFill>
                      </a:endParaRPr>
                    </a:p>
                  </a:txBody>
                  <a:tcPr/>
                </a:tc>
              </a:tr>
              <a:tr h="370840">
                <a:tc gridSpan="3">
                  <a:txBody>
                    <a:bodyPr/>
                    <a:lstStyle/>
                    <a:p>
                      <a:pPr algn="ctr"/>
                      <a:r>
                        <a:rPr lang="en-US" dirty="0" smtClean="0"/>
                        <a:t>Free : 1</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54896998"/>
              </p:ext>
            </p:extLst>
          </p:nvPr>
        </p:nvGraphicFramePr>
        <p:xfrm>
          <a:off x="3581400" y="379476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a:t>
                      </a:r>
                      <a:endParaRPr lang="en-IN" strike="sngStrike" dirty="0"/>
                    </a:p>
                  </a:txBody>
                  <a:tcPr/>
                </a:tc>
              </a:tr>
              <a:tr h="370840">
                <a:tc>
                  <a:txBody>
                    <a:bodyPr/>
                    <a:lstStyle/>
                    <a:p>
                      <a:pPr algn="ctr"/>
                      <a:r>
                        <a:rPr lang="en-IN" strike="sngStrike" dirty="0" smtClean="0"/>
                        <a:t>D</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tr>
              <a:tr h="370840">
                <a:tc gridSpan="3">
                  <a:txBody>
                    <a:bodyPr/>
                    <a:lstStyle/>
                    <a:p>
                      <a:pPr algn="ctr"/>
                      <a:r>
                        <a:rPr lang="en-US" dirty="0" smtClean="0"/>
                        <a:t>Free : 8</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3992245"/>
              </p:ext>
            </p:extLst>
          </p:nvPr>
        </p:nvGraphicFramePr>
        <p:xfrm>
          <a:off x="6691185" y="379476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tr>
              <a:tr h="370840">
                <a:tc>
                  <a:txBody>
                    <a:bodyPr/>
                    <a:lstStyle/>
                    <a:p>
                      <a:pPr algn="ctr"/>
                      <a:r>
                        <a:rPr lang="en-US" dirty="0" smtClean="0">
                          <a:solidFill>
                            <a:srgbClr val="C00000"/>
                          </a:solidFill>
                        </a:rPr>
                        <a:t>B</a:t>
                      </a:r>
                      <a:endParaRPr lang="en-IN" dirty="0">
                        <a:solidFill>
                          <a:srgbClr val="C00000"/>
                        </a:solidFill>
                      </a:endParaRPr>
                    </a:p>
                  </a:txBody>
                  <a:tcPr/>
                </a:tc>
                <a:tc>
                  <a:txBody>
                    <a:bodyPr/>
                    <a:lstStyle/>
                    <a:p>
                      <a:pPr algn="ctr"/>
                      <a:r>
                        <a:rPr lang="en-US" dirty="0" smtClean="0">
                          <a:solidFill>
                            <a:srgbClr val="C00000"/>
                          </a:solidFill>
                        </a:rPr>
                        <a:t>5</a:t>
                      </a:r>
                      <a:endParaRPr lang="en-IN" dirty="0">
                        <a:solidFill>
                          <a:srgbClr val="C00000"/>
                        </a:solidFill>
                      </a:endParaRPr>
                    </a:p>
                  </a:txBody>
                  <a:tcPr/>
                </a:tc>
                <a:tc>
                  <a:txBody>
                    <a:bodyPr/>
                    <a:lstStyle/>
                    <a:p>
                      <a:pPr algn="ctr"/>
                      <a:r>
                        <a:rPr lang="en-US" dirty="0" smtClean="0">
                          <a:solidFill>
                            <a:srgbClr val="C00000"/>
                          </a:solidFill>
                        </a:rPr>
                        <a:t>5</a:t>
                      </a:r>
                      <a:endParaRPr lang="en-IN" dirty="0">
                        <a:solidFill>
                          <a:srgbClr val="C00000"/>
                        </a:solidFill>
                      </a:endParaRPr>
                    </a:p>
                  </a:txBody>
                  <a:tcPr/>
                </a:tc>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a:t>
                      </a:r>
                      <a:endParaRPr lang="en-IN" strike="sngStrike" dirty="0"/>
                    </a:p>
                  </a:txBody>
                  <a:tcPr/>
                </a:tc>
              </a:tr>
              <a:tr h="370840">
                <a:tc>
                  <a:txBody>
                    <a:bodyPr/>
                    <a:lstStyle/>
                    <a:p>
                      <a:pPr algn="ctr"/>
                      <a:r>
                        <a:rPr lang="en-IN" strike="sngStrike" dirty="0" smtClean="0"/>
                        <a:t>D</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tr>
              <a:tr h="370840">
                <a:tc gridSpan="3">
                  <a:txBody>
                    <a:bodyPr/>
                    <a:lstStyle/>
                    <a:p>
                      <a:pPr algn="ctr"/>
                      <a:r>
                        <a:rPr lang="en-US" dirty="0" smtClean="0"/>
                        <a:t>Free : 4</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sp>
        <p:nvSpPr>
          <p:cNvPr id="10" name="Rounded Rectangle 9"/>
          <p:cNvSpPr/>
          <p:nvPr/>
        </p:nvSpPr>
        <p:spPr>
          <a:xfrm>
            <a:off x="381000" y="2254250"/>
            <a:ext cx="2133600" cy="381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ounded Rectangle 10"/>
          <p:cNvSpPr/>
          <p:nvPr/>
        </p:nvSpPr>
        <p:spPr>
          <a:xfrm>
            <a:off x="6694842" y="2618778"/>
            <a:ext cx="2133600" cy="381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p:cNvSpPr/>
          <p:nvPr/>
        </p:nvSpPr>
        <p:spPr>
          <a:xfrm>
            <a:off x="3581400" y="4524378"/>
            <a:ext cx="2133600" cy="381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940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a:t>
            </a:r>
            <a:endParaRPr lang="en-US" dirty="0"/>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57600" y="3733800"/>
            <a:ext cx="1828800" cy="1828800"/>
          </a:xfrm>
        </p:spPr>
      </p:pic>
      <p:graphicFrame>
        <p:nvGraphicFramePr>
          <p:cNvPr id="4" name="Table 3"/>
          <p:cNvGraphicFramePr>
            <a:graphicFrameLocks noGrp="1"/>
          </p:cNvGraphicFramePr>
          <p:nvPr>
            <p:extLst>
              <p:ext uri="{D42A27DB-BD31-4B8C-83A1-F6EECF244321}">
                <p14:modId xmlns:p14="http://schemas.microsoft.com/office/powerpoint/2010/main" val="2860193009"/>
              </p:ext>
            </p:extLst>
          </p:nvPr>
        </p:nvGraphicFramePr>
        <p:xfrm>
          <a:off x="381000" y="114300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tr>
              <a:tr h="370840">
                <a:tc>
                  <a:txBody>
                    <a:bodyPr/>
                    <a:lstStyle/>
                    <a:p>
                      <a:pPr algn="ctr"/>
                      <a:r>
                        <a:rPr lang="en-US" strike="sngStrike" dirty="0" smtClean="0"/>
                        <a:t>B</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a:t>
                      </a:r>
                      <a:endParaRPr lang="en-IN" strike="sngStrike" dirty="0"/>
                    </a:p>
                  </a:txBody>
                  <a:tcPr/>
                </a:tc>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tr>
              <a:tr h="370840">
                <a:tc>
                  <a:txBody>
                    <a:bodyPr/>
                    <a:lstStyle/>
                    <a:p>
                      <a:pPr algn="ctr"/>
                      <a:r>
                        <a:rPr lang="en-IN" strike="sngStrike" dirty="0" smtClean="0"/>
                        <a:t>D</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tr>
              <a:tr h="370840">
                <a:tc gridSpan="3">
                  <a:txBody>
                    <a:bodyPr/>
                    <a:lstStyle/>
                    <a:p>
                      <a:pPr algn="ctr"/>
                      <a:r>
                        <a:rPr lang="en-US" dirty="0" smtClean="0"/>
                        <a:t>Free : 9</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23838510"/>
              </p:ext>
            </p:extLst>
          </p:nvPr>
        </p:nvGraphicFramePr>
        <p:xfrm>
          <a:off x="3581400" y="114300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solidFill>
                            <a:srgbClr val="C00000"/>
                          </a:solidFill>
                        </a:rPr>
                        <a:t>A</a:t>
                      </a:r>
                      <a:endParaRPr lang="en-IN" dirty="0">
                        <a:solidFill>
                          <a:srgbClr val="C00000"/>
                        </a:solidFill>
                      </a:endParaRPr>
                    </a:p>
                  </a:txBody>
                  <a:tcPr/>
                </a:tc>
                <a:tc>
                  <a:txBody>
                    <a:bodyPr/>
                    <a:lstStyle/>
                    <a:p>
                      <a:pPr algn="ctr"/>
                      <a:r>
                        <a:rPr lang="en-US" dirty="0" smtClean="0">
                          <a:solidFill>
                            <a:srgbClr val="C00000"/>
                          </a:solidFill>
                        </a:rPr>
                        <a:t>6</a:t>
                      </a:r>
                      <a:endParaRPr lang="en-IN" dirty="0">
                        <a:solidFill>
                          <a:srgbClr val="C00000"/>
                        </a:solidFill>
                      </a:endParaRPr>
                    </a:p>
                  </a:txBody>
                  <a:tcPr/>
                </a:tc>
                <a:tc>
                  <a:txBody>
                    <a:bodyPr/>
                    <a:lstStyle/>
                    <a:p>
                      <a:pPr algn="ctr"/>
                      <a:r>
                        <a:rPr lang="en-US" dirty="0" smtClean="0">
                          <a:solidFill>
                            <a:srgbClr val="C00000"/>
                          </a:solidFill>
                        </a:rPr>
                        <a:t>6</a:t>
                      </a:r>
                      <a:endParaRPr lang="en-IN" dirty="0">
                        <a:solidFill>
                          <a:srgbClr val="C00000"/>
                        </a:solidFill>
                      </a:endParaRPr>
                    </a:p>
                  </a:txBody>
                  <a:tcPr/>
                </a:tc>
              </a:tr>
              <a:tr h="370840">
                <a:tc>
                  <a:txBody>
                    <a:bodyPr/>
                    <a:lstStyle/>
                    <a:p>
                      <a:pPr algn="ctr"/>
                      <a:r>
                        <a:rPr lang="en-US" strike="sngStrike" dirty="0" smtClean="0"/>
                        <a:t>B</a:t>
                      </a:r>
                      <a:endParaRPr lang="en-IN" strike="sngStrike" dirty="0"/>
                    </a:p>
                  </a:txBody>
                  <a:tcPr/>
                </a:tc>
                <a:tc>
                  <a:txBody>
                    <a:bodyPr/>
                    <a:lstStyle/>
                    <a:p>
                      <a:pPr algn="ctr"/>
                      <a:r>
                        <a:rPr lang="en-US" strike="sngStrike" dirty="0" smtClean="0"/>
                        <a:t>0</a:t>
                      </a:r>
                      <a:endParaRPr lang="en-IN" strike="sngStrike" dirty="0"/>
                    </a:p>
                  </a:txBody>
                  <a:tcPr/>
                </a:tc>
                <a:tc>
                  <a:txBody>
                    <a:bodyPr/>
                    <a:lstStyle/>
                    <a:p>
                      <a:pPr algn="ctr"/>
                      <a:r>
                        <a:rPr lang="en-US" strike="sngStrike" dirty="0" smtClean="0"/>
                        <a:t>-</a:t>
                      </a:r>
                      <a:endParaRPr lang="en-IN" strike="sngStrike" dirty="0"/>
                    </a:p>
                  </a:txBody>
                  <a:tcPr/>
                </a:tc>
              </a:tr>
              <a:tr h="370840">
                <a:tc>
                  <a:txBody>
                    <a:bodyPr/>
                    <a:lstStyle/>
                    <a:p>
                      <a:pPr algn="ctr"/>
                      <a:r>
                        <a:rPr lang="en-US" sz="1800" strike="sngStrike" kern="1200" dirty="0" smtClean="0">
                          <a:solidFill>
                            <a:schemeClr val="tx1"/>
                          </a:solidFill>
                          <a:latin typeface="+mn-lt"/>
                          <a:ea typeface="+mn-ea"/>
                          <a:cs typeface="+mn-cs"/>
                        </a:rPr>
                        <a:t>C</a:t>
                      </a:r>
                      <a:endParaRPr lang="en-IN" sz="1800" strike="sngStrike" kern="1200" dirty="0">
                        <a:solidFill>
                          <a:schemeClr val="tx1"/>
                        </a:solidFill>
                        <a:latin typeface="+mn-lt"/>
                        <a:ea typeface="+mn-ea"/>
                        <a:cs typeface="+mn-cs"/>
                      </a:endParaRPr>
                    </a:p>
                  </a:txBody>
                  <a:tcPr/>
                </a:tc>
                <a:tc>
                  <a:txBody>
                    <a:bodyPr/>
                    <a:lstStyle/>
                    <a:p>
                      <a:pPr algn="ctr"/>
                      <a:r>
                        <a:rPr lang="en-IN" sz="1800" strike="sngStrike" kern="1200" dirty="0" smtClean="0">
                          <a:solidFill>
                            <a:schemeClr val="tx1"/>
                          </a:solidFill>
                          <a:latin typeface="+mn-lt"/>
                          <a:ea typeface="+mn-ea"/>
                          <a:cs typeface="+mn-cs"/>
                        </a:rPr>
                        <a:t>0</a:t>
                      </a:r>
                      <a:endParaRPr lang="en-IN" sz="1800" strike="sngStrike" kern="1200" dirty="0">
                        <a:solidFill>
                          <a:schemeClr val="tx1"/>
                        </a:solidFill>
                        <a:latin typeface="+mn-lt"/>
                        <a:ea typeface="+mn-ea"/>
                        <a:cs typeface="+mn-cs"/>
                      </a:endParaRPr>
                    </a:p>
                  </a:txBody>
                  <a:tcPr/>
                </a:tc>
                <a:tc>
                  <a:txBody>
                    <a:bodyPr/>
                    <a:lstStyle/>
                    <a:p>
                      <a:pPr algn="ctr"/>
                      <a:r>
                        <a:rPr lang="en-US" strike="sngStrike" dirty="0" smtClean="0">
                          <a:solidFill>
                            <a:schemeClr val="tx1"/>
                          </a:solidFill>
                        </a:rPr>
                        <a:t>-</a:t>
                      </a:r>
                      <a:endParaRPr lang="en-IN" strike="sngStrike" dirty="0">
                        <a:solidFill>
                          <a:schemeClr val="tx1"/>
                        </a:solidFill>
                      </a:endParaRPr>
                    </a:p>
                  </a:txBody>
                  <a:tcPr/>
                </a:tc>
              </a:tr>
              <a:tr h="370840">
                <a:tc>
                  <a:txBody>
                    <a:bodyPr/>
                    <a:lstStyle/>
                    <a:p>
                      <a:pPr algn="ctr"/>
                      <a:r>
                        <a:rPr lang="en-IN" strike="sngStrike" dirty="0" smtClean="0"/>
                        <a:t>D</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tr>
              <a:tr h="370840">
                <a:tc gridSpan="3">
                  <a:txBody>
                    <a:bodyPr/>
                    <a:lstStyle/>
                    <a:p>
                      <a:pPr algn="ctr"/>
                      <a:r>
                        <a:rPr lang="en-US" dirty="0" smtClean="0"/>
                        <a:t>Free : 4</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67857082"/>
              </p:ext>
            </p:extLst>
          </p:nvPr>
        </p:nvGraphicFramePr>
        <p:xfrm>
          <a:off x="6691185" y="114300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strike="sngStrike" dirty="0" smtClean="0"/>
                        <a:t>A</a:t>
                      </a:r>
                      <a:endParaRPr lang="en-IN" strike="sngStrike" dirty="0"/>
                    </a:p>
                  </a:txBody>
                  <a:tcPr/>
                </a:tc>
                <a:tc>
                  <a:txBody>
                    <a:bodyPr/>
                    <a:lstStyle/>
                    <a:p>
                      <a:pPr algn="ctr"/>
                      <a:r>
                        <a:rPr lang="en-US" strike="sngStrike" dirty="0" smtClean="0"/>
                        <a:t>0</a:t>
                      </a:r>
                      <a:endParaRPr lang="en-IN" strike="sngStrike" dirty="0"/>
                    </a:p>
                  </a:txBody>
                  <a:tcPr/>
                </a:tc>
                <a:tc>
                  <a:txBody>
                    <a:bodyPr/>
                    <a:lstStyle/>
                    <a:p>
                      <a:pPr algn="ctr"/>
                      <a:r>
                        <a:rPr lang="en-US" strike="sngStrike" dirty="0" smtClean="0"/>
                        <a:t>-</a:t>
                      </a:r>
                      <a:endParaRPr lang="en-IN" strike="sngStrike" dirty="0"/>
                    </a:p>
                  </a:txBody>
                  <a:tcPr/>
                </a:tc>
              </a:tr>
              <a:tr h="370840">
                <a:tc>
                  <a:txBody>
                    <a:bodyPr/>
                    <a:lstStyle/>
                    <a:p>
                      <a:pPr algn="ctr"/>
                      <a:r>
                        <a:rPr lang="en-US" strike="sngStrike" dirty="0" smtClean="0"/>
                        <a:t>B</a:t>
                      </a:r>
                      <a:endParaRPr lang="en-IN" strike="sngStrike" dirty="0"/>
                    </a:p>
                  </a:txBody>
                  <a:tcPr/>
                </a:tc>
                <a:tc>
                  <a:txBody>
                    <a:bodyPr/>
                    <a:lstStyle/>
                    <a:p>
                      <a:pPr algn="ctr"/>
                      <a:r>
                        <a:rPr lang="en-US" strike="sngStrike" dirty="0" smtClean="0"/>
                        <a:t>0</a:t>
                      </a:r>
                      <a:endParaRPr lang="en-IN" strike="sngStrike" dirty="0"/>
                    </a:p>
                  </a:txBody>
                  <a:tcPr/>
                </a:tc>
                <a:tc>
                  <a:txBody>
                    <a:bodyPr/>
                    <a:lstStyle/>
                    <a:p>
                      <a:pPr algn="ctr"/>
                      <a:r>
                        <a:rPr lang="en-US" strike="sngStrike" dirty="0" smtClean="0"/>
                        <a:t>-</a:t>
                      </a:r>
                      <a:endParaRPr lang="en-IN" strike="sngStrike" dirty="0"/>
                    </a:p>
                  </a:txBody>
                  <a:tcPr/>
                </a:tc>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a:t>
                      </a:r>
                      <a:endParaRPr lang="en-IN" strike="sngStrike" dirty="0"/>
                    </a:p>
                  </a:txBody>
                  <a:tcPr/>
                </a:tc>
              </a:tr>
              <a:tr h="370840">
                <a:tc>
                  <a:txBody>
                    <a:bodyPr/>
                    <a:lstStyle/>
                    <a:p>
                      <a:pPr algn="ctr"/>
                      <a:r>
                        <a:rPr lang="en-IN" strike="sngStrike" dirty="0" smtClean="0"/>
                        <a:t>D</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tr>
              <a:tr h="370840">
                <a:tc gridSpan="3">
                  <a:txBody>
                    <a:bodyPr/>
                    <a:lstStyle/>
                    <a:p>
                      <a:pPr algn="ctr"/>
                      <a:r>
                        <a:rPr lang="en-US" dirty="0" smtClean="0"/>
                        <a:t>Free : 10</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sp>
        <p:nvSpPr>
          <p:cNvPr id="7" name="Rounded Rectangle 6"/>
          <p:cNvSpPr/>
          <p:nvPr/>
        </p:nvSpPr>
        <p:spPr>
          <a:xfrm>
            <a:off x="387350" y="1514475"/>
            <a:ext cx="2133600" cy="381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8647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90998937"/>
              </p:ext>
            </p:extLst>
          </p:nvPr>
        </p:nvGraphicFramePr>
        <p:xfrm>
          <a:off x="381000" y="114300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tr>
              <a:tr h="370840">
                <a:tc>
                  <a:txBody>
                    <a:bodyPr/>
                    <a:lstStyle/>
                    <a:p>
                      <a:pPr algn="ctr"/>
                      <a:r>
                        <a:rPr lang="en-US" strike="noStrike" dirty="0" smtClean="0"/>
                        <a:t>B</a:t>
                      </a:r>
                      <a:endParaRPr lang="en-IN" strike="noStrike" dirty="0"/>
                    </a:p>
                  </a:txBody>
                  <a:tcPr/>
                </a:tc>
                <a:tc>
                  <a:txBody>
                    <a:bodyPr/>
                    <a:lstStyle/>
                    <a:p>
                      <a:pPr algn="ctr"/>
                      <a:r>
                        <a:rPr lang="en-IN" strike="noStrike" dirty="0" smtClean="0"/>
                        <a:t>2</a:t>
                      </a:r>
                      <a:endParaRPr lang="en-IN" strike="noStrike" dirty="0"/>
                    </a:p>
                  </a:txBody>
                  <a:tcPr/>
                </a:tc>
                <a:tc>
                  <a:txBody>
                    <a:bodyPr/>
                    <a:lstStyle/>
                    <a:p>
                      <a:pPr algn="ctr"/>
                      <a:r>
                        <a:rPr lang="en-US" strike="noStrike" dirty="0" smtClean="0"/>
                        <a:t>5</a:t>
                      </a:r>
                      <a:endParaRPr lang="en-IN" strike="noStrike" dirty="0"/>
                    </a:p>
                  </a:txBody>
                  <a:tcPr/>
                </a:tc>
              </a:tr>
              <a:tr h="370840">
                <a:tc>
                  <a:txBody>
                    <a:bodyPr/>
                    <a:lstStyle/>
                    <a:p>
                      <a:pPr algn="ctr"/>
                      <a:r>
                        <a:rPr lang="en-US" strike="noStrike" dirty="0" smtClean="0"/>
                        <a:t>C</a:t>
                      </a:r>
                      <a:endParaRPr lang="en-IN" strike="noStrike" dirty="0"/>
                    </a:p>
                  </a:txBody>
                  <a:tcPr/>
                </a:tc>
                <a:tc>
                  <a:txBody>
                    <a:bodyPr/>
                    <a:lstStyle/>
                    <a:p>
                      <a:pPr algn="ctr"/>
                      <a:r>
                        <a:rPr lang="en-IN" strike="noStrike" dirty="0" smtClean="0"/>
                        <a:t>2</a:t>
                      </a:r>
                      <a:endParaRPr lang="en-IN" strike="noStrike" dirty="0"/>
                    </a:p>
                  </a:txBody>
                  <a:tcPr/>
                </a:tc>
                <a:tc>
                  <a:txBody>
                    <a:bodyPr/>
                    <a:lstStyle/>
                    <a:p>
                      <a:pPr algn="ctr"/>
                      <a:r>
                        <a:rPr lang="en-IN" strike="noStrike" dirty="0" smtClean="0"/>
                        <a:t>4</a:t>
                      </a:r>
                      <a:endParaRPr lang="en-IN" strike="noStrike" dirty="0"/>
                    </a:p>
                  </a:txBody>
                  <a:tcPr/>
                </a:tc>
              </a:tr>
              <a:tr h="370840">
                <a:tc>
                  <a:txBody>
                    <a:bodyPr/>
                    <a:lstStyle/>
                    <a:p>
                      <a:pPr algn="ctr"/>
                      <a:r>
                        <a:rPr lang="en-IN" strike="noStrike" dirty="0" smtClean="0"/>
                        <a:t>D</a:t>
                      </a:r>
                      <a:endParaRPr lang="en-IN" strike="noStrike" dirty="0"/>
                    </a:p>
                  </a:txBody>
                  <a:tcPr/>
                </a:tc>
                <a:tc>
                  <a:txBody>
                    <a:bodyPr/>
                    <a:lstStyle/>
                    <a:p>
                      <a:pPr algn="ctr"/>
                      <a:r>
                        <a:rPr lang="en-IN" strike="noStrike" dirty="0" smtClean="0"/>
                        <a:t>4</a:t>
                      </a:r>
                      <a:endParaRPr lang="en-IN" strike="noStrike" dirty="0"/>
                    </a:p>
                  </a:txBody>
                  <a:tcPr/>
                </a:tc>
                <a:tc>
                  <a:txBody>
                    <a:bodyPr/>
                    <a:lstStyle/>
                    <a:p>
                      <a:pPr algn="ctr"/>
                      <a:r>
                        <a:rPr lang="en-IN" strike="noStrike" dirty="0" smtClean="0"/>
                        <a:t>7</a:t>
                      </a:r>
                      <a:endParaRPr lang="en-IN" strike="noStrike" dirty="0"/>
                    </a:p>
                  </a:txBody>
                  <a:tcPr/>
                </a:tc>
              </a:tr>
              <a:tr h="370840">
                <a:tc gridSpan="3">
                  <a:txBody>
                    <a:bodyPr/>
                    <a:lstStyle/>
                    <a:p>
                      <a:pPr algn="ctr"/>
                      <a:r>
                        <a:rPr lang="en-US" dirty="0" smtClean="0"/>
                        <a:t>Free : 1</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10714" t="8656" r="10714" b="9201"/>
          <a:stretch/>
        </p:blipFill>
        <p:spPr>
          <a:xfrm>
            <a:off x="3124200" y="1295400"/>
            <a:ext cx="1749297" cy="1828800"/>
          </a:xfrm>
          <a:prstGeom prst="rect">
            <a:avLst/>
          </a:prstGeom>
        </p:spPr>
      </p:pic>
    </p:spTree>
    <p:extLst>
      <p:ext uri="{BB962C8B-B14F-4D97-AF65-F5344CB8AC3E}">
        <p14:creationId xmlns:p14="http://schemas.microsoft.com/office/powerpoint/2010/main" val="66082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38358716"/>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3929719323"/>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259848130"/>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
        <p:nvSpPr>
          <p:cNvPr id="2" name="Rounded Rectangle 1"/>
          <p:cNvSpPr/>
          <p:nvPr/>
        </p:nvSpPr>
        <p:spPr>
          <a:xfrm>
            <a:off x="4876800" y="5308600"/>
            <a:ext cx="3209928"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767640" y="2065273"/>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2543176" y="5370512"/>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94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19" grpId="0" animBg="1"/>
      <p:bldP spid="20" grpId="0" animBg="1"/>
      <p:bldP spid="26" grpId="0"/>
      <p:bldP spid="2"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8564285"/>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3650218512"/>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516801454"/>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Tree>
    <p:extLst>
      <p:ext uri="{BB962C8B-B14F-4D97-AF65-F5344CB8AC3E}">
        <p14:creationId xmlns:p14="http://schemas.microsoft.com/office/powerpoint/2010/main" val="23057054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4183762"/>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98718728"/>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178847736"/>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
        <p:nvSpPr>
          <p:cNvPr id="16" name="Rounded Rectangle 15"/>
          <p:cNvSpPr/>
          <p:nvPr/>
        </p:nvSpPr>
        <p:spPr>
          <a:xfrm>
            <a:off x="4876800" y="3854373"/>
            <a:ext cx="3209928"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23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37846374"/>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4</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2005010311"/>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547661287"/>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Tree>
    <p:extLst>
      <p:ext uri="{BB962C8B-B14F-4D97-AF65-F5344CB8AC3E}">
        <p14:creationId xmlns:p14="http://schemas.microsoft.com/office/powerpoint/2010/main" val="548453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42571405"/>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2005010311"/>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74089618"/>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
        <p:nvSpPr>
          <p:cNvPr id="14" name="Rounded Rectangle 13"/>
          <p:cNvSpPr/>
          <p:nvPr/>
        </p:nvSpPr>
        <p:spPr>
          <a:xfrm>
            <a:off x="4876800" y="4343400"/>
            <a:ext cx="3209928"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487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64174823"/>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2494239477"/>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093483649"/>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Tree>
    <p:extLst>
      <p:ext uri="{BB962C8B-B14F-4D97-AF65-F5344CB8AC3E}">
        <p14:creationId xmlns:p14="http://schemas.microsoft.com/office/powerpoint/2010/main" val="2946220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Deadlock?</a:t>
            </a:r>
            <a:endParaRPr lang="en-US" dirty="0"/>
          </a:p>
        </p:txBody>
      </p:sp>
      <p:sp>
        <p:nvSpPr>
          <p:cNvPr id="3" name="Content Placeholder 2"/>
          <p:cNvSpPr>
            <a:spLocks noGrp="1"/>
          </p:cNvSpPr>
          <p:nvPr>
            <p:ph idx="1"/>
          </p:nvPr>
        </p:nvSpPr>
        <p:spPr/>
        <p:txBody>
          <a:bodyPr/>
          <a:lstStyle/>
          <a:p>
            <a:r>
              <a:rPr lang="en-US" dirty="0"/>
              <a:t>Deadlocks are a set of blocked processes each holding a resource and waiting to acquire a resource held by another process.</a:t>
            </a:r>
          </a:p>
          <a:p>
            <a:r>
              <a:rPr lang="en-US" dirty="0" smtClean="0"/>
              <a:t>A </a:t>
            </a:r>
            <a:r>
              <a:rPr lang="en-US" dirty="0"/>
              <a:t>set of processes is deadlocked if each process in the set is waiting for an event that only another process in the set can </a:t>
            </a:r>
            <a:r>
              <a:rPr lang="en-US" dirty="0" smtClean="0"/>
              <a:t>cause</a:t>
            </a:r>
            <a:r>
              <a:rPr lang="en-IN" dirty="0" smtClean="0"/>
              <a:t>.</a:t>
            </a:r>
          </a:p>
          <a:p>
            <a:pPr lvl="1"/>
            <a:endParaRPr lang="en-US" dirty="0"/>
          </a:p>
        </p:txBody>
      </p:sp>
      <p:sp>
        <p:nvSpPr>
          <p:cNvPr id="4" name="Rectangle 3"/>
          <p:cNvSpPr/>
          <p:nvPr/>
        </p:nvSpPr>
        <p:spPr>
          <a:xfrm>
            <a:off x="1295400" y="5114211"/>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Resource</a:t>
            </a:r>
            <a:endParaRPr lang="en-US" sz="1400" dirty="0"/>
          </a:p>
        </p:txBody>
      </p:sp>
      <p:sp>
        <p:nvSpPr>
          <p:cNvPr id="8" name="Oval 7"/>
          <p:cNvSpPr/>
          <p:nvPr/>
        </p:nvSpPr>
        <p:spPr>
          <a:xfrm>
            <a:off x="1219200" y="28956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endParaRPr lang="en-US" dirty="0"/>
          </a:p>
        </p:txBody>
      </p:sp>
      <p:cxnSp>
        <p:nvCxnSpPr>
          <p:cNvPr id="21" name="Straight Arrow Connector 20"/>
          <p:cNvCxnSpPr>
            <a:stCxn id="8" idx="4"/>
            <a:endCxn id="4" idx="0"/>
          </p:cNvCxnSpPr>
          <p:nvPr/>
        </p:nvCxnSpPr>
        <p:spPr>
          <a:xfrm>
            <a:off x="1752600" y="3886200"/>
            <a:ext cx="0" cy="122801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971800" y="4267200"/>
            <a:ext cx="566244" cy="307777"/>
          </a:xfrm>
          <a:prstGeom prst="rect">
            <a:avLst/>
          </a:prstGeom>
          <a:noFill/>
        </p:spPr>
        <p:txBody>
          <a:bodyPr wrap="square" rtlCol="0">
            <a:spAutoFit/>
          </a:bodyPr>
          <a:lstStyle/>
          <a:p>
            <a:r>
              <a:rPr lang="en-US" sz="1400" dirty="0" smtClean="0"/>
              <a:t>Hold</a:t>
            </a:r>
            <a:endParaRPr lang="en-US" sz="1400" dirty="0"/>
          </a:p>
        </p:txBody>
      </p:sp>
      <p:sp>
        <p:nvSpPr>
          <p:cNvPr id="38" name="Rectangle 37"/>
          <p:cNvSpPr/>
          <p:nvPr/>
        </p:nvSpPr>
        <p:spPr>
          <a:xfrm>
            <a:off x="3048000" y="5114211"/>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Resource</a:t>
            </a:r>
            <a:endParaRPr lang="en-US" sz="1400" dirty="0"/>
          </a:p>
        </p:txBody>
      </p:sp>
      <p:sp>
        <p:nvSpPr>
          <p:cNvPr id="39" name="Oval 38"/>
          <p:cNvSpPr/>
          <p:nvPr/>
        </p:nvSpPr>
        <p:spPr>
          <a:xfrm>
            <a:off x="2971800" y="28956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endParaRPr lang="en-US" sz="1400" dirty="0"/>
          </a:p>
        </p:txBody>
      </p:sp>
      <p:cxnSp>
        <p:nvCxnSpPr>
          <p:cNvPr id="40" name="Straight Arrow Connector 39"/>
          <p:cNvCxnSpPr>
            <a:stCxn id="38" idx="0"/>
            <a:endCxn id="39" idx="4"/>
          </p:cNvCxnSpPr>
          <p:nvPr/>
        </p:nvCxnSpPr>
        <p:spPr>
          <a:xfrm flipV="1">
            <a:off x="3505200" y="3886200"/>
            <a:ext cx="0" cy="122801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71045" y="4267200"/>
            <a:ext cx="838199" cy="307777"/>
          </a:xfrm>
          <a:prstGeom prst="rect">
            <a:avLst/>
          </a:prstGeom>
          <a:noFill/>
        </p:spPr>
        <p:txBody>
          <a:bodyPr wrap="square" rtlCol="0">
            <a:spAutoFit/>
          </a:bodyPr>
          <a:lstStyle/>
          <a:p>
            <a:r>
              <a:rPr lang="en-US" sz="1400" dirty="0" smtClean="0"/>
              <a:t>Request</a:t>
            </a:r>
            <a:endParaRPr lang="en-US" sz="1400" dirty="0"/>
          </a:p>
        </p:txBody>
      </p:sp>
      <p:sp>
        <p:nvSpPr>
          <p:cNvPr id="43" name="Oval 42"/>
          <p:cNvSpPr/>
          <p:nvPr/>
        </p:nvSpPr>
        <p:spPr>
          <a:xfrm>
            <a:off x="6787054" y="3200400"/>
            <a:ext cx="604345"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P1</a:t>
            </a:r>
            <a:endParaRPr lang="en-US" sz="1400" dirty="0"/>
          </a:p>
        </p:txBody>
      </p:sp>
      <p:sp>
        <p:nvSpPr>
          <p:cNvPr id="45" name="Oval 44"/>
          <p:cNvSpPr/>
          <p:nvPr/>
        </p:nvSpPr>
        <p:spPr>
          <a:xfrm>
            <a:off x="6787053" y="4762500"/>
            <a:ext cx="604345"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46" name="Rectangle 45"/>
          <p:cNvSpPr/>
          <p:nvPr/>
        </p:nvSpPr>
        <p:spPr>
          <a:xfrm>
            <a:off x="5638800" y="4038600"/>
            <a:ext cx="6096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R1</a:t>
            </a:r>
            <a:endParaRPr lang="en-US" sz="1400" dirty="0"/>
          </a:p>
        </p:txBody>
      </p:sp>
      <p:sp>
        <p:nvSpPr>
          <p:cNvPr id="47" name="Rectangle 46"/>
          <p:cNvSpPr/>
          <p:nvPr/>
        </p:nvSpPr>
        <p:spPr>
          <a:xfrm>
            <a:off x="7696200" y="4038600"/>
            <a:ext cx="6096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R2</a:t>
            </a:r>
            <a:endParaRPr lang="en-US" sz="1400" dirty="0"/>
          </a:p>
        </p:txBody>
      </p:sp>
      <p:cxnSp>
        <p:nvCxnSpPr>
          <p:cNvPr id="51" name="Curved Connector 50"/>
          <p:cNvCxnSpPr>
            <a:stCxn id="47" idx="2"/>
            <a:endCxn id="45" idx="6"/>
          </p:cNvCxnSpPr>
          <p:nvPr/>
        </p:nvCxnSpPr>
        <p:spPr>
          <a:xfrm rot="5400000">
            <a:off x="7477124" y="4524374"/>
            <a:ext cx="438150" cy="609602"/>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45" idx="2"/>
            <a:endCxn id="46" idx="2"/>
          </p:cNvCxnSpPr>
          <p:nvPr/>
        </p:nvCxnSpPr>
        <p:spPr>
          <a:xfrm rot="10800000">
            <a:off x="5943601" y="4610100"/>
            <a:ext cx="843453" cy="438150"/>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6" idx="0"/>
            <a:endCxn id="43" idx="2"/>
          </p:cNvCxnSpPr>
          <p:nvPr/>
        </p:nvCxnSpPr>
        <p:spPr>
          <a:xfrm rot="5400000" flipH="1" flipV="1">
            <a:off x="6089102" y="3340648"/>
            <a:ext cx="552450" cy="843454"/>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43" idx="6"/>
            <a:endCxn id="47" idx="0"/>
          </p:cNvCxnSpPr>
          <p:nvPr/>
        </p:nvCxnSpPr>
        <p:spPr>
          <a:xfrm>
            <a:off x="7391399" y="3486150"/>
            <a:ext cx="609601" cy="552450"/>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9083" y="3333751"/>
            <a:ext cx="566244" cy="307777"/>
          </a:xfrm>
          <a:prstGeom prst="rect">
            <a:avLst/>
          </a:prstGeom>
          <a:noFill/>
        </p:spPr>
        <p:txBody>
          <a:bodyPr wrap="square" rtlCol="0">
            <a:spAutoFit/>
          </a:bodyPr>
          <a:lstStyle/>
          <a:p>
            <a:r>
              <a:rPr lang="en-US" sz="1400" dirty="0" smtClean="0"/>
              <a:t>Hold</a:t>
            </a:r>
            <a:endParaRPr lang="en-US" sz="1400" dirty="0"/>
          </a:p>
        </p:txBody>
      </p:sp>
      <p:sp>
        <p:nvSpPr>
          <p:cNvPr id="22" name="TextBox 21"/>
          <p:cNvSpPr txBox="1"/>
          <p:nvPr/>
        </p:nvSpPr>
        <p:spPr>
          <a:xfrm>
            <a:off x="7739556" y="4854773"/>
            <a:ext cx="566244" cy="307777"/>
          </a:xfrm>
          <a:prstGeom prst="rect">
            <a:avLst/>
          </a:prstGeom>
          <a:noFill/>
        </p:spPr>
        <p:txBody>
          <a:bodyPr wrap="square" rtlCol="0">
            <a:spAutoFit/>
          </a:bodyPr>
          <a:lstStyle/>
          <a:p>
            <a:r>
              <a:rPr lang="en-US" sz="1400" dirty="0" smtClean="0"/>
              <a:t>Hold</a:t>
            </a:r>
            <a:endParaRPr lang="en-US" sz="1400" dirty="0"/>
          </a:p>
        </p:txBody>
      </p:sp>
      <p:sp>
        <p:nvSpPr>
          <p:cNvPr id="26" name="TextBox 25"/>
          <p:cNvSpPr txBox="1"/>
          <p:nvPr/>
        </p:nvSpPr>
        <p:spPr>
          <a:xfrm>
            <a:off x="5653580" y="5005684"/>
            <a:ext cx="838199" cy="307777"/>
          </a:xfrm>
          <a:prstGeom prst="rect">
            <a:avLst/>
          </a:prstGeom>
          <a:noFill/>
        </p:spPr>
        <p:txBody>
          <a:bodyPr wrap="square" rtlCol="0">
            <a:spAutoFit/>
          </a:bodyPr>
          <a:lstStyle/>
          <a:p>
            <a:r>
              <a:rPr lang="en-US" sz="1400" dirty="0" smtClean="0"/>
              <a:t>Request</a:t>
            </a:r>
            <a:endParaRPr lang="en-US" sz="1400" dirty="0"/>
          </a:p>
        </p:txBody>
      </p:sp>
      <p:sp>
        <p:nvSpPr>
          <p:cNvPr id="27" name="TextBox 26"/>
          <p:cNvSpPr txBox="1"/>
          <p:nvPr/>
        </p:nvSpPr>
        <p:spPr>
          <a:xfrm>
            <a:off x="7696197" y="3349525"/>
            <a:ext cx="838199" cy="307777"/>
          </a:xfrm>
          <a:prstGeom prst="rect">
            <a:avLst/>
          </a:prstGeom>
          <a:noFill/>
        </p:spPr>
        <p:txBody>
          <a:bodyPr wrap="square" rtlCol="0">
            <a:spAutoFit/>
          </a:bodyPr>
          <a:lstStyle/>
          <a:p>
            <a:r>
              <a:rPr lang="en-US" sz="1400" dirty="0" smtClean="0"/>
              <a:t>Request</a:t>
            </a:r>
            <a:endParaRPr lang="en-US" sz="1400" dirty="0"/>
          </a:p>
        </p:txBody>
      </p:sp>
      <p:sp>
        <p:nvSpPr>
          <p:cNvPr id="9" name="TextBox 8"/>
          <p:cNvSpPr txBox="1"/>
          <p:nvPr/>
        </p:nvSpPr>
        <p:spPr>
          <a:xfrm>
            <a:off x="6344962" y="4143375"/>
            <a:ext cx="1254673" cy="369332"/>
          </a:xfrm>
          <a:prstGeom prst="rect">
            <a:avLst/>
          </a:prstGeom>
          <a:noFill/>
        </p:spPr>
        <p:txBody>
          <a:bodyPr wrap="square" rtlCol="0">
            <a:spAutoFit/>
          </a:bodyPr>
          <a:lstStyle/>
          <a:p>
            <a:pPr algn="ctr"/>
            <a:r>
              <a:rPr lang="en-US" b="1" dirty="0" smtClean="0">
                <a:solidFill>
                  <a:srgbClr val="FF0000"/>
                </a:solidFill>
              </a:rPr>
              <a:t>DEADLOCK</a:t>
            </a:r>
            <a:endParaRPr lang="en-US" b="1" dirty="0">
              <a:solidFill>
                <a:srgbClr val="FF0000"/>
              </a:solidFill>
            </a:endParaRPr>
          </a:p>
        </p:txBody>
      </p:sp>
    </p:spTree>
    <p:extLst>
      <p:ext uri="{BB962C8B-B14F-4D97-AF65-F5344CB8AC3E}">
        <p14:creationId xmlns:p14="http://schemas.microsoft.com/office/powerpoint/2010/main" val="6035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25" grpId="0"/>
      <p:bldP spid="38" grpId="0" animBg="1"/>
      <p:bldP spid="39" grpId="0" animBg="1"/>
      <p:bldP spid="41" grpId="0"/>
      <p:bldP spid="43" grpId="0" animBg="1"/>
      <p:bldP spid="45" grpId="0" animBg="1"/>
      <p:bldP spid="46" grpId="0" animBg="1"/>
      <p:bldP spid="47" grpId="0" animBg="1"/>
      <p:bldP spid="20" grpId="0"/>
      <p:bldP spid="22" grpId="0"/>
      <p:bldP spid="26" grpId="0"/>
      <p:bldP spid="27"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776434725"/>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2494239477"/>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125098651"/>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
        <p:nvSpPr>
          <p:cNvPr id="14" name="Rounded Rectangle 13"/>
          <p:cNvSpPr/>
          <p:nvPr/>
        </p:nvSpPr>
        <p:spPr>
          <a:xfrm>
            <a:off x="4876800" y="4800600"/>
            <a:ext cx="3209928"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69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914052036"/>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4</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2442574575"/>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297672330"/>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Tree>
    <p:extLst>
      <p:ext uri="{BB962C8B-B14F-4D97-AF65-F5344CB8AC3E}">
        <p14:creationId xmlns:p14="http://schemas.microsoft.com/office/powerpoint/2010/main" val="26075249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701617701"/>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2442574575"/>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948174744"/>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4</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
        <p:nvSpPr>
          <p:cNvPr id="14" name="Rounded Rectangle 13"/>
          <p:cNvSpPr/>
          <p:nvPr/>
        </p:nvSpPr>
        <p:spPr>
          <a:xfrm>
            <a:off x="4876800" y="5791200"/>
            <a:ext cx="3209928"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72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178364267"/>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3216476993"/>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888031069"/>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4</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Tree>
    <p:extLst>
      <p:ext uri="{BB962C8B-B14F-4D97-AF65-F5344CB8AC3E}">
        <p14:creationId xmlns:p14="http://schemas.microsoft.com/office/powerpoint/2010/main" val="229924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48403755"/>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3216476993"/>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855746695"/>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4</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pic>
        <p:nvPicPr>
          <p:cNvPr id="1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4412606"/>
            <a:ext cx="1828800" cy="1828800"/>
          </a:xfrm>
          <a:prstGeom prst="rect">
            <a:avLst/>
          </a:prstGeom>
        </p:spPr>
      </p:pic>
    </p:spTree>
    <p:extLst>
      <p:ext uri="{BB962C8B-B14F-4D97-AF65-F5344CB8AC3E}">
        <p14:creationId xmlns:p14="http://schemas.microsoft.com/office/powerpoint/2010/main" val="362496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38358716"/>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664273995"/>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solidFill>
                            <a:srgbClr val="C00000"/>
                          </a:solidFill>
                        </a:rPr>
                        <a:t>1</a:t>
                      </a:r>
                      <a:endParaRPr lang="en-US" dirty="0">
                        <a:solidFill>
                          <a:srgbClr val="C00000"/>
                        </a:solidFill>
                      </a:endParaRPr>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259848130"/>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pic>
        <p:nvPicPr>
          <p:cNvPr id="16" name="Content Placeholder 7"/>
          <p:cNvPicPr>
            <a:picLocks noChangeAspect="1"/>
          </p:cNvPicPr>
          <p:nvPr/>
        </p:nvPicPr>
        <p:blipFill rotWithShape="1">
          <a:blip r:embed="rId2">
            <a:extLst>
              <a:ext uri="{28A0092B-C50C-407E-A947-70E740481C1C}">
                <a14:useLocalDpi xmlns:a14="http://schemas.microsoft.com/office/drawing/2010/main" val="0"/>
              </a:ext>
            </a:extLst>
          </a:blip>
          <a:srcRect l="10714" t="8656" r="10714" b="9201"/>
          <a:stretch/>
        </p:blipFill>
        <p:spPr>
          <a:xfrm>
            <a:off x="3657600" y="4412606"/>
            <a:ext cx="1749297" cy="1828800"/>
          </a:xfrm>
          <a:prstGeom prst="rect">
            <a:avLst/>
          </a:prstGeom>
        </p:spPr>
      </p:pic>
    </p:spTree>
    <p:extLst>
      <p:ext uri="{BB962C8B-B14F-4D97-AF65-F5344CB8AC3E}">
        <p14:creationId xmlns:p14="http://schemas.microsoft.com/office/powerpoint/2010/main" val="290346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t>
            </a:r>
            <a:r>
              <a:rPr lang="en-US" dirty="0"/>
              <a:t>prevention</a:t>
            </a:r>
          </a:p>
        </p:txBody>
      </p:sp>
      <p:sp>
        <p:nvSpPr>
          <p:cNvPr id="3" name="Content Placeholder 2"/>
          <p:cNvSpPr>
            <a:spLocks noGrp="1"/>
          </p:cNvSpPr>
          <p:nvPr>
            <p:ph idx="1"/>
          </p:nvPr>
        </p:nvSpPr>
        <p:spPr/>
        <p:txBody>
          <a:bodyPr/>
          <a:lstStyle/>
          <a:p>
            <a:r>
              <a:rPr lang="en-US" dirty="0"/>
              <a:t>Deadlock can be prevented by attacking the one of the four conditions that leads to deadlock.</a:t>
            </a:r>
          </a:p>
          <a:p>
            <a:pPr marL="819150" lvl="1" indent="-457200">
              <a:buFont typeface="+mj-lt"/>
              <a:buAutoNum type="arabicPeriod"/>
            </a:pPr>
            <a:r>
              <a:rPr lang="en-US" dirty="0"/>
              <a:t>Attacking the Mutual Exclusion Condition</a:t>
            </a:r>
          </a:p>
          <a:p>
            <a:pPr marL="819150" lvl="1" indent="-457200">
              <a:buFont typeface="+mj-lt"/>
              <a:buAutoNum type="arabicPeriod"/>
            </a:pPr>
            <a:r>
              <a:rPr lang="en-US" dirty="0"/>
              <a:t>Attacking the Hold and Wait Condition</a:t>
            </a:r>
          </a:p>
          <a:p>
            <a:pPr marL="819150" lvl="1" indent="-457200">
              <a:buFont typeface="+mj-lt"/>
              <a:buAutoNum type="arabicPeriod"/>
            </a:pPr>
            <a:r>
              <a:rPr lang="en-US" dirty="0"/>
              <a:t>Attacking the No Preemption Condition</a:t>
            </a:r>
          </a:p>
          <a:p>
            <a:pPr marL="819150" lvl="1" indent="-457200">
              <a:buFont typeface="+mj-lt"/>
              <a:buAutoNum type="arabicPeriod"/>
            </a:pPr>
            <a:r>
              <a:rPr lang="en-US" dirty="0"/>
              <a:t>Attacking the Circular Wait Condition</a:t>
            </a:r>
          </a:p>
        </p:txBody>
      </p:sp>
    </p:spTree>
    <p:extLst>
      <p:ext uri="{BB962C8B-B14F-4D97-AF65-F5344CB8AC3E}">
        <p14:creationId xmlns:p14="http://schemas.microsoft.com/office/powerpoint/2010/main" val="168713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Attacking the Mutual Exclusion Condition</a:t>
            </a:r>
          </a:p>
        </p:txBody>
      </p:sp>
      <p:sp>
        <p:nvSpPr>
          <p:cNvPr id="3" name="Content Placeholder 2"/>
          <p:cNvSpPr>
            <a:spLocks noGrp="1"/>
          </p:cNvSpPr>
          <p:nvPr>
            <p:ph idx="1"/>
          </p:nvPr>
        </p:nvSpPr>
        <p:spPr/>
        <p:txBody>
          <a:bodyPr/>
          <a:lstStyle/>
          <a:p>
            <a:r>
              <a:rPr lang="en-US" dirty="0" smtClean="0"/>
              <a:t>No </a:t>
            </a:r>
            <a:r>
              <a:rPr lang="en-US" dirty="0"/>
              <a:t>deadlock if </a:t>
            </a:r>
            <a:r>
              <a:rPr lang="en-US" dirty="0" smtClean="0"/>
              <a:t>each </a:t>
            </a:r>
            <a:r>
              <a:rPr lang="en-US" dirty="0"/>
              <a:t>resource </a:t>
            </a:r>
            <a:r>
              <a:rPr lang="en-US" dirty="0" smtClean="0"/>
              <a:t>can be assigned </a:t>
            </a:r>
            <a:r>
              <a:rPr lang="en-US" dirty="0"/>
              <a:t>to </a:t>
            </a:r>
            <a:r>
              <a:rPr lang="en-US" dirty="0" smtClean="0"/>
              <a:t>more than </a:t>
            </a:r>
            <a:r>
              <a:rPr lang="en-US" dirty="0"/>
              <a:t>one </a:t>
            </a:r>
            <a:r>
              <a:rPr lang="en-US" dirty="0" smtClean="0"/>
              <a:t>process.</a:t>
            </a:r>
            <a:endParaRPr lang="en-US" dirty="0"/>
          </a:p>
          <a:p>
            <a:r>
              <a:rPr lang="en-US" dirty="0" smtClean="0"/>
              <a:t>We can not assign some resources to more than one process at a time such as CD-Recorder, Printer etc…</a:t>
            </a:r>
          </a:p>
          <a:p>
            <a:r>
              <a:rPr lang="en-US" dirty="0" smtClean="0"/>
              <a:t>So this solution is not feasible.</a:t>
            </a:r>
          </a:p>
        </p:txBody>
      </p:sp>
    </p:spTree>
    <p:extLst>
      <p:ext uri="{BB962C8B-B14F-4D97-AF65-F5344CB8AC3E}">
        <p14:creationId xmlns:p14="http://schemas.microsoft.com/office/powerpoint/2010/main" val="10285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Attacking the Hold and Wait Condition</a:t>
            </a:r>
          </a:p>
        </p:txBody>
      </p:sp>
      <p:sp>
        <p:nvSpPr>
          <p:cNvPr id="3" name="Content Placeholder 2"/>
          <p:cNvSpPr>
            <a:spLocks noGrp="1"/>
          </p:cNvSpPr>
          <p:nvPr>
            <p:ph idx="1"/>
          </p:nvPr>
        </p:nvSpPr>
        <p:spPr/>
        <p:txBody>
          <a:bodyPr/>
          <a:lstStyle/>
          <a:p>
            <a:r>
              <a:rPr lang="en-US" dirty="0" smtClean="0"/>
              <a:t>Require </a:t>
            </a:r>
            <a:r>
              <a:rPr lang="en-US" dirty="0"/>
              <a:t>processes to request all their resources before starting execution.</a:t>
            </a:r>
          </a:p>
          <a:p>
            <a:r>
              <a:rPr lang="en-US" dirty="0"/>
              <a:t>A process is allowed to run if all resources it needed is available. Otherwise nothing will be allocated and it will just wait.</a:t>
            </a:r>
          </a:p>
          <a:p>
            <a:r>
              <a:rPr lang="en-US" dirty="0"/>
              <a:t>Problem with this strategy is that a process may not know required resources at start of run.</a:t>
            </a:r>
          </a:p>
          <a:p>
            <a:r>
              <a:rPr lang="en-US" dirty="0"/>
              <a:t>Resource will not be used optimally.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38867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Attacking the No Preemption Condition</a:t>
            </a:r>
          </a:p>
        </p:txBody>
      </p:sp>
      <p:sp>
        <p:nvSpPr>
          <p:cNvPr id="3" name="Content Placeholder 2"/>
          <p:cNvSpPr>
            <a:spLocks noGrp="1"/>
          </p:cNvSpPr>
          <p:nvPr>
            <p:ph idx="1"/>
          </p:nvPr>
        </p:nvSpPr>
        <p:spPr/>
        <p:txBody>
          <a:bodyPr/>
          <a:lstStyle/>
          <a:p>
            <a:r>
              <a:rPr lang="en-US" dirty="0" smtClean="0"/>
              <a:t>When </a:t>
            </a:r>
            <a:r>
              <a:rPr lang="en-US" dirty="0"/>
              <a:t>a process P0 request some resource R which is held by another process P1 then resource R is forcibly taken away from the process P1 and allocated to P0. </a:t>
            </a:r>
          </a:p>
          <a:p>
            <a:r>
              <a:rPr lang="en-US" dirty="0"/>
              <a:t>Consider a process holds the printer, halfway through its job; taking the printer away from this process without having any ill effect is not possible</a:t>
            </a:r>
            <a:r>
              <a:rPr lang="en-US" dirty="0" smtClean="0"/>
              <a:t>.</a:t>
            </a:r>
          </a:p>
          <a:p>
            <a:r>
              <a:rPr lang="en-US" dirty="0"/>
              <a:t>This is not a possible option</a:t>
            </a:r>
            <a:r>
              <a:rPr lang="en-US" dirty="0" smtClean="0"/>
              <a:t>.</a:t>
            </a:r>
            <a:endParaRPr lang="en-US" dirty="0"/>
          </a:p>
          <a:p>
            <a:endParaRPr lang="en-US" dirty="0"/>
          </a:p>
        </p:txBody>
      </p:sp>
    </p:spTree>
    <p:extLst>
      <p:ext uri="{BB962C8B-B14F-4D97-AF65-F5344CB8AC3E}">
        <p14:creationId xmlns:p14="http://schemas.microsoft.com/office/powerpoint/2010/main" val="375768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err="1" smtClean="0"/>
              <a:t>Preemptable</a:t>
            </a:r>
            <a:r>
              <a:rPr lang="en-US" sz="4000" dirty="0" smtClean="0"/>
              <a:t> </a:t>
            </a:r>
            <a:r>
              <a:rPr lang="en-US" sz="4000" dirty="0"/>
              <a:t>and non-</a:t>
            </a:r>
            <a:r>
              <a:rPr lang="en-US" sz="4000" dirty="0" err="1"/>
              <a:t>preemptable</a:t>
            </a:r>
            <a:r>
              <a:rPr lang="en-US" sz="4000" dirty="0"/>
              <a:t> resource </a:t>
            </a:r>
            <a:endParaRPr lang="en-US" dirty="0"/>
          </a:p>
        </p:txBody>
      </p:sp>
      <p:sp>
        <p:nvSpPr>
          <p:cNvPr id="3" name="Content Placeholder 2"/>
          <p:cNvSpPr>
            <a:spLocks noGrp="1"/>
          </p:cNvSpPr>
          <p:nvPr>
            <p:ph idx="1"/>
          </p:nvPr>
        </p:nvSpPr>
        <p:spPr/>
        <p:txBody>
          <a:bodyPr>
            <a:normAutofit/>
          </a:bodyPr>
          <a:lstStyle/>
          <a:p>
            <a:r>
              <a:rPr lang="en-US" dirty="0" err="1" smtClean="0"/>
              <a:t>Preemptable</a:t>
            </a:r>
            <a:r>
              <a:rPr lang="en-US" dirty="0"/>
              <a:t>:- Preemptive resources are those which can be taken away from a process without causing any ill effects to the </a:t>
            </a:r>
            <a:r>
              <a:rPr lang="en-US" dirty="0" smtClean="0"/>
              <a:t>process. </a:t>
            </a:r>
          </a:p>
          <a:p>
            <a:r>
              <a:rPr lang="en-US" dirty="0" smtClean="0"/>
              <a:t>Example:- Memory.</a:t>
            </a:r>
            <a:endParaRPr lang="en-US" dirty="0"/>
          </a:p>
          <a:p>
            <a:r>
              <a:rPr lang="en-US" dirty="0" smtClean="0"/>
              <a:t>Non-</a:t>
            </a:r>
            <a:r>
              <a:rPr lang="en-US" dirty="0" err="1" smtClean="0"/>
              <a:t>preemptable</a:t>
            </a:r>
            <a:r>
              <a:rPr lang="en-US" dirty="0" smtClean="0"/>
              <a:t>:- Non-pre-emptive </a:t>
            </a:r>
            <a:r>
              <a:rPr lang="en-US" dirty="0"/>
              <a:t>resources are those which cannot be taken away from the process without causing any ill effects</a:t>
            </a:r>
            <a:r>
              <a:rPr lang="en-US" dirty="0" smtClean="0"/>
              <a:t>.</a:t>
            </a:r>
            <a:endParaRPr lang="en-US" dirty="0"/>
          </a:p>
          <a:p>
            <a:r>
              <a:rPr lang="en-US" dirty="0" smtClean="0"/>
              <a:t>Example:- CD-ROM (CD recorder).</a:t>
            </a:r>
          </a:p>
        </p:txBody>
      </p:sp>
    </p:spTree>
    <p:extLst>
      <p:ext uri="{BB962C8B-B14F-4D97-AF65-F5344CB8AC3E}">
        <p14:creationId xmlns:p14="http://schemas.microsoft.com/office/powerpoint/2010/main" val="262911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Attacking the Circular Wait Condition</a:t>
            </a:r>
          </a:p>
        </p:txBody>
      </p:sp>
      <p:sp>
        <p:nvSpPr>
          <p:cNvPr id="3" name="Content Placeholder 2"/>
          <p:cNvSpPr>
            <a:spLocks noGrp="1"/>
          </p:cNvSpPr>
          <p:nvPr>
            <p:ph idx="1"/>
          </p:nvPr>
        </p:nvSpPr>
        <p:spPr/>
        <p:txBody>
          <a:bodyPr>
            <a:normAutofit/>
          </a:bodyPr>
          <a:lstStyle/>
          <a:p>
            <a:r>
              <a:rPr lang="en-US" dirty="0"/>
              <a:t>P</a:t>
            </a:r>
            <a:r>
              <a:rPr lang="en-US" dirty="0" smtClean="0"/>
              <a:t>rovide </a:t>
            </a:r>
            <a:r>
              <a:rPr lang="en-US" dirty="0"/>
              <a:t>a global numbering of all the resources. </a:t>
            </a:r>
          </a:p>
          <a:p>
            <a:r>
              <a:rPr lang="en-US" dirty="0"/>
              <a:t>Now the rule is this: processes can request resources whenever they want to, but all requests must be made in numerical order. </a:t>
            </a:r>
          </a:p>
          <a:p>
            <a:r>
              <a:rPr lang="en-US" dirty="0"/>
              <a:t>A process need not acquire them all at once.</a:t>
            </a:r>
          </a:p>
          <a:p>
            <a:r>
              <a:rPr lang="en-US" dirty="0"/>
              <a:t>Circular wait is prevented if a process holding resource n cannot wait for resource m, if m &gt; n.</a:t>
            </a:r>
          </a:p>
          <a:p>
            <a:pPr marL="1082675" lvl="2" indent="-457200">
              <a:buFont typeface="+mj-lt"/>
              <a:buAutoNum type="arabicPeriod"/>
            </a:pPr>
            <a:r>
              <a:rPr lang="en-US" dirty="0" smtClean="0"/>
              <a:t>Printer</a:t>
            </a:r>
          </a:p>
          <a:p>
            <a:pPr marL="1082675" lvl="2" indent="-457200">
              <a:buFont typeface="+mj-lt"/>
              <a:buAutoNum type="arabicPeriod"/>
            </a:pPr>
            <a:r>
              <a:rPr lang="en-US" dirty="0" smtClean="0"/>
              <a:t>Scanner</a:t>
            </a:r>
          </a:p>
          <a:p>
            <a:pPr marL="1082675" lvl="2" indent="-457200">
              <a:buFont typeface="+mj-lt"/>
              <a:buAutoNum type="arabicPeriod"/>
            </a:pPr>
            <a:r>
              <a:rPr lang="en-US" dirty="0" smtClean="0"/>
              <a:t>Plotter</a:t>
            </a:r>
          </a:p>
          <a:p>
            <a:pPr marL="1082675" lvl="2" indent="-457200">
              <a:buFont typeface="+mj-lt"/>
              <a:buAutoNum type="arabicPeriod"/>
            </a:pPr>
            <a:r>
              <a:rPr lang="en-US" dirty="0" smtClean="0"/>
              <a:t>Tape Drive</a:t>
            </a:r>
          </a:p>
          <a:p>
            <a:pPr marL="1082675" lvl="2" indent="-457200">
              <a:buFont typeface="+mj-lt"/>
              <a:buAutoNum type="arabicPeriod"/>
            </a:pPr>
            <a:r>
              <a:rPr lang="en-US" dirty="0" smtClean="0"/>
              <a:t>CD Rom</a:t>
            </a:r>
          </a:p>
          <a:p>
            <a:r>
              <a:rPr lang="en-US" dirty="0" smtClean="0"/>
              <a:t>A </a:t>
            </a:r>
            <a:r>
              <a:rPr lang="en-US" dirty="0"/>
              <a:t>process may request 1st a CD ROM drive, then tape drive. But it may not request 1st a plotter, then a Tape drive.</a:t>
            </a:r>
          </a:p>
          <a:p>
            <a:r>
              <a:rPr lang="en-US" dirty="0"/>
              <a:t>Resource graph can never have cycle.</a:t>
            </a:r>
          </a:p>
        </p:txBody>
      </p:sp>
    </p:spTree>
    <p:extLst>
      <p:ext uri="{BB962C8B-B14F-4D97-AF65-F5344CB8AC3E}">
        <p14:creationId xmlns:p14="http://schemas.microsoft.com/office/powerpoint/2010/main" val="168200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Conditions </a:t>
            </a:r>
            <a:r>
              <a:rPr lang="en-US" dirty="0"/>
              <a:t>that lead to deadlock</a:t>
            </a: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a:t>Mutual </a:t>
            </a:r>
            <a:r>
              <a:rPr lang="en-US" dirty="0" smtClean="0"/>
              <a:t>exclusion</a:t>
            </a:r>
            <a:endParaRPr lang="en-US" dirty="0"/>
          </a:p>
          <a:p>
            <a:pPr lvl="1"/>
            <a:r>
              <a:rPr lang="en-US" dirty="0"/>
              <a:t>Each resource is either currently assigned to exactly one process or is available.</a:t>
            </a:r>
          </a:p>
          <a:p>
            <a:pPr marL="457200" indent="-457200">
              <a:buFont typeface="+mj-lt"/>
              <a:buAutoNum type="arabicPeriod"/>
            </a:pPr>
            <a:r>
              <a:rPr lang="en-US" dirty="0"/>
              <a:t>Hold and </a:t>
            </a:r>
            <a:r>
              <a:rPr lang="en-US" dirty="0" smtClean="0"/>
              <a:t>wait</a:t>
            </a:r>
            <a:endParaRPr lang="en-US" dirty="0"/>
          </a:p>
          <a:p>
            <a:pPr lvl="1"/>
            <a:r>
              <a:rPr lang="en-US" dirty="0"/>
              <a:t>Process currently holding resources granted earlier can request more resources.</a:t>
            </a:r>
          </a:p>
          <a:p>
            <a:pPr marL="457200" indent="-457200">
              <a:buFont typeface="+mj-lt"/>
              <a:buAutoNum type="arabicPeriod"/>
            </a:pPr>
            <a:r>
              <a:rPr lang="en-US" dirty="0"/>
              <a:t>No </a:t>
            </a:r>
            <a:r>
              <a:rPr lang="en-US" dirty="0" smtClean="0"/>
              <a:t>preemption</a:t>
            </a:r>
            <a:endParaRPr lang="en-US" dirty="0"/>
          </a:p>
          <a:p>
            <a:pPr lvl="1"/>
            <a:r>
              <a:rPr lang="en-US" dirty="0"/>
              <a:t>Previously granted resources cannot be forcibly taken away from process.</a:t>
            </a:r>
          </a:p>
          <a:p>
            <a:pPr marL="457200" indent="-457200">
              <a:buFont typeface="+mj-lt"/>
              <a:buAutoNum type="arabicPeriod"/>
            </a:pPr>
            <a:r>
              <a:rPr lang="en-US" dirty="0"/>
              <a:t>Circular </a:t>
            </a:r>
            <a:r>
              <a:rPr lang="en-US" dirty="0" smtClean="0"/>
              <a:t>wait</a:t>
            </a:r>
            <a:endParaRPr lang="en-US" dirty="0"/>
          </a:p>
          <a:p>
            <a:pPr lvl="1"/>
            <a:r>
              <a:rPr lang="en-US" dirty="0"/>
              <a:t>There must be a circular chain of 2 or more processes. Each process is waiting for resource that is held by next member of the chain.</a:t>
            </a:r>
          </a:p>
          <a:p>
            <a:pPr>
              <a:buClr>
                <a:schemeClr val="tx1"/>
              </a:buClr>
            </a:pPr>
            <a:r>
              <a:rPr lang="en-US" dirty="0">
                <a:solidFill>
                  <a:srgbClr val="FF0000"/>
                </a:solidFill>
              </a:rPr>
              <a:t>All four of these conditions must be present for a deadlock to occur.</a:t>
            </a:r>
          </a:p>
          <a:p>
            <a:endParaRPr lang="en-US" dirty="0"/>
          </a:p>
        </p:txBody>
      </p:sp>
    </p:spTree>
    <p:extLst>
      <p:ext uri="{BB962C8B-B14F-4D97-AF65-F5344CB8AC3E}">
        <p14:creationId xmlns:p14="http://schemas.microsoft.com/office/powerpoint/2010/main" val="350856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dealing with </a:t>
            </a:r>
            <a:r>
              <a:rPr lang="en-US" dirty="0" smtClean="0"/>
              <a:t>deadlock</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Just </a:t>
            </a:r>
            <a:r>
              <a:rPr lang="en-US" dirty="0">
                <a:solidFill>
                  <a:srgbClr val="FF0000"/>
                </a:solidFill>
              </a:rPr>
              <a:t>ignore</a:t>
            </a:r>
            <a:r>
              <a:rPr lang="en-US" dirty="0"/>
              <a:t> the </a:t>
            </a:r>
            <a:r>
              <a:rPr lang="en-US" dirty="0" smtClean="0"/>
              <a:t>problem.</a:t>
            </a:r>
          </a:p>
          <a:p>
            <a:pPr marL="457200" indent="-457200">
              <a:buFont typeface="+mj-lt"/>
              <a:buAutoNum type="arabicPeriod"/>
            </a:pPr>
            <a:r>
              <a:rPr lang="en-US" dirty="0" smtClean="0">
                <a:solidFill>
                  <a:srgbClr val="FF0000"/>
                </a:solidFill>
              </a:rPr>
              <a:t>Detection</a:t>
            </a:r>
            <a:r>
              <a:rPr lang="en-US" dirty="0" smtClean="0"/>
              <a:t> </a:t>
            </a:r>
            <a:r>
              <a:rPr lang="en-US" dirty="0"/>
              <a:t>and </a:t>
            </a:r>
            <a:r>
              <a:rPr lang="en-US" dirty="0">
                <a:solidFill>
                  <a:srgbClr val="FF0000"/>
                </a:solidFill>
              </a:rPr>
              <a:t>recovery</a:t>
            </a:r>
            <a:r>
              <a:rPr lang="en-US" dirty="0"/>
              <a:t>. </a:t>
            </a:r>
            <a:endParaRPr lang="en-US" dirty="0" smtClean="0"/>
          </a:p>
          <a:p>
            <a:pPr lvl="1"/>
            <a:r>
              <a:rPr lang="en-US" dirty="0" smtClean="0"/>
              <a:t>Let deadlocks occur</a:t>
            </a:r>
            <a:r>
              <a:rPr lang="en-US" dirty="0"/>
              <a:t>, detect </a:t>
            </a:r>
            <a:r>
              <a:rPr lang="en-US" dirty="0" smtClean="0"/>
              <a:t>them and </a:t>
            </a:r>
            <a:r>
              <a:rPr lang="en-US" dirty="0"/>
              <a:t>take action.</a:t>
            </a:r>
          </a:p>
          <a:p>
            <a:pPr marL="457200" indent="-457200">
              <a:buFont typeface="+mj-lt"/>
              <a:buAutoNum type="arabicPeriod"/>
            </a:pPr>
            <a:r>
              <a:rPr lang="en-US" dirty="0"/>
              <a:t>Dynamic </a:t>
            </a:r>
            <a:r>
              <a:rPr lang="en-US" dirty="0">
                <a:solidFill>
                  <a:srgbClr val="FF0000"/>
                </a:solidFill>
              </a:rPr>
              <a:t>avoidance</a:t>
            </a:r>
            <a:r>
              <a:rPr lang="en-US" dirty="0"/>
              <a:t> by careful </a:t>
            </a:r>
            <a:r>
              <a:rPr lang="en-US" dirty="0" smtClean="0"/>
              <a:t>resource allocation.</a:t>
            </a:r>
          </a:p>
          <a:p>
            <a:pPr marL="457200" indent="-457200">
              <a:buFont typeface="+mj-lt"/>
              <a:buAutoNum type="arabicPeriod"/>
            </a:pPr>
            <a:r>
              <a:rPr lang="en-US" dirty="0" smtClean="0">
                <a:solidFill>
                  <a:srgbClr val="FF0000"/>
                </a:solidFill>
              </a:rPr>
              <a:t>Prevention</a:t>
            </a:r>
            <a:r>
              <a:rPr lang="en-US" dirty="0"/>
              <a:t>, by structurally </a:t>
            </a:r>
            <a:r>
              <a:rPr lang="en-US" dirty="0" smtClean="0"/>
              <a:t>negating (killing) one of </a:t>
            </a:r>
            <a:r>
              <a:rPr lang="en-US" dirty="0"/>
              <a:t>the four required conditions.</a:t>
            </a:r>
          </a:p>
        </p:txBody>
      </p:sp>
    </p:spTree>
    <p:extLst>
      <p:ext uri="{BB962C8B-B14F-4D97-AF65-F5344CB8AC3E}">
        <p14:creationId xmlns:p14="http://schemas.microsoft.com/office/powerpoint/2010/main" val="280640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Deadlock ignorance (Ostrich Algorithm)</a:t>
            </a:r>
          </a:p>
        </p:txBody>
      </p:sp>
      <p:sp>
        <p:nvSpPr>
          <p:cNvPr id="3" name="Content Placeholder 2"/>
          <p:cNvSpPr>
            <a:spLocks noGrp="1"/>
          </p:cNvSpPr>
          <p:nvPr>
            <p:ph idx="1"/>
          </p:nvPr>
        </p:nvSpPr>
        <p:spPr/>
        <p:txBody>
          <a:bodyPr/>
          <a:lstStyle/>
          <a:p>
            <a:r>
              <a:rPr lang="en-US" dirty="0"/>
              <a:t>Pretend (imagine) that there is no problem</a:t>
            </a:r>
            <a:r>
              <a:rPr lang="en-US" dirty="0" smtClean="0"/>
              <a:t>.</a:t>
            </a:r>
          </a:p>
          <a:p>
            <a:r>
              <a:rPr lang="en-US" dirty="0" smtClean="0"/>
              <a:t>This </a:t>
            </a:r>
            <a:r>
              <a:rPr lang="en-US" dirty="0"/>
              <a:t>algorithm says that stick your head in the sand and pretend (imagine) that there is no problem at all.</a:t>
            </a:r>
          </a:p>
          <a:p>
            <a:r>
              <a:rPr lang="en-US" dirty="0"/>
              <a:t>Reasonable if </a:t>
            </a:r>
          </a:p>
          <a:p>
            <a:pPr lvl="1"/>
            <a:r>
              <a:rPr lang="en-US" dirty="0"/>
              <a:t>deadlocks occur very rarely </a:t>
            </a:r>
            <a:endParaRPr lang="en-US" dirty="0" smtClean="0"/>
          </a:p>
          <a:p>
            <a:pPr lvl="1"/>
            <a:r>
              <a:rPr lang="en-US" dirty="0" smtClean="0"/>
              <a:t>difficult to detect</a:t>
            </a:r>
            <a:endParaRPr lang="en-US" dirty="0"/>
          </a:p>
          <a:p>
            <a:pPr lvl="1"/>
            <a:r>
              <a:rPr lang="en-US" dirty="0"/>
              <a:t>cost of prevention is high</a:t>
            </a:r>
          </a:p>
          <a:p>
            <a:r>
              <a:rPr lang="en-US" dirty="0"/>
              <a:t>UNIX and Windows takes this approach</a:t>
            </a:r>
          </a:p>
          <a:p>
            <a:endParaRPr lang="en-US" dirty="0"/>
          </a:p>
        </p:txBody>
      </p:sp>
      <p:pic>
        <p:nvPicPr>
          <p:cNvPr id="5" name="Picture 2" descr="Image result for ostrich head in sand"/>
          <p:cNvPicPr>
            <a:picLocks noChangeAspect="1" noChangeArrowheads="1"/>
          </p:cNvPicPr>
          <p:nvPr/>
        </p:nvPicPr>
        <p:blipFill rotWithShape="1">
          <a:blip r:embed="rId2">
            <a:extLst>
              <a:ext uri="{28A0092B-C50C-407E-A947-70E740481C1C}">
                <a14:useLocalDpi xmlns:a14="http://schemas.microsoft.com/office/drawing/2010/main" val="0"/>
              </a:ext>
            </a:extLst>
          </a:blip>
          <a:srcRect l="23437" t="8333" r="29688" b="12500"/>
          <a:stretch/>
        </p:blipFill>
        <p:spPr bwMode="auto">
          <a:xfrm>
            <a:off x="6172200" y="1828800"/>
            <a:ext cx="2598821"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22902" t="25173" r="21313" b="11493"/>
          <a:stretch/>
        </p:blipFill>
        <p:spPr bwMode="auto">
          <a:xfrm>
            <a:off x="6172200" y="1828800"/>
            <a:ext cx="2598821" cy="290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49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Deadlock detection </a:t>
            </a:r>
            <a:r>
              <a:rPr lang="en-US" dirty="0"/>
              <a:t>for single resource</a:t>
            </a:r>
          </a:p>
        </p:txBody>
      </p:sp>
      <p:sp>
        <p:nvSpPr>
          <p:cNvPr id="3" name="Content Placeholder 2"/>
          <p:cNvSpPr>
            <a:spLocks noGrp="1"/>
          </p:cNvSpPr>
          <p:nvPr>
            <p:ph idx="1"/>
          </p:nvPr>
        </p:nvSpPr>
        <p:spPr/>
        <p:txBody>
          <a:bodyPr/>
          <a:lstStyle/>
          <a:p>
            <a:r>
              <a:rPr lang="en-US" dirty="0"/>
              <a:t>Algorithm for detecting deadlock for single resource</a:t>
            </a:r>
          </a:p>
          <a:p>
            <a:pPr marL="819150" lvl="1" indent="-457200">
              <a:buFont typeface="+mj-lt"/>
              <a:buAutoNum type="arabicPeriod"/>
            </a:pPr>
            <a:r>
              <a:rPr lang="en-US" dirty="0"/>
              <a:t>For each node, N in the graph, perform the following five steps with N as the starting node.</a:t>
            </a:r>
          </a:p>
          <a:p>
            <a:pPr marL="1082675" lvl="2" indent="-457200">
              <a:buFont typeface="+mj-lt"/>
              <a:buAutoNum type="arabicPeriod"/>
            </a:pPr>
            <a:r>
              <a:rPr lang="en-US" dirty="0"/>
              <a:t>Initialize L to the empty list, designate all arcs as unmarked.</a:t>
            </a:r>
          </a:p>
          <a:p>
            <a:pPr marL="1082675" lvl="2" indent="-457200">
              <a:buFont typeface="+mj-lt"/>
              <a:buAutoNum type="arabicPeriod"/>
            </a:pPr>
            <a:r>
              <a:rPr lang="en-US" dirty="0"/>
              <a:t>Add current node to end of L, check to see if node now appears in L two times. If it does, graph contains a cycle (listed in L), algorithm terminates.</a:t>
            </a:r>
          </a:p>
          <a:p>
            <a:pPr marL="1082675" lvl="2" indent="-457200">
              <a:buFont typeface="+mj-lt"/>
              <a:buAutoNum type="arabicPeriod"/>
            </a:pPr>
            <a:r>
              <a:rPr lang="en-US" dirty="0"/>
              <a:t>From given node, see if any unmarked outgoing arcs. If so, go to step </a:t>
            </a:r>
            <a:r>
              <a:rPr lang="en-US" dirty="0" smtClean="0"/>
              <a:t>4; </a:t>
            </a:r>
            <a:r>
              <a:rPr lang="en-US" dirty="0"/>
              <a:t>if not, go to step </a:t>
            </a:r>
            <a:r>
              <a:rPr lang="en-US" dirty="0" smtClean="0"/>
              <a:t>5.</a:t>
            </a:r>
            <a:endParaRPr lang="en-US" dirty="0"/>
          </a:p>
          <a:p>
            <a:pPr marL="1082675" lvl="2" indent="-457200">
              <a:buFont typeface="+mj-lt"/>
              <a:buAutoNum type="arabicPeriod"/>
            </a:pPr>
            <a:r>
              <a:rPr lang="en-US" dirty="0"/>
              <a:t>Pick an unmarked outgoing arc at random and mark it. Then follow it to the new current node and go to step </a:t>
            </a:r>
            <a:r>
              <a:rPr lang="en-US" dirty="0" smtClean="0"/>
              <a:t>2.</a:t>
            </a:r>
            <a:endParaRPr lang="en-US" dirty="0"/>
          </a:p>
          <a:p>
            <a:pPr marL="1082675" lvl="2" indent="-457200">
              <a:buFont typeface="+mj-lt"/>
              <a:buAutoNum type="arabicPeriod"/>
            </a:pPr>
            <a:r>
              <a:rPr lang="en-US" dirty="0"/>
              <a:t>If this is initial node, graph does not contain any cycles, algorithm terminates. Otherwise, dead end. Remove it, go back to previous node, make that one current node, go to step </a:t>
            </a:r>
            <a:r>
              <a:rPr lang="en-US" dirty="0" smtClean="0"/>
              <a:t>2.</a:t>
            </a:r>
            <a:endParaRPr lang="en-US" dirty="0"/>
          </a:p>
          <a:p>
            <a:endParaRPr lang="en-US" dirty="0"/>
          </a:p>
        </p:txBody>
      </p:sp>
    </p:spTree>
    <p:extLst>
      <p:ext uri="{BB962C8B-B14F-4D97-AF65-F5344CB8AC3E}">
        <p14:creationId xmlns:p14="http://schemas.microsoft.com/office/powerpoint/2010/main" val="151510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0500" y="1066800"/>
            <a:ext cx="4752974" cy="5059363"/>
          </a:xfrm>
        </p:spPr>
        <p:txBody>
          <a:bodyPr/>
          <a:lstStyle/>
          <a:p>
            <a:endParaRPr lang="en-US" dirty="0"/>
          </a:p>
        </p:txBody>
      </p:sp>
      <p:sp>
        <p:nvSpPr>
          <p:cNvPr id="6" name="Content Placeholder 5"/>
          <p:cNvSpPr>
            <a:spLocks noGrp="1"/>
          </p:cNvSpPr>
          <p:nvPr>
            <p:ph sz="half" idx="2"/>
          </p:nvPr>
        </p:nvSpPr>
        <p:spPr>
          <a:xfrm>
            <a:off x="4943474" y="1066800"/>
            <a:ext cx="4010025" cy="5059363"/>
          </a:xfrm>
        </p:spPr>
        <p:txBody>
          <a:bodyPr>
            <a:normAutofit fontScale="77500" lnSpcReduction="20000"/>
          </a:bodyPr>
          <a:lstStyle/>
          <a:p>
            <a:r>
              <a:rPr lang="en-US" dirty="0"/>
              <a:t>We are starting from node D.</a:t>
            </a:r>
          </a:p>
          <a:p>
            <a:r>
              <a:rPr lang="en-US" dirty="0"/>
              <a:t>Empty list L = ()</a:t>
            </a:r>
          </a:p>
          <a:p>
            <a:r>
              <a:rPr lang="en-US" dirty="0"/>
              <a:t>Add current node so Empty list = (D).</a:t>
            </a:r>
          </a:p>
          <a:p>
            <a:r>
              <a:rPr lang="en-US" dirty="0"/>
              <a:t>From this node there is one outgoing arc to T so add T </a:t>
            </a:r>
            <a:r>
              <a:rPr lang="en-US" dirty="0" smtClean="0"/>
              <a:t>to list</a:t>
            </a:r>
            <a:r>
              <a:rPr lang="en-US" dirty="0"/>
              <a:t>.</a:t>
            </a:r>
          </a:p>
          <a:p>
            <a:r>
              <a:rPr lang="en-US" dirty="0"/>
              <a:t>So </a:t>
            </a:r>
            <a:r>
              <a:rPr lang="en-US" dirty="0" smtClean="0"/>
              <a:t>list become L </a:t>
            </a:r>
            <a:r>
              <a:rPr lang="en-US" dirty="0"/>
              <a:t>= (D, T).</a:t>
            </a:r>
          </a:p>
          <a:p>
            <a:r>
              <a:rPr lang="en-US" dirty="0"/>
              <a:t>Continue this step….so we get </a:t>
            </a:r>
            <a:r>
              <a:rPr lang="en-US" dirty="0" smtClean="0"/>
              <a:t>list </a:t>
            </a:r>
            <a:r>
              <a:rPr lang="en-US" dirty="0"/>
              <a:t>as below</a:t>
            </a:r>
          </a:p>
          <a:p>
            <a:r>
              <a:rPr lang="en-US" dirty="0"/>
              <a:t>L = (D, T, E)………… L = (</a:t>
            </a:r>
            <a:r>
              <a:rPr lang="en-US" dirty="0">
                <a:solidFill>
                  <a:srgbClr val="FF0000"/>
                </a:solidFill>
              </a:rPr>
              <a:t>D</a:t>
            </a:r>
            <a:r>
              <a:rPr lang="en-US" dirty="0"/>
              <a:t>, T, E, V, G, U, </a:t>
            </a:r>
            <a:r>
              <a:rPr lang="en-US" dirty="0">
                <a:solidFill>
                  <a:srgbClr val="FF0000"/>
                </a:solidFill>
              </a:rPr>
              <a:t>D</a:t>
            </a:r>
            <a:r>
              <a:rPr lang="en-US" dirty="0"/>
              <a:t>)</a:t>
            </a:r>
          </a:p>
          <a:p>
            <a:r>
              <a:rPr lang="en-US" dirty="0"/>
              <a:t>In the above step in empty list the node D appears twice, so deadlock.</a:t>
            </a:r>
          </a:p>
        </p:txBody>
      </p:sp>
      <p:sp>
        <p:nvSpPr>
          <p:cNvPr id="4" name="Title 3"/>
          <p:cNvSpPr>
            <a:spLocks noGrp="1"/>
          </p:cNvSpPr>
          <p:nvPr>
            <p:ph type="title"/>
          </p:nvPr>
        </p:nvSpPr>
        <p:spPr/>
        <p:txBody>
          <a:bodyPr>
            <a:normAutofit fontScale="90000"/>
          </a:bodyPr>
          <a:lstStyle/>
          <a:p>
            <a:r>
              <a:rPr lang="en-US" dirty="0"/>
              <a:t>Deadlock </a:t>
            </a:r>
            <a:r>
              <a:rPr lang="en-US" dirty="0" smtClean="0"/>
              <a:t>detection for single resource</a:t>
            </a:r>
            <a:endParaRPr lang="en-US" dirty="0"/>
          </a:p>
        </p:txBody>
      </p:sp>
      <p:sp>
        <p:nvSpPr>
          <p:cNvPr id="7" name="TextBox 6"/>
          <p:cNvSpPr txBox="1"/>
          <p:nvPr/>
        </p:nvSpPr>
        <p:spPr>
          <a:xfrm>
            <a:off x="304800" y="1409700"/>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a:t>
            </a:r>
            <a:endParaRPr lang="en-US" dirty="0"/>
          </a:p>
        </p:txBody>
      </p:sp>
      <p:sp>
        <p:nvSpPr>
          <p:cNvPr id="8" name="Oval 7"/>
          <p:cNvSpPr/>
          <p:nvPr/>
        </p:nvSpPr>
        <p:spPr>
          <a:xfrm>
            <a:off x="1323975" y="1371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9" name="TextBox 8"/>
          <p:cNvSpPr txBox="1"/>
          <p:nvPr/>
        </p:nvSpPr>
        <p:spPr>
          <a:xfrm>
            <a:off x="1323975" y="2171700"/>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a:t>
            </a:r>
          </a:p>
        </p:txBody>
      </p:sp>
      <p:sp>
        <p:nvSpPr>
          <p:cNvPr id="10" name="Oval 9"/>
          <p:cNvSpPr/>
          <p:nvPr/>
        </p:nvSpPr>
        <p:spPr>
          <a:xfrm>
            <a:off x="314325" y="2133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1" name="Oval 10"/>
          <p:cNvSpPr/>
          <p:nvPr/>
        </p:nvSpPr>
        <p:spPr>
          <a:xfrm>
            <a:off x="2333625" y="2133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2" name="TextBox 11"/>
          <p:cNvSpPr txBox="1"/>
          <p:nvPr/>
        </p:nvSpPr>
        <p:spPr>
          <a:xfrm>
            <a:off x="3343275" y="2166936"/>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a:t>
            </a:r>
          </a:p>
        </p:txBody>
      </p:sp>
      <p:sp>
        <p:nvSpPr>
          <p:cNvPr id="13" name="Oval 12"/>
          <p:cNvSpPr/>
          <p:nvPr/>
        </p:nvSpPr>
        <p:spPr>
          <a:xfrm>
            <a:off x="4429125" y="213836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4" name="Oval 13"/>
          <p:cNvSpPr/>
          <p:nvPr/>
        </p:nvSpPr>
        <p:spPr>
          <a:xfrm>
            <a:off x="3338512" y="1371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5" name="TextBox 14"/>
          <p:cNvSpPr txBox="1"/>
          <p:nvPr/>
        </p:nvSpPr>
        <p:spPr>
          <a:xfrm>
            <a:off x="4429125" y="3124200"/>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V</a:t>
            </a:r>
          </a:p>
        </p:txBody>
      </p:sp>
      <p:sp>
        <p:nvSpPr>
          <p:cNvPr id="16" name="TextBox 15"/>
          <p:cNvSpPr txBox="1"/>
          <p:nvPr/>
        </p:nvSpPr>
        <p:spPr>
          <a:xfrm>
            <a:off x="2327763" y="3124200"/>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U</a:t>
            </a:r>
          </a:p>
        </p:txBody>
      </p:sp>
      <p:sp>
        <p:nvSpPr>
          <p:cNvPr id="17" name="Oval 16"/>
          <p:cNvSpPr/>
          <p:nvPr/>
        </p:nvSpPr>
        <p:spPr>
          <a:xfrm>
            <a:off x="1323975" y="30861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8" name="Oval 17"/>
          <p:cNvSpPr/>
          <p:nvPr/>
        </p:nvSpPr>
        <p:spPr>
          <a:xfrm>
            <a:off x="2333625" y="4038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9" name="TextBox 18"/>
          <p:cNvSpPr txBox="1"/>
          <p:nvPr/>
        </p:nvSpPr>
        <p:spPr>
          <a:xfrm>
            <a:off x="1323975" y="4068396"/>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a:t>
            </a:r>
          </a:p>
        </p:txBody>
      </p:sp>
      <p:cxnSp>
        <p:nvCxnSpPr>
          <p:cNvPr id="20" name="Straight Arrow Connector 19"/>
          <p:cNvCxnSpPr>
            <a:endCxn id="8" idx="2"/>
          </p:cNvCxnSpPr>
          <p:nvPr/>
        </p:nvCxnSpPr>
        <p:spPr>
          <a:xfrm>
            <a:off x="771525" y="1600200"/>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762000" y="2362200"/>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1" idx="6"/>
            <a:endCxn id="12" idx="1"/>
          </p:cNvCxnSpPr>
          <p:nvPr/>
        </p:nvCxnSpPr>
        <p:spPr>
          <a:xfrm flipV="1">
            <a:off x="2790825" y="2357436"/>
            <a:ext cx="552450" cy="476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2" idx="3"/>
            <a:endCxn id="13" idx="2"/>
          </p:cNvCxnSpPr>
          <p:nvPr/>
        </p:nvCxnSpPr>
        <p:spPr>
          <a:xfrm>
            <a:off x="3800475" y="2357436"/>
            <a:ext cx="628650" cy="95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1" idx="2"/>
            <a:endCxn id="9" idx="3"/>
          </p:cNvCxnSpPr>
          <p:nvPr/>
        </p:nvCxnSpPr>
        <p:spPr>
          <a:xfrm flipH="1">
            <a:off x="1781175" y="2362200"/>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2" idx="0"/>
          </p:cNvCxnSpPr>
          <p:nvPr/>
        </p:nvCxnSpPr>
        <p:spPr>
          <a:xfrm>
            <a:off x="3567112" y="1834113"/>
            <a:ext cx="4763" cy="3328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3" idx="4"/>
            <a:endCxn id="15" idx="0"/>
          </p:cNvCxnSpPr>
          <p:nvPr/>
        </p:nvCxnSpPr>
        <p:spPr>
          <a:xfrm>
            <a:off x="4657725" y="2595560"/>
            <a:ext cx="0" cy="5286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1553674" y="1834113"/>
            <a:ext cx="4763" cy="3328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6" idx="0"/>
          </p:cNvCxnSpPr>
          <p:nvPr/>
        </p:nvCxnSpPr>
        <p:spPr>
          <a:xfrm flipV="1">
            <a:off x="2556363" y="2590800"/>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7" idx="0"/>
            <a:endCxn id="9" idx="2"/>
          </p:cNvCxnSpPr>
          <p:nvPr/>
        </p:nvCxnSpPr>
        <p:spPr>
          <a:xfrm flipV="1">
            <a:off x="1552575" y="2552700"/>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V="1">
            <a:off x="2556363" y="3505200"/>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1552575" y="3543300"/>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Elbow Connector 31"/>
          <p:cNvCxnSpPr/>
          <p:nvPr/>
        </p:nvCxnSpPr>
        <p:spPr>
          <a:xfrm rot="10800000" flipV="1">
            <a:off x="2784963" y="3519486"/>
            <a:ext cx="1872762" cy="747714"/>
          </a:xfrm>
          <a:prstGeom prst="bentConnector3">
            <a:avLst>
              <a:gd name="adj1" fmla="val 563"/>
            </a:avLst>
          </a:prstGeom>
          <a:ln w="28575">
            <a:tailEnd type="triangle"/>
          </a:ln>
        </p:spPr>
        <p:style>
          <a:lnRef idx="1">
            <a:schemeClr val="dk1"/>
          </a:lnRef>
          <a:fillRef idx="0">
            <a:schemeClr val="dk1"/>
          </a:fillRef>
          <a:effectRef idx="0">
            <a:schemeClr val="dk1"/>
          </a:effectRef>
          <a:fontRef idx="minor">
            <a:schemeClr val="tx1"/>
          </a:fontRef>
        </p:style>
      </p:cxnSp>
      <p:sp>
        <p:nvSpPr>
          <p:cNvPr id="33" name="Rounded Rectangle 32"/>
          <p:cNvSpPr/>
          <p:nvPr/>
        </p:nvSpPr>
        <p:spPr>
          <a:xfrm>
            <a:off x="2238375" y="1981200"/>
            <a:ext cx="2699238" cy="2667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1959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indefinite" fill="hold" grpId="0" nodeType="click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23473</TotalTime>
  <Words>3805</Words>
  <Application>Microsoft Office PowerPoint</Application>
  <PresentationFormat>On-screen Show (4:3)</PresentationFormat>
  <Paragraphs>1782</Paragraphs>
  <Slides>40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FontAwesome</vt:lpstr>
      <vt:lpstr>Open Sans</vt:lpstr>
      <vt:lpstr>Open Sans Extrabold</vt:lpstr>
      <vt:lpstr>Open Sans Semibold</vt:lpstr>
      <vt:lpstr>Times New Roman</vt:lpstr>
      <vt:lpstr>Wingdings</vt:lpstr>
      <vt:lpstr>Office Theme</vt:lpstr>
      <vt:lpstr>Unit – 4 Deadlocks</vt:lpstr>
      <vt:lpstr>Topics to be covered</vt:lpstr>
      <vt:lpstr>What is Deadlock?</vt:lpstr>
      <vt:lpstr>Preemptable and non-preemptable resource </vt:lpstr>
      <vt:lpstr>Conditions that lead to deadlock</vt:lpstr>
      <vt:lpstr>Strategies for dealing with deadlock</vt:lpstr>
      <vt:lpstr>Deadlock ignorance (Ostrich Algorithm)</vt:lpstr>
      <vt:lpstr>Deadlock detection for single resource</vt:lpstr>
      <vt:lpstr>Deadlock detection for single resource</vt:lpstr>
      <vt:lpstr>Deadlock detection for multiple resource</vt:lpstr>
      <vt:lpstr>Deadlock detection for multiple resource</vt:lpstr>
      <vt:lpstr>Deadlock detection for multiple resource</vt:lpstr>
      <vt:lpstr>Deadlock recovery</vt:lpstr>
      <vt:lpstr>Deadlock recovery (cont…)</vt:lpstr>
      <vt:lpstr>Deadlock recovery (cont…)</vt:lpstr>
      <vt:lpstr>Safe and unsafe states</vt:lpstr>
      <vt:lpstr>Safe states</vt:lpstr>
      <vt:lpstr>Unsafe states</vt:lpstr>
      <vt:lpstr>Deadlock Avoidance</vt:lpstr>
      <vt:lpstr>Banker’s algorithm for single resource</vt:lpstr>
      <vt:lpstr>Banker’s algorithm for single resource</vt:lpstr>
      <vt:lpstr>Banker’s algorithm for single resource</vt:lpstr>
      <vt:lpstr>Banker’s algorithm for single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Deadlock prevention</vt:lpstr>
      <vt:lpstr>Attacking the Mutual Exclusion Condition</vt:lpstr>
      <vt:lpstr>Attacking the Hold and Wait Condition</vt:lpstr>
      <vt:lpstr>Attacking the No Preemption Condition</vt:lpstr>
      <vt:lpstr>Attacking the Circular Wait Condition</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cp:lastModifiedBy>
  <cp:revision>2096</cp:revision>
  <dcterms:created xsi:type="dcterms:W3CDTF">2013-05-17T03:00:03Z</dcterms:created>
  <dcterms:modified xsi:type="dcterms:W3CDTF">2017-03-30T02:23:42Z</dcterms:modified>
</cp:coreProperties>
</file>