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3"/>
  </p:notesMasterIdLst>
  <p:sldIdLst>
    <p:sldId id="256" r:id="rId2"/>
    <p:sldId id="409" r:id="rId3"/>
    <p:sldId id="410" r:id="rId4"/>
    <p:sldId id="442" r:id="rId5"/>
    <p:sldId id="411" r:id="rId6"/>
    <p:sldId id="412" r:id="rId7"/>
    <p:sldId id="413" r:id="rId8"/>
    <p:sldId id="414" r:id="rId9"/>
    <p:sldId id="415" r:id="rId10"/>
    <p:sldId id="416" r:id="rId11"/>
    <p:sldId id="418" r:id="rId12"/>
    <p:sldId id="443" r:id="rId13"/>
    <p:sldId id="419" r:id="rId14"/>
    <p:sldId id="421" r:id="rId15"/>
    <p:sldId id="444" r:id="rId16"/>
    <p:sldId id="420" r:id="rId17"/>
    <p:sldId id="427" r:id="rId18"/>
    <p:sldId id="422" r:id="rId19"/>
    <p:sldId id="424" r:id="rId20"/>
    <p:sldId id="426" r:id="rId21"/>
    <p:sldId id="425" r:id="rId22"/>
    <p:sldId id="428" r:id="rId23"/>
    <p:sldId id="431" r:id="rId24"/>
    <p:sldId id="445" r:id="rId25"/>
    <p:sldId id="430" r:id="rId26"/>
    <p:sldId id="446" r:id="rId27"/>
    <p:sldId id="438" r:id="rId28"/>
    <p:sldId id="433" r:id="rId29"/>
    <p:sldId id="434" r:id="rId30"/>
    <p:sldId id="448" r:id="rId31"/>
    <p:sldId id="439" r:id="rId32"/>
    <p:sldId id="450" r:id="rId33"/>
    <p:sldId id="440" r:id="rId34"/>
    <p:sldId id="452" r:id="rId35"/>
    <p:sldId id="441" r:id="rId36"/>
    <p:sldId id="454" r:id="rId37"/>
    <p:sldId id="435" r:id="rId38"/>
    <p:sldId id="455" r:id="rId39"/>
    <p:sldId id="436" r:id="rId40"/>
    <p:sldId id="496" r:id="rId41"/>
    <p:sldId id="456" r:id="rId42"/>
    <p:sldId id="457" r:id="rId43"/>
    <p:sldId id="458" r:id="rId44"/>
    <p:sldId id="459" r:id="rId45"/>
    <p:sldId id="460" r:id="rId46"/>
    <p:sldId id="461" r:id="rId47"/>
    <p:sldId id="462" r:id="rId48"/>
    <p:sldId id="437" r:id="rId49"/>
    <p:sldId id="477" r:id="rId50"/>
    <p:sldId id="463" r:id="rId51"/>
    <p:sldId id="465" r:id="rId52"/>
    <p:sldId id="466" r:id="rId53"/>
    <p:sldId id="467" r:id="rId54"/>
    <p:sldId id="468" r:id="rId55"/>
    <p:sldId id="497" r:id="rId56"/>
    <p:sldId id="498" r:id="rId57"/>
    <p:sldId id="499" r:id="rId58"/>
    <p:sldId id="500" r:id="rId59"/>
    <p:sldId id="503" r:id="rId60"/>
    <p:sldId id="502" r:id="rId61"/>
    <p:sldId id="469" r:id="rId62"/>
    <p:sldId id="470" r:id="rId63"/>
    <p:sldId id="471" r:id="rId64"/>
    <p:sldId id="472" r:id="rId65"/>
    <p:sldId id="473" r:id="rId66"/>
    <p:sldId id="478" r:id="rId67"/>
    <p:sldId id="479" r:id="rId68"/>
    <p:sldId id="481" r:id="rId69"/>
    <p:sldId id="482" r:id="rId70"/>
    <p:sldId id="483" r:id="rId71"/>
    <p:sldId id="484" r:id="rId72"/>
    <p:sldId id="486" r:id="rId73"/>
    <p:sldId id="487" r:id="rId74"/>
    <p:sldId id="488" r:id="rId75"/>
    <p:sldId id="489" r:id="rId76"/>
    <p:sldId id="490" r:id="rId77"/>
    <p:sldId id="491" r:id="rId78"/>
    <p:sldId id="492" r:id="rId79"/>
    <p:sldId id="494" r:id="rId80"/>
    <p:sldId id="493" r:id="rId81"/>
    <p:sldId id="495"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UhXRjplMZWxuGUPdmlXwKQ==" hashData="E1nSQeiH5AnQ1TFyvuH/8bTxqPSJ9i0m/rHE7mi1Pgo5WcWeFekiszKdKqmn7UJ0WacDMss1UES+xT2ip+GO5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B580"/>
    <a:srgbClr val="34495E"/>
    <a:srgbClr val="0066FF"/>
    <a:srgbClr val="893290"/>
    <a:srgbClr val="E40524"/>
    <a:srgbClr val="7D7D8F"/>
    <a:srgbClr val="FF6702"/>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434" autoAdjust="0"/>
  </p:normalViewPr>
  <p:slideViewPr>
    <p:cSldViewPr>
      <p:cViewPr varScale="1">
        <p:scale>
          <a:sx n="60" d="100"/>
          <a:sy n="60" d="100"/>
        </p:scale>
        <p:origin x="1386" y="4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B329D-5928-4597-BC46-539DA5349990}" type="doc">
      <dgm:prSet loTypeId="urn:microsoft.com/office/officeart/2005/8/layout/pyramid1" loCatId="pyramid" qsTypeId="urn:microsoft.com/office/officeart/2005/8/quickstyle/simple1" qsCatId="simple" csTypeId="urn:microsoft.com/office/officeart/2005/8/colors/accent1_2" csCatId="accent1" phldr="1"/>
      <dgm:spPr/>
    </dgm:pt>
    <dgm:pt modelId="{AE1D134B-BA0F-4C66-A3EF-D413670F9A0C}">
      <dgm:prSet phldrT="[Text]" custT="1"/>
      <dgm:spPr/>
      <dgm:t>
        <a:bodyPr anchor="b" anchorCtr="0"/>
        <a:lstStyle/>
        <a:p>
          <a:r>
            <a:rPr lang="en-US" sz="1600" dirty="0" smtClean="0"/>
            <a:t>Register</a:t>
          </a:r>
          <a:endParaRPr lang="en-US" sz="2400" dirty="0"/>
        </a:p>
      </dgm:t>
    </dgm:pt>
    <dgm:pt modelId="{D5C5A790-07B8-40AC-9493-120022FEBFFF}" type="parTrans" cxnId="{FB957E52-F718-4E8D-B6EC-CA644E4869F4}">
      <dgm:prSet/>
      <dgm:spPr/>
      <dgm:t>
        <a:bodyPr/>
        <a:lstStyle/>
        <a:p>
          <a:endParaRPr lang="en-US"/>
        </a:p>
      </dgm:t>
    </dgm:pt>
    <dgm:pt modelId="{FF02F72E-A3A3-4509-B528-997E98C58244}" type="sibTrans" cxnId="{FB957E52-F718-4E8D-B6EC-CA644E4869F4}">
      <dgm:prSet/>
      <dgm:spPr/>
      <dgm:t>
        <a:bodyPr/>
        <a:lstStyle/>
        <a:p>
          <a:endParaRPr lang="en-US"/>
        </a:p>
      </dgm:t>
    </dgm:pt>
    <dgm:pt modelId="{20D56625-6885-44EF-8C37-F9847665F412}">
      <dgm:prSet phldrT="[Text]" custT="1"/>
      <dgm:spPr/>
      <dgm:t>
        <a:bodyPr anchor="b" anchorCtr="0"/>
        <a:lstStyle/>
        <a:p>
          <a:r>
            <a:rPr lang="en-US" sz="2400" dirty="0" smtClean="0"/>
            <a:t>Local secondary storage</a:t>
          </a:r>
          <a:endParaRPr lang="en-US" sz="2400" dirty="0"/>
        </a:p>
      </dgm:t>
    </dgm:pt>
    <dgm:pt modelId="{7EAAF0D3-F907-4AA5-BDBE-24146D24C29A}" type="parTrans" cxnId="{BF8C9EF1-9674-4BDB-AC22-1E8D5C8EBC87}">
      <dgm:prSet/>
      <dgm:spPr/>
      <dgm:t>
        <a:bodyPr/>
        <a:lstStyle/>
        <a:p>
          <a:endParaRPr lang="en-US"/>
        </a:p>
      </dgm:t>
    </dgm:pt>
    <dgm:pt modelId="{9A33278A-1C21-4E6E-8B38-A676CDC15904}" type="sibTrans" cxnId="{BF8C9EF1-9674-4BDB-AC22-1E8D5C8EBC87}">
      <dgm:prSet/>
      <dgm:spPr/>
      <dgm:t>
        <a:bodyPr/>
        <a:lstStyle/>
        <a:p>
          <a:endParaRPr lang="en-US"/>
        </a:p>
      </dgm:t>
    </dgm:pt>
    <dgm:pt modelId="{2A51D9B4-B754-4992-87CB-F8AFBFDEA9DB}">
      <dgm:prSet phldrT="[Text]" custT="1"/>
      <dgm:spPr/>
      <dgm:t>
        <a:bodyPr anchor="b" anchorCtr="0"/>
        <a:lstStyle/>
        <a:p>
          <a:r>
            <a:rPr lang="en-US" sz="2600" dirty="0" smtClean="0"/>
            <a:t>Remote secondary storage</a:t>
          </a:r>
          <a:endParaRPr lang="en-US" sz="2600" dirty="0"/>
        </a:p>
      </dgm:t>
    </dgm:pt>
    <dgm:pt modelId="{7CDAB743-7761-4CC7-95F3-722C21549279}" type="parTrans" cxnId="{95B75E1E-A0F9-47C4-9174-DAC1839D3652}">
      <dgm:prSet/>
      <dgm:spPr/>
      <dgm:t>
        <a:bodyPr/>
        <a:lstStyle/>
        <a:p>
          <a:endParaRPr lang="en-US"/>
        </a:p>
      </dgm:t>
    </dgm:pt>
    <dgm:pt modelId="{D6F058BB-009D-4B45-8A71-E7DC4EACF575}" type="sibTrans" cxnId="{95B75E1E-A0F9-47C4-9174-DAC1839D3652}">
      <dgm:prSet/>
      <dgm:spPr/>
      <dgm:t>
        <a:bodyPr/>
        <a:lstStyle/>
        <a:p>
          <a:endParaRPr lang="en-US"/>
        </a:p>
      </dgm:t>
    </dgm:pt>
    <dgm:pt modelId="{0ABB0A28-5A30-4D9F-B146-9F24AE60C4A9}">
      <dgm:prSet phldrT="[Text]" custT="1"/>
      <dgm:spPr/>
      <dgm:t>
        <a:bodyPr anchor="b" anchorCtr="0"/>
        <a:lstStyle/>
        <a:p>
          <a:r>
            <a:rPr lang="en-US" sz="2000" dirty="0" smtClean="0"/>
            <a:t>L2 Cache</a:t>
          </a:r>
          <a:endParaRPr lang="en-US" sz="2000" dirty="0"/>
        </a:p>
      </dgm:t>
    </dgm:pt>
    <dgm:pt modelId="{B1B00A1A-B4C6-435A-B45B-A84E74AD0BE0}" type="parTrans" cxnId="{474A5281-5B6C-4DD9-AF26-3DB34347B6E0}">
      <dgm:prSet/>
      <dgm:spPr/>
      <dgm:t>
        <a:bodyPr/>
        <a:lstStyle/>
        <a:p>
          <a:endParaRPr lang="en-US"/>
        </a:p>
      </dgm:t>
    </dgm:pt>
    <dgm:pt modelId="{5DC970BF-4ECF-4393-8F4F-288A757890FE}" type="sibTrans" cxnId="{474A5281-5B6C-4DD9-AF26-3DB34347B6E0}">
      <dgm:prSet/>
      <dgm:spPr/>
      <dgm:t>
        <a:bodyPr/>
        <a:lstStyle/>
        <a:p>
          <a:endParaRPr lang="en-US"/>
        </a:p>
      </dgm:t>
    </dgm:pt>
    <dgm:pt modelId="{09BA5505-14C3-49EB-8B32-86B7BF4EFDB4}">
      <dgm:prSet phldrT="[Text]" custT="1"/>
      <dgm:spPr/>
      <dgm:t>
        <a:bodyPr anchor="b" anchorCtr="0"/>
        <a:lstStyle/>
        <a:p>
          <a:r>
            <a:rPr lang="en-US" sz="2200" dirty="0" smtClean="0"/>
            <a:t>Main Memory</a:t>
          </a:r>
          <a:endParaRPr lang="en-US" sz="2200" dirty="0"/>
        </a:p>
      </dgm:t>
    </dgm:pt>
    <dgm:pt modelId="{2ED20904-2A35-4A67-811B-2A0EEF8A0F02}" type="parTrans" cxnId="{430E2525-3BC5-446C-AF0D-AD1185FE1629}">
      <dgm:prSet/>
      <dgm:spPr/>
      <dgm:t>
        <a:bodyPr/>
        <a:lstStyle/>
        <a:p>
          <a:endParaRPr lang="en-US"/>
        </a:p>
      </dgm:t>
    </dgm:pt>
    <dgm:pt modelId="{1B4DC060-0BCD-446A-B680-646563FDED54}" type="sibTrans" cxnId="{430E2525-3BC5-446C-AF0D-AD1185FE1629}">
      <dgm:prSet/>
      <dgm:spPr/>
      <dgm:t>
        <a:bodyPr/>
        <a:lstStyle/>
        <a:p>
          <a:endParaRPr lang="en-US"/>
        </a:p>
      </dgm:t>
    </dgm:pt>
    <dgm:pt modelId="{A7CE4BF0-37F9-478C-9F9B-BBB8C504408E}">
      <dgm:prSet phldrT="[Text]" custT="1"/>
      <dgm:spPr/>
      <dgm:t>
        <a:bodyPr anchor="b" anchorCtr="0"/>
        <a:lstStyle/>
        <a:p>
          <a:r>
            <a:rPr lang="en-US" sz="1800" dirty="0" smtClean="0"/>
            <a:t>L1 Cache</a:t>
          </a:r>
          <a:endParaRPr lang="en-US" sz="1800" dirty="0"/>
        </a:p>
      </dgm:t>
    </dgm:pt>
    <dgm:pt modelId="{05281081-FC67-4B72-AB29-C8D23669446F}" type="parTrans" cxnId="{8944E29A-26B5-4E85-AB20-7583441F44C9}">
      <dgm:prSet/>
      <dgm:spPr/>
      <dgm:t>
        <a:bodyPr/>
        <a:lstStyle/>
        <a:p>
          <a:endParaRPr lang="en-US"/>
        </a:p>
      </dgm:t>
    </dgm:pt>
    <dgm:pt modelId="{3ED18608-0220-48B8-A748-8642C2E7D386}" type="sibTrans" cxnId="{8944E29A-26B5-4E85-AB20-7583441F44C9}">
      <dgm:prSet/>
      <dgm:spPr/>
      <dgm:t>
        <a:bodyPr/>
        <a:lstStyle/>
        <a:p>
          <a:endParaRPr lang="en-US"/>
        </a:p>
      </dgm:t>
    </dgm:pt>
    <dgm:pt modelId="{89CA9B95-8CB1-4C81-A2BE-94FFEBAC7343}" type="pres">
      <dgm:prSet presAssocID="{7F8B329D-5928-4597-BC46-539DA5349990}" presName="Name0" presStyleCnt="0">
        <dgm:presLayoutVars>
          <dgm:dir/>
          <dgm:animLvl val="lvl"/>
          <dgm:resizeHandles val="exact"/>
        </dgm:presLayoutVars>
      </dgm:prSet>
      <dgm:spPr/>
    </dgm:pt>
    <dgm:pt modelId="{1D71D8C9-8487-4B68-B3CF-B06E772C2F2B}" type="pres">
      <dgm:prSet presAssocID="{AE1D134B-BA0F-4C66-A3EF-D413670F9A0C}" presName="Name8" presStyleCnt="0"/>
      <dgm:spPr/>
    </dgm:pt>
    <dgm:pt modelId="{9CE6BF1C-AFE7-4913-8E0E-FA8FA28B39B1}" type="pres">
      <dgm:prSet presAssocID="{AE1D134B-BA0F-4C66-A3EF-D413670F9A0C}" presName="level" presStyleLbl="node1" presStyleIdx="0" presStyleCnt="6">
        <dgm:presLayoutVars>
          <dgm:chMax val="1"/>
          <dgm:bulletEnabled val="1"/>
        </dgm:presLayoutVars>
      </dgm:prSet>
      <dgm:spPr/>
      <dgm:t>
        <a:bodyPr/>
        <a:lstStyle/>
        <a:p>
          <a:endParaRPr lang="en-US"/>
        </a:p>
      </dgm:t>
    </dgm:pt>
    <dgm:pt modelId="{72392578-813A-4F79-A120-1175B0D490FB}" type="pres">
      <dgm:prSet presAssocID="{AE1D134B-BA0F-4C66-A3EF-D413670F9A0C}" presName="levelTx" presStyleLbl="revTx" presStyleIdx="0" presStyleCnt="0">
        <dgm:presLayoutVars>
          <dgm:chMax val="1"/>
          <dgm:bulletEnabled val="1"/>
        </dgm:presLayoutVars>
      </dgm:prSet>
      <dgm:spPr/>
      <dgm:t>
        <a:bodyPr/>
        <a:lstStyle/>
        <a:p>
          <a:endParaRPr lang="en-US"/>
        </a:p>
      </dgm:t>
    </dgm:pt>
    <dgm:pt modelId="{4B83EFC7-2E93-4FF7-A5BD-21742F14E22E}" type="pres">
      <dgm:prSet presAssocID="{A7CE4BF0-37F9-478C-9F9B-BBB8C504408E}" presName="Name8" presStyleCnt="0"/>
      <dgm:spPr/>
    </dgm:pt>
    <dgm:pt modelId="{AC60A510-23A8-4851-B9E9-D5061524B7C2}" type="pres">
      <dgm:prSet presAssocID="{A7CE4BF0-37F9-478C-9F9B-BBB8C504408E}" presName="level" presStyleLbl="node1" presStyleIdx="1" presStyleCnt="6">
        <dgm:presLayoutVars>
          <dgm:chMax val="1"/>
          <dgm:bulletEnabled val="1"/>
        </dgm:presLayoutVars>
      </dgm:prSet>
      <dgm:spPr/>
      <dgm:t>
        <a:bodyPr/>
        <a:lstStyle/>
        <a:p>
          <a:endParaRPr lang="en-US"/>
        </a:p>
      </dgm:t>
    </dgm:pt>
    <dgm:pt modelId="{A53815A9-F107-4CBE-915B-1086AA2F0889}" type="pres">
      <dgm:prSet presAssocID="{A7CE4BF0-37F9-478C-9F9B-BBB8C504408E}" presName="levelTx" presStyleLbl="revTx" presStyleIdx="0" presStyleCnt="0">
        <dgm:presLayoutVars>
          <dgm:chMax val="1"/>
          <dgm:bulletEnabled val="1"/>
        </dgm:presLayoutVars>
      </dgm:prSet>
      <dgm:spPr/>
      <dgm:t>
        <a:bodyPr/>
        <a:lstStyle/>
        <a:p>
          <a:endParaRPr lang="en-US"/>
        </a:p>
      </dgm:t>
    </dgm:pt>
    <dgm:pt modelId="{ABC32764-3EBC-4B15-BF41-EB732CF31A16}" type="pres">
      <dgm:prSet presAssocID="{0ABB0A28-5A30-4D9F-B146-9F24AE60C4A9}" presName="Name8" presStyleCnt="0"/>
      <dgm:spPr/>
    </dgm:pt>
    <dgm:pt modelId="{4CDE54DA-B57D-4E4A-B0EF-6EE1DB8FFD09}" type="pres">
      <dgm:prSet presAssocID="{0ABB0A28-5A30-4D9F-B146-9F24AE60C4A9}" presName="level" presStyleLbl="node1" presStyleIdx="2" presStyleCnt="6">
        <dgm:presLayoutVars>
          <dgm:chMax val="1"/>
          <dgm:bulletEnabled val="1"/>
        </dgm:presLayoutVars>
      </dgm:prSet>
      <dgm:spPr/>
      <dgm:t>
        <a:bodyPr/>
        <a:lstStyle/>
        <a:p>
          <a:endParaRPr lang="en-US"/>
        </a:p>
      </dgm:t>
    </dgm:pt>
    <dgm:pt modelId="{D59AFFF6-73F7-48E6-8CFD-3B6D8BCB14E2}" type="pres">
      <dgm:prSet presAssocID="{0ABB0A28-5A30-4D9F-B146-9F24AE60C4A9}" presName="levelTx" presStyleLbl="revTx" presStyleIdx="0" presStyleCnt="0">
        <dgm:presLayoutVars>
          <dgm:chMax val="1"/>
          <dgm:bulletEnabled val="1"/>
        </dgm:presLayoutVars>
      </dgm:prSet>
      <dgm:spPr/>
      <dgm:t>
        <a:bodyPr/>
        <a:lstStyle/>
        <a:p>
          <a:endParaRPr lang="en-US"/>
        </a:p>
      </dgm:t>
    </dgm:pt>
    <dgm:pt modelId="{4DB9D1C6-CD7B-4170-B2C8-23B0588D31E9}" type="pres">
      <dgm:prSet presAssocID="{09BA5505-14C3-49EB-8B32-86B7BF4EFDB4}" presName="Name8" presStyleCnt="0"/>
      <dgm:spPr/>
    </dgm:pt>
    <dgm:pt modelId="{ACCF894D-C6F1-4D42-91C8-4B7BC20C8FDA}" type="pres">
      <dgm:prSet presAssocID="{09BA5505-14C3-49EB-8B32-86B7BF4EFDB4}" presName="level" presStyleLbl="node1" presStyleIdx="3" presStyleCnt="6">
        <dgm:presLayoutVars>
          <dgm:chMax val="1"/>
          <dgm:bulletEnabled val="1"/>
        </dgm:presLayoutVars>
      </dgm:prSet>
      <dgm:spPr/>
      <dgm:t>
        <a:bodyPr/>
        <a:lstStyle/>
        <a:p>
          <a:endParaRPr lang="en-US"/>
        </a:p>
      </dgm:t>
    </dgm:pt>
    <dgm:pt modelId="{4424016C-7C2C-4F6C-AD15-4E8E451791C5}" type="pres">
      <dgm:prSet presAssocID="{09BA5505-14C3-49EB-8B32-86B7BF4EFDB4}" presName="levelTx" presStyleLbl="revTx" presStyleIdx="0" presStyleCnt="0">
        <dgm:presLayoutVars>
          <dgm:chMax val="1"/>
          <dgm:bulletEnabled val="1"/>
        </dgm:presLayoutVars>
      </dgm:prSet>
      <dgm:spPr/>
      <dgm:t>
        <a:bodyPr/>
        <a:lstStyle/>
        <a:p>
          <a:endParaRPr lang="en-US"/>
        </a:p>
      </dgm:t>
    </dgm:pt>
    <dgm:pt modelId="{2FB6C0F5-6BAA-43A0-B27F-7C135ED7537D}" type="pres">
      <dgm:prSet presAssocID="{20D56625-6885-44EF-8C37-F9847665F412}" presName="Name8" presStyleCnt="0"/>
      <dgm:spPr/>
    </dgm:pt>
    <dgm:pt modelId="{CD40BACA-C213-4C50-AD2F-55DDC18F9395}" type="pres">
      <dgm:prSet presAssocID="{20D56625-6885-44EF-8C37-F9847665F412}" presName="level" presStyleLbl="node1" presStyleIdx="4" presStyleCnt="6" custLinFactNeighborY="-625">
        <dgm:presLayoutVars>
          <dgm:chMax val="1"/>
          <dgm:bulletEnabled val="1"/>
        </dgm:presLayoutVars>
      </dgm:prSet>
      <dgm:spPr/>
      <dgm:t>
        <a:bodyPr/>
        <a:lstStyle/>
        <a:p>
          <a:endParaRPr lang="en-US"/>
        </a:p>
      </dgm:t>
    </dgm:pt>
    <dgm:pt modelId="{D8D26BDE-DA49-44A4-A1ED-49ED7E97A105}" type="pres">
      <dgm:prSet presAssocID="{20D56625-6885-44EF-8C37-F9847665F412}" presName="levelTx" presStyleLbl="revTx" presStyleIdx="0" presStyleCnt="0">
        <dgm:presLayoutVars>
          <dgm:chMax val="1"/>
          <dgm:bulletEnabled val="1"/>
        </dgm:presLayoutVars>
      </dgm:prSet>
      <dgm:spPr/>
      <dgm:t>
        <a:bodyPr/>
        <a:lstStyle/>
        <a:p>
          <a:endParaRPr lang="en-US"/>
        </a:p>
      </dgm:t>
    </dgm:pt>
    <dgm:pt modelId="{00BFC72B-02C6-4BDD-8ACB-C96A324A237E}" type="pres">
      <dgm:prSet presAssocID="{2A51D9B4-B754-4992-87CB-F8AFBFDEA9DB}" presName="Name8" presStyleCnt="0"/>
      <dgm:spPr/>
    </dgm:pt>
    <dgm:pt modelId="{BD97916C-1EAA-41D6-A1F4-C0CD1CA716DD}" type="pres">
      <dgm:prSet presAssocID="{2A51D9B4-B754-4992-87CB-F8AFBFDEA9DB}" presName="level" presStyleLbl="node1" presStyleIdx="5" presStyleCnt="6">
        <dgm:presLayoutVars>
          <dgm:chMax val="1"/>
          <dgm:bulletEnabled val="1"/>
        </dgm:presLayoutVars>
      </dgm:prSet>
      <dgm:spPr/>
      <dgm:t>
        <a:bodyPr/>
        <a:lstStyle/>
        <a:p>
          <a:endParaRPr lang="en-US"/>
        </a:p>
      </dgm:t>
    </dgm:pt>
    <dgm:pt modelId="{70C3B809-8DD1-4A0C-84FC-1B45ABDB51FC}" type="pres">
      <dgm:prSet presAssocID="{2A51D9B4-B754-4992-87CB-F8AFBFDEA9DB}" presName="levelTx" presStyleLbl="revTx" presStyleIdx="0" presStyleCnt="0">
        <dgm:presLayoutVars>
          <dgm:chMax val="1"/>
          <dgm:bulletEnabled val="1"/>
        </dgm:presLayoutVars>
      </dgm:prSet>
      <dgm:spPr/>
      <dgm:t>
        <a:bodyPr/>
        <a:lstStyle/>
        <a:p>
          <a:endParaRPr lang="en-US"/>
        </a:p>
      </dgm:t>
    </dgm:pt>
  </dgm:ptLst>
  <dgm:cxnLst>
    <dgm:cxn modelId="{A12CB032-4517-4378-949F-532A94CD8C08}" type="presOf" srcId="{20D56625-6885-44EF-8C37-F9847665F412}" destId="{D8D26BDE-DA49-44A4-A1ED-49ED7E97A105}" srcOrd="1" destOrd="0" presId="urn:microsoft.com/office/officeart/2005/8/layout/pyramid1"/>
    <dgm:cxn modelId="{1F662C40-AC6C-43D9-8828-CB9B31B21193}" type="presOf" srcId="{AE1D134B-BA0F-4C66-A3EF-D413670F9A0C}" destId="{9CE6BF1C-AFE7-4913-8E0E-FA8FA28B39B1}" srcOrd="0" destOrd="0" presId="urn:microsoft.com/office/officeart/2005/8/layout/pyramid1"/>
    <dgm:cxn modelId="{AF1B33F1-FE7C-4AFB-96FD-60B4124BA542}" type="presOf" srcId="{2A51D9B4-B754-4992-87CB-F8AFBFDEA9DB}" destId="{70C3B809-8DD1-4A0C-84FC-1B45ABDB51FC}" srcOrd="1" destOrd="0" presId="urn:microsoft.com/office/officeart/2005/8/layout/pyramid1"/>
    <dgm:cxn modelId="{FB957E52-F718-4E8D-B6EC-CA644E4869F4}" srcId="{7F8B329D-5928-4597-BC46-539DA5349990}" destId="{AE1D134B-BA0F-4C66-A3EF-D413670F9A0C}" srcOrd="0" destOrd="0" parTransId="{D5C5A790-07B8-40AC-9493-120022FEBFFF}" sibTransId="{FF02F72E-A3A3-4509-B528-997E98C58244}"/>
    <dgm:cxn modelId="{D8336137-BECC-4A12-AE6B-0806B23831C6}" type="presOf" srcId="{09BA5505-14C3-49EB-8B32-86B7BF4EFDB4}" destId="{4424016C-7C2C-4F6C-AD15-4E8E451791C5}" srcOrd="1" destOrd="0" presId="urn:microsoft.com/office/officeart/2005/8/layout/pyramid1"/>
    <dgm:cxn modelId="{8F1A5920-0E5B-48D8-B83B-053E6F812C27}" type="presOf" srcId="{0ABB0A28-5A30-4D9F-B146-9F24AE60C4A9}" destId="{D59AFFF6-73F7-48E6-8CFD-3B6D8BCB14E2}" srcOrd="1" destOrd="0" presId="urn:microsoft.com/office/officeart/2005/8/layout/pyramid1"/>
    <dgm:cxn modelId="{3BEB4827-8070-48FC-97DA-351A4ECD0C0E}" type="presOf" srcId="{20D56625-6885-44EF-8C37-F9847665F412}" destId="{CD40BACA-C213-4C50-AD2F-55DDC18F9395}" srcOrd="0" destOrd="0" presId="urn:microsoft.com/office/officeart/2005/8/layout/pyramid1"/>
    <dgm:cxn modelId="{B1FB74BF-4922-4333-AEA1-B79045200A0E}" type="presOf" srcId="{7F8B329D-5928-4597-BC46-539DA5349990}" destId="{89CA9B95-8CB1-4C81-A2BE-94FFEBAC7343}" srcOrd="0" destOrd="0" presId="urn:microsoft.com/office/officeart/2005/8/layout/pyramid1"/>
    <dgm:cxn modelId="{4688A6F0-3B52-457B-ACC7-659FBCBDE751}" type="presOf" srcId="{A7CE4BF0-37F9-478C-9F9B-BBB8C504408E}" destId="{A53815A9-F107-4CBE-915B-1086AA2F0889}" srcOrd="1" destOrd="0" presId="urn:microsoft.com/office/officeart/2005/8/layout/pyramid1"/>
    <dgm:cxn modelId="{02E4D8CF-C1DC-48EB-9C87-F98892C691A0}" type="presOf" srcId="{A7CE4BF0-37F9-478C-9F9B-BBB8C504408E}" destId="{AC60A510-23A8-4851-B9E9-D5061524B7C2}" srcOrd="0" destOrd="0" presId="urn:microsoft.com/office/officeart/2005/8/layout/pyramid1"/>
    <dgm:cxn modelId="{95B75E1E-A0F9-47C4-9174-DAC1839D3652}" srcId="{7F8B329D-5928-4597-BC46-539DA5349990}" destId="{2A51D9B4-B754-4992-87CB-F8AFBFDEA9DB}" srcOrd="5" destOrd="0" parTransId="{7CDAB743-7761-4CC7-95F3-722C21549279}" sibTransId="{D6F058BB-009D-4B45-8A71-E7DC4EACF575}"/>
    <dgm:cxn modelId="{7A36DC9A-B902-4D4C-AF23-FF542A17113E}" type="presOf" srcId="{2A51D9B4-B754-4992-87CB-F8AFBFDEA9DB}" destId="{BD97916C-1EAA-41D6-A1F4-C0CD1CA716DD}" srcOrd="0" destOrd="0" presId="urn:microsoft.com/office/officeart/2005/8/layout/pyramid1"/>
    <dgm:cxn modelId="{BF8C9EF1-9674-4BDB-AC22-1E8D5C8EBC87}" srcId="{7F8B329D-5928-4597-BC46-539DA5349990}" destId="{20D56625-6885-44EF-8C37-F9847665F412}" srcOrd="4" destOrd="0" parTransId="{7EAAF0D3-F907-4AA5-BDBE-24146D24C29A}" sibTransId="{9A33278A-1C21-4E6E-8B38-A676CDC15904}"/>
    <dgm:cxn modelId="{F08D3B83-02B3-4092-84ED-647642E1F6AC}" type="presOf" srcId="{0ABB0A28-5A30-4D9F-B146-9F24AE60C4A9}" destId="{4CDE54DA-B57D-4E4A-B0EF-6EE1DB8FFD09}" srcOrd="0" destOrd="0" presId="urn:microsoft.com/office/officeart/2005/8/layout/pyramid1"/>
    <dgm:cxn modelId="{1F4ED02A-9293-44B5-95AD-803336D1410C}" type="presOf" srcId="{AE1D134B-BA0F-4C66-A3EF-D413670F9A0C}" destId="{72392578-813A-4F79-A120-1175B0D490FB}" srcOrd="1" destOrd="0" presId="urn:microsoft.com/office/officeart/2005/8/layout/pyramid1"/>
    <dgm:cxn modelId="{474A5281-5B6C-4DD9-AF26-3DB34347B6E0}" srcId="{7F8B329D-5928-4597-BC46-539DA5349990}" destId="{0ABB0A28-5A30-4D9F-B146-9F24AE60C4A9}" srcOrd="2" destOrd="0" parTransId="{B1B00A1A-B4C6-435A-B45B-A84E74AD0BE0}" sibTransId="{5DC970BF-4ECF-4393-8F4F-288A757890FE}"/>
    <dgm:cxn modelId="{8944E29A-26B5-4E85-AB20-7583441F44C9}" srcId="{7F8B329D-5928-4597-BC46-539DA5349990}" destId="{A7CE4BF0-37F9-478C-9F9B-BBB8C504408E}" srcOrd="1" destOrd="0" parTransId="{05281081-FC67-4B72-AB29-C8D23669446F}" sibTransId="{3ED18608-0220-48B8-A748-8642C2E7D386}"/>
    <dgm:cxn modelId="{430E2525-3BC5-446C-AF0D-AD1185FE1629}" srcId="{7F8B329D-5928-4597-BC46-539DA5349990}" destId="{09BA5505-14C3-49EB-8B32-86B7BF4EFDB4}" srcOrd="3" destOrd="0" parTransId="{2ED20904-2A35-4A67-811B-2A0EEF8A0F02}" sibTransId="{1B4DC060-0BCD-446A-B680-646563FDED54}"/>
    <dgm:cxn modelId="{E5DF4685-252F-4DD7-A0D2-3C681AC6ADC1}" type="presOf" srcId="{09BA5505-14C3-49EB-8B32-86B7BF4EFDB4}" destId="{ACCF894D-C6F1-4D42-91C8-4B7BC20C8FDA}" srcOrd="0" destOrd="0" presId="urn:microsoft.com/office/officeart/2005/8/layout/pyramid1"/>
    <dgm:cxn modelId="{FC425497-F19B-4A52-A131-00C7DC288520}" type="presParOf" srcId="{89CA9B95-8CB1-4C81-A2BE-94FFEBAC7343}" destId="{1D71D8C9-8487-4B68-B3CF-B06E772C2F2B}" srcOrd="0" destOrd="0" presId="urn:microsoft.com/office/officeart/2005/8/layout/pyramid1"/>
    <dgm:cxn modelId="{5C30E8E1-A32B-4B13-8A4F-9E6ABEBC2A41}" type="presParOf" srcId="{1D71D8C9-8487-4B68-B3CF-B06E772C2F2B}" destId="{9CE6BF1C-AFE7-4913-8E0E-FA8FA28B39B1}" srcOrd="0" destOrd="0" presId="urn:microsoft.com/office/officeart/2005/8/layout/pyramid1"/>
    <dgm:cxn modelId="{A3E6CDC4-850D-4D80-948F-CE3D6CE3BC31}" type="presParOf" srcId="{1D71D8C9-8487-4B68-B3CF-B06E772C2F2B}" destId="{72392578-813A-4F79-A120-1175B0D490FB}" srcOrd="1" destOrd="0" presId="urn:microsoft.com/office/officeart/2005/8/layout/pyramid1"/>
    <dgm:cxn modelId="{C1D1DA81-A971-421F-9AD0-0B25B2B0FC51}" type="presParOf" srcId="{89CA9B95-8CB1-4C81-A2BE-94FFEBAC7343}" destId="{4B83EFC7-2E93-4FF7-A5BD-21742F14E22E}" srcOrd="1" destOrd="0" presId="urn:microsoft.com/office/officeart/2005/8/layout/pyramid1"/>
    <dgm:cxn modelId="{D381670C-D209-459A-BC72-8BBB5BEA677D}" type="presParOf" srcId="{4B83EFC7-2E93-4FF7-A5BD-21742F14E22E}" destId="{AC60A510-23A8-4851-B9E9-D5061524B7C2}" srcOrd="0" destOrd="0" presId="urn:microsoft.com/office/officeart/2005/8/layout/pyramid1"/>
    <dgm:cxn modelId="{586B857C-6F2F-47AB-8DE0-032799F7E5B5}" type="presParOf" srcId="{4B83EFC7-2E93-4FF7-A5BD-21742F14E22E}" destId="{A53815A9-F107-4CBE-915B-1086AA2F0889}" srcOrd="1" destOrd="0" presId="urn:microsoft.com/office/officeart/2005/8/layout/pyramid1"/>
    <dgm:cxn modelId="{363EB995-3330-4B15-B362-66C2996E04C4}" type="presParOf" srcId="{89CA9B95-8CB1-4C81-A2BE-94FFEBAC7343}" destId="{ABC32764-3EBC-4B15-BF41-EB732CF31A16}" srcOrd="2" destOrd="0" presId="urn:microsoft.com/office/officeart/2005/8/layout/pyramid1"/>
    <dgm:cxn modelId="{652EC2F9-6922-4097-A3A8-1C1CA41DF60E}" type="presParOf" srcId="{ABC32764-3EBC-4B15-BF41-EB732CF31A16}" destId="{4CDE54DA-B57D-4E4A-B0EF-6EE1DB8FFD09}" srcOrd="0" destOrd="0" presId="urn:microsoft.com/office/officeart/2005/8/layout/pyramid1"/>
    <dgm:cxn modelId="{43B0443C-701B-407D-9F9C-B7FE888E04DF}" type="presParOf" srcId="{ABC32764-3EBC-4B15-BF41-EB732CF31A16}" destId="{D59AFFF6-73F7-48E6-8CFD-3B6D8BCB14E2}" srcOrd="1" destOrd="0" presId="urn:microsoft.com/office/officeart/2005/8/layout/pyramid1"/>
    <dgm:cxn modelId="{40139AFB-6BDB-42C6-955B-7EA7677ACAEC}" type="presParOf" srcId="{89CA9B95-8CB1-4C81-A2BE-94FFEBAC7343}" destId="{4DB9D1C6-CD7B-4170-B2C8-23B0588D31E9}" srcOrd="3" destOrd="0" presId="urn:microsoft.com/office/officeart/2005/8/layout/pyramid1"/>
    <dgm:cxn modelId="{879E0B8F-37EB-42FE-ABE0-FECF029A2E7E}" type="presParOf" srcId="{4DB9D1C6-CD7B-4170-B2C8-23B0588D31E9}" destId="{ACCF894D-C6F1-4D42-91C8-4B7BC20C8FDA}" srcOrd="0" destOrd="0" presId="urn:microsoft.com/office/officeart/2005/8/layout/pyramid1"/>
    <dgm:cxn modelId="{86299F7F-A2BD-4115-8C25-848C255D6301}" type="presParOf" srcId="{4DB9D1C6-CD7B-4170-B2C8-23B0588D31E9}" destId="{4424016C-7C2C-4F6C-AD15-4E8E451791C5}" srcOrd="1" destOrd="0" presId="urn:microsoft.com/office/officeart/2005/8/layout/pyramid1"/>
    <dgm:cxn modelId="{665025D8-60ED-4738-8599-4B435BC8A820}" type="presParOf" srcId="{89CA9B95-8CB1-4C81-A2BE-94FFEBAC7343}" destId="{2FB6C0F5-6BAA-43A0-B27F-7C135ED7537D}" srcOrd="4" destOrd="0" presId="urn:microsoft.com/office/officeart/2005/8/layout/pyramid1"/>
    <dgm:cxn modelId="{DADA56C8-3263-4B30-A6C2-BC2CA871B431}" type="presParOf" srcId="{2FB6C0F5-6BAA-43A0-B27F-7C135ED7537D}" destId="{CD40BACA-C213-4C50-AD2F-55DDC18F9395}" srcOrd="0" destOrd="0" presId="urn:microsoft.com/office/officeart/2005/8/layout/pyramid1"/>
    <dgm:cxn modelId="{D532C82A-3D76-4550-BCD7-4271A8998886}" type="presParOf" srcId="{2FB6C0F5-6BAA-43A0-B27F-7C135ED7537D}" destId="{D8D26BDE-DA49-44A4-A1ED-49ED7E97A105}" srcOrd="1" destOrd="0" presId="urn:microsoft.com/office/officeart/2005/8/layout/pyramid1"/>
    <dgm:cxn modelId="{FF8C0C78-A32E-4F98-A1C7-7624CA24B9CE}" type="presParOf" srcId="{89CA9B95-8CB1-4C81-A2BE-94FFEBAC7343}" destId="{00BFC72B-02C6-4BDD-8ACB-C96A324A237E}" srcOrd="5" destOrd="0" presId="urn:microsoft.com/office/officeart/2005/8/layout/pyramid1"/>
    <dgm:cxn modelId="{8D6AD2EF-EA9D-442C-8D6E-55DE7024A4C6}" type="presParOf" srcId="{00BFC72B-02C6-4BDD-8ACB-C96A324A237E}" destId="{BD97916C-1EAA-41D6-A1F4-C0CD1CA716DD}" srcOrd="0" destOrd="0" presId="urn:microsoft.com/office/officeart/2005/8/layout/pyramid1"/>
    <dgm:cxn modelId="{18D8CD64-CF8D-4807-949B-D0CD059D298E}" type="presParOf" srcId="{00BFC72B-02C6-4BDD-8ACB-C96A324A237E}" destId="{70C3B809-8DD1-4A0C-84FC-1B45ABDB51FC}"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smtClean="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smtClean="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smtClean="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smtClean="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5: </a:t>
            </a:r>
            <a:r>
              <a:rPr lang="en-US" dirty="0" smtClean="0"/>
              <a:t>Memory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marL="742950" lvl="1" indent="-285750" algn="l" defTabSz="914400" rtl="0" eaLnBrk="1" latinLnBrk="0" hangingPunct="1">
              <a:spcBef>
                <a:spcPct val="20000"/>
              </a:spcBef>
              <a:buFont typeface="Arial" pitchFamily="34" charset="0"/>
              <a:buChar char="–"/>
            </a:pPr>
            <a:r>
              <a:rPr lang="en-US" dirty="0" smtClean="0"/>
              <a:t>Second level</a:t>
            </a:r>
          </a:p>
          <a:p>
            <a:pPr marL="1143000" lvl="2" indent="-228600" algn="l" defTabSz="914400" rtl="0" eaLnBrk="1" latinLnBrk="0" hangingPunct="1">
              <a:spcBef>
                <a:spcPct val="20000"/>
              </a:spcBef>
              <a:buFont typeface="Arial" pitchFamily="34" charset="0"/>
              <a:buChar char="•"/>
            </a:pPr>
            <a:r>
              <a:rPr lang="en-US" dirty="0" smtClean="0"/>
              <a:t>Third level</a:t>
            </a:r>
          </a:p>
          <a:p>
            <a:pPr marL="1600200" lvl="3" indent="-228600" algn="l" defTabSz="914400" rtl="0" eaLnBrk="1" latinLnBrk="0" hangingPunct="1">
              <a:spcBef>
                <a:spcPct val="20000"/>
              </a:spcBef>
              <a:buFont typeface="Arial" pitchFamily="34" charset="0"/>
              <a:buChar char="–"/>
            </a:pPr>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5: </a:t>
            </a:r>
            <a:r>
              <a:rPr lang="en-US" dirty="0" smtClean="0"/>
              <a:t>Memory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304800" y="228601"/>
            <a:ext cx="8686800" cy="4267200"/>
          </a:xfrm>
        </p:spPr>
        <p:txBody>
          <a:bodyPr anchor="b">
            <a:noAutofit/>
          </a:bodyPr>
          <a:lstStyle/>
          <a:p>
            <a:pPr algn="l">
              <a:lnSpc>
                <a:spcPct val="80000"/>
              </a:lnSpc>
            </a:pPr>
            <a:r>
              <a:rPr lang="en-US" sz="7200" b="1" dirty="0">
                <a:solidFill>
                  <a:schemeClr val="bg1"/>
                </a:solidFill>
                <a:latin typeface="+mj-lt"/>
                <a:ea typeface="Open Sans Semibold" panose="020B0706030804020204" pitchFamily="34" charset="0"/>
                <a:cs typeface="Open Sans Semibold" panose="020B0706030804020204" pitchFamily="34" charset="0"/>
              </a:rPr>
              <a:t>Unit – </a:t>
            </a:r>
            <a:r>
              <a:rPr lang="en-US" sz="7200" b="1" dirty="0" smtClean="0">
                <a:solidFill>
                  <a:schemeClr val="bg1"/>
                </a:solidFill>
                <a:latin typeface="+mj-lt"/>
                <a:ea typeface="Open Sans Semibold" panose="020B0706030804020204" pitchFamily="34" charset="0"/>
                <a:cs typeface="Open Sans Semibold" panose="020B0706030804020204" pitchFamily="34" charset="0"/>
              </a:rPr>
              <a:t>5</a:t>
            </a:r>
            <a:r>
              <a:rPr lang="en-US" sz="7200" b="1" dirty="0">
                <a:solidFill>
                  <a:schemeClr val="bg1"/>
                </a:solidFill>
                <a:latin typeface="+mj-lt"/>
                <a:ea typeface="Open Sans Semibold" panose="020B0706030804020204" pitchFamily="34" charset="0"/>
                <a:cs typeface="Open Sans Semibold" panose="020B0706030804020204" pitchFamily="34" charset="0"/>
              </a:rPr>
              <a:t/>
            </a:r>
            <a:br>
              <a:rPr lang="en-US" sz="7200" b="1" dirty="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Memory Management</a:t>
            </a:r>
            <a:endParaRPr lang="en-US" sz="7200"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Firoz</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Sherasiya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9879879861</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firoz.sherasiya@darshan.ac.in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Operating System (2140702)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Ways </a:t>
            </a:r>
            <a:r>
              <a:rPr lang="en-IN" dirty="0"/>
              <a:t>to implement </a:t>
            </a:r>
            <a:r>
              <a:rPr lang="en-IN" dirty="0" smtClean="0"/>
              <a:t>swapping </a:t>
            </a:r>
            <a:r>
              <a:rPr lang="en-IN" dirty="0"/>
              <a:t>s</a:t>
            </a:r>
            <a:r>
              <a:rPr lang="en-IN" dirty="0" smtClean="0"/>
              <a:t>ystem</a:t>
            </a:r>
            <a:endParaRPr lang="en-IN" dirty="0"/>
          </a:p>
        </p:txBody>
      </p:sp>
      <p:sp>
        <p:nvSpPr>
          <p:cNvPr id="3" name="Content Placeholder 2"/>
          <p:cNvSpPr>
            <a:spLocks noGrp="1"/>
          </p:cNvSpPr>
          <p:nvPr>
            <p:ph idx="1"/>
          </p:nvPr>
        </p:nvSpPr>
        <p:spPr/>
        <p:txBody>
          <a:bodyPr/>
          <a:lstStyle/>
          <a:p>
            <a:r>
              <a:rPr lang="en-US" dirty="0" smtClean="0"/>
              <a:t>Two different ways to implement swapping system</a:t>
            </a:r>
            <a:endParaRPr lang="en-IN" dirty="0" smtClean="0"/>
          </a:p>
          <a:p>
            <a:pPr marL="819150" lvl="1" indent="-457200">
              <a:buFont typeface="+mj-lt"/>
              <a:buAutoNum type="arabicPeriod"/>
            </a:pPr>
            <a:r>
              <a:rPr lang="en-IN" dirty="0" smtClean="0"/>
              <a:t>Multiprogramming </a:t>
            </a:r>
            <a:r>
              <a:rPr lang="en-IN" dirty="0"/>
              <a:t>with </a:t>
            </a:r>
            <a:r>
              <a:rPr lang="en-IN" dirty="0" smtClean="0"/>
              <a:t>fixed partitions</a:t>
            </a:r>
            <a:endParaRPr lang="en-IN" dirty="0"/>
          </a:p>
          <a:p>
            <a:pPr marL="819150" lvl="1" indent="-457200">
              <a:buFont typeface="+mj-lt"/>
              <a:buAutoNum type="arabicPeriod"/>
            </a:pPr>
            <a:r>
              <a:rPr lang="en-IN" dirty="0"/>
              <a:t>Multiprogramming with dynamic </a:t>
            </a:r>
            <a:r>
              <a:rPr lang="en-IN" dirty="0" smtClean="0"/>
              <a:t>partitions</a:t>
            </a:r>
            <a:endParaRPr lang="en-IN" dirty="0"/>
          </a:p>
        </p:txBody>
      </p:sp>
    </p:spTree>
    <p:extLst>
      <p:ext uri="{BB962C8B-B14F-4D97-AF65-F5344CB8AC3E}">
        <p14:creationId xmlns:p14="http://schemas.microsoft.com/office/powerpoint/2010/main" val="350475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500" y="1066800"/>
            <a:ext cx="7239000" cy="5059363"/>
          </a:xfrm>
        </p:spPr>
        <p:txBody>
          <a:bodyPr>
            <a:normAutofit/>
          </a:bodyPr>
          <a:lstStyle/>
          <a:p>
            <a:pPr algn="just"/>
            <a:r>
              <a:rPr lang="en-IN" dirty="0"/>
              <a:t>Here memory is divided into fixed sized partitions. </a:t>
            </a:r>
          </a:p>
          <a:p>
            <a:pPr algn="just"/>
            <a:r>
              <a:rPr lang="en-IN" dirty="0"/>
              <a:t>Size can be equal or unequal for different partitions.</a:t>
            </a:r>
          </a:p>
          <a:p>
            <a:pPr algn="just"/>
            <a:r>
              <a:rPr lang="en-IN" dirty="0"/>
              <a:t>Generally unequal partitions are used for better utilizations.</a:t>
            </a:r>
          </a:p>
          <a:p>
            <a:pPr algn="just"/>
            <a:r>
              <a:rPr lang="en-IN" dirty="0"/>
              <a:t>Each partition can accommodate exactly one process, means only single process can be placed in one partition.</a:t>
            </a:r>
          </a:p>
          <a:p>
            <a:pPr algn="just"/>
            <a:r>
              <a:rPr lang="en-IN" dirty="0"/>
              <a:t>The partition boundaries are not movable</a:t>
            </a:r>
            <a:r>
              <a:rPr lang="en-IN" dirty="0" smtClean="0"/>
              <a:t>.</a:t>
            </a:r>
            <a:endParaRPr lang="en-IN" dirty="0"/>
          </a:p>
        </p:txBody>
      </p:sp>
      <p:sp>
        <p:nvSpPr>
          <p:cNvPr id="6" name="Content Placeholder 5"/>
          <p:cNvSpPr>
            <a:spLocks noGrp="1"/>
          </p:cNvSpPr>
          <p:nvPr>
            <p:ph sz="half" idx="2"/>
          </p:nvPr>
        </p:nvSpPr>
        <p:spPr>
          <a:xfrm>
            <a:off x="7429500" y="1066800"/>
            <a:ext cx="1524000" cy="5059363"/>
          </a:xfrm>
        </p:spPr>
        <p:txBody>
          <a:bodyPr/>
          <a:lstStyle/>
          <a:p>
            <a:endParaRPr lang="en-IN" dirty="0"/>
          </a:p>
        </p:txBody>
      </p:sp>
      <p:sp>
        <p:nvSpPr>
          <p:cNvPr id="4" name="Title 3"/>
          <p:cNvSpPr>
            <a:spLocks noGrp="1"/>
          </p:cNvSpPr>
          <p:nvPr>
            <p:ph type="title"/>
          </p:nvPr>
        </p:nvSpPr>
        <p:spPr/>
        <p:txBody>
          <a:bodyPr>
            <a:normAutofit fontScale="90000"/>
          </a:bodyPr>
          <a:lstStyle/>
          <a:p>
            <a:r>
              <a:rPr lang="en-IN" dirty="0"/>
              <a:t>Multiprogramming with </a:t>
            </a:r>
            <a:r>
              <a:rPr lang="en-IN" dirty="0" smtClean="0"/>
              <a:t>fixed </a:t>
            </a:r>
            <a:r>
              <a:rPr lang="en-IN" dirty="0"/>
              <a:t>partitions</a:t>
            </a:r>
          </a:p>
        </p:txBody>
      </p:sp>
      <p:sp>
        <p:nvSpPr>
          <p:cNvPr id="7" name="Rectangle 6"/>
          <p:cNvSpPr/>
          <p:nvPr/>
        </p:nvSpPr>
        <p:spPr>
          <a:xfrm>
            <a:off x="7620000" y="1295400"/>
            <a:ext cx="11430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flipV="1">
            <a:off x="7620000" y="4419600"/>
            <a:ext cx="1143000" cy="34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620000" y="4038600"/>
            <a:ext cx="1143000" cy="150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20000" y="3276600"/>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20000" y="1752600"/>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24800" y="4495800"/>
            <a:ext cx="533400" cy="381000"/>
          </a:xfrm>
          <a:prstGeom prst="rect">
            <a:avLst/>
          </a:prstGeom>
          <a:noFill/>
        </p:spPr>
        <p:txBody>
          <a:bodyPr wrap="square" rtlCol="0">
            <a:spAutoFit/>
          </a:bodyPr>
          <a:lstStyle/>
          <a:p>
            <a:pPr algn="ctr"/>
            <a:r>
              <a:rPr lang="en-US" dirty="0" smtClean="0"/>
              <a:t>OS</a:t>
            </a:r>
            <a:endParaRPr lang="en-IN" dirty="0"/>
          </a:p>
        </p:txBody>
      </p:sp>
      <p:sp>
        <p:nvSpPr>
          <p:cNvPr id="14" name="TextBox 13"/>
          <p:cNvSpPr txBox="1"/>
          <p:nvPr/>
        </p:nvSpPr>
        <p:spPr>
          <a:xfrm>
            <a:off x="7599220" y="4053682"/>
            <a:ext cx="1181100" cy="369332"/>
          </a:xfrm>
          <a:prstGeom prst="rect">
            <a:avLst/>
          </a:prstGeom>
          <a:noFill/>
        </p:spPr>
        <p:txBody>
          <a:bodyPr wrap="square" rtlCol="0">
            <a:spAutoFit/>
          </a:bodyPr>
          <a:lstStyle/>
          <a:p>
            <a:pPr algn="ctr"/>
            <a:r>
              <a:rPr lang="en-US" dirty="0" smtClean="0"/>
              <a:t>Partition 1</a:t>
            </a:r>
            <a:endParaRPr lang="en-IN" dirty="0"/>
          </a:p>
        </p:txBody>
      </p:sp>
      <p:sp>
        <p:nvSpPr>
          <p:cNvPr id="22" name="TextBox 21"/>
          <p:cNvSpPr txBox="1"/>
          <p:nvPr/>
        </p:nvSpPr>
        <p:spPr>
          <a:xfrm>
            <a:off x="7599220" y="3471361"/>
            <a:ext cx="1181100" cy="369332"/>
          </a:xfrm>
          <a:prstGeom prst="rect">
            <a:avLst/>
          </a:prstGeom>
          <a:noFill/>
        </p:spPr>
        <p:txBody>
          <a:bodyPr wrap="square" rtlCol="0">
            <a:spAutoFit/>
          </a:bodyPr>
          <a:lstStyle/>
          <a:p>
            <a:pPr algn="ctr"/>
            <a:r>
              <a:rPr lang="en-US" dirty="0" smtClean="0"/>
              <a:t>Partition 2</a:t>
            </a:r>
            <a:endParaRPr lang="en-IN" dirty="0"/>
          </a:p>
        </p:txBody>
      </p:sp>
      <p:sp>
        <p:nvSpPr>
          <p:cNvPr id="23" name="TextBox 22"/>
          <p:cNvSpPr txBox="1"/>
          <p:nvPr/>
        </p:nvSpPr>
        <p:spPr>
          <a:xfrm>
            <a:off x="7595755" y="2329934"/>
            <a:ext cx="1181100" cy="369332"/>
          </a:xfrm>
          <a:prstGeom prst="rect">
            <a:avLst/>
          </a:prstGeom>
          <a:noFill/>
        </p:spPr>
        <p:txBody>
          <a:bodyPr wrap="square" rtlCol="0">
            <a:spAutoFit/>
          </a:bodyPr>
          <a:lstStyle/>
          <a:p>
            <a:pPr algn="ctr"/>
            <a:r>
              <a:rPr lang="en-US" dirty="0" smtClean="0"/>
              <a:t>Partition 3</a:t>
            </a:r>
            <a:endParaRPr lang="en-IN" dirty="0"/>
          </a:p>
        </p:txBody>
      </p:sp>
      <p:sp>
        <p:nvSpPr>
          <p:cNvPr id="24" name="TextBox 23"/>
          <p:cNvSpPr txBox="1"/>
          <p:nvPr/>
        </p:nvSpPr>
        <p:spPr>
          <a:xfrm>
            <a:off x="7595755" y="1346875"/>
            <a:ext cx="1181100" cy="369332"/>
          </a:xfrm>
          <a:prstGeom prst="rect">
            <a:avLst/>
          </a:prstGeom>
          <a:noFill/>
        </p:spPr>
        <p:txBody>
          <a:bodyPr wrap="square" rtlCol="0">
            <a:spAutoFit/>
          </a:bodyPr>
          <a:lstStyle/>
          <a:p>
            <a:pPr algn="ctr"/>
            <a:r>
              <a:rPr lang="en-US" dirty="0" smtClean="0"/>
              <a:t>Partition 4</a:t>
            </a:r>
            <a:endParaRPr lang="en-IN" dirty="0"/>
          </a:p>
        </p:txBody>
      </p:sp>
    </p:spTree>
    <p:extLst>
      <p:ext uri="{BB962C8B-B14F-4D97-AF65-F5344CB8AC3E}">
        <p14:creationId xmlns:p14="http://schemas.microsoft.com/office/powerpoint/2010/main" val="101231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P spid="14"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500" y="1066800"/>
            <a:ext cx="7239000" cy="5059363"/>
          </a:xfrm>
        </p:spPr>
        <p:txBody>
          <a:bodyPr>
            <a:normAutofit/>
          </a:bodyPr>
          <a:lstStyle/>
          <a:p>
            <a:pPr algn="just"/>
            <a:r>
              <a:rPr lang="en-IN" dirty="0" smtClean="0"/>
              <a:t>Whenever </a:t>
            </a:r>
            <a:r>
              <a:rPr lang="en-IN" dirty="0"/>
              <a:t>any program needs to be loaded in memory, a free partition big enough to hold the program is found. This partition will be allocated to that program or process.</a:t>
            </a:r>
          </a:p>
          <a:p>
            <a:pPr algn="just"/>
            <a:r>
              <a:rPr lang="en-IN" dirty="0"/>
              <a:t>If there is no free partition available of required size, then the process needs to wait. Such process will be put in a queue.</a:t>
            </a:r>
          </a:p>
        </p:txBody>
      </p:sp>
      <p:sp>
        <p:nvSpPr>
          <p:cNvPr id="6" name="Content Placeholder 5"/>
          <p:cNvSpPr>
            <a:spLocks noGrp="1"/>
          </p:cNvSpPr>
          <p:nvPr>
            <p:ph sz="half" idx="2"/>
          </p:nvPr>
        </p:nvSpPr>
        <p:spPr>
          <a:xfrm>
            <a:off x="7429500" y="1066800"/>
            <a:ext cx="1524000" cy="5059363"/>
          </a:xfrm>
        </p:spPr>
        <p:txBody>
          <a:bodyPr/>
          <a:lstStyle/>
          <a:p>
            <a:endParaRPr lang="en-IN" dirty="0"/>
          </a:p>
        </p:txBody>
      </p:sp>
      <p:sp>
        <p:nvSpPr>
          <p:cNvPr id="4" name="Title 3"/>
          <p:cNvSpPr>
            <a:spLocks noGrp="1"/>
          </p:cNvSpPr>
          <p:nvPr>
            <p:ph type="title"/>
          </p:nvPr>
        </p:nvSpPr>
        <p:spPr/>
        <p:txBody>
          <a:bodyPr>
            <a:normAutofit fontScale="90000"/>
          </a:bodyPr>
          <a:lstStyle/>
          <a:p>
            <a:r>
              <a:rPr lang="en-IN" dirty="0"/>
              <a:t>Multiprogramming with </a:t>
            </a:r>
            <a:r>
              <a:rPr lang="en-IN" dirty="0" smtClean="0"/>
              <a:t>fixed </a:t>
            </a:r>
            <a:r>
              <a:rPr lang="en-IN" dirty="0"/>
              <a:t>partitions</a:t>
            </a:r>
          </a:p>
        </p:txBody>
      </p:sp>
      <p:sp>
        <p:nvSpPr>
          <p:cNvPr id="7" name="Rectangle 6"/>
          <p:cNvSpPr/>
          <p:nvPr/>
        </p:nvSpPr>
        <p:spPr>
          <a:xfrm>
            <a:off x="7620000" y="1295400"/>
            <a:ext cx="11430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flipV="1">
            <a:off x="7620000" y="4419600"/>
            <a:ext cx="1143000" cy="34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620000" y="4038600"/>
            <a:ext cx="1143000" cy="150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20000" y="3276600"/>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20000" y="1752600"/>
            <a:ext cx="1143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24800" y="4495800"/>
            <a:ext cx="533400" cy="381000"/>
          </a:xfrm>
          <a:prstGeom prst="rect">
            <a:avLst/>
          </a:prstGeom>
          <a:noFill/>
        </p:spPr>
        <p:txBody>
          <a:bodyPr wrap="square" rtlCol="0">
            <a:spAutoFit/>
          </a:bodyPr>
          <a:lstStyle/>
          <a:p>
            <a:pPr algn="ctr"/>
            <a:r>
              <a:rPr lang="en-US" dirty="0" smtClean="0"/>
              <a:t>OS</a:t>
            </a:r>
            <a:endParaRPr lang="en-IN" dirty="0"/>
          </a:p>
        </p:txBody>
      </p:sp>
      <p:sp>
        <p:nvSpPr>
          <p:cNvPr id="14" name="TextBox 13"/>
          <p:cNvSpPr txBox="1"/>
          <p:nvPr/>
        </p:nvSpPr>
        <p:spPr>
          <a:xfrm>
            <a:off x="7599220" y="4053682"/>
            <a:ext cx="1181100" cy="369332"/>
          </a:xfrm>
          <a:prstGeom prst="rect">
            <a:avLst/>
          </a:prstGeom>
          <a:noFill/>
        </p:spPr>
        <p:txBody>
          <a:bodyPr wrap="square" rtlCol="0">
            <a:spAutoFit/>
          </a:bodyPr>
          <a:lstStyle/>
          <a:p>
            <a:pPr algn="ctr"/>
            <a:r>
              <a:rPr lang="en-US" dirty="0" smtClean="0"/>
              <a:t>Partition 1</a:t>
            </a:r>
            <a:endParaRPr lang="en-IN" dirty="0"/>
          </a:p>
        </p:txBody>
      </p:sp>
      <p:sp>
        <p:nvSpPr>
          <p:cNvPr id="22" name="TextBox 21"/>
          <p:cNvSpPr txBox="1"/>
          <p:nvPr/>
        </p:nvSpPr>
        <p:spPr>
          <a:xfrm>
            <a:off x="7599220" y="3471361"/>
            <a:ext cx="1181100" cy="369332"/>
          </a:xfrm>
          <a:prstGeom prst="rect">
            <a:avLst/>
          </a:prstGeom>
          <a:noFill/>
        </p:spPr>
        <p:txBody>
          <a:bodyPr wrap="square" rtlCol="0">
            <a:spAutoFit/>
          </a:bodyPr>
          <a:lstStyle/>
          <a:p>
            <a:pPr algn="ctr"/>
            <a:r>
              <a:rPr lang="en-US" dirty="0" smtClean="0"/>
              <a:t>Partition 2</a:t>
            </a:r>
            <a:endParaRPr lang="en-IN" dirty="0"/>
          </a:p>
        </p:txBody>
      </p:sp>
      <p:sp>
        <p:nvSpPr>
          <p:cNvPr id="23" name="TextBox 22"/>
          <p:cNvSpPr txBox="1"/>
          <p:nvPr/>
        </p:nvSpPr>
        <p:spPr>
          <a:xfrm>
            <a:off x="7595755" y="2329934"/>
            <a:ext cx="1181100" cy="369332"/>
          </a:xfrm>
          <a:prstGeom prst="rect">
            <a:avLst/>
          </a:prstGeom>
          <a:noFill/>
        </p:spPr>
        <p:txBody>
          <a:bodyPr wrap="square" rtlCol="0">
            <a:spAutoFit/>
          </a:bodyPr>
          <a:lstStyle/>
          <a:p>
            <a:pPr algn="ctr"/>
            <a:r>
              <a:rPr lang="en-US" dirty="0" smtClean="0"/>
              <a:t>Partition 3</a:t>
            </a:r>
            <a:endParaRPr lang="en-IN" dirty="0"/>
          </a:p>
        </p:txBody>
      </p:sp>
      <p:sp>
        <p:nvSpPr>
          <p:cNvPr id="24" name="TextBox 23"/>
          <p:cNvSpPr txBox="1"/>
          <p:nvPr/>
        </p:nvSpPr>
        <p:spPr>
          <a:xfrm>
            <a:off x="7595755" y="1346875"/>
            <a:ext cx="1181100" cy="369332"/>
          </a:xfrm>
          <a:prstGeom prst="rect">
            <a:avLst/>
          </a:prstGeom>
          <a:noFill/>
        </p:spPr>
        <p:txBody>
          <a:bodyPr wrap="square" rtlCol="0">
            <a:spAutoFit/>
          </a:bodyPr>
          <a:lstStyle/>
          <a:p>
            <a:pPr algn="ctr"/>
            <a:r>
              <a:rPr lang="en-US" dirty="0" smtClean="0"/>
              <a:t>Partition 4</a:t>
            </a:r>
            <a:endParaRPr lang="en-IN" dirty="0"/>
          </a:p>
        </p:txBody>
      </p:sp>
    </p:spTree>
    <p:extLst>
      <p:ext uri="{BB962C8B-B14F-4D97-AF65-F5344CB8AC3E}">
        <p14:creationId xmlns:p14="http://schemas.microsoft.com/office/powerpoint/2010/main" val="199801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Multiprogramming with Fixed partitions</a:t>
            </a:r>
          </a:p>
        </p:txBody>
      </p:sp>
      <p:sp>
        <p:nvSpPr>
          <p:cNvPr id="6" name="Content Placeholder 5"/>
          <p:cNvSpPr>
            <a:spLocks noGrp="1"/>
          </p:cNvSpPr>
          <p:nvPr>
            <p:ph idx="1"/>
          </p:nvPr>
        </p:nvSpPr>
        <p:spPr/>
        <p:txBody>
          <a:bodyPr/>
          <a:lstStyle/>
          <a:p>
            <a:r>
              <a:rPr lang="en-IN" dirty="0" smtClean="0"/>
              <a:t>There </a:t>
            </a:r>
            <a:r>
              <a:rPr lang="en-IN" dirty="0"/>
              <a:t>are two ways to maintain queue</a:t>
            </a:r>
          </a:p>
          <a:p>
            <a:pPr marL="819150" lvl="1" indent="-457200">
              <a:buFont typeface="+mj-lt"/>
              <a:buAutoNum type="arabicPeriod"/>
            </a:pPr>
            <a:r>
              <a:rPr lang="en-IN" dirty="0" smtClean="0"/>
              <a:t>Using </a:t>
            </a:r>
            <a:r>
              <a:rPr lang="en-IN" dirty="0"/>
              <a:t>multiple Input Queues.</a:t>
            </a:r>
          </a:p>
          <a:p>
            <a:pPr marL="819150" lvl="1" indent="-457200">
              <a:buFont typeface="+mj-lt"/>
              <a:buAutoNum type="arabicPeriod"/>
            </a:pPr>
            <a:r>
              <a:rPr lang="en-IN" dirty="0" smtClean="0"/>
              <a:t>Using </a:t>
            </a:r>
            <a:r>
              <a:rPr lang="en-IN" dirty="0"/>
              <a:t>single Input Queue</a:t>
            </a:r>
            <a:r>
              <a:rPr lang="en-IN" dirty="0" smtClean="0"/>
              <a:t>.</a:t>
            </a:r>
          </a:p>
          <a:p>
            <a:pPr marL="361950" lvl="1" indent="0">
              <a:buNone/>
            </a:pPr>
            <a:endParaRPr lang="en-IN" dirty="0"/>
          </a:p>
          <a:p>
            <a:pPr marL="0" indent="0">
              <a:buNone/>
            </a:pPr>
            <a:endParaRPr lang="en-IN" dirty="0"/>
          </a:p>
        </p:txBody>
      </p:sp>
      <p:grpSp>
        <p:nvGrpSpPr>
          <p:cNvPr id="43" name="Canvas 43"/>
          <p:cNvGrpSpPr/>
          <p:nvPr/>
        </p:nvGrpSpPr>
        <p:grpSpPr>
          <a:xfrm>
            <a:off x="1143000" y="2246947"/>
            <a:ext cx="6705599" cy="4077653"/>
            <a:chOff x="0" y="0"/>
            <a:chExt cx="5419725" cy="2364105"/>
          </a:xfrm>
        </p:grpSpPr>
        <p:sp>
          <p:nvSpPr>
            <p:cNvPr id="44" name="Rectangle 43"/>
            <p:cNvSpPr/>
            <p:nvPr/>
          </p:nvSpPr>
          <p:spPr>
            <a:xfrm>
              <a:off x="0" y="0"/>
              <a:ext cx="5419725" cy="2364105"/>
            </a:xfrm>
            <a:prstGeom prst="rect">
              <a:avLst/>
            </a:prstGeom>
            <a:noFill/>
          </p:spPr>
        </p:sp>
        <p:grpSp>
          <p:nvGrpSpPr>
            <p:cNvPr id="45" name="Group 44"/>
            <p:cNvGrpSpPr>
              <a:grpSpLocks/>
            </p:cNvGrpSpPr>
            <p:nvPr/>
          </p:nvGrpSpPr>
          <p:grpSpPr bwMode="auto">
            <a:xfrm>
              <a:off x="1448435" y="60321"/>
              <a:ext cx="913765" cy="2295523"/>
              <a:chOff x="3655" y="5016"/>
              <a:chExt cx="993" cy="2493"/>
            </a:xfrm>
          </p:grpSpPr>
          <p:sp>
            <p:nvSpPr>
              <p:cNvPr id="75" name="Rectangle 74"/>
              <p:cNvSpPr>
                <a:spLocks noChangeArrowheads="1"/>
              </p:cNvSpPr>
              <p:nvPr/>
            </p:nvSpPr>
            <p:spPr bwMode="auto">
              <a:xfrm>
                <a:off x="3655" y="5016"/>
                <a:ext cx="993" cy="3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Partition - 4</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6" name="Rectangle 75"/>
              <p:cNvSpPr>
                <a:spLocks noChangeArrowheads="1"/>
              </p:cNvSpPr>
              <p:nvPr/>
            </p:nvSpPr>
            <p:spPr bwMode="auto">
              <a:xfrm>
                <a:off x="3655" y="5326"/>
                <a:ext cx="993" cy="93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Partition - 3</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7" name="Rectangle 76"/>
              <p:cNvSpPr>
                <a:spLocks noChangeArrowheads="1"/>
              </p:cNvSpPr>
              <p:nvPr/>
            </p:nvSpPr>
            <p:spPr bwMode="auto">
              <a:xfrm>
                <a:off x="3655" y="6257"/>
                <a:ext cx="993" cy="5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Partition - 2</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8" name="Rectangle 77"/>
              <p:cNvSpPr>
                <a:spLocks noChangeArrowheads="1"/>
              </p:cNvSpPr>
              <p:nvPr/>
            </p:nvSpPr>
            <p:spPr bwMode="auto">
              <a:xfrm>
                <a:off x="3655" y="6785"/>
                <a:ext cx="993" cy="31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Partition - 1</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9" name="Rectangle 78"/>
              <p:cNvSpPr>
                <a:spLocks noChangeArrowheads="1"/>
              </p:cNvSpPr>
              <p:nvPr/>
            </p:nvSpPr>
            <p:spPr bwMode="auto">
              <a:xfrm>
                <a:off x="3655" y="7096"/>
                <a:ext cx="993" cy="41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Operating System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46" name="Rectangle 45"/>
            <p:cNvSpPr>
              <a:spLocks noChangeArrowheads="1"/>
            </p:cNvSpPr>
            <p:nvPr/>
          </p:nvSpPr>
          <p:spPr bwMode="auto">
            <a:xfrm>
              <a:off x="723900" y="127000"/>
              <a:ext cx="171450" cy="152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47" name="Rectangle 46"/>
            <p:cNvSpPr>
              <a:spLocks noChangeArrowheads="1"/>
            </p:cNvSpPr>
            <p:nvPr/>
          </p:nvSpPr>
          <p:spPr bwMode="auto">
            <a:xfrm>
              <a:off x="1076325" y="127000"/>
              <a:ext cx="171450" cy="152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48" name="Rectangle 47"/>
            <p:cNvSpPr>
              <a:spLocks noChangeArrowheads="1"/>
            </p:cNvSpPr>
            <p:nvPr/>
          </p:nvSpPr>
          <p:spPr bwMode="auto">
            <a:xfrm>
              <a:off x="1076325" y="1374775"/>
              <a:ext cx="171450" cy="152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49" name="Rectangle 48"/>
            <p:cNvSpPr>
              <a:spLocks noChangeArrowheads="1"/>
            </p:cNvSpPr>
            <p:nvPr/>
          </p:nvSpPr>
          <p:spPr bwMode="auto">
            <a:xfrm>
              <a:off x="1076325" y="1755775"/>
              <a:ext cx="171450" cy="152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50" name="Rectangle 49"/>
            <p:cNvSpPr>
              <a:spLocks noChangeArrowheads="1"/>
            </p:cNvSpPr>
            <p:nvPr/>
          </p:nvSpPr>
          <p:spPr bwMode="auto">
            <a:xfrm>
              <a:off x="771525" y="1755775"/>
              <a:ext cx="171450" cy="152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51" name="Rectangle 50"/>
            <p:cNvSpPr>
              <a:spLocks noChangeArrowheads="1"/>
            </p:cNvSpPr>
            <p:nvPr/>
          </p:nvSpPr>
          <p:spPr bwMode="auto">
            <a:xfrm>
              <a:off x="476250" y="1765300"/>
              <a:ext cx="171450" cy="152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cxnSp>
          <p:nvCxnSpPr>
            <p:cNvPr id="52" name="AutoShape 57"/>
            <p:cNvCxnSpPr>
              <a:cxnSpLocks noChangeShapeType="1"/>
              <a:stCxn id="46" idx="3"/>
              <a:endCxn id="47" idx="1"/>
            </p:cNvCxnSpPr>
            <p:nvPr/>
          </p:nvCxnSpPr>
          <p:spPr bwMode="auto">
            <a:xfrm>
              <a:off x="895350" y="203200"/>
              <a:ext cx="180975"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3" name="AutoShape 58"/>
            <p:cNvCxnSpPr>
              <a:cxnSpLocks noChangeShapeType="1"/>
              <a:stCxn id="47" idx="3"/>
              <a:endCxn id="75" idx="1"/>
            </p:cNvCxnSpPr>
            <p:nvPr/>
          </p:nvCxnSpPr>
          <p:spPr bwMode="auto">
            <a:xfrm>
              <a:off x="1247775" y="203200"/>
              <a:ext cx="200660"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4" name="AutoShape 59"/>
            <p:cNvCxnSpPr>
              <a:cxnSpLocks noChangeShapeType="1"/>
              <a:stCxn id="48" idx="3"/>
              <a:endCxn id="77" idx="1"/>
            </p:cNvCxnSpPr>
            <p:nvPr/>
          </p:nvCxnSpPr>
          <p:spPr bwMode="auto">
            <a:xfrm flipV="1">
              <a:off x="1247775" y="1446530"/>
              <a:ext cx="200660" cy="44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5" name="AutoShape 60"/>
            <p:cNvCxnSpPr>
              <a:cxnSpLocks noChangeShapeType="1"/>
              <a:stCxn id="51" idx="3"/>
              <a:endCxn id="50" idx="1"/>
            </p:cNvCxnSpPr>
            <p:nvPr/>
          </p:nvCxnSpPr>
          <p:spPr bwMode="auto">
            <a:xfrm flipV="1">
              <a:off x="647700" y="1831975"/>
              <a:ext cx="123825" cy="95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6" name="AutoShape 61"/>
            <p:cNvCxnSpPr>
              <a:cxnSpLocks noChangeShapeType="1"/>
              <a:stCxn id="50" idx="3"/>
              <a:endCxn id="49" idx="1"/>
            </p:cNvCxnSpPr>
            <p:nvPr/>
          </p:nvCxnSpPr>
          <p:spPr bwMode="auto">
            <a:xfrm>
              <a:off x="942975" y="1831975"/>
              <a:ext cx="133350"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 name="AutoShape 62"/>
            <p:cNvCxnSpPr>
              <a:cxnSpLocks noChangeShapeType="1"/>
              <a:stCxn id="49" idx="3"/>
              <a:endCxn id="78" idx="1"/>
            </p:cNvCxnSpPr>
            <p:nvPr/>
          </p:nvCxnSpPr>
          <p:spPr bwMode="auto">
            <a:xfrm>
              <a:off x="1247775" y="1831975"/>
              <a:ext cx="200660"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8" name="Text Box 63"/>
            <p:cNvSpPr txBox="1">
              <a:spLocks noChangeArrowheads="1"/>
            </p:cNvSpPr>
            <p:nvPr/>
          </p:nvSpPr>
          <p:spPr bwMode="auto">
            <a:xfrm>
              <a:off x="304800" y="508000"/>
              <a:ext cx="771525" cy="695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Multiple Input Queues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59" name="Group 58"/>
            <p:cNvGrpSpPr>
              <a:grpSpLocks/>
            </p:cNvGrpSpPr>
            <p:nvPr/>
          </p:nvGrpSpPr>
          <p:grpSpPr bwMode="auto">
            <a:xfrm>
              <a:off x="4505960" y="60321"/>
              <a:ext cx="913765" cy="2295523"/>
              <a:chOff x="3655" y="5016"/>
              <a:chExt cx="993" cy="2493"/>
            </a:xfrm>
          </p:grpSpPr>
          <p:sp>
            <p:nvSpPr>
              <p:cNvPr id="70" name="Rectangle 69"/>
              <p:cNvSpPr>
                <a:spLocks noChangeArrowheads="1"/>
              </p:cNvSpPr>
              <p:nvPr/>
            </p:nvSpPr>
            <p:spPr bwMode="auto">
              <a:xfrm>
                <a:off x="3655" y="5016"/>
                <a:ext cx="993" cy="3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Partition - 4</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1" name="Rectangle 70"/>
              <p:cNvSpPr>
                <a:spLocks noChangeArrowheads="1"/>
              </p:cNvSpPr>
              <p:nvPr/>
            </p:nvSpPr>
            <p:spPr bwMode="auto">
              <a:xfrm>
                <a:off x="3655" y="5326"/>
                <a:ext cx="993" cy="93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Partition - 3</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2" name="Rectangle 71"/>
              <p:cNvSpPr>
                <a:spLocks noChangeArrowheads="1"/>
              </p:cNvSpPr>
              <p:nvPr/>
            </p:nvSpPr>
            <p:spPr bwMode="auto">
              <a:xfrm>
                <a:off x="3655" y="6257"/>
                <a:ext cx="993" cy="5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Partition - 2</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3" name="Rectangle 72"/>
              <p:cNvSpPr>
                <a:spLocks noChangeArrowheads="1"/>
              </p:cNvSpPr>
              <p:nvPr/>
            </p:nvSpPr>
            <p:spPr bwMode="auto">
              <a:xfrm>
                <a:off x="3655" y="6785"/>
                <a:ext cx="993" cy="31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Partition - 1</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4" name="Rectangle 73"/>
              <p:cNvSpPr>
                <a:spLocks noChangeArrowheads="1"/>
              </p:cNvSpPr>
              <p:nvPr/>
            </p:nvSpPr>
            <p:spPr bwMode="auto">
              <a:xfrm>
                <a:off x="3655" y="7096"/>
                <a:ext cx="993" cy="41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Operating System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60" name="Rectangle 59"/>
            <p:cNvSpPr>
              <a:spLocks noChangeArrowheads="1"/>
            </p:cNvSpPr>
            <p:nvPr/>
          </p:nvSpPr>
          <p:spPr bwMode="auto">
            <a:xfrm>
              <a:off x="3314700" y="908050"/>
              <a:ext cx="171450" cy="152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61" name="Rectangle 60"/>
            <p:cNvSpPr>
              <a:spLocks noChangeArrowheads="1"/>
            </p:cNvSpPr>
            <p:nvPr/>
          </p:nvSpPr>
          <p:spPr bwMode="auto">
            <a:xfrm>
              <a:off x="3009900" y="908050"/>
              <a:ext cx="171450" cy="152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62" name="Rectangle 61"/>
            <p:cNvSpPr>
              <a:spLocks noChangeArrowheads="1"/>
            </p:cNvSpPr>
            <p:nvPr/>
          </p:nvSpPr>
          <p:spPr bwMode="auto">
            <a:xfrm>
              <a:off x="2714625" y="917575"/>
              <a:ext cx="171450" cy="152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cxnSp>
          <p:nvCxnSpPr>
            <p:cNvPr id="63" name="AutoShape 73"/>
            <p:cNvCxnSpPr>
              <a:cxnSpLocks noChangeShapeType="1"/>
            </p:cNvCxnSpPr>
            <p:nvPr/>
          </p:nvCxnSpPr>
          <p:spPr bwMode="auto">
            <a:xfrm flipV="1">
              <a:off x="2886075" y="984250"/>
              <a:ext cx="123825" cy="95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4" name="AutoShape 74"/>
            <p:cNvCxnSpPr>
              <a:cxnSpLocks noChangeShapeType="1"/>
            </p:cNvCxnSpPr>
            <p:nvPr/>
          </p:nvCxnSpPr>
          <p:spPr bwMode="auto">
            <a:xfrm>
              <a:off x="3181350" y="984250"/>
              <a:ext cx="133350" cy="63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5" name="AutoShape 75"/>
            <p:cNvCxnSpPr>
              <a:cxnSpLocks noChangeShapeType="1"/>
              <a:stCxn id="60" idx="3"/>
              <a:endCxn id="70" idx="1"/>
            </p:cNvCxnSpPr>
            <p:nvPr/>
          </p:nvCxnSpPr>
          <p:spPr bwMode="auto">
            <a:xfrm flipV="1">
              <a:off x="3486150" y="203200"/>
              <a:ext cx="1019810" cy="7810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6" name="AutoShape 76"/>
            <p:cNvCxnSpPr>
              <a:cxnSpLocks noChangeShapeType="1"/>
              <a:stCxn id="60" idx="3"/>
              <a:endCxn id="71" idx="1"/>
            </p:cNvCxnSpPr>
            <p:nvPr/>
          </p:nvCxnSpPr>
          <p:spPr bwMode="auto">
            <a:xfrm flipV="1">
              <a:off x="3486150" y="774700"/>
              <a:ext cx="1019810" cy="2095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7" name="AutoShape 77"/>
            <p:cNvCxnSpPr>
              <a:cxnSpLocks noChangeShapeType="1"/>
              <a:stCxn id="60" idx="3"/>
              <a:endCxn id="72" idx="1"/>
            </p:cNvCxnSpPr>
            <p:nvPr/>
          </p:nvCxnSpPr>
          <p:spPr bwMode="auto">
            <a:xfrm>
              <a:off x="3486150" y="984250"/>
              <a:ext cx="1019810" cy="46228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8" name="AutoShape 78"/>
            <p:cNvCxnSpPr>
              <a:cxnSpLocks noChangeShapeType="1"/>
              <a:stCxn id="60" idx="3"/>
              <a:endCxn id="73" idx="1"/>
            </p:cNvCxnSpPr>
            <p:nvPr/>
          </p:nvCxnSpPr>
          <p:spPr bwMode="auto">
            <a:xfrm>
              <a:off x="3486150" y="984250"/>
              <a:ext cx="1019810" cy="8483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9" name="Text Box 79"/>
            <p:cNvSpPr txBox="1">
              <a:spLocks noChangeArrowheads="1"/>
            </p:cNvSpPr>
            <p:nvPr/>
          </p:nvSpPr>
          <p:spPr bwMode="auto">
            <a:xfrm>
              <a:off x="2819400" y="203200"/>
              <a:ext cx="8001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Single</a:t>
              </a:r>
              <a:br>
                <a:rPr lang="en-US" sz="1600" dirty="0">
                  <a:effectLst/>
                  <a:latin typeface="Calibri" panose="020F0502020204030204" pitchFamily="34" charset="0"/>
                  <a:ea typeface="Times New Roman" panose="02020603050405020304" pitchFamily="18" charset="0"/>
                  <a:cs typeface="Times New Roman" panose="02020603050405020304" pitchFamily="18" charset="0"/>
                </a:rPr>
              </a:b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Input</a:t>
              </a:r>
              <a:br>
                <a:rPr lang="en-US" sz="1600" dirty="0">
                  <a:effectLst/>
                  <a:latin typeface="Calibri" panose="020F0502020204030204" pitchFamily="34" charset="0"/>
                  <a:ea typeface="Times New Roman" panose="02020603050405020304" pitchFamily="18" charset="0"/>
                  <a:cs typeface="Times New Roman" panose="02020603050405020304" pitchFamily="18" charset="0"/>
                </a:rPr>
              </a:b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Queue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5150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500" y="1066800"/>
            <a:ext cx="7239000" cy="5257800"/>
          </a:xfrm>
        </p:spPr>
        <p:txBody>
          <a:bodyPr>
            <a:normAutofit/>
          </a:bodyPr>
          <a:lstStyle/>
          <a:p>
            <a:pPr algn="just"/>
            <a:r>
              <a:rPr lang="en-IN" dirty="0"/>
              <a:t>Here, memory is shared among operating system and various simultaneously running processes.</a:t>
            </a:r>
          </a:p>
          <a:p>
            <a:pPr algn="just"/>
            <a:r>
              <a:rPr lang="en-IN" dirty="0"/>
              <a:t>Process is allocated exactly as much memory as it requires.</a:t>
            </a:r>
          </a:p>
          <a:p>
            <a:pPr algn="just"/>
            <a:r>
              <a:rPr lang="en-IN" dirty="0"/>
              <a:t>Initially, the entire available memory is treated as a single free partition.</a:t>
            </a:r>
          </a:p>
          <a:p>
            <a:pPr algn="just"/>
            <a:r>
              <a:rPr lang="en-IN" dirty="0"/>
              <a:t>Whenever any process enters in a system, a chunk of free memory big enough to fit the process is found and allocated. The remaining unoccupied space is treated as another free partition</a:t>
            </a:r>
            <a:r>
              <a:rPr lang="en-IN" dirty="0" smtClean="0"/>
              <a:t>.</a:t>
            </a:r>
            <a:endParaRPr lang="en-IN" dirty="0"/>
          </a:p>
        </p:txBody>
      </p:sp>
      <p:sp>
        <p:nvSpPr>
          <p:cNvPr id="6" name="Content Placeholder 5"/>
          <p:cNvSpPr>
            <a:spLocks noGrp="1"/>
          </p:cNvSpPr>
          <p:nvPr>
            <p:ph sz="half" idx="2"/>
          </p:nvPr>
        </p:nvSpPr>
        <p:spPr>
          <a:xfrm>
            <a:off x="7429500" y="1066800"/>
            <a:ext cx="1524000" cy="5059363"/>
          </a:xfrm>
        </p:spPr>
        <p:txBody>
          <a:bodyPr/>
          <a:lstStyle/>
          <a:p>
            <a:endParaRPr lang="en-IN" dirty="0"/>
          </a:p>
        </p:txBody>
      </p:sp>
      <p:sp>
        <p:nvSpPr>
          <p:cNvPr id="4" name="Title 3"/>
          <p:cNvSpPr>
            <a:spLocks noGrp="1"/>
          </p:cNvSpPr>
          <p:nvPr>
            <p:ph type="title"/>
          </p:nvPr>
        </p:nvSpPr>
        <p:spPr/>
        <p:txBody>
          <a:bodyPr>
            <a:normAutofit/>
          </a:bodyPr>
          <a:lstStyle/>
          <a:p>
            <a:r>
              <a:rPr lang="en-IN" sz="3800" dirty="0"/>
              <a:t>Multiprogramming with Dynamic partitions</a:t>
            </a:r>
          </a:p>
        </p:txBody>
      </p:sp>
      <p:sp>
        <p:nvSpPr>
          <p:cNvPr id="7" name="Rectangle 6"/>
          <p:cNvSpPr/>
          <p:nvPr/>
        </p:nvSpPr>
        <p:spPr>
          <a:xfrm>
            <a:off x="7620000" y="1295400"/>
            <a:ext cx="11430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flipV="1">
            <a:off x="7620000" y="4568586"/>
            <a:ext cx="1143000" cy="34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0" y="45720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smtClean="0"/>
              <a:t>OS</a:t>
            </a:r>
            <a:endParaRPr lang="en-IN" dirty="0"/>
          </a:p>
        </p:txBody>
      </p:sp>
      <p:sp>
        <p:nvSpPr>
          <p:cNvPr id="8" name="TextBox 7"/>
          <p:cNvSpPr txBox="1"/>
          <p:nvPr/>
        </p:nvSpPr>
        <p:spPr>
          <a:xfrm>
            <a:off x="7681912" y="2608828"/>
            <a:ext cx="990600" cy="646331"/>
          </a:xfrm>
          <a:prstGeom prst="rect">
            <a:avLst/>
          </a:prstGeom>
          <a:noFill/>
        </p:spPr>
        <p:txBody>
          <a:bodyPr wrap="square" rtlCol="0">
            <a:spAutoFit/>
          </a:bodyPr>
          <a:lstStyle/>
          <a:p>
            <a:pPr algn="ctr"/>
            <a:r>
              <a:rPr lang="en-US" dirty="0" smtClean="0"/>
              <a:t>User</a:t>
            </a:r>
          </a:p>
          <a:p>
            <a:pPr algn="ctr"/>
            <a:r>
              <a:rPr lang="en-US" dirty="0" smtClean="0"/>
              <a:t>Program</a:t>
            </a:r>
            <a:endParaRPr lang="en-US" dirty="0"/>
          </a:p>
        </p:txBody>
      </p:sp>
    </p:spTree>
    <p:extLst>
      <p:ext uri="{BB962C8B-B14F-4D97-AF65-F5344CB8AC3E}">
        <p14:creationId xmlns:p14="http://schemas.microsoft.com/office/powerpoint/2010/main" val="415150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500" y="1066800"/>
            <a:ext cx="7239000" cy="5257800"/>
          </a:xfrm>
        </p:spPr>
        <p:txBody>
          <a:bodyPr>
            <a:normAutofit/>
          </a:bodyPr>
          <a:lstStyle/>
          <a:p>
            <a:pPr algn="just"/>
            <a:r>
              <a:rPr lang="en-IN" dirty="0" smtClean="0"/>
              <a:t>If enough free memory is not available to fit the process, process needs to wait until required memory becomes available.</a:t>
            </a:r>
          </a:p>
          <a:p>
            <a:pPr algn="just"/>
            <a:r>
              <a:rPr lang="en-IN" dirty="0" smtClean="0"/>
              <a:t>Whenever any process gets terminate, it releases the space occupied. If the released free space is contiguous to another free partition, both the free partitions are merged together in to single free partition.</a:t>
            </a:r>
          </a:p>
          <a:p>
            <a:pPr algn="just"/>
            <a:r>
              <a:rPr lang="en-IN" dirty="0" smtClean="0"/>
              <a:t>Better utilization of memory than fixed sized size partition.</a:t>
            </a:r>
            <a:endParaRPr lang="en-IN" dirty="0"/>
          </a:p>
        </p:txBody>
      </p:sp>
      <p:sp>
        <p:nvSpPr>
          <p:cNvPr id="6" name="Content Placeholder 5"/>
          <p:cNvSpPr>
            <a:spLocks noGrp="1"/>
          </p:cNvSpPr>
          <p:nvPr>
            <p:ph sz="half" idx="2"/>
          </p:nvPr>
        </p:nvSpPr>
        <p:spPr>
          <a:xfrm>
            <a:off x="7429500" y="1066800"/>
            <a:ext cx="1524000" cy="5059363"/>
          </a:xfrm>
        </p:spPr>
        <p:txBody>
          <a:bodyPr/>
          <a:lstStyle/>
          <a:p>
            <a:endParaRPr lang="en-IN" dirty="0"/>
          </a:p>
        </p:txBody>
      </p:sp>
      <p:sp>
        <p:nvSpPr>
          <p:cNvPr id="4" name="Title 3"/>
          <p:cNvSpPr>
            <a:spLocks noGrp="1"/>
          </p:cNvSpPr>
          <p:nvPr>
            <p:ph type="title"/>
          </p:nvPr>
        </p:nvSpPr>
        <p:spPr/>
        <p:txBody>
          <a:bodyPr>
            <a:normAutofit/>
          </a:bodyPr>
          <a:lstStyle/>
          <a:p>
            <a:r>
              <a:rPr lang="en-IN" sz="3800" dirty="0"/>
              <a:t>Multiprogramming with Dynamic partitions</a:t>
            </a:r>
          </a:p>
        </p:txBody>
      </p:sp>
      <p:sp>
        <p:nvSpPr>
          <p:cNvPr id="7" name="Rectangle 6"/>
          <p:cNvSpPr/>
          <p:nvPr/>
        </p:nvSpPr>
        <p:spPr>
          <a:xfrm>
            <a:off x="7620000" y="1295400"/>
            <a:ext cx="11430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flipV="1">
            <a:off x="7620000" y="4568586"/>
            <a:ext cx="1143000" cy="34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0" y="4572000"/>
            <a:ext cx="1143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smtClean="0"/>
              <a:t>OS</a:t>
            </a:r>
            <a:endParaRPr lang="en-IN" dirty="0"/>
          </a:p>
        </p:txBody>
      </p:sp>
      <p:sp>
        <p:nvSpPr>
          <p:cNvPr id="8" name="TextBox 7"/>
          <p:cNvSpPr txBox="1"/>
          <p:nvPr/>
        </p:nvSpPr>
        <p:spPr>
          <a:xfrm>
            <a:off x="7681912" y="2608828"/>
            <a:ext cx="990600" cy="646331"/>
          </a:xfrm>
          <a:prstGeom prst="rect">
            <a:avLst/>
          </a:prstGeom>
          <a:noFill/>
        </p:spPr>
        <p:txBody>
          <a:bodyPr wrap="square" rtlCol="0">
            <a:spAutoFit/>
          </a:bodyPr>
          <a:lstStyle/>
          <a:p>
            <a:pPr algn="ctr"/>
            <a:r>
              <a:rPr lang="en-US" dirty="0" smtClean="0"/>
              <a:t>User</a:t>
            </a:r>
          </a:p>
          <a:p>
            <a:pPr algn="ctr"/>
            <a:r>
              <a:rPr lang="en-US" dirty="0" smtClean="0"/>
              <a:t>Program</a:t>
            </a:r>
            <a:endParaRPr lang="en-US" dirty="0"/>
          </a:p>
        </p:txBody>
      </p:sp>
    </p:spTree>
    <p:extLst>
      <p:ext uri="{BB962C8B-B14F-4D97-AF65-F5344CB8AC3E}">
        <p14:creationId xmlns:p14="http://schemas.microsoft.com/office/powerpoint/2010/main" val="288740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Multiprogramming with </a:t>
            </a:r>
            <a:r>
              <a:rPr lang="en-IN" sz="3600" dirty="0" smtClean="0"/>
              <a:t>Dynamic partitions</a:t>
            </a:r>
            <a:endParaRPr lang="en-IN" sz="3600" dirty="0"/>
          </a:p>
        </p:txBody>
      </p:sp>
      <p:sp>
        <p:nvSpPr>
          <p:cNvPr id="3" name="Content Placeholder 2"/>
          <p:cNvSpPr>
            <a:spLocks noGrp="1"/>
          </p:cNvSpPr>
          <p:nvPr>
            <p:ph idx="1"/>
          </p:nvPr>
        </p:nvSpPr>
        <p:spPr/>
        <p:txBody>
          <a:bodyPr>
            <a:normAutofit/>
          </a:bodyPr>
          <a:lstStyle/>
          <a:p>
            <a:endParaRPr lang="en-IN" dirty="0"/>
          </a:p>
          <a:p>
            <a:endParaRPr lang="en-IN" dirty="0"/>
          </a:p>
        </p:txBody>
      </p:sp>
      <p:pic>
        <p:nvPicPr>
          <p:cNvPr id="5" name="Picture 4" descr="03-04"/>
          <p:cNvPicPr/>
          <p:nvPr/>
        </p:nvPicPr>
        <p:blipFill>
          <a:blip r:embed="rId2"/>
          <a:srcRect/>
          <a:stretch>
            <a:fillRect/>
          </a:stretch>
        </p:blipFill>
        <p:spPr bwMode="auto">
          <a:xfrm>
            <a:off x="457200" y="994093"/>
            <a:ext cx="8153400" cy="5330507"/>
          </a:xfrm>
          <a:prstGeom prst="rect">
            <a:avLst/>
          </a:prstGeom>
          <a:noFill/>
        </p:spPr>
      </p:pic>
    </p:spTree>
    <p:extLst>
      <p:ext uri="{BB962C8B-B14F-4D97-AF65-F5344CB8AC3E}">
        <p14:creationId xmlns:p14="http://schemas.microsoft.com/office/powerpoint/2010/main" val="301819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compaction</a:t>
            </a:r>
            <a:endParaRPr lang="en-US" dirty="0"/>
          </a:p>
        </p:txBody>
      </p:sp>
      <p:sp>
        <p:nvSpPr>
          <p:cNvPr id="3" name="Content Placeholder 2"/>
          <p:cNvSpPr>
            <a:spLocks noGrp="1"/>
          </p:cNvSpPr>
          <p:nvPr>
            <p:ph idx="1"/>
          </p:nvPr>
        </p:nvSpPr>
        <p:spPr/>
        <p:txBody>
          <a:bodyPr/>
          <a:lstStyle/>
          <a:p>
            <a:r>
              <a:rPr lang="en-US" dirty="0" smtClean="0"/>
              <a:t>When swapping creates multiple holes in memory, it is possible to combine them all in one big hole by moving all the processes downward as far as possible. This techniques is known as memory compaction.</a:t>
            </a:r>
          </a:p>
          <a:p>
            <a:r>
              <a:rPr lang="en-US" dirty="0" smtClean="0"/>
              <a:t>It requires lot of CPU time.</a:t>
            </a:r>
          </a:p>
        </p:txBody>
      </p:sp>
      <p:graphicFrame>
        <p:nvGraphicFramePr>
          <p:cNvPr id="4" name="Table 3"/>
          <p:cNvGraphicFramePr>
            <a:graphicFrameLocks noGrp="1"/>
          </p:cNvGraphicFramePr>
          <p:nvPr>
            <p:extLst>
              <p:ext uri="{D42A27DB-BD31-4B8C-83A1-F6EECF244321}">
                <p14:modId xmlns:p14="http://schemas.microsoft.com/office/powerpoint/2010/main" val="1054785645"/>
              </p:ext>
            </p:extLst>
          </p:nvPr>
        </p:nvGraphicFramePr>
        <p:xfrm>
          <a:off x="4267200" y="2667000"/>
          <a:ext cx="1752600" cy="3112770"/>
        </p:xfrm>
        <a:graphic>
          <a:graphicData uri="http://schemas.openxmlformats.org/drawingml/2006/table">
            <a:tbl>
              <a:tblPr firstRow="1" bandRow="1">
                <a:tableStyleId>{5940675A-B579-460E-94D1-54222C63F5DA}</a:tableStyleId>
              </a:tblPr>
              <a:tblGrid>
                <a:gridCol w="1752600"/>
              </a:tblGrid>
              <a:tr h="822960">
                <a:tc>
                  <a:txBody>
                    <a:bodyPr/>
                    <a:lstStyle/>
                    <a:p>
                      <a:pPr algn="ctr"/>
                      <a:endParaRPr lang="en-US" dirty="0"/>
                    </a:p>
                  </a:txBody>
                  <a:tcPr anchor="ctr">
                    <a:solidFill>
                      <a:schemeClr val="bg1">
                        <a:lumMod val="75000"/>
                      </a:schemeClr>
                    </a:solidFill>
                  </a:tcPr>
                </a:tc>
              </a:tr>
              <a:tr h="640080">
                <a:tc>
                  <a:txBody>
                    <a:bodyPr/>
                    <a:lstStyle/>
                    <a:p>
                      <a:pPr algn="ctr"/>
                      <a:r>
                        <a:rPr lang="en-US" dirty="0" smtClean="0"/>
                        <a:t>Process B</a:t>
                      </a:r>
                      <a:endParaRPr lang="en-US" dirty="0"/>
                    </a:p>
                  </a:txBody>
                  <a:tcPr anchor="ctr"/>
                </a:tc>
              </a:tr>
              <a:tr h="457200">
                <a:tc>
                  <a:txBody>
                    <a:bodyPr/>
                    <a:lstStyle/>
                    <a:p>
                      <a:pPr algn="ctr"/>
                      <a:endParaRPr lang="en-US" dirty="0"/>
                    </a:p>
                  </a:txBody>
                  <a:tcPr anchor="ctr">
                    <a:solidFill>
                      <a:schemeClr val="bg1">
                        <a:lumMod val="75000"/>
                      </a:schemeClr>
                    </a:solidFill>
                  </a:tcPr>
                </a:tc>
              </a:tr>
              <a:tr h="552450">
                <a:tc>
                  <a:txBody>
                    <a:bodyPr/>
                    <a:lstStyle/>
                    <a:p>
                      <a:pPr algn="ctr"/>
                      <a:r>
                        <a:rPr lang="en-US" dirty="0" smtClean="0"/>
                        <a:t>Process A</a:t>
                      </a:r>
                      <a:endParaRPr lang="en-US" dirty="0"/>
                    </a:p>
                  </a:txBody>
                  <a:tcPr anchor="ctr"/>
                </a:tc>
              </a:tr>
              <a:tr h="552450">
                <a:tc>
                  <a:txBody>
                    <a:bodyPr/>
                    <a:lstStyle/>
                    <a:p>
                      <a:pPr algn="ctr"/>
                      <a:r>
                        <a:rPr lang="en-US" dirty="0" smtClean="0"/>
                        <a:t>Operating System</a:t>
                      </a:r>
                      <a:endParaRPr lang="en-US" dirty="0"/>
                    </a:p>
                  </a:txBody>
                  <a:tcPr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51521200"/>
              </p:ext>
            </p:extLst>
          </p:nvPr>
        </p:nvGraphicFramePr>
        <p:xfrm>
          <a:off x="6781800" y="2667000"/>
          <a:ext cx="1752600" cy="3112770"/>
        </p:xfrm>
        <a:graphic>
          <a:graphicData uri="http://schemas.openxmlformats.org/drawingml/2006/table">
            <a:tbl>
              <a:tblPr firstRow="1" bandRow="1">
                <a:tableStyleId>{5940675A-B579-460E-94D1-54222C63F5DA}</a:tableStyleId>
              </a:tblPr>
              <a:tblGrid>
                <a:gridCol w="1752600"/>
              </a:tblGrid>
              <a:tr h="1280160">
                <a:tc>
                  <a:txBody>
                    <a:bodyPr/>
                    <a:lstStyle/>
                    <a:p>
                      <a:pPr algn="ctr"/>
                      <a:endParaRPr lang="en-US" dirty="0"/>
                    </a:p>
                  </a:txBody>
                  <a:tcPr anchor="ctr">
                    <a:solidFill>
                      <a:schemeClr val="bg1">
                        <a:lumMod val="75000"/>
                      </a:schemeClr>
                    </a:solidFill>
                  </a:tcPr>
                </a:tc>
              </a:tr>
              <a:tr h="640080">
                <a:tc>
                  <a:txBody>
                    <a:bodyPr/>
                    <a:lstStyle/>
                    <a:p>
                      <a:pPr algn="ctr"/>
                      <a:r>
                        <a:rPr lang="en-US" dirty="0" smtClean="0"/>
                        <a:t>Process B</a:t>
                      </a:r>
                      <a:endParaRPr lang="en-US" dirty="0"/>
                    </a:p>
                  </a:txBody>
                  <a:tcPr anchor="ctr"/>
                </a:tc>
              </a:tr>
              <a:tr h="552450">
                <a:tc>
                  <a:txBody>
                    <a:bodyPr/>
                    <a:lstStyle/>
                    <a:p>
                      <a:pPr algn="ctr"/>
                      <a:r>
                        <a:rPr lang="en-US" dirty="0" smtClean="0"/>
                        <a:t>Process A</a:t>
                      </a:r>
                      <a:endParaRPr lang="en-US" dirty="0"/>
                    </a:p>
                  </a:txBody>
                  <a:tcPr anchor="ctr"/>
                </a:tc>
              </a:tr>
              <a:tr h="552450">
                <a:tc>
                  <a:txBody>
                    <a:bodyPr/>
                    <a:lstStyle/>
                    <a:p>
                      <a:pPr algn="ctr"/>
                      <a:r>
                        <a:rPr lang="en-US" dirty="0" smtClean="0"/>
                        <a:t>Operating System</a:t>
                      </a:r>
                      <a:endParaRPr lang="en-US" dirty="0"/>
                    </a:p>
                  </a:txBody>
                  <a:tcPr anchor="ctr"/>
                </a:tc>
              </a:tr>
            </a:tbl>
          </a:graphicData>
        </a:graphic>
      </p:graphicFrame>
    </p:spTree>
    <p:extLst>
      <p:ext uri="{BB962C8B-B14F-4D97-AF65-F5344CB8AC3E}">
        <p14:creationId xmlns:p14="http://schemas.microsoft.com/office/powerpoint/2010/main" val="255319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Multiprogramming without memory abstraction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8813231"/>
              </p:ext>
            </p:extLst>
          </p:nvPr>
        </p:nvGraphicFramePr>
        <p:xfrm>
          <a:off x="990600" y="448056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ADD</a:t>
                      </a:r>
                      <a:endParaRPr lang="en-US" dirty="0"/>
                    </a:p>
                  </a:txBody>
                  <a:tcPr marL="0" marR="0" marT="0" marB="0"/>
                </a:tc>
              </a:tr>
              <a:tr h="195943">
                <a:tc>
                  <a:txBody>
                    <a:bodyPr/>
                    <a:lstStyle/>
                    <a:p>
                      <a:pPr algn="ctr"/>
                      <a:r>
                        <a:rPr lang="en-US" dirty="0" smtClean="0"/>
                        <a:t>MOV</a:t>
                      </a:r>
                      <a:endParaRPr lang="en-US" dirty="0"/>
                    </a:p>
                  </a:txBody>
                  <a:tcPr marL="0" marR="0" marT="0" marB="0"/>
                </a:tc>
              </a:tr>
              <a:tr h="195943">
                <a:tc>
                  <a:txBody>
                    <a:bodyPr/>
                    <a:lstStyle/>
                    <a:p>
                      <a:pPr algn="ctr"/>
                      <a:endParaRPr lang="en-US" dirty="0"/>
                    </a:p>
                  </a:txBody>
                  <a:tcPr marL="0" marR="0" marT="0" marB="0"/>
                </a:tc>
              </a:tr>
              <a:tr h="91440">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24</a:t>
                      </a:r>
                    </a:p>
                  </a:txBody>
                  <a:tcPr marL="0" marR="0" marT="0" marB="0"/>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770891592"/>
              </p:ext>
            </p:extLst>
          </p:nvPr>
        </p:nvGraphicFramePr>
        <p:xfrm>
          <a:off x="990600" y="376428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14" name="TextBox 13"/>
          <p:cNvSpPr txBox="1"/>
          <p:nvPr/>
        </p:nvSpPr>
        <p:spPr>
          <a:xfrm>
            <a:off x="1447800" y="388620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15" name="Content Placeholder 3"/>
          <p:cNvGraphicFramePr>
            <a:graphicFrameLocks/>
          </p:cNvGraphicFramePr>
          <p:nvPr>
            <p:extLst>
              <p:ext uri="{D42A27DB-BD31-4B8C-83A1-F6EECF244321}">
                <p14:modId xmlns:p14="http://schemas.microsoft.com/office/powerpoint/2010/main" val="2949239919"/>
              </p:ext>
            </p:extLst>
          </p:nvPr>
        </p:nvGraphicFramePr>
        <p:xfrm>
          <a:off x="2286000" y="4479608"/>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28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2475667498"/>
              </p:ext>
            </p:extLst>
          </p:nvPr>
        </p:nvGraphicFramePr>
        <p:xfrm>
          <a:off x="2286000" y="376332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16380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3446428261"/>
              </p:ext>
            </p:extLst>
          </p:nvPr>
        </p:nvGraphicFramePr>
        <p:xfrm>
          <a:off x="3429000" y="448056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CMP</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28</a:t>
                      </a:r>
                    </a:p>
                  </a:txBody>
                  <a:tcPr marL="0" marR="0" marT="0" marB="0"/>
                </a:tc>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249425468"/>
              </p:ext>
            </p:extLst>
          </p:nvPr>
        </p:nvGraphicFramePr>
        <p:xfrm>
          <a:off x="3429000" y="376428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19" name="TextBox 18"/>
          <p:cNvSpPr txBox="1"/>
          <p:nvPr/>
        </p:nvSpPr>
        <p:spPr>
          <a:xfrm>
            <a:off x="3886200" y="388620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20" name="Content Placeholder 3"/>
          <p:cNvGraphicFramePr>
            <a:graphicFrameLocks/>
          </p:cNvGraphicFramePr>
          <p:nvPr>
            <p:extLst>
              <p:ext uri="{D42A27DB-BD31-4B8C-83A1-F6EECF244321}">
                <p14:modId xmlns:p14="http://schemas.microsoft.com/office/powerpoint/2010/main" val="1549288179"/>
              </p:ext>
            </p:extLst>
          </p:nvPr>
        </p:nvGraphicFramePr>
        <p:xfrm>
          <a:off x="4724400" y="4479608"/>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28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21" name="Content Placeholder 3"/>
          <p:cNvGraphicFramePr>
            <a:graphicFrameLocks/>
          </p:cNvGraphicFramePr>
          <p:nvPr>
            <p:extLst>
              <p:ext uri="{D42A27DB-BD31-4B8C-83A1-F6EECF244321}">
                <p14:modId xmlns:p14="http://schemas.microsoft.com/office/powerpoint/2010/main" val="3513463570"/>
              </p:ext>
            </p:extLst>
          </p:nvPr>
        </p:nvGraphicFramePr>
        <p:xfrm>
          <a:off x="4724400" y="376332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16380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22" name="Content Placeholder 3"/>
          <p:cNvGraphicFramePr>
            <a:graphicFrameLocks/>
          </p:cNvGraphicFramePr>
          <p:nvPr>
            <p:extLst>
              <p:ext uri="{D42A27DB-BD31-4B8C-83A1-F6EECF244321}">
                <p14:modId xmlns:p14="http://schemas.microsoft.com/office/powerpoint/2010/main" val="1928531717"/>
              </p:ext>
            </p:extLst>
          </p:nvPr>
        </p:nvGraphicFramePr>
        <p:xfrm>
          <a:off x="5867400" y="448056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ADD</a:t>
                      </a:r>
                      <a:endParaRPr lang="en-US" dirty="0"/>
                    </a:p>
                  </a:txBody>
                  <a:tcPr marL="0" marR="0" marT="0" marB="0"/>
                </a:tc>
              </a:tr>
              <a:tr h="195943">
                <a:tc>
                  <a:txBody>
                    <a:bodyPr/>
                    <a:lstStyle/>
                    <a:p>
                      <a:pPr algn="ctr"/>
                      <a:r>
                        <a:rPr lang="en-US" dirty="0" smtClean="0"/>
                        <a:t>MOV</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24</a:t>
                      </a:r>
                    </a:p>
                  </a:txBody>
                  <a:tcPr marL="0" marR="0" marT="0" marB="0"/>
                </a:tc>
              </a:tr>
            </a:tbl>
          </a:graphicData>
        </a:graphic>
      </p:graphicFrame>
      <p:graphicFrame>
        <p:nvGraphicFramePr>
          <p:cNvPr id="23" name="Content Placeholder 3"/>
          <p:cNvGraphicFramePr>
            <a:graphicFrameLocks/>
          </p:cNvGraphicFramePr>
          <p:nvPr>
            <p:extLst>
              <p:ext uri="{D42A27DB-BD31-4B8C-83A1-F6EECF244321}">
                <p14:modId xmlns:p14="http://schemas.microsoft.com/office/powerpoint/2010/main" val="3813913564"/>
              </p:ext>
            </p:extLst>
          </p:nvPr>
        </p:nvGraphicFramePr>
        <p:xfrm>
          <a:off x="5867400" y="376428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24" name="TextBox 23"/>
          <p:cNvSpPr txBox="1"/>
          <p:nvPr/>
        </p:nvSpPr>
        <p:spPr>
          <a:xfrm>
            <a:off x="6324600" y="388620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25" name="Content Placeholder 3"/>
          <p:cNvGraphicFramePr>
            <a:graphicFrameLocks/>
          </p:cNvGraphicFramePr>
          <p:nvPr>
            <p:extLst>
              <p:ext uri="{D42A27DB-BD31-4B8C-83A1-F6EECF244321}">
                <p14:modId xmlns:p14="http://schemas.microsoft.com/office/powerpoint/2010/main" val="258198770"/>
              </p:ext>
            </p:extLst>
          </p:nvPr>
        </p:nvGraphicFramePr>
        <p:xfrm>
          <a:off x="7162800" y="4479608"/>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28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26" name="Content Placeholder 3"/>
          <p:cNvGraphicFramePr>
            <a:graphicFrameLocks/>
          </p:cNvGraphicFramePr>
          <p:nvPr>
            <p:extLst>
              <p:ext uri="{D42A27DB-BD31-4B8C-83A1-F6EECF244321}">
                <p14:modId xmlns:p14="http://schemas.microsoft.com/office/powerpoint/2010/main" val="4011782639"/>
              </p:ext>
            </p:extLst>
          </p:nvPr>
        </p:nvGraphicFramePr>
        <p:xfrm>
          <a:off x="7162800" y="376332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16380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27" name="Content Placeholder 3"/>
          <p:cNvGraphicFramePr>
            <a:graphicFrameLocks/>
          </p:cNvGraphicFramePr>
          <p:nvPr>
            <p:extLst>
              <p:ext uri="{D42A27DB-BD31-4B8C-83A1-F6EECF244321}">
                <p14:modId xmlns:p14="http://schemas.microsoft.com/office/powerpoint/2010/main" val="3584228798"/>
              </p:ext>
            </p:extLst>
          </p:nvPr>
        </p:nvGraphicFramePr>
        <p:xfrm>
          <a:off x="5867400" y="184531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CMP</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28</a:t>
                      </a:r>
                    </a:p>
                  </a:txBody>
                  <a:tcPr marL="0" marR="0" marT="0" marB="0"/>
                </a:tc>
              </a:tr>
            </a:tbl>
          </a:graphicData>
        </a:graphic>
      </p:graphicFrame>
      <p:graphicFrame>
        <p:nvGraphicFramePr>
          <p:cNvPr id="28" name="Content Placeholder 3"/>
          <p:cNvGraphicFramePr>
            <a:graphicFrameLocks/>
          </p:cNvGraphicFramePr>
          <p:nvPr>
            <p:extLst>
              <p:ext uri="{D42A27DB-BD31-4B8C-83A1-F6EECF244321}">
                <p14:modId xmlns:p14="http://schemas.microsoft.com/office/powerpoint/2010/main" val="2042408766"/>
              </p:ext>
            </p:extLst>
          </p:nvPr>
        </p:nvGraphicFramePr>
        <p:xfrm>
          <a:off x="5867400" y="112903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29" name="TextBox 28"/>
          <p:cNvSpPr txBox="1"/>
          <p:nvPr/>
        </p:nvSpPr>
        <p:spPr>
          <a:xfrm>
            <a:off x="6324600" y="125095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30" name="Content Placeholder 3"/>
          <p:cNvGraphicFramePr>
            <a:graphicFrameLocks/>
          </p:cNvGraphicFramePr>
          <p:nvPr>
            <p:extLst>
              <p:ext uri="{D42A27DB-BD31-4B8C-83A1-F6EECF244321}">
                <p14:modId xmlns:p14="http://schemas.microsoft.com/office/powerpoint/2010/main" val="3541450903"/>
              </p:ext>
            </p:extLst>
          </p:nvPr>
        </p:nvGraphicFramePr>
        <p:xfrm>
          <a:off x="7162800" y="1844358"/>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16412</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16392</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16388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16384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31" name="Content Placeholder 3"/>
          <p:cNvGraphicFramePr>
            <a:graphicFrameLocks/>
          </p:cNvGraphicFramePr>
          <p:nvPr>
            <p:extLst>
              <p:ext uri="{D42A27DB-BD31-4B8C-83A1-F6EECF244321}">
                <p14:modId xmlns:p14="http://schemas.microsoft.com/office/powerpoint/2010/main" val="2183763307"/>
              </p:ext>
            </p:extLst>
          </p:nvPr>
        </p:nvGraphicFramePr>
        <p:xfrm>
          <a:off x="7162800" y="112807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32764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2" name="TextBox 31"/>
          <p:cNvSpPr txBox="1"/>
          <p:nvPr/>
        </p:nvSpPr>
        <p:spPr>
          <a:xfrm>
            <a:off x="990600" y="2895600"/>
            <a:ext cx="1143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Program 1</a:t>
            </a:r>
            <a:endParaRPr lang="en-US" dirty="0"/>
          </a:p>
        </p:txBody>
      </p:sp>
      <p:sp>
        <p:nvSpPr>
          <p:cNvPr id="33" name="TextBox 32"/>
          <p:cNvSpPr txBox="1"/>
          <p:nvPr/>
        </p:nvSpPr>
        <p:spPr>
          <a:xfrm>
            <a:off x="3429000" y="2895600"/>
            <a:ext cx="1143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Program 2</a:t>
            </a:r>
            <a:endParaRPr lang="en-US" dirty="0"/>
          </a:p>
        </p:txBody>
      </p:sp>
      <p:sp>
        <p:nvSpPr>
          <p:cNvPr id="34" name="Oval 33"/>
          <p:cNvSpPr/>
          <p:nvPr/>
        </p:nvSpPr>
        <p:spPr>
          <a:xfrm>
            <a:off x="5638800" y="3429000"/>
            <a:ext cx="1600200" cy="3810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Rounded Rectangular Callout 34"/>
          <p:cNvSpPr/>
          <p:nvPr/>
        </p:nvSpPr>
        <p:spPr>
          <a:xfrm>
            <a:off x="3390900" y="1817132"/>
            <a:ext cx="2362200" cy="914400"/>
          </a:xfrm>
          <a:prstGeom prst="wedgeRoundRectCallout">
            <a:avLst>
              <a:gd name="adj1" fmla="val 49965"/>
              <a:gd name="adj2" fmla="val 13750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Using absolute address is wrong here</a:t>
            </a:r>
            <a:endParaRPr lang="en-US" sz="2000" dirty="0"/>
          </a:p>
        </p:txBody>
      </p:sp>
      <p:sp>
        <p:nvSpPr>
          <p:cNvPr id="36" name="TextBox 35"/>
          <p:cNvSpPr txBox="1"/>
          <p:nvPr/>
        </p:nvSpPr>
        <p:spPr>
          <a:xfrm>
            <a:off x="457200" y="1752600"/>
            <a:ext cx="2819400"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smtClean="0"/>
              <a:t>We can use static relocation at program load time</a:t>
            </a:r>
          </a:p>
        </p:txBody>
      </p:sp>
    </p:spTree>
    <p:extLst>
      <p:ext uri="{BB962C8B-B14F-4D97-AF65-F5344CB8AC3E}">
        <p14:creationId xmlns:p14="http://schemas.microsoft.com/office/powerpoint/2010/main" val="121427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4" grpId="0"/>
      <p:bldP spid="29" grpId="0"/>
      <p:bldP spid="32" grpId="0" animBg="1"/>
      <p:bldP spid="33" grpId="0" animBg="1"/>
      <p:bldP spid="34" grpId="0" animBg="1"/>
      <p:bldP spid="35"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Static relocation</a:t>
            </a:r>
            <a:endParaRPr lang="en-US" sz="6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8813231"/>
              </p:ext>
            </p:extLst>
          </p:nvPr>
        </p:nvGraphicFramePr>
        <p:xfrm>
          <a:off x="990600" y="448056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ADD</a:t>
                      </a:r>
                      <a:endParaRPr lang="en-US" dirty="0"/>
                    </a:p>
                  </a:txBody>
                  <a:tcPr marL="0" marR="0" marT="0" marB="0"/>
                </a:tc>
              </a:tr>
              <a:tr h="195943">
                <a:tc>
                  <a:txBody>
                    <a:bodyPr/>
                    <a:lstStyle/>
                    <a:p>
                      <a:pPr algn="ctr"/>
                      <a:r>
                        <a:rPr lang="en-US" dirty="0" smtClean="0"/>
                        <a:t>MOV</a:t>
                      </a:r>
                      <a:endParaRPr lang="en-US" dirty="0"/>
                    </a:p>
                  </a:txBody>
                  <a:tcPr marL="0" marR="0" marT="0" marB="0"/>
                </a:tc>
              </a:tr>
              <a:tr h="195943">
                <a:tc>
                  <a:txBody>
                    <a:bodyPr/>
                    <a:lstStyle/>
                    <a:p>
                      <a:pPr algn="ctr"/>
                      <a:endParaRPr lang="en-US" dirty="0"/>
                    </a:p>
                  </a:txBody>
                  <a:tcPr marL="0" marR="0" marT="0" marB="0"/>
                </a:tc>
              </a:tr>
              <a:tr h="91440">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24</a:t>
                      </a:r>
                    </a:p>
                  </a:txBody>
                  <a:tcPr marL="0" marR="0" marT="0" marB="0"/>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770891592"/>
              </p:ext>
            </p:extLst>
          </p:nvPr>
        </p:nvGraphicFramePr>
        <p:xfrm>
          <a:off x="990600" y="376428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14" name="TextBox 13"/>
          <p:cNvSpPr txBox="1"/>
          <p:nvPr/>
        </p:nvSpPr>
        <p:spPr>
          <a:xfrm>
            <a:off x="1447800" y="388620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15" name="Content Placeholder 3"/>
          <p:cNvGraphicFramePr>
            <a:graphicFrameLocks/>
          </p:cNvGraphicFramePr>
          <p:nvPr>
            <p:extLst>
              <p:ext uri="{D42A27DB-BD31-4B8C-83A1-F6EECF244321}">
                <p14:modId xmlns:p14="http://schemas.microsoft.com/office/powerpoint/2010/main" val="2949239919"/>
              </p:ext>
            </p:extLst>
          </p:nvPr>
        </p:nvGraphicFramePr>
        <p:xfrm>
          <a:off x="2286000" y="4479608"/>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28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2475667498"/>
              </p:ext>
            </p:extLst>
          </p:nvPr>
        </p:nvGraphicFramePr>
        <p:xfrm>
          <a:off x="2286000" y="376332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16380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7" name="Content Placeholder 3"/>
          <p:cNvGraphicFramePr>
            <a:graphicFrameLocks/>
          </p:cNvGraphicFramePr>
          <p:nvPr>
            <p:extLst>
              <p:ext uri="{D42A27DB-BD31-4B8C-83A1-F6EECF244321}">
                <p14:modId xmlns:p14="http://schemas.microsoft.com/office/powerpoint/2010/main" val="3446428261"/>
              </p:ext>
            </p:extLst>
          </p:nvPr>
        </p:nvGraphicFramePr>
        <p:xfrm>
          <a:off x="3429000" y="448056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CMP</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28</a:t>
                      </a:r>
                    </a:p>
                  </a:txBody>
                  <a:tcPr marL="0" marR="0" marT="0" marB="0"/>
                </a:tc>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249425468"/>
              </p:ext>
            </p:extLst>
          </p:nvPr>
        </p:nvGraphicFramePr>
        <p:xfrm>
          <a:off x="3429000" y="376428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19" name="TextBox 18"/>
          <p:cNvSpPr txBox="1"/>
          <p:nvPr/>
        </p:nvSpPr>
        <p:spPr>
          <a:xfrm>
            <a:off x="3886200" y="388620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20" name="Content Placeholder 3"/>
          <p:cNvGraphicFramePr>
            <a:graphicFrameLocks/>
          </p:cNvGraphicFramePr>
          <p:nvPr>
            <p:extLst>
              <p:ext uri="{D42A27DB-BD31-4B8C-83A1-F6EECF244321}">
                <p14:modId xmlns:p14="http://schemas.microsoft.com/office/powerpoint/2010/main" val="1549288179"/>
              </p:ext>
            </p:extLst>
          </p:nvPr>
        </p:nvGraphicFramePr>
        <p:xfrm>
          <a:off x="4724400" y="4479608"/>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28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21" name="Content Placeholder 3"/>
          <p:cNvGraphicFramePr>
            <a:graphicFrameLocks/>
          </p:cNvGraphicFramePr>
          <p:nvPr>
            <p:extLst>
              <p:ext uri="{D42A27DB-BD31-4B8C-83A1-F6EECF244321}">
                <p14:modId xmlns:p14="http://schemas.microsoft.com/office/powerpoint/2010/main" val="3513463570"/>
              </p:ext>
            </p:extLst>
          </p:nvPr>
        </p:nvGraphicFramePr>
        <p:xfrm>
          <a:off x="4724400" y="376332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16380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22" name="Content Placeholder 3"/>
          <p:cNvGraphicFramePr>
            <a:graphicFrameLocks/>
          </p:cNvGraphicFramePr>
          <p:nvPr>
            <p:extLst>
              <p:ext uri="{D42A27DB-BD31-4B8C-83A1-F6EECF244321}">
                <p14:modId xmlns:p14="http://schemas.microsoft.com/office/powerpoint/2010/main" val="1928531717"/>
              </p:ext>
            </p:extLst>
          </p:nvPr>
        </p:nvGraphicFramePr>
        <p:xfrm>
          <a:off x="5867400" y="448056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ADD</a:t>
                      </a:r>
                      <a:endParaRPr lang="en-US" dirty="0"/>
                    </a:p>
                  </a:txBody>
                  <a:tcPr marL="0" marR="0" marT="0" marB="0"/>
                </a:tc>
              </a:tr>
              <a:tr h="195943">
                <a:tc>
                  <a:txBody>
                    <a:bodyPr/>
                    <a:lstStyle/>
                    <a:p>
                      <a:pPr algn="ctr"/>
                      <a:r>
                        <a:rPr lang="en-US" dirty="0" smtClean="0"/>
                        <a:t>MOV</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24</a:t>
                      </a:r>
                    </a:p>
                  </a:txBody>
                  <a:tcPr marL="0" marR="0" marT="0" marB="0"/>
                </a:tc>
              </a:tr>
            </a:tbl>
          </a:graphicData>
        </a:graphic>
      </p:graphicFrame>
      <p:graphicFrame>
        <p:nvGraphicFramePr>
          <p:cNvPr id="23" name="Content Placeholder 3"/>
          <p:cNvGraphicFramePr>
            <a:graphicFrameLocks/>
          </p:cNvGraphicFramePr>
          <p:nvPr>
            <p:extLst>
              <p:ext uri="{D42A27DB-BD31-4B8C-83A1-F6EECF244321}">
                <p14:modId xmlns:p14="http://schemas.microsoft.com/office/powerpoint/2010/main" val="3813913564"/>
              </p:ext>
            </p:extLst>
          </p:nvPr>
        </p:nvGraphicFramePr>
        <p:xfrm>
          <a:off x="5867400" y="376428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24" name="TextBox 23"/>
          <p:cNvSpPr txBox="1"/>
          <p:nvPr/>
        </p:nvSpPr>
        <p:spPr>
          <a:xfrm>
            <a:off x="6324600" y="388620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25" name="Content Placeholder 3"/>
          <p:cNvGraphicFramePr>
            <a:graphicFrameLocks/>
          </p:cNvGraphicFramePr>
          <p:nvPr>
            <p:extLst>
              <p:ext uri="{D42A27DB-BD31-4B8C-83A1-F6EECF244321}">
                <p14:modId xmlns:p14="http://schemas.microsoft.com/office/powerpoint/2010/main" val="258198770"/>
              </p:ext>
            </p:extLst>
          </p:nvPr>
        </p:nvGraphicFramePr>
        <p:xfrm>
          <a:off x="7162800" y="4479608"/>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28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26" name="Content Placeholder 3"/>
          <p:cNvGraphicFramePr>
            <a:graphicFrameLocks/>
          </p:cNvGraphicFramePr>
          <p:nvPr>
            <p:extLst>
              <p:ext uri="{D42A27DB-BD31-4B8C-83A1-F6EECF244321}">
                <p14:modId xmlns:p14="http://schemas.microsoft.com/office/powerpoint/2010/main" val="4011782639"/>
              </p:ext>
            </p:extLst>
          </p:nvPr>
        </p:nvGraphicFramePr>
        <p:xfrm>
          <a:off x="7162800" y="376332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16380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27" name="Content Placeholder 3"/>
          <p:cNvGraphicFramePr>
            <a:graphicFrameLocks/>
          </p:cNvGraphicFramePr>
          <p:nvPr>
            <p:extLst>
              <p:ext uri="{D42A27DB-BD31-4B8C-83A1-F6EECF244321}">
                <p14:modId xmlns:p14="http://schemas.microsoft.com/office/powerpoint/2010/main" val="4066770287"/>
              </p:ext>
            </p:extLst>
          </p:nvPr>
        </p:nvGraphicFramePr>
        <p:xfrm>
          <a:off x="5867400" y="184531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CMP</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16412</a:t>
                      </a:r>
                    </a:p>
                  </a:txBody>
                  <a:tcPr marL="0" marR="0" marT="0" marB="0"/>
                </a:tc>
              </a:tr>
            </a:tbl>
          </a:graphicData>
        </a:graphic>
      </p:graphicFrame>
      <p:graphicFrame>
        <p:nvGraphicFramePr>
          <p:cNvPr id="28" name="Content Placeholder 3"/>
          <p:cNvGraphicFramePr>
            <a:graphicFrameLocks/>
          </p:cNvGraphicFramePr>
          <p:nvPr>
            <p:extLst>
              <p:ext uri="{D42A27DB-BD31-4B8C-83A1-F6EECF244321}">
                <p14:modId xmlns:p14="http://schemas.microsoft.com/office/powerpoint/2010/main" val="2042408766"/>
              </p:ext>
            </p:extLst>
          </p:nvPr>
        </p:nvGraphicFramePr>
        <p:xfrm>
          <a:off x="5867400" y="112903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29" name="TextBox 28"/>
          <p:cNvSpPr txBox="1"/>
          <p:nvPr/>
        </p:nvSpPr>
        <p:spPr>
          <a:xfrm>
            <a:off x="6324600" y="125095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30" name="Content Placeholder 3"/>
          <p:cNvGraphicFramePr>
            <a:graphicFrameLocks/>
          </p:cNvGraphicFramePr>
          <p:nvPr>
            <p:extLst>
              <p:ext uri="{D42A27DB-BD31-4B8C-83A1-F6EECF244321}">
                <p14:modId xmlns:p14="http://schemas.microsoft.com/office/powerpoint/2010/main" val="3541450903"/>
              </p:ext>
            </p:extLst>
          </p:nvPr>
        </p:nvGraphicFramePr>
        <p:xfrm>
          <a:off x="7162800" y="1844358"/>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16412</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16392</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16388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16384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31" name="Content Placeholder 3"/>
          <p:cNvGraphicFramePr>
            <a:graphicFrameLocks/>
          </p:cNvGraphicFramePr>
          <p:nvPr>
            <p:extLst>
              <p:ext uri="{D42A27DB-BD31-4B8C-83A1-F6EECF244321}">
                <p14:modId xmlns:p14="http://schemas.microsoft.com/office/powerpoint/2010/main" val="2183763307"/>
              </p:ext>
            </p:extLst>
          </p:nvPr>
        </p:nvGraphicFramePr>
        <p:xfrm>
          <a:off x="7162800" y="112807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32764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2" name="TextBox 31"/>
          <p:cNvSpPr txBox="1"/>
          <p:nvPr/>
        </p:nvSpPr>
        <p:spPr>
          <a:xfrm>
            <a:off x="990600" y="2895600"/>
            <a:ext cx="1143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Program 1</a:t>
            </a:r>
            <a:endParaRPr lang="en-US" dirty="0"/>
          </a:p>
        </p:txBody>
      </p:sp>
      <p:sp>
        <p:nvSpPr>
          <p:cNvPr id="33" name="TextBox 32"/>
          <p:cNvSpPr txBox="1"/>
          <p:nvPr/>
        </p:nvSpPr>
        <p:spPr>
          <a:xfrm>
            <a:off x="3429000" y="2895600"/>
            <a:ext cx="1143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Program 2</a:t>
            </a:r>
            <a:endParaRPr lang="en-US" dirty="0"/>
          </a:p>
        </p:txBody>
      </p:sp>
      <p:sp>
        <p:nvSpPr>
          <p:cNvPr id="3" name="TextBox 2"/>
          <p:cNvSpPr txBox="1"/>
          <p:nvPr/>
        </p:nvSpPr>
        <p:spPr>
          <a:xfrm>
            <a:off x="304800" y="990600"/>
            <a:ext cx="5486400" cy="1785104"/>
          </a:xfrm>
          <a:prstGeom prst="rect">
            <a:avLst/>
          </a:prstGeom>
          <a:noFill/>
        </p:spPr>
        <p:txBody>
          <a:bodyPr wrap="square" rtlCol="0">
            <a:spAutoFit/>
          </a:bodyPr>
          <a:lstStyle/>
          <a:p>
            <a:r>
              <a:rPr lang="en-US" sz="2200" dirty="0" smtClean="0"/>
              <a:t>When program was loaded at address 16384, the constant 16384 was added to every program address during the load process.</a:t>
            </a:r>
          </a:p>
          <a:p>
            <a:pPr marL="285750" indent="-285750">
              <a:buFont typeface="Arial" panose="020B0604020202020204" pitchFamily="34" charset="0"/>
              <a:buChar char="•"/>
            </a:pPr>
            <a:r>
              <a:rPr lang="en-US" sz="2200" dirty="0" smtClean="0"/>
              <a:t>Slow</a:t>
            </a:r>
          </a:p>
          <a:p>
            <a:pPr marL="285750" indent="-285750">
              <a:buFont typeface="Arial" panose="020B0604020202020204" pitchFamily="34" charset="0"/>
              <a:buChar char="•"/>
            </a:pPr>
            <a:r>
              <a:rPr lang="en-US" sz="2200" dirty="0" smtClean="0"/>
              <a:t>Required extra information from program</a:t>
            </a:r>
            <a:endParaRPr lang="en-US" sz="2200" dirty="0"/>
          </a:p>
        </p:txBody>
      </p:sp>
    </p:spTree>
    <p:extLst>
      <p:ext uri="{BB962C8B-B14F-4D97-AF65-F5344CB8AC3E}">
        <p14:creationId xmlns:p14="http://schemas.microsoft.com/office/powerpoint/2010/main" val="396067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normAutofit/>
          </a:bodyPr>
          <a:lstStyle/>
          <a:p>
            <a:r>
              <a:rPr lang="en-US" dirty="0"/>
              <a:t>Basic Memory Management: Definition</a:t>
            </a:r>
          </a:p>
          <a:p>
            <a:r>
              <a:rPr lang="en-US" dirty="0"/>
              <a:t>Logical and Physical address map</a:t>
            </a:r>
          </a:p>
          <a:p>
            <a:r>
              <a:rPr lang="en-US" dirty="0"/>
              <a:t>Memory allocation</a:t>
            </a:r>
          </a:p>
          <a:p>
            <a:r>
              <a:rPr lang="en-US" dirty="0" smtClean="0"/>
              <a:t>Paging</a:t>
            </a:r>
            <a:endParaRPr lang="en-US" dirty="0"/>
          </a:p>
          <a:p>
            <a:pPr marL="342900" lvl="1">
              <a:buFont typeface="Wingdings" panose="05000000000000000000" pitchFamily="2" charset="2"/>
              <a:buChar char="§"/>
            </a:pPr>
            <a:r>
              <a:rPr lang="en-US" dirty="0" smtClean="0"/>
              <a:t>Virtual </a:t>
            </a:r>
            <a:r>
              <a:rPr lang="en-US" dirty="0"/>
              <a:t>Memory: Basics of Virtual </a:t>
            </a:r>
            <a:r>
              <a:rPr lang="en-US" dirty="0" smtClean="0"/>
              <a:t>Memory</a:t>
            </a:r>
          </a:p>
          <a:p>
            <a:pPr marL="342900" lvl="1">
              <a:buFont typeface="Wingdings" panose="05000000000000000000" pitchFamily="2" charset="2"/>
              <a:buChar char="§"/>
            </a:pPr>
            <a:r>
              <a:rPr lang="en-US" dirty="0" smtClean="0"/>
              <a:t>Hardware </a:t>
            </a:r>
            <a:r>
              <a:rPr lang="en-US" dirty="0"/>
              <a:t>and control </a:t>
            </a:r>
            <a:r>
              <a:rPr lang="en-US" dirty="0" smtClean="0"/>
              <a:t>structures – </a:t>
            </a:r>
            <a:r>
              <a:rPr lang="en-US" dirty="0"/>
              <a:t>Locality of </a:t>
            </a:r>
            <a:r>
              <a:rPr lang="en-US" dirty="0" smtClean="0"/>
              <a:t>reference</a:t>
            </a:r>
          </a:p>
          <a:p>
            <a:pPr marL="342900" lvl="1">
              <a:buFont typeface="Wingdings" panose="05000000000000000000" pitchFamily="2" charset="2"/>
              <a:buChar char="§"/>
            </a:pPr>
            <a:r>
              <a:rPr lang="en-US" dirty="0" smtClean="0"/>
              <a:t>Page fault</a:t>
            </a:r>
          </a:p>
          <a:p>
            <a:pPr marL="342900" lvl="1">
              <a:buFont typeface="Wingdings" panose="05000000000000000000" pitchFamily="2" charset="2"/>
              <a:buChar char="§"/>
            </a:pPr>
            <a:r>
              <a:rPr lang="en-US" dirty="0" smtClean="0"/>
              <a:t>Working Set</a:t>
            </a:r>
          </a:p>
          <a:p>
            <a:pPr marL="342900" lvl="1">
              <a:buFont typeface="Wingdings" panose="05000000000000000000" pitchFamily="2" charset="2"/>
              <a:buChar char="§"/>
            </a:pPr>
            <a:r>
              <a:rPr lang="en-US" dirty="0" smtClean="0"/>
              <a:t>Dirty </a:t>
            </a:r>
            <a:r>
              <a:rPr lang="en-US" dirty="0"/>
              <a:t>page/Dirty bit – Demand paging ( Concepts only</a:t>
            </a:r>
            <a:r>
              <a:rPr lang="en-US" dirty="0" smtClean="0"/>
              <a:t>)</a:t>
            </a:r>
          </a:p>
          <a:p>
            <a:pPr marL="342900" lvl="1">
              <a:buFont typeface="Wingdings" panose="05000000000000000000" pitchFamily="2" charset="2"/>
              <a:buChar char="§"/>
            </a:pPr>
            <a:r>
              <a:rPr lang="en-US" dirty="0" smtClean="0"/>
              <a:t>Page Replacement Algorithms</a:t>
            </a:r>
            <a:endParaRPr lang="en-US" dirty="0"/>
          </a:p>
        </p:txBody>
      </p:sp>
    </p:spTree>
    <p:extLst>
      <p:ext uri="{BB962C8B-B14F-4D97-AF65-F5344CB8AC3E}">
        <p14:creationId xmlns:p14="http://schemas.microsoft.com/office/powerpoint/2010/main" val="34182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500" y="1066800"/>
            <a:ext cx="6134100" cy="5334000"/>
          </a:xfrm>
        </p:spPr>
        <p:txBody>
          <a:bodyPr/>
          <a:lstStyle/>
          <a:p>
            <a:pPr>
              <a:buClr>
                <a:schemeClr val="tx1"/>
              </a:buClr>
            </a:pPr>
            <a:r>
              <a:rPr lang="en-US" dirty="0" smtClean="0">
                <a:solidFill>
                  <a:srgbClr val="FF0000"/>
                </a:solidFill>
              </a:rPr>
              <a:t>An address </a:t>
            </a:r>
            <a:r>
              <a:rPr lang="en-US" dirty="0">
                <a:solidFill>
                  <a:srgbClr val="FF0000"/>
                </a:solidFill>
              </a:rPr>
              <a:t>space</a:t>
            </a:r>
            <a:r>
              <a:rPr lang="en-US" dirty="0"/>
              <a:t> is set of addresses that a process can use to address memory.</a:t>
            </a:r>
          </a:p>
          <a:p>
            <a:pPr>
              <a:buClr>
                <a:schemeClr val="tx1"/>
              </a:buClr>
            </a:pPr>
            <a:r>
              <a:rPr lang="en-US" dirty="0">
                <a:solidFill>
                  <a:srgbClr val="FF0000"/>
                </a:solidFill>
              </a:rPr>
              <a:t>An address space </a:t>
            </a:r>
            <a:r>
              <a:rPr lang="en-US" dirty="0"/>
              <a:t>is a range of valid addresses in memory that are available for a program or process.</a:t>
            </a:r>
          </a:p>
          <a:p>
            <a:pPr>
              <a:buClr>
                <a:schemeClr val="tx1"/>
              </a:buClr>
            </a:pPr>
            <a:r>
              <a:rPr lang="en-US" dirty="0"/>
              <a:t>Two registers: Base and Limit </a:t>
            </a:r>
          </a:p>
          <a:p>
            <a:pPr marL="819150" lvl="1" indent="-457200">
              <a:buClr>
                <a:schemeClr val="tx1"/>
              </a:buClr>
              <a:buFont typeface="+mj-lt"/>
              <a:buAutoNum type="arabicPeriod"/>
            </a:pPr>
            <a:r>
              <a:rPr lang="en-US" dirty="0">
                <a:solidFill>
                  <a:srgbClr val="FF0000"/>
                </a:solidFill>
              </a:rPr>
              <a:t>Base register</a:t>
            </a:r>
            <a:r>
              <a:rPr lang="en-US" dirty="0"/>
              <a:t>: Start address of a program in physical memory.</a:t>
            </a:r>
          </a:p>
          <a:p>
            <a:pPr marL="819150" lvl="1" indent="-457200">
              <a:buClr>
                <a:schemeClr val="tx1"/>
              </a:buClr>
              <a:buFont typeface="+mj-lt"/>
              <a:buAutoNum type="arabicPeriod"/>
            </a:pPr>
            <a:r>
              <a:rPr lang="en-US" dirty="0">
                <a:solidFill>
                  <a:srgbClr val="FF0000"/>
                </a:solidFill>
              </a:rPr>
              <a:t>Limit register</a:t>
            </a:r>
            <a:r>
              <a:rPr lang="en-US" dirty="0"/>
              <a:t>: Length of the program.</a:t>
            </a:r>
          </a:p>
          <a:p>
            <a:pPr marL="342900" lvl="1">
              <a:buClr>
                <a:schemeClr val="tx1"/>
              </a:buClr>
              <a:buFont typeface="Wingdings" panose="05000000000000000000" pitchFamily="2" charset="2"/>
              <a:buChar char="§"/>
            </a:pPr>
            <a:r>
              <a:rPr lang="en-US" sz="2400" dirty="0"/>
              <a:t>For every memory access</a:t>
            </a:r>
          </a:p>
          <a:p>
            <a:pPr marL="606425" lvl="2">
              <a:buClr>
                <a:schemeClr val="tx1"/>
              </a:buClr>
              <a:buFont typeface="Wingdings" panose="05000000000000000000" pitchFamily="2" charset="2"/>
              <a:buChar char="§"/>
            </a:pPr>
            <a:r>
              <a:rPr lang="en-US" dirty="0"/>
              <a:t>Base is added to the address</a:t>
            </a:r>
          </a:p>
          <a:p>
            <a:pPr marL="606425" lvl="2">
              <a:buClr>
                <a:schemeClr val="tx1"/>
              </a:buClr>
              <a:buFont typeface="Wingdings" panose="05000000000000000000" pitchFamily="2" charset="2"/>
              <a:buChar char="§"/>
            </a:pPr>
            <a:r>
              <a:rPr lang="en-US" dirty="0"/>
              <a:t>Result compared to Limit</a:t>
            </a:r>
          </a:p>
          <a:p>
            <a:pPr marL="342900" lvl="1">
              <a:buClr>
                <a:schemeClr val="tx1"/>
              </a:buClr>
              <a:buFont typeface="Wingdings" panose="05000000000000000000" pitchFamily="2" charset="2"/>
              <a:buChar char="§"/>
            </a:pPr>
            <a:r>
              <a:rPr lang="en-US" sz="2400" dirty="0"/>
              <a:t>Only OS can modify Base and Limit register.</a:t>
            </a:r>
            <a:endParaRPr lang="en-US" dirty="0"/>
          </a:p>
        </p:txBody>
      </p:sp>
      <p:sp>
        <p:nvSpPr>
          <p:cNvPr id="6" name="Content Placeholder 5"/>
          <p:cNvSpPr>
            <a:spLocks noGrp="1"/>
          </p:cNvSpPr>
          <p:nvPr>
            <p:ph sz="half" idx="2"/>
          </p:nvPr>
        </p:nvSpPr>
        <p:spPr>
          <a:xfrm>
            <a:off x="6477000" y="1066800"/>
            <a:ext cx="2476500" cy="5334000"/>
          </a:xfrm>
        </p:spPr>
        <p:txBody>
          <a:bodyPr/>
          <a:lstStyle/>
          <a:p>
            <a:endParaRPr lang="en-US" dirty="0"/>
          </a:p>
        </p:txBody>
      </p:sp>
      <p:sp>
        <p:nvSpPr>
          <p:cNvPr id="4" name="Title 3"/>
          <p:cNvSpPr>
            <a:spLocks noGrp="1"/>
          </p:cNvSpPr>
          <p:nvPr>
            <p:ph type="title"/>
          </p:nvPr>
        </p:nvSpPr>
        <p:spPr/>
        <p:txBody>
          <a:bodyPr/>
          <a:lstStyle/>
          <a:p>
            <a:r>
              <a:rPr lang="en-US" dirty="0" smtClean="0"/>
              <a:t>Base and Limit register</a:t>
            </a:r>
            <a:endParaRPr lang="en-US" dirty="0"/>
          </a:p>
        </p:txBody>
      </p:sp>
      <p:graphicFrame>
        <p:nvGraphicFramePr>
          <p:cNvPr id="9" name="Content Placeholder 3"/>
          <p:cNvGraphicFramePr>
            <a:graphicFrameLocks/>
          </p:cNvGraphicFramePr>
          <p:nvPr>
            <p:extLst>
              <p:ext uri="{D42A27DB-BD31-4B8C-83A1-F6EECF244321}">
                <p14:modId xmlns:p14="http://schemas.microsoft.com/office/powerpoint/2010/main" val="3549059555"/>
              </p:ext>
            </p:extLst>
          </p:nvPr>
        </p:nvGraphicFramePr>
        <p:xfrm>
          <a:off x="6781800" y="4419282"/>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ADD</a:t>
                      </a:r>
                      <a:endParaRPr lang="en-US" dirty="0"/>
                    </a:p>
                  </a:txBody>
                  <a:tcPr marL="0" marR="0" marT="0" marB="0"/>
                </a:tc>
              </a:tr>
              <a:tr h="195943">
                <a:tc>
                  <a:txBody>
                    <a:bodyPr/>
                    <a:lstStyle/>
                    <a:p>
                      <a:pPr algn="ctr"/>
                      <a:r>
                        <a:rPr lang="en-US" dirty="0" smtClean="0"/>
                        <a:t>MOV</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24</a:t>
                      </a:r>
                    </a:p>
                  </a:txBody>
                  <a:tcPr marL="0" marR="0" marT="0" marB="0"/>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3086688440"/>
              </p:ext>
            </p:extLst>
          </p:nvPr>
        </p:nvGraphicFramePr>
        <p:xfrm>
          <a:off x="6781800" y="3703002"/>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11" name="TextBox 10"/>
          <p:cNvSpPr txBox="1"/>
          <p:nvPr/>
        </p:nvSpPr>
        <p:spPr>
          <a:xfrm>
            <a:off x="7239000" y="3824922"/>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12" name="Content Placeholder 3"/>
          <p:cNvGraphicFramePr>
            <a:graphicFrameLocks/>
          </p:cNvGraphicFramePr>
          <p:nvPr>
            <p:extLst>
              <p:ext uri="{D42A27DB-BD31-4B8C-83A1-F6EECF244321}">
                <p14:modId xmlns:p14="http://schemas.microsoft.com/office/powerpoint/2010/main" val="3111170002"/>
              </p:ext>
            </p:extLst>
          </p:nvPr>
        </p:nvGraphicFramePr>
        <p:xfrm>
          <a:off x="8077200" y="4418330"/>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28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147450124"/>
              </p:ext>
            </p:extLst>
          </p:nvPr>
        </p:nvGraphicFramePr>
        <p:xfrm>
          <a:off x="8077200" y="3702050"/>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16380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3894815995"/>
              </p:ext>
            </p:extLst>
          </p:nvPr>
        </p:nvGraphicFramePr>
        <p:xfrm>
          <a:off x="6781800" y="1784032"/>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CMP</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16412</a:t>
                      </a:r>
                    </a:p>
                  </a:txBody>
                  <a:tcPr marL="0" marR="0" marT="0" marB="0"/>
                </a:tc>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4130751328"/>
              </p:ext>
            </p:extLst>
          </p:nvPr>
        </p:nvGraphicFramePr>
        <p:xfrm>
          <a:off x="6781800" y="1067752"/>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16" name="TextBox 15"/>
          <p:cNvSpPr txBox="1"/>
          <p:nvPr/>
        </p:nvSpPr>
        <p:spPr>
          <a:xfrm>
            <a:off x="7239000" y="1189672"/>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17" name="Content Placeholder 3"/>
          <p:cNvGraphicFramePr>
            <a:graphicFrameLocks/>
          </p:cNvGraphicFramePr>
          <p:nvPr>
            <p:extLst>
              <p:ext uri="{D42A27DB-BD31-4B8C-83A1-F6EECF244321}">
                <p14:modId xmlns:p14="http://schemas.microsoft.com/office/powerpoint/2010/main" val="446848176"/>
              </p:ext>
            </p:extLst>
          </p:nvPr>
        </p:nvGraphicFramePr>
        <p:xfrm>
          <a:off x="8077200" y="1783080"/>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16412</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16392</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16388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16384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2500760322"/>
              </p:ext>
            </p:extLst>
          </p:nvPr>
        </p:nvGraphicFramePr>
        <p:xfrm>
          <a:off x="8077200" y="1066800"/>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32764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0" name="Oval 19"/>
          <p:cNvSpPr/>
          <p:nvPr/>
        </p:nvSpPr>
        <p:spPr>
          <a:xfrm>
            <a:off x="7924800" y="6019800"/>
            <a:ext cx="410441" cy="3810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7987145" y="3380509"/>
            <a:ext cx="762000" cy="3810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Oval 21"/>
          <p:cNvSpPr/>
          <p:nvPr/>
        </p:nvSpPr>
        <p:spPr>
          <a:xfrm>
            <a:off x="7968096" y="999172"/>
            <a:ext cx="762000" cy="3810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Oval 22"/>
          <p:cNvSpPr/>
          <p:nvPr/>
        </p:nvSpPr>
        <p:spPr>
          <a:xfrm>
            <a:off x="7980218" y="3638463"/>
            <a:ext cx="762000" cy="3810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715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20" grpId="0" animBg="1"/>
      <p:bldP spid="21" grpId="0" animBg="1"/>
      <p:bldP spid="22"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relocation</a:t>
            </a:r>
            <a:endParaRPr lang="en-US" dirty="0"/>
          </a:p>
        </p:txBody>
      </p:sp>
      <p:sp>
        <p:nvSpPr>
          <p:cNvPr id="3" name="Content Placeholder 2"/>
          <p:cNvSpPr>
            <a:spLocks noGrp="1"/>
          </p:cNvSpPr>
          <p:nvPr>
            <p:ph idx="1"/>
          </p:nvPr>
        </p:nvSpPr>
        <p:spPr/>
        <p:txBody>
          <a:bodyPr/>
          <a:lstStyle/>
          <a:p>
            <a:pPr>
              <a:buClr>
                <a:schemeClr val="tx1"/>
              </a:buClr>
            </a:pPr>
            <a:r>
              <a:rPr lang="en-US" dirty="0" smtClean="0"/>
              <a:t>Steps in dynamic relocation</a:t>
            </a:r>
            <a:endParaRPr lang="en-US" dirty="0"/>
          </a:p>
          <a:p>
            <a:pPr marL="819150" lvl="1" indent="-457200">
              <a:buClr>
                <a:schemeClr val="tx1"/>
              </a:buClr>
              <a:buFont typeface="+mj-lt"/>
              <a:buAutoNum type="arabicPeriod"/>
            </a:pPr>
            <a:r>
              <a:rPr lang="en-US" dirty="0" smtClean="0"/>
              <a:t>Hardware </a:t>
            </a:r>
            <a:r>
              <a:rPr lang="en-US" dirty="0"/>
              <a:t>adds relocation register (base) to </a:t>
            </a:r>
            <a:r>
              <a:rPr lang="en-US" dirty="0" smtClean="0"/>
              <a:t>virtual address </a:t>
            </a:r>
            <a:r>
              <a:rPr lang="en-US" dirty="0"/>
              <a:t>to get a physical </a:t>
            </a:r>
            <a:r>
              <a:rPr lang="en-US" dirty="0" smtClean="0"/>
              <a:t>address</a:t>
            </a:r>
          </a:p>
          <a:p>
            <a:pPr marL="819150" lvl="1" indent="-457200">
              <a:buClr>
                <a:schemeClr val="tx1"/>
              </a:buClr>
              <a:buFont typeface="+mj-lt"/>
              <a:buAutoNum type="arabicPeriod"/>
            </a:pPr>
            <a:r>
              <a:rPr lang="en-US" dirty="0" smtClean="0"/>
              <a:t>Hardware </a:t>
            </a:r>
            <a:r>
              <a:rPr lang="en-US" dirty="0"/>
              <a:t>compares address with limit </a:t>
            </a:r>
            <a:r>
              <a:rPr lang="en-US" dirty="0" smtClean="0"/>
              <a:t>register; address </a:t>
            </a:r>
            <a:r>
              <a:rPr lang="en-US" dirty="0"/>
              <a:t>must be less than </a:t>
            </a:r>
            <a:r>
              <a:rPr lang="en-US" dirty="0" smtClean="0"/>
              <a:t>or equal limit</a:t>
            </a:r>
          </a:p>
          <a:p>
            <a:pPr marL="819150" lvl="1" indent="-457200">
              <a:buClr>
                <a:schemeClr val="tx1"/>
              </a:buClr>
              <a:buFont typeface="+mj-lt"/>
              <a:buAutoNum type="arabicPeriod"/>
            </a:pPr>
            <a:r>
              <a:rPr lang="en-US" dirty="0" smtClean="0"/>
              <a:t>If </a:t>
            </a:r>
            <a:r>
              <a:rPr lang="en-US" dirty="0"/>
              <a:t>test fails, the processor takes an address </a:t>
            </a:r>
            <a:r>
              <a:rPr lang="en-US" dirty="0" smtClean="0"/>
              <a:t>trap and </a:t>
            </a:r>
            <a:r>
              <a:rPr lang="en-US" dirty="0"/>
              <a:t>ignores the physical </a:t>
            </a:r>
            <a:r>
              <a:rPr lang="en-US" dirty="0" smtClean="0"/>
              <a:t>address.</a:t>
            </a:r>
            <a:endParaRPr lang="en-US" sz="2400" dirty="0"/>
          </a:p>
        </p:txBody>
      </p:sp>
      <p:sp>
        <p:nvSpPr>
          <p:cNvPr id="4" name="Rounded Rectangle 3"/>
          <p:cNvSpPr/>
          <p:nvPr/>
        </p:nvSpPr>
        <p:spPr>
          <a:xfrm>
            <a:off x="914400" y="4644737"/>
            <a:ext cx="990600"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CPU</a:t>
            </a:r>
            <a:endParaRPr lang="en-US" dirty="0"/>
          </a:p>
        </p:txBody>
      </p:sp>
      <p:sp>
        <p:nvSpPr>
          <p:cNvPr id="5" name="Rounded Rectangle 4"/>
          <p:cNvSpPr/>
          <p:nvPr/>
        </p:nvSpPr>
        <p:spPr>
          <a:xfrm>
            <a:off x="2362200" y="4644737"/>
            <a:ext cx="990600"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Logical</a:t>
            </a:r>
          </a:p>
          <a:p>
            <a:pPr algn="ctr"/>
            <a:r>
              <a:rPr lang="en-US" dirty="0" smtClean="0"/>
              <a:t>Address</a:t>
            </a:r>
            <a:endParaRPr lang="en-US" dirty="0"/>
          </a:p>
        </p:txBody>
      </p:sp>
      <p:sp>
        <p:nvSpPr>
          <p:cNvPr id="6" name="Oval 5"/>
          <p:cNvSpPr/>
          <p:nvPr/>
        </p:nvSpPr>
        <p:spPr>
          <a:xfrm>
            <a:off x="3810000" y="4759037"/>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t>
            </a:r>
            <a:endParaRPr lang="en-US" dirty="0"/>
          </a:p>
        </p:txBody>
      </p:sp>
      <p:sp>
        <p:nvSpPr>
          <p:cNvPr id="7" name="Rounded Rectangle 6"/>
          <p:cNvSpPr/>
          <p:nvPr/>
        </p:nvSpPr>
        <p:spPr>
          <a:xfrm>
            <a:off x="3486148" y="3806537"/>
            <a:ext cx="1052945"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Base</a:t>
            </a:r>
          </a:p>
          <a:p>
            <a:pPr algn="ctr"/>
            <a:r>
              <a:rPr lang="en-US" dirty="0" smtClean="0"/>
              <a:t>Register</a:t>
            </a:r>
            <a:endParaRPr lang="en-US" dirty="0"/>
          </a:p>
        </p:txBody>
      </p:sp>
      <p:sp>
        <p:nvSpPr>
          <p:cNvPr id="8" name="Rounded Rectangle 7"/>
          <p:cNvSpPr/>
          <p:nvPr/>
        </p:nvSpPr>
        <p:spPr>
          <a:xfrm>
            <a:off x="4646468" y="4644737"/>
            <a:ext cx="990600"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Physical</a:t>
            </a:r>
          </a:p>
          <a:p>
            <a:pPr algn="ctr"/>
            <a:r>
              <a:rPr lang="en-US" dirty="0" smtClean="0"/>
              <a:t>Address</a:t>
            </a:r>
            <a:endParaRPr lang="en-US" dirty="0"/>
          </a:p>
        </p:txBody>
      </p:sp>
      <p:sp>
        <p:nvSpPr>
          <p:cNvPr id="9" name="Diamond 8"/>
          <p:cNvSpPr/>
          <p:nvPr/>
        </p:nvSpPr>
        <p:spPr>
          <a:xfrm>
            <a:off x="6063095" y="4765387"/>
            <a:ext cx="853786" cy="38100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&lt;</a:t>
            </a:r>
            <a:r>
              <a:rPr lang="en-US" dirty="0" smtClean="0"/>
              <a:t>=</a:t>
            </a:r>
            <a:endParaRPr lang="en-US" dirty="0"/>
          </a:p>
        </p:txBody>
      </p:sp>
      <p:sp>
        <p:nvSpPr>
          <p:cNvPr id="10" name="Rounded Rectangle 9"/>
          <p:cNvSpPr/>
          <p:nvPr/>
        </p:nvSpPr>
        <p:spPr>
          <a:xfrm>
            <a:off x="5957455" y="3806537"/>
            <a:ext cx="1052945"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Limit</a:t>
            </a:r>
          </a:p>
          <a:p>
            <a:pPr algn="ctr"/>
            <a:r>
              <a:rPr lang="en-US" dirty="0" smtClean="0"/>
              <a:t>Register</a:t>
            </a:r>
            <a:endParaRPr lang="en-US" dirty="0"/>
          </a:p>
        </p:txBody>
      </p:sp>
      <p:sp>
        <p:nvSpPr>
          <p:cNvPr id="11" name="Rounded Rectangle 10"/>
          <p:cNvSpPr/>
          <p:nvPr/>
        </p:nvSpPr>
        <p:spPr>
          <a:xfrm>
            <a:off x="7349258" y="4644737"/>
            <a:ext cx="1191492"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MEMORY</a:t>
            </a:r>
            <a:endParaRPr lang="en-US" dirty="0"/>
          </a:p>
        </p:txBody>
      </p:sp>
      <p:cxnSp>
        <p:nvCxnSpPr>
          <p:cNvPr id="13" name="Straight Arrow Connector 12"/>
          <p:cNvCxnSpPr>
            <a:stCxn id="4" idx="3"/>
            <a:endCxn id="5" idx="1"/>
          </p:cNvCxnSpPr>
          <p:nvPr/>
        </p:nvCxnSpPr>
        <p:spPr>
          <a:xfrm>
            <a:off x="1905000" y="4949537"/>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45873" y="4949537"/>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191000" y="4935682"/>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637068" y="4963391"/>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916881" y="4949536"/>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483494" y="5146964"/>
            <a:ext cx="3247" cy="5680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2"/>
            <a:endCxn id="9" idx="0"/>
          </p:cNvCxnSpPr>
          <p:nvPr/>
        </p:nvCxnSpPr>
        <p:spPr>
          <a:xfrm>
            <a:off x="6483928" y="4416137"/>
            <a:ext cx="6060" cy="3492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2"/>
          </p:cNvCxnSpPr>
          <p:nvPr/>
        </p:nvCxnSpPr>
        <p:spPr>
          <a:xfrm flipH="1">
            <a:off x="4012620" y="4416137"/>
            <a:ext cx="1" cy="3619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40285" y="4616434"/>
            <a:ext cx="533400" cy="369332"/>
          </a:xfrm>
          <a:prstGeom prst="rect">
            <a:avLst/>
          </a:prstGeom>
          <a:noFill/>
        </p:spPr>
        <p:txBody>
          <a:bodyPr wrap="square" rtlCol="0">
            <a:spAutoFit/>
          </a:bodyPr>
          <a:lstStyle/>
          <a:p>
            <a:r>
              <a:rPr lang="en-US" dirty="0" smtClean="0"/>
              <a:t>Yes</a:t>
            </a:r>
            <a:endParaRPr lang="en-US" dirty="0"/>
          </a:p>
        </p:txBody>
      </p:sp>
      <p:sp>
        <p:nvSpPr>
          <p:cNvPr id="31" name="TextBox 30"/>
          <p:cNvSpPr txBox="1"/>
          <p:nvPr/>
        </p:nvSpPr>
        <p:spPr>
          <a:xfrm>
            <a:off x="6477000" y="5193268"/>
            <a:ext cx="533400" cy="369332"/>
          </a:xfrm>
          <a:prstGeom prst="rect">
            <a:avLst/>
          </a:prstGeom>
          <a:noFill/>
        </p:spPr>
        <p:txBody>
          <a:bodyPr wrap="square" rtlCol="0">
            <a:spAutoFit/>
          </a:bodyPr>
          <a:lstStyle/>
          <a:p>
            <a:r>
              <a:rPr lang="en-US" dirty="0" smtClean="0"/>
              <a:t>No</a:t>
            </a:r>
            <a:endParaRPr lang="en-US" dirty="0"/>
          </a:p>
        </p:txBody>
      </p:sp>
      <p:sp>
        <p:nvSpPr>
          <p:cNvPr id="32" name="TextBox 31"/>
          <p:cNvSpPr txBox="1"/>
          <p:nvPr/>
        </p:nvSpPr>
        <p:spPr>
          <a:xfrm>
            <a:off x="5480338" y="5721927"/>
            <a:ext cx="2006312" cy="369332"/>
          </a:xfrm>
          <a:prstGeom prst="rect">
            <a:avLst/>
          </a:prstGeom>
          <a:noFill/>
        </p:spPr>
        <p:txBody>
          <a:bodyPr wrap="square" rtlCol="0">
            <a:spAutoFit/>
          </a:bodyPr>
          <a:lstStyle/>
          <a:p>
            <a:pPr algn="ctr"/>
            <a:r>
              <a:rPr lang="en-US" dirty="0" smtClean="0"/>
              <a:t>Trap: Address error </a:t>
            </a:r>
            <a:endParaRPr lang="en-US" dirty="0"/>
          </a:p>
        </p:txBody>
      </p:sp>
    </p:spTree>
    <p:extLst>
      <p:ext uri="{BB962C8B-B14F-4D97-AF65-F5344CB8AC3E}">
        <p14:creationId xmlns:p14="http://schemas.microsoft.com/office/powerpoint/2010/main" val="288028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30" grpId="0"/>
      <p:bldP spid="31"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free memory</a:t>
            </a:r>
            <a:endParaRPr lang="en-US" dirty="0"/>
          </a:p>
        </p:txBody>
      </p:sp>
      <p:sp>
        <p:nvSpPr>
          <p:cNvPr id="3" name="Content Placeholder 2"/>
          <p:cNvSpPr>
            <a:spLocks noGrp="1"/>
          </p:cNvSpPr>
          <p:nvPr>
            <p:ph idx="1"/>
          </p:nvPr>
        </p:nvSpPr>
        <p:spPr/>
        <p:txBody>
          <a:bodyPr/>
          <a:lstStyle/>
          <a:p>
            <a:r>
              <a:rPr lang="en-US" dirty="0" smtClean="0"/>
              <a:t>Two ways to keep track of memory usage (free memory)</a:t>
            </a:r>
          </a:p>
          <a:p>
            <a:pPr marL="819150" lvl="1" indent="-457200">
              <a:buFont typeface="+mj-lt"/>
              <a:buAutoNum type="arabicPeriod"/>
            </a:pPr>
            <a:r>
              <a:rPr lang="en-US" dirty="0" smtClean="0"/>
              <a:t>Memory management with Bitmaps</a:t>
            </a:r>
          </a:p>
          <a:p>
            <a:pPr marL="819150" lvl="1" indent="-457200">
              <a:buFont typeface="+mj-lt"/>
              <a:buAutoNum type="arabicPeriod"/>
            </a:pPr>
            <a:r>
              <a:rPr lang="en-US" dirty="0"/>
              <a:t>Memory management with </a:t>
            </a:r>
            <a:r>
              <a:rPr lang="en-US" dirty="0" smtClean="0"/>
              <a:t>Linked List</a:t>
            </a:r>
            <a:endParaRPr lang="en-US" dirty="0"/>
          </a:p>
        </p:txBody>
      </p:sp>
    </p:spTree>
    <p:extLst>
      <p:ext uri="{BB962C8B-B14F-4D97-AF65-F5344CB8AC3E}">
        <p14:creationId xmlns:p14="http://schemas.microsoft.com/office/powerpoint/2010/main" val="24221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 with Bitmaps</a:t>
            </a:r>
            <a:endParaRPr lang="en-IN" dirty="0"/>
          </a:p>
        </p:txBody>
      </p:sp>
      <p:sp>
        <p:nvSpPr>
          <p:cNvPr id="3" name="Content Placeholder 2"/>
          <p:cNvSpPr>
            <a:spLocks noGrp="1"/>
          </p:cNvSpPr>
          <p:nvPr>
            <p:ph idx="1"/>
          </p:nvPr>
        </p:nvSpPr>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987081114"/>
              </p:ext>
            </p:extLst>
          </p:nvPr>
        </p:nvGraphicFramePr>
        <p:xfrm>
          <a:off x="417850" y="1981200"/>
          <a:ext cx="1728000" cy="1483360"/>
        </p:xfrm>
        <a:graphic>
          <a:graphicData uri="http://schemas.openxmlformats.org/drawingml/2006/table">
            <a:tbl>
              <a:tblPr firstRow="1" bandRow="1">
                <a:tableStyleId>{5940675A-B579-460E-94D1-54222C63F5DA}</a:tableStyleId>
              </a:tblPr>
              <a:tblGrid>
                <a:gridCol w="216000"/>
                <a:gridCol w="216000"/>
                <a:gridCol w="216000"/>
                <a:gridCol w="216000"/>
                <a:gridCol w="216000"/>
                <a:gridCol w="216000"/>
                <a:gridCol w="216000"/>
                <a:gridCol w="216000"/>
              </a:tblGrid>
              <a:tr h="37084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7005578"/>
              </p:ext>
            </p:extLst>
          </p:nvPr>
        </p:nvGraphicFramePr>
        <p:xfrm>
          <a:off x="417850" y="2352040"/>
          <a:ext cx="1728000" cy="370840"/>
        </p:xfrm>
        <a:graphic>
          <a:graphicData uri="http://schemas.openxmlformats.org/drawingml/2006/table">
            <a:tbl>
              <a:tblPr firstRow="1" bandRow="1">
                <a:tableStyleId>{5940675A-B579-460E-94D1-54222C63F5DA}</a:tableStyleId>
              </a:tblPr>
              <a:tblGrid>
                <a:gridCol w="216000"/>
                <a:gridCol w="216000"/>
                <a:gridCol w="216000"/>
                <a:gridCol w="216000"/>
                <a:gridCol w="216000"/>
                <a:gridCol w="216000"/>
                <a:gridCol w="216000"/>
                <a:gridCol w="216000"/>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60070987"/>
              </p:ext>
            </p:extLst>
          </p:nvPr>
        </p:nvGraphicFramePr>
        <p:xfrm>
          <a:off x="417850" y="2722880"/>
          <a:ext cx="1728000" cy="370840"/>
        </p:xfrm>
        <a:graphic>
          <a:graphicData uri="http://schemas.openxmlformats.org/drawingml/2006/table">
            <a:tbl>
              <a:tblPr firstRow="1" bandRow="1">
                <a:tableStyleId>{5940675A-B579-460E-94D1-54222C63F5DA}</a:tableStyleId>
              </a:tblPr>
              <a:tblGrid>
                <a:gridCol w="216000"/>
                <a:gridCol w="216000"/>
                <a:gridCol w="216000"/>
                <a:gridCol w="216000"/>
                <a:gridCol w="216000"/>
                <a:gridCol w="216000"/>
                <a:gridCol w="216000"/>
                <a:gridCol w="216000"/>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84263064"/>
              </p:ext>
            </p:extLst>
          </p:nvPr>
        </p:nvGraphicFramePr>
        <p:xfrm>
          <a:off x="417850" y="3093720"/>
          <a:ext cx="1728000" cy="370840"/>
        </p:xfrm>
        <a:graphic>
          <a:graphicData uri="http://schemas.openxmlformats.org/drawingml/2006/table">
            <a:tbl>
              <a:tblPr firstRow="1" bandRow="1">
                <a:tableStyleId>{5940675A-B579-460E-94D1-54222C63F5DA}</a:tableStyleId>
              </a:tblPr>
              <a:tblGrid>
                <a:gridCol w="216000"/>
                <a:gridCol w="216000"/>
                <a:gridCol w="216000"/>
                <a:gridCol w="216000"/>
                <a:gridCol w="216000"/>
                <a:gridCol w="216000"/>
                <a:gridCol w="216000"/>
                <a:gridCol w="216000"/>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14612507"/>
              </p:ext>
            </p:extLst>
          </p:nvPr>
        </p:nvGraphicFramePr>
        <p:xfrm>
          <a:off x="417850" y="3464560"/>
          <a:ext cx="1728000" cy="370840"/>
        </p:xfrm>
        <a:graphic>
          <a:graphicData uri="http://schemas.openxmlformats.org/drawingml/2006/table">
            <a:tbl>
              <a:tblPr firstRow="1" bandRow="1">
                <a:tableStyleId>{5940675A-B579-460E-94D1-54222C63F5DA}</a:tableStyleId>
              </a:tblPr>
              <a:tblGrid>
                <a:gridCol w="1728000"/>
              </a:tblGrid>
              <a:tr h="370840">
                <a:tc>
                  <a:txBody>
                    <a:bodyPr/>
                    <a:lstStyle/>
                    <a:p>
                      <a:r>
                        <a:rPr lang="en-US" dirty="0" smtClean="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9" name="Straight Arrow Connector 8"/>
          <p:cNvCxnSpPr/>
          <p:nvPr/>
        </p:nvCxnSpPr>
        <p:spPr>
          <a:xfrm flipV="1">
            <a:off x="533400" y="136144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39140" y="136017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925830" y="1362869"/>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1430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3716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6002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828800" y="136144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02692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1604" y="1359931"/>
            <a:ext cx="258591" cy="369332"/>
          </a:xfrm>
          <a:prstGeom prst="rect">
            <a:avLst/>
          </a:prstGeom>
          <a:noFill/>
        </p:spPr>
        <p:txBody>
          <a:bodyPr wrap="square" rtlCol="0">
            <a:spAutoFit/>
          </a:bodyPr>
          <a:lstStyle/>
          <a:p>
            <a:pPr algn="ctr"/>
            <a:r>
              <a:rPr lang="en-US" dirty="0" smtClean="0"/>
              <a:t>0</a:t>
            </a:r>
            <a:endParaRPr lang="en-IN" dirty="0"/>
          </a:p>
        </p:txBody>
      </p:sp>
      <p:sp>
        <p:nvSpPr>
          <p:cNvPr id="18" name="TextBox 17"/>
          <p:cNvSpPr txBox="1"/>
          <p:nvPr/>
        </p:nvSpPr>
        <p:spPr>
          <a:xfrm>
            <a:off x="2027409" y="1359568"/>
            <a:ext cx="258591" cy="369332"/>
          </a:xfrm>
          <a:prstGeom prst="rect">
            <a:avLst/>
          </a:prstGeom>
          <a:noFill/>
        </p:spPr>
        <p:txBody>
          <a:bodyPr wrap="square" rtlCol="0">
            <a:spAutoFit/>
          </a:bodyPr>
          <a:lstStyle/>
          <a:p>
            <a:pPr algn="ctr"/>
            <a:r>
              <a:rPr lang="en-US" dirty="0"/>
              <a:t>8</a:t>
            </a:r>
            <a:endParaRPr lang="en-IN" dirty="0"/>
          </a:p>
        </p:txBody>
      </p:sp>
      <p:sp>
        <p:nvSpPr>
          <p:cNvPr id="19" name="TextBox 18"/>
          <p:cNvSpPr txBox="1"/>
          <p:nvPr/>
        </p:nvSpPr>
        <p:spPr>
          <a:xfrm>
            <a:off x="3631311" y="1359568"/>
            <a:ext cx="432937" cy="369332"/>
          </a:xfrm>
          <a:prstGeom prst="rect">
            <a:avLst/>
          </a:prstGeom>
          <a:noFill/>
        </p:spPr>
        <p:txBody>
          <a:bodyPr wrap="square" rtlCol="0">
            <a:spAutoFit/>
          </a:bodyPr>
          <a:lstStyle/>
          <a:p>
            <a:pPr algn="ctr"/>
            <a:r>
              <a:rPr lang="en-US" dirty="0" smtClean="0"/>
              <a:t>16</a:t>
            </a:r>
            <a:endParaRPr lang="en-IN" dirty="0"/>
          </a:p>
        </p:txBody>
      </p:sp>
      <p:sp>
        <p:nvSpPr>
          <p:cNvPr id="20" name="TextBox 19"/>
          <p:cNvSpPr txBox="1"/>
          <p:nvPr/>
        </p:nvSpPr>
        <p:spPr>
          <a:xfrm>
            <a:off x="5388743" y="1359568"/>
            <a:ext cx="432937" cy="369332"/>
          </a:xfrm>
          <a:prstGeom prst="rect">
            <a:avLst/>
          </a:prstGeom>
          <a:noFill/>
        </p:spPr>
        <p:txBody>
          <a:bodyPr wrap="square" rtlCol="0">
            <a:spAutoFit/>
          </a:bodyPr>
          <a:lstStyle/>
          <a:p>
            <a:pPr algn="ctr"/>
            <a:r>
              <a:rPr lang="en-US" dirty="0" smtClean="0"/>
              <a:t>24</a:t>
            </a:r>
            <a:endParaRPr lang="en-IN" dirty="0"/>
          </a:p>
        </p:txBody>
      </p:sp>
      <p:sp>
        <p:nvSpPr>
          <p:cNvPr id="21" name="TextBox 20"/>
          <p:cNvSpPr txBox="1"/>
          <p:nvPr/>
        </p:nvSpPr>
        <p:spPr>
          <a:xfrm>
            <a:off x="7096534" y="1359568"/>
            <a:ext cx="432937" cy="369332"/>
          </a:xfrm>
          <a:prstGeom prst="rect">
            <a:avLst/>
          </a:prstGeom>
          <a:noFill/>
        </p:spPr>
        <p:txBody>
          <a:bodyPr wrap="square" rtlCol="0">
            <a:spAutoFit/>
          </a:bodyPr>
          <a:lstStyle/>
          <a:p>
            <a:pPr algn="ctr"/>
            <a:r>
              <a:rPr lang="en-US" dirty="0" smtClean="0"/>
              <a:t>32</a:t>
            </a:r>
            <a:endParaRPr lang="en-IN" dirty="0"/>
          </a:p>
        </p:txBody>
      </p:sp>
      <p:graphicFrame>
        <p:nvGraphicFramePr>
          <p:cNvPr id="22" name="Table 21"/>
          <p:cNvGraphicFramePr>
            <a:graphicFrameLocks noGrp="1"/>
          </p:cNvGraphicFramePr>
          <p:nvPr>
            <p:extLst>
              <p:ext uri="{D42A27DB-BD31-4B8C-83A1-F6EECF244321}">
                <p14:modId xmlns:p14="http://schemas.microsoft.com/office/powerpoint/2010/main" val="2627612020"/>
              </p:ext>
            </p:extLst>
          </p:nvPr>
        </p:nvGraphicFramePr>
        <p:xfrm>
          <a:off x="402451" y="968188"/>
          <a:ext cx="7632000" cy="370840"/>
        </p:xfrm>
        <a:graphic>
          <a:graphicData uri="http://schemas.openxmlformats.org/drawingml/2006/table">
            <a:tbl>
              <a:tblPr firstRow="1" bandRow="1">
                <a:tableStyleId>{5940675A-B579-460E-94D1-54222C63F5DA}</a:tableStyleId>
              </a:tblPr>
              <a:tblGrid>
                <a:gridCol w="1080000"/>
                <a:gridCol w="216000"/>
                <a:gridCol w="216000"/>
                <a:gridCol w="216000"/>
                <a:gridCol w="1296000"/>
                <a:gridCol w="864000"/>
                <a:gridCol w="216000"/>
                <a:gridCol w="216000"/>
                <a:gridCol w="1296000"/>
                <a:gridCol w="648000"/>
                <a:gridCol w="216000"/>
                <a:gridCol w="216000"/>
                <a:gridCol w="216000"/>
                <a:gridCol w="720000"/>
              </a:tblGrid>
              <a:tr h="370840">
                <a:tc>
                  <a:txBody>
                    <a:bodyPr/>
                    <a:lstStyle/>
                    <a:p>
                      <a:pPr algn="ctr"/>
                      <a:r>
                        <a:rPr lang="en-US" dirty="0" smtClean="0"/>
                        <a:t>A</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pPr algn="ctr"/>
                      <a:r>
                        <a:rPr lang="en-US" dirty="0" smtClean="0"/>
                        <a:t>B</a:t>
                      </a:r>
                      <a:endParaRPr lang="en-IN" dirty="0"/>
                    </a:p>
                  </a:txBody>
                  <a:tcPr/>
                </a:tc>
                <a:tc>
                  <a:txBody>
                    <a:bodyPr/>
                    <a:lstStyle/>
                    <a:p>
                      <a:pPr algn="ctr"/>
                      <a:r>
                        <a:rPr lang="en-US" dirty="0" smtClean="0"/>
                        <a:t>C</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pPr algn="ctr"/>
                      <a:r>
                        <a:rPr lang="en-US" dirty="0" smtClean="0"/>
                        <a:t>D</a:t>
                      </a:r>
                      <a:endParaRPr lang="en-IN" dirty="0"/>
                    </a:p>
                  </a:txBody>
                  <a:tcPr/>
                </a:tc>
                <a:tc>
                  <a:txBody>
                    <a:bodyPr/>
                    <a:lstStyle/>
                    <a:p>
                      <a:pPr algn="ctr"/>
                      <a:r>
                        <a:rPr lang="en-US" dirty="0" smtClean="0"/>
                        <a:t>E</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r>
                        <a:rPr lang="en-US" dirty="0" smtClean="0"/>
                        <a:t>…….</a:t>
                      </a:r>
                      <a:endParaRPr lang="en-IN" dirty="0"/>
                    </a:p>
                  </a:txBody>
                  <a:tcPr/>
                </a:tc>
              </a:tr>
            </a:tbl>
          </a:graphicData>
        </a:graphic>
      </p:graphicFrame>
      <p:sp>
        <p:nvSpPr>
          <p:cNvPr id="23" name="TextBox 22"/>
          <p:cNvSpPr txBox="1"/>
          <p:nvPr/>
        </p:nvSpPr>
        <p:spPr>
          <a:xfrm>
            <a:off x="2373200" y="1970544"/>
            <a:ext cx="6580300" cy="2677656"/>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t>With bitmap, memory is divided into allocation units.</a:t>
            </a:r>
          </a:p>
          <a:p>
            <a:pPr marL="285750" indent="-285750" algn="just">
              <a:buFont typeface="Arial" panose="020B0604020202020204" pitchFamily="34" charset="0"/>
              <a:buChar char="•"/>
            </a:pPr>
            <a:r>
              <a:rPr lang="en-IN" sz="2400" dirty="0"/>
              <a:t>Corresponding to each </a:t>
            </a:r>
            <a:r>
              <a:rPr lang="en-IN" sz="2400" dirty="0" smtClean="0"/>
              <a:t>allocation unit </a:t>
            </a:r>
            <a:r>
              <a:rPr lang="en-IN" sz="2400" dirty="0"/>
              <a:t>there is a bit in a bitmap.</a:t>
            </a:r>
          </a:p>
          <a:p>
            <a:pPr marL="285750" indent="-285750" algn="just">
              <a:buFont typeface="Arial" panose="020B0604020202020204" pitchFamily="34" charset="0"/>
              <a:buChar char="•"/>
            </a:pPr>
            <a:r>
              <a:rPr lang="en-IN" sz="2400" dirty="0"/>
              <a:t>Bit is 0 if the unit is </a:t>
            </a:r>
            <a:r>
              <a:rPr lang="en-IN" sz="2400" dirty="0" smtClean="0"/>
              <a:t>free and 1 </a:t>
            </a:r>
            <a:r>
              <a:rPr lang="en-IN" sz="2400" dirty="0"/>
              <a:t>if unit is occupied.</a:t>
            </a:r>
          </a:p>
          <a:p>
            <a:pPr marL="285750" indent="-285750" algn="just">
              <a:buFont typeface="Arial" panose="020B0604020202020204" pitchFamily="34" charset="0"/>
              <a:buChar char="•"/>
            </a:pPr>
            <a:r>
              <a:rPr lang="en-IN" sz="2400" dirty="0"/>
              <a:t>The size of allocation unit is an important design issue, the smaller the size, the larger the bitmap</a:t>
            </a:r>
            <a:r>
              <a:rPr lang="en-IN" sz="2400" dirty="0" smtClean="0"/>
              <a:t>.</a:t>
            </a:r>
            <a:endParaRPr lang="en-IN" sz="2400" dirty="0"/>
          </a:p>
        </p:txBody>
      </p:sp>
    </p:spTree>
    <p:extLst>
      <p:ext uri="{BB962C8B-B14F-4D97-AF65-F5344CB8AC3E}">
        <p14:creationId xmlns:p14="http://schemas.microsoft.com/office/powerpoint/2010/main" val="239557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 with Bitmaps</a:t>
            </a:r>
            <a:endParaRPr lang="en-IN" dirty="0"/>
          </a:p>
        </p:txBody>
      </p:sp>
      <p:sp>
        <p:nvSpPr>
          <p:cNvPr id="3" name="Content Placeholder 2"/>
          <p:cNvSpPr>
            <a:spLocks noGrp="1"/>
          </p:cNvSpPr>
          <p:nvPr>
            <p:ph idx="1"/>
          </p:nvPr>
        </p:nvSpPr>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987081114"/>
              </p:ext>
            </p:extLst>
          </p:nvPr>
        </p:nvGraphicFramePr>
        <p:xfrm>
          <a:off x="417850" y="1981200"/>
          <a:ext cx="1728000" cy="1483360"/>
        </p:xfrm>
        <a:graphic>
          <a:graphicData uri="http://schemas.openxmlformats.org/drawingml/2006/table">
            <a:tbl>
              <a:tblPr firstRow="1" bandRow="1">
                <a:tableStyleId>{5940675A-B579-460E-94D1-54222C63F5DA}</a:tableStyleId>
              </a:tblPr>
              <a:tblGrid>
                <a:gridCol w="216000"/>
                <a:gridCol w="216000"/>
                <a:gridCol w="216000"/>
                <a:gridCol w="216000"/>
                <a:gridCol w="216000"/>
                <a:gridCol w="216000"/>
                <a:gridCol w="216000"/>
                <a:gridCol w="216000"/>
              </a:tblGrid>
              <a:tr h="37084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7005578"/>
              </p:ext>
            </p:extLst>
          </p:nvPr>
        </p:nvGraphicFramePr>
        <p:xfrm>
          <a:off x="417850" y="2352040"/>
          <a:ext cx="1728000" cy="370840"/>
        </p:xfrm>
        <a:graphic>
          <a:graphicData uri="http://schemas.openxmlformats.org/drawingml/2006/table">
            <a:tbl>
              <a:tblPr firstRow="1" bandRow="1">
                <a:tableStyleId>{5940675A-B579-460E-94D1-54222C63F5DA}</a:tableStyleId>
              </a:tblPr>
              <a:tblGrid>
                <a:gridCol w="216000"/>
                <a:gridCol w="216000"/>
                <a:gridCol w="216000"/>
                <a:gridCol w="216000"/>
                <a:gridCol w="216000"/>
                <a:gridCol w="216000"/>
                <a:gridCol w="216000"/>
                <a:gridCol w="216000"/>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60070987"/>
              </p:ext>
            </p:extLst>
          </p:nvPr>
        </p:nvGraphicFramePr>
        <p:xfrm>
          <a:off x="417850" y="2722880"/>
          <a:ext cx="1728000" cy="370840"/>
        </p:xfrm>
        <a:graphic>
          <a:graphicData uri="http://schemas.openxmlformats.org/drawingml/2006/table">
            <a:tbl>
              <a:tblPr firstRow="1" bandRow="1">
                <a:tableStyleId>{5940675A-B579-460E-94D1-54222C63F5DA}</a:tableStyleId>
              </a:tblPr>
              <a:tblGrid>
                <a:gridCol w="216000"/>
                <a:gridCol w="216000"/>
                <a:gridCol w="216000"/>
                <a:gridCol w="216000"/>
                <a:gridCol w="216000"/>
                <a:gridCol w="216000"/>
                <a:gridCol w="216000"/>
                <a:gridCol w="216000"/>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84263064"/>
              </p:ext>
            </p:extLst>
          </p:nvPr>
        </p:nvGraphicFramePr>
        <p:xfrm>
          <a:off x="417850" y="3093720"/>
          <a:ext cx="1728000" cy="370840"/>
        </p:xfrm>
        <a:graphic>
          <a:graphicData uri="http://schemas.openxmlformats.org/drawingml/2006/table">
            <a:tbl>
              <a:tblPr firstRow="1" bandRow="1">
                <a:tableStyleId>{5940675A-B579-460E-94D1-54222C63F5DA}</a:tableStyleId>
              </a:tblPr>
              <a:tblGrid>
                <a:gridCol w="216000"/>
                <a:gridCol w="216000"/>
                <a:gridCol w="216000"/>
                <a:gridCol w="216000"/>
                <a:gridCol w="216000"/>
                <a:gridCol w="216000"/>
                <a:gridCol w="216000"/>
                <a:gridCol w="216000"/>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14612507"/>
              </p:ext>
            </p:extLst>
          </p:nvPr>
        </p:nvGraphicFramePr>
        <p:xfrm>
          <a:off x="417850" y="3464560"/>
          <a:ext cx="1728000" cy="370840"/>
        </p:xfrm>
        <a:graphic>
          <a:graphicData uri="http://schemas.openxmlformats.org/drawingml/2006/table">
            <a:tbl>
              <a:tblPr firstRow="1" bandRow="1">
                <a:tableStyleId>{5940675A-B579-460E-94D1-54222C63F5DA}</a:tableStyleId>
              </a:tblPr>
              <a:tblGrid>
                <a:gridCol w="1728000"/>
              </a:tblGrid>
              <a:tr h="370840">
                <a:tc>
                  <a:txBody>
                    <a:bodyPr/>
                    <a:lstStyle/>
                    <a:p>
                      <a:r>
                        <a:rPr lang="en-US" dirty="0" smtClean="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9" name="Straight Arrow Connector 8"/>
          <p:cNvCxnSpPr/>
          <p:nvPr/>
        </p:nvCxnSpPr>
        <p:spPr>
          <a:xfrm flipV="1">
            <a:off x="533400" y="136144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39140" y="136017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925830" y="1362869"/>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1430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3716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6002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828800" y="136144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02692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1604" y="1359931"/>
            <a:ext cx="258591" cy="369332"/>
          </a:xfrm>
          <a:prstGeom prst="rect">
            <a:avLst/>
          </a:prstGeom>
          <a:noFill/>
        </p:spPr>
        <p:txBody>
          <a:bodyPr wrap="square" rtlCol="0">
            <a:spAutoFit/>
          </a:bodyPr>
          <a:lstStyle/>
          <a:p>
            <a:pPr algn="ctr"/>
            <a:r>
              <a:rPr lang="en-US" dirty="0" smtClean="0"/>
              <a:t>0</a:t>
            </a:r>
            <a:endParaRPr lang="en-IN" dirty="0"/>
          </a:p>
        </p:txBody>
      </p:sp>
      <p:sp>
        <p:nvSpPr>
          <p:cNvPr id="18" name="TextBox 17"/>
          <p:cNvSpPr txBox="1"/>
          <p:nvPr/>
        </p:nvSpPr>
        <p:spPr>
          <a:xfrm>
            <a:off x="2027409" y="1359568"/>
            <a:ext cx="258591" cy="369332"/>
          </a:xfrm>
          <a:prstGeom prst="rect">
            <a:avLst/>
          </a:prstGeom>
          <a:noFill/>
        </p:spPr>
        <p:txBody>
          <a:bodyPr wrap="square" rtlCol="0">
            <a:spAutoFit/>
          </a:bodyPr>
          <a:lstStyle/>
          <a:p>
            <a:pPr algn="ctr"/>
            <a:r>
              <a:rPr lang="en-US" dirty="0"/>
              <a:t>8</a:t>
            </a:r>
            <a:endParaRPr lang="en-IN" dirty="0"/>
          </a:p>
        </p:txBody>
      </p:sp>
      <p:sp>
        <p:nvSpPr>
          <p:cNvPr id="19" name="TextBox 18"/>
          <p:cNvSpPr txBox="1"/>
          <p:nvPr/>
        </p:nvSpPr>
        <p:spPr>
          <a:xfrm>
            <a:off x="3631311" y="1359568"/>
            <a:ext cx="432937" cy="369332"/>
          </a:xfrm>
          <a:prstGeom prst="rect">
            <a:avLst/>
          </a:prstGeom>
          <a:noFill/>
        </p:spPr>
        <p:txBody>
          <a:bodyPr wrap="square" rtlCol="0">
            <a:spAutoFit/>
          </a:bodyPr>
          <a:lstStyle/>
          <a:p>
            <a:pPr algn="ctr"/>
            <a:r>
              <a:rPr lang="en-US" dirty="0" smtClean="0"/>
              <a:t>16</a:t>
            </a:r>
            <a:endParaRPr lang="en-IN" dirty="0"/>
          </a:p>
        </p:txBody>
      </p:sp>
      <p:sp>
        <p:nvSpPr>
          <p:cNvPr id="20" name="TextBox 19"/>
          <p:cNvSpPr txBox="1"/>
          <p:nvPr/>
        </p:nvSpPr>
        <p:spPr>
          <a:xfrm>
            <a:off x="5388743" y="1359568"/>
            <a:ext cx="432937" cy="369332"/>
          </a:xfrm>
          <a:prstGeom prst="rect">
            <a:avLst/>
          </a:prstGeom>
          <a:noFill/>
        </p:spPr>
        <p:txBody>
          <a:bodyPr wrap="square" rtlCol="0">
            <a:spAutoFit/>
          </a:bodyPr>
          <a:lstStyle/>
          <a:p>
            <a:pPr algn="ctr"/>
            <a:r>
              <a:rPr lang="en-US" dirty="0" smtClean="0"/>
              <a:t>24</a:t>
            </a:r>
            <a:endParaRPr lang="en-IN" dirty="0"/>
          </a:p>
        </p:txBody>
      </p:sp>
      <p:sp>
        <p:nvSpPr>
          <p:cNvPr id="21" name="TextBox 20"/>
          <p:cNvSpPr txBox="1"/>
          <p:nvPr/>
        </p:nvSpPr>
        <p:spPr>
          <a:xfrm>
            <a:off x="7096534" y="1359568"/>
            <a:ext cx="432937" cy="369332"/>
          </a:xfrm>
          <a:prstGeom prst="rect">
            <a:avLst/>
          </a:prstGeom>
          <a:noFill/>
        </p:spPr>
        <p:txBody>
          <a:bodyPr wrap="square" rtlCol="0">
            <a:spAutoFit/>
          </a:bodyPr>
          <a:lstStyle/>
          <a:p>
            <a:pPr algn="ctr"/>
            <a:r>
              <a:rPr lang="en-US" dirty="0" smtClean="0"/>
              <a:t>32</a:t>
            </a:r>
            <a:endParaRPr lang="en-IN" dirty="0"/>
          </a:p>
        </p:txBody>
      </p:sp>
      <p:graphicFrame>
        <p:nvGraphicFramePr>
          <p:cNvPr id="22" name="Table 21"/>
          <p:cNvGraphicFramePr>
            <a:graphicFrameLocks noGrp="1"/>
          </p:cNvGraphicFramePr>
          <p:nvPr>
            <p:extLst>
              <p:ext uri="{D42A27DB-BD31-4B8C-83A1-F6EECF244321}">
                <p14:modId xmlns:p14="http://schemas.microsoft.com/office/powerpoint/2010/main" val="2627612020"/>
              </p:ext>
            </p:extLst>
          </p:nvPr>
        </p:nvGraphicFramePr>
        <p:xfrm>
          <a:off x="402451" y="968188"/>
          <a:ext cx="7632000" cy="370840"/>
        </p:xfrm>
        <a:graphic>
          <a:graphicData uri="http://schemas.openxmlformats.org/drawingml/2006/table">
            <a:tbl>
              <a:tblPr firstRow="1" bandRow="1">
                <a:tableStyleId>{5940675A-B579-460E-94D1-54222C63F5DA}</a:tableStyleId>
              </a:tblPr>
              <a:tblGrid>
                <a:gridCol w="1080000"/>
                <a:gridCol w="216000"/>
                <a:gridCol w="216000"/>
                <a:gridCol w="216000"/>
                <a:gridCol w="1296000"/>
                <a:gridCol w="864000"/>
                <a:gridCol w="216000"/>
                <a:gridCol w="216000"/>
                <a:gridCol w="1296000"/>
                <a:gridCol w="648000"/>
                <a:gridCol w="216000"/>
                <a:gridCol w="216000"/>
                <a:gridCol w="216000"/>
                <a:gridCol w="720000"/>
              </a:tblGrid>
              <a:tr h="370840">
                <a:tc>
                  <a:txBody>
                    <a:bodyPr/>
                    <a:lstStyle/>
                    <a:p>
                      <a:pPr algn="ctr"/>
                      <a:r>
                        <a:rPr lang="en-US" dirty="0" smtClean="0"/>
                        <a:t>A</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pPr algn="ctr"/>
                      <a:r>
                        <a:rPr lang="en-US" dirty="0" smtClean="0"/>
                        <a:t>B</a:t>
                      </a:r>
                      <a:endParaRPr lang="en-IN" dirty="0"/>
                    </a:p>
                  </a:txBody>
                  <a:tcPr/>
                </a:tc>
                <a:tc>
                  <a:txBody>
                    <a:bodyPr/>
                    <a:lstStyle/>
                    <a:p>
                      <a:pPr algn="ctr"/>
                      <a:r>
                        <a:rPr lang="en-US" dirty="0" smtClean="0"/>
                        <a:t>C</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pPr algn="ctr"/>
                      <a:r>
                        <a:rPr lang="en-US" dirty="0" smtClean="0"/>
                        <a:t>D</a:t>
                      </a:r>
                      <a:endParaRPr lang="en-IN" dirty="0"/>
                    </a:p>
                  </a:txBody>
                  <a:tcPr/>
                </a:tc>
                <a:tc>
                  <a:txBody>
                    <a:bodyPr/>
                    <a:lstStyle/>
                    <a:p>
                      <a:pPr algn="ctr"/>
                      <a:r>
                        <a:rPr lang="en-US" dirty="0" smtClean="0"/>
                        <a:t>E</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r>
                        <a:rPr lang="en-US" dirty="0" smtClean="0"/>
                        <a:t>…….</a:t>
                      </a:r>
                      <a:endParaRPr lang="en-IN" dirty="0"/>
                    </a:p>
                  </a:txBody>
                  <a:tcPr/>
                </a:tc>
              </a:tr>
            </a:tbl>
          </a:graphicData>
        </a:graphic>
      </p:graphicFrame>
      <p:sp>
        <p:nvSpPr>
          <p:cNvPr id="23" name="TextBox 22"/>
          <p:cNvSpPr txBox="1"/>
          <p:nvPr/>
        </p:nvSpPr>
        <p:spPr>
          <a:xfrm>
            <a:off x="2373200" y="1958876"/>
            <a:ext cx="6580300" cy="2308324"/>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smtClean="0"/>
              <a:t>The </a:t>
            </a:r>
            <a:r>
              <a:rPr lang="en-IN" sz="2400" dirty="0"/>
              <a:t>main problem is that when it has been decided to bring a k unit process, the memory manager must search the bitmap to find a run of k consecutive 0 bits in the map. </a:t>
            </a:r>
          </a:p>
          <a:p>
            <a:pPr marL="285750" indent="-285750" algn="just">
              <a:buFont typeface="Arial" panose="020B0604020202020204" pitchFamily="34" charset="0"/>
              <a:buChar char="•"/>
            </a:pPr>
            <a:r>
              <a:rPr lang="en-IN" sz="2400" dirty="0"/>
              <a:t>Searching a bitmap for a run of a given length is a slow operation</a:t>
            </a:r>
            <a:r>
              <a:rPr lang="en-IN" sz="2400" dirty="0" smtClean="0"/>
              <a:t>.</a:t>
            </a:r>
            <a:endParaRPr lang="en-IN" sz="2400" dirty="0"/>
          </a:p>
        </p:txBody>
      </p:sp>
    </p:spTree>
    <p:extLst>
      <p:ext uri="{BB962C8B-B14F-4D97-AF65-F5344CB8AC3E}">
        <p14:creationId xmlns:p14="http://schemas.microsoft.com/office/powerpoint/2010/main" val="395156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Memory management with Linked List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3009644"/>
              </p:ext>
            </p:extLst>
          </p:nvPr>
        </p:nvGraphicFramePr>
        <p:xfrm>
          <a:off x="381000" y="1066800"/>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0</a:t>
                      </a:r>
                      <a:endParaRPr lang="en-US" dirty="0"/>
                    </a:p>
                  </a:txBody>
                  <a:tcPr/>
                </a:tc>
                <a:tc>
                  <a:txBody>
                    <a:bodyPr/>
                    <a:lstStyle/>
                    <a:p>
                      <a:pPr algn="ctr"/>
                      <a:r>
                        <a:rPr lang="en-US" dirty="0" smtClean="0"/>
                        <a:t>5</a:t>
                      </a:r>
                      <a:endParaRPr lang="en-US" dirty="0"/>
                    </a:p>
                  </a:txBody>
                  <a:tcPr/>
                </a:tc>
                <a:tc>
                  <a:txBody>
                    <a:bodyPr/>
                    <a:lstStyle/>
                    <a:p>
                      <a:pPr algn="ct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699682632"/>
              </p:ext>
            </p:extLst>
          </p:nvPr>
        </p:nvGraphicFramePr>
        <p:xfrm>
          <a:off x="2514600" y="1066802"/>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016084633"/>
              </p:ext>
            </p:extLst>
          </p:nvPr>
        </p:nvGraphicFramePr>
        <p:xfrm>
          <a:off x="4648200" y="1066800"/>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2751951313"/>
              </p:ext>
            </p:extLst>
          </p:nvPr>
        </p:nvGraphicFramePr>
        <p:xfrm>
          <a:off x="6755000" y="1066798"/>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14</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r>
            </a:tbl>
          </a:graphicData>
        </a:graphic>
      </p:graphicFrame>
      <p:cxnSp>
        <p:nvCxnSpPr>
          <p:cNvPr id="17" name="Straight Arrow Connector 16"/>
          <p:cNvCxnSpPr>
            <a:endCxn id="5" idx="1"/>
          </p:cNvCxnSpPr>
          <p:nvPr/>
        </p:nvCxnSpPr>
        <p:spPr>
          <a:xfrm>
            <a:off x="1981200" y="1252214"/>
            <a:ext cx="533400" cy="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14" idx="1"/>
          </p:cNvCxnSpPr>
          <p:nvPr/>
        </p:nvCxnSpPr>
        <p:spPr>
          <a:xfrm>
            <a:off x="4099560" y="1252218"/>
            <a:ext cx="548640"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15" idx="1"/>
          </p:cNvCxnSpPr>
          <p:nvPr/>
        </p:nvCxnSpPr>
        <p:spPr>
          <a:xfrm>
            <a:off x="6233160" y="1252214"/>
            <a:ext cx="521840" cy="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296275" y="1987716"/>
            <a:ext cx="121847" cy="549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74" name="Content Placeholder 3"/>
          <p:cNvGraphicFramePr>
            <a:graphicFrameLocks/>
          </p:cNvGraphicFramePr>
          <p:nvPr>
            <p:extLst>
              <p:ext uri="{D42A27DB-BD31-4B8C-83A1-F6EECF244321}">
                <p14:modId xmlns:p14="http://schemas.microsoft.com/office/powerpoint/2010/main" val="4166023290"/>
              </p:ext>
            </p:extLst>
          </p:nvPr>
        </p:nvGraphicFramePr>
        <p:xfrm>
          <a:off x="396240" y="1828800"/>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18</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r>
            </a:tbl>
          </a:graphicData>
        </a:graphic>
      </p:graphicFrame>
      <p:graphicFrame>
        <p:nvGraphicFramePr>
          <p:cNvPr id="75" name="Content Placeholder 3"/>
          <p:cNvGraphicFramePr>
            <a:graphicFrameLocks/>
          </p:cNvGraphicFramePr>
          <p:nvPr>
            <p:extLst>
              <p:ext uri="{D42A27DB-BD31-4B8C-83A1-F6EECF244321}">
                <p14:modId xmlns:p14="http://schemas.microsoft.com/office/powerpoint/2010/main" val="1190178265"/>
              </p:ext>
            </p:extLst>
          </p:nvPr>
        </p:nvGraphicFramePr>
        <p:xfrm>
          <a:off x="2514600" y="1838960"/>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20</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76" name="Content Placeholder 3"/>
          <p:cNvGraphicFramePr>
            <a:graphicFrameLocks/>
          </p:cNvGraphicFramePr>
          <p:nvPr>
            <p:extLst>
              <p:ext uri="{D42A27DB-BD31-4B8C-83A1-F6EECF244321}">
                <p14:modId xmlns:p14="http://schemas.microsoft.com/office/powerpoint/2010/main" val="3176810723"/>
              </p:ext>
            </p:extLst>
          </p:nvPr>
        </p:nvGraphicFramePr>
        <p:xfrm>
          <a:off x="4648200" y="1838958"/>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26</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r>
            </a:tbl>
          </a:graphicData>
        </a:graphic>
      </p:graphicFrame>
      <p:graphicFrame>
        <p:nvGraphicFramePr>
          <p:cNvPr id="77" name="Content Placeholder 3"/>
          <p:cNvGraphicFramePr>
            <a:graphicFrameLocks/>
          </p:cNvGraphicFramePr>
          <p:nvPr>
            <p:extLst>
              <p:ext uri="{D42A27DB-BD31-4B8C-83A1-F6EECF244321}">
                <p14:modId xmlns:p14="http://schemas.microsoft.com/office/powerpoint/2010/main" val="2321338750"/>
              </p:ext>
            </p:extLst>
          </p:nvPr>
        </p:nvGraphicFramePr>
        <p:xfrm>
          <a:off x="6755000" y="1838956"/>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29</a:t>
                      </a:r>
                      <a:endParaRPr lang="en-US" dirty="0"/>
                    </a:p>
                  </a:txBody>
                  <a:tcPr/>
                </a:tc>
                <a:tc>
                  <a:txBody>
                    <a:bodyPr/>
                    <a:lstStyle/>
                    <a:p>
                      <a:pPr algn="ctr"/>
                      <a:r>
                        <a:rPr lang="en-US" dirty="0" smtClean="0"/>
                        <a:t>3</a:t>
                      </a:r>
                      <a:endParaRPr lang="en-US" dirty="0"/>
                    </a:p>
                  </a:txBody>
                  <a:tcPr/>
                </a:tc>
                <a:tc>
                  <a:txBody>
                    <a:bodyPr/>
                    <a:lstStyle/>
                    <a:p>
                      <a:pPr algn="ctr"/>
                      <a:r>
                        <a:rPr lang="en-US" dirty="0" smtClean="0"/>
                        <a:t>X</a:t>
                      </a:r>
                      <a:endParaRPr lang="en-US" dirty="0"/>
                    </a:p>
                  </a:txBody>
                  <a:tcPr/>
                </a:tc>
              </a:tr>
            </a:tbl>
          </a:graphicData>
        </a:graphic>
      </p:graphicFrame>
      <p:cxnSp>
        <p:nvCxnSpPr>
          <p:cNvPr id="78" name="Straight Arrow Connector 77"/>
          <p:cNvCxnSpPr>
            <a:endCxn id="75" idx="1"/>
          </p:cNvCxnSpPr>
          <p:nvPr/>
        </p:nvCxnSpPr>
        <p:spPr>
          <a:xfrm>
            <a:off x="1981200" y="2024372"/>
            <a:ext cx="533400" cy="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a:endCxn id="76" idx="1"/>
          </p:cNvCxnSpPr>
          <p:nvPr/>
        </p:nvCxnSpPr>
        <p:spPr>
          <a:xfrm>
            <a:off x="4099560" y="2024376"/>
            <a:ext cx="548640"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p:cNvCxnSpPr>
            <a:endCxn id="77" idx="1"/>
          </p:cNvCxnSpPr>
          <p:nvPr/>
        </p:nvCxnSpPr>
        <p:spPr>
          <a:xfrm>
            <a:off x="6233160" y="2024372"/>
            <a:ext cx="521840" cy="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1" name="Freeform 80"/>
          <p:cNvSpPr/>
          <p:nvPr/>
        </p:nvSpPr>
        <p:spPr>
          <a:xfrm>
            <a:off x="147879" y="1263316"/>
            <a:ext cx="8567122" cy="733926"/>
          </a:xfrm>
          <a:custGeom>
            <a:avLst/>
            <a:gdLst>
              <a:gd name="connsiteX0" fmla="*/ 8226100 w 8567122"/>
              <a:gd name="connsiteY0" fmla="*/ 0 h 733926"/>
              <a:gd name="connsiteX1" fmla="*/ 7732805 w 8567122"/>
              <a:gd name="connsiteY1" fmla="*/ 348916 h 733926"/>
              <a:gd name="connsiteX2" fmla="*/ 983089 w 8567122"/>
              <a:gd name="connsiteY2" fmla="*/ 372979 h 733926"/>
              <a:gd name="connsiteX3" fmla="*/ 176974 w 8567122"/>
              <a:gd name="connsiteY3" fmla="*/ 733926 h 733926"/>
            </a:gdLst>
            <a:ahLst/>
            <a:cxnLst>
              <a:cxn ang="0">
                <a:pos x="connsiteX0" y="connsiteY0"/>
              </a:cxn>
              <a:cxn ang="0">
                <a:pos x="connsiteX1" y="connsiteY1"/>
              </a:cxn>
              <a:cxn ang="0">
                <a:pos x="connsiteX2" y="connsiteY2"/>
              </a:cxn>
              <a:cxn ang="0">
                <a:pos x="connsiteX3" y="connsiteY3"/>
              </a:cxn>
            </a:cxnLst>
            <a:rect l="l" t="t" r="r" b="b"/>
            <a:pathLst>
              <a:path w="8567122" h="733926">
                <a:moveTo>
                  <a:pt x="8226100" y="0"/>
                </a:moveTo>
                <a:cubicBezTo>
                  <a:pt x="8583036" y="143376"/>
                  <a:pt x="8939973" y="286753"/>
                  <a:pt x="7732805" y="348916"/>
                </a:cubicBezTo>
                <a:cubicBezTo>
                  <a:pt x="6525637" y="411079"/>
                  <a:pt x="2242394" y="308811"/>
                  <a:pt x="983089" y="372979"/>
                </a:cubicBezTo>
                <a:cubicBezTo>
                  <a:pt x="-276216" y="437147"/>
                  <a:pt x="-49621" y="585536"/>
                  <a:pt x="176974" y="733926"/>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6" name="TextBox 85"/>
          <p:cNvSpPr txBox="1"/>
          <p:nvPr/>
        </p:nvSpPr>
        <p:spPr>
          <a:xfrm>
            <a:off x="190500" y="2362200"/>
            <a:ext cx="647700" cy="369332"/>
          </a:xfrm>
          <a:prstGeom prst="rect">
            <a:avLst/>
          </a:prstGeom>
          <a:noFill/>
        </p:spPr>
        <p:txBody>
          <a:bodyPr wrap="square" rtlCol="0">
            <a:spAutoFit/>
          </a:bodyPr>
          <a:lstStyle/>
          <a:p>
            <a:pPr algn="ctr"/>
            <a:r>
              <a:rPr lang="en-US" dirty="0" smtClean="0"/>
              <a:t>Hole</a:t>
            </a:r>
            <a:endParaRPr lang="en-US" dirty="0"/>
          </a:p>
        </p:txBody>
      </p:sp>
      <p:sp>
        <p:nvSpPr>
          <p:cNvPr id="87" name="TextBox 86"/>
          <p:cNvSpPr txBox="1"/>
          <p:nvPr/>
        </p:nvSpPr>
        <p:spPr>
          <a:xfrm>
            <a:off x="762000" y="2368378"/>
            <a:ext cx="762000" cy="646331"/>
          </a:xfrm>
          <a:prstGeom prst="rect">
            <a:avLst/>
          </a:prstGeom>
          <a:noFill/>
        </p:spPr>
        <p:txBody>
          <a:bodyPr wrap="square" rtlCol="0">
            <a:spAutoFit/>
          </a:bodyPr>
          <a:lstStyle/>
          <a:p>
            <a:pPr algn="ctr"/>
            <a:r>
              <a:rPr lang="en-US" dirty="0" smtClean="0"/>
              <a:t>Starts</a:t>
            </a:r>
          </a:p>
          <a:p>
            <a:pPr algn="ctr"/>
            <a:r>
              <a:rPr lang="en-US" dirty="0" smtClean="0"/>
              <a:t>at 18</a:t>
            </a:r>
            <a:endParaRPr lang="en-US" dirty="0"/>
          </a:p>
        </p:txBody>
      </p:sp>
      <p:sp>
        <p:nvSpPr>
          <p:cNvPr id="88" name="TextBox 87"/>
          <p:cNvSpPr txBox="1"/>
          <p:nvPr/>
        </p:nvSpPr>
        <p:spPr>
          <a:xfrm>
            <a:off x="1409700" y="2368378"/>
            <a:ext cx="876300" cy="646331"/>
          </a:xfrm>
          <a:prstGeom prst="rect">
            <a:avLst/>
          </a:prstGeom>
          <a:noFill/>
        </p:spPr>
        <p:txBody>
          <a:bodyPr wrap="square" rtlCol="0">
            <a:spAutoFit/>
          </a:bodyPr>
          <a:lstStyle/>
          <a:p>
            <a:pPr algn="ctr"/>
            <a:r>
              <a:rPr lang="en-US" dirty="0" smtClean="0"/>
              <a:t>Length</a:t>
            </a:r>
          </a:p>
          <a:p>
            <a:pPr algn="ctr"/>
            <a:r>
              <a:rPr lang="en-US" dirty="0"/>
              <a:t>2</a:t>
            </a:r>
          </a:p>
        </p:txBody>
      </p:sp>
      <p:sp>
        <p:nvSpPr>
          <p:cNvPr id="89" name="TextBox 88"/>
          <p:cNvSpPr txBox="1"/>
          <p:nvPr/>
        </p:nvSpPr>
        <p:spPr>
          <a:xfrm>
            <a:off x="4431440" y="2362200"/>
            <a:ext cx="952500" cy="369332"/>
          </a:xfrm>
          <a:prstGeom prst="rect">
            <a:avLst/>
          </a:prstGeom>
          <a:noFill/>
        </p:spPr>
        <p:txBody>
          <a:bodyPr wrap="square" rtlCol="0">
            <a:spAutoFit/>
          </a:bodyPr>
          <a:lstStyle/>
          <a:p>
            <a:pPr algn="ctr"/>
            <a:r>
              <a:rPr lang="en-US" dirty="0" smtClean="0"/>
              <a:t>Process</a:t>
            </a:r>
            <a:endParaRPr lang="en-US" dirty="0"/>
          </a:p>
        </p:txBody>
      </p:sp>
      <p:cxnSp>
        <p:nvCxnSpPr>
          <p:cNvPr id="91" name="Straight Arrow Connector 90"/>
          <p:cNvCxnSpPr/>
          <p:nvPr/>
        </p:nvCxnSpPr>
        <p:spPr>
          <a:xfrm flipV="1">
            <a:off x="495300" y="2209801"/>
            <a:ext cx="114300" cy="292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flipV="1">
            <a:off x="1073149" y="2200533"/>
            <a:ext cx="1" cy="277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flipH="1" flipV="1">
            <a:off x="1524001" y="2200533"/>
            <a:ext cx="323849" cy="301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a:xfrm flipV="1">
            <a:off x="4876800" y="2213235"/>
            <a:ext cx="0" cy="289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 name="TextBox 104"/>
          <p:cNvSpPr txBox="1"/>
          <p:nvPr/>
        </p:nvSpPr>
        <p:spPr>
          <a:xfrm>
            <a:off x="190499" y="3265944"/>
            <a:ext cx="8524501"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Another way to keep track of memory is to maintain a linked list of allocated and free memory segments, where segment either contains a process or is an empty hole between two processes.</a:t>
            </a:r>
          </a:p>
          <a:p>
            <a:pPr marL="285750" indent="-285750" algn="just">
              <a:buFont typeface="Arial" panose="020B0604020202020204" pitchFamily="34" charset="0"/>
              <a:buChar char="•"/>
            </a:pPr>
            <a:r>
              <a:rPr lang="en-US" sz="2400" dirty="0" smtClean="0"/>
              <a:t>Each </a:t>
            </a:r>
            <a:r>
              <a:rPr lang="en-US" sz="2400" dirty="0"/>
              <a:t>entry in the list specifies a hole (H) or process (P), the address at which it starts the length and a pointer to the next entry.</a:t>
            </a:r>
          </a:p>
          <a:p>
            <a:pPr marL="285750" indent="-285750" algn="just">
              <a:buFont typeface="Arial" panose="020B0604020202020204" pitchFamily="34" charset="0"/>
              <a:buChar char="•"/>
            </a:pPr>
            <a:r>
              <a:rPr lang="en-US" sz="2400" dirty="0"/>
              <a:t>The segment list is kept sorted by address. </a:t>
            </a:r>
            <a:endParaRPr lang="en-US" sz="2400" dirty="0" smtClean="0"/>
          </a:p>
        </p:txBody>
      </p:sp>
    </p:spTree>
    <p:extLst>
      <p:ext uri="{BB962C8B-B14F-4D97-AF65-F5344CB8AC3E}">
        <p14:creationId xmlns:p14="http://schemas.microsoft.com/office/powerpoint/2010/main" val="200611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6" grpId="0"/>
      <p:bldP spid="87" grpId="0"/>
      <p:bldP spid="88" grpId="0"/>
      <p:bldP spid="8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Memory management with Linked List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3009644"/>
              </p:ext>
            </p:extLst>
          </p:nvPr>
        </p:nvGraphicFramePr>
        <p:xfrm>
          <a:off x="381000" y="1066800"/>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0</a:t>
                      </a:r>
                      <a:endParaRPr lang="en-US" dirty="0"/>
                    </a:p>
                  </a:txBody>
                  <a:tcPr/>
                </a:tc>
                <a:tc>
                  <a:txBody>
                    <a:bodyPr/>
                    <a:lstStyle/>
                    <a:p>
                      <a:pPr algn="ctr"/>
                      <a:r>
                        <a:rPr lang="en-US" dirty="0" smtClean="0"/>
                        <a:t>5</a:t>
                      </a:r>
                      <a:endParaRPr lang="en-US" dirty="0"/>
                    </a:p>
                  </a:txBody>
                  <a:tcPr/>
                </a:tc>
                <a:tc>
                  <a:txBody>
                    <a:bodyPr/>
                    <a:lstStyle/>
                    <a:p>
                      <a:pPr algn="ct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699682632"/>
              </p:ext>
            </p:extLst>
          </p:nvPr>
        </p:nvGraphicFramePr>
        <p:xfrm>
          <a:off x="2514600" y="1066802"/>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016084633"/>
              </p:ext>
            </p:extLst>
          </p:nvPr>
        </p:nvGraphicFramePr>
        <p:xfrm>
          <a:off x="4648200" y="1066800"/>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2751951313"/>
              </p:ext>
            </p:extLst>
          </p:nvPr>
        </p:nvGraphicFramePr>
        <p:xfrm>
          <a:off x="6755000" y="1066798"/>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14</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r>
            </a:tbl>
          </a:graphicData>
        </a:graphic>
      </p:graphicFrame>
      <p:cxnSp>
        <p:nvCxnSpPr>
          <p:cNvPr id="17" name="Straight Arrow Connector 16"/>
          <p:cNvCxnSpPr>
            <a:endCxn id="5" idx="1"/>
          </p:cNvCxnSpPr>
          <p:nvPr/>
        </p:nvCxnSpPr>
        <p:spPr>
          <a:xfrm>
            <a:off x="1981200" y="1252214"/>
            <a:ext cx="533400" cy="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14" idx="1"/>
          </p:cNvCxnSpPr>
          <p:nvPr/>
        </p:nvCxnSpPr>
        <p:spPr>
          <a:xfrm>
            <a:off x="4099560" y="1252218"/>
            <a:ext cx="548640"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15" idx="1"/>
          </p:cNvCxnSpPr>
          <p:nvPr/>
        </p:nvCxnSpPr>
        <p:spPr>
          <a:xfrm>
            <a:off x="6233160" y="1252214"/>
            <a:ext cx="521840" cy="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296275" y="1987716"/>
            <a:ext cx="121847" cy="549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74" name="Content Placeholder 3"/>
          <p:cNvGraphicFramePr>
            <a:graphicFrameLocks/>
          </p:cNvGraphicFramePr>
          <p:nvPr>
            <p:extLst>
              <p:ext uri="{D42A27DB-BD31-4B8C-83A1-F6EECF244321}">
                <p14:modId xmlns:p14="http://schemas.microsoft.com/office/powerpoint/2010/main" val="4166023290"/>
              </p:ext>
            </p:extLst>
          </p:nvPr>
        </p:nvGraphicFramePr>
        <p:xfrm>
          <a:off x="396240" y="1828800"/>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18</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r>
            </a:tbl>
          </a:graphicData>
        </a:graphic>
      </p:graphicFrame>
      <p:graphicFrame>
        <p:nvGraphicFramePr>
          <p:cNvPr id="75" name="Content Placeholder 3"/>
          <p:cNvGraphicFramePr>
            <a:graphicFrameLocks/>
          </p:cNvGraphicFramePr>
          <p:nvPr>
            <p:extLst>
              <p:ext uri="{D42A27DB-BD31-4B8C-83A1-F6EECF244321}">
                <p14:modId xmlns:p14="http://schemas.microsoft.com/office/powerpoint/2010/main" val="3930324942"/>
              </p:ext>
            </p:extLst>
          </p:nvPr>
        </p:nvGraphicFramePr>
        <p:xfrm>
          <a:off x="2514600" y="1838960"/>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20</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76" name="Content Placeholder 3"/>
          <p:cNvGraphicFramePr>
            <a:graphicFrameLocks/>
          </p:cNvGraphicFramePr>
          <p:nvPr>
            <p:extLst>
              <p:ext uri="{D42A27DB-BD31-4B8C-83A1-F6EECF244321}">
                <p14:modId xmlns:p14="http://schemas.microsoft.com/office/powerpoint/2010/main" val="3176810723"/>
              </p:ext>
            </p:extLst>
          </p:nvPr>
        </p:nvGraphicFramePr>
        <p:xfrm>
          <a:off x="4648200" y="1838958"/>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26</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r>
            </a:tbl>
          </a:graphicData>
        </a:graphic>
      </p:graphicFrame>
      <p:graphicFrame>
        <p:nvGraphicFramePr>
          <p:cNvPr id="77" name="Content Placeholder 3"/>
          <p:cNvGraphicFramePr>
            <a:graphicFrameLocks/>
          </p:cNvGraphicFramePr>
          <p:nvPr>
            <p:extLst>
              <p:ext uri="{D42A27DB-BD31-4B8C-83A1-F6EECF244321}">
                <p14:modId xmlns:p14="http://schemas.microsoft.com/office/powerpoint/2010/main" val="2321338750"/>
              </p:ext>
            </p:extLst>
          </p:nvPr>
        </p:nvGraphicFramePr>
        <p:xfrm>
          <a:off x="6755000" y="1838956"/>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29</a:t>
                      </a:r>
                      <a:endParaRPr lang="en-US" dirty="0"/>
                    </a:p>
                  </a:txBody>
                  <a:tcPr/>
                </a:tc>
                <a:tc>
                  <a:txBody>
                    <a:bodyPr/>
                    <a:lstStyle/>
                    <a:p>
                      <a:pPr algn="ctr"/>
                      <a:r>
                        <a:rPr lang="en-US" dirty="0" smtClean="0"/>
                        <a:t>3</a:t>
                      </a:r>
                      <a:endParaRPr lang="en-US" dirty="0"/>
                    </a:p>
                  </a:txBody>
                  <a:tcPr/>
                </a:tc>
                <a:tc>
                  <a:txBody>
                    <a:bodyPr/>
                    <a:lstStyle/>
                    <a:p>
                      <a:pPr algn="ctr"/>
                      <a:r>
                        <a:rPr lang="en-US" dirty="0" smtClean="0"/>
                        <a:t>X</a:t>
                      </a:r>
                      <a:endParaRPr lang="en-US" dirty="0"/>
                    </a:p>
                  </a:txBody>
                  <a:tcPr/>
                </a:tc>
              </a:tr>
            </a:tbl>
          </a:graphicData>
        </a:graphic>
      </p:graphicFrame>
      <p:cxnSp>
        <p:nvCxnSpPr>
          <p:cNvPr id="78" name="Straight Arrow Connector 77"/>
          <p:cNvCxnSpPr>
            <a:endCxn id="75" idx="1"/>
          </p:cNvCxnSpPr>
          <p:nvPr/>
        </p:nvCxnSpPr>
        <p:spPr>
          <a:xfrm>
            <a:off x="1981200" y="2024372"/>
            <a:ext cx="533400" cy="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a:endCxn id="76" idx="1"/>
          </p:cNvCxnSpPr>
          <p:nvPr/>
        </p:nvCxnSpPr>
        <p:spPr>
          <a:xfrm>
            <a:off x="4099560" y="2024376"/>
            <a:ext cx="548640"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p:cNvCxnSpPr>
            <a:endCxn id="77" idx="1"/>
          </p:cNvCxnSpPr>
          <p:nvPr/>
        </p:nvCxnSpPr>
        <p:spPr>
          <a:xfrm>
            <a:off x="6233160" y="2024372"/>
            <a:ext cx="521840" cy="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1" name="Freeform 80"/>
          <p:cNvSpPr/>
          <p:nvPr/>
        </p:nvSpPr>
        <p:spPr>
          <a:xfrm>
            <a:off x="147879" y="1263316"/>
            <a:ext cx="8567122" cy="733926"/>
          </a:xfrm>
          <a:custGeom>
            <a:avLst/>
            <a:gdLst>
              <a:gd name="connsiteX0" fmla="*/ 8226100 w 8567122"/>
              <a:gd name="connsiteY0" fmla="*/ 0 h 733926"/>
              <a:gd name="connsiteX1" fmla="*/ 7732805 w 8567122"/>
              <a:gd name="connsiteY1" fmla="*/ 348916 h 733926"/>
              <a:gd name="connsiteX2" fmla="*/ 983089 w 8567122"/>
              <a:gd name="connsiteY2" fmla="*/ 372979 h 733926"/>
              <a:gd name="connsiteX3" fmla="*/ 176974 w 8567122"/>
              <a:gd name="connsiteY3" fmla="*/ 733926 h 733926"/>
            </a:gdLst>
            <a:ahLst/>
            <a:cxnLst>
              <a:cxn ang="0">
                <a:pos x="connsiteX0" y="connsiteY0"/>
              </a:cxn>
              <a:cxn ang="0">
                <a:pos x="connsiteX1" y="connsiteY1"/>
              </a:cxn>
              <a:cxn ang="0">
                <a:pos x="connsiteX2" y="connsiteY2"/>
              </a:cxn>
              <a:cxn ang="0">
                <a:pos x="connsiteX3" y="connsiteY3"/>
              </a:cxn>
            </a:cxnLst>
            <a:rect l="l" t="t" r="r" b="b"/>
            <a:pathLst>
              <a:path w="8567122" h="733926">
                <a:moveTo>
                  <a:pt x="8226100" y="0"/>
                </a:moveTo>
                <a:cubicBezTo>
                  <a:pt x="8583036" y="143376"/>
                  <a:pt x="8939973" y="286753"/>
                  <a:pt x="7732805" y="348916"/>
                </a:cubicBezTo>
                <a:cubicBezTo>
                  <a:pt x="6525637" y="411079"/>
                  <a:pt x="2242394" y="308811"/>
                  <a:pt x="983089" y="372979"/>
                </a:cubicBezTo>
                <a:cubicBezTo>
                  <a:pt x="-276216" y="437147"/>
                  <a:pt x="-49621" y="585536"/>
                  <a:pt x="176974" y="733926"/>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6" name="TextBox 85"/>
          <p:cNvSpPr txBox="1"/>
          <p:nvPr/>
        </p:nvSpPr>
        <p:spPr>
          <a:xfrm>
            <a:off x="190500" y="2362200"/>
            <a:ext cx="647700" cy="369332"/>
          </a:xfrm>
          <a:prstGeom prst="rect">
            <a:avLst/>
          </a:prstGeom>
          <a:noFill/>
        </p:spPr>
        <p:txBody>
          <a:bodyPr wrap="square" rtlCol="0">
            <a:spAutoFit/>
          </a:bodyPr>
          <a:lstStyle/>
          <a:p>
            <a:pPr algn="ctr"/>
            <a:r>
              <a:rPr lang="en-US" dirty="0" smtClean="0"/>
              <a:t>Hole</a:t>
            </a:r>
            <a:endParaRPr lang="en-US" dirty="0"/>
          </a:p>
        </p:txBody>
      </p:sp>
      <p:sp>
        <p:nvSpPr>
          <p:cNvPr id="87" name="TextBox 86"/>
          <p:cNvSpPr txBox="1"/>
          <p:nvPr/>
        </p:nvSpPr>
        <p:spPr>
          <a:xfrm>
            <a:off x="762000" y="2368378"/>
            <a:ext cx="762000" cy="646331"/>
          </a:xfrm>
          <a:prstGeom prst="rect">
            <a:avLst/>
          </a:prstGeom>
          <a:noFill/>
        </p:spPr>
        <p:txBody>
          <a:bodyPr wrap="square" rtlCol="0">
            <a:spAutoFit/>
          </a:bodyPr>
          <a:lstStyle/>
          <a:p>
            <a:pPr algn="ctr"/>
            <a:r>
              <a:rPr lang="en-US" dirty="0" smtClean="0"/>
              <a:t>Starts</a:t>
            </a:r>
          </a:p>
          <a:p>
            <a:pPr algn="ctr"/>
            <a:r>
              <a:rPr lang="en-US" dirty="0" smtClean="0"/>
              <a:t>at 18</a:t>
            </a:r>
            <a:endParaRPr lang="en-US" dirty="0"/>
          </a:p>
        </p:txBody>
      </p:sp>
      <p:sp>
        <p:nvSpPr>
          <p:cNvPr id="88" name="TextBox 87"/>
          <p:cNvSpPr txBox="1"/>
          <p:nvPr/>
        </p:nvSpPr>
        <p:spPr>
          <a:xfrm>
            <a:off x="1409700" y="2368378"/>
            <a:ext cx="876300" cy="646331"/>
          </a:xfrm>
          <a:prstGeom prst="rect">
            <a:avLst/>
          </a:prstGeom>
          <a:noFill/>
        </p:spPr>
        <p:txBody>
          <a:bodyPr wrap="square" rtlCol="0">
            <a:spAutoFit/>
          </a:bodyPr>
          <a:lstStyle/>
          <a:p>
            <a:pPr algn="ctr"/>
            <a:r>
              <a:rPr lang="en-US" dirty="0" smtClean="0"/>
              <a:t>Length</a:t>
            </a:r>
          </a:p>
          <a:p>
            <a:pPr algn="ctr"/>
            <a:r>
              <a:rPr lang="en-US" dirty="0"/>
              <a:t>2</a:t>
            </a:r>
          </a:p>
        </p:txBody>
      </p:sp>
      <p:sp>
        <p:nvSpPr>
          <p:cNvPr id="89" name="TextBox 88"/>
          <p:cNvSpPr txBox="1"/>
          <p:nvPr/>
        </p:nvSpPr>
        <p:spPr>
          <a:xfrm>
            <a:off x="4431440" y="2362200"/>
            <a:ext cx="952500" cy="369332"/>
          </a:xfrm>
          <a:prstGeom prst="rect">
            <a:avLst/>
          </a:prstGeom>
          <a:noFill/>
        </p:spPr>
        <p:txBody>
          <a:bodyPr wrap="square" rtlCol="0">
            <a:spAutoFit/>
          </a:bodyPr>
          <a:lstStyle/>
          <a:p>
            <a:pPr algn="ctr"/>
            <a:r>
              <a:rPr lang="en-US" dirty="0" smtClean="0"/>
              <a:t>Process</a:t>
            </a:r>
            <a:endParaRPr lang="en-US" dirty="0"/>
          </a:p>
        </p:txBody>
      </p:sp>
      <p:cxnSp>
        <p:nvCxnSpPr>
          <p:cNvPr id="91" name="Straight Arrow Connector 90"/>
          <p:cNvCxnSpPr/>
          <p:nvPr/>
        </p:nvCxnSpPr>
        <p:spPr>
          <a:xfrm flipV="1">
            <a:off x="495300" y="2209801"/>
            <a:ext cx="114300" cy="292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flipV="1">
            <a:off x="1073149" y="2200533"/>
            <a:ext cx="1" cy="277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flipH="1" flipV="1">
            <a:off x="1524001" y="2200533"/>
            <a:ext cx="323849" cy="301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a:xfrm flipV="1">
            <a:off x="4876800" y="2213235"/>
            <a:ext cx="0" cy="289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 name="TextBox 104"/>
          <p:cNvSpPr txBox="1"/>
          <p:nvPr/>
        </p:nvSpPr>
        <p:spPr>
          <a:xfrm>
            <a:off x="190499" y="3242608"/>
            <a:ext cx="8524501"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t>Sorting </a:t>
            </a:r>
            <a:r>
              <a:rPr lang="en-US" sz="2400" dirty="0"/>
              <a:t>this way has the advantage that when a process terminates or is swapped out, updating the list is straightforward. </a:t>
            </a:r>
          </a:p>
          <a:p>
            <a:pPr marL="285750" indent="-285750" algn="just">
              <a:buFont typeface="Arial" panose="020B0604020202020204" pitchFamily="34" charset="0"/>
              <a:buChar char="•"/>
            </a:pPr>
            <a:r>
              <a:rPr lang="en-US" sz="2400" dirty="0"/>
              <a:t>A terminating process normally has two neighbors (except when it is at the very top or bottom of memory). </a:t>
            </a:r>
          </a:p>
        </p:txBody>
      </p:sp>
    </p:spTree>
    <p:extLst>
      <p:ext uri="{BB962C8B-B14F-4D97-AF65-F5344CB8AC3E}">
        <p14:creationId xmlns:p14="http://schemas.microsoft.com/office/powerpoint/2010/main" val="304908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Memory management with Linked List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3009644"/>
              </p:ext>
            </p:extLst>
          </p:nvPr>
        </p:nvGraphicFramePr>
        <p:xfrm>
          <a:off x="381000" y="1066800"/>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0</a:t>
                      </a:r>
                      <a:endParaRPr lang="en-US" dirty="0"/>
                    </a:p>
                  </a:txBody>
                  <a:tcPr/>
                </a:tc>
                <a:tc>
                  <a:txBody>
                    <a:bodyPr/>
                    <a:lstStyle/>
                    <a:p>
                      <a:pPr algn="ctr"/>
                      <a:r>
                        <a:rPr lang="en-US" dirty="0" smtClean="0"/>
                        <a:t>5</a:t>
                      </a:r>
                      <a:endParaRPr lang="en-US" dirty="0"/>
                    </a:p>
                  </a:txBody>
                  <a:tcPr/>
                </a:tc>
                <a:tc>
                  <a:txBody>
                    <a:bodyPr/>
                    <a:lstStyle/>
                    <a:p>
                      <a:pPr algn="ct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699682632"/>
              </p:ext>
            </p:extLst>
          </p:nvPr>
        </p:nvGraphicFramePr>
        <p:xfrm>
          <a:off x="2514600" y="1066802"/>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016084633"/>
              </p:ext>
            </p:extLst>
          </p:nvPr>
        </p:nvGraphicFramePr>
        <p:xfrm>
          <a:off x="4648200" y="1066800"/>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2751951313"/>
              </p:ext>
            </p:extLst>
          </p:nvPr>
        </p:nvGraphicFramePr>
        <p:xfrm>
          <a:off x="6755000" y="1066798"/>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14</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r>
            </a:tbl>
          </a:graphicData>
        </a:graphic>
      </p:graphicFrame>
      <p:cxnSp>
        <p:nvCxnSpPr>
          <p:cNvPr id="17" name="Straight Arrow Connector 16"/>
          <p:cNvCxnSpPr>
            <a:endCxn id="5" idx="1"/>
          </p:cNvCxnSpPr>
          <p:nvPr/>
        </p:nvCxnSpPr>
        <p:spPr>
          <a:xfrm>
            <a:off x="1981200" y="1252214"/>
            <a:ext cx="533400" cy="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14" idx="1"/>
          </p:cNvCxnSpPr>
          <p:nvPr/>
        </p:nvCxnSpPr>
        <p:spPr>
          <a:xfrm>
            <a:off x="4099560" y="1252218"/>
            <a:ext cx="548640"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15" idx="1"/>
          </p:cNvCxnSpPr>
          <p:nvPr/>
        </p:nvCxnSpPr>
        <p:spPr>
          <a:xfrm>
            <a:off x="6233160" y="1252214"/>
            <a:ext cx="521840" cy="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296275" y="1987716"/>
            <a:ext cx="121847" cy="549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74" name="Content Placeholder 3"/>
          <p:cNvGraphicFramePr>
            <a:graphicFrameLocks/>
          </p:cNvGraphicFramePr>
          <p:nvPr>
            <p:extLst>
              <p:ext uri="{D42A27DB-BD31-4B8C-83A1-F6EECF244321}">
                <p14:modId xmlns:p14="http://schemas.microsoft.com/office/powerpoint/2010/main" val="4166023290"/>
              </p:ext>
            </p:extLst>
          </p:nvPr>
        </p:nvGraphicFramePr>
        <p:xfrm>
          <a:off x="396240" y="1828800"/>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18</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r>
            </a:tbl>
          </a:graphicData>
        </a:graphic>
      </p:graphicFrame>
      <p:graphicFrame>
        <p:nvGraphicFramePr>
          <p:cNvPr id="75" name="Content Placeholder 3"/>
          <p:cNvGraphicFramePr>
            <a:graphicFrameLocks/>
          </p:cNvGraphicFramePr>
          <p:nvPr>
            <p:extLst>
              <p:ext uri="{D42A27DB-BD31-4B8C-83A1-F6EECF244321}">
                <p14:modId xmlns:p14="http://schemas.microsoft.com/office/powerpoint/2010/main" val="3930324942"/>
              </p:ext>
            </p:extLst>
          </p:nvPr>
        </p:nvGraphicFramePr>
        <p:xfrm>
          <a:off x="2514600" y="1838960"/>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20</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76" name="Content Placeholder 3"/>
          <p:cNvGraphicFramePr>
            <a:graphicFrameLocks/>
          </p:cNvGraphicFramePr>
          <p:nvPr>
            <p:extLst>
              <p:ext uri="{D42A27DB-BD31-4B8C-83A1-F6EECF244321}">
                <p14:modId xmlns:p14="http://schemas.microsoft.com/office/powerpoint/2010/main" val="3176810723"/>
              </p:ext>
            </p:extLst>
          </p:nvPr>
        </p:nvGraphicFramePr>
        <p:xfrm>
          <a:off x="4648200" y="1838958"/>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26</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r>
            </a:tbl>
          </a:graphicData>
        </a:graphic>
      </p:graphicFrame>
      <p:graphicFrame>
        <p:nvGraphicFramePr>
          <p:cNvPr id="77" name="Content Placeholder 3"/>
          <p:cNvGraphicFramePr>
            <a:graphicFrameLocks/>
          </p:cNvGraphicFramePr>
          <p:nvPr>
            <p:extLst>
              <p:ext uri="{D42A27DB-BD31-4B8C-83A1-F6EECF244321}">
                <p14:modId xmlns:p14="http://schemas.microsoft.com/office/powerpoint/2010/main" val="2321338750"/>
              </p:ext>
            </p:extLst>
          </p:nvPr>
        </p:nvGraphicFramePr>
        <p:xfrm>
          <a:off x="6755000" y="1838956"/>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29</a:t>
                      </a:r>
                      <a:endParaRPr lang="en-US" dirty="0"/>
                    </a:p>
                  </a:txBody>
                  <a:tcPr/>
                </a:tc>
                <a:tc>
                  <a:txBody>
                    <a:bodyPr/>
                    <a:lstStyle/>
                    <a:p>
                      <a:pPr algn="ctr"/>
                      <a:r>
                        <a:rPr lang="en-US" dirty="0" smtClean="0"/>
                        <a:t>3</a:t>
                      </a:r>
                      <a:endParaRPr lang="en-US" dirty="0"/>
                    </a:p>
                  </a:txBody>
                  <a:tcPr/>
                </a:tc>
                <a:tc>
                  <a:txBody>
                    <a:bodyPr/>
                    <a:lstStyle/>
                    <a:p>
                      <a:pPr algn="ctr"/>
                      <a:r>
                        <a:rPr lang="en-US" dirty="0" smtClean="0"/>
                        <a:t>X</a:t>
                      </a:r>
                      <a:endParaRPr lang="en-US" dirty="0"/>
                    </a:p>
                  </a:txBody>
                  <a:tcPr/>
                </a:tc>
              </a:tr>
            </a:tbl>
          </a:graphicData>
        </a:graphic>
      </p:graphicFrame>
      <p:cxnSp>
        <p:nvCxnSpPr>
          <p:cNvPr id="78" name="Straight Arrow Connector 77"/>
          <p:cNvCxnSpPr>
            <a:endCxn id="75" idx="1"/>
          </p:cNvCxnSpPr>
          <p:nvPr/>
        </p:nvCxnSpPr>
        <p:spPr>
          <a:xfrm>
            <a:off x="1981200" y="2024372"/>
            <a:ext cx="533400" cy="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a:endCxn id="76" idx="1"/>
          </p:cNvCxnSpPr>
          <p:nvPr/>
        </p:nvCxnSpPr>
        <p:spPr>
          <a:xfrm>
            <a:off x="4099560" y="2024376"/>
            <a:ext cx="548640"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p:cNvCxnSpPr>
            <a:endCxn id="77" idx="1"/>
          </p:cNvCxnSpPr>
          <p:nvPr/>
        </p:nvCxnSpPr>
        <p:spPr>
          <a:xfrm>
            <a:off x="6233160" y="2024372"/>
            <a:ext cx="521840" cy="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1" name="Freeform 80"/>
          <p:cNvSpPr/>
          <p:nvPr/>
        </p:nvSpPr>
        <p:spPr>
          <a:xfrm>
            <a:off x="147879" y="1263316"/>
            <a:ext cx="8567122" cy="733926"/>
          </a:xfrm>
          <a:custGeom>
            <a:avLst/>
            <a:gdLst>
              <a:gd name="connsiteX0" fmla="*/ 8226100 w 8567122"/>
              <a:gd name="connsiteY0" fmla="*/ 0 h 733926"/>
              <a:gd name="connsiteX1" fmla="*/ 7732805 w 8567122"/>
              <a:gd name="connsiteY1" fmla="*/ 348916 h 733926"/>
              <a:gd name="connsiteX2" fmla="*/ 983089 w 8567122"/>
              <a:gd name="connsiteY2" fmla="*/ 372979 h 733926"/>
              <a:gd name="connsiteX3" fmla="*/ 176974 w 8567122"/>
              <a:gd name="connsiteY3" fmla="*/ 733926 h 733926"/>
            </a:gdLst>
            <a:ahLst/>
            <a:cxnLst>
              <a:cxn ang="0">
                <a:pos x="connsiteX0" y="connsiteY0"/>
              </a:cxn>
              <a:cxn ang="0">
                <a:pos x="connsiteX1" y="connsiteY1"/>
              </a:cxn>
              <a:cxn ang="0">
                <a:pos x="connsiteX2" y="connsiteY2"/>
              </a:cxn>
              <a:cxn ang="0">
                <a:pos x="connsiteX3" y="connsiteY3"/>
              </a:cxn>
            </a:cxnLst>
            <a:rect l="l" t="t" r="r" b="b"/>
            <a:pathLst>
              <a:path w="8567122" h="733926">
                <a:moveTo>
                  <a:pt x="8226100" y="0"/>
                </a:moveTo>
                <a:cubicBezTo>
                  <a:pt x="8583036" y="143376"/>
                  <a:pt x="8939973" y="286753"/>
                  <a:pt x="7732805" y="348916"/>
                </a:cubicBezTo>
                <a:cubicBezTo>
                  <a:pt x="6525637" y="411079"/>
                  <a:pt x="2242394" y="308811"/>
                  <a:pt x="983089" y="372979"/>
                </a:cubicBezTo>
                <a:cubicBezTo>
                  <a:pt x="-276216" y="437147"/>
                  <a:pt x="-49621" y="585536"/>
                  <a:pt x="176974" y="733926"/>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9" name="TextBox 88"/>
          <p:cNvSpPr txBox="1"/>
          <p:nvPr/>
        </p:nvSpPr>
        <p:spPr>
          <a:xfrm>
            <a:off x="2738437" y="2317577"/>
            <a:ext cx="1316355" cy="369332"/>
          </a:xfrm>
          <a:prstGeom prst="rect">
            <a:avLst/>
          </a:prstGeom>
          <a:noFill/>
        </p:spPr>
        <p:txBody>
          <a:bodyPr wrap="square" rtlCol="0">
            <a:spAutoFit/>
          </a:bodyPr>
          <a:lstStyle/>
          <a:p>
            <a:pPr algn="ctr"/>
            <a:r>
              <a:rPr lang="en-US" dirty="0" smtClean="0"/>
              <a:t>Neighbors</a:t>
            </a:r>
            <a:endParaRPr lang="en-US" dirty="0"/>
          </a:p>
        </p:txBody>
      </p:sp>
      <p:cxnSp>
        <p:nvCxnSpPr>
          <p:cNvPr id="95" name="Straight Arrow Connector 94"/>
          <p:cNvCxnSpPr>
            <a:stCxn id="89" idx="1"/>
            <a:endCxn id="74" idx="2"/>
          </p:cNvCxnSpPr>
          <p:nvPr/>
        </p:nvCxnSpPr>
        <p:spPr>
          <a:xfrm flipH="1" flipV="1">
            <a:off x="1310640" y="2199640"/>
            <a:ext cx="1427797" cy="302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a:stCxn id="89" idx="3"/>
            <a:endCxn id="76" idx="2"/>
          </p:cNvCxnSpPr>
          <p:nvPr/>
        </p:nvCxnSpPr>
        <p:spPr>
          <a:xfrm flipV="1">
            <a:off x="4054792" y="2209798"/>
            <a:ext cx="1507808" cy="292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ounded Rectangle 8"/>
          <p:cNvSpPr/>
          <p:nvPr/>
        </p:nvSpPr>
        <p:spPr>
          <a:xfrm>
            <a:off x="2362200" y="1718309"/>
            <a:ext cx="2069240" cy="598341"/>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424666966"/>
              </p:ext>
            </p:extLst>
          </p:nvPr>
        </p:nvGraphicFramePr>
        <p:xfrm>
          <a:off x="6755000" y="2895600"/>
          <a:ext cx="1920240" cy="370840"/>
        </p:xfrm>
        <a:graphic>
          <a:graphicData uri="http://schemas.openxmlformats.org/drawingml/2006/table">
            <a:tbl>
              <a:tblPr firstRow="1" bandRow="1">
                <a:tableStyleId>{5940675A-B579-460E-94D1-54222C63F5DA}</a:tableStyleId>
              </a:tblPr>
              <a:tblGrid>
                <a:gridCol w="640080"/>
                <a:gridCol w="640080"/>
                <a:gridCol w="640080"/>
              </a:tblGrid>
              <a:tr h="370840">
                <a:tc>
                  <a:txBody>
                    <a:bodyPr/>
                    <a:lstStyle/>
                    <a:p>
                      <a:pPr algn="ctr"/>
                      <a:r>
                        <a:rPr lang="en-US" dirty="0" smtClean="0"/>
                        <a:t>A</a:t>
                      </a:r>
                      <a:endParaRPr lang="en-US" dirty="0"/>
                    </a:p>
                  </a:txBody>
                  <a:tcPr/>
                </a:tc>
                <a:tc>
                  <a:txBody>
                    <a:bodyPr/>
                    <a:lstStyle/>
                    <a:p>
                      <a:endParaRPr lang="en-US" dirty="0"/>
                    </a:p>
                  </a:txBody>
                  <a:tcPr>
                    <a:pattFill prst="ltUpDiag"/>
                  </a:tcPr>
                </a:tc>
                <a:tc>
                  <a:txBody>
                    <a:bodyPr/>
                    <a:lstStyle/>
                    <a:p>
                      <a:pPr algn="ctr"/>
                      <a:r>
                        <a:rPr lang="en-US" dirty="0" smtClean="0"/>
                        <a:t>B</a:t>
                      </a:r>
                      <a:endParaRPr lang="en-US" dirty="0"/>
                    </a:p>
                  </a:txBody>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062501486"/>
              </p:ext>
            </p:extLst>
          </p:nvPr>
        </p:nvGraphicFramePr>
        <p:xfrm>
          <a:off x="6756026" y="3896360"/>
          <a:ext cx="1920240" cy="370840"/>
        </p:xfrm>
        <a:graphic>
          <a:graphicData uri="http://schemas.openxmlformats.org/drawingml/2006/table">
            <a:tbl>
              <a:tblPr firstRow="1" bandRow="1">
                <a:tableStyleId>{5940675A-B579-460E-94D1-54222C63F5DA}</a:tableStyleId>
              </a:tblPr>
              <a:tblGrid>
                <a:gridCol w="640080"/>
                <a:gridCol w="1280160"/>
              </a:tblGrid>
              <a:tr h="370840">
                <a:tc>
                  <a:txBody>
                    <a:bodyPr/>
                    <a:lstStyle/>
                    <a:p>
                      <a:pPr algn="ctr"/>
                      <a:r>
                        <a:rPr lang="en-US" dirty="0" smtClean="0"/>
                        <a:t>A</a:t>
                      </a:r>
                      <a:endParaRPr lang="en-US" dirty="0"/>
                    </a:p>
                  </a:txBody>
                  <a:tcPr/>
                </a:tc>
                <a:tc>
                  <a:txBody>
                    <a:bodyPr/>
                    <a:lstStyle/>
                    <a:p>
                      <a:endParaRPr lang="en-US" dirty="0"/>
                    </a:p>
                  </a:txBody>
                  <a:tcPr>
                    <a:pattFill prst="ltUpDiag"/>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171533798"/>
              </p:ext>
            </p:extLst>
          </p:nvPr>
        </p:nvGraphicFramePr>
        <p:xfrm>
          <a:off x="6759498" y="4953000"/>
          <a:ext cx="1920240" cy="370840"/>
        </p:xfrm>
        <a:graphic>
          <a:graphicData uri="http://schemas.openxmlformats.org/drawingml/2006/table">
            <a:tbl>
              <a:tblPr firstRow="1" bandRow="1">
                <a:tableStyleId>{5940675A-B579-460E-94D1-54222C63F5DA}</a:tableStyleId>
              </a:tblPr>
              <a:tblGrid>
                <a:gridCol w="1280160"/>
                <a:gridCol w="640080"/>
              </a:tblGrid>
              <a:tr h="370840">
                <a:tc>
                  <a:txBody>
                    <a:bodyPr/>
                    <a:lstStyle/>
                    <a:p>
                      <a:endParaRPr lang="en-US" dirty="0"/>
                    </a:p>
                  </a:txBody>
                  <a:tcPr>
                    <a:pattFill prst="ltUpDiag"/>
                  </a:tcPr>
                </a:tc>
                <a:tc>
                  <a:txBody>
                    <a:bodyPr/>
                    <a:lstStyle/>
                    <a:p>
                      <a:pPr algn="ctr"/>
                      <a:r>
                        <a:rPr lang="en-US" dirty="0" smtClean="0"/>
                        <a:t>B</a:t>
                      </a:r>
                      <a:endParaRPr lang="en-US" dirty="0"/>
                    </a:p>
                  </a:txBody>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068461671"/>
              </p:ext>
            </p:extLst>
          </p:nvPr>
        </p:nvGraphicFramePr>
        <p:xfrm>
          <a:off x="6760524" y="5953760"/>
          <a:ext cx="1920240" cy="370840"/>
        </p:xfrm>
        <a:graphic>
          <a:graphicData uri="http://schemas.openxmlformats.org/drawingml/2006/table">
            <a:tbl>
              <a:tblPr firstRow="1" bandRow="1">
                <a:tableStyleId>{5940675A-B579-460E-94D1-54222C63F5DA}</a:tableStyleId>
              </a:tblPr>
              <a:tblGrid>
                <a:gridCol w="1920240"/>
              </a:tblGrid>
              <a:tr h="370840">
                <a:tc>
                  <a:txBody>
                    <a:bodyPr/>
                    <a:lstStyle/>
                    <a:p>
                      <a:endParaRPr lang="en-US" dirty="0"/>
                    </a:p>
                  </a:txBody>
                  <a:tcPr>
                    <a:pattFill prst="ltUpDiag"/>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541085132"/>
              </p:ext>
            </p:extLst>
          </p:nvPr>
        </p:nvGraphicFramePr>
        <p:xfrm>
          <a:off x="457200" y="2895600"/>
          <a:ext cx="1920240" cy="370840"/>
        </p:xfrm>
        <a:graphic>
          <a:graphicData uri="http://schemas.openxmlformats.org/drawingml/2006/table">
            <a:tbl>
              <a:tblPr firstRow="1" bandRow="1">
                <a:tableStyleId>{5940675A-B579-460E-94D1-54222C63F5DA}</a:tableStyleId>
              </a:tblPr>
              <a:tblGrid>
                <a:gridCol w="640080"/>
                <a:gridCol w="640080"/>
                <a:gridCol w="640080"/>
              </a:tblGrid>
              <a:tr h="370840">
                <a:tc>
                  <a:txBody>
                    <a:bodyPr/>
                    <a:lstStyle/>
                    <a:p>
                      <a:pPr algn="ctr"/>
                      <a:r>
                        <a:rPr lang="en-US" dirty="0" smtClean="0"/>
                        <a:t>A</a:t>
                      </a:r>
                      <a:endParaRPr lang="en-US" dirty="0"/>
                    </a:p>
                  </a:txBody>
                  <a:tcPr/>
                </a:tc>
                <a:tc>
                  <a:txBody>
                    <a:bodyPr/>
                    <a:lstStyle/>
                    <a:p>
                      <a:pPr algn="ctr"/>
                      <a:r>
                        <a:rPr lang="en-US" dirty="0" smtClean="0"/>
                        <a:t>P</a:t>
                      </a:r>
                      <a:endParaRPr lang="en-US" dirty="0"/>
                    </a:p>
                  </a:txBody>
                  <a:tcPr/>
                </a:tc>
                <a:tc>
                  <a:txBody>
                    <a:bodyPr/>
                    <a:lstStyle/>
                    <a:p>
                      <a:pPr algn="ctr"/>
                      <a:r>
                        <a:rPr lang="en-US" dirty="0" smtClean="0"/>
                        <a:t>B</a:t>
                      </a:r>
                      <a:endParaRPr lang="en-US"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2725307373"/>
              </p:ext>
            </p:extLst>
          </p:nvPr>
        </p:nvGraphicFramePr>
        <p:xfrm>
          <a:off x="458226" y="3896360"/>
          <a:ext cx="1920240" cy="370840"/>
        </p:xfrm>
        <a:graphic>
          <a:graphicData uri="http://schemas.openxmlformats.org/drawingml/2006/table">
            <a:tbl>
              <a:tblPr firstRow="1" bandRow="1">
                <a:tableStyleId>{5940675A-B579-460E-94D1-54222C63F5DA}</a:tableStyleId>
              </a:tblPr>
              <a:tblGrid>
                <a:gridCol w="640080"/>
                <a:gridCol w="640080"/>
                <a:gridCol w="640080"/>
              </a:tblGrid>
              <a:tr h="370840">
                <a:tc>
                  <a:txBody>
                    <a:bodyPr/>
                    <a:lstStyle/>
                    <a:p>
                      <a:pPr algn="ctr"/>
                      <a:r>
                        <a:rPr lang="en-US" dirty="0" smtClean="0"/>
                        <a:t>A</a:t>
                      </a:r>
                      <a:endParaRPr lang="en-US" dirty="0"/>
                    </a:p>
                  </a:txBody>
                  <a:tcPr/>
                </a:tc>
                <a:tc>
                  <a:txBody>
                    <a:bodyPr/>
                    <a:lstStyle/>
                    <a:p>
                      <a:pPr algn="ctr"/>
                      <a:r>
                        <a:rPr lang="en-US" dirty="0" smtClean="0"/>
                        <a:t>P</a:t>
                      </a:r>
                      <a:endParaRPr lang="en-US" dirty="0"/>
                    </a:p>
                  </a:txBody>
                  <a:tcPr/>
                </a:tc>
                <a:tc>
                  <a:txBody>
                    <a:bodyPr/>
                    <a:lstStyle/>
                    <a:p>
                      <a:pPr marL="0" algn="l" defTabSz="914400" rtl="0" eaLnBrk="1" latinLnBrk="0" hangingPunct="1"/>
                      <a:endParaRPr lang="en-US" sz="1800" kern="1200" dirty="0">
                        <a:solidFill>
                          <a:sysClr val="windowText" lastClr="000000"/>
                        </a:solidFill>
                        <a:latin typeface="+mn-lt"/>
                        <a:ea typeface="+mn-ea"/>
                        <a:cs typeface="+mn-cs"/>
                      </a:endParaRPr>
                    </a:p>
                  </a:txBody>
                  <a:tcPr>
                    <a:pattFill prst="ltUpDiag">
                      <a:fgClr>
                        <a:schemeClr val="tx1"/>
                      </a:fgClr>
                      <a:bgClr>
                        <a:schemeClr val="bg1"/>
                      </a:bgClr>
                    </a:pattFill>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4005187042"/>
              </p:ext>
            </p:extLst>
          </p:nvPr>
        </p:nvGraphicFramePr>
        <p:xfrm>
          <a:off x="461698" y="4953000"/>
          <a:ext cx="1920240" cy="370840"/>
        </p:xfrm>
        <a:graphic>
          <a:graphicData uri="http://schemas.openxmlformats.org/drawingml/2006/table">
            <a:tbl>
              <a:tblPr firstRow="1" bandRow="1">
                <a:tableStyleId>{5940675A-B579-460E-94D1-54222C63F5DA}</a:tableStyleId>
              </a:tblPr>
              <a:tblGrid>
                <a:gridCol w="640080"/>
                <a:gridCol w="640080"/>
                <a:gridCol w="640080"/>
              </a:tblGrid>
              <a:tr h="370840">
                <a:tc>
                  <a:txBody>
                    <a:bodyPr/>
                    <a:lstStyle/>
                    <a:p>
                      <a:endParaRPr lang="en-US" dirty="0"/>
                    </a:p>
                  </a:txBody>
                  <a:tcPr>
                    <a:pattFill prst="ltUpDiag"/>
                  </a:tcPr>
                </a:tc>
                <a:tc>
                  <a:txBody>
                    <a:bodyPr/>
                    <a:lstStyle/>
                    <a:p>
                      <a:pPr algn="ctr"/>
                      <a:r>
                        <a:rPr lang="en-US" dirty="0" smtClean="0"/>
                        <a:t>P</a:t>
                      </a:r>
                      <a:endParaRPr lang="en-US" dirty="0"/>
                    </a:p>
                  </a:txBody>
                  <a:tcPr/>
                </a:tc>
                <a:tc>
                  <a:txBody>
                    <a:bodyPr/>
                    <a:lstStyle/>
                    <a:p>
                      <a:pPr algn="ctr"/>
                      <a:r>
                        <a:rPr lang="en-US" dirty="0" smtClean="0"/>
                        <a:t>B</a:t>
                      </a:r>
                      <a:endParaRPr lang="en-US"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488087059"/>
              </p:ext>
            </p:extLst>
          </p:nvPr>
        </p:nvGraphicFramePr>
        <p:xfrm>
          <a:off x="462724" y="5953760"/>
          <a:ext cx="1920240" cy="370840"/>
        </p:xfrm>
        <a:graphic>
          <a:graphicData uri="http://schemas.openxmlformats.org/drawingml/2006/table">
            <a:tbl>
              <a:tblPr firstRow="1" bandRow="1">
                <a:tableStyleId>{5940675A-B579-460E-94D1-54222C63F5DA}</a:tableStyleId>
              </a:tblPr>
              <a:tblGrid>
                <a:gridCol w="640080"/>
                <a:gridCol w="640080"/>
                <a:gridCol w="640080"/>
              </a:tblGrid>
              <a:tr h="370840">
                <a:tc>
                  <a:txBody>
                    <a:bodyPr/>
                    <a:lstStyle/>
                    <a:p>
                      <a:endParaRPr lang="en-US" dirty="0"/>
                    </a:p>
                  </a:txBody>
                  <a:tcPr>
                    <a:pattFill prst="ltUpDiag"/>
                  </a:tcPr>
                </a:tc>
                <a:tc>
                  <a:txBody>
                    <a:bodyPr/>
                    <a:lstStyle/>
                    <a:p>
                      <a:pPr algn="ctr"/>
                      <a:r>
                        <a:rPr lang="en-US" dirty="0" smtClean="0"/>
                        <a:t>P</a:t>
                      </a:r>
                      <a:endParaRPr lang="en-US" dirty="0"/>
                    </a:p>
                  </a:txBody>
                  <a:tcPr/>
                </a:tc>
                <a:tc>
                  <a:txBody>
                    <a:bodyPr/>
                    <a:lstStyle/>
                    <a:p>
                      <a:endParaRPr lang="en-US" dirty="0"/>
                    </a:p>
                  </a:txBody>
                  <a:tcPr>
                    <a:pattFill prst="ltUpDiag"/>
                  </a:tcPr>
                </a:tc>
              </a:tr>
            </a:tbl>
          </a:graphicData>
        </a:graphic>
      </p:graphicFrame>
      <p:sp>
        <p:nvSpPr>
          <p:cNvPr id="11" name="TextBox 10"/>
          <p:cNvSpPr txBox="1"/>
          <p:nvPr/>
        </p:nvSpPr>
        <p:spPr>
          <a:xfrm>
            <a:off x="418122" y="2438400"/>
            <a:ext cx="1944078" cy="369332"/>
          </a:xfrm>
          <a:prstGeom prst="rect">
            <a:avLst/>
          </a:prstGeom>
          <a:noFill/>
        </p:spPr>
        <p:txBody>
          <a:bodyPr wrap="square" rtlCol="0">
            <a:spAutoFit/>
          </a:bodyPr>
          <a:lstStyle/>
          <a:p>
            <a:pPr algn="ctr"/>
            <a:r>
              <a:rPr lang="en-US" u="sng" dirty="0" smtClean="0"/>
              <a:t>Before X terminate</a:t>
            </a:r>
            <a:endParaRPr lang="en-US" u="sng" dirty="0"/>
          </a:p>
        </p:txBody>
      </p:sp>
      <p:sp>
        <p:nvSpPr>
          <p:cNvPr id="42" name="TextBox 41"/>
          <p:cNvSpPr txBox="1"/>
          <p:nvPr/>
        </p:nvSpPr>
        <p:spPr>
          <a:xfrm>
            <a:off x="6742722" y="2438400"/>
            <a:ext cx="1944078" cy="369332"/>
          </a:xfrm>
          <a:prstGeom prst="rect">
            <a:avLst/>
          </a:prstGeom>
          <a:noFill/>
        </p:spPr>
        <p:txBody>
          <a:bodyPr wrap="square" rtlCol="0">
            <a:spAutoFit/>
          </a:bodyPr>
          <a:lstStyle/>
          <a:p>
            <a:pPr algn="ctr"/>
            <a:r>
              <a:rPr lang="en-US" u="sng" dirty="0" smtClean="0"/>
              <a:t>After X terminate</a:t>
            </a:r>
            <a:endParaRPr lang="en-US" u="sng" dirty="0"/>
          </a:p>
        </p:txBody>
      </p:sp>
      <p:sp>
        <p:nvSpPr>
          <p:cNvPr id="43" name="TextBox 42"/>
          <p:cNvSpPr txBox="1"/>
          <p:nvPr/>
        </p:nvSpPr>
        <p:spPr>
          <a:xfrm>
            <a:off x="3542322" y="2907268"/>
            <a:ext cx="1944078" cy="369332"/>
          </a:xfrm>
          <a:prstGeom prst="rect">
            <a:avLst/>
          </a:prstGeom>
          <a:noFill/>
        </p:spPr>
        <p:txBody>
          <a:bodyPr wrap="square" rtlCol="0">
            <a:spAutoFit/>
          </a:bodyPr>
          <a:lstStyle/>
          <a:p>
            <a:pPr algn="ctr"/>
            <a:r>
              <a:rPr lang="en-US" dirty="0" smtClean="0"/>
              <a:t>P is replaced by H</a:t>
            </a:r>
            <a:endParaRPr lang="en-US" dirty="0"/>
          </a:p>
        </p:txBody>
      </p:sp>
      <p:sp>
        <p:nvSpPr>
          <p:cNvPr id="44" name="TextBox 43"/>
          <p:cNvSpPr txBox="1"/>
          <p:nvPr/>
        </p:nvSpPr>
        <p:spPr>
          <a:xfrm>
            <a:off x="3276600" y="3674612"/>
            <a:ext cx="2468880" cy="646331"/>
          </a:xfrm>
          <a:prstGeom prst="rect">
            <a:avLst/>
          </a:prstGeom>
          <a:noFill/>
        </p:spPr>
        <p:txBody>
          <a:bodyPr wrap="square" rtlCol="0">
            <a:spAutoFit/>
          </a:bodyPr>
          <a:lstStyle/>
          <a:p>
            <a:pPr algn="ctr"/>
            <a:r>
              <a:rPr lang="en-US" dirty="0" smtClean="0"/>
              <a:t>P is replaced by H </a:t>
            </a:r>
          </a:p>
          <a:p>
            <a:pPr algn="ctr"/>
            <a:r>
              <a:rPr lang="en-US" dirty="0" smtClean="0"/>
              <a:t>and two H are merged</a:t>
            </a:r>
            <a:endParaRPr lang="en-US" dirty="0"/>
          </a:p>
        </p:txBody>
      </p:sp>
      <p:sp>
        <p:nvSpPr>
          <p:cNvPr id="45" name="TextBox 44"/>
          <p:cNvSpPr txBox="1"/>
          <p:nvPr/>
        </p:nvSpPr>
        <p:spPr>
          <a:xfrm>
            <a:off x="3200400" y="4741412"/>
            <a:ext cx="2468880" cy="646331"/>
          </a:xfrm>
          <a:prstGeom prst="rect">
            <a:avLst/>
          </a:prstGeom>
          <a:noFill/>
        </p:spPr>
        <p:txBody>
          <a:bodyPr wrap="square" rtlCol="0">
            <a:spAutoFit/>
          </a:bodyPr>
          <a:lstStyle/>
          <a:p>
            <a:pPr algn="ctr"/>
            <a:r>
              <a:rPr lang="en-US" dirty="0" smtClean="0"/>
              <a:t>P is replaced by H</a:t>
            </a:r>
          </a:p>
          <a:p>
            <a:pPr algn="ctr"/>
            <a:r>
              <a:rPr lang="en-US" dirty="0"/>
              <a:t>and two H are merged</a:t>
            </a:r>
          </a:p>
        </p:txBody>
      </p:sp>
      <p:sp>
        <p:nvSpPr>
          <p:cNvPr id="46" name="TextBox 45"/>
          <p:cNvSpPr txBox="1"/>
          <p:nvPr/>
        </p:nvSpPr>
        <p:spPr>
          <a:xfrm>
            <a:off x="3200399" y="5754469"/>
            <a:ext cx="2468880" cy="646331"/>
          </a:xfrm>
          <a:prstGeom prst="rect">
            <a:avLst/>
          </a:prstGeom>
          <a:noFill/>
        </p:spPr>
        <p:txBody>
          <a:bodyPr wrap="square" rtlCol="0">
            <a:spAutoFit/>
          </a:bodyPr>
          <a:lstStyle/>
          <a:p>
            <a:pPr algn="ctr"/>
            <a:r>
              <a:rPr lang="en-US" dirty="0" smtClean="0"/>
              <a:t>P is replaced by H</a:t>
            </a:r>
          </a:p>
          <a:p>
            <a:pPr algn="ctr"/>
            <a:r>
              <a:rPr lang="en-US" dirty="0"/>
              <a:t>and </a:t>
            </a:r>
            <a:r>
              <a:rPr lang="en-US" dirty="0" smtClean="0"/>
              <a:t>three H </a:t>
            </a:r>
            <a:r>
              <a:rPr lang="en-US" dirty="0"/>
              <a:t>are merged</a:t>
            </a:r>
          </a:p>
        </p:txBody>
      </p:sp>
    </p:spTree>
    <p:extLst>
      <p:ext uri="{BB962C8B-B14F-4D97-AF65-F5344CB8AC3E}">
        <p14:creationId xmlns:p14="http://schemas.microsoft.com/office/powerpoint/2010/main" val="316950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9" grpId="0"/>
      <p:bldP spid="9" grpId="0" animBg="1"/>
      <p:bldP spid="11" grpId="0"/>
      <p:bldP spid="42" grpId="0"/>
      <p:bldP spid="43" grpId="0"/>
      <p:bldP spid="44" grpId="0"/>
      <p:bldP spid="45" grpId="0"/>
      <p:bldP spid="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Memory allocation algorithms</a:t>
            </a:r>
            <a:endParaRPr lang="en-US" dirty="0"/>
          </a:p>
        </p:txBody>
      </p:sp>
      <p:sp>
        <p:nvSpPr>
          <p:cNvPr id="3" name="Content Placeholder 2"/>
          <p:cNvSpPr>
            <a:spLocks noGrp="1"/>
          </p:cNvSpPr>
          <p:nvPr>
            <p:ph idx="1"/>
          </p:nvPr>
        </p:nvSpPr>
        <p:spPr/>
        <p:txBody>
          <a:bodyPr/>
          <a:lstStyle/>
          <a:p>
            <a:r>
              <a:rPr lang="en-US" dirty="0" smtClean="0"/>
              <a:t>Four memory allocation algorithms are as follow</a:t>
            </a:r>
          </a:p>
          <a:p>
            <a:pPr marL="819150" lvl="1" indent="-457200">
              <a:buFont typeface="+mj-lt"/>
              <a:buAutoNum type="arabicPeriod"/>
            </a:pPr>
            <a:r>
              <a:rPr lang="en-IN" dirty="0"/>
              <a:t>First </a:t>
            </a:r>
            <a:r>
              <a:rPr lang="en-IN" dirty="0" smtClean="0"/>
              <a:t>fit</a:t>
            </a:r>
            <a:endParaRPr lang="en-IN" dirty="0"/>
          </a:p>
          <a:p>
            <a:pPr marL="819150" lvl="1" indent="-457200">
              <a:buFont typeface="+mj-lt"/>
              <a:buAutoNum type="arabicPeriod"/>
            </a:pPr>
            <a:r>
              <a:rPr lang="en-IN" dirty="0"/>
              <a:t>Next fit</a:t>
            </a:r>
          </a:p>
          <a:p>
            <a:pPr marL="819150" lvl="1" indent="-457200">
              <a:buFont typeface="+mj-lt"/>
              <a:buAutoNum type="arabicPeriod"/>
            </a:pPr>
            <a:r>
              <a:rPr lang="en-IN" dirty="0"/>
              <a:t>Best fit</a:t>
            </a:r>
          </a:p>
          <a:p>
            <a:pPr marL="819150" lvl="1" indent="-457200">
              <a:buFont typeface="+mj-lt"/>
              <a:buAutoNum type="arabicPeriod"/>
            </a:pPr>
            <a:r>
              <a:rPr lang="en-IN" dirty="0"/>
              <a:t>Worst </a:t>
            </a:r>
            <a:r>
              <a:rPr lang="en-IN" dirty="0" smtClean="0"/>
              <a:t>fit</a:t>
            </a:r>
            <a:endParaRPr lang="en-IN" dirty="0"/>
          </a:p>
        </p:txBody>
      </p:sp>
    </p:spTree>
    <p:extLst>
      <p:ext uri="{BB962C8B-B14F-4D97-AF65-F5344CB8AC3E}">
        <p14:creationId xmlns:p14="http://schemas.microsoft.com/office/powerpoint/2010/main" val="262786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t>
            </a:r>
            <a:r>
              <a:rPr lang="en-US" dirty="0" smtClean="0"/>
              <a:t>fit</a:t>
            </a:r>
            <a:endParaRPr lang="en-US" dirty="0"/>
          </a:p>
        </p:txBody>
      </p:sp>
      <p:sp>
        <p:nvSpPr>
          <p:cNvPr id="3" name="Content Placeholder 2"/>
          <p:cNvSpPr>
            <a:spLocks noGrp="1"/>
          </p:cNvSpPr>
          <p:nvPr>
            <p:ph idx="1"/>
          </p:nvPr>
        </p:nvSpPr>
        <p:spPr/>
        <p:txBody>
          <a:bodyPr/>
          <a:lstStyle/>
          <a:p>
            <a:r>
              <a:rPr lang="en-IN" dirty="0" smtClean="0"/>
              <a:t>Search starts </a:t>
            </a:r>
            <a:r>
              <a:rPr lang="en-IN" dirty="0"/>
              <a:t>from the starting location of the memory.</a:t>
            </a:r>
          </a:p>
          <a:p>
            <a:r>
              <a:rPr lang="en-IN" dirty="0"/>
              <a:t>First available hole that is large enough to hold the process is selected for allocation.</a:t>
            </a:r>
          </a:p>
          <a:p>
            <a:r>
              <a:rPr lang="en-IN" dirty="0"/>
              <a:t>The hole is then broken up into two pieces, one for process and another for unused memory.</a:t>
            </a:r>
          </a:p>
          <a:p>
            <a:r>
              <a:rPr lang="en-US" dirty="0" smtClean="0"/>
              <a:t>Example: Processes </a:t>
            </a:r>
            <a:r>
              <a:rPr lang="en-US" dirty="0"/>
              <a:t>of </a:t>
            </a:r>
            <a:r>
              <a:rPr lang="en-US" i="1" dirty="0"/>
              <a:t>212K, 417K, 112K and 426K </a:t>
            </a:r>
            <a:r>
              <a:rPr lang="en-US" dirty="0"/>
              <a:t>arrives in order</a:t>
            </a:r>
            <a:r>
              <a:rPr lang="en-US" i="1" dirty="0"/>
              <a:t>.</a:t>
            </a:r>
            <a:endParaRPr lang="en-IN" dirty="0"/>
          </a:p>
          <a:p>
            <a:endParaRPr lang="en-US" dirty="0"/>
          </a:p>
        </p:txBody>
      </p:sp>
      <p:sp>
        <p:nvSpPr>
          <p:cNvPr id="4" name="Rectangle 3"/>
          <p:cNvSpPr>
            <a:spLocks noChangeArrowheads="1"/>
          </p:cNvSpPr>
          <p:nvPr/>
        </p:nvSpPr>
        <p:spPr bwMode="auto">
          <a:xfrm>
            <a:off x="1890712" y="3592830"/>
            <a:ext cx="51435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5" name="Rectangle 4"/>
          <p:cNvSpPr>
            <a:spLocks noChangeArrowheads="1"/>
          </p:cNvSpPr>
          <p:nvPr/>
        </p:nvSpPr>
        <p:spPr bwMode="auto">
          <a:xfrm>
            <a:off x="2405697" y="3592830"/>
            <a:ext cx="125666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3662362" y="3592830"/>
            <a:ext cx="84772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510087" y="3592830"/>
            <a:ext cx="10287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538787" y="3592830"/>
            <a:ext cx="17145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9" name="Text Box 87"/>
          <p:cNvSpPr txBox="1">
            <a:spLocks noChangeArrowheads="1"/>
          </p:cNvSpPr>
          <p:nvPr/>
        </p:nvSpPr>
        <p:spPr bwMode="auto">
          <a:xfrm>
            <a:off x="1890712" y="335280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 Box 88"/>
          <p:cNvSpPr txBox="1">
            <a:spLocks noChangeArrowheads="1"/>
          </p:cNvSpPr>
          <p:nvPr/>
        </p:nvSpPr>
        <p:spPr bwMode="auto">
          <a:xfrm>
            <a:off x="2785427" y="335280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500k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 Box 89"/>
          <p:cNvSpPr txBox="1">
            <a:spLocks noChangeArrowheads="1"/>
          </p:cNvSpPr>
          <p:nvPr/>
        </p:nvSpPr>
        <p:spPr bwMode="auto">
          <a:xfrm>
            <a:off x="3910012" y="33623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 Box 90"/>
          <p:cNvSpPr txBox="1">
            <a:spLocks noChangeArrowheads="1"/>
          </p:cNvSpPr>
          <p:nvPr/>
        </p:nvSpPr>
        <p:spPr bwMode="auto">
          <a:xfrm>
            <a:off x="4805362" y="33623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Text Box 91"/>
          <p:cNvSpPr txBox="1">
            <a:spLocks noChangeArrowheads="1"/>
          </p:cNvSpPr>
          <p:nvPr/>
        </p:nvSpPr>
        <p:spPr bwMode="auto">
          <a:xfrm>
            <a:off x="6186487" y="33623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600k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7" name="Text Box 101"/>
          <p:cNvSpPr txBox="1">
            <a:spLocks noChangeArrowheads="1"/>
          </p:cNvSpPr>
          <p:nvPr/>
        </p:nvSpPr>
        <p:spPr bwMode="auto">
          <a:xfrm>
            <a:off x="2960053" y="4291019"/>
            <a:ext cx="514350" cy="240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nSpc>
                <a:spcPct val="115000"/>
              </a:lnSpc>
              <a:spcAft>
                <a:spcPts val="1000"/>
              </a:spcAft>
            </a:pPr>
            <a:r>
              <a:rPr lang="en-US" sz="1100"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rPr>
              <a:t> </a:t>
            </a:r>
            <a:r>
              <a:rPr lang="en-US" sz="1100" dirty="0" smtClean="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rPr>
              <a:t>288k</a:t>
            </a:r>
            <a:endParaRPr lang="en-IN" sz="1100"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8" name="Rectangle 27"/>
          <p:cNvSpPr>
            <a:spLocks noChangeArrowheads="1"/>
          </p:cNvSpPr>
          <p:nvPr/>
        </p:nvSpPr>
        <p:spPr bwMode="auto">
          <a:xfrm>
            <a:off x="1905000" y="4533265"/>
            <a:ext cx="51435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9" name="Rectangle 28"/>
          <p:cNvSpPr>
            <a:spLocks noChangeArrowheads="1"/>
          </p:cNvSpPr>
          <p:nvPr/>
        </p:nvSpPr>
        <p:spPr bwMode="auto">
          <a:xfrm>
            <a:off x="2419985" y="4533265"/>
            <a:ext cx="125666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0" name="Rectangle 29"/>
          <p:cNvSpPr>
            <a:spLocks noChangeArrowheads="1"/>
          </p:cNvSpPr>
          <p:nvPr/>
        </p:nvSpPr>
        <p:spPr bwMode="auto">
          <a:xfrm>
            <a:off x="3676650" y="4533265"/>
            <a:ext cx="84772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4524375" y="4533265"/>
            <a:ext cx="10287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5553075" y="4533265"/>
            <a:ext cx="17145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3" name="Text Box 87"/>
          <p:cNvSpPr txBox="1">
            <a:spLocks noChangeArrowheads="1"/>
          </p:cNvSpPr>
          <p:nvPr/>
        </p:nvSpPr>
        <p:spPr bwMode="auto">
          <a:xfrm>
            <a:off x="1905000" y="429323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4" name="Text Box 88"/>
          <p:cNvSpPr txBox="1">
            <a:spLocks noChangeArrowheads="1"/>
          </p:cNvSpPr>
          <p:nvPr/>
        </p:nvSpPr>
        <p:spPr bwMode="auto">
          <a:xfrm>
            <a:off x="2799715" y="429323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500k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5" name="Text Box 89"/>
          <p:cNvSpPr txBox="1">
            <a:spLocks noChangeArrowheads="1"/>
          </p:cNvSpPr>
          <p:nvPr/>
        </p:nvSpPr>
        <p:spPr bwMode="auto">
          <a:xfrm>
            <a:off x="3924300" y="430276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6" name="Text Box 90"/>
          <p:cNvSpPr txBox="1">
            <a:spLocks noChangeArrowheads="1"/>
          </p:cNvSpPr>
          <p:nvPr/>
        </p:nvSpPr>
        <p:spPr bwMode="auto">
          <a:xfrm>
            <a:off x="4819650" y="430276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7" name="Text Box 91"/>
          <p:cNvSpPr txBox="1">
            <a:spLocks noChangeArrowheads="1"/>
          </p:cNvSpPr>
          <p:nvPr/>
        </p:nvSpPr>
        <p:spPr bwMode="auto">
          <a:xfrm>
            <a:off x="6200775" y="430276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600k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4" name="Text Box 105" descr="Light upward diagonal"/>
          <p:cNvSpPr txBox="1">
            <a:spLocks noChangeArrowheads="1"/>
          </p:cNvSpPr>
          <p:nvPr/>
        </p:nvSpPr>
        <p:spPr bwMode="auto">
          <a:xfrm>
            <a:off x="2425700" y="4539615"/>
            <a:ext cx="532765" cy="410210"/>
          </a:xfrm>
          <a:prstGeom prst="rect">
            <a:avLst/>
          </a:prstGeom>
          <a:pattFill prst="ltUpDiag">
            <a:fgClr>
              <a:srgbClr val="000000"/>
            </a:fgClr>
            <a:bgClr>
              <a:srgbClr val="FFFFFF"/>
            </a:bgClr>
          </a:pattFill>
          <a:ln w="31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rPr>
              <a:t>212k</a:t>
            </a:r>
            <a:endParaRPr lang="en-IN" sz="1100"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 name="Text Box 101"/>
          <p:cNvSpPr txBox="1">
            <a:spLocks noChangeArrowheads="1"/>
          </p:cNvSpPr>
          <p:nvPr/>
        </p:nvSpPr>
        <p:spPr bwMode="auto">
          <a:xfrm>
            <a:off x="3304539" y="4289424"/>
            <a:ext cx="514350" cy="240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nSpc>
                <a:spcPct val="115000"/>
              </a:lnSpc>
              <a:spcAft>
                <a:spcPts val="1000"/>
              </a:spcAft>
            </a:pPr>
            <a:r>
              <a:rPr lang="en-US" sz="1100"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rPr>
              <a:t> </a:t>
            </a:r>
            <a:r>
              <a:rPr lang="en-US" sz="1100" dirty="0" smtClean="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rPr>
              <a:t>176k</a:t>
            </a:r>
            <a:endParaRPr lang="en-IN" sz="1100"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6" name="Text Box 107" descr="Light upward diagonal"/>
          <p:cNvSpPr txBox="1">
            <a:spLocks noChangeArrowheads="1"/>
          </p:cNvSpPr>
          <p:nvPr/>
        </p:nvSpPr>
        <p:spPr bwMode="auto">
          <a:xfrm>
            <a:off x="2962274" y="4538979"/>
            <a:ext cx="514350" cy="410210"/>
          </a:xfrm>
          <a:prstGeom prst="rect">
            <a:avLst/>
          </a:prstGeom>
          <a:pattFill prst="ltUpDiag">
            <a:fgClr>
              <a:srgbClr val="000000"/>
            </a:fgClr>
            <a:bgClr>
              <a:srgbClr val="FFFFFF"/>
            </a:bgClr>
          </a:pattFill>
          <a:ln w="31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rPr>
              <a:t>112k</a:t>
            </a:r>
            <a:endParaRPr lang="en-IN" sz="1100"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3" name="Text Box 104"/>
          <p:cNvSpPr txBox="1">
            <a:spLocks noChangeArrowheads="1"/>
          </p:cNvSpPr>
          <p:nvPr/>
        </p:nvSpPr>
        <p:spPr bwMode="auto">
          <a:xfrm>
            <a:off x="6791325" y="4298949"/>
            <a:ext cx="514350" cy="240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nSpc>
                <a:spcPct val="115000"/>
              </a:lnSpc>
              <a:spcAft>
                <a:spcPts val="1000"/>
              </a:spcAft>
            </a:pPr>
            <a:r>
              <a:rPr lang="en-US" sz="1100"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rPr>
              <a:t>183k</a:t>
            </a:r>
            <a:endParaRPr lang="en-IN" sz="1100"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5" name="Text Box 106" descr="Light upward diagonal"/>
          <p:cNvSpPr txBox="1">
            <a:spLocks noChangeArrowheads="1"/>
          </p:cNvSpPr>
          <p:nvPr/>
        </p:nvSpPr>
        <p:spPr bwMode="auto">
          <a:xfrm>
            <a:off x="5553075" y="4538979"/>
            <a:ext cx="1162050" cy="410210"/>
          </a:xfrm>
          <a:prstGeom prst="rect">
            <a:avLst/>
          </a:prstGeom>
          <a:pattFill prst="ltUpDiag">
            <a:fgClr>
              <a:srgbClr val="000000"/>
            </a:fgClr>
            <a:bgClr>
              <a:srgbClr val="FFFFFF"/>
            </a:bgClr>
          </a:pattFill>
          <a:ln w="31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rPr>
              <a:t>417k</a:t>
            </a:r>
            <a:endParaRPr lang="en-IN" sz="110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8" name="TextBox 37"/>
          <p:cNvSpPr txBox="1"/>
          <p:nvPr/>
        </p:nvSpPr>
        <p:spPr>
          <a:xfrm>
            <a:off x="381000" y="5257800"/>
            <a:ext cx="8572500"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t>Here process of size 426k will not get any partition for allocation.</a:t>
            </a:r>
            <a:endParaRPr lang="en-US" sz="2400" dirty="0"/>
          </a:p>
        </p:txBody>
      </p:sp>
    </p:spTree>
    <p:extLst>
      <p:ext uri="{BB962C8B-B14F-4D97-AF65-F5344CB8AC3E}">
        <p14:creationId xmlns:p14="http://schemas.microsoft.com/office/powerpoint/2010/main" val="415141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34"/>
                                        </p:tgtEl>
                                      </p:cBhvr>
                                    </p:animEffect>
                                    <p:set>
                                      <p:cBhvr>
                                        <p:cTn id="71" dur="1" fill="hold">
                                          <p:stCondLst>
                                            <p:cond delay="499"/>
                                          </p:stCondLst>
                                        </p:cTn>
                                        <p:tgtEl>
                                          <p:spTgt spid="3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37"/>
                                        </p:tgtEl>
                                      </p:cBhvr>
                                    </p:animEffect>
                                    <p:set>
                                      <p:cBhvr>
                                        <p:cTn id="84" dur="1" fill="hold">
                                          <p:stCondLst>
                                            <p:cond delay="499"/>
                                          </p:stCondLst>
                                        </p:cTn>
                                        <p:tgtEl>
                                          <p:spTgt spid="37"/>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27"/>
                                        </p:tgtEl>
                                      </p:cBhvr>
                                    </p:animEffect>
                                    <p:set>
                                      <p:cBhvr>
                                        <p:cTn id="97" dur="1" fill="hold">
                                          <p:stCondLst>
                                            <p:cond delay="499"/>
                                          </p:stCondLst>
                                        </p:cTn>
                                        <p:tgtEl>
                                          <p:spTgt spid="2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P spid="11" grpId="0"/>
      <p:bldP spid="12" grpId="0"/>
      <p:bldP spid="13" grpId="0"/>
      <p:bldP spid="27" grpId="0"/>
      <p:bldP spid="27" grpId="1"/>
      <p:bldP spid="28" grpId="0" animBg="1"/>
      <p:bldP spid="29" grpId="0" animBg="1"/>
      <p:bldP spid="30" grpId="0" animBg="1"/>
      <p:bldP spid="31" grpId="0" animBg="1"/>
      <p:bldP spid="32" grpId="0" animBg="1"/>
      <p:bldP spid="33" grpId="0"/>
      <p:bldP spid="34" grpId="0"/>
      <p:bldP spid="34" grpId="1"/>
      <p:bldP spid="35" grpId="0"/>
      <p:bldP spid="36" grpId="0"/>
      <p:bldP spid="37" grpId="0"/>
      <p:bldP spid="37" grpId="1"/>
      <p:bldP spid="24" grpId="0" animBg="1"/>
      <p:bldP spid="20" grpId="0"/>
      <p:bldP spid="26" grpId="0" animBg="1"/>
      <p:bldP spid="23" grpId="0"/>
      <p:bldP spid="25" grpId="0" animBg="1"/>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Memory? </a:t>
            </a:r>
            <a:endParaRPr lang="en-US" dirty="0"/>
          </a:p>
        </p:txBody>
      </p:sp>
      <p:sp>
        <p:nvSpPr>
          <p:cNvPr id="3" name="Content Placeholder 2"/>
          <p:cNvSpPr>
            <a:spLocks noGrp="1"/>
          </p:cNvSpPr>
          <p:nvPr>
            <p:ph idx="1"/>
          </p:nvPr>
        </p:nvSpPr>
        <p:spPr/>
        <p:txBody>
          <a:bodyPr>
            <a:normAutofit/>
          </a:bodyPr>
          <a:lstStyle/>
          <a:p>
            <a:r>
              <a:rPr lang="en-US" dirty="0"/>
              <a:t>Computer memory is any physical device capable of storing information temporarily or permanently. </a:t>
            </a:r>
            <a:endParaRPr lang="en-US" dirty="0" smtClean="0"/>
          </a:p>
          <a:p>
            <a:r>
              <a:rPr lang="en-US" dirty="0" smtClean="0"/>
              <a:t>Types of memory</a:t>
            </a:r>
          </a:p>
          <a:p>
            <a:pPr marL="819150" lvl="1" indent="-457200">
              <a:buFont typeface="+mj-lt"/>
              <a:buAutoNum type="arabicPeriod"/>
            </a:pPr>
            <a:r>
              <a:rPr lang="en-US" dirty="0" smtClean="0">
                <a:solidFill>
                  <a:srgbClr val="FF0000"/>
                </a:solidFill>
              </a:rPr>
              <a:t>Random </a:t>
            </a:r>
            <a:r>
              <a:rPr lang="en-US" dirty="0">
                <a:solidFill>
                  <a:srgbClr val="FF0000"/>
                </a:solidFill>
              </a:rPr>
              <a:t>Access Memory (RAM)</a:t>
            </a:r>
            <a:r>
              <a:rPr lang="en-US" dirty="0"/>
              <a:t>, is a volatile memory </a:t>
            </a:r>
            <a:r>
              <a:rPr lang="en-US" dirty="0" smtClean="0"/>
              <a:t>that </a:t>
            </a:r>
            <a:r>
              <a:rPr lang="en-US" dirty="0"/>
              <a:t>loses its contents when the computer or hardware device loses power</a:t>
            </a:r>
            <a:r>
              <a:rPr lang="en-US" dirty="0" smtClean="0"/>
              <a:t>.</a:t>
            </a:r>
          </a:p>
          <a:p>
            <a:pPr marL="819150" lvl="1" indent="-457200">
              <a:buFont typeface="+mj-lt"/>
              <a:buAutoNum type="arabicPeriod"/>
            </a:pPr>
            <a:r>
              <a:rPr lang="en-US" dirty="0" smtClean="0">
                <a:solidFill>
                  <a:srgbClr val="FF0000"/>
                </a:solidFill>
              </a:rPr>
              <a:t>Read Only </a:t>
            </a:r>
            <a:r>
              <a:rPr lang="en-US" dirty="0">
                <a:solidFill>
                  <a:srgbClr val="FF0000"/>
                </a:solidFill>
              </a:rPr>
              <a:t>Memory (</a:t>
            </a:r>
            <a:r>
              <a:rPr lang="en-US" dirty="0" smtClean="0">
                <a:solidFill>
                  <a:srgbClr val="FF0000"/>
                </a:solidFill>
              </a:rPr>
              <a:t>ROM)</a:t>
            </a:r>
            <a:r>
              <a:rPr lang="en-US" dirty="0" smtClean="0"/>
              <a:t>, </a:t>
            </a:r>
            <a:r>
              <a:rPr lang="en-US" dirty="0"/>
              <a:t>is a </a:t>
            </a:r>
            <a:r>
              <a:rPr lang="en-US" dirty="0" smtClean="0"/>
              <a:t>non-volatile </a:t>
            </a:r>
            <a:r>
              <a:rPr lang="en-US" dirty="0"/>
              <a:t>memory, sometimes abbreviated as NVRAM, is a memory that keeps its contents even if the power is lost</a:t>
            </a:r>
            <a:r>
              <a:rPr lang="en-US" dirty="0" smtClean="0"/>
              <a:t>.</a:t>
            </a:r>
          </a:p>
          <a:p>
            <a:pPr marL="361950" lvl="1" indent="0">
              <a:buNone/>
            </a:pPr>
            <a:endParaRPr lang="en-IN" dirty="0" smtClean="0"/>
          </a:p>
          <a:p>
            <a:pPr lvl="1"/>
            <a:endParaRPr lang="en-US" dirty="0"/>
          </a:p>
        </p:txBody>
      </p:sp>
    </p:spTree>
    <p:extLst>
      <p:ext uri="{BB962C8B-B14F-4D97-AF65-F5344CB8AC3E}">
        <p14:creationId xmlns:p14="http://schemas.microsoft.com/office/powerpoint/2010/main" val="6035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t>
            </a:r>
            <a:r>
              <a:rPr lang="en-US" dirty="0" smtClean="0"/>
              <a:t>fit</a:t>
            </a:r>
            <a:endParaRPr lang="en-US" dirty="0"/>
          </a:p>
        </p:txBody>
      </p:sp>
      <p:sp>
        <p:nvSpPr>
          <p:cNvPr id="3" name="Content Placeholder 2"/>
          <p:cNvSpPr>
            <a:spLocks noGrp="1"/>
          </p:cNvSpPr>
          <p:nvPr>
            <p:ph idx="1"/>
          </p:nvPr>
        </p:nvSpPr>
        <p:spPr/>
        <p:txBody>
          <a:bodyPr/>
          <a:lstStyle/>
          <a:p>
            <a:r>
              <a:rPr lang="en-US" dirty="0"/>
              <a:t>Fastest algorithm because it searches as little as possible</a:t>
            </a:r>
            <a:r>
              <a:rPr lang="en-US" dirty="0" smtClean="0"/>
              <a:t>.</a:t>
            </a:r>
            <a:endParaRPr lang="en-IN" dirty="0"/>
          </a:p>
          <a:p>
            <a:r>
              <a:rPr lang="en-IN" dirty="0" smtClean="0"/>
              <a:t>Memory loss is higher, as very large hole may be selected for small process.</a:t>
            </a:r>
            <a:endParaRPr lang="en-IN" dirty="0"/>
          </a:p>
          <a:p>
            <a:r>
              <a:rPr lang="en-IN" dirty="0"/>
              <a:t>Here process of size 426k will not get any partition for allocation.</a:t>
            </a:r>
          </a:p>
          <a:p>
            <a:endParaRPr lang="en-US" dirty="0"/>
          </a:p>
        </p:txBody>
      </p:sp>
      <p:sp>
        <p:nvSpPr>
          <p:cNvPr id="4" name="Rectangle 3"/>
          <p:cNvSpPr>
            <a:spLocks noChangeArrowheads="1"/>
          </p:cNvSpPr>
          <p:nvPr/>
        </p:nvSpPr>
        <p:spPr bwMode="auto">
          <a:xfrm>
            <a:off x="1890712" y="3592830"/>
            <a:ext cx="51435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5" name="Rectangle 4"/>
          <p:cNvSpPr>
            <a:spLocks noChangeArrowheads="1"/>
          </p:cNvSpPr>
          <p:nvPr/>
        </p:nvSpPr>
        <p:spPr bwMode="auto">
          <a:xfrm>
            <a:off x="2405697" y="3592830"/>
            <a:ext cx="125666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3662362" y="3592830"/>
            <a:ext cx="84772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510087" y="3592830"/>
            <a:ext cx="10287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538787" y="3592830"/>
            <a:ext cx="17145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9" name="Text Box 87"/>
          <p:cNvSpPr txBox="1">
            <a:spLocks noChangeArrowheads="1"/>
          </p:cNvSpPr>
          <p:nvPr/>
        </p:nvSpPr>
        <p:spPr bwMode="auto">
          <a:xfrm>
            <a:off x="1890712" y="335280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 Box 88"/>
          <p:cNvSpPr txBox="1">
            <a:spLocks noChangeArrowheads="1"/>
          </p:cNvSpPr>
          <p:nvPr/>
        </p:nvSpPr>
        <p:spPr bwMode="auto">
          <a:xfrm>
            <a:off x="2785427" y="335280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500k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 Box 89"/>
          <p:cNvSpPr txBox="1">
            <a:spLocks noChangeArrowheads="1"/>
          </p:cNvSpPr>
          <p:nvPr/>
        </p:nvSpPr>
        <p:spPr bwMode="auto">
          <a:xfrm>
            <a:off x="3910012" y="33623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 Box 90"/>
          <p:cNvSpPr txBox="1">
            <a:spLocks noChangeArrowheads="1"/>
          </p:cNvSpPr>
          <p:nvPr/>
        </p:nvSpPr>
        <p:spPr bwMode="auto">
          <a:xfrm>
            <a:off x="4805362" y="33623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Text Box 91"/>
          <p:cNvSpPr txBox="1">
            <a:spLocks noChangeArrowheads="1"/>
          </p:cNvSpPr>
          <p:nvPr/>
        </p:nvSpPr>
        <p:spPr bwMode="auto">
          <a:xfrm>
            <a:off x="6186487" y="33623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600k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8" name="Rectangle 27"/>
          <p:cNvSpPr>
            <a:spLocks noChangeArrowheads="1"/>
          </p:cNvSpPr>
          <p:nvPr/>
        </p:nvSpPr>
        <p:spPr bwMode="auto">
          <a:xfrm>
            <a:off x="1905000" y="4533265"/>
            <a:ext cx="51435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9" name="Rectangle 28"/>
          <p:cNvSpPr>
            <a:spLocks noChangeArrowheads="1"/>
          </p:cNvSpPr>
          <p:nvPr/>
        </p:nvSpPr>
        <p:spPr bwMode="auto">
          <a:xfrm>
            <a:off x="2419985" y="4533265"/>
            <a:ext cx="125666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0" name="Rectangle 29"/>
          <p:cNvSpPr>
            <a:spLocks noChangeArrowheads="1"/>
          </p:cNvSpPr>
          <p:nvPr/>
        </p:nvSpPr>
        <p:spPr bwMode="auto">
          <a:xfrm>
            <a:off x="3676650" y="4533265"/>
            <a:ext cx="84772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4524375" y="4533265"/>
            <a:ext cx="10287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5553075" y="4533265"/>
            <a:ext cx="17145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3" name="Text Box 87"/>
          <p:cNvSpPr txBox="1">
            <a:spLocks noChangeArrowheads="1"/>
          </p:cNvSpPr>
          <p:nvPr/>
        </p:nvSpPr>
        <p:spPr bwMode="auto">
          <a:xfrm>
            <a:off x="1905000" y="429323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5" name="Text Box 89"/>
          <p:cNvSpPr txBox="1">
            <a:spLocks noChangeArrowheads="1"/>
          </p:cNvSpPr>
          <p:nvPr/>
        </p:nvSpPr>
        <p:spPr bwMode="auto">
          <a:xfrm>
            <a:off x="3924300" y="430276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6" name="Text Box 90"/>
          <p:cNvSpPr txBox="1">
            <a:spLocks noChangeArrowheads="1"/>
          </p:cNvSpPr>
          <p:nvPr/>
        </p:nvSpPr>
        <p:spPr bwMode="auto">
          <a:xfrm>
            <a:off x="4819650" y="430276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4" name="Text Box 105" descr="Light upward diagonal"/>
          <p:cNvSpPr txBox="1">
            <a:spLocks noChangeArrowheads="1"/>
          </p:cNvSpPr>
          <p:nvPr/>
        </p:nvSpPr>
        <p:spPr bwMode="auto">
          <a:xfrm>
            <a:off x="2425700" y="4539615"/>
            <a:ext cx="532765" cy="410210"/>
          </a:xfrm>
          <a:prstGeom prst="rect">
            <a:avLst/>
          </a:prstGeom>
          <a:pattFill prst="ltUpDiag">
            <a:fgClr>
              <a:srgbClr val="000000"/>
            </a:fgClr>
            <a:bgClr>
              <a:srgbClr val="FFFFFF"/>
            </a:bgClr>
          </a:pattFill>
          <a:ln w="31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rPr>
              <a:t>212k</a:t>
            </a:r>
            <a:endParaRPr lang="en-IN" sz="1100"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 name="Text Box 101"/>
          <p:cNvSpPr txBox="1">
            <a:spLocks noChangeArrowheads="1"/>
          </p:cNvSpPr>
          <p:nvPr/>
        </p:nvSpPr>
        <p:spPr bwMode="auto">
          <a:xfrm>
            <a:off x="3304539" y="4289424"/>
            <a:ext cx="514350" cy="240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nSpc>
                <a:spcPct val="115000"/>
              </a:lnSpc>
              <a:spcAft>
                <a:spcPts val="1000"/>
              </a:spcAft>
            </a:pPr>
            <a:r>
              <a:rPr lang="en-US" sz="1100"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rPr>
              <a:t> </a:t>
            </a:r>
            <a:r>
              <a:rPr lang="en-US" sz="1100" dirty="0" smtClean="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rPr>
              <a:t>176k</a:t>
            </a:r>
            <a:endParaRPr lang="en-IN" sz="1100"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6" name="Text Box 107" descr="Light upward diagonal"/>
          <p:cNvSpPr txBox="1">
            <a:spLocks noChangeArrowheads="1"/>
          </p:cNvSpPr>
          <p:nvPr/>
        </p:nvSpPr>
        <p:spPr bwMode="auto">
          <a:xfrm>
            <a:off x="2962274" y="4538979"/>
            <a:ext cx="514350" cy="410210"/>
          </a:xfrm>
          <a:prstGeom prst="rect">
            <a:avLst/>
          </a:prstGeom>
          <a:pattFill prst="ltUpDiag">
            <a:fgClr>
              <a:srgbClr val="000000"/>
            </a:fgClr>
            <a:bgClr>
              <a:srgbClr val="FFFFFF"/>
            </a:bgClr>
          </a:pattFill>
          <a:ln w="31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rPr>
              <a:t>112k</a:t>
            </a:r>
            <a:endParaRPr lang="en-IN" sz="1100"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3" name="Text Box 104"/>
          <p:cNvSpPr txBox="1">
            <a:spLocks noChangeArrowheads="1"/>
          </p:cNvSpPr>
          <p:nvPr/>
        </p:nvSpPr>
        <p:spPr bwMode="auto">
          <a:xfrm>
            <a:off x="6791325" y="4298949"/>
            <a:ext cx="514350" cy="240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nSpc>
                <a:spcPct val="115000"/>
              </a:lnSpc>
              <a:spcAft>
                <a:spcPts val="1000"/>
              </a:spcAft>
            </a:pPr>
            <a:r>
              <a:rPr lang="en-US" sz="1100"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rPr>
              <a:t>183k</a:t>
            </a:r>
            <a:endParaRPr lang="en-IN" sz="1100" dirty="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5" name="Text Box 106" descr="Light upward diagonal"/>
          <p:cNvSpPr txBox="1">
            <a:spLocks noChangeArrowheads="1"/>
          </p:cNvSpPr>
          <p:nvPr/>
        </p:nvSpPr>
        <p:spPr bwMode="auto">
          <a:xfrm>
            <a:off x="5553075" y="4538979"/>
            <a:ext cx="1162050" cy="410210"/>
          </a:xfrm>
          <a:prstGeom prst="rect">
            <a:avLst/>
          </a:prstGeom>
          <a:pattFill prst="ltUpDiag">
            <a:fgClr>
              <a:srgbClr val="000000"/>
            </a:fgClr>
            <a:bgClr>
              <a:srgbClr val="FFFFFF"/>
            </a:bgClr>
          </a:pattFill>
          <a:ln w="31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rPr>
              <a:t>417k</a:t>
            </a:r>
            <a:endParaRPr lang="en-IN" sz="1100">
              <a:ln w="3175">
                <a:solidFill>
                  <a:schemeClr val="tx1"/>
                </a:solidFill>
              </a:ln>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3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fit</a:t>
            </a:r>
          </a:p>
        </p:txBody>
      </p:sp>
      <p:sp>
        <p:nvSpPr>
          <p:cNvPr id="3" name="Content Placeholder 2"/>
          <p:cNvSpPr>
            <a:spLocks noGrp="1"/>
          </p:cNvSpPr>
          <p:nvPr>
            <p:ph idx="1"/>
          </p:nvPr>
        </p:nvSpPr>
        <p:spPr/>
        <p:txBody>
          <a:bodyPr/>
          <a:lstStyle/>
          <a:p>
            <a:r>
              <a:rPr lang="en-IN" dirty="0" smtClean="0"/>
              <a:t>It </a:t>
            </a:r>
            <a:r>
              <a:rPr lang="en-IN" dirty="0"/>
              <a:t>works in the same way as first fit, except that it keeps the track of where it is whenever it finds a suitable hole.</a:t>
            </a:r>
          </a:p>
          <a:p>
            <a:r>
              <a:rPr lang="en-IN" dirty="0"/>
              <a:t>The next time when it is called to find a hole, it starts searching the list from the place where it left off last time.</a:t>
            </a:r>
          </a:p>
          <a:p>
            <a:r>
              <a:rPr lang="en-US" dirty="0" smtClean="0"/>
              <a:t>Processes </a:t>
            </a:r>
            <a:r>
              <a:rPr lang="en-US" dirty="0"/>
              <a:t>of </a:t>
            </a:r>
            <a:r>
              <a:rPr lang="en-US" i="1" dirty="0"/>
              <a:t>212K, 417K, 112K and 426K </a:t>
            </a:r>
            <a:r>
              <a:rPr lang="en-US" dirty="0"/>
              <a:t>arrives in order</a:t>
            </a:r>
            <a:r>
              <a:rPr lang="en-US" i="1" dirty="0" smtClean="0"/>
              <a:t>.</a:t>
            </a:r>
            <a:endParaRPr lang="en-IN" dirty="0"/>
          </a:p>
        </p:txBody>
      </p:sp>
      <p:sp>
        <p:nvSpPr>
          <p:cNvPr id="4" name="Rectangle 3"/>
          <p:cNvSpPr>
            <a:spLocks noChangeArrowheads="1"/>
          </p:cNvSpPr>
          <p:nvPr/>
        </p:nvSpPr>
        <p:spPr bwMode="auto">
          <a:xfrm>
            <a:off x="1890712" y="3569335"/>
            <a:ext cx="51435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5" name="Rectangle 4"/>
          <p:cNvSpPr>
            <a:spLocks noChangeArrowheads="1"/>
          </p:cNvSpPr>
          <p:nvPr/>
        </p:nvSpPr>
        <p:spPr bwMode="auto">
          <a:xfrm>
            <a:off x="2405697" y="3569335"/>
            <a:ext cx="125666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3662362" y="3569335"/>
            <a:ext cx="84772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510087" y="3569335"/>
            <a:ext cx="10287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538787" y="3569335"/>
            <a:ext cx="17145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9" name="Text Box 87"/>
          <p:cNvSpPr txBox="1">
            <a:spLocks noChangeArrowheads="1"/>
          </p:cNvSpPr>
          <p:nvPr/>
        </p:nvSpPr>
        <p:spPr bwMode="auto">
          <a:xfrm>
            <a:off x="1890712" y="332930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 Box 88"/>
          <p:cNvSpPr txBox="1">
            <a:spLocks noChangeArrowheads="1"/>
          </p:cNvSpPr>
          <p:nvPr/>
        </p:nvSpPr>
        <p:spPr bwMode="auto">
          <a:xfrm>
            <a:off x="2785427" y="332930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500k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 Box 89"/>
          <p:cNvSpPr txBox="1">
            <a:spLocks noChangeArrowheads="1"/>
          </p:cNvSpPr>
          <p:nvPr/>
        </p:nvSpPr>
        <p:spPr bwMode="auto">
          <a:xfrm>
            <a:off x="3910012" y="333883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 Box 90"/>
          <p:cNvSpPr txBox="1">
            <a:spLocks noChangeArrowheads="1"/>
          </p:cNvSpPr>
          <p:nvPr/>
        </p:nvSpPr>
        <p:spPr bwMode="auto">
          <a:xfrm>
            <a:off x="4805362" y="333883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Text Box 91"/>
          <p:cNvSpPr txBox="1">
            <a:spLocks noChangeArrowheads="1"/>
          </p:cNvSpPr>
          <p:nvPr/>
        </p:nvSpPr>
        <p:spPr bwMode="auto">
          <a:xfrm>
            <a:off x="6186487" y="333883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600k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7" name="Rectangle 26"/>
          <p:cNvSpPr>
            <a:spLocks noChangeArrowheads="1"/>
          </p:cNvSpPr>
          <p:nvPr/>
        </p:nvSpPr>
        <p:spPr bwMode="auto">
          <a:xfrm>
            <a:off x="1871980" y="4457700"/>
            <a:ext cx="513715" cy="41910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8" name="Rectangle 27"/>
          <p:cNvSpPr>
            <a:spLocks noChangeArrowheads="1"/>
          </p:cNvSpPr>
          <p:nvPr/>
        </p:nvSpPr>
        <p:spPr bwMode="auto">
          <a:xfrm>
            <a:off x="2386965" y="4457700"/>
            <a:ext cx="1256030"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9" name="Rectangle 28"/>
          <p:cNvSpPr>
            <a:spLocks noChangeArrowheads="1"/>
          </p:cNvSpPr>
          <p:nvPr/>
        </p:nvSpPr>
        <p:spPr bwMode="auto">
          <a:xfrm>
            <a:off x="3643630" y="4457700"/>
            <a:ext cx="847090"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0" name="Rectangle 29"/>
          <p:cNvSpPr>
            <a:spLocks noChangeArrowheads="1"/>
          </p:cNvSpPr>
          <p:nvPr/>
        </p:nvSpPr>
        <p:spPr bwMode="auto">
          <a:xfrm>
            <a:off x="4491355" y="4457700"/>
            <a:ext cx="1047432"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5533706" y="4457700"/>
            <a:ext cx="1705293"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2" name="Text Box 100"/>
          <p:cNvSpPr txBox="1">
            <a:spLocks noChangeArrowheads="1"/>
          </p:cNvSpPr>
          <p:nvPr/>
        </p:nvSpPr>
        <p:spPr bwMode="auto">
          <a:xfrm>
            <a:off x="1871980" y="4217670"/>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3" name="Text Box 101"/>
          <p:cNvSpPr txBox="1">
            <a:spLocks noChangeArrowheads="1"/>
          </p:cNvSpPr>
          <p:nvPr/>
        </p:nvSpPr>
        <p:spPr bwMode="auto">
          <a:xfrm>
            <a:off x="3061970" y="4217670"/>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288k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4" name="Text Box 102"/>
          <p:cNvSpPr txBox="1">
            <a:spLocks noChangeArrowheads="1"/>
          </p:cNvSpPr>
          <p:nvPr/>
        </p:nvSpPr>
        <p:spPr bwMode="auto">
          <a:xfrm>
            <a:off x="3891280" y="42271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5" name="Text Box 103"/>
          <p:cNvSpPr txBox="1">
            <a:spLocks noChangeArrowheads="1"/>
          </p:cNvSpPr>
          <p:nvPr/>
        </p:nvSpPr>
        <p:spPr bwMode="auto">
          <a:xfrm>
            <a:off x="4786630" y="42271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6" name="Text Box 104"/>
          <p:cNvSpPr txBox="1">
            <a:spLocks noChangeArrowheads="1"/>
          </p:cNvSpPr>
          <p:nvPr/>
        </p:nvSpPr>
        <p:spPr bwMode="auto">
          <a:xfrm>
            <a:off x="6934835" y="4227195"/>
            <a:ext cx="45656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71k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7" name="Text Box 105" descr="Light upward diagonal"/>
          <p:cNvSpPr txBox="1">
            <a:spLocks noChangeArrowheads="1"/>
          </p:cNvSpPr>
          <p:nvPr/>
        </p:nvSpPr>
        <p:spPr bwMode="auto">
          <a:xfrm>
            <a:off x="2386965" y="4467225"/>
            <a:ext cx="532130"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212k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8" name="Text Box 106" descr="Light upward diagonal"/>
          <p:cNvSpPr txBox="1">
            <a:spLocks noChangeArrowheads="1"/>
          </p:cNvSpPr>
          <p:nvPr/>
        </p:nvSpPr>
        <p:spPr bwMode="auto">
          <a:xfrm>
            <a:off x="5538787" y="4467225"/>
            <a:ext cx="933133"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417k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9" name="Text Box 107" descr="Light upward diagonal"/>
          <p:cNvSpPr txBox="1">
            <a:spLocks noChangeArrowheads="1"/>
          </p:cNvSpPr>
          <p:nvPr/>
        </p:nvSpPr>
        <p:spPr bwMode="auto">
          <a:xfrm>
            <a:off x="6477000" y="4467225"/>
            <a:ext cx="513715"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112k</a:t>
            </a:r>
            <a:endParaRPr lang="en-IN" sz="1200">
              <a:effectLst/>
              <a:latin typeface="Times New Roman" panose="02020603050405020304" pitchFamily="18" charset="0"/>
              <a:ea typeface="Times New Roman" panose="02020603050405020304" pitchFamily="18" charset="0"/>
            </a:endParaRPr>
          </a:p>
        </p:txBody>
      </p:sp>
      <p:sp>
        <p:nvSpPr>
          <p:cNvPr id="40" name="TextBox 39"/>
          <p:cNvSpPr txBox="1"/>
          <p:nvPr/>
        </p:nvSpPr>
        <p:spPr>
          <a:xfrm>
            <a:off x="381000" y="5257800"/>
            <a:ext cx="8572500"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t>Here process of size 426k will not get any partition for allocation.</a:t>
            </a:r>
            <a:endParaRPr lang="en-US" sz="2400" dirty="0"/>
          </a:p>
        </p:txBody>
      </p:sp>
    </p:spTree>
    <p:extLst>
      <p:ext uri="{BB962C8B-B14F-4D97-AF65-F5344CB8AC3E}">
        <p14:creationId xmlns:p14="http://schemas.microsoft.com/office/powerpoint/2010/main" val="89957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P spid="11" grpId="0"/>
      <p:bldP spid="12" grpId="0"/>
      <p:bldP spid="13" grpId="0"/>
      <p:bldP spid="27" grpId="0" animBg="1"/>
      <p:bldP spid="28" grpId="0" animBg="1"/>
      <p:bldP spid="29" grpId="0" animBg="1"/>
      <p:bldP spid="30" grpId="0" animBg="1"/>
      <p:bldP spid="31" grpId="0" animBg="1"/>
      <p:bldP spid="32" grpId="0"/>
      <p:bldP spid="33" grpId="0"/>
      <p:bldP spid="34" grpId="0"/>
      <p:bldP spid="35" grpId="0"/>
      <p:bldP spid="36" grpId="0"/>
      <p:bldP spid="37" grpId="0" animBg="1"/>
      <p:bldP spid="38" grpId="0" animBg="1"/>
      <p:bldP spid="39" grpId="0" animBg="1"/>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fit</a:t>
            </a:r>
          </a:p>
        </p:txBody>
      </p:sp>
      <p:sp>
        <p:nvSpPr>
          <p:cNvPr id="3" name="Content Placeholder 2"/>
          <p:cNvSpPr>
            <a:spLocks noGrp="1"/>
          </p:cNvSpPr>
          <p:nvPr>
            <p:ph idx="1"/>
          </p:nvPr>
        </p:nvSpPr>
        <p:spPr/>
        <p:txBody>
          <a:bodyPr/>
          <a:lstStyle/>
          <a:p>
            <a:r>
              <a:rPr lang="en-IN" dirty="0"/>
              <a:t>Search time is </a:t>
            </a:r>
            <a:r>
              <a:rPr lang="en-IN" dirty="0" smtClean="0"/>
              <a:t>smaller.</a:t>
            </a:r>
          </a:p>
          <a:p>
            <a:r>
              <a:rPr lang="en-US" dirty="0" smtClean="0"/>
              <a:t>Memory manager must </a:t>
            </a:r>
            <a:r>
              <a:rPr lang="en-US" dirty="0"/>
              <a:t>have to keep </a:t>
            </a:r>
            <a:r>
              <a:rPr lang="en-US" dirty="0" smtClean="0"/>
              <a:t>track of </a:t>
            </a:r>
            <a:r>
              <a:rPr lang="en-US" dirty="0"/>
              <a:t>last </a:t>
            </a:r>
            <a:r>
              <a:rPr lang="en-US" dirty="0" smtClean="0"/>
              <a:t>allotted hole to process.</a:t>
            </a:r>
          </a:p>
          <a:p>
            <a:r>
              <a:rPr lang="en-US" dirty="0" smtClean="0"/>
              <a:t>It gives slightly worse performance than first fit.</a:t>
            </a:r>
            <a:endParaRPr lang="en-IN" dirty="0"/>
          </a:p>
          <a:p>
            <a:r>
              <a:rPr lang="en-IN" dirty="0"/>
              <a:t>Here process of size 426k will not get any partition for allocation</a:t>
            </a:r>
            <a:r>
              <a:rPr lang="en-IN" dirty="0" smtClean="0"/>
              <a:t>.</a:t>
            </a:r>
            <a:endParaRPr lang="en-IN" dirty="0"/>
          </a:p>
        </p:txBody>
      </p:sp>
      <p:sp>
        <p:nvSpPr>
          <p:cNvPr id="4" name="Rectangle 3"/>
          <p:cNvSpPr>
            <a:spLocks noChangeArrowheads="1"/>
          </p:cNvSpPr>
          <p:nvPr/>
        </p:nvSpPr>
        <p:spPr bwMode="auto">
          <a:xfrm>
            <a:off x="1890712" y="3569335"/>
            <a:ext cx="51435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5" name="Rectangle 4"/>
          <p:cNvSpPr>
            <a:spLocks noChangeArrowheads="1"/>
          </p:cNvSpPr>
          <p:nvPr/>
        </p:nvSpPr>
        <p:spPr bwMode="auto">
          <a:xfrm>
            <a:off x="2405697" y="3569335"/>
            <a:ext cx="125666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3662362" y="3569335"/>
            <a:ext cx="84772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510087" y="3569335"/>
            <a:ext cx="10287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538787" y="3569335"/>
            <a:ext cx="17145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9" name="Text Box 87"/>
          <p:cNvSpPr txBox="1">
            <a:spLocks noChangeArrowheads="1"/>
          </p:cNvSpPr>
          <p:nvPr/>
        </p:nvSpPr>
        <p:spPr bwMode="auto">
          <a:xfrm>
            <a:off x="1890712" y="332930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 Box 88"/>
          <p:cNvSpPr txBox="1">
            <a:spLocks noChangeArrowheads="1"/>
          </p:cNvSpPr>
          <p:nvPr/>
        </p:nvSpPr>
        <p:spPr bwMode="auto">
          <a:xfrm>
            <a:off x="2785427" y="332930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500k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 Box 89"/>
          <p:cNvSpPr txBox="1">
            <a:spLocks noChangeArrowheads="1"/>
          </p:cNvSpPr>
          <p:nvPr/>
        </p:nvSpPr>
        <p:spPr bwMode="auto">
          <a:xfrm>
            <a:off x="3910012" y="333883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 Box 90"/>
          <p:cNvSpPr txBox="1">
            <a:spLocks noChangeArrowheads="1"/>
          </p:cNvSpPr>
          <p:nvPr/>
        </p:nvSpPr>
        <p:spPr bwMode="auto">
          <a:xfrm>
            <a:off x="4805362" y="333883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Text Box 91"/>
          <p:cNvSpPr txBox="1">
            <a:spLocks noChangeArrowheads="1"/>
          </p:cNvSpPr>
          <p:nvPr/>
        </p:nvSpPr>
        <p:spPr bwMode="auto">
          <a:xfrm>
            <a:off x="6186487" y="333883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600k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7" name="Rectangle 26"/>
          <p:cNvSpPr>
            <a:spLocks noChangeArrowheads="1"/>
          </p:cNvSpPr>
          <p:nvPr/>
        </p:nvSpPr>
        <p:spPr bwMode="auto">
          <a:xfrm>
            <a:off x="1871980" y="4457700"/>
            <a:ext cx="513715" cy="41910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8" name="Rectangle 27"/>
          <p:cNvSpPr>
            <a:spLocks noChangeArrowheads="1"/>
          </p:cNvSpPr>
          <p:nvPr/>
        </p:nvSpPr>
        <p:spPr bwMode="auto">
          <a:xfrm>
            <a:off x="2386965" y="4457700"/>
            <a:ext cx="1256030"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9" name="Rectangle 28"/>
          <p:cNvSpPr>
            <a:spLocks noChangeArrowheads="1"/>
          </p:cNvSpPr>
          <p:nvPr/>
        </p:nvSpPr>
        <p:spPr bwMode="auto">
          <a:xfrm>
            <a:off x="3643630" y="4457700"/>
            <a:ext cx="847090"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0" name="Rectangle 29"/>
          <p:cNvSpPr>
            <a:spLocks noChangeArrowheads="1"/>
          </p:cNvSpPr>
          <p:nvPr/>
        </p:nvSpPr>
        <p:spPr bwMode="auto">
          <a:xfrm>
            <a:off x="4491355" y="4457700"/>
            <a:ext cx="1047432"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5533706" y="4457700"/>
            <a:ext cx="1705293"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2" name="Text Box 100"/>
          <p:cNvSpPr txBox="1">
            <a:spLocks noChangeArrowheads="1"/>
          </p:cNvSpPr>
          <p:nvPr/>
        </p:nvSpPr>
        <p:spPr bwMode="auto">
          <a:xfrm>
            <a:off x="1871980" y="4217670"/>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3" name="Text Box 101"/>
          <p:cNvSpPr txBox="1">
            <a:spLocks noChangeArrowheads="1"/>
          </p:cNvSpPr>
          <p:nvPr/>
        </p:nvSpPr>
        <p:spPr bwMode="auto">
          <a:xfrm>
            <a:off x="3061970" y="4217670"/>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 288k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4" name="Text Box 102"/>
          <p:cNvSpPr txBox="1">
            <a:spLocks noChangeArrowheads="1"/>
          </p:cNvSpPr>
          <p:nvPr/>
        </p:nvSpPr>
        <p:spPr bwMode="auto">
          <a:xfrm>
            <a:off x="3891280" y="42271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5" name="Text Box 103"/>
          <p:cNvSpPr txBox="1">
            <a:spLocks noChangeArrowheads="1"/>
          </p:cNvSpPr>
          <p:nvPr/>
        </p:nvSpPr>
        <p:spPr bwMode="auto">
          <a:xfrm>
            <a:off x="4786630" y="42271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6" name="Text Box 104"/>
          <p:cNvSpPr txBox="1">
            <a:spLocks noChangeArrowheads="1"/>
          </p:cNvSpPr>
          <p:nvPr/>
        </p:nvSpPr>
        <p:spPr bwMode="auto">
          <a:xfrm>
            <a:off x="6934835" y="4227195"/>
            <a:ext cx="45656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71k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7" name="Text Box 105" descr="Light upward diagonal"/>
          <p:cNvSpPr txBox="1">
            <a:spLocks noChangeArrowheads="1"/>
          </p:cNvSpPr>
          <p:nvPr/>
        </p:nvSpPr>
        <p:spPr bwMode="auto">
          <a:xfrm>
            <a:off x="2386965" y="4467225"/>
            <a:ext cx="532130"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212k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8" name="Text Box 106" descr="Light upward diagonal"/>
          <p:cNvSpPr txBox="1">
            <a:spLocks noChangeArrowheads="1"/>
          </p:cNvSpPr>
          <p:nvPr/>
        </p:nvSpPr>
        <p:spPr bwMode="auto">
          <a:xfrm>
            <a:off x="5538787" y="4467225"/>
            <a:ext cx="933133"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417k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9" name="Text Box 107" descr="Light upward diagonal"/>
          <p:cNvSpPr txBox="1">
            <a:spLocks noChangeArrowheads="1"/>
          </p:cNvSpPr>
          <p:nvPr/>
        </p:nvSpPr>
        <p:spPr bwMode="auto">
          <a:xfrm>
            <a:off x="6477000" y="4467225"/>
            <a:ext cx="513715"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112k</a:t>
            </a:r>
            <a:endParaRPr lang="en-IN" sz="12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5310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fit</a:t>
            </a:r>
          </a:p>
        </p:txBody>
      </p:sp>
      <p:sp>
        <p:nvSpPr>
          <p:cNvPr id="3" name="Content Placeholder 2"/>
          <p:cNvSpPr>
            <a:spLocks noGrp="1"/>
          </p:cNvSpPr>
          <p:nvPr>
            <p:ph idx="1"/>
          </p:nvPr>
        </p:nvSpPr>
        <p:spPr/>
        <p:txBody>
          <a:bodyPr/>
          <a:lstStyle/>
          <a:p>
            <a:r>
              <a:rPr lang="en-IN" dirty="0" smtClean="0"/>
              <a:t>Entire </a:t>
            </a:r>
            <a:r>
              <a:rPr lang="en-IN" dirty="0"/>
              <a:t>memory is searched here.</a:t>
            </a:r>
          </a:p>
          <a:p>
            <a:r>
              <a:rPr lang="en-IN" dirty="0"/>
              <a:t>The smallest hole, which is large enough to hold the process, is selected for allocation</a:t>
            </a:r>
            <a:r>
              <a:rPr lang="en-IN" dirty="0" smtClean="0"/>
              <a:t>.</a:t>
            </a:r>
          </a:p>
          <a:p>
            <a:r>
              <a:rPr lang="en-US" dirty="0"/>
              <a:t>Processes of </a:t>
            </a:r>
            <a:r>
              <a:rPr lang="en-US" i="1" dirty="0"/>
              <a:t>212K, 417K, 112K and 426K </a:t>
            </a:r>
            <a:r>
              <a:rPr lang="en-US" dirty="0"/>
              <a:t>arrives in order</a:t>
            </a:r>
            <a:r>
              <a:rPr lang="en-US" i="1" dirty="0"/>
              <a:t>.</a:t>
            </a:r>
            <a:endParaRPr lang="en-IN" dirty="0"/>
          </a:p>
          <a:p>
            <a:endParaRPr lang="en-US" dirty="0"/>
          </a:p>
        </p:txBody>
      </p:sp>
      <p:sp>
        <p:nvSpPr>
          <p:cNvPr id="4" name="Rectangle 3"/>
          <p:cNvSpPr>
            <a:spLocks noChangeArrowheads="1"/>
          </p:cNvSpPr>
          <p:nvPr/>
        </p:nvSpPr>
        <p:spPr bwMode="auto">
          <a:xfrm>
            <a:off x="1890712" y="3516630"/>
            <a:ext cx="51435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5" name="Rectangle 4"/>
          <p:cNvSpPr>
            <a:spLocks noChangeArrowheads="1"/>
          </p:cNvSpPr>
          <p:nvPr/>
        </p:nvSpPr>
        <p:spPr bwMode="auto">
          <a:xfrm>
            <a:off x="2405697" y="3516630"/>
            <a:ext cx="125666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3662362" y="3516630"/>
            <a:ext cx="84772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510087" y="3516630"/>
            <a:ext cx="10287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538787" y="3516630"/>
            <a:ext cx="17145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9" name="Text Box 87"/>
          <p:cNvSpPr txBox="1">
            <a:spLocks noChangeArrowheads="1"/>
          </p:cNvSpPr>
          <p:nvPr/>
        </p:nvSpPr>
        <p:spPr bwMode="auto">
          <a:xfrm>
            <a:off x="1890712" y="327660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 Box 88"/>
          <p:cNvSpPr txBox="1">
            <a:spLocks noChangeArrowheads="1"/>
          </p:cNvSpPr>
          <p:nvPr/>
        </p:nvSpPr>
        <p:spPr bwMode="auto">
          <a:xfrm>
            <a:off x="2785427" y="327660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500k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 Box 89"/>
          <p:cNvSpPr txBox="1">
            <a:spLocks noChangeArrowheads="1"/>
          </p:cNvSpPr>
          <p:nvPr/>
        </p:nvSpPr>
        <p:spPr bwMode="auto">
          <a:xfrm>
            <a:off x="3910012" y="32861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 Box 90"/>
          <p:cNvSpPr txBox="1">
            <a:spLocks noChangeArrowheads="1"/>
          </p:cNvSpPr>
          <p:nvPr/>
        </p:nvSpPr>
        <p:spPr bwMode="auto">
          <a:xfrm>
            <a:off x="4805362" y="32861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Text Box 91"/>
          <p:cNvSpPr txBox="1">
            <a:spLocks noChangeArrowheads="1"/>
          </p:cNvSpPr>
          <p:nvPr/>
        </p:nvSpPr>
        <p:spPr bwMode="auto">
          <a:xfrm>
            <a:off x="6186487" y="32861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600k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0" name="Rectangle 39"/>
          <p:cNvSpPr>
            <a:spLocks noChangeArrowheads="1"/>
          </p:cNvSpPr>
          <p:nvPr/>
        </p:nvSpPr>
        <p:spPr bwMode="auto">
          <a:xfrm>
            <a:off x="1891030" y="4383405"/>
            <a:ext cx="513715" cy="4152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41" name="Rectangle 40"/>
          <p:cNvSpPr>
            <a:spLocks noChangeArrowheads="1"/>
          </p:cNvSpPr>
          <p:nvPr/>
        </p:nvSpPr>
        <p:spPr bwMode="auto">
          <a:xfrm>
            <a:off x="2406015" y="4381500"/>
            <a:ext cx="1256030"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42" name="Rectangle 41"/>
          <p:cNvSpPr>
            <a:spLocks noChangeArrowheads="1"/>
          </p:cNvSpPr>
          <p:nvPr/>
        </p:nvSpPr>
        <p:spPr bwMode="auto">
          <a:xfrm>
            <a:off x="3662680" y="4381500"/>
            <a:ext cx="847090"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43" name="Rectangle 42"/>
          <p:cNvSpPr>
            <a:spLocks noChangeArrowheads="1"/>
          </p:cNvSpPr>
          <p:nvPr/>
        </p:nvSpPr>
        <p:spPr bwMode="auto">
          <a:xfrm>
            <a:off x="4510405" y="4381500"/>
            <a:ext cx="1028065"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44" name="Rectangle 43"/>
          <p:cNvSpPr>
            <a:spLocks noChangeArrowheads="1"/>
          </p:cNvSpPr>
          <p:nvPr/>
        </p:nvSpPr>
        <p:spPr bwMode="auto">
          <a:xfrm>
            <a:off x="5539105" y="4381500"/>
            <a:ext cx="1713865"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45" name="Text Box 115"/>
          <p:cNvSpPr txBox="1">
            <a:spLocks noChangeArrowheads="1"/>
          </p:cNvSpPr>
          <p:nvPr/>
        </p:nvSpPr>
        <p:spPr bwMode="auto">
          <a:xfrm>
            <a:off x="1891030" y="4141470"/>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6" name="Text Box 116"/>
          <p:cNvSpPr txBox="1">
            <a:spLocks noChangeArrowheads="1"/>
          </p:cNvSpPr>
          <p:nvPr/>
        </p:nvSpPr>
        <p:spPr bwMode="auto">
          <a:xfrm>
            <a:off x="3372485" y="4141470"/>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smtClean="0">
                <a:effectLst/>
                <a:latin typeface="Calibri" panose="020F0502020204030204" pitchFamily="34" charset="0"/>
                <a:ea typeface="Times New Roman" panose="02020603050405020304" pitchFamily="18" charset="0"/>
                <a:cs typeface="Times New Roman" panose="02020603050405020304" pitchFamily="18" charset="0"/>
              </a:rPr>
              <a:t>83k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7" name="Text Box 117"/>
          <p:cNvSpPr txBox="1">
            <a:spLocks noChangeArrowheads="1"/>
          </p:cNvSpPr>
          <p:nvPr/>
        </p:nvSpPr>
        <p:spPr bwMode="auto">
          <a:xfrm>
            <a:off x="4172585" y="41509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smtClean="0">
                <a:effectLst/>
                <a:latin typeface="Calibri" panose="020F0502020204030204" pitchFamily="34" charset="0"/>
                <a:ea typeface="Times New Roman" panose="02020603050405020304" pitchFamily="18" charset="0"/>
                <a:cs typeface="Times New Roman" panose="02020603050405020304" pitchFamily="18" charset="0"/>
              </a:rPr>
              <a:t>88k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8" name="Text Box 118"/>
          <p:cNvSpPr txBox="1">
            <a:spLocks noChangeArrowheads="1"/>
          </p:cNvSpPr>
          <p:nvPr/>
        </p:nvSpPr>
        <p:spPr bwMode="auto">
          <a:xfrm>
            <a:off x="5125085" y="41509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smtClean="0">
                <a:effectLst/>
                <a:latin typeface="Calibri" panose="020F0502020204030204" pitchFamily="34" charset="0"/>
                <a:ea typeface="Times New Roman" panose="02020603050405020304" pitchFamily="18" charset="0"/>
                <a:cs typeface="Times New Roman" panose="02020603050405020304" pitchFamily="18" charset="0"/>
              </a:rPr>
              <a:t>88k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9" name="Text Box 119"/>
          <p:cNvSpPr txBox="1">
            <a:spLocks noChangeArrowheads="1"/>
          </p:cNvSpPr>
          <p:nvPr/>
        </p:nvSpPr>
        <p:spPr bwMode="auto">
          <a:xfrm>
            <a:off x="6801485" y="41509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smtClean="0">
                <a:effectLst/>
                <a:latin typeface="Calibri" panose="020F0502020204030204" pitchFamily="34" charset="0"/>
                <a:ea typeface="Times New Roman" panose="02020603050405020304" pitchFamily="18" charset="0"/>
                <a:cs typeface="Times New Roman" panose="02020603050405020304" pitchFamily="18" charset="0"/>
              </a:rPr>
              <a:t>174k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0" name="Text Box 120" descr="Light upward diagonal"/>
          <p:cNvSpPr txBox="1">
            <a:spLocks noChangeArrowheads="1"/>
          </p:cNvSpPr>
          <p:nvPr/>
        </p:nvSpPr>
        <p:spPr bwMode="auto">
          <a:xfrm>
            <a:off x="4520565" y="4391025"/>
            <a:ext cx="532130"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212k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1" name="Text Box 121" descr="Light upward diagonal"/>
          <p:cNvSpPr txBox="1">
            <a:spLocks noChangeArrowheads="1"/>
          </p:cNvSpPr>
          <p:nvPr/>
        </p:nvSpPr>
        <p:spPr bwMode="auto">
          <a:xfrm>
            <a:off x="2410460" y="4389120"/>
            <a:ext cx="1042035"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417k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2" name="Text Box 122" descr="Light upward diagonal"/>
          <p:cNvSpPr txBox="1">
            <a:spLocks noChangeArrowheads="1"/>
          </p:cNvSpPr>
          <p:nvPr/>
        </p:nvSpPr>
        <p:spPr bwMode="auto">
          <a:xfrm>
            <a:off x="3662680" y="4391025"/>
            <a:ext cx="504190"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112k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3" name="Text Box 123" descr="Light upward diagonal"/>
          <p:cNvSpPr txBox="1">
            <a:spLocks noChangeArrowheads="1"/>
          </p:cNvSpPr>
          <p:nvPr/>
        </p:nvSpPr>
        <p:spPr bwMode="auto">
          <a:xfrm>
            <a:off x="5539105" y="4391025"/>
            <a:ext cx="1256665"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426k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8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P spid="11" grpId="0"/>
      <p:bldP spid="12" grpId="0"/>
      <p:bldP spid="13" grpId="0"/>
      <p:bldP spid="40" grpId="0" animBg="1"/>
      <p:bldP spid="41" grpId="0" animBg="1"/>
      <p:bldP spid="42" grpId="0" animBg="1"/>
      <p:bldP spid="43" grpId="0" animBg="1"/>
      <p:bldP spid="44" grpId="0" animBg="1"/>
      <p:bldP spid="45" grpId="0"/>
      <p:bldP spid="46" grpId="0"/>
      <p:bldP spid="47" grpId="0"/>
      <p:bldP spid="48" grpId="0"/>
      <p:bldP spid="49" grpId="0"/>
      <p:bldP spid="50" grpId="0" animBg="1"/>
      <p:bldP spid="51" grpId="0" animBg="1"/>
      <p:bldP spid="52" grpId="0" animBg="1"/>
      <p:bldP spid="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fit</a:t>
            </a:r>
          </a:p>
        </p:txBody>
      </p:sp>
      <p:sp>
        <p:nvSpPr>
          <p:cNvPr id="3" name="Content Placeholder 2"/>
          <p:cNvSpPr>
            <a:spLocks noGrp="1"/>
          </p:cNvSpPr>
          <p:nvPr>
            <p:ph idx="1"/>
          </p:nvPr>
        </p:nvSpPr>
        <p:spPr/>
        <p:txBody>
          <a:bodyPr/>
          <a:lstStyle/>
          <a:p>
            <a:r>
              <a:rPr lang="en-IN" dirty="0"/>
              <a:t>Search time is high, as it searches entire </a:t>
            </a:r>
            <a:r>
              <a:rPr lang="en-IN" dirty="0" smtClean="0"/>
              <a:t>memory every time.</a:t>
            </a:r>
            <a:endParaRPr lang="en-IN" dirty="0"/>
          </a:p>
          <a:p>
            <a:r>
              <a:rPr lang="en-IN" dirty="0"/>
              <a:t>Memory loss is less.</a:t>
            </a:r>
          </a:p>
          <a:p>
            <a:endParaRPr lang="en-US" dirty="0"/>
          </a:p>
        </p:txBody>
      </p:sp>
      <p:sp>
        <p:nvSpPr>
          <p:cNvPr id="4" name="Rectangle 3"/>
          <p:cNvSpPr>
            <a:spLocks noChangeArrowheads="1"/>
          </p:cNvSpPr>
          <p:nvPr/>
        </p:nvSpPr>
        <p:spPr bwMode="auto">
          <a:xfrm>
            <a:off x="1890712" y="3516630"/>
            <a:ext cx="51435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5" name="Rectangle 4"/>
          <p:cNvSpPr>
            <a:spLocks noChangeArrowheads="1"/>
          </p:cNvSpPr>
          <p:nvPr/>
        </p:nvSpPr>
        <p:spPr bwMode="auto">
          <a:xfrm>
            <a:off x="2405697" y="3516630"/>
            <a:ext cx="125666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3662362" y="3516630"/>
            <a:ext cx="84772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510087" y="3516630"/>
            <a:ext cx="10287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538787" y="3516630"/>
            <a:ext cx="17145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9" name="Text Box 87"/>
          <p:cNvSpPr txBox="1">
            <a:spLocks noChangeArrowheads="1"/>
          </p:cNvSpPr>
          <p:nvPr/>
        </p:nvSpPr>
        <p:spPr bwMode="auto">
          <a:xfrm>
            <a:off x="1890712" y="327660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 Box 88"/>
          <p:cNvSpPr txBox="1">
            <a:spLocks noChangeArrowheads="1"/>
          </p:cNvSpPr>
          <p:nvPr/>
        </p:nvSpPr>
        <p:spPr bwMode="auto">
          <a:xfrm>
            <a:off x="2785427" y="327660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500k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 Box 89"/>
          <p:cNvSpPr txBox="1">
            <a:spLocks noChangeArrowheads="1"/>
          </p:cNvSpPr>
          <p:nvPr/>
        </p:nvSpPr>
        <p:spPr bwMode="auto">
          <a:xfrm>
            <a:off x="3910012" y="32861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 Box 90"/>
          <p:cNvSpPr txBox="1">
            <a:spLocks noChangeArrowheads="1"/>
          </p:cNvSpPr>
          <p:nvPr/>
        </p:nvSpPr>
        <p:spPr bwMode="auto">
          <a:xfrm>
            <a:off x="4805362" y="32861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Text Box 91"/>
          <p:cNvSpPr txBox="1">
            <a:spLocks noChangeArrowheads="1"/>
          </p:cNvSpPr>
          <p:nvPr/>
        </p:nvSpPr>
        <p:spPr bwMode="auto">
          <a:xfrm>
            <a:off x="6186487" y="32861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600k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0" name="Rectangle 39"/>
          <p:cNvSpPr>
            <a:spLocks noChangeArrowheads="1"/>
          </p:cNvSpPr>
          <p:nvPr/>
        </p:nvSpPr>
        <p:spPr bwMode="auto">
          <a:xfrm>
            <a:off x="1891030" y="4383405"/>
            <a:ext cx="513715" cy="41529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41" name="Rectangle 40"/>
          <p:cNvSpPr>
            <a:spLocks noChangeArrowheads="1"/>
          </p:cNvSpPr>
          <p:nvPr/>
        </p:nvSpPr>
        <p:spPr bwMode="auto">
          <a:xfrm>
            <a:off x="2406015" y="4381500"/>
            <a:ext cx="1256030"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42" name="Rectangle 41"/>
          <p:cNvSpPr>
            <a:spLocks noChangeArrowheads="1"/>
          </p:cNvSpPr>
          <p:nvPr/>
        </p:nvSpPr>
        <p:spPr bwMode="auto">
          <a:xfrm>
            <a:off x="3662680" y="4381500"/>
            <a:ext cx="847090"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43" name="Rectangle 42"/>
          <p:cNvSpPr>
            <a:spLocks noChangeArrowheads="1"/>
          </p:cNvSpPr>
          <p:nvPr/>
        </p:nvSpPr>
        <p:spPr bwMode="auto">
          <a:xfrm>
            <a:off x="4510405" y="4381500"/>
            <a:ext cx="1028065"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44" name="Rectangle 43"/>
          <p:cNvSpPr>
            <a:spLocks noChangeArrowheads="1"/>
          </p:cNvSpPr>
          <p:nvPr/>
        </p:nvSpPr>
        <p:spPr bwMode="auto">
          <a:xfrm>
            <a:off x="5539105" y="4381500"/>
            <a:ext cx="1713865"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45" name="Text Box 115"/>
          <p:cNvSpPr txBox="1">
            <a:spLocks noChangeArrowheads="1"/>
          </p:cNvSpPr>
          <p:nvPr/>
        </p:nvSpPr>
        <p:spPr bwMode="auto">
          <a:xfrm>
            <a:off x="1891030" y="4141470"/>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6" name="Text Box 116"/>
          <p:cNvSpPr txBox="1">
            <a:spLocks noChangeArrowheads="1"/>
          </p:cNvSpPr>
          <p:nvPr/>
        </p:nvSpPr>
        <p:spPr bwMode="auto">
          <a:xfrm>
            <a:off x="3372485" y="4141470"/>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smtClean="0">
                <a:effectLst/>
                <a:latin typeface="Calibri" panose="020F0502020204030204" pitchFamily="34" charset="0"/>
                <a:ea typeface="Times New Roman" panose="02020603050405020304" pitchFamily="18" charset="0"/>
                <a:cs typeface="Times New Roman" panose="02020603050405020304" pitchFamily="18" charset="0"/>
              </a:rPr>
              <a:t>83k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7" name="Text Box 117"/>
          <p:cNvSpPr txBox="1">
            <a:spLocks noChangeArrowheads="1"/>
          </p:cNvSpPr>
          <p:nvPr/>
        </p:nvSpPr>
        <p:spPr bwMode="auto">
          <a:xfrm>
            <a:off x="4172585" y="41509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smtClean="0">
                <a:effectLst/>
                <a:latin typeface="Calibri" panose="020F0502020204030204" pitchFamily="34" charset="0"/>
                <a:ea typeface="Times New Roman" panose="02020603050405020304" pitchFamily="18" charset="0"/>
                <a:cs typeface="Times New Roman" panose="02020603050405020304" pitchFamily="18" charset="0"/>
              </a:rPr>
              <a:t>88k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8" name="Text Box 118"/>
          <p:cNvSpPr txBox="1">
            <a:spLocks noChangeArrowheads="1"/>
          </p:cNvSpPr>
          <p:nvPr/>
        </p:nvSpPr>
        <p:spPr bwMode="auto">
          <a:xfrm>
            <a:off x="5125085" y="41509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smtClean="0">
                <a:effectLst/>
                <a:latin typeface="Calibri" panose="020F0502020204030204" pitchFamily="34" charset="0"/>
                <a:ea typeface="Times New Roman" panose="02020603050405020304" pitchFamily="18" charset="0"/>
                <a:cs typeface="Times New Roman" panose="02020603050405020304" pitchFamily="18" charset="0"/>
              </a:rPr>
              <a:t>88k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9" name="Text Box 119"/>
          <p:cNvSpPr txBox="1">
            <a:spLocks noChangeArrowheads="1"/>
          </p:cNvSpPr>
          <p:nvPr/>
        </p:nvSpPr>
        <p:spPr bwMode="auto">
          <a:xfrm>
            <a:off x="6801485" y="41509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smtClean="0">
                <a:effectLst/>
                <a:latin typeface="Calibri" panose="020F0502020204030204" pitchFamily="34" charset="0"/>
                <a:ea typeface="Times New Roman" panose="02020603050405020304" pitchFamily="18" charset="0"/>
                <a:cs typeface="Times New Roman" panose="02020603050405020304" pitchFamily="18" charset="0"/>
              </a:rPr>
              <a:t>174k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0" name="Text Box 120" descr="Light upward diagonal"/>
          <p:cNvSpPr txBox="1">
            <a:spLocks noChangeArrowheads="1"/>
          </p:cNvSpPr>
          <p:nvPr/>
        </p:nvSpPr>
        <p:spPr bwMode="auto">
          <a:xfrm>
            <a:off x="4520565" y="4391025"/>
            <a:ext cx="532130"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212k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1" name="Text Box 121" descr="Light upward diagonal"/>
          <p:cNvSpPr txBox="1">
            <a:spLocks noChangeArrowheads="1"/>
          </p:cNvSpPr>
          <p:nvPr/>
        </p:nvSpPr>
        <p:spPr bwMode="auto">
          <a:xfrm>
            <a:off x="2410460" y="4389120"/>
            <a:ext cx="1042035"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417k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2" name="Text Box 122" descr="Light upward diagonal"/>
          <p:cNvSpPr txBox="1">
            <a:spLocks noChangeArrowheads="1"/>
          </p:cNvSpPr>
          <p:nvPr/>
        </p:nvSpPr>
        <p:spPr bwMode="auto">
          <a:xfrm>
            <a:off x="3662680" y="4391025"/>
            <a:ext cx="504190"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112k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3" name="Text Box 123" descr="Light upward diagonal"/>
          <p:cNvSpPr txBox="1">
            <a:spLocks noChangeArrowheads="1"/>
          </p:cNvSpPr>
          <p:nvPr/>
        </p:nvSpPr>
        <p:spPr bwMode="auto">
          <a:xfrm>
            <a:off x="5539105" y="4391025"/>
            <a:ext cx="1256665"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426k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91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Worst fit</a:t>
            </a:r>
          </a:p>
        </p:txBody>
      </p:sp>
      <p:sp>
        <p:nvSpPr>
          <p:cNvPr id="3" name="Content Placeholder 2"/>
          <p:cNvSpPr>
            <a:spLocks noGrp="1"/>
          </p:cNvSpPr>
          <p:nvPr>
            <p:ph idx="1"/>
          </p:nvPr>
        </p:nvSpPr>
        <p:spPr/>
        <p:txBody>
          <a:bodyPr/>
          <a:lstStyle/>
          <a:p>
            <a:r>
              <a:rPr lang="en-IN" dirty="0" smtClean="0"/>
              <a:t>Entire </a:t>
            </a:r>
            <a:r>
              <a:rPr lang="en-IN" dirty="0"/>
              <a:t>memory is searched here also. The largest hole, which is largest enough to hold the process, is selected for allocation</a:t>
            </a:r>
            <a:r>
              <a:rPr lang="en-IN" dirty="0" smtClean="0"/>
              <a:t>.</a:t>
            </a:r>
          </a:p>
          <a:p>
            <a:r>
              <a:rPr lang="en-US" dirty="0"/>
              <a:t>Processes of </a:t>
            </a:r>
            <a:r>
              <a:rPr lang="en-US" i="1" dirty="0"/>
              <a:t>212K, 417K, 112K and 426K </a:t>
            </a:r>
            <a:r>
              <a:rPr lang="en-US" dirty="0"/>
              <a:t>arrives in order</a:t>
            </a:r>
            <a:r>
              <a:rPr lang="en-US" i="1" dirty="0" smtClean="0"/>
              <a:t>.</a:t>
            </a:r>
            <a:endParaRPr lang="en-IN" dirty="0"/>
          </a:p>
          <a:p>
            <a:endParaRPr lang="en-IN" dirty="0"/>
          </a:p>
          <a:p>
            <a:endParaRPr lang="en-US" dirty="0"/>
          </a:p>
        </p:txBody>
      </p:sp>
      <p:sp>
        <p:nvSpPr>
          <p:cNvPr id="4" name="Rectangle 3"/>
          <p:cNvSpPr>
            <a:spLocks noChangeArrowheads="1"/>
          </p:cNvSpPr>
          <p:nvPr/>
        </p:nvSpPr>
        <p:spPr bwMode="auto">
          <a:xfrm>
            <a:off x="1890712" y="3211830"/>
            <a:ext cx="51435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5" name="Rectangle 4"/>
          <p:cNvSpPr>
            <a:spLocks noChangeArrowheads="1"/>
          </p:cNvSpPr>
          <p:nvPr/>
        </p:nvSpPr>
        <p:spPr bwMode="auto">
          <a:xfrm>
            <a:off x="2405697" y="3211830"/>
            <a:ext cx="125666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3662362" y="3211830"/>
            <a:ext cx="84772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510087" y="3211830"/>
            <a:ext cx="10287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538787" y="3211830"/>
            <a:ext cx="17145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9" name="Text Box 87"/>
          <p:cNvSpPr txBox="1">
            <a:spLocks noChangeArrowheads="1"/>
          </p:cNvSpPr>
          <p:nvPr/>
        </p:nvSpPr>
        <p:spPr bwMode="auto">
          <a:xfrm>
            <a:off x="1890712" y="297180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 Box 88"/>
          <p:cNvSpPr txBox="1">
            <a:spLocks noChangeArrowheads="1"/>
          </p:cNvSpPr>
          <p:nvPr/>
        </p:nvSpPr>
        <p:spPr bwMode="auto">
          <a:xfrm>
            <a:off x="2785427" y="297180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500k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 Box 89"/>
          <p:cNvSpPr txBox="1">
            <a:spLocks noChangeArrowheads="1"/>
          </p:cNvSpPr>
          <p:nvPr/>
        </p:nvSpPr>
        <p:spPr bwMode="auto">
          <a:xfrm>
            <a:off x="3910012" y="29813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 Box 90"/>
          <p:cNvSpPr txBox="1">
            <a:spLocks noChangeArrowheads="1"/>
          </p:cNvSpPr>
          <p:nvPr/>
        </p:nvSpPr>
        <p:spPr bwMode="auto">
          <a:xfrm>
            <a:off x="4805362" y="29813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Text Box 91"/>
          <p:cNvSpPr txBox="1">
            <a:spLocks noChangeArrowheads="1"/>
          </p:cNvSpPr>
          <p:nvPr/>
        </p:nvSpPr>
        <p:spPr bwMode="auto">
          <a:xfrm>
            <a:off x="6186487" y="29813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600k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8" name="Rectangle 27"/>
          <p:cNvSpPr>
            <a:spLocks noChangeArrowheads="1"/>
          </p:cNvSpPr>
          <p:nvPr/>
        </p:nvSpPr>
        <p:spPr bwMode="auto">
          <a:xfrm>
            <a:off x="1891030" y="4152900"/>
            <a:ext cx="513715" cy="41910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9" name="Rectangle 28"/>
          <p:cNvSpPr>
            <a:spLocks noChangeArrowheads="1"/>
          </p:cNvSpPr>
          <p:nvPr/>
        </p:nvSpPr>
        <p:spPr bwMode="auto">
          <a:xfrm>
            <a:off x="2406015" y="4152900"/>
            <a:ext cx="1256030"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0" name="Rectangle 29"/>
          <p:cNvSpPr>
            <a:spLocks noChangeArrowheads="1"/>
          </p:cNvSpPr>
          <p:nvPr/>
        </p:nvSpPr>
        <p:spPr bwMode="auto">
          <a:xfrm>
            <a:off x="3662680" y="4152900"/>
            <a:ext cx="847090"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4510405" y="4152900"/>
            <a:ext cx="1028065"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5539105" y="4152900"/>
            <a:ext cx="1713865"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3" name="Text Box 131"/>
          <p:cNvSpPr txBox="1">
            <a:spLocks noChangeArrowheads="1"/>
          </p:cNvSpPr>
          <p:nvPr/>
        </p:nvSpPr>
        <p:spPr bwMode="auto">
          <a:xfrm>
            <a:off x="1891030" y="3912870"/>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4" name="Text Box 132"/>
          <p:cNvSpPr txBox="1">
            <a:spLocks noChangeArrowheads="1"/>
          </p:cNvSpPr>
          <p:nvPr/>
        </p:nvSpPr>
        <p:spPr bwMode="auto">
          <a:xfrm>
            <a:off x="3334385" y="3912870"/>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smtClean="0">
                <a:effectLst/>
                <a:latin typeface="Calibri" panose="020F0502020204030204" pitchFamily="34" charset="0"/>
                <a:ea typeface="Times New Roman" panose="02020603050405020304" pitchFamily="18" charset="0"/>
                <a:cs typeface="Times New Roman" panose="02020603050405020304" pitchFamily="18" charset="0"/>
              </a:rPr>
              <a:t>83k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5" name="Text Box 133"/>
          <p:cNvSpPr txBox="1">
            <a:spLocks noChangeArrowheads="1"/>
          </p:cNvSpPr>
          <p:nvPr/>
        </p:nvSpPr>
        <p:spPr bwMode="auto">
          <a:xfrm>
            <a:off x="3910330" y="39223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6" name="Text Box 134"/>
          <p:cNvSpPr txBox="1">
            <a:spLocks noChangeArrowheads="1"/>
          </p:cNvSpPr>
          <p:nvPr/>
        </p:nvSpPr>
        <p:spPr bwMode="auto">
          <a:xfrm>
            <a:off x="4805680" y="39223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7" name="Text Box 135"/>
          <p:cNvSpPr txBox="1">
            <a:spLocks noChangeArrowheads="1"/>
          </p:cNvSpPr>
          <p:nvPr/>
        </p:nvSpPr>
        <p:spPr bwMode="auto">
          <a:xfrm>
            <a:off x="6663055" y="39223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276k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8" name="Text Box 136" descr="Light upward diagonal"/>
          <p:cNvSpPr txBox="1">
            <a:spLocks noChangeArrowheads="1"/>
          </p:cNvSpPr>
          <p:nvPr/>
        </p:nvSpPr>
        <p:spPr bwMode="auto">
          <a:xfrm>
            <a:off x="5539105" y="4162425"/>
            <a:ext cx="532130"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212k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9" name="Text Box 137" descr="Light upward diagonal"/>
          <p:cNvSpPr txBox="1">
            <a:spLocks noChangeArrowheads="1"/>
          </p:cNvSpPr>
          <p:nvPr/>
        </p:nvSpPr>
        <p:spPr bwMode="auto">
          <a:xfrm>
            <a:off x="2362200" y="4160520"/>
            <a:ext cx="1042035"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417k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4" name="Text Box 138" descr="Light upward diagonal"/>
          <p:cNvSpPr txBox="1">
            <a:spLocks noChangeArrowheads="1"/>
          </p:cNvSpPr>
          <p:nvPr/>
        </p:nvSpPr>
        <p:spPr bwMode="auto">
          <a:xfrm>
            <a:off x="6071870" y="4162425"/>
            <a:ext cx="504190"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112k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7" name="TextBox 26"/>
          <p:cNvSpPr txBox="1"/>
          <p:nvPr/>
        </p:nvSpPr>
        <p:spPr>
          <a:xfrm>
            <a:off x="381000" y="5257800"/>
            <a:ext cx="8572500"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t>Here process of size 426k will not get any partition for allocation.</a:t>
            </a:r>
            <a:endParaRPr lang="en-US" sz="2400" dirty="0"/>
          </a:p>
        </p:txBody>
      </p:sp>
    </p:spTree>
    <p:extLst>
      <p:ext uri="{BB962C8B-B14F-4D97-AF65-F5344CB8AC3E}">
        <p14:creationId xmlns:p14="http://schemas.microsoft.com/office/powerpoint/2010/main" val="201517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P spid="11" grpId="0"/>
      <p:bldP spid="12" grpId="0"/>
      <p:bldP spid="13" grpId="0"/>
      <p:bldP spid="28" grpId="0" animBg="1"/>
      <p:bldP spid="29" grpId="0" animBg="1"/>
      <p:bldP spid="30" grpId="0" animBg="1"/>
      <p:bldP spid="31" grpId="0" animBg="1"/>
      <p:bldP spid="32" grpId="0" animBg="1"/>
      <p:bldP spid="33" grpId="0"/>
      <p:bldP spid="34" grpId="0"/>
      <p:bldP spid="35" grpId="0"/>
      <p:bldP spid="36" grpId="0"/>
      <p:bldP spid="37" grpId="0"/>
      <p:bldP spid="38" grpId="0" animBg="1"/>
      <p:bldP spid="39" grpId="0" animBg="1"/>
      <p:bldP spid="54" grpId="0" animBg="1"/>
      <p:bldP spid="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Worst fit</a:t>
            </a:r>
          </a:p>
        </p:txBody>
      </p:sp>
      <p:sp>
        <p:nvSpPr>
          <p:cNvPr id="3" name="Content Placeholder 2"/>
          <p:cNvSpPr>
            <a:spLocks noGrp="1"/>
          </p:cNvSpPr>
          <p:nvPr>
            <p:ph idx="1"/>
          </p:nvPr>
        </p:nvSpPr>
        <p:spPr/>
        <p:txBody>
          <a:bodyPr/>
          <a:lstStyle/>
          <a:p>
            <a:r>
              <a:rPr lang="en-IN" dirty="0"/>
              <a:t>Search time is high, as it searches entire </a:t>
            </a:r>
            <a:r>
              <a:rPr lang="en-IN" dirty="0" smtClean="0"/>
              <a:t>memory every time.</a:t>
            </a:r>
            <a:endParaRPr lang="en-IN" dirty="0"/>
          </a:p>
          <a:p>
            <a:r>
              <a:rPr lang="en-IN" dirty="0" smtClean="0"/>
              <a:t>This </a:t>
            </a:r>
            <a:r>
              <a:rPr lang="en-IN" dirty="0"/>
              <a:t>algorithm can be used only with dynamic partitioning.</a:t>
            </a:r>
          </a:p>
          <a:p>
            <a:r>
              <a:rPr lang="en-IN" dirty="0"/>
              <a:t>Here process of size 426k will not get any partition for allocation.</a:t>
            </a:r>
          </a:p>
          <a:p>
            <a:endParaRPr lang="en-IN" dirty="0"/>
          </a:p>
          <a:p>
            <a:endParaRPr lang="en-IN" dirty="0"/>
          </a:p>
          <a:p>
            <a:endParaRPr lang="en-US" dirty="0"/>
          </a:p>
        </p:txBody>
      </p:sp>
      <p:sp>
        <p:nvSpPr>
          <p:cNvPr id="4" name="Rectangle 3"/>
          <p:cNvSpPr>
            <a:spLocks noChangeArrowheads="1"/>
          </p:cNvSpPr>
          <p:nvPr/>
        </p:nvSpPr>
        <p:spPr bwMode="auto">
          <a:xfrm>
            <a:off x="1890712" y="3211830"/>
            <a:ext cx="51435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5" name="Rectangle 4"/>
          <p:cNvSpPr>
            <a:spLocks noChangeArrowheads="1"/>
          </p:cNvSpPr>
          <p:nvPr/>
        </p:nvSpPr>
        <p:spPr bwMode="auto">
          <a:xfrm>
            <a:off x="2405697" y="3211830"/>
            <a:ext cx="125666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3662362" y="3211830"/>
            <a:ext cx="847725"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510087" y="3211830"/>
            <a:ext cx="10287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538787" y="3211830"/>
            <a:ext cx="1714500" cy="419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9" name="Text Box 87"/>
          <p:cNvSpPr txBox="1">
            <a:spLocks noChangeArrowheads="1"/>
          </p:cNvSpPr>
          <p:nvPr/>
        </p:nvSpPr>
        <p:spPr bwMode="auto">
          <a:xfrm>
            <a:off x="1890712" y="297180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 Box 88"/>
          <p:cNvSpPr txBox="1">
            <a:spLocks noChangeArrowheads="1"/>
          </p:cNvSpPr>
          <p:nvPr/>
        </p:nvSpPr>
        <p:spPr bwMode="auto">
          <a:xfrm>
            <a:off x="2785427" y="2971800"/>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500k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 Box 89"/>
          <p:cNvSpPr txBox="1">
            <a:spLocks noChangeArrowheads="1"/>
          </p:cNvSpPr>
          <p:nvPr/>
        </p:nvSpPr>
        <p:spPr bwMode="auto">
          <a:xfrm>
            <a:off x="3910012" y="29813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 Box 90"/>
          <p:cNvSpPr txBox="1">
            <a:spLocks noChangeArrowheads="1"/>
          </p:cNvSpPr>
          <p:nvPr/>
        </p:nvSpPr>
        <p:spPr bwMode="auto">
          <a:xfrm>
            <a:off x="4805362" y="29813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Text Box 91"/>
          <p:cNvSpPr txBox="1">
            <a:spLocks noChangeArrowheads="1"/>
          </p:cNvSpPr>
          <p:nvPr/>
        </p:nvSpPr>
        <p:spPr bwMode="auto">
          <a:xfrm>
            <a:off x="6186487" y="2981325"/>
            <a:ext cx="514350" cy="2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600k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8" name="Rectangle 27"/>
          <p:cNvSpPr>
            <a:spLocks noChangeArrowheads="1"/>
          </p:cNvSpPr>
          <p:nvPr/>
        </p:nvSpPr>
        <p:spPr bwMode="auto">
          <a:xfrm>
            <a:off x="1891030" y="4152900"/>
            <a:ext cx="513715" cy="41910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29" name="Rectangle 28"/>
          <p:cNvSpPr>
            <a:spLocks noChangeArrowheads="1"/>
          </p:cNvSpPr>
          <p:nvPr/>
        </p:nvSpPr>
        <p:spPr bwMode="auto">
          <a:xfrm>
            <a:off x="2406015" y="4152900"/>
            <a:ext cx="1256030"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0" name="Rectangle 29"/>
          <p:cNvSpPr>
            <a:spLocks noChangeArrowheads="1"/>
          </p:cNvSpPr>
          <p:nvPr/>
        </p:nvSpPr>
        <p:spPr bwMode="auto">
          <a:xfrm>
            <a:off x="3662680" y="4152900"/>
            <a:ext cx="847090"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4510405" y="4152900"/>
            <a:ext cx="1028065"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5539105" y="4152900"/>
            <a:ext cx="1713865" cy="41910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IN"/>
          </a:p>
        </p:txBody>
      </p:sp>
      <p:sp>
        <p:nvSpPr>
          <p:cNvPr id="33" name="Text Box 131"/>
          <p:cNvSpPr txBox="1">
            <a:spLocks noChangeArrowheads="1"/>
          </p:cNvSpPr>
          <p:nvPr/>
        </p:nvSpPr>
        <p:spPr bwMode="auto">
          <a:xfrm>
            <a:off x="1891030" y="3912870"/>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100k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4" name="Text Box 132"/>
          <p:cNvSpPr txBox="1">
            <a:spLocks noChangeArrowheads="1"/>
          </p:cNvSpPr>
          <p:nvPr/>
        </p:nvSpPr>
        <p:spPr bwMode="auto">
          <a:xfrm>
            <a:off x="3334385" y="3912870"/>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dirty="0" smtClean="0">
                <a:effectLst/>
                <a:latin typeface="Calibri" panose="020F0502020204030204" pitchFamily="34" charset="0"/>
                <a:ea typeface="Times New Roman" panose="02020603050405020304" pitchFamily="18" charset="0"/>
                <a:cs typeface="Times New Roman" panose="02020603050405020304" pitchFamily="18" charset="0"/>
              </a:rPr>
              <a:t>83k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5" name="Text Box 133"/>
          <p:cNvSpPr txBox="1">
            <a:spLocks noChangeArrowheads="1"/>
          </p:cNvSpPr>
          <p:nvPr/>
        </p:nvSpPr>
        <p:spPr bwMode="auto">
          <a:xfrm>
            <a:off x="3910330" y="39223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6" name="Text Box 134"/>
          <p:cNvSpPr txBox="1">
            <a:spLocks noChangeArrowheads="1"/>
          </p:cNvSpPr>
          <p:nvPr/>
        </p:nvSpPr>
        <p:spPr bwMode="auto">
          <a:xfrm>
            <a:off x="4805680" y="39223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300k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7" name="Text Box 135"/>
          <p:cNvSpPr txBox="1">
            <a:spLocks noChangeArrowheads="1"/>
          </p:cNvSpPr>
          <p:nvPr/>
        </p:nvSpPr>
        <p:spPr bwMode="auto">
          <a:xfrm>
            <a:off x="6663055" y="3922395"/>
            <a:ext cx="513715" cy="23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276k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8" name="Text Box 136" descr="Light upward diagonal"/>
          <p:cNvSpPr txBox="1">
            <a:spLocks noChangeArrowheads="1"/>
          </p:cNvSpPr>
          <p:nvPr/>
        </p:nvSpPr>
        <p:spPr bwMode="auto">
          <a:xfrm>
            <a:off x="5539105" y="4162425"/>
            <a:ext cx="532130"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212k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9" name="Text Box 137" descr="Light upward diagonal"/>
          <p:cNvSpPr txBox="1">
            <a:spLocks noChangeArrowheads="1"/>
          </p:cNvSpPr>
          <p:nvPr/>
        </p:nvSpPr>
        <p:spPr bwMode="auto">
          <a:xfrm>
            <a:off x="2362200" y="4160520"/>
            <a:ext cx="1042035"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417k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4" name="Text Box 138" descr="Light upward diagonal"/>
          <p:cNvSpPr txBox="1">
            <a:spLocks noChangeArrowheads="1"/>
          </p:cNvSpPr>
          <p:nvPr/>
        </p:nvSpPr>
        <p:spPr bwMode="auto">
          <a:xfrm>
            <a:off x="6071870" y="4162425"/>
            <a:ext cx="504190" cy="409575"/>
          </a:xfrm>
          <a:prstGeom prst="rect">
            <a:avLst/>
          </a:prstGeom>
          <a:pattFill prst="ltUp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panose="020F0502020204030204" pitchFamily="34" charset="0"/>
                <a:ea typeface="Times New Roman" panose="02020603050405020304" pitchFamily="18" charset="0"/>
                <a:cs typeface="Times New Roman" panose="02020603050405020304" pitchFamily="18" charset="0"/>
              </a:rPr>
              <a:t>112k</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57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90500" y="1066800"/>
            <a:ext cx="5599766" cy="5334000"/>
          </a:xfrm>
        </p:spPr>
        <p:txBody>
          <a:bodyPr>
            <a:normAutofit/>
          </a:bodyPr>
          <a:lstStyle/>
          <a:p>
            <a:pPr algn="just"/>
            <a:r>
              <a:rPr lang="en-US" dirty="0" smtClean="0"/>
              <a:t>Each </a:t>
            </a:r>
            <a:r>
              <a:rPr lang="en-US" dirty="0"/>
              <a:t>program has its own address space, which is broken up into pages.</a:t>
            </a:r>
          </a:p>
          <a:p>
            <a:pPr algn="just"/>
            <a:r>
              <a:rPr lang="en-US" dirty="0"/>
              <a:t>Each page is a contiguous range of addresses.</a:t>
            </a:r>
          </a:p>
          <a:p>
            <a:pPr algn="just"/>
            <a:r>
              <a:rPr lang="en-US" dirty="0"/>
              <a:t>These pages are mapped onto the physical memory but, to run the program, all pages are not required to be present in the physical memory.  </a:t>
            </a:r>
          </a:p>
          <a:p>
            <a:pPr algn="just"/>
            <a:r>
              <a:rPr lang="en-US" dirty="0"/>
              <a:t>The operating system keeps those parts of the program currently in use in main memory, and the rest on the disk</a:t>
            </a:r>
            <a:r>
              <a:rPr lang="en-US" dirty="0" smtClean="0"/>
              <a:t>. </a:t>
            </a:r>
            <a:endParaRPr lang="en-US" dirty="0"/>
          </a:p>
          <a:p>
            <a:pPr algn="just"/>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078691875"/>
              </p:ext>
            </p:extLst>
          </p:nvPr>
        </p:nvGraphicFramePr>
        <p:xfrm>
          <a:off x="5867400" y="1066800"/>
          <a:ext cx="1066800" cy="4942840"/>
        </p:xfrm>
        <a:graphic>
          <a:graphicData uri="http://schemas.openxmlformats.org/drawingml/2006/table">
            <a:tbl>
              <a:tblPr firstRow="1" bandRow="1">
                <a:tableStyleId>{5940675A-B579-460E-94D1-54222C63F5DA}</a:tableStyleId>
              </a:tblPr>
              <a:tblGrid>
                <a:gridCol w="1066800"/>
              </a:tblGrid>
              <a:tr h="731520">
                <a:tc>
                  <a:txBody>
                    <a:bodyPr/>
                    <a:lstStyle/>
                    <a:p>
                      <a:pPr algn="ctr"/>
                      <a:r>
                        <a:rPr lang="en-US" dirty="0" smtClean="0"/>
                        <a:t>RAM</a:t>
                      </a:r>
                      <a:endParaRPr lang="en-US" dirty="0"/>
                    </a:p>
                  </a:txBody>
                  <a:tcPr anchor="ctr">
                    <a:solidFill>
                      <a:srgbClr val="D6B580"/>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RAM</a:t>
                      </a:r>
                    </a:p>
                  </a:txBody>
                  <a:tcPr anchor="ctr">
                    <a:solidFill>
                      <a:srgbClr val="D6B580"/>
                    </a:solidFill>
                  </a:tcPr>
                </a:tc>
              </a:tr>
              <a:tr h="1280160">
                <a:tc>
                  <a:txBody>
                    <a:bodyPr/>
                    <a:lstStyle/>
                    <a:p>
                      <a:pPr algn="ctr"/>
                      <a:r>
                        <a:rPr lang="en-US" dirty="0" smtClean="0"/>
                        <a:t>HDD</a:t>
                      </a:r>
                      <a:endParaRPr lang="en-US" dirty="0"/>
                    </a:p>
                  </a:txBody>
                  <a:tcPr anchor="ctr">
                    <a:solidFill>
                      <a:srgbClr val="92D050"/>
                    </a:solidFill>
                  </a:tcP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RAM</a:t>
                      </a:r>
                    </a:p>
                  </a:txBody>
                  <a:tcPr anchor="ctr">
                    <a:solidFill>
                      <a:srgbClr val="D6B580"/>
                    </a:solidFill>
                  </a:tcPr>
                </a:tc>
              </a:tr>
              <a:tr h="1645920">
                <a:tc>
                  <a:txBody>
                    <a:bodyPr/>
                    <a:lstStyle/>
                    <a:p>
                      <a:pPr algn="ctr"/>
                      <a:r>
                        <a:rPr lang="en-US" dirty="0" smtClean="0"/>
                        <a:t>HDD</a:t>
                      </a:r>
                      <a:endParaRPr lang="en-US" dirty="0"/>
                    </a:p>
                  </a:txBody>
                  <a:tcPr anchor="ctr">
                    <a:solidFill>
                      <a:srgbClr val="92D050"/>
                    </a:solidFill>
                  </a:tcPr>
                </a:tc>
              </a:tr>
            </a:tbl>
          </a:graphicData>
        </a:graphic>
      </p:graphicFrame>
      <p:sp>
        <p:nvSpPr>
          <p:cNvPr id="2" name="Title 1"/>
          <p:cNvSpPr>
            <a:spLocks noGrp="1"/>
          </p:cNvSpPr>
          <p:nvPr>
            <p:ph type="title"/>
          </p:nvPr>
        </p:nvSpPr>
        <p:spPr/>
        <p:txBody>
          <a:bodyPr/>
          <a:lstStyle/>
          <a:p>
            <a:r>
              <a:rPr lang="en-US" dirty="0"/>
              <a:t>Virtual Memory</a:t>
            </a:r>
          </a:p>
        </p:txBody>
      </p:sp>
      <p:graphicFrame>
        <p:nvGraphicFramePr>
          <p:cNvPr id="8" name="Content Placeholder 6"/>
          <p:cNvGraphicFramePr>
            <a:graphicFrameLocks/>
          </p:cNvGraphicFramePr>
          <p:nvPr>
            <p:extLst>
              <p:ext uri="{D42A27DB-BD31-4B8C-83A1-F6EECF244321}">
                <p14:modId xmlns:p14="http://schemas.microsoft.com/office/powerpoint/2010/main" val="1566353876"/>
              </p:ext>
            </p:extLst>
          </p:nvPr>
        </p:nvGraphicFramePr>
        <p:xfrm>
          <a:off x="7696200" y="1066800"/>
          <a:ext cx="1066800" cy="3749040"/>
        </p:xfrm>
        <a:graphic>
          <a:graphicData uri="http://schemas.openxmlformats.org/drawingml/2006/table">
            <a:tbl>
              <a:tblPr firstRow="1" bandRow="1">
                <a:tableStyleId>{5940675A-B579-460E-94D1-54222C63F5DA}</a:tableStyleId>
              </a:tblPr>
              <a:tblGrid>
                <a:gridCol w="1066800"/>
              </a:tblGrid>
              <a:tr h="457200">
                <a:tc>
                  <a:txBody>
                    <a:bodyPr/>
                    <a:lstStyle/>
                    <a:p>
                      <a:endParaRPr lang="en-US" dirty="0"/>
                    </a:p>
                  </a:txBody>
                  <a:tcPr/>
                </a:tc>
              </a:tr>
              <a:tr h="731520">
                <a:tc>
                  <a:txBody>
                    <a:bodyPr/>
                    <a:lstStyle/>
                    <a:p>
                      <a:endParaRPr lang="en-US" dirty="0"/>
                    </a:p>
                  </a:txBody>
                  <a:tcPr/>
                </a:tc>
              </a:tr>
              <a:tr h="1280160">
                <a:tc>
                  <a:txBody>
                    <a:bodyPr/>
                    <a:lstStyle/>
                    <a:p>
                      <a:pPr algn="ctr"/>
                      <a:r>
                        <a:rPr lang="en-US" dirty="0" smtClean="0"/>
                        <a:t>Another</a:t>
                      </a:r>
                    </a:p>
                    <a:p>
                      <a:pPr algn="ctr"/>
                      <a:r>
                        <a:rPr lang="en-US" dirty="0" smtClean="0"/>
                        <a:t>Process’s</a:t>
                      </a:r>
                    </a:p>
                    <a:p>
                      <a:pPr algn="ctr"/>
                      <a:r>
                        <a:rPr lang="en-US" dirty="0" smtClean="0"/>
                        <a:t>Memory</a:t>
                      </a:r>
                      <a:endParaRPr lang="en-US" dirty="0"/>
                    </a:p>
                  </a:txBody>
                  <a:tcPr anchor="ctr">
                    <a:solidFill>
                      <a:schemeClr val="accent2"/>
                    </a:solidFill>
                  </a:tcPr>
                </a:tc>
              </a:tr>
              <a:tr h="914400">
                <a:tc>
                  <a:txBody>
                    <a:bodyPr/>
                    <a:lstStyle/>
                    <a:p>
                      <a:endParaRPr lang="en-US" dirty="0"/>
                    </a:p>
                  </a:txBody>
                  <a:tcPr/>
                </a:tc>
              </a:tr>
              <a:tr h="182880">
                <a:tc>
                  <a:txBody>
                    <a:bodyPr/>
                    <a:lstStyle/>
                    <a:p>
                      <a:pPr marL="0" algn="ctr" defTabSz="914400" rtl="0" eaLnBrk="1" latinLnBrk="0" hangingPunct="1"/>
                      <a:endParaRPr lang="en-US" sz="1800" kern="1200" dirty="0">
                        <a:solidFill>
                          <a:schemeClr val="tx1"/>
                        </a:solidFill>
                        <a:latin typeface="+mn-lt"/>
                        <a:ea typeface="+mn-ea"/>
                        <a:cs typeface="+mn-cs"/>
                      </a:endParaRPr>
                    </a:p>
                  </a:txBody>
                  <a:tcPr>
                    <a:solidFill>
                      <a:srgbClr val="C00000"/>
                    </a:solidFill>
                  </a:tcPr>
                </a:tc>
              </a:tr>
            </a:tbl>
          </a:graphicData>
        </a:graphic>
      </p:graphicFrame>
      <p:pic>
        <p:nvPicPr>
          <p:cNvPr id="1026" name="Picture 2" descr="Image result for hard dis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7695266" y="5181600"/>
            <a:ext cx="1143934" cy="8486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6934200" y="1447800"/>
            <a:ext cx="761066" cy="53340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948487" y="1295400"/>
            <a:ext cx="746779" cy="68580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941343" y="2781300"/>
            <a:ext cx="907257" cy="2612464"/>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1"/>
          </p:cNvCxnSpPr>
          <p:nvPr/>
        </p:nvCxnSpPr>
        <p:spPr>
          <a:xfrm flipV="1">
            <a:off x="6948487" y="2941320"/>
            <a:ext cx="747713" cy="102108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26" idx="1"/>
          </p:cNvCxnSpPr>
          <p:nvPr/>
        </p:nvCxnSpPr>
        <p:spPr>
          <a:xfrm>
            <a:off x="6948487" y="5181600"/>
            <a:ext cx="746779" cy="424328"/>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905283" y="4812268"/>
            <a:ext cx="723900" cy="369332"/>
          </a:xfrm>
          <a:prstGeom prst="rect">
            <a:avLst/>
          </a:prstGeom>
          <a:noFill/>
        </p:spPr>
        <p:txBody>
          <a:bodyPr wrap="square" rtlCol="0">
            <a:spAutoFit/>
          </a:bodyPr>
          <a:lstStyle/>
          <a:p>
            <a:pPr algn="ctr"/>
            <a:r>
              <a:rPr lang="en-US" dirty="0" smtClean="0"/>
              <a:t>RAM</a:t>
            </a:r>
            <a:endParaRPr lang="en-US" dirty="0"/>
          </a:p>
        </p:txBody>
      </p:sp>
      <p:sp>
        <p:nvSpPr>
          <p:cNvPr id="23" name="TextBox 22"/>
          <p:cNvSpPr txBox="1"/>
          <p:nvPr/>
        </p:nvSpPr>
        <p:spPr>
          <a:xfrm>
            <a:off x="7919103" y="6030256"/>
            <a:ext cx="723900" cy="369332"/>
          </a:xfrm>
          <a:prstGeom prst="rect">
            <a:avLst/>
          </a:prstGeom>
          <a:noFill/>
        </p:spPr>
        <p:txBody>
          <a:bodyPr wrap="square" rtlCol="0">
            <a:spAutoFit/>
          </a:bodyPr>
          <a:lstStyle/>
          <a:p>
            <a:pPr algn="ctr"/>
            <a:r>
              <a:rPr lang="en-US" dirty="0" smtClean="0"/>
              <a:t>HDD</a:t>
            </a:r>
            <a:endParaRPr lang="en-US" dirty="0"/>
          </a:p>
        </p:txBody>
      </p:sp>
      <p:sp>
        <p:nvSpPr>
          <p:cNvPr id="24" name="TextBox 23"/>
          <p:cNvSpPr txBox="1"/>
          <p:nvPr/>
        </p:nvSpPr>
        <p:spPr>
          <a:xfrm>
            <a:off x="5792134" y="6019800"/>
            <a:ext cx="1523066" cy="369332"/>
          </a:xfrm>
          <a:prstGeom prst="rect">
            <a:avLst/>
          </a:prstGeom>
          <a:noFill/>
        </p:spPr>
        <p:txBody>
          <a:bodyPr wrap="square" rtlCol="0">
            <a:spAutoFit/>
          </a:bodyPr>
          <a:lstStyle/>
          <a:p>
            <a:r>
              <a:rPr lang="en-US" dirty="0" smtClean="0"/>
              <a:t>Address space</a:t>
            </a:r>
            <a:endParaRPr lang="en-US" dirty="0"/>
          </a:p>
        </p:txBody>
      </p:sp>
    </p:spTree>
    <p:extLst>
      <p:ext uri="{BB962C8B-B14F-4D97-AF65-F5344CB8AC3E}">
        <p14:creationId xmlns:p14="http://schemas.microsoft.com/office/powerpoint/2010/main" val="136771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90500" y="1066800"/>
            <a:ext cx="5599766" cy="5334000"/>
          </a:xfrm>
        </p:spPr>
        <p:txBody>
          <a:bodyPr>
            <a:normAutofit/>
          </a:bodyPr>
          <a:lstStyle/>
          <a:p>
            <a:pPr algn="just"/>
            <a:r>
              <a:rPr lang="en-US" dirty="0" smtClean="0"/>
              <a:t>In </a:t>
            </a:r>
            <a:r>
              <a:rPr lang="en-US" dirty="0"/>
              <a:t>a system using virtual memory, the physical memory is divided into page frames and the virtual address space is divided in into equally-sized partitions called pages.</a:t>
            </a:r>
          </a:p>
          <a:p>
            <a:pPr algn="just"/>
            <a:r>
              <a:rPr lang="en-US" dirty="0"/>
              <a:t>Virtual memory works fine in a multiprogramming system, with bits and pieces of many programs in memory at once. </a:t>
            </a:r>
          </a:p>
          <a:p>
            <a:pPr algn="just"/>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4062249699"/>
              </p:ext>
            </p:extLst>
          </p:nvPr>
        </p:nvGraphicFramePr>
        <p:xfrm>
          <a:off x="5867400" y="1066800"/>
          <a:ext cx="1066800" cy="4942840"/>
        </p:xfrm>
        <a:graphic>
          <a:graphicData uri="http://schemas.openxmlformats.org/drawingml/2006/table">
            <a:tbl>
              <a:tblPr firstRow="1" bandRow="1">
                <a:tableStyleId>{5940675A-B579-460E-94D1-54222C63F5DA}</a:tableStyleId>
              </a:tblPr>
              <a:tblGrid>
                <a:gridCol w="1066800"/>
              </a:tblGrid>
              <a:tr h="731520">
                <a:tc>
                  <a:txBody>
                    <a:bodyPr/>
                    <a:lstStyle/>
                    <a:p>
                      <a:pPr algn="ctr"/>
                      <a:r>
                        <a:rPr lang="en-US" dirty="0" smtClean="0"/>
                        <a:t>RAM</a:t>
                      </a:r>
                      <a:endParaRPr lang="en-US" dirty="0"/>
                    </a:p>
                  </a:txBody>
                  <a:tcPr anchor="ctr">
                    <a:solidFill>
                      <a:srgbClr val="D6B580"/>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RAM</a:t>
                      </a:r>
                    </a:p>
                  </a:txBody>
                  <a:tcPr anchor="ctr">
                    <a:solidFill>
                      <a:srgbClr val="D6B580"/>
                    </a:solidFill>
                  </a:tcPr>
                </a:tc>
              </a:tr>
              <a:tr h="1280160">
                <a:tc>
                  <a:txBody>
                    <a:bodyPr/>
                    <a:lstStyle/>
                    <a:p>
                      <a:pPr algn="ctr"/>
                      <a:r>
                        <a:rPr lang="en-US" dirty="0" smtClean="0"/>
                        <a:t>HDD</a:t>
                      </a:r>
                      <a:endParaRPr lang="en-US" dirty="0"/>
                    </a:p>
                  </a:txBody>
                  <a:tcPr anchor="ctr">
                    <a:solidFill>
                      <a:srgbClr val="92D050"/>
                    </a:solidFill>
                  </a:tcP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RAM</a:t>
                      </a:r>
                    </a:p>
                  </a:txBody>
                  <a:tcPr anchor="ctr">
                    <a:solidFill>
                      <a:srgbClr val="D6B580"/>
                    </a:solidFill>
                  </a:tcPr>
                </a:tc>
              </a:tr>
              <a:tr h="1645920">
                <a:tc>
                  <a:txBody>
                    <a:bodyPr/>
                    <a:lstStyle/>
                    <a:p>
                      <a:pPr algn="ctr"/>
                      <a:r>
                        <a:rPr lang="en-US" dirty="0" smtClean="0"/>
                        <a:t>HDD</a:t>
                      </a:r>
                      <a:endParaRPr lang="en-US" dirty="0"/>
                    </a:p>
                  </a:txBody>
                  <a:tcPr anchor="ctr">
                    <a:solidFill>
                      <a:srgbClr val="92D050"/>
                    </a:solidFill>
                  </a:tcPr>
                </a:tc>
              </a:tr>
            </a:tbl>
          </a:graphicData>
        </a:graphic>
      </p:graphicFrame>
      <p:sp>
        <p:nvSpPr>
          <p:cNvPr id="2" name="Title 1"/>
          <p:cNvSpPr>
            <a:spLocks noGrp="1"/>
          </p:cNvSpPr>
          <p:nvPr>
            <p:ph type="title"/>
          </p:nvPr>
        </p:nvSpPr>
        <p:spPr/>
        <p:txBody>
          <a:bodyPr/>
          <a:lstStyle/>
          <a:p>
            <a:r>
              <a:rPr lang="en-US" dirty="0"/>
              <a:t>Virtual Memory</a:t>
            </a:r>
          </a:p>
        </p:txBody>
      </p:sp>
      <p:graphicFrame>
        <p:nvGraphicFramePr>
          <p:cNvPr id="8" name="Content Placeholder 6"/>
          <p:cNvGraphicFramePr>
            <a:graphicFrameLocks/>
          </p:cNvGraphicFramePr>
          <p:nvPr>
            <p:extLst>
              <p:ext uri="{D42A27DB-BD31-4B8C-83A1-F6EECF244321}">
                <p14:modId xmlns:p14="http://schemas.microsoft.com/office/powerpoint/2010/main" val="1566353876"/>
              </p:ext>
            </p:extLst>
          </p:nvPr>
        </p:nvGraphicFramePr>
        <p:xfrm>
          <a:off x="7696200" y="1066800"/>
          <a:ext cx="1066800" cy="3749040"/>
        </p:xfrm>
        <a:graphic>
          <a:graphicData uri="http://schemas.openxmlformats.org/drawingml/2006/table">
            <a:tbl>
              <a:tblPr firstRow="1" bandRow="1">
                <a:tableStyleId>{5940675A-B579-460E-94D1-54222C63F5DA}</a:tableStyleId>
              </a:tblPr>
              <a:tblGrid>
                <a:gridCol w="1066800"/>
              </a:tblGrid>
              <a:tr h="457200">
                <a:tc>
                  <a:txBody>
                    <a:bodyPr/>
                    <a:lstStyle/>
                    <a:p>
                      <a:endParaRPr lang="en-US" dirty="0"/>
                    </a:p>
                  </a:txBody>
                  <a:tcPr/>
                </a:tc>
              </a:tr>
              <a:tr h="731520">
                <a:tc>
                  <a:txBody>
                    <a:bodyPr/>
                    <a:lstStyle/>
                    <a:p>
                      <a:endParaRPr lang="en-US" dirty="0"/>
                    </a:p>
                  </a:txBody>
                  <a:tcPr/>
                </a:tc>
              </a:tr>
              <a:tr h="1280160">
                <a:tc>
                  <a:txBody>
                    <a:bodyPr/>
                    <a:lstStyle/>
                    <a:p>
                      <a:pPr algn="ctr"/>
                      <a:r>
                        <a:rPr lang="en-US" dirty="0" smtClean="0"/>
                        <a:t>Another</a:t>
                      </a:r>
                    </a:p>
                    <a:p>
                      <a:pPr algn="ctr"/>
                      <a:r>
                        <a:rPr lang="en-US" dirty="0" smtClean="0"/>
                        <a:t>Process’s</a:t>
                      </a:r>
                    </a:p>
                    <a:p>
                      <a:pPr algn="ctr"/>
                      <a:r>
                        <a:rPr lang="en-US" dirty="0" smtClean="0"/>
                        <a:t>Memory</a:t>
                      </a:r>
                      <a:endParaRPr lang="en-US" dirty="0"/>
                    </a:p>
                  </a:txBody>
                  <a:tcPr anchor="ctr">
                    <a:solidFill>
                      <a:schemeClr val="accent2"/>
                    </a:solidFill>
                  </a:tcPr>
                </a:tc>
              </a:tr>
              <a:tr h="914400">
                <a:tc>
                  <a:txBody>
                    <a:bodyPr/>
                    <a:lstStyle/>
                    <a:p>
                      <a:endParaRPr lang="en-US" dirty="0"/>
                    </a:p>
                  </a:txBody>
                  <a:tcPr/>
                </a:tc>
              </a:tr>
              <a:tr h="182880">
                <a:tc>
                  <a:txBody>
                    <a:bodyPr/>
                    <a:lstStyle/>
                    <a:p>
                      <a:pPr marL="0" algn="ctr" defTabSz="914400" rtl="0" eaLnBrk="1" latinLnBrk="0" hangingPunct="1"/>
                      <a:endParaRPr lang="en-US" sz="1800" kern="1200" dirty="0">
                        <a:solidFill>
                          <a:schemeClr val="tx1"/>
                        </a:solidFill>
                        <a:latin typeface="+mn-lt"/>
                        <a:ea typeface="+mn-ea"/>
                        <a:cs typeface="+mn-cs"/>
                      </a:endParaRPr>
                    </a:p>
                  </a:txBody>
                  <a:tcPr>
                    <a:solidFill>
                      <a:srgbClr val="C00000"/>
                    </a:solidFill>
                  </a:tcPr>
                </a:tc>
              </a:tr>
            </a:tbl>
          </a:graphicData>
        </a:graphic>
      </p:graphicFrame>
      <p:pic>
        <p:nvPicPr>
          <p:cNvPr id="1026" name="Picture 2" descr="Image result for hard dis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7695266" y="5181600"/>
            <a:ext cx="1143934" cy="8486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6934200" y="1447800"/>
            <a:ext cx="761066" cy="53340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948487" y="1295400"/>
            <a:ext cx="746779" cy="68580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941343" y="2781300"/>
            <a:ext cx="907257" cy="2612464"/>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1"/>
          </p:cNvCxnSpPr>
          <p:nvPr/>
        </p:nvCxnSpPr>
        <p:spPr>
          <a:xfrm flipV="1">
            <a:off x="6948487" y="2941320"/>
            <a:ext cx="747713" cy="102108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26" idx="1"/>
          </p:cNvCxnSpPr>
          <p:nvPr/>
        </p:nvCxnSpPr>
        <p:spPr>
          <a:xfrm>
            <a:off x="6948487" y="5181600"/>
            <a:ext cx="746779" cy="424328"/>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905283" y="4812268"/>
            <a:ext cx="723900" cy="369332"/>
          </a:xfrm>
          <a:prstGeom prst="rect">
            <a:avLst/>
          </a:prstGeom>
          <a:noFill/>
        </p:spPr>
        <p:txBody>
          <a:bodyPr wrap="square" rtlCol="0">
            <a:spAutoFit/>
          </a:bodyPr>
          <a:lstStyle/>
          <a:p>
            <a:pPr algn="ctr"/>
            <a:r>
              <a:rPr lang="en-US" dirty="0" smtClean="0"/>
              <a:t>RAM</a:t>
            </a:r>
            <a:endParaRPr lang="en-US" dirty="0"/>
          </a:p>
        </p:txBody>
      </p:sp>
      <p:sp>
        <p:nvSpPr>
          <p:cNvPr id="23" name="TextBox 22"/>
          <p:cNvSpPr txBox="1"/>
          <p:nvPr/>
        </p:nvSpPr>
        <p:spPr>
          <a:xfrm>
            <a:off x="7919103" y="6030256"/>
            <a:ext cx="723900" cy="369332"/>
          </a:xfrm>
          <a:prstGeom prst="rect">
            <a:avLst/>
          </a:prstGeom>
          <a:noFill/>
        </p:spPr>
        <p:txBody>
          <a:bodyPr wrap="square" rtlCol="0">
            <a:spAutoFit/>
          </a:bodyPr>
          <a:lstStyle/>
          <a:p>
            <a:pPr algn="ctr"/>
            <a:r>
              <a:rPr lang="en-US" dirty="0" smtClean="0"/>
              <a:t>HDD</a:t>
            </a:r>
            <a:endParaRPr lang="en-US" dirty="0"/>
          </a:p>
        </p:txBody>
      </p:sp>
      <p:sp>
        <p:nvSpPr>
          <p:cNvPr id="24" name="TextBox 23"/>
          <p:cNvSpPr txBox="1"/>
          <p:nvPr/>
        </p:nvSpPr>
        <p:spPr>
          <a:xfrm>
            <a:off x="5791200" y="6030256"/>
            <a:ext cx="1707869" cy="369332"/>
          </a:xfrm>
          <a:prstGeom prst="rect">
            <a:avLst/>
          </a:prstGeom>
          <a:noFill/>
        </p:spPr>
        <p:txBody>
          <a:bodyPr wrap="square" rtlCol="0">
            <a:spAutoFit/>
          </a:bodyPr>
          <a:lstStyle/>
          <a:p>
            <a:r>
              <a:rPr lang="en-US" dirty="0" smtClean="0"/>
              <a:t>Address space</a:t>
            </a:r>
            <a:endParaRPr lang="en-US" dirty="0"/>
          </a:p>
        </p:txBody>
      </p:sp>
    </p:spTree>
    <p:extLst>
      <p:ext uri="{BB962C8B-B14F-4D97-AF65-F5344CB8AC3E}">
        <p14:creationId xmlns:p14="http://schemas.microsoft.com/office/powerpoint/2010/main" val="302073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a:t>
            </a:r>
            <a:endParaRPr lang="en-US" dirty="0"/>
          </a:p>
        </p:txBody>
      </p:sp>
      <p:sp>
        <p:nvSpPr>
          <p:cNvPr id="3" name="Content Placeholder 2"/>
          <p:cNvSpPr>
            <a:spLocks noGrp="1"/>
          </p:cNvSpPr>
          <p:nvPr>
            <p:ph idx="1"/>
          </p:nvPr>
        </p:nvSpPr>
        <p:spPr/>
        <p:txBody>
          <a:bodyPr/>
          <a:lstStyle/>
          <a:p>
            <a:r>
              <a:rPr lang="en-US" dirty="0"/>
              <a:t>The program generated address is called as </a:t>
            </a:r>
            <a:r>
              <a:rPr lang="en-US" dirty="0" smtClean="0">
                <a:solidFill>
                  <a:srgbClr val="FF0000"/>
                </a:solidFill>
              </a:rPr>
              <a:t>Logical </a:t>
            </a:r>
            <a:r>
              <a:rPr lang="en-US" dirty="0">
                <a:solidFill>
                  <a:srgbClr val="FF0000"/>
                </a:solidFill>
              </a:rPr>
              <a:t>Addresses </a:t>
            </a:r>
            <a:r>
              <a:rPr lang="en-US" dirty="0"/>
              <a:t>and form the Virtual Address Space.</a:t>
            </a:r>
          </a:p>
          <a:p>
            <a:r>
              <a:rPr lang="en-US" dirty="0"/>
              <a:t>Most virtual memory systems use a technique called </a:t>
            </a:r>
            <a:r>
              <a:rPr lang="en-US" dirty="0">
                <a:solidFill>
                  <a:srgbClr val="FF0000"/>
                </a:solidFill>
              </a:rPr>
              <a:t>paging</a:t>
            </a:r>
            <a:r>
              <a:rPr lang="en-US" dirty="0"/>
              <a:t>.</a:t>
            </a:r>
          </a:p>
          <a:p>
            <a:r>
              <a:rPr lang="en-US" dirty="0"/>
              <a:t>Virtual address space is divided into fixed-size partitions called pages.</a:t>
            </a:r>
          </a:p>
          <a:p>
            <a:r>
              <a:rPr lang="en-US" dirty="0"/>
              <a:t>The corresponding units in the physical memory are called as page frames.</a:t>
            </a:r>
          </a:p>
          <a:p>
            <a:r>
              <a:rPr lang="en-US" dirty="0"/>
              <a:t>The pages and page frames are always of the same size</a:t>
            </a:r>
            <a:r>
              <a:rPr lang="en-US" dirty="0" smtClean="0"/>
              <a:t>.</a:t>
            </a:r>
            <a:endParaRPr lang="en-US" dirty="0"/>
          </a:p>
        </p:txBody>
      </p:sp>
    </p:spTree>
    <p:extLst>
      <p:ext uri="{BB962C8B-B14F-4D97-AF65-F5344CB8AC3E}">
        <p14:creationId xmlns:p14="http://schemas.microsoft.com/office/powerpoint/2010/main" val="234331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Memory?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819150" lvl="1" indent="-457200">
              <a:buFont typeface="+mj-lt"/>
              <a:buAutoNum type="arabicPeriod" startAt="3"/>
            </a:pPr>
            <a:r>
              <a:rPr lang="en-US" dirty="0" smtClean="0">
                <a:solidFill>
                  <a:srgbClr val="FF0000"/>
                </a:solidFill>
              </a:rPr>
              <a:t>Programmable Read-Only Memory (PROM)</a:t>
            </a:r>
            <a:r>
              <a:rPr lang="en-US" dirty="0" smtClean="0"/>
              <a:t>, is </a:t>
            </a:r>
            <a:r>
              <a:rPr lang="en-US" dirty="0"/>
              <a:t>a memory chip on which you can store a program. But once the PROM has been used, you cannot wipe it clean and use it to store something else. Like ROMs, PROMs are non-volatile.</a:t>
            </a:r>
          </a:p>
          <a:p>
            <a:pPr marL="819150" lvl="1" indent="-457200">
              <a:buFont typeface="+mj-lt"/>
              <a:buAutoNum type="arabicPeriod" startAt="3"/>
            </a:pPr>
            <a:r>
              <a:rPr lang="en-US" dirty="0" smtClean="0">
                <a:solidFill>
                  <a:srgbClr val="FF0000"/>
                </a:solidFill>
              </a:rPr>
              <a:t>Erasable Programmable Read-Only Memory (EPROM)</a:t>
            </a:r>
            <a:r>
              <a:rPr lang="en-US" dirty="0" smtClean="0"/>
              <a:t>, is </a:t>
            </a:r>
            <a:r>
              <a:rPr lang="en-US" dirty="0"/>
              <a:t>a special type of PROM that can be erased by exposing it to ultraviolet light.</a:t>
            </a:r>
          </a:p>
          <a:p>
            <a:pPr marL="819150" lvl="1" indent="-457200">
              <a:buFont typeface="+mj-lt"/>
              <a:buAutoNum type="arabicPeriod" startAt="3"/>
            </a:pPr>
            <a:r>
              <a:rPr lang="en-US" dirty="0" smtClean="0">
                <a:solidFill>
                  <a:srgbClr val="FF0000"/>
                </a:solidFill>
              </a:rPr>
              <a:t>Electrically Erasable Programmable Read-Only Memory (EEPROM)</a:t>
            </a:r>
            <a:r>
              <a:rPr lang="en-US" dirty="0" smtClean="0"/>
              <a:t>, is </a:t>
            </a:r>
            <a:r>
              <a:rPr lang="en-US" dirty="0"/>
              <a:t>a special type of PROM that can be erased by exposing it to an electrical charge.</a:t>
            </a:r>
            <a:endParaRPr lang="en-US" dirty="0" smtClean="0"/>
          </a:p>
          <a:p>
            <a:pPr marL="361950" lvl="1" indent="0">
              <a:buNone/>
            </a:pPr>
            <a:endParaRPr lang="en-IN" dirty="0" smtClean="0"/>
          </a:p>
          <a:p>
            <a:pPr lvl="1"/>
            <a:endParaRPr lang="en-US" dirty="0"/>
          </a:p>
        </p:txBody>
      </p:sp>
    </p:spTree>
    <p:extLst>
      <p:ext uri="{BB962C8B-B14F-4D97-AF65-F5344CB8AC3E}">
        <p14:creationId xmlns:p14="http://schemas.microsoft.com/office/powerpoint/2010/main" val="190932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Conversion </a:t>
            </a:r>
            <a:r>
              <a:rPr lang="en-US" sz="3200" dirty="0"/>
              <a:t>of virtual address to physical address</a:t>
            </a:r>
          </a:p>
        </p:txBody>
      </p:sp>
      <p:sp>
        <p:nvSpPr>
          <p:cNvPr id="3" name="Content Placeholder 2"/>
          <p:cNvSpPr>
            <a:spLocks noGrp="1"/>
          </p:cNvSpPr>
          <p:nvPr>
            <p:ph idx="1"/>
          </p:nvPr>
        </p:nvSpPr>
        <p:spPr>
          <a:xfrm>
            <a:off x="190500" y="990600"/>
            <a:ext cx="8763000" cy="5410200"/>
          </a:xfrm>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4765122"/>
              </p:ext>
            </p:extLst>
          </p:nvPr>
        </p:nvGraphicFramePr>
        <p:xfrm>
          <a:off x="3124200" y="2321560"/>
          <a:ext cx="914400" cy="4079240"/>
        </p:xfrm>
        <a:graphic>
          <a:graphicData uri="http://schemas.openxmlformats.org/drawingml/2006/table">
            <a:tbl>
              <a:tblPr firstRow="1" bandRow="1">
                <a:tableStyleId>{5940675A-B579-460E-94D1-54222C63F5DA}</a:tableStyleId>
              </a:tblPr>
              <a:tblGrid>
                <a:gridCol w="914400"/>
              </a:tblGrid>
              <a:tr h="370840">
                <a:tc>
                  <a:txBody>
                    <a:bodyPr/>
                    <a:lstStyle/>
                    <a:p>
                      <a:pPr algn="ctr"/>
                      <a:r>
                        <a:rPr lang="en-US" dirty="0" smtClean="0"/>
                        <a:t>X</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5</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0</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40664315"/>
              </p:ext>
            </p:extLst>
          </p:nvPr>
        </p:nvGraphicFramePr>
        <p:xfrm>
          <a:off x="5334000" y="4135120"/>
          <a:ext cx="914400" cy="2225040"/>
        </p:xfrm>
        <a:graphic>
          <a:graphicData uri="http://schemas.openxmlformats.org/drawingml/2006/table">
            <a:tbl>
              <a:tblPr firstRow="1" bandRow="1">
                <a:tableStyleId>{5940675A-B579-460E-94D1-54222C63F5DA}</a:tableStyleId>
              </a:tblPr>
              <a:tblGrid>
                <a:gridCol w="914400"/>
              </a:tblGrid>
              <a:tr h="370840">
                <a:tc>
                  <a:txBody>
                    <a:bodyPr/>
                    <a:lstStyle/>
                    <a:p>
                      <a:pPr algn="ctr"/>
                      <a:r>
                        <a:rPr lang="en-US" dirty="0" smtClean="0"/>
                        <a:t>5</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45145528"/>
              </p:ext>
            </p:extLst>
          </p:nvPr>
        </p:nvGraphicFramePr>
        <p:xfrm>
          <a:off x="1828800" y="2321560"/>
          <a:ext cx="1295400" cy="4079240"/>
        </p:xfrm>
        <a:graphic>
          <a:graphicData uri="http://schemas.openxmlformats.org/drawingml/2006/table">
            <a:tbl>
              <a:tblPr firstRow="1" bandRow="1">
                <a:tableStyleId>{5940675A-B579-460E-94D1-54222C63F5DA}</a:tableStyleId>
              </a:tblPr>
              <a:tblGrid>
                <a:gridCol w="1295400"/>
              </a:tblGrid>
              <a:tr h="370840">
                <a:tc>
                  <a:txBody>
                    <a:bodyPr/>
                    <a:lstStyle/>
                    <a:p>
                      <a:pPr algn="r"/>
                      <a:r>
                        <a:rPr lang="en-US" dirty="0" smtClean="0"/>
                        <a:t>40K – 44K</a:t>
                      </a:r>
                      <a:endParaRPr lang="en-US" dirty="0"/>
                    </a:p>
                  </a:txBody>
                  <a:tcPr/>
                </a:tc>
              </a:tr>
              <a:tr h="370840">
                <a:tc>
                  <a:txBody>
                    <a:bodyPr/>
                    <a:lstStyle/>
                    <a:p>
                      <a:pPr algn="r"/>
                      <a:r>
                        <a:rPr lang="en-US" dirty="0" smtClean="0"/>
                        <a:t>36K – 40K</a:t>
                      </a:r>
                      <a:endParaRPr lang="en-US" dirty="0"/>
                    </a:p>
                  </a:txBody>
                  <a:tcPr/>
                </a:tc>
              </a:tr>
              <a:tr h="370840">
                <a:tc>
                  <a:txBody>
                    <a:bodyPr/>
                    <a:lstStyle/>
                    <a:p>
                      <a:pPr algn="r"/>
                      <a:r>
                        <a:rPr lang="en-US" dirty="0" smtClean="0"/>
                        <a:t>32K – 36K</a:t>
                      </a:r>
                      <a:endParaRPr lang="en-US" dirty="0"/>
                    </a:p>
                  </a:txBody>
                  <a:tcPr/>
                </a:tc>
              </a:tr>
              <a:tr h="370840">
                <a:tc>
                  <a:txBody>
                    <a:bodyPr/>
                    <a:lstStyle/>
                    <a:p>
                      <a:pPr algn="r"/>
                      <a:r>
                        <a:rPr lang="en-US" dirty="0" smtClean="0"/>
                        <a:t>28K – 32K</a:t>
                      </a:r>
                      <a:endParaRPr lang="en-US" dirty="0"/>
                    </a:p>
                  </a:txBody>
                  <a:tcPr/>
                </a:tc>
              </a:tr>
              <a:tr h="370840">
                <a:tc>
                  <a:txBody>
                    <a:bodyPr/>
                    <a:lstStyle/>
                    <a:p>
                      <a:pPr algn="r"/>
                      <a:r>
                        <a:rPr lang="en-US" dirty="0" smtClean="0"/>
                        <a:t>24K – 28K</a:t>
                      </a:r>
                      <a:endParaRPr lang="en-US" dirty="0"/>
                    </a:p>
                  </a:txBody>
                  <a:tcPr/>
                </a:tc>
              </a:tr>
              <a:tr h="370840">
                <a:tc>
                  <a:txBody>
                    <a:bodyPr/>
                    <a:lstStyle/>
                    <a:p>
                      <a:pPr algn="r"/>
                      <a:r>
                        <a:rPr lang="en-US" dirty="0" smtClean="0"/>
                        <a:t>20K – 24K</a:t>
                      </a:r>
                      <a:endParaRPr lang="en-US" dirty="0"/>
                    </a:p>
                  </a:txBody>
                  <a:tcPr/>
                </a:tc>
              </a:tr>
              <a:tr h="370840">
                <a:tc>
                  <a:txBody>
                    <a:bodyPr/>
                    <a:lstStyle/>
                    <a:p>
                      <a:pPr algn="r"/>
                      <a:r>
                        <a:rPr lang="en-US" dirty="0" smtClean="0"/>
                        <a:t>16K – 20K</a:t>
                      </a:r>
                      <a:endParaRPr lang="en-US" dirty="0"/>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12K – 16K</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8K – 12K</a:t>
                      </a:r>
                    </a:p>
                  </a:txBody>
                  <a:tcPr/>
                </a:tc>
              </a:tr>
              <a:tr h="370840">
                <a:tc>
                  <a:txBody>
                    <a:bodyPr/>
                    <a:lstStyle/>
                    <a:p>
                      <a:pPr algn="r"/>
                      <a:r>
                        <a:rPr lang="en-US" dirty="0" smtClean="0"/>
                        <a:t>4K – 8K</a:t>
                      </a:r>
                      <a:endParaRPr lang="en-US" dirty="0"/>
                    </a:p>
                  </a:txBody>
                  <a:tcPr/>
                </a:tc>
              </a:tr>
              <a:tr h="370840">
                <a:tc>
                  <a:txBody>
                    <a:bodyPr/>
                    <a:lstStyle/>
                    <a:p>
                      <a:pPr algn="r"/>
                      <a:r>
                        <a:rPr lang="en-US" dirty="0" smtClean="0"/>
                        <a:t>0K – 4K</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19615175"/>
              </p:ext>
            </p:extLst>
          </p:nvPr>
        </p:nvGraphicFramePr>
        <p:xfrm>
          <a:off x="6250782" y="4136074"/>
          <a:ext cx="1216818" cy="2225040"/>
        </p:xfrm>
        <a:graphic>
          <a:graphicData uri="http://schemas.openxmlformats.org/drawingml/2006/table">
            <a:tbl>
              <a:tblPr firstRow="1" bandRow="1">
                <a:tableStyleId>{5940675A-B579-460E-94D1-54222C63F5DA}</a:tableStyleId>
              </a:tblPr>
              <a:tblGrid>
                <a:gridCol w="1216818"/>
              </a:tblGrid>
              <a:tr h="370840">
                <a:tc>
                  <a:txBody>
                    <a:bodyPr/>
                    <a:lstStyle/>
                    <a:p>
                      <a:r>
                        <a:rPr lang="en-US" dirty="0" smtClean="0"/>
                        <a:t>20K – 24K</a:t>
                      </a:r>
                      <a:endParaRPr lang="en-US" dirty="0"/>
                    </a:p>
                  </a:txBody>
                  <a:tcPr/>
                </a:tc>
              </a:tr>
              <a:tr h="370840">
                <a:tc>
                  <a:txBody>
                    <a:bodyPr/>
                    <a:lstStyle/>
                    <a:p>
                      <a:r>
                        <a:rPr lang="en-US" dirty="0" smtClean="0"/>
                        <a:t>16K – 20K</a:t>
                      </a:r>
                      <a:endParaRPr lang="en-US" dirty="0"/>
                    </a:p>
                  </a:txBody>
                  <a:tcPr/>
                </a:tc>
              </a:tr>
              <a:tr h="370840">
                <a:tc>
                  <a:txBody>
                    <a:bodyPr/>
                    <a:lstStyle/>
                    <a:p>
                      <a:r>
                        <a:rPr lang="en-US" dirty="0" smtClean="0"/>
                        <a:t>12K – 16K</a:t>
                      </a:r>
                      <a:endParaRPr lang="en-US" dirty="0"/>
                    </a:p>
                  </a:txBody>
                  <a:tcPr/>
                </a:tc>
              </a:tr>
              <a:tr h="370840">
                <a:tc>
                  <a:txBody>
                    <a:bodyPr/>
                    <a:lstStyle/>
                    <a:p>
                      <a:r>
                        <a:rPr lang="en-US" dirty="0" smtClean="0"/>
                        <a:t>8K – 12K</a:t>
                      </a:r>
                      <a:endParaRPr lang="en-US" dirty="0"/>
                    </a:p>
                  </a:txBody>
                  <a:tcPr/>
                </a:tc>
              </a:tr>
              <a:tr h="370840">
                <a:tc>
                  <a:txBody>
                    <a:bodyPr/>
                    <a:lstStyle/>
                    <a:p>
                      <a:r>
                        <a:rPr lang="en-US" dirty="0" smtClean="0"/>
                        <a:t>4K – 8K</a:t>
                      </a:r>
                      <a:endParaRPr lang="en-US" dirty="0"/>
                    </a:p>
                  </a:txBody>
                  <a:tcPr/>
                </a:tc>
              </a:tr>
              <a:tr h="370840">
                <a:tc>
                  <a:txBody>
                    <a:bodyPr/>
                    <a:lstStyle/>
                    <a:p>
                      <a:r>
                        <a:rPr lang="en-US" dirty="0" smtClean="0"/>
                        <a:t>0K – 4K</a:t>
                      </a:r>
                      <a:endParaRPr lang="en-US" dirty="0"/>
                    </a:p>
                  </a:txBody>
                  <a:tcPr/>
                </a:tc>
              </a:tr>
            </a:tbl>
          </a:graphicData>
        </a:graphic>
      </p:graphicFrame>
      <p:sp>
        <p:nvSpPr>
          <p:cNvPr id="10" name="Left Brace 9"/>
          <p:cNvSpPr/>
          <p:nvPr/>
        </p:nvSpPr>
        <p:spPr>
          <a:xfrm>
            <a:off x="1371600" y="2325132"/>
            <a:ext cx="457200" cy="40756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Right Brace 10"/>
          <p:cNvSpPr/>
          <p:nvPr/>
        </p:nvSpPr>
        <p:spPr>
          <a:xfrm>
            <a:off x="7467600" y="4137025"/>
            <a:ext cx="457200" cy="222199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Rounded Rectangular Callout 11"/>
          <p:cNvSpPr/>
          <p:nvPr/>
        </p:nvSpPr>
        <p:spPr>
          <a:xfrm>
            <a:off x="7788198" y="3829566"/>
            <a:ext cx="1219200" cy="1066800"/>
          </a:xfrm>
          <a:prstGeom prst="wedgeRoundRectCallout">
            <a:avLst>
              <a:gd name="adj1" fmla="val -42784"/>
              <a:gd name="adj2" fmla="val 8131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t>
            </a:r>
            <a:r>
              <a:rPr lang="en-US" dirty="0" smtClean="0"/>
              <a:t>Address</a:t>
            </a:r>
            <a:endParaRPr lang="en-US" dirty="0"/>
          </a:p>
        </p:txBody>
      </p:sp>
      <p:sp>
        <p:nvSpPr>
          <p:cNvPr id="13" name="Rounded Rectangular Callout 12"/>
          <p:cNvSpPr/>
          <p:nvPr/>
        </p:nvSpPr>
        <p:spPr>
          <a:xfrm>
            <a:off x="197934" y="2971800"/>
            <a:ext cx="1219200" cy="1066800"/>
          </a:xfrm>
          <a:prstGeom prst="wedgeRoundRectCallout">
            <a:avLst>
              <a:gd name="adj1" fmla="val 57826"/>
              <a:gd name="adj2" fmla="val 8131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4" name="Right Brace 13"/>
          <p:cNvSpPr/>
          <p:nvPr/>
        </p:nvSpPr>
        <p:spPr>
          <a:xfrm>
            <a:off x="4047894" y="2689302"/>
            <a:ext cx="1524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flipH="1">
            <a:off x="5163012" y="4125874"/>
            <a:ext cx="1524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200294" y="2702828"/>
            <a:ext cx="1362306" cy="369332"/>
          </a:xfrm>
          <a:prstGeom prst="rect">
            <a:avLst/>
          </a:prstGeom>
          <a:noFill/>
        </p:spPr>
        <p:txBody>
          <a:bodyPr wrap="square" rtlCol="0">
            <a:spAutoFit/>
          </a:bodyPr>
          <a:lstStyle/>
          <a:p>
            <a:r>
              <a:rPr lang="en-US" dirty="0" smtClean="0"/>
              <a:t>Virtual page</a:t>
            </a:r>
            <a:endParaRPr lang="en-US" dirty="0"/>
          </a:p>
        </p:txBody>
      </p:sp>
      <p:sp>
        <p:nvSpPr>
          <p:cNvPr id="17" name="TextBox 16"/>
          <p:cNvSpPr txBox="1"/>
          <p:nvPr/>
        </p:nvSpPr>
        <p:spPr>
          <a:xfrm>
            <a:off x="3980988" y="4137542"/>
            <a:ext cx="1258224" cy="369332"/>
          </a:xfrm>
          <a:prstGeom prst="rect">
            <a:avLst/>
          </a:prstGeom>
          <a:noFill/>
        </p:spPr>
        <p:txBody>
          <a:bodyPr wrap="square" rtlCol="0">
            <a:spAutoFit/>
          </a:bodyPr>
          <a:lstStyle/>
          <a:p>
            <a:pPr algn="r"/>
            <a:r>
              <a:rPr lang="en-US" dirty="0" smtClean="0"/>
              <a:t>Page frame</a:t>
            </a:r>
            <a:endParaRPr lang="en-US" dirty="0"/>
          </a:p>
        </p:txBody>
      </p:sp>
      <p:cxnSp>
        <p:nvCxnSpPr>
          <p:cNvPr id="19" name="Straight Arrow Connector 18"/>
          <p:cNvCxnSpPr/>
          <p:nvPr/>
        </p:nvCxnSpPr>
        <p:spPr>
          <a:xfrm flipV="1">
            <a:off x="4047894" y="5410200"/>
            <a:ext cx="1286106" cy="838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047894" y="5829300"/>
            <a:ext cx="1286106" cy="43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047894" y="5113706"/>
            <a:ext cx="1286106" cy="1055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4047894" y="4723713"/>
            <a:ext cx="1286106" cy="5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043618" y="4365548"/>
            <a:ext cx="1290382" cy="7263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039594" y="3271722"/>
            <a:ext cx="1286106" cy="1055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885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a:t>
            </a:r>
            <a:endParaRPr lang="en-US" dirty="0"/>
          </a:p>
        </p:txBody>
      </p:sp>
      <p:sp>
        <p:nvSpPr>
          <p:cNvPr id="3" name="Content Placeholder 2"/>
          <p:cNvSpPr>
            <a:spLocks noGrp="1"/>
          </p:cNvSpPr>
          <p:nvPr>
            <p:ph idx="1"/>
          </p:nvPr>
        </p:nvSpPr>
        <p:spPr/>
        <p:txBody>
          <a:bodyPr/>
          <a:lstStyle/>
          <a:p>
            <a:r>
              <a:rPr lang="en-US" dirty="0" smtClean="0"/>
              <a:t>Size </a:t>
            </a:r>
            <a:r>
              <a:rPr lang="en-US" dirty="0"/>
              <a:t>of Virtual Address Space is greater than that of </a:t>
            </a:r>
            <a:r>
              <a:rPr lang="en-US" dirty="0" smtClean="0"/>
              <a:t>main </a:t>
            </a:r>
            <a:r>
              <a:rPr lang="en-US" dirty="0"/>
              <a:t>memory, so instead of loading entire address space in to memory to run the process, MMU copies only required pages into main memory.</a:t>
            </a:r>
          </a:p>
          <a:p>
            <a:r>
              <a:rPr lang="en-US" dirty="0"/>
              <a:t>In order to keep the track of pages and page frames, OS maintains a data structure called page table</a:t>
            </a:r>
            <a:r>
              <a:rPr lang="en-US" dirty="0" smtClean="0"/>
              <a:t>.</a:t>
            </a:r>
            <a:endParaRPr lang="en-US" dirty="0"/>
          </a:p>
        </p:txBody>
      </p:sp>
    </p:spTree>
    <p:extLst>
      <p:ext uri="{BB962C8B-B14F-4D97-AF65-F5344CB8AC3E}">
        <p14:creationId xmlns:p14="http://schemas.microsoft.com/office/powerpoint/2010/main" val="357013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Conversion </a:t>
            </a:r>
            <a:r>
              <a:rPr lang="en-US" sz="3200" dirty="0"/>
              <a:t>of virtual address to physical address</a:t>
            </a:r>
          </a:p>
        </p:txBody>
      </p:sp>
      <p:sp>
        <p:nvSpPr>
          <p:cNvPr id="3" name="Content Placeholder 2"/>
          <p:cNvSpPr>
            <a:spLocks noGrp="1"/>
          </p:cNvSpPr>
          <p:nvPr>
            <p:ph idx="1"/>
          </p:nvPr>
        </p:nvSpPr>
        <p:spPr>
          <a:xfrm>
            <a:off x="190500" y="990600"/>
            <a:ext cx="8763000" cy="5410200"/>
          </a:xfrm>
        </p:spPr>
        <p:txBody>
          <a:bodyPr/>
          <a:lstStyle/>
          <a:p>
            <a:r>
              <a:rPr lang="en-US" dirty="0"/>
              <a:t>When virtual memory is used, the virtual address is presented to an MMU (Memory Management Unit) that maps the virtual addresses onto the physical memory addresses. </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4765122"/>
              </p:ext>
            </p:extLst>
          </p:nvPr>
        </p:nvGraphicFramePr>
        <p:xfrm>
          <a:off x="3124200" y="2321560"/>
          <a:ext cx="914400" cy="4079240"/>
        </p:xfrm>
        <a:graphic>
          <a:graphicData uri="http://schemas.openxmlformats.org/drawingml/2006/table">
            <a:tbl>
              <a:tblPr firstRow="1" bandRow="1">
                <a:tableStyleId>{5940675A-B579-460E-94D1-54222C63F5DA}</a:tableStyleId>
              </a:tblPr>
              <a:tblGrid>
                <a:gridCol w="914400"/>
              </a:tblGrid>
              <a:tr h="370840">
                <a:tc>
                  <a:txBody>
                    <a:bodyPr/>
                    <a:lstStyle/>
                    <a:p>
                      <a:pPr algn="ctr"/>
                      <a:r>
                        <a:rPr lang="en-US" dirty="0" smtClean="0"/>
                        <a:t>X</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5</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0</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40664315"/>
              </p:ext>
            </p:extLst>
          </p:nvPr>
        </p:nvGraphicFramePr>
        <p:xfrm>
          <a:off x="5334000" y="4135120"/>
          <a:ext cx="914400" cy="2225040"/>
        </p:xfrm>
        <a:graphic>
          <a:graphicData uri="http://schemas.openxmlformats.org/drawingml/2006/table">
            <a:tbl>
              <a:tblPr firstRow="1" bandRow="1">
                <a:tableStyleId>{5940675A-B579-460E-94D1-54222C63F5DA}</a:tableStyleId>
              </a:tblPr>
              <a:tblGrid>
                <a:gridCol w="914400"/>
              </a:tblGrid>
              <a:tr h="370840">
                <a:tc>
                  <a:txBody>
                    <a:bodyPr/>
                    <a:lstStyle/>
                    <a:p>
                      <a:pPr algn="ctr"/>
                      <a:r>
                        <a:rPr lang="en-US" dirty="0" smtClean="0"/>
                        <a:t>5</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45145528"/>
              </p:ext>
            </p:extLst>
          </p:nvPr>
        </p:nvGraphicFramePr>
        <p:xfrm>
          <a:off x="1828800" y="2321560"/>
          <a:ext cx="1295400" cy="4079240"/>
        </p:xfrm>
        <a:graphic>
          <a:graphicData uri="http://schemas.openxmlformats.org/drawingml/2006/table">
            <a:tbl>
              <a:tblPr firstRow="1" bandRow="1">
                <a:tableStyleId>{5940675A-B579-460E-94D1-54222C63F5DA}</a:tableStyleId>
              </a:tblPr>
              <a:tblGrid>
                <a:gridCol w="1295400"/>
              </a:tblGrid>
              <a:tr h="370840">
                <a:tc>
                  <a:txBody>
                    <a:bodyPr/>
                    <a:lstStyle/>
                    <a:p>
                      <a:pPr algn="r"/>
                      <a:r>
                        <a:rPr lang="en-US" dirty="0" smtClean="0"/>
                        <a:t>40K – 44K</a:t>
                      </a:r>
                      <a:endParaRPr lang="en-US" dirty="0"/>
                    </a:p>
                  </a:txBody>
                  <a:tcPr/>
                </a:tc>
              </a:tr>
              <a:tr h="370840">
                <a:tc>
                  <a:txBody>
                    <a:bodyPr/>
                    <a:lstStyle/>
                    <a:p>
                      <a:pPr algn="r"/>
                      <a:r>
                        <a:rPr lang="en-US" dirty="0" smtClean="0"/>
                        <a:t>36K – 40K</a:t>
                      </a:r>
                      <a:endParaRPr lang="en-US" dirty="0"/>
                    </a:p>
                  </a:txBody>
                  <a:tcPr/>
                </a:tc>
              </a:tr>
              <a:tr h="370840">
                <a:tc>
                  <a:txBody>
                    <a:bodyPr/>
                    <a:lstStyle/>
                    <a:p>
                      <a:pPr algn="r"/>
                      <a:r>
                        <a:rPr lang="en-US" dirty="0" smtClean="0"/>
                        <a:t>32K – 36K</a:t>
                      </a:r>
                      <a:endParaRPr lang="en-US" dirty="0"/>
                    </a:p>
                  </a:txBody>
                  <a:tcPr/>
                </a:tc>
              </a:tr>
              <a:tr h="370840">
                <a:tc>
                  <a:txBody>
                    <a:bodyPr/>
                    <a:lstStyle/>
                    <a:p>
                      <a:pPr algn="r"/>
                      <a:r>
                        <a:rPr lang="en-US" dirty="0" smtClean="0"/>
                        <a:t>28K – 32K</a:t>
                      </a:r>
                      <a:endParaRPr lang="en-US" dirty="0"/>
                    </a:p>
                  </a:txBody>
                  <a:tcPr/>
                </a:tc>
              </a:tr>
              <a:tr h="370840">
                <a:tc>
                  <a:txBody>
                    <a:bodyPr/>
                    <a:lstStyle/>
                    <a:p>
                      <a:pPr algn="r"/>
                      <a:r>
                        <a:rPr lang="en-US" dirty="0" smtClean="0"/>
                        <a:t>24K – 28K</a:t>
                      </a:r>
                      <a:endParaRPr lang="en-US" dirty="0"/>
                    </a:p>
                  </a:txBody>
                  <a:tcPr/>
                </a:tc>
              </a:tr>
              <a:tr h="370840">
                <a:tc>
                  <a:txBody>
                    <a:bodyPr/>
                    <a:lstStyle/>
                    <a:p>
                      <a:pPr algn="r"/>
                      <a:r>
                        <a:rPr lang="en-US" dirty="0" smtClean="0"/>
                        <a:t>20K – 24K</a:t>
                      </a:r>
                      <a:endParaRPr lang="en-US" dirty="0"/>
                    </a:p>
                  </a:txBody>
                  <a:tcPr/>
                </a:tc>
              </a:tr>
              <a:tr h="370840">
                <a:tc>
                  <a:txBody>
                    <a:bodyPr/>
                    <a:lstStyle/>
                    <a:p>
                      <a:pPr algn="r"/>
                      <a:r>
                        <a:rPr lang="en-US" dirty="0" smtClean="0"/>
                        <a:t>16K – 20K</a:t>
                      </a:r>
                      <a:endParaRPr lang="en-US" dirty="0"/>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12K – 16K</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8K – 12K</a:t>
                      </a:r>
                    </a:p>
                  </a:txBody>
                  <a:tcPr/>
                </a:tc>
              </a:tr>
              <a:tr h="370840">
                <a:tc>
                  <a:txBody>
                    <a:bodyPr/>
                    <a:lstStyle/>
                    <a:p>
                      <a:pPr algn="r"/>
                      <a:r>
                        <a:rPr lang="en-US" dirty="0" smtClean="0"/>
                        <a:t>4K – 8K</a:t>
                      </a:r>
                      <a:endParaRPr lang="en-US" dirty="0"/>
                    </a:p>
                  </a:txBody>
                  <a:tcPr/>
                </a:tc>
              </a:tr>
              <a:tr h="370840">
                <a:tc>
                  <a:txBody>
                    <a:bodyPr/>
                    <a:lstStyle/>
                    <a:p>
                      <a:pPr algn="r"/>
                      <a:r>
                        <a:rPr lang="en-US" dirty="0" smtClean="0"/>
                        <a:t>0K – 4K</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19615175"/>
              </p:ext>
            </p:extLst>
          </p:nvPr>
        </p:nvGraphicFramePr>
        <p:xfrm>
          <a:off x="6250782" y="4136074"/>
          <a:ext cx="1216818" cy="2225040"/>
        </p:xfrm>
        <a:graphic>
          <a:graphicData uri="http://schemas.openxmlformats.org/drawingml/2006/table">
            <a:tbl>
              <a:tblPr firstRow="1" bandRow="1">
                <a:tableStyleId>{5940675A-B579-460E-94D1-54222C63F5DA}</a:tableStyleId>
              </a:tblPr>
              <a:tblGrid>
                <a:gridCol w="1216818"/>
              </a:tblGrid>
              <a:tr h="370840">
                <a:tc>
                  <a:txBody>
                    <a:bodyPr/>
                    <a:lstStyle/>
                    <a:p>
                      <a:r>
                        <a:rPr lang="en-US" dirty="0" smtClean="0"/>
                        <a:t>20K – 24K</a:t>
                      </a:r>
                      <a:endParaRPr lang="en-US" dirty="0"/>
                    </a:p>
                  </a:txBody>
                  <a:tcPr/>
                </a:tc>
              </a:tr>
              <a:tr h="370840">
                <a:tc>
                  <a:txBody>
                    <a:bodyPr/>
                    <a:lstStyle/>
                    <a:p>
                      <a:r>
                        <a:rPr lang="en-US" dirty="0" smtClean="0"/>
                        <a:t>16K – 20K</a:t>
                      </a:r>
                      <a:endParaRPr lang="en-US" dirty="0"/>
                    </a:p>
                  </a:txBody>
                  <a:tcPr/>
                </a:tc>
              </a:tr>
              <a:tr h="370840">
                <a:tc>
                  <a:txBody>
                    <a:bodyPr/>
                    <a:lstStyle/>
                    <a:p>
                      <a:r>
                        <a:rPr lang="en-US" dirty="0" smtClean="0"/>
                        <a:t>12K – 16K</a:t>
                      </a:r>
                      <a:endParaRPr lang="en-US" dirty="0"/>
                    </a:p>
                  </a:txBody>
                  <a:tcPr/>
                </a:tc>
              </a:tr>
              <a:tr h="370840">
                <a:tc>
                  <a:txBody>
                    <a:bodyPr/>
                    <a:lstStyle/>
                    <a:p>
                      <a:r>
                        <a:rPr lang="en-US" dirty="0" smtClean="0"/>
                        <a:t>8K – 12K</a:t>
                      </a:r>
                      <a:endParaRPr lang="en-US" dirty="0"/>
                    </a:p>
                  </a:txBody>
                  <a:tcPr/>
                </a:tc>
              </a:tr>
              <a:tr h="370840">
                <a:tc>
                  <a:txBody>
                    <a:bodyPr/>
                    <a:lstStyle/>
                    <a:p>
                      <a:r>
                        <a:rPr lang="en-US" dirty="0" smtClean="0"/>
                        <a:t>4K – 8K</a:t>
                      </a:r>
                      <a:endParaRPr lang="en-US" dirty="0"/>
                    </a:p>
                  </a:txBody>
                  <a:tcPr/>
                </a:tc>
              </a:tr>
              <a:tr h="370840">
                <a:tc>
                  <a:txBody>
                    <a:bodyPr/>
                    <a:lstStyle/>
                    <a:p>
                      <a:r>
                        <a:rPr lang="en-US" dirty="0" smtClean="0"/>
                        <a:t>0K – 4K</a:t>
                      </a:r>
                      <a:endParaRPr lang="en-US" dirty="0"/>
                    </a:p>
                  </a:txBody>
                  <a:tcPr/>
                </a:tc>
              </a:tr>
            </a:tbl>
          </a:graphicData>
        </a:graphic>
      </p:graphicFrame>
      <p:sp>
        <p:nvSpPr>
          <p:cNvPr id="10" name="Left Brace 9"/>
          <p:cNvSpPr/>
          <p:nvPr/>
        </p:nvSpPr>
        <p:spPr>
          <a:xfrm>
            <a:off x="1371600" y="2325132"/>
            <a:ext cx="457200" cy="40756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Right Brace 10"/>
          <p:cNvSpPr/>
          <p:nvPr/>
        </p:nvSpPr>
        <p:spPr>
          <a:xfrm>
            <a:off x="7467600" y="4137025"/>
            <a:ext cx="457200" cy="222199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Rounded Rectangular Callout 11"/>
          <p:cNvSpPr/>
          <p:nvPr/>
        </p:nvSpPr>
        <p:spPr>
          <a:xfrm>
            <a:off x="7788198" y="3829566"/>
            <a:ext cx="1219200" cy="1066800"/>
          </a:xfrm>
          <a:prstGeom prst="wedgeRoundRectCallout">
            <a:avLst>
              <a:gd name="adj1" fmla="val -42784"/>
              <a:gd name="adj2" fmla="val 8131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t>
            </a:r>
            <a:r>
              <a:rPr lang="en-US" dirty="0" smtClean="0"/>
              <a:t>Address</a:t>
            </a:r>
            <a:endParaRPr lang="en-US" dirty="0"/>
          </a:p>
        </p:txBody>
      </p:sp>
      <p:sp>
        <p:nvSpPr>
          <p:cNvPr id="13" name="Rounded Rectangular Callout 12"/>
          <p:cNvSpPr/>
          <p:nvPr/>
        </p:nvSpPr>
        <p:spPr>
          <a:xfrm>
            <a:off x="197934" y="2971800"/>
            <a:ext cx="1219200" cy="1066800"/>
          </a:xfrm>
          <a:prstGeom prst="wedgeRoundRectCallout">
            <a:avLst>
              <a:gd name="adj1" fmla="val 57826"/>
              <a:gd name="adj2" fmla="val 8131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4" name="Right Brace 13"/>
          <p:cNvSpPr/>
          <p:nvPr/>
        </p:nvSpPr>
        <p:spPr>
          <a:xfrm>
            <a:off x="4047894" y="2689302"/>
            <a:ext cx="1524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flipH="1">
            <a:off x="5163012" y="4125874"/>
            <a:ext cx="1524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200294" y="2702828"/>
            <a:ext cx="1362306" cy="369332"/>
          </a:xfrm>
          <a:prstGeom prst="rect">
            <a:avLst/>
          </a:prstGeom>
          <a:noFill/>
        </p:spPr>
        <p:txBody>
          <a:bodyPr wrap="square" rtlCol="0">
            <a:spAutoFit/>
          </a:bodyPr>
          <a:lstStyle/>
          <a:p>
            <a:r>
              <a:rPr lang="en-US" dirty="0" smtClean="0"/>
              <a:t>Virtual page</a:t>
            </a:r>
            <a:endParaRPr lang="en-US" dirty="0"/>
          </a:p>
        </p:txBody>
      </p:sp>
      <p:sp>
        <p:nvSpPr>
          <p:cNvPr id="17" name="TextBox 16"/>
          <p:cNvSpPr txBox="1"/>
          <p:nvPr/>
        </p:nvSpPr>
        <p:spPr>
          <a:xfrm>
            <a:off x="3980988" y="4137542"/>
            <a:ext cx="1258224" cy="369332"/>
          </a:xfrm>
          <a:prstGeom prst="rect">
            <a:avLst/>
          </a:prstGeom>
          <a:noFill/>
        </p:spPr>
        <p:txBody>
          <a:bodyPr wrap="square" rtlCol="0">
            <a:spAutoFit/>
          </a:bodyPr>
          <a:lstStyle/>
          <a:p>
            <a:pPr algn="r"/>
            <a:r>
              <a:rPr lang="en-US" dirty="0" smtClean="0"/>
              <a:t>Page frame</a:t>
            </a:r>
            <a:endParaRPr lang="en-US" dirty="0"/>
          </a:p>
        </p:txBody>
      </p:sp>
      <p:cxnSp>
        <p:nvCxnSpPr>
          <p:cNvPr id="19" name="Straight Arrow Connector 18"/>
          <p:cNvCxnSpPr/>
          <p:nvPr/>
        </p:nvCxnSpPr>
        <p:spPr>
          <a:xfrm flipV="1">
            <a:off x="4047894" y="5410200"/>
            <a:ext cx="1286106" cy="838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047894" y="5829300"/>
            <a:ext cx="1286106" cy="43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047894" y="5113706"/>
            <a:ext cx="1286106" cy="1055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4047894" y="4723713"/>
            <a:ext cx="1286106" cy="5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043618" y="4365548"/>
            <a:ext cx="1290382" cy="7263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039594" y="3271722"/>
            <a:ext cx="1286106" cy="1055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26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Conversion </a:t>
            </a:r>
            <a:r>
              <a:rPr lang="en-US" sz="3200" dirty="0"/>
              <a:t>of virtual address to physical address</a:t>
            </a:r>
          </a:p>
        </p:txBody>
      </p:sp>
      <p:sp>
        <p:nvSpPr>
          <p:cNvPr id="3" name="Content Placeholder 2"/>
          <p:cNvSpPr>
            <a:spLocks noGrp="1"/>
          </p:cNvSpPr>
          <p:nvPr>
            <p:ph idx="1"/>
          </p:nvPr>
        </p:nvSpPr>
        <p:spPr>
          <a:xfrm>
            <a:off x="190500" y="990600"/>
            <a:ext cx="8763000" cy="5410200"/>
          </a:xfrm>
        </p:spPr>
        <p:txBody>
          <a:bodyPr/>
          <a:lstStyle/>
          <a:p>
            <a:r>
              <a:rPr lang="en-US" dirty="0" smtClean="0"/>
              <a:t>We </a:t>
            </a:r>
            <a:r>
              <a:rPr lang="en-US" dirty="0"/>
              <a:t>have a computer generated 16-bit addresses, from 0 up to </a:t>
            </a:r>
            <a:r>
              <a:rPr lang="en-US" dirty="0" smtClean="0"/>
              <a:t>44K</a:t>
            </a:r>
            <a:r>
              <a:rPr lang="en-US" dirty="0"/>
              <a:t>. These are the virtual addresses.</a:t>
            </a:r>
            <a:r>
              <a:rPr lang="en-US" dirty="0" smtClean="0"/>
              <a:t> </a:t>
            </a:r>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4765122"/>
              </p:ext>
            </p:extLst>
          </p:nvPr>
        </p:nvGraphicFramePr>
        <p:xfrm>
          <a:off x="3124200" y="2321560"/>
          <a:ext cx="914400" cy="4079240"/>
        </p:xfrm>
        <a:graphic>
          <a:graphicData uri="http://schemas.openxmlformats.org/drawingml/2006/table">
            <a:tbl>
              <a:tblPr firstRow="1" bandRow="1">
                <a:tableStyleId>{5940675A-B579-460E-94D1-54222C63F5DA}</a:tableStyleId>
              </a:tblPr>
              <a:tblGrid>
                <a:gridCol w="914400"/>
              </a:tblGrid>
              <a:tr h="370840">
                <a:tc>
                  <a:txBody>
                    <a:bodyPr/>
                    <a:lstStyle/>
                    <a:p>
                      <a:pPr algn="ctr"/>
                      <a:r>
                        <a:rPr lang="en-US" dirty="0" smtClean="0"/>
                        <a:t>X</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5</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0</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40664315"/>
              </p:ext>
            </p:extLst>
          </p:nvPr>
        </p:nvGraphicFramePr>
        <p:xfrm>
          <a:off x="5334000" y="4135120"/>
          <a:ext cx="914400" cy="2225040"/>
        </p:xfrm>
        <a:graphic>
          <a:graphicData uri="http://schemas.openxmlformats.org/drawingml/2006/table">
            <a:tbl>
              <a:tblPr firstRow="1" bandRow="1">
                <a:tableStyleId>{5940675A-B579-460E-94D1-54222C63F5DA}</a:tableStyleId>
              </a:tblPr>
              <a:tblGrid>
                <a:gridCol w="914400"/>
              </a:tblGrid>
              <a:tr h="370840">
                <a:tc>
                  <a:txBody>
                    <a:bodyPr/>
                    <a:lstStyle/>
                    <a:p>
                      <a:pPr algn="ctr"/>
                      <a:r>
                        <a:rPr lang="en-US" dirty="0" smtClean="0"/>
                        <a:t>5</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45145528"/>
              </p:ext>
            </p:extLst>
          </p:nvPr>
        </p:nvGraphicFramePr>
        <p:xfrm>
          <a:off x="1828800" y="2321560"/>
          <a:ext cx="1295400" cy="4079240"/>
        </p:xfrm>
        <a:graphic>
          <a:graphicData uri="http://schemas.openxmlformats.org/drawingml/2006/table">
            <a:tbl>
              <a:tblPr firstRow="1" bandRow="1">
                <a:tableStyleId>{5940675A-B579-460E-94D1-54222C63F5DA}</a:tableStyleId>
              </a:tblPr>
              <a:tblGrid>
                <a:gridCol w="1295400"/>
              </a:tblGrid>
              <a:tr h="370840">
                <a:tc>
                  <a:txBody>
                    <a:bodyPr/>
                    <a:lstStyle/>
                    <a:p>
                      <a:pPr algn="r"/>
                      <a:r>
                        <a:rPr lang="en-US" dirty="0" smtClean="0"/>
                        <a:t>40K – 44K</a:t>
                      </a:r>
                      <a:endParaRPr lang="en-US" dirty="0"/>
                    </a:p>
                  </a:txBody>
                  <a:tcPr/>
                </a:tc>
              </a:tr>
              <a:tr h="370840">
                <a:tc>
                  <a:txBody>
                    <a:bodyPr/>
                    <a:lstStyle/>
                    <a:p>
                      <a:pPr algn="r"/>
                      <a:r>
                        <a:rPr lang="en-US" dirty="0" smtClean="0"/>
                        <a:t>36K – 40K</a:t>
                      </a:r>
                      <a:endParaRPr lang="en-US" dirty="0"/>
                    </a:p>
                  </a:txBody>
                  <a:tcPr/>
                </a:tc>
              </a:tr>
              <a:tr h="370840">
                <a:tc>
                  <a:txBody>
                    <a:bodyPr/>
                    <a:lstStyle/>
                    <a:p>
                      <a:pPr algn="r"/>
                      <a:r>
                        <a:rPr lang="en-US" dirty="0" smtClean="0"/>
                        <a:t>32K – 36K</a:t>
                      </a:r>
                      <a:endParaRPr lang="en-US" dirty="0"/>
                    </a:p>
                  </a:txBody>
                  <a:tcPr/>
                </a:tc>
              </a:tr>
              <a:tr h="370840">
                <a:tc>
                  <a:txBody>
                    <a:bodyPr/>
                    <a:lstStyle/>
                    <a:p>
                      <a:pPr algn="r"/>
                      <a:r>
                        <a:rPr lang="en-US" dirty="0" smtClean="0"/>
                        <a:t>28K – 32K</a:t>
                      </a:r>
                      <a:endParaRPr lang="en-US" dirty="0"/>
                    </a:p>
                  </a:txBody>
                  <a:tcPr/>
                </a:tc>
              </a:tr>
              <a:tr h="370840">
                <a:tc>
                  <a:txBody>
                    <a:bodyPr/>
                    <a:lstStyle/>
                    <a:p>
                      <a:pPr algn="r"/>
                      <a:r>
                        <a:rPr lang="en-US" dirty="0" smtClean="0"/>
                        <a:t>24K – 28K</a:t>
                      </a:r>
                      <a:endParaRPr lang="en-US" dirty="0"/>
                    </a:p>
                  </a:txBody>
                  <a:tcPr/>
                </a:tc>
              </a:tr>
              <a:tr h="370840">
                <a:tc>
                  <a:txBody>
                    <a:bodyPr/>
                    <a:lstStyle/>
                    <a:p>
                      <a:pPr algn="r"/>
                      <a:r>
                        <a:rPr lang="en-US" dirty="0" smtClean="0"/>
                        <a:t>20K – 24K</a:t>
                      </a:r>
                      <a:endParaRPr lang="en-US" dirty="0"/>
                    </a:p>
                  </a:txBody>
                  <a:tcPr/>
                </a:tc>
              </a:tr>
              <a:tr h="370840">
                <a:tc>
                  <a:txBody>
                    <a:bodyPr/>
                    <a:lstStyle/>
                    <a:p>
                      <a:pPr algn="r"/>
                      <a:r>
                        <a:rPr lang="en-US" dirty="0" smtClean="0"/>
                        <a:t>16K – 20K</a:t>
                      </a:r>
                      <a:endParaRPr lang="en-US" dirty="0"/>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12K – 16K</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8K – 12K</a:t>
                      </a:r>
                    </a:p>
                  </a:txBody>
                  <a:tcPr/>
                </a:tc>
              </a:tr>
              <a:tr h="370840">
                <a:tc>
                  <a:txBody>
                    <a:bodyPr/>
                    <a:lstStyle/>
                    <a:p>
                      <a:pPr algn="r"/>
                      <a:r>
                        <a:rPr lang="en-US" dirty="0" smtClean="0"/>
                        <a:t>4K – 8K</a:t>
                      </a:r>
                      <a:endParaRPr lang="en-US" dirty="0"/>
                    </a:p>
                  </a:txBody>
                  <a:tcPr/>
                </a:tc>
              </a:tr>
              <a:tr h="370840">
                <a:tc>
                  <a:txBody>
                    <a:bodyPr/>
                    <a:lstStyle/>
                    <a:p>
                      <a:pPr algn="r"/>
                      <a:r>
                        <a:rPr lang="en-US" dirty="0" smtClean="0"/>
                        <a:t>0K – 4K</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19615175"/>
              </p:ext>
            </p:extLst>
          </p:nvPr>
        </p:nvGraphicFramePr>
        <p:xfrm>
          <a:off x="6250782" y="4136074"/>
          <a:ext cx="1216818" cy="2225040"/>
        </p:xfrm>
        <a:graphic>
          <a:graphicData uri="http://schemas.openxmlformats.org/drawingml/2006/table">
            <a:tbl>
              <a:tblPr firstRow="1" bandRow="1">
                <a:tableStyleId>{5940675A-B579-460E-94D1-54222C63F5DA}</a:tableStyleId>
              </a:tblPr>
              <a:tblGrid>
                <a:gridCol w="1216818"/>
              </a:tblGrid>
              <a:tr h="370840">
                <a:tc>
                  <a:txBody>
                    <a:bodyPr/>
                    <a:lstStyle/>
                    <a:p>
                      <a:r>
                        <a:rPr lang="en-US" dirty="0" smtClean="0"/>
                        <a:t>20K – 24K</a:t>
                      </a:r>
                      <a:endParaRPr lang="en-US" dirty="0"/>
                    </a:p>
                  </a:txBody>
                  <a:tcPr/>
                </a:tc>
              </a:tr>
              <a:tr h="370840">
                <a:tc>
                  <a:txBody>
                    <a:bodyPr/>
                    <a:lstStyle/>
                    <a:p>
                      <a:r>
                        <a:rPr lang="en-US" dirty="0" smtClean="0"/>
                        <a:t>16K – 20K</a:t>
                      </a:r>
                      <a:endParaRPr lang="en-US" dirty="0"/>
                    </a:p>
                  </a:txBody>
                  <a:tcPr/>
                </a:tc>
              </a:tr>
              <a:tr h="370840">
                <a:tc>
                  <a:txBody>
                    <a:bodyPr/>
                    <a:lstStyle/>
                    <a:p>
                      <a:r>
                        <a:rPr lang="en-US" dirty="0" smtClean="0"/>
                        <a:t>12K – 16K</a:t>
                      </a:r>
                      <a:endParaRPr lang="en-US" dirty="0"/>
                    </a:p>
                  </a:txBody>
                  <a:tcPr/>
                </a:tc>
              </a:tr>
              <a:tr h="370840">
                <a:tc>
                  <a:txBody>
                    <a:bodyPr/>
                    <a:lstStyle/>
                    <a:p>
                      <a:r>
                        <a:rPr lang="en-US" dirty="0" smtClean="0"/>
                        <a:t>8K – 12K</a:t>
                      </a:r>
                      <a:endParaRPr lang="en-US" dirty="0"/>
                    </a:p>
                  </a:txBody>
                  <a:tcPr/>
                </a:tc>
              </a:tr>
              <a:tr h="370840">
                <a:tc>
                  <a:txBody>
                    <a:bodyPr/>
                    <a:lstStyle/>
                    <a:p>
                      <a:r>
                        <a:rPr lang="en-US" dirty="0" smtClean="0"/>
                        <a:t>4K – 8K</a:t>
                      </a:r>
                      <a:endParaRPr lang="en-US" dirty="0"/>
                    </a:p>
                  </a:txBody>
                  <a:tcPr/>
                </a:tc>
              </a:tr>
              <a:tr h="370840">
                <a:tc>
                  <a:txBody>
                    <a:bodyPr/>
                    <a:lstStyle/>
                    <a:p>
                      <a:r>
                        <a:rPr lang="en-US" dirty="0" smtClean="0"/>
                        <a:t>0K – 4K</a:t>
                      </a:r>
                      <a:endParaRPr lang="en-US" dirty="0"/>
                    </a:p>
                  </a:txBody>
                  <a:tcPr/>
                </a:tc>
              </a:tr>
            </a:tbl>
          </a:graphicData>
        </a:graphic>
      </p:graphicFrame>
      <p:sp>
        <p:nvSpPr>
          <p:cNvPr id="10" name="Left Brace 9"/>
          <p:cNvSpPr/>
          <p:nvPr/>
        </p:nvSpPr>
        <p:spPr>
          <a:xfrm>
            <a:off x="1371600" y="2325132"/>
            <a:ext cx="457200" cy="40756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Right Brace 10"/>
          <p:cNvSpPr/>
          <p:nvPr/>
        </p:nvSpPr>
        <p:spPr>
          <a:xfrm>
            <a:off x="7467600" y="4137025"/>
            <a:ext cx="457200" cy="222199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Rounded Rectangular Callout 11"/>
          <p:cNvSpPr/>
          <p:nvPr/>
        </p:nvSpPr>
        <p:spPr>
          <a:xfrm>
            <a:off x="7788198" y="3829566"/>
            <a:ext cx="1219200" cy="1066800"/>
          </a:xfrm>
          <a:prstGeom prst="wedgeRoundRectCallout">
            <a:avLst>
              <a:gd name="adj1" fmla="val -42784"/>
              <a:gd name="adj2" fmla="val 8131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t>
            </a:r>
            <a:r>
              <a:rPr lang="en-US" dirty="0" smtClean="0"/>
              <a:t>Address</a:t>
            </a:r>
            <a:endParaRPr lang="en-US" dirty="0"/>
          </a:p>
        </p:txBody>
      </p:sp>
      <p:sp>
        <p:nvSpPr>
          <p:cNvPr id="13" name="Rounded Rectangular Callout 12"/>
          <p:cNvSpPr/>
          <p:nvPr/>
        </p:nvSpPr>
        <p:spPr>
          <a:xfrm>
            <a:off x="197934" y="2971800"/>
            <a:ext cx="1219200" cy="1066800"/>
          </a:xfrm>
          <a:prstGeom prst="wedgeRoundRectCallout">
            <a:avLst>
              <a:gd name="adj1" fmla="val 57826"/>
              <a:gd name="adj2" fmla="val 8131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4" name="Right Brace 13"/>
          <p:cNvSpPr/>
          <p:nvPr/>
        </p:nvSpPr>
        <p:spPr>
          <a:xfrm>
            <a:off x="4047894" y="2689302"/>
            <a:ext cx="1524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flipH="1">
            <a:off x="5163012" y="4125874"/>
            <a:ext cx="1524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200294" y="2702828"/>
            <a:ext cx="1362306" cy="369332"/>
          </a:xfrm>
          <a:prstGeom prst="rect">
            <a:avLst/>
          </a:prstGeom>
          <a:noFill/>
        </p:spPr>
        <p:txBody>
          <a:bodyPr wrap="square" rtlCol="0">
            <a:spAutoFit/>
          </a:bodyPr>
          <a:lstStyle/>
          <a:p>
            <a:r>
              <a:rPr lang="en-US" dirty="0" smtClean="0"/>
              <a:t>Virtual page</a:t>
            </a:r>
            <a:endParaRPr lang="en-US" dirty="0"/>
          </a:p>
        </p:txBody>
      </p:sp>
      <p:sp>
        <p:nvSpPr>
          <p:cNvPr id="17" name="TextBox 16"/>
          <p:cNvSpPr txBox="1"/>
          <p:nvPr/>
        </p:nvSpPr>
        <p:spPr>
          <a:xfrm>
            <a:off x="3980988" y="4137542"/>
            <a:ext cx="1258224" cy="369332"/>
          </a:xfrm>
          <a:prstGeom prst="rect">
            <a:avLst/>
          </a:prstGeom>
          <a:noFill/>
        </p:spPr>
        <p:txBody>
          <a:bodyPr wrap="square" rtlCol="0">
            <a:spAutoFit/>
          </a:bodyPr>
          <a:lstStyle/>
          <a:p>
            <a:pPr algn="r"/>
            <a:r>
              <a:rPr lang="en-US" dirty="0" smtClean="0"/>
              <a:t>Page frame</a:t>
            </a:r>
            <a:endParaRPr lang="en-US" dirty="0"/>
          </a:p>
        </p:txBody>
      </p:sp>
      <p:cxnSp>
        <p:nvCxnSpPr>
          <p:cNvPr id="19" name="Straight Arrow Connector 18"/>
          <p:cNvCxnSpPr/>
          <p:nvPr/>
        </p:nvCxnSpPr>
        <p:spPr>
          <a:xfrm flipV="1">
            <a:off x="4047894" y="5410200"/>
            <a:ext cx="1286106" cy="838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047894" y="5829300"/>
            <a:ext cx="1286106" cy="43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047894" y="5113706"/>
            <a:ext cx="1286106" cy="1055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4047894" y="4723713"/>
            <a:ext cx="1286106" cy="5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043618" y="4365548"/>
            <a:ext cx="1290382" cy="7263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039594" y="3271722"/>
            <a:ext cx="1286106" cy="1055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Down Arrow 7"/>
          <p:cNvSpPr/>
          <p:nvPr/>
        </p:nvSpPr>
        <p:spPr>
          <a:xfrm>
            <a:off x="2133600" y="1702496"/>
            <a:ext cx="685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581389" y="2279637"/>
            <a:ext cx="343540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n-US" dirty="0"/>
              <a:t>With </a:t>
            </a:r>
            <a:r>
              <a:rPr lang="en-US" dirty="0" smtClean="0"/>
              <a:t>44 </a:t>
            </a:r>
            <a:r>
              <a:rPr lang="en-US" dirty="0"/>
              <a:t>KB of virtual address </a:t>
            </a:r>
            <a:r>
              <a:rPr lang="en-US" dirty="0" smtClean="0"/>
              <a:t>space</a:t>
            </a:r>
            <a:r>
              <a:rPr lang="en-US" dirty="0"/>
              <a:t> , we get </a:t>
            </a:r>
            <a:r>
              <a:rPr lang="en-US" dirty="0" smtClean="0"/>
              <a:t>11 </a:t>
            </a:r>
            <a:r>
              <a:rPr lang="en-US" dirty="0"/>
              <a:t>virtual </a:t>
            </a:r>
            <a:r>
              <a:rPr lang="en-US" dirty="0" smtClean="0"/>
              <a:t>pages and</a:t>
            </a:r>
          </a:p>
          <a:p>
            <a:pPr algn="just"/>
            <a:r>
              <a:rPr lang="en-US" dirty="0" smtClean="0"/>
              <a:t>24 </a:t>
            </a:r>
            <a:r>
              <a:rPr lang="en-US" dirty="0"/>
              <a:t>KB of physical </a:t>
            </a:r>
            <a:r>
              <a:rPr lang="en-US" dirty="0" smtClean="0"/>
              <a:t>memory, we get 6 </a:t>
            </a:r>
            <a:r>
              <a:rPr lang="en-US" dirty="0"/>
              <a:t>page frames.</a:t>
            </a:r>
          </a:p>
        </p:txBody>
      </p:sp>
    </p:spTree>
    <p:extLst>
      <p:ext uri="{BB962C8B-B14F-4D97-AF65-F5344CB8AC3E}">
        <p14:creationId xmlns:p14="http://schemas.microsoft.com/office/powerpoint/2010/main" val="380737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Conversion </a:t>
            </a:r>
            <a:r>
              <a:rPr lang="en-US" sz="3200" dirty="0"/>
              <a:t>of virtual address to physical address</a:t>
            </a:r>
          </a:p>
        </p:txBody>
      </p:sp>
      <p:sp>
        <p:nvSpPr>
          <p:cNvPr id="3" name="Content Placeholder 2"/>
          <p:cNvSpPr>
            <a:spLocks noGrp="1"/>
          </p:cNvSpPr>
          <p:nvPr>
            <p:ph idx="1"/>
          </p:nvPr>
        </p:nvSpPr>
        <p:spPr>
          <a:xfrm>
            <a:off x="190500" y="990600"/>
            <a:ext cx="8763000" cy="5410200"/>
          </a:xfrm>
        </p:spPr>
        <p:txBody>
          <a:bodyPr/>
          <a:lstStyle/>
          <a:p>
            <a:r>
              <a:rPr lang="en-US" dirty="0" smtClean="0"/>
              <a:t>However</a:t>
            </a:r>
            <a:r>
              <a:rPr lang="en-US" dirty="0"/>
              <a:t>, only </a:t>
            </a:r>
            <a:r>
              <a:rPr lang="en-US" dirty="0" smtClean="0"/>
              <a:t>24KB </a:t>
            </a:r>
            <a:r>
              <a:rPr lang="en-US" dirty="0"/>
              <a:t>of physical memory is available, so although </a:t>
            </a:r>
            <a:r>
              <a:rPr lang="en-US" dirty="0" smtClean="0"/>
              <a:t>44KB </a:t>
            </a:r>
            <a:r>
              <a:rPr lang="en-US" dirty="0"/>
              <a:t>programs can be written, they cannot be loaded in to memory in their entirety and run</a:t>
            </a:r>
            <a:r>
              <a:rPr lang="en-US" dirty="0" smtClean="0"/>
              <a:t>. </a:t>
            </a:r>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4765122"/>
              </p:ext>
            </p:extLst>
          </p:nvPr>
        </p:nvGraphicFramePr>
        <p:xfrm>
          <a:off x="3124200" y="2321560"/>
          <a:ext cx="914400" cy="4079240"/>
        </p:xfrm>
        <a:graphic>
          <a:graphicData uri="http://schemas.openxmlformats.org/drawingml/2006/table">
            <a:tbl>
              <a:tblPr firstRow="1" bandRow="1">
                <a:tableStyleId>{5940675A-B579-460E-94D1-54222C63F5DA}</a:tableStyleId>
              </a:tblPr>
              <a:tblGrid>
                <a:gridCol w="914400"/>
              </a:tblGrid>
              <a:tr h="370840">
                <a:tc>
                  <a:txBody>
                    <a:bodyPr/>
                    <a:lstStyle/>
                    <a:p>
                      <a:pPr algn="ctr"/>
                      <a:r>
                        <a:rPr lang="en-US" dirty="0" smtClean="0"/>
                        <a:t>X</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5</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0</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40664315"/>
              </p:ext>
            </p:extLst>
          </p:nvPr>
        </p:nvGraphicFramePr>
        <p:xfrm>
          <a:off x="5334000" y="4135120"/>
          <a:ext cx="914400" cy="2225040"/>
        </p:xfrm>
        <a:graphic>
          <a:graphicData uri="http://schemas.openxmlformats.org/drawingml/2006/table">
            <a:tbl>
              <a:tblPr firstRow="1" bandRow="1">
                <a:tableStyleId>{5940675A-B579-460E-94D1-54222C63F5DA}</a:tableStyleId>
              </a:tblPr>
              <a:tblGrid>
                <a:gridCol w="914400"/>
              </a:tblGrid>
              <a:tr h="370840">
                <a:tc>
                  <a:txBody>
                    <a:bodyPr/>
                    <a:lstStyle/>
                    <a:p>
                      <a:pPr algn="ctr"/>
                      <a:r>
                        <a:rPr lang="en-US" dirty="0" smtClean="0"/>
                        <a:t>5</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45145528"/>
              </p:ext>
            </p:extLst>
          </p:nvPr>
        </p:nvGraphicFramePr>
        <p:xfrm>
          <a:off x="1828800" y="2321560"/>
          <a:ext cx="1295400" cy="4079240"/>
        </p:xfrm>
        <a:graphic>
          <a:graphicData uri="http://schemas.openxmlformats.org/drawingml/2006/table">
            <a:tbl>
              <a:tblPr firstRow="1" bandRow="1">
                <a:tableStyleId>{5940675A-B579-460E-94D1-54222C63F5DA}</a:tableStyleId>
              </a:tblPr>
              <a:tblGrid>
                <a:gridCol w="1295400"/>
              </a:tblGrid>
              <a:tr h="370840">
                <a:tc>
                  <a:txBody>
                    <a:bodyPr/>
                    <a:lstStyle/>
                    <a:p>
                      <a:pPr algn="r"/>
                      <a:r>
                        <a:rPr lang="en-US" dirty="0" smtClean="0"/>
                        <a:t>40K – 44K</a:t>
                      </a:r>
                      <a:endParaRPr lang="en-US" dirty="0"/>
                    </a:p>
                  </a:txBody>
                  <a:tcPr/>
                </a:tc>
              </a:tr>
              <a:tr h="370840">
                <a:tc>
                  <a:txBody>
                    <a:bodyPr/>
                    <a:lstStyle/>
                    <a:p>
                      <a:pPr algn="r"/>
                      <a:r>
                        <a:rPr lang="en-US" dirty="0" smtClean="0"/>
                        <a:t>36K – 40K</a:t>
                      </a:r>
                      <a:endParaRPr lang="en-US" dirty="0"/>
                    </a:p>
                  </a:txBody>
                  <a:tcPr/>
                </a:tc>
              </a:tr>
              <a:tr h="370840">
                <a:tc>
                  <a:txBody>
                    <a:bodyPr/>
                    <a:lstStyle/>
                    <a:p>
                      <a:pPr algn="r"/>
                      <a:r>
                        <a:rPr lang="en-US" dirty="0" smtClean="0"/>
                        <a:t>32K – 36K</a:t>
                      </a:r>
                      <a:endParaRPr lang="en-US" dirty="0"/>
                    </a:p>
                  </a:txBody>
                  <a:tcPr/>
                </a:tc>
              </a:tr>
              <a:tr h="370840">
                <a:tc>
                  <a:txBody>
                    <a:bodyPr/>
                    <a:lstStyle/>
                    <a:p>
                      <a:pPr algn="r"/>
                      <a:r>
                        <a:rPr lang="en-US" dirty="0" smtClean="0"/>
                        <a:t>28K – 32K</a:t>
                      </a:r>
                      <a:endParaRPr lang="en-US" dirty="0"/>
                    </a:p>
                  </a:txBody>
                  <a:tcPr/>
                </a:tc>
              </a:tr>
              <a:tr h="370840">
                <a:tc>
                  <a:txBody>
                    <a:bodyPr/>
                    <a:lstStyle/>
                    <a:p>
                      <a:pPr algn="r"/>
                      <a:r>
                        <a:rPr lang="en-US" dirty="0" smtClean="0"/>
                        <a:t>24K – 28K</a:t>
                      </a:r>
                      <a:endParaRPr lang="en-US" dirty="0"/>
                    </a:p>
                  </a:txBody>
                  <a:tcPr/>
                </a:tc>
              </a:tr>
              <a:tr h="370840">
                <a:tc>
                  <a:txBody>
                    <a:bodyPr/>
                    <a:lstStyle/>
                    <a:p>
                      <a:pPr algn="r"/>
                      <a:r>
                        <a:rPr lang="en-US" dirty="0" smtClean="0"/>
                        <a:t>20K – 24K</a:t>
                      </a:r>
                      <a:endParaRPr lang="en-US" dirty="0"/>
                    </a:p>
                  </a:txBody>
                  <a:tcPr/>
                </a:tc>
              </a:tr>
              <a:tr h="370840">
                <a:tc>
                  <a:txBody>
                    <a:bodyPr/>
                    <a:lstStyle/>
                    <a:p>
                      <a:pPr algn="r"/>
                      <a:r>
                        <a:rPr lang="en-US" dirty="0" smtClean="0"/>
                        <a:t>16K – 20K</a:t>
                      </a:r>
                      <a:endParaRPr lang="en-US" dirty="0"/>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12K – 16K</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8K – 12K</a:t>
                      </a:r>
                    </a:p>
                  </a:txBody>
                  <a:tcPr/>
                </a:tc>
              </a:tr>
              <a:tr h="370840">
                <a:tc>
                  <a:txBody>
                    <a:bodyPr/>
                    <a:lstStyle/>
                    <a:p>
                      <a:pPr algn="r"/>
                      <a:r>
                        <a:rPr lang="en-US" dirty="0" smtClean="0"/>
                        <a:t>4K – 8K</a:t>
                      </a:r>
                      <a:endParaRPr lang="en-US" dirty="0"/>
                    </a:p>
                  </a:txBody>
                  <a:tcPr/>
                </a:tc>
              </a:tr>
              <a:tr h="370840">
                <a:tc>
                  <a:txBody>
                    <a:bodyPr/>
                    <a:lstStyle/>
                    <a:p>
                      <a:pPr algn="r"/>
                      <a:r>
                        <a:rPr lang="en-US" dirty="0" smtClean="0"/>
                        <a:t>0K – 4K</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19615175"/>
              </p:ext>
            </p:extLst>
          </p:nvPr>
        </p:nvGraphicFramePr>
        <p:xfrm>
          <a:off x="6250782" y="4136074"/>
          <a:ext cx="1216818" cy="2225040"/>
        </p:xfrm>
        <a:graphic>
          <a:graphicData uri="http://schemas.openxmlformats.org/drawingml/2006/table">
            <a:tbl>
              <a:tblPr firstRow="1" bandRow="1">
                <a:tableStyleId>{5940675A-B579-460E-94D1-54222C63F5DA}</a:tableStyleId>
              </a:tblPr>
              <a:tblGrid>
                <a:gridCol w="1216818"/>
              </a:tblGrid>
              <a:tr h="370840">
                <a:tc>
                  <a:txBody>
                    <a:bodyPr/>
                    <a:lstStyle/>
                    <a:p>
                      <a:r>
                        <a:rPr lang="en-US" dirty="0" smtClean="0"/>
                        <a:t>20K – 24K</a:t>
                      </a:r>
                      <a:endParaRPr lang="en-US" dirty="0"/>
                    </a:p>
                  </a:txBody>
                  <a:tcPr/>
                </a:tc>
              </a:tr>
              <a:tr h="370840">
                <a:tc>
                  <a:txBody>
                    <a:bodyPr/>
                    <a:lstStyle/>
                    <a:p>
                      <a:r>
                        <a:rPr lang="en-US" dirty="0" smtClean="0"/>
                        <a:t>16K – 20K</a:t>
                      </a:r>
                      <a:endParaRPr lang="en-US" dirty="0"/>
                    </a:p>
                  </a:txBody>
                  <a:tcPr/>
                </a:tc>
              </a:tr>
              <a:tr h="370840">
                <a:tc>
                  <a:txBody>
                    <a:bodyPr/>
                    <a:lstStyle/>
                    <a:p>
                      <a:r>
                        <a:rPr lang="en-US" dirty="0" smtClean="0"/>
                        <a:t>12K – 16K</a:t>
                      </a:r>
                      <a:endParaRPr lang="en-US" dirty="0"/>
                    </a:p>
                  </a:txBody>
                  <a:tcPr/>
                </a:tc>
              </a:tr>
              <a:tr h="370840">
                <a:tc>
                  <a:txBody>
                    <a:bodyPr/>
                    <a:lstStyle/>
                    <a:p>
                      <a:r>
                        <a:rPr lang="en-US" dirty="0" smtClean="0"/>
                        <a:t>8K – 12K</a:t>
                      </a:r>
                      <a:endParaRPr lang="en-US" dirty="0"/>
                    </a:p>
                  </a:txBody>
                  <a:tcPr/>
                </a:tc>
              </a:tr>
              <a:tr h="370840">
                <a:tc>
                  <a:txBody>
                    <a:bodyPr/>
                    <a:lstStyle/>
                    <a:p>
                      <a:r>
                        <a:rPr lang="en-US" dirty="0" smtClean="0"/>
                        <a:t>4K – 8K</a:t>
                      </a:r>
                      <a:endParaRPr lang="en-US" dirty="0"/>
                    </a:p>
                  </a:txBody>
                  <a:tcPr/>
                </a:tc>
              </a:tr>
              <a:tr h="370840">
                <a:tc>
                  <a:txBody>
                    <a:bodyPr/>
                    <a:lstStyle/>
                    <a:p>
                      <a:r>
                        <a:rPr lang="en-US" dirty="0" smtClean="0"/>
                        <a:t>0K – 4K</a:t>
                      </a:r>
                      <a:endParaRPr lang="en-US" dirty="0"/>
                    </a:p>
                  </a:txBody>
                  <a:tcPr/>
                </a:tc>
              </a:tr>
            </a:tbl>
          </a:graphicData>
        </a:graphic>
      </p:graphicFrame>
      <p:sp>
        <p:nvSpPr>
          <p:cNvPr id="10" name="Left Brace 9"/>
          <p:cNvSpPr/>
          <p:nvPr/>
        </p:nvSpPr>
        <p:spPr>
          <a:xfrm>
            <a:off x="1371600" y="2325132"/>
            <a:ext cx="457200" cy="40756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Right Brace 10"/>
          <p:cNvSpPr/>
          <p:nvPr/>
        </p:nvSpPr>
        <p:spPr>
          <a:xfrm>
            <a:off x="7467600" y="4137025"/>
            <a:ext cx="457200" cy="222199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Rounded Rectangular Callout 11"/>
          <p:cNvSpPr/>
          <p:nvPr/>
        </p:nvSpPr>
        <p:spPr>
          <a:xfrm>
            <a:off x="7788198" y="3829566"/>
            <a:ext cx="1219200" cy="1066800"/>
          </a:xfrm>
          <a:prstGeom prst="wedgeRoundRectCallout">
            <a:avLst>
              <a:gd name="adj1" fmla="val -42784"/>
              <a:gd name="adj2" fmla="val 8131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t>
            </a:r>
            <a:r>
              <a:rPr lang="en-US" dirty="0" smtClean="0"/>
              <a:t>Address</a:t>
            </a:r>
            <a:endParaRPr lang="en-US" dirty="0"/>
          </a:p>
        </p:txBody>
      </p:sp>
      <p:sp>
        <p:nvSpPr>
          <p:cNvPr id="13" name="Rounded Rectangular Callout 12"/>
          <p:cNvSpPr/>
          <p:nvPr/>
        </p:nvSpPr>
        <p:spPr>
          <a:xfrm>
            <a:off x="197934" y="2971800"/>
            <a:ext cx="1219200" cy="1066800"/>
          </a:xfrm>
          <a:prstGeom prst="wedgeRoundRectCallout">
            <a:avLst>
              <a:gd name="adj1" fmla="val 57826"/>
              <a:gd name="adj2" fmla="val 8131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4" name="Right Brace 13"/>
          <p:cNvSpPr/>
          <p:nvPr/>
        </p:nvSpPr>
        <p:spPr>
          <a:xfrm>
            <a:off x="4047894" y="2689302"/>
            <a:ext cx="1524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flipH="1">
            <a:off x="5163012" y="4125874"/>
            <a:ext cx="1524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200294" y="2702828"/>
            <a:ext cx="1362306" cy="369332"/>
          </a:xfrm>
          <a:prstGeom prst="rect">
            <a:avLst/>
          </a:prstGeom>
          <a:noFill/>
        </p:spPr>
        <p:txBody>
          <a:bodyPr wrap="square" rtlCol="0">
            <a:spAutoFit/>
          </a:bodyPr>
          <a:lstStyle/>
          <a:p>
            <a:r>
              <a:rPr lang="en-US" dirty="0" smtClean="0"/>
              <a:t>Virtual page</a:t>
            </a:r>
            <a:endParaRPr lang="en-US" dirty="0"/>
          </a:p>
        </p:txBody>
      </p:sp>
      <p:sp>
        <p:nvSpPr>
          <p:cNvPr id="17" name="TextBox 16"/>
          <p:cNvSpPr txBox="1"/>
          <p:nvPr/>
        </p:nvSpPr>
        <p:spPr>
          <a:xfrm>
            <a:off x="3980988" y="4137542"/>
            <a:ext cx="1258224" cy="369332"/>
          </a:xfrm>
          <a:prstGeom prst="rect">
            <a:avLst/>
          </a:prstGeom>
          <a:noFill/>
        </p:spPr>
        <p:txBody>
          <a:bodyPr wrap="square" rtlCol="0">
            <a:spAutoFit/>
          </a:bodyPr>
          <a:lstStyle/>
          <a:p>
            <a:pPr algn="r"/>
            <a:r>
              <a:rPr lang="en-US" dirty="0" smtClean="0"/>
              <a:t>Page frame</a:t>
            </a:r>
            <a:endParaRPr lang="en-US" dirty="0"/>
          </a:p>
        </p:txBody>
      </p:sp>
      <p:cxnSp>
        <p:nvCxnSpPr>
          <p:cNvPr id="19" name="Straight Arrow Connector 18"/>
          <p:cNvCxnSpPr/>
          <p:nvPr/>
        </p:nvCxnSpPr>
        <p:spPr>
          <a:xfrm flipV="1">
            <a:off x="4047894" y="5410200"/>
            <a:ext cx="1286106" cy="838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047894" y="5829300"/>
            <a:ext cx="1286106" cy="43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047894" y="5113706"/>
            <a:ext cx="1286106" cy="1055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4047894" y="4723713"/>
            <a:ext cx="1286106" cy="5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043618" y="4365548"/>
            <a:ext cx="1290382" cy="7263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039594" y="3271722"/>
            <a:ext cx="1286106" cy="1055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25482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Conversion </a:t>
            </a:r>
            <a:r>
              <a:rPr lang="en-US" sz="3200" dirty="0"/>
              <a:t>of virtual address to physical address</a:t>
            </a:r>
          </a:p>
        </p:txBody>
      </p:sp>
      <p:sp>
        <p:nvSpPr>
          <p:cNvPr id="3" name="Content Placeholder 2"/>
          <p:cNvSpPr>
            <a:spLocks noGrp="1"/>
          </p:cNvSpPr>
          <p:nvPr>
            <p:ph idx="1"/>
          </p:nvPr>
        </p:nvSpPr>
        <p:spPr>
          <a:xfrm>
            <a:off x="190500" y="990600"/>
            <a:ext cx="8763000" cy="5410200"/>
          </a:xfrm>
        </p:spPr>
        <p:txBody>
          <a:bodyPr/>
          <a:lstStyle/>
          <a:p>
            <a:r>
              <a:rPr lang="en-US" dirty="0" smtClean="0"/>
              <a:t>A </a:t>
            </a:r>
            <a:r>
              <a:rPr lang="en-US" dirty="0"/>
              <a:t>complete copy of a program’s core image, up to </a:t>
            </a:r>
            <a:r>
              <a:rPr lang="en-US" dirty="0" smtClean="0"/>
              <a:t>44 </a:t>
            </a:r>
            <a:r>
              <a:rPr lang="en-US" dirty="0"/>
              <a:t>KB, must be present on the disk. </a:t>
            </a:r>
            <a:endParaRPr lang="en-US" dirty="0" smtClean="0"/>
          </a:p>
          <a:p>
            <a:r>
              <a:rPr lang="en-US" dirty="0" smtClean="0"/>
              <a:t>Only </a:t>
            </a:r>
            <a:r>
              <a:rPr lang="en-US" dirty="0"/>
              <a:t>required pages are loaded in the physical memory. </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4765122"/>
              </p:ext>
            </p:extLst>
          </p:nvPr>
        </p:nvGraphicFramePr>
        <p:xfrm>
          <a:off x="3124200" y="2321560"/>
          <a:ext cx="914400" cy="4079240"/>
        </p:xfrm>
        <a:graphic>
          <a:graphicData uri="http://schemas.openxmlformats.org/drawingml/2006/table">
            <a:tbl>
              <a:tblPr firstRow="1" bandRow="1">
                <a:tableStyleId>{5940675A-B579-460E-94D1-54222C63F5DA}</a:tableStyleId>
              </a:tblPr>
              <a:tblGrid>
                <a:gridCol w="914400"/>
              </a:tblGrid>
              <a:tr h="370840">
                <a:tc>
                  <a:txBody>
                    <a:bodyPr/>
                    <a:lstStyle/>
                    <a:p>
                      <a:pPr algn="ctr"/>
                      <a:r>
                        <a:rPr lang="en-US" dirty="0" smtClean="0"/>
                        <a:t>X</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5</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0</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40664315"/>
              </p:ext>
            </p:extLst>
          </p:nvPr>
        </p:nvGraphicFramePr>
        <p:xfrm>
          <a:off x="5334000" y="4135120"/>
          <a:ext cx="914400" cy="2225040"/>
        </p:xfrm>
        <a:graphic>
          <a:graphicData uri="http://schemas.openxmlformats.org/drawingml/2006/table">
            <a:tbl>
              <a:tblPr firstRow="1" bandRow="1">
                <a:tableStyleId>{5940675A-B579-460E-94D1-54222C63F5DA}</a:tableStyleId>
              </a:tblPr>
              <a:tblGrid>
                <a:gridCol w="914400"/>
              </a:tblGrid>
              <a:tr h="370840">
                <a:tc>
                  <a:txBody>
                    <a:bodyPr/>
                    <a:lstStyle/>
                    <a:p>
                      <a:pPr algn="ctr"/>
                      <a:r>
                        <a:rPr lang="en-US" dirty="0" smtClean="0"/>
                        <a:t>5</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45145528"/>
              </p:ext>
            </p:extLst>
          </p:nvPr>
        </p:nvGraphicFramePr>
        <p:xfrm>
          <a:off x="1828800" y="2321560"/>
          <a:ext cx="1295400" cy="4079240"/>
        </p:xfrm>
        <a:graphic>
          <a:graphicData uri="http://schemas.openxmlformats.org/drawingml/2006/table">
            <a:tbl>
              <a:tblPr firstRow="1" bandRow="1">
                <a:tableStyleId>{5940675A-B579-460E-94D1-54222C63F5DA}</a:tableStyleId>
              </a:tblPr>
              <a:tblGrid>
                <a:gridCol w="1295400"/>
              </a:tblGrid>
              <a:tr h="370840">
                <a:tc>
                  <a:txBody>
                    <a:bodyPr/>
                    <a:lstStyle/>
                    <a:p>
                      <a:pPr algn="r"/>
                      <a:r>
                        <a:rPr lang="en-US" dirty="0" smtClean="0"/>
                        <a:t>40K – 44K</a:t>
                      </a:r>
                      <a:endParaRPr lang="en-US" dirty="0"/>
                    </a:p>
                  </a:txBody>
                  <a:tcPr/>
                </a:tc>
              </a:tr>
              <a:tr h="370840">
                <a:tc>
                  <a:txBody>
                    <a:bodyPr/>
                    <a:lstStyle/>
                    <a:p>
                      <a:pPr algn="r"/>
                      <a:r>
                        <a:rPr lang="en-US" dirty="0" smtClean="0"/>
                        <a:t>36K – 40K</a:t>
                      </a:r>
                      <a:endParaRPr lang="en-US" dirty="0"/>
                    </a:p>
                  </a:txBody>
                  <a:tcPr/>
                </a:tc>
              </a:tr>
              <a:tr h="370840">
                <a:tc>
                  <a:txBody>
                    <a:bodyPr/>
                    <a:lstStyle/>
                    <a:p>
                      <a:pPr algn="r"/>
                      <a:r>
                        <a:rPr lang="en-US" dirty="0" smtClean="0"/>
                        <a:t>32K – 36K</a:t>
                      </a:r>
                      <a:endParaRPr lang="en-US" dirty="0"/>
                    </a:p>
                  </a:txBody>
                  <a:tcPr/>
                </a:tc>
              </a:tr>
              <a:tr h="370840">
                <a:tc>
                  <a:txBody>
                    <a:bodyPr/>
                    <a:lstStyle/>
                    <a:p>
                      <a:pPr algn="r"/>
                      <a:r>
                        <a:rPr lang="en-US" dirty="0" smtClean="0"/>
                        <a:t>28K – 32K</a:t>
                      </a:r>
                      <a:endParaRPr lang="en-US" dirty="0"/>
                    </a:p>
                  </a:txBody>
                  <a:tcPr/>
                </a:tc>
              </a:tr>
              <a:tr h="370840">
                <a:tc>
                  <a:txBody>
                    <a:bodyPr/>
                    <a:lstStyle/>
                    <a:p>
                      <a:pPr algn="r"/>
                      <a:r>
                        <a:rPr lang="en-US" dirty="0" smtClean="0"/>
                        <a:t>24K – 28K</a:t>
                      </a:r>
                      <a:endParaRPr lang="en-US" dirty="0"/>
                    </a:p>
                  </a:txBody>
                  <a:tcPr/>
                </a:tc>
              </a:tr>
              <a:tr h="370840">
                <a:tc>
                  <a:txBody>
                    <a:bodyPr/>
                    <a:lstStyle/>
                    <a:p>
                      <a:pPr algn="r"/>
                      <a:r>
                        <a:rPr lang="en-US" dirty="0" smtClean="0"/>
                        <a:t>20K – 24K</a:t>
                      </a:r>
                      <a:endParaRPr lang="en-US" dirty="0"/>
                    </a:p>
                  </a:txBody>
                  <a:tcPr/>
                </a:tc>
              </a:tr>
              <a:tr h="370840">
                <a:tc>
                  <a:txBody>
                    <a:bodyPr/>
                    <a:lstStyle/>
                    <a:p>
                      <a:pPr algn="r"/>
                      <a:r>
                        <a:rPr lang="en-US" dirty="0" smtClean="0"/>
                        <a:t>16K – 20K</a:t>
                      </a:r>
                      <a:endParaRPr lang="en-US" dirty="0"/>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12K – 16K</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8K – 12K</a:t>
                      </a:r>
                    </a:p>
                  </a:txBody>
                  <a:tcPr/>
                </a:tc>
              </a:tr>
              <a:tr h="370840">
                <a:tc>
                  <a:txBody>
                    <a:bodyPr/>
                    <a:lstStyle/>
                    <a:p>
                      <a:pPr algn="r"/>
                      <a:r>
                        <a:rPr lang="en-US" dirty="0" smtClean="0"/>
                        <a:t>4K – 8K</a:t>
                      </a:r>
                      <a:endParaRPr lang="en-US" dirty="0"/>
                    </a:p>
                  </a:txBody>
                  <a:tcPr/>
                </a:tc>
              </a:tr>
              <a:tr h="370840">
                <a:tc>
                  <a:txBody>
                    <a:bodyPr/>
                    <a:lstStyle/>
                    <a:p>
                      <a:pPr algn="r"/>
                      <a:r>
                        <a:rPr lang="en-US" dirty="0" smtClean="0"/>
                        <a:t>0K – 4K</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19615175"/>
              </p:ext>
            </p:extLst>
          </p:nvPr>
        </p:nvGraphicFramePr>
        <p:xfrm>
          <a:off x="6250782" y="4136074"/>
          <a:ext cx="1216818" cy="2225040"/>
        </p:xfrm>
        <a:graphic>
          <a:graphicData uri="http://schemas.openxmlformats.org/drawingml/2006/table">
            <a:tbl>
              <a:tblPr firstRow="1" bandRow="1">
                <a:tableStyleId>{5940675A-B579-460E-94D1-54222C63F5DA}</a:tableStyleId>
              </a:tblPr>
              <a:tblGrid>
                <a:gridCol w="1216818"/>
              </a:tblGrid>
              <a:tr h="370840">
                <a:tc>
                  <a:txBody>
                    <a:bodyPr/>
                    <a:lstStyle/>
                    <a:p>
                      <a:r>
                        <a:rPr lang="en-US" dirty="0" smtClean="0"/>
                        <a:t>20K – 24K</a:t>
                      </a:r>
                      <a:endParaRPr lang="en-US" dirty="0"/>
                    </a:p>
                  </a:txBody>
                  <a:tcPr/>
                </a:tc>
              </a:tr>
              <a:tr h="370840">
                <a:tc>
                  <a:txBody>
                    <a:bodyPr/>
                    <a:lstStyle/>
                    <a:p>
                      <a:r>
                        <a:rPr lang="en-US" dirty="0" smtClean="0"/>
                        <a:t>16K – 20K</a:t>
                      </a:r>
                      <a:endParaRPr lang="en-US" dirty="0"/>
                    </a:p>
                  </a:txBody>
                  <a:tcPr/>
                </a:tc>
              </a:tr>
              <a:tr h="370840">
                <a:tc>
                  <a:txBody>
                    <a:bodyPr/>
                    <a:lstStyle/>
                    <a:p>
                      <a:r>
                        <a:rPr lang="en-US" dirty="0" smtClean="0"/>
                        <a:t>12K – 16K</a:t>
                      </a:r>
                      <a:endParaRPr lang="en-US" dirty="0"/>
                    </a:p>
                  </a:txBody>
                  <a:tcPr/>
                </a:tc>
              </a:tr>
              <a:tr h="370840">
                <a:tc>
                  <a:txBody>
                    <a:bodyPr/>
                    <a:lstStyle/>
                    <a:p>
                      <a:r>
                        <a:rPr lang="en-US" dirty="0" smtClean="0"/>
                        <a:t>8K – 12K</a:t>
                      </a:r>
                      <a:endParaRPr lang="en-US" dirty="0"/>
                    </a:p>
                  </a:txBody>
                  <a:tcPr/>
                </a:tc>
              </a:tr>
              <a:tr h="370840">
                <a:tc>
                  <a:txBody>
                    <a:bodyPr/>
                    <a:lstStyle/>
                    <a:p>
                      <a:r>
                        <a:rPr lang="en-US" dirty="0" smtClean="0"/>
                        <a:t>4K – 8K</a:t>
                      </a:r>
                      <a:endParaRPr lang="en-US" dirty="0"/>
                    </a:p>
                  </a:txBody>
                  <a:tcPr/>
                </a:tc>
              </a:tr>
              <a:tr h="370840">
                <a:tc>
                  <a:txBody>
                    <a:bodyPr/>
                    <a:lstStyle/>
                    <a:p>
                      <a:r>
                        <a:rPr lang="en-US" dirty="0" smtClean="0"/>
                        <a:t>0K – 4K</a:t>
                      </a:r>
                      <a:endParaRPr lang="en-US" dirty="0"/>
                    </a:p>
                  </a:txBody>
                  <a:tcPr/>
                </a:tc>
              </a:tr>
            </a:tbl>
          </a:graphicData>
        </a:graphic>
      </p:graphicFrame>
      <p:sp>
        <p:nvSpPr>
          <p:cNvPr id="10" name="Left Brace 9"/>
          <p:cNvSpPr/>
          <p:nvPr/>
        </p:nvSpPr>
        <p:spPr>
          <a:xfrm>
            <a:off x="1371600" y="2325132"/>
            <a:ext cx="457200" cy="40756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Right Brace 10"/>
          <p:cNvSpPr/>
          <p:nvPr/>
        </p:nvSpPr>
        <p:spPr>
          <a:xfrm>
            <a:off x="7467600" y="4137025"/>
            <a:ext cx="457200" cy="222199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Rounded Rectangular Callout 11"/>
          <p:cNvSpPr/>
          <p:nvPr/>
        </p:nvSpPr>
        <p:spPr>
          <a:xfrm>
            <a:off x="7788198" y="3829566"/>
            <a:ext cx="1219200" cy="1066800"/>
          </a:xfrm>
          <a:prstGeom prst="wedgeRoundRectCallout">
            <a:avLst>
              <a:gd name="adj1" fmla="val -42784"/>
              <a:gd name="adj2" fmla="val 8131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t>
            </a:r>
            <a:r>
              <a:rPr lang="en-US" dirty="0" smtClean="0"/>
              <a:t>Address</a:t>
            </a:r>
            <a:endParaRPr lang="en-US" dirty="0"/>
          </a:p>
        </p:txBody>
      </p:sp>
      <p:sp>
        <p:nvSpPr>
          <p:cNvPr id="13" name="Rounded Rectangular Callout 12"/>
          <p:cNvSpPr/>
          <p:nvPr/>
        </p:nvSpPr>
        <p:spPr>
          <a:xfrm>
            <a:off x="197934" y="2971800"/>
            <a:ext cx="1219200" cy="1066800"/>
          </a:xfrm>
          <a:prstGeom prst="wedgeRoundRectCallout">
            <a:avLst>
              <a:gd name="adj1" fmla="val 57826"/>
              <a:gd name="adj2" fmla="val 8131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4" name="Right Brace 13"/>
          <p:cNvSpPr/>
          <p:nvPr/>
        </p:nvSpPr>
        <p:spPr>
          <a:xfrm>
            <a:off x="4047894" y="2689302"/>
            <a:ext cx="1524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flipH="1">
            <a:off x="5163012" y="4125874"/>
            <a:ext cx="1524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200294" y="2702828"/>
            <a:ext cx="1362306" cy="369332"/>
          </a:xfrm>
          <a:prstGeom prst="rect">
            <a:avLst/>
          </a:prstGeom>
          <a:noFill/>
        </p:spPr>
        <p:txBody>
          <a:bodyPr wrap="square" rtlCol="0">
            <a:spAutoFit/>
          </a:bodyPr>
          <a:lstStyle/>
          <a:p>
            <a:r>
              <a:rPr lang="en-US" dirty="0" smtClean="0"/>
              <a:t>Virtual page</a:t>
            </a:r>
            <a:endParaRPr lang="en-US" dirty="0"/>
          </a:p>
        </p:txBody>
      </p:sp>
      <p:sp>
        <p:nvSpPr>
          <p:cNvPr id="17" name="TextBox 16"/>
          <p:cNvSpPr txBox="1"/>
          <p:nvPr/>
        </p:nvSpPr>
        <p:spPr>
          <a:xfrm>
            <a:off x="3980988" y="4137542"/>
            <a:ext cx="1258224" cy="369332"/>
          </a:xfrm>
          <a:prstGeom prst="rect">
            <a:avLst/>
          </a:prstGeom>
          <a:noFill/>
        </p:spPr>
        <p:txBody>
          <a:bodyPr wrap="square" rtlCol="0">
            <a:spAutoFit/>
          </a:bodyPr>
          <a:lstStyle/>
          <a:p>
            <a:pPr algn="r"/>
            <a:r>
              <a:rPr lang="en-US" dirty="0" smtClean="0"/>
              <a:t>Page frame</a:t>
            </a:r>
            <a:endParaRPr lang="en-US" dirty="0"/>
          </a:p>
        </p:txBody>
      </p:sp>
      <p:cxnSp>
        <p:nvCxnSpPr>
          <p:cNvPr id="19" name="Straight Arrow Connector 18"/>
          <p:cNvCxnSpPr/>
          <p:nvPr/>
        </p:nvCxnSpPr>
        <p:spPr>
          <a:xfrm flipV="1">
            <a:off x="4047894" y="5410200"/>
            <a:ext cx="1286106" cy="838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047894" y="5829300"/>
            <a:ext cx="1286106" cy="43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047894" y="5113706"/>
            <a:ext cx="1286106" cy="1055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4047894" y="4723713"/>
            <a:ext cx="1286106" cy="5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043618" y="4365548"/>
            <a:ext cx="1290382" cy="7263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039594" y="3271722"/>
            <a:ext cx="1286106" cy="1055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25339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Conversion </a:t>
            </a:r>
            <a:r>
              <a:rPr lang="en-US" sz="3200" dirty="0"/>
              <a:t>of virtual address to physical address</a:t>
            </a:r>
          </a:p>
        </p:txBody>
      </p:sp>
      <p:sp>
        <p:nvSpPr>
          <p:cNvPr id="3" name="Content Placeholder 2"/>
          <p:cNvSpPr>
            <a:spLocks noGrp="1"/>
          </p:cNvSpPr>
          <p:nvPr>
            <p:ph idx="1"/>
          </p:nvPr>
        </p:nvSpPr>
        <p:spPr>
          <a:xfrm>
            <a:off x="190500" y="990600"/>
            <a:ext cx="8763000" cy="5410200"/>
          </a:xfrm>
        </p:spPr>
        <p:txBody>
          <a:bodyPr/>
          <a:lstStyle/>
          <a:p>
            <a:r>
              <a:rPr lang="en-US" dirty="0" smtClean="0"/>
              <a:t>A </a:t>
            </a:r>
            <a:r>
              <a:rPr lang="en-US" dirty="0"/>
              <a:t>complete copy of a program’s core image, up to </a:t>
            </a:r>
            <a:r>
              <a:rPr lang="en-US" dirty="0" smtClean="0"/>
              <a:t>44 </a:t>
            </a:r>
            <a:r>
              <a:rPr lang="en-US" dirty="0"/>
              <a:t>KB, must be present on the disk. </a:t>
            </a:r>
            <a:endParaRPr lang="en-US" dirty="0" smtClean="0"/>
          </a:p>
          <a:p>
            <a:r>
              <a:rPr lang="en-US" dirty="0" smtClean="0"/>
              <a:t>Only </a:t>
            </a:r>
            <a:r>
              <a:rPr lang="en-US" dirty="0"/>
              <a:t>required pages are loaded in the physical memory. </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4765122"/>
              </p:ext>
            </p:extLst>
          </p:nvPr>
        </p:nvGraphicFramePr>
        <p:xfrm>
          <a:off x="3124200" y="2321560"/>
          <a:ext cx="914400" cy="4079240"/>
        </p:xfrm>
        <a:graphic>
          <a:graphicData uri="http://schemas.openxmlformats.org/drawingml/2006/table">
            <a:tbl>
              <a:tblPr firstRow="1" bandRow="1">
                <a:tableStyleId>{5940675A-B579-460E-94D1-54222C63F5DA}</a:tableStyleId>
              </a:tblPr>
              <a:tblGrid>
                <a:gridCol w="914400"/>
              </a:tblGrid>
              <a:tr h="370840">
                <a:tc>
                  <a:txBody>
                    <a:bodyPr/>
                    <a:lstStyle/>
                    <a:p>
                      <a:pPr algn="ctr"/>
                      <a:r>
                        <a:rPr lang="en-US" dirty="0" smtClean="0"/>
                        <a:t>X</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5</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0</a:t>
                      </a:r>
                      <a:endParaRPr lang="en-US" dirty="0"/>
                    </a:p>
                  </a:txBody>
                  <a:tcPr/>
                </a:tc>
              </a:tr>
              <a:tr h="370840">
                <a:tc>
                  <a:txBody>
                    <a:bodyPr/>
                    <a:lstStyle/>
                    <a:p>
                      <a:pPr algn="ctr"/>
                      <a:r>
                        <a:rPr lang="en-US" dirty="0" smtClean="0"/>
                        <a:t>X</a:t>
                      </a: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40664315"/>
              </p:ext>
            </p:extLst>
          </p:nvPr>
        </p:nvGraphicFramePr>
        <p:xfrm>
          <a:off x="5334000" y="4135120"/>
          <a:ext cx="914400" cy="2225040"/>
        </p:xfrm>
        <a:graphic>
          <a:graphicData uri="http://schemas.openxmlformats.org/drawingml/2006/table">
            <a:tbl>
              <a:tblPr firstRow="1" bandRow="1">
                <a:tableStyleId>{5940675A-B579-460E-94D1-54222C63F5DA}</a:tableStyleId>
              </a:tblPr>
              <a:tblGrid>
                <a:gridCol w="914400"/>
              </a:tblGrid>
              <a:tr h="370840">
                <a:tc>
                  <a:txBody>
                    <a:bodyPr/>
                    <a:lstStyle/>
                    <a:p>
                      <a:pPr algn="ctr"/>
                      <a:r>
                        <a:rPr lang="en-US" dirty="0" smtClean="0"/>
                        <a:t>5</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45145528"/>
              </p:ext>
            </p:extLst>
          </p:nvPr>
        </p:nvGraphicFramePr>
        <p:xfrm>
          <a:off x="1828800" y="2321560"/>
          <a:ext cx="1295400" cy="4079240"/>
        </p:xfrm>
        <a:graphic>
          <a:graphicData uri="http://schemas.openxmlformats.org/drawingml/2006/table">
            <a:tbl>
              <a:tblPr firstRow="1" bandRow="1">
                <a:tableStyleId>{5940675A-B579-460E-94D1-54222C63F5DA}</a:tableStyleId>
              </a:tblPr>
              <a:tblGrid>
                <a:gridCol w="1295400"/>
              </a:tblGrid>
              <a:tr h="370840">
                <a:tc>
                  <a:txBody>
                    <a:bodyPr/>
                    <a:lstStyle/>
                    <a:p>
                      <a:pPr algn="r"/>
                      <a:r>
                        <a:rPr lang="en-US" dirty="0" smtClean="0"/>
                        <a:t>40K – 44K</a:t>
                      </a:r>
                      <a:endParaRPr lang="en-US" dirty="0"/>
                    </a:p>
                  </a:txBody>
                  <a:tcPr/>
                </a:tc>
              </a:tr>
              <a:tr h="370840">
                <a:tc>
                  <a:txBody>
                    <a:bodyPr/>
                    <a:lstStyle/>
                    <a:p>
                      <a:pPr algn="r"/>
                      <a:r>
                        <a:rPr lang="en-US" dirty="0" smtClean="0"/>
                        <a:t>36K – 40K</a:t>
                      </a:r>
                      <a:endParaRPr lang="en-US" dirty="0"/>
                    </a:p>
                  </a:txBody>
                  <a:tcPr/>
                </a:tc>
              </a:tr>
              <a:tr h="370840">
                <a:tc>
                  <a:txBody>
                    <a:bodyPr/>
                    <a:lstStyle/>
                    <a:p>
                      <a:pPr algn="r"/>
                      <a:r>
                        <a:rPr lang="en-US" dirty="0" smtClean="0"/>
                        <a:t>32K – 36K</a:t>
                      </a:r>
                      <a:endParaRPr lang="en-US" dirty="0"/>
                    </a:p>
                  </a:txBody>
                  <a:tcPr/>
                </a:tc>
              </a:tr>
              <a:tr h="370840">
                <a:tc>
                  <a:txBody>
                    <a:bodyPr/>
                    <a:lstStyle/>
                    <a:p>
                      <a:pPr algn="r"/>
                      <a:r>
                        <a:rPr lang="en-US" dirty="0" smtClean="0"/>
                        <a:t>28K – 32K</a:t>
                      </a:r>
                      <a:endParaRPr lang="en-US" dirty="0"/>
                    </a:p>
                  </a:txBody>
                  <a:tcPr/>
                </a:tc>
              </a:tr>
              <a:tr h="370840">
                <a:tc>
                  <a:txBody>
                    <a:bodyPr/>
                    <a:lstStyle/>
                    <a:p>
                      <a:pPr algn="r"/>
                      <a:r>
                        <a:rPr lang="en-US" dirty="0" smtClean="0"/>
                        <a:t>24K – 28K</a:t>
                      </a:r>
                      <a:endParaRPr lang="en-US" dirty="0"/>
                    </a:p>
                  </a:txBody>
                  <a:tcPr/>
                </a:tc>
              </a:tr>
              <a:tr h="370840">
                <a:tc>
                  <a:txBody>
                    <a:bodyPr/>
                    <a:lstStyle/>
                    <a:p>
                      <a:pPr algn="r"/>
                      <a:r>
                        <a:rPr lang="en-US" dirty="0" smtClean="0"/>
                        <a:t>20K – 24K</a:t>
                      </a:r>
                      <a:endParaRPr lang="en-US" dirty="0"/>
                    </a:p>
                  </a:txBody>
                  <a:tcPr/>
                </a:tc>
              </a:tr>
              <a:tr h="370840">
                <a:tc>
                  <a:txBody>
                    <a:bodyPr/>
                    <a:lstStyle/>
                    <a:p>
                      <a:pPr algn="r"/>
                      <a:r>
                        <a:rPr lang="en-US" dirty="0" smtClean="0"/>
                        <a:t>16K – 20K</a:t>
                      </a:r>
                      <a:endParaRPr lang="en-US" dirty="0"/>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12K – 16K</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8K – 12K</a:t>
                      </a:r>
                    </a:p>
                  </a:txBody>
                  <a:tcPr/>
                </a:tc>
              </a:tr>
              <a:tr h="370840">
                <a:tc>
                  <a:txBody>
                    <a:bodyPr/>
                    <a:lstStyle/>
                    <a:p>
                      <a:pPr algn="r"/>
                      <a:r>
                        <a:rPr lang="en-US" dirty="0" smtClean="0"/>
                        <a:t>4K – 8K</a:t>
                      </a:r>
                      <a:endParaRPr lang="en-US" dirty="0"/>
                    </a:p>
                  </a:txBody>
                  <a:tcPr/>
                </a:tc>
              </a:tr>
              <a:tr h="370840">
                <a:tc>
                  <a:txBody>
                    <a:bodyPr/>
                    <a:lstStyle/>
                    <a:p>
                      <a:pPr algn="r"/>
                      <a:r>
                        <a:rPr lang="en-US" dirty="0" smtClean="0"/>
                        <a:t>0K – 4K</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19615175"/>
              </p:ext>
            </p:extLst>
          </p:nvPr>
        </p:nvGraphicFramePr>
        <p:xfrm>
          <a:off x="6250782" y="4136074"/>
          <a:ext cx="1216818" cy="2225040"/>
        </p:xfrm>
        <a:graphic>
          <a:graphicData uri="http://schemas.openxmlformats.org/drawingml/2006/table">
            <a:tbl>
              <a:tblPr firstRow="1" bandRow="1">
                <a:tableStyleId>{5940675A-B579-460E-94D1-54222C63F5DA}</a:tableStyleId>
              </a:tblPr>
              <a:tblGrid>
                <a:gridCol w="1216818"/>
              </a:tblGrid>
              <a:tr h="370840">
                <a:tc>
                  <a:txBody>
                    <a:bodyPr/>
                    <a:lstStyle/>
                    <a:p>
                      <a:r>
                        <a:rPr lang="en-US" dirty="0" smtClean="0"/>
                        <a:t>20K – 24K</a:t>
                      </a:r>
                      <a:endParaRPr lang="en-US" dirty="0"/>
                    </a:p>
                  </a:txBody>
                  <a:tcPr/>
                </a:tc>
              </a:tr>
              <a:tr h="370840">
                <a:tc>
                  <a:txBody>
                    <a:bodyPr/>
                    <a:lstStyle/>
                    <a:p>
                      <a:r>
                        <a:rPr lang="en-US" dirty="0" smtClean="0"/>
                        <a:t>16K – 20K</a:t>
                      </a:r>
                      <a:endParaRPr lang="en-US" dirty="0"/>
                    </a:p>
                  </a:txBody>
                  <a:tcPr/>
                </a:tc>
              </a:tr>
              <a:tr h="370840">
                <a:tc>
                  <a:txBody>
                    <a:bodyPr/>
                    <a:lstStyle/>
                    <a:p>
                      <a:r>
                        <a:rPr lang="en-US" dirty="0" smtClean="0"/>
                        <a:t>12K – 16K</a:t>
                      </a:r>
                      <a:endParaRPr lang="en-US" dirty="0"/>
                    </a:p>
                  </a:txBody>
                  <a:tcPr/>
                </a:tc>
              </a:tr>
              <a:tr h="370840">
                <a:tc>
                  <a:txBody>
                    <a:bodyPr/>
                    <a:lstStyle/>
                    <a:p>
                      <a:r>
                        <a:rPr lang="en-US" dirty="0" smtClean="0"/>
                        <a:t>8K – 12K</a:t>
                      </a:r>
                      <a:endParaRPr lang="en-US" dirty="0"/>
                    </a:p>
                  </a:txBody>
                  <a:tcPr/>
                </a:tc>
              </a:tr>
              <a:tr h="370840">
                <a:tc>
                  <a:txBody>
                    <a:bodyPr/>
                    <a:lstStyle/>
                    <a:p>
                      <a:r>
                        <a:rPr lang="en-US" dirty="0" smtClean="0"/>
                        <a:t>4K – 8K</a:t>
                      </a:r>
                      <a:endParaRPr lang="en-US" dirty="0"/>
                    </a:p>
                  </a:txBody>
                  <a:tcPr/>
                </a:tc>
              </a:tr>
              <a:tr h="370840">
                <a:tc>
                  <a:txBody>
                    <a:bodyPr/>
                    <a:lstStyle/>
                    <a:p>
                      <a:r>
                        <a:rPr lang="en-US" dirty="0" smtClean="0"/>
                        <a:t>0K – 4K</a:t>
                      </a:r>
                      <a:endParaRPr lang="en-US" dirty="0"/>
                    </a:p>
                  </a:txBody>
                  <a:tcPr/>
                </a:tc>
              </a:tr>
            </a:tbl>
          </a:graphicData>
        </a:graphic>
      </p:graphicFrame>
      <p:sp>
        <p:nvSpPr>
          <p:cNvPr id="10" name="Left Brace 9"/>
          <p:cNvSpPr/>
          <p:nvPr/>
        </p:nvSpPr>
        <p:spPr>
          <a:xfrm>
            <a:off x="1371600" y="2325132"/>
            <a:ext cx="457200" cy="40756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Right Brace 10"/>
          <p:cNvSpPr/>
          <p:nvPr/>
        </p:nvSpPr>
        <p:spPr>
          <a:xfrm>
            <a:off x="7467600" y="4137025"/>
            <a:ext cx="457200" cy="2221992"/>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Rounded Rectangular Callout 11"/>
          <p:cNvSpPr/>
          <p:nvPr/>
        </p:nvSpPr>
        <p:spPr>
          <a:xfrm>
            <a:off x="7788198" y="3829566"/>
            <a:ext cx="1219200" cy="1066800"/>
          </a:xfrm>
          <a:prstGeom prst="wedgeRoundRectCallout">
            <a:avLst>
              <a:gd name="adj1" fmla="val -42784"/>
              <a:gd name="adj2" fmla="val 8131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t>
            </a:r>
            <a:r>
              <a:rPr lang="en-US" dirty="0" smtClean="0"/>
              <a:t>Address</a:t>
            </a:r>
            <a:endParaRPr lang="en-US" dirty="0"/>
          </a:p>
        </p:txBody>
      </p:sp>
      <p:sp>
        <p:nvSpPr>
          <p:cNvPr id="13" name="Rounded Rectangular Callout 12"/>
          <p:cNvSpPr/>
          <p:nvPr/>
        </p:nvSpPr>
        <p:spPr>
          <a:xfrm>
            <a:off x="197934" y="2971800"/>
            <a:ext cx="1219200" cy="1066800"/>
          </a:xfrm>
          <a:prstGeom prst="wedgeRoundRectCallout">
            <a:avLst>
              <a:gd name="adj1" fmla="val 57826"/>
              <a:gd name="adj2" fmla="val 8131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4" name="Right Brace 13"/>
          <p:cNvSpPr/>
          <p:nvPr/>
        </p:nvSpPr>
        <p:spPr>
          <a:xfrm>
            <a:off x="4047894" y="2689302"/>
            <a:ext cx="1524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flipH="1">
            <a:off x="5163012" y="4125874"/>
            <a:ext cx="1524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200294" y="2702828"/>
            <a:ext cx="1362306" cy="369332"/>
          </a:xfrm>
          <a:prstGeom prst="rect">
            <a:avLst/>
          </a:prstGeom>
          <a:noFill/>
        </p:spPr>
        <p:txBody>
          <a:bodyPr wrap="square" rtlCol="0">
            <a:spAutoFit/>
          </a:bodyPr>
          <a:lstStyle/>
          <a:p>
            <a:r>
              <a:rPr lang="en-US" dirty="0" smtClean="0"/>
              <a:t>Virtual page</a:t>
            </a:r>
            <a:endParaRPr lang="en-US" dirty="0"/>
          </a:p>
        </p:txBody>
      </p:sp>
      <p:sp>
        <p:nvSpPr>
          <p:cNvPr id="17" name="TextBox 16"/>
          <p:cNvSpPr txBox="1"/>
          <p:nvPr/>
        </p:nvSpPr>
        <p:spPr>
          <a:xfrm>
            <a:off x="3980988" y="4137542"/>
            <a:ext cx="1258224" cy="369332"/>
          </a:xfrm>
          <a:prstGeom prst="rect">
            <a:avLst/>
          </a:prstGeom>
          <a:noFill/>
        </p:spPr>
        <p:txBody>
          <a:bodyPr wrap="square" rtlCol="0">
            <a:spAutoFit/>
          </a:bodyPr>
          <a:lstStyle/>
          <a:p>
            <a:pPr algn="r"/>
            <a:r>
              <a:rPr lang="en-US" dirty="0" smtClean="0"/>
              <a:t>Page frame</a:t>
            </a:r>
            <a:endParaRPr lang="en-US" dirty="0"/>
          </a:p>
        </p:txBody>
      </p:sp>
      <p:cxnSp>
        <p:nvCxnSpPr>
          <p:cNvPr id="19" name="Straight Arrow Connector 18"/>
          <p:cNvCxnSpPr/>
          <p:nvPr/>
        </p:nvCxnSpPr>
        <p:spPr>
          <a:xfrm flipV="1">
            <a:off x="4047894" y="5410200"/>
            <a:ext cx="1286106" cy="838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047894" y="5829300"/>
            <a:ext cx="1286106" cy="43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047894" y="5113706"/>
            <a:ext cx="1286106" cy="1055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4047894" y="4723713"/>
            <a:ext cx="1286106" cy="5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043618" y="4365548"/>
            <a:ext cx="1290382" cy="7263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039594" y="3271722"/>
            <a:ext cx="1286106" cy="10557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441847" y="2533551"/>
            <a:ext cx="3565551"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t>Transfers between RAM and disk are always in units of a page.</a:t>
            </a:r>
          </a:p>
        </p:txBody>
      </p:sp>
    </p:spTree>
    <p:extLst>
      <p:ext uri="{BB962C8B-B14F-4D97-AF65-F5344CB8AC3E}">
        <p14:creationId xmlns:p14="http://schemas.microsoft.com/office/powerpoint/2010/main" val="264349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a:t>
            </a:r>
            <a:r>
              <a:rPr lang="en-US" dirty="0"/>
              <a:t>operation of the MMU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0455134"/>
              </p:ext>
            </p:extLst>
          </p:nvPr>
        </p:nvGraphicFramePr>
        <p:xfrm>
          <a:off x="1828800" y="5819972"/>
          <a:ext cx="4480560" cy="275358"/>
        </p:xfrm>
        <a:graphic>
          <a:graphicData uri="http://schemas.openxmlformats.org/drawingml/2006/table">
            <a:tbl>
              <a:tblPr firstRow="1" bandRow="1">
                <a:tableStyleId>{5940675A-B579-460E-94D1-54222C63F5DA}</a:tableStyleId>
              </a:tblPr>
              <a:tblGrid>
                <a:gridCol w="280035"/>
                <a:gridCol w="280035"/>
                <a:gridCol w="280035"/>
                <a:gridCol w="280035"/>
                <a:gridCol w="280035"/>
                <a:gridCol w="280035"/>
                <a:gridCol w="280035"/>
                <a:gridCol w="280035"/>
                <a:gridCol w="280035"/>
                <a:gridCol w="280035"/>
                <a:gridCol w="280035"/>
                <a:gridCol w="280035"/>
                <a:gridCol w="280035"/>
                <a:gridCol w="280035"/>
                <a:gridCol w="280035"/>
                <a:gridCol w="280035"/>
              </a:tblGrid>
              <a:tr h="270786">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1</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1</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190980957"/>
              </p:ext>
            </p:extLst>
          </p:nvPr>
        </p:nvGraphicFramePr>
        <p:xfrm>
          <a:off x="2957511" y="1247972"/>
          <a:ext cx="3360420" cy="275358"/>
        </p:xfrm>
        <a:graphic>
          <a:graphicData uri="http://schemas.openxmlformats.org/drawingml/2006/table">
            <a:tbl>
              <a:tblPr firstRow="1" bandRow="1">
                <a:tableStyleId>{5940675A-B579-460E-94D1-54222C63F5DA}</a:tableStyleId>
              </a:tblPr>
              <a:tblGrid>
                <a:gridCol w="280035"/>
                <a:gridCol w="280035"/>
                <a:gridCol w="280035"/>
                <a:gridCol w="280035"/>
                <a:gridCol w="280035"/>
                <a:gridCol w="280035"/>
                <a:gridCol w="280035"/>
                <a:gridCol w="280035"/>
                <a:gridCol w="280035"/>
                <a:gridCol w="280035"/>
                <a:gridCol w="280035"/>
                <a:gridCol w="280035"/>
              </a:tblGrid>
              <a:tr h="270786">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1</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388474386"/>
              </p:ext>
            </p:extLst>
          </p:nvPr>
        </p:nvGraphicFramePr>
        <p:xfrm>
          <a:off x="3566160" y="1792271"/>
          <a:ext cx="1005840" cy="3811168"/>
        </p:xfrm>
        <a:graphic>
          <a:graphicData uri="http://schemas.openxmlformats.org/drawingml/2006/table">
            <a:tbl>
              <a:tblPr firstRow="1" bandRow="1">
                <a:tableStyleId>{5940675A-B579-460E-94D1-54222C63F5DA}</a:tableStyleId>
              </a:tblPr>
              <a:tblGrid>
                <a:gridCol w="731520"/>
                <a:gridCol w="274320"/>
              </a:tblGrid>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111</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101</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011</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r h="236021">
                <a:tc>
                  <a:txBody>
                    <a:bodyPr/>
                    <a:lstStyle/>
                    <a:p>
                      <a:pPr algn="ctr"/>
                      <a:r>
                        <a:rPr lang="en-US" sz="1300" dirty="0" smtClean="0"/>
                        <a:t>100</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r h="236021">
                <a:tc>
                  <a:txBody>
                    <a:bodyPr/>
                    <a:lstStyle/>
                    <a:p>
                      <a:pPr algn="ctr"/>
                      <a:r>
                        <a:rPr lang="en-US" sz="1300" dirty="0" smtClean="0"/>
                        <a:t>110</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r h="236021">
                <a:tc>
                  <a:txBody>
                    <a:bodyPr/>
                    <a:lstStyle/>
                    <a:p>
                      <a:pPr algn="ctr"/>
                      <a:r>
                        <a:rPr lang="en-US" sz="1300" dirty="0" smtClean="0"/>
                        <a:t>001</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r h="236021">
                <a:tc>
                  <a:txBody>
                    <a:bodyPr/>
                    <a:lstStyle/>
                    <a:p>
                      <a:pPr algn="ctr"/>
                      <a:r>
                        <a:rPr lang="en-US" sz="1300" dirty="0" smtClean="0"/>
                        <a:t>010</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7424010"/>
              </p:ext>
            </p:extLst>
          </p:nvPr>
        </p:nvGraphicFramePr>
        <p:xfrm>
          <a:off x="3290413" y="1792271"/>
          <a:ext cx="274320" cy="3811168"/>
        </p:xfrm>
        <a:graphic>
          <a:graphicData uri="http://schemas.openxmlformats.org/drawingml/2006/table">
            <a:tbl>
              <a:tblPr firstRow="1" bandRow="1">
                <a:tableStyleId>{5940675A-B579-460E-94D1-54222C63F5DA}</a:tableStyleId>
              </a:tblPr>
              <a:tblGrid>
                <a:gridCol w="274320"/>
              </a:tblGrid>
              <a:tr h="236021">
                <a:tc>
                  <a:txBody>
                    <a:bodyPr/>
                    <a:lstStyle/>
                    <a:p>
                      <a:pPr algn="r"/>
                      <a:r>
                        <a:rPr lang="en-US" sz="1300" dirty="0" smtClean="0"/>
                        <a:t>15</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14</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13</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12</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11</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10</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9</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8</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7</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6</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5</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4</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3</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2</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1</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0</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Up Arrow 7"/>
          <p:cNvSpPr/>
          <p:nvPr/>
        </p:nvSpPr>
        <p:spPr>
          <a:xfrm>
            <a:off x="3919653" y="1023383"/>
            <a:ext cx="3048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3921511" y="6095330"/>
            <a:ext cx="3048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085062" y="6139264"/>
            <a:ext cx="3382537" cy="369332"/>
          </a:xfrm>
          <a:prstGeom prst="rect">
            <a:avLst/>
          </a:prstGeom>
          <a:noFill/>
        </p:spPr>
        <p:txBody>
          <a:bodyPr wrap="square" rtlCol="0">
            <a:spAutoFit/>
          </a:bodyPr>
          <a:lstStyle/>
          <a:p>
            <a:r>
              <a:rPr lang="en-US" dirty="0" smtClean="0"/>
              <a:t>Incoming logical address (8196)</a:t>
            </a:r>
            <a:endParaRPr lang="en-US" dirty="0"/>
          </a:p>
        </p:txBody>
      </p:sp>
      <p:sp>
        <p:nvSpPr>
          <p:cNvPr id="12" name="TextBox 11"/>
          <p:cNvSpPr txBox="1"/>
          <p:nvPr/>
        </p:nvSpPr>
        <p:spPr>
          <a:xfrm>
            <a:off x="4224452" y="897262"/>
            <a:ext cx="3700347" cy="369332"/>
          </a:xfrm>
          <a:prstGeom prst="rect">
            <a:avLst/>
          </a:prstGeom>
          <a:noFill/>
        </p:spPr>
        <p:txBody>
          <a:bodyPr wrap="square" rtlCol="0">
            <a:spAutoFit/>
          </a:bodyPr>
          <a:lstStyle/>
          <a:p>
            <a:r>
              <a:rPr lang="en-US" dirty="0" smtClean="0"/>
              <a:t>Outgoing physical address (24580)</a:t>
            </a:r>
            <a:endParaRPr lang="en-US" dirty="0"/>
          </a:p>
        </p:txBody>
      </p:sp>
      <p:sp>
        <p:nvSpPr>
          <p:cNvPr id="13" name="Left Brace 12"/>
          <p:cNvSpPr/>
          <p:nvPr/>
        </p:nvSpPr>
        <p:spPr>
          <a:xfrm>
            <a:off x="2895600" y="1792941"/>
            <a:ext cx="381000" cy="3810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2286000" y="3374775"/>
            <a:ext cx="990600" cy="646331"/>
          </a:xfrm>
          <a:prstGeom prst="rect">
            <a:avLst/>
          </a:prstGeom>
          <a:noFill/>
        </p:spPr>
        <p:txBody>
          <a:bodyPr wrap="square" rtlCol="0">
            <a:spAutoFit/>
          </a:bodyPr>
          <a:lstStyle/>
          <a:p>
            <a:r>
              <a:rPr lang="en-US" dirty="0" smtClean="0"/>
              <a:t>Page Table</a:t>
            </a:r>
            <a:endParaRPr lang="en-US" dirty="0"/>
          </a:p>
        </p:txBody>
      </p:sp>
      <p:sp>
        <p:nvSpPr>
          <p:cNvPr id="15" name="Left Brace 14"/>
          <p:cNvSpPr/>
          <p:nvPr/>
        </p:nvSpPr>
        <p:spPr>
          <a:xfrm rot="5400000">
            <a:off x="2247518" y="5143118"/>
            <a:ext cx="285748" cy="11247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484947" y="4022978"/>
            <a:ext cx="285748" cy="3364992"/>
          </a:xfrm>
          <a:prstGeom prst="leftBrace">
            <a:avLst>
              <a:gd name="adj1" fmla="val 8333"/>
              <a:gd name="adj2" fmla="val 93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8" name="Content Placeholder 3"/>
          <p:cNvGraphicFramePr>
            <a:graphicFrameLocks/>
          </p:cNvGraphicFramePr>
          <p:nvPr>
            <p:extLst>
              <p:ext uri="{D42A27DB-BD31-4B8C-83A1-F6EECF244321}">
                <p14:modId xmlns:p14="http://schemas.microsoft.com/office/powerpoint/2010/main" val="2589293346"/>
              </p:ext>
            </p:extLst>
          </p:nvPr>
        </p:nvGraphicFramePr>
        <p:xfrm>
          <a:off x="4907280" y="4896785"/>
          <a:ext cx="731520" cy="238198"/>
        </p:xfrm>
        <a:graphic>
          <a:graphicData uri="http://schemas.openxmlformats.org/drawingml/2006/table">
            <a:tbl>
              <a:tblPr firstRow="1" bandRow="1">
                <a:tableStyleId>{5940675A-B579-460E-94D1-54222C63F5DA}</a:tableStyleId>
              </a:tblPr>
              <a:tblGrid>
                <a:gridCol w="731520"/>
              </a:tblGrid>
              <a:tr h="236021">
                <a:tc>
                  <a:txBody>
                    <a:bodyPr/>
                    <a:lstStyle/>
                    <a:p>
                      <a:pPr algn="ctr"/>
                      <a:r>
                        <a:rPr lang="en-US" sz="1300" dirty="0" smtClean="0"/>
                        <a:t>110</a:t>
                      </a:r>
                      <a:endParaRPr lang="en-US" sz="1300" dirty="0"/>
                    </a:p>
                  </a:txBody>
                  <a:tcPr marL="40078" marR="40078" marT="20039" marB="20039"/>
                </a:tc>
              </a:tr>
            </a:tbl>
          </a:graphicData>
        </a:graphic>
      </p:graphicFrame>
      <p:sp>
        <p:nvSpPr>
          <p:cNvPr id="19" name="Left Brace 18"/>
          <p:cNvSpPr/>
          <p:nvPr/>
        </p:nvSpPr>
        <p:spPr>
          <a:xfrm rot="16200000" flipV="1">
            <a:off x="2397253" y="1193674"/>
            <a:ext cx="285748" cy="832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5400000" flipH="1" flipV="1">
            <a:off x="4485711" y="-72770"/>
            <a:ext cx="285748" cy="3364992"/>
          </a:xfrm>
          <a:prstGeom prst="leftBrace">
            <a:avLst>
              <a:gd name="adj1" fmla="val 8333"/>
              <a:gd name="adj2" fmla="val 915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a:stCxn id="16" idx="1"/>
            <a:endCxn id="20" idx="1"/>
          </p:cNvCxnSpPr>
          <p:nvPr/>
        </p:nvCxnSpPr>
        <p:spPr>
          <a:xfrm flipV="1">
            <a:off x="5994041" y="1752600"/>
            <a:ext cx="33035" cy="3810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576762" y="5017155"/>
            <a:ext cx="3251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18" idx="0"/>
            <a:endCxn id="19" idx="1"/>
          </p:cNvCxnSpPr>
          <p:nvPr/>
        </p:nvCxnSpPr>
        <p:spPr>
          <a:xfrm rot="16200000" flipV="1">
            <a:off x="2334492" y="1958236"/>
            <a:ext cx="3144185" cy="2732913"/>
          </a:xfrm>
          <a:prstGeom prst="bentConnector3">
            <a:avLst>
              <a:gd name="adj1" fmla="val 100335"/>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310317" y="3195935"/>
            <a:ext cx="2147883" cy="923330"/>
          </a:xfrm>
          <a:prstGeom prst="rect">
            <a:avLst/>
          </a:prstGeom>
          <a:noFill/>
        </p:spPr>
        <p:txBody>
          <a:bodyPr wrap="square" rtlCol="0">
            <a:spAutoFit/>
          </a:bodyPr>
          <a:lstStyle/>
          <a:p>
            <a:r>
              <a:rPr lang="en-US" dirty="0" smtClean="0"/>
              <a:t>12 bit offset </a:t>
            </a:r>
          </a:p>
          <a:p>
            <a:r>
              <a:rPr lang="en-US" dirty="0" smtClean="0"/>
              <a:t>copied directly from input to output</a:t>
            </a:r>
            <a:endParaRPr lang="en-US" dirty="0"/>
          </a:p>
        </p:txBody>
      </p:sp>
      <p:cxnSp>
        <p:nvCxnSpPr>
          <p:cNvPr id="47" name="Straight Arrow Connector 46"/>
          <p:cNvCxnSpPr>
            <a:stCxn id="49" idx="1"/>
          </p:cNvCxnSpPr>
          <p:nvPr/>
        </p:nvCxnSpPr>
        <p:spPr>
          <a:xfrm flipH="1" flipV="1">
            <a:off x="4576762" y="5017155"/>
            <a:ext cx="294222" cy="41880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4870984" y="5112791"/>
            <a:ext cx="1219200" cy="646331"/>
          </a:xfrm>
          <a:prstGeom prst="rect">
            <a:avLst/>
          </a:prstGeom>
          <a:noFill/>
        </p:spPr>
        <p:txBody>
          <a:bodyPr wrap="square" rtlCol="0">
            <a:spAutoFit/>
          </a:bodyPr>
          <a:lstStyle/>
          <a:p>
            <a:r>
              <a:rPr lang="en-US" dirty="0" smtClean="0"/>
              <a:t>Present/</a:t>
            </a:r>
          </a:p>
          <a:p>
            <a:r>
              <a:rPr lang="en-US" dirty="0" smtClean="0"/>
              <a:t>Absent bit</a:t>
            </a:r>
            <a:endParaRPr lang="en-US" dirty="0"/>
          </a:p>
        </p:txBody>
      </p:sp>
      <p:sp>
        <p:nvSpPr>
          <p:cNvPr id="51" name="Rounded Rectangular Callout 50"/>
          <p:cNvSpPr/>
          <p:nvPr/>
        </p:nvSpPr>
        <p:spPr>
          <a:xfrm>
            <a:off x="381000" y="4021106"/>
            <a:ext cx="1752600" cy="1312894"/>
          </a:xfrm>
          <a:prstGeom prst="wedgeRoundRectCallout">
            <a:avLst>
              <a:gd name="adj1" fmla="val 64333"/>
              <a:gd name="adj2" fmla="val 7376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Virtual page=2</a:t>
            </a:r>
          </a:p>
          <a:p>
            <a:pPr algn="ctr"/>
            <a:r>
              <a:rPr lang="en-US" dirty="0" smtClean="0"/>
              <a:t>is used as an index into the page table</a:t>
            </a:r>
            <a:endParaRPr lang="en-US" dirty="0"/>
          </a:p>
        </p:txBody>
      </p:sp>
      <p:cxnSp>
        <p:nvCxnSpPr>
          <p:cNvPr id="53" name="Curved Connector 52"/>
          <p:cNvCxnSpPr/>
          <p:nvPr/>
        </p:nvCxnSpPr>
        <p:spPr>
          <a:xfrm rot="5400000" flipH="1" flipV="1">
            <a:off x="2640149" y="4770574"/>
            <a:ext cx="545445" cy="103860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9" name="Content Placeholder 3"/>
          <p:cNvGraphicFramePr>
            <a:graphicFrameLocks/>
          </p:cNvGraphicFramePr>
          <p:nvPr>
            <p:extLst>
              <p:ext uri="{D42A27DB-BD31-4B8C-83A1-F6EECF244321}">
                <p14:modId xmlns:p14="http://schemas.microsoft.com/office/powerpoint/2010/main" val="920034278"/>
              </p:ext>
            </p:extLst>
          </p:nvPr>
        </p:nvGraphicFramePr>
        <p:xfrm>
          <a:off x="2116612" y="1248338"/>
          <a:ext cx="840105" cy="275358"/>
        </p:xfrm>
        <a:graphic>
          <a:graphicData uri="http://schemas.openxmlformats.org/drawingml/2006/table">
            <a:tbl>
              <a:tblPr firstRow="1" bandRow="1">
                <a:tableStyleId>{5940675A-B579-460E-94D1-54222C63F5DA}</a:tableStyleId>
              </a:tblPr>
              <a:tblGrid>
                <a:gridCol w="280035"/>
                <a:gridCol w="280035"/>
                <a:gridCol w="280035"/>
              </a:tblGrid>
              <a:tr h="270786">
                <a:tc>
                  <a:txBody>
                    <a:bodyPr/>
                    <a:lstStyle/>
                    <a:p>
                      <a:pPr algn="ctr"/>
                      <a:r>
                        <a:rPr lang="en-US" sz="1500" dirty="0" smtClean="0"/>
                        <a:t>1</a:t>
                      </a:r>
                      <a:endParaRPr lang="en-US" sz="1500" dirty="0"/>
                    </a:p>
                  </a:txBody>
                  <a:tcPr marL="46758" marR="46758" marT="23379" marB="23379"/>
                </a:tc>
                <a:tc>
                  <a:txBody>
                    <a:bodyPr/>
                    <a:lstStyle/>
                    <a:p>
                      <a:pPr algn="ctr"/>
                      <a:r>
                        <a:rPr lang="en-US" sz="1500" dirty="0" smtClean="0"/>
                        <a:t>1</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r>
            </a:tbl>
          </a:graphicData>
        </a:graphic>
      </p:graphicFrame>
    </p:spTree>
    <p:extLst>
      <p:ext uri="{BB962C8B-B14F-4D97-AF65-F5344CB8AC3E}">
        <p14:creationId xmlns:p14="http://schemas.microsoft.com/office/powerpoint/2010/main" val="88298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P spid="12" grpId="0"/>
      <p:bldP spid="13" grpId="0" animBg="1"/>
      <p:bldP spid="14" grpId="0"/>
      <p:bldP spid="15" grpId="0" animBg="1"/>
      <p:bldP spid="16" grpId="0" animBg="1"/>
      <p:bldP spid="19" grpId="0" animBg="1"/>
      <p:bldP spid="20" grpId="0" animBg="1"/>
      <p:bldP spid="43" grpId="0"/>
      <p:bldP spid="49" grpId="0"/>
      <p:bldP spid="5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Conversion </a:t>
            </a:r>
            <a:r>
              <a:rPr lang="en-US" sz="3200" dirty="0"/>
              <a:t>of virtual address to physical address</a:t>
            </a:r>
          </a:p>
        </p:txBody>
      </p:sp>
      <p:sp>
        <p:nvSpPr>
          <p:cNvPr id="3" name="Content Placeholder 2"/>
          <p:cNvSpPr>
            <a:spLocks noGrp="1"/>
          </p:cNvSpPr>
          <p:nvPr>
            <p:ph idx="1"/>
          </p:nvPr>
        </p:nvSpPr>
        <p:spPr/>
        <p:txBody>
          <a:bodyPr>
            <a:normAutofit/>
          </a:bodyPr>
          <a:lstStyle/>
          <a:p>
            <a:r>
              <a:rPr lang="en-US" dirty="0" smtClean="0"/>
              <a:t>The </a:t>
            </a:r>
            <a:r>
              <a:rPr lang="en-US" dirty="0"/>
              <a:t>virtual address is split into a virtual page number (high order bits) and an offset (low-order bits).</a:t>
            </a:r>
          </a:p>
          <a:p>
            <a:r>
              <a:rPr lang="en-US" dirty="0"/>
              <a:t>With a 16-bit address and a </a:t>
            </a:r>
            <a:r>
              <a:rPr lang="en-US" dirty="0" smtClean="0"/>
              <a:t>4KB </a:t>
            </a:r>
            <a:r>
              <a:rPr lang="en-US" dirty="0"/>
              <a:t>page size, the upper 4 bits could specify one of the </a:t>
            </a:r>
            <a:r>
              <a:rPr lang="en-US" dirty="0" smtClean="0"/>
              <a:t>11 </a:t>
            </a:r>
            <a:r>
              <a:rPr lang="en-US" dirty="0"/>
              <a:t>virtual pages and the lower 12 bits would then specify the byte offset (0 to 4095) within the selected page.</a:t>
            </a:r>
          </a:p>
          <a:p>
            <a:r>
              <a:rPr lang="en-US" dirty="0"/>
              <a:t>The virtual page number is used as an index into the Page table</a:t>
            </a:r>
            <a:r>
              <a:rPr lang="en-US" dirty="0" smtClean="0"/>
              <a:t>.</a:t>
            </a:r>
            <a:endParaRPr lang="en-US" dirty="0"/>
          </a:p>
          <a:p>
            <a:endParaRPr lang="en-US" dirty="0"/>
          </a:p>
        </p:txBody>
      </p:sp>
    </p:spTree>
    <p:extLst>
      <p:ext uri="{BB962C8B-B14F-4D97-AF65-F5344CB8AC3E}">
        <p14:creationId xmlns:p14="http://schemas.microsoft.com/office/powerpoint/2010/main" val="57940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Conversion </a:t>
            </a:r>
            <a:r>
              <a:rPr lang="en-US" sz="3200" dirty="0"/>
              <a:t>of virtual address to physical address</a:t>
            </a:r>
          </a:p>
        </p:txBody>
      </p:sp>
      <p:sp>
        <p:nvSpPr>
          <p:cNvPr id="3" name="Content Placeholder 2"/>
          <p:cNvSpPr>
            <a:spLocks noGrp="1"/>
          </p:cNvSpPr>
          <p:nvPr>
            <p:ph idx="1"/>
          </p:nvPr>
        </p:nvSpPr>
        <p:spPr/>
        <p:txBody>
          <a:bodyPr>
            <a:normAutofit/>
          </a:bodyPr>
          <a:lstStyle/>
          <a:p>
            <a:r>
              <a:rPr lang="en-US" dirty="0" smtClean="0"/>
              <a:t>If </a:t>
            </a:r>
            <a:r>
              <a:rPr lang="en-US" dirty="0"/>
              <a:t>the present/absent bit is 0, it is page-fault; a trap to the operating system is caused to bring required page into main memory.</a:t>
            </a:r>
          </a:p>
          <a:p>
            <a:r>
              <a:rPr lang="en-US" dirty="0"/>
              <a:t>If the present/absent bit is 1, required page is there with main memory and page frame number found in the page table is copied to the higher order bit of the output register along with the offset.</a:t>
            </a:r>
          </a:p>
          <a:p>
            <a:r>
              <a:rPr lang="en-US" dirty="0"/>
              <a:t>Together Page frame number and offset creates physical address.</a:t>
            </a:r>
          </a:p>
          <a:p>
            <a:r>
              <a:rPr lang="en-US" dirty="0"/>
              <a:t>Physical Address = Page frame Number + offset of virtual address</a:t>
            </a:r>
            <a:r>
              <a:rPr lang="en-US" dirty="0" smtClean="0"/>
              <a:t>.</a:t>
            </a:r>
            <a:endParaRPr lang="en-US" dirty="0"/>
          </a:p>
          <a:p>
            <a:endParaRPr lang="en-US" dirty="0"/>
          </a:p>
        </p:txBody>
      </p:sp>
    </p:spTree>
    <p:extLst>
      <p:ext uri="{BB962C8B-B14F-4D97-AF65-F5344CB8AC3E}">
        <p14:creationId xmlns:p14="http://schemas.microsoft.com/office/powerpoint/2010/main" val="50459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Memory Hierarchy?</a:t>
            </a:r>
            <a:endParaRPr lang="en-US" dirty="0"/>
          </a:p>
        </p:txBody>
      </p:sp>
      <p:sp>
        <p:nvSpPr>
          <p:cNvPr id="3" name="Content Placeholder 2"/>
          <p:cNvSpPr>
            <a:spLocks noGrp="1"/>
          </p:cNvSpPr>
          <p:nvPr>
            <p:ph idx="1"/>
          </p:nvPr>
        </p:nvSpPr>
        <p:spPr/>
        <p:txBody>
          <a:bodyPr>
            <a:normAutofit/>
          </a:bodyPr>
          <a:lstStyle/>
          <a:p>
            <a:pPr marL="342900" lvl="1">
              <a:buFont typeface="Wingdings" panose="05000000000000000000" pitchFamily="2" charset="2"/>
              <a:buChar char="§"/>
            </a:pPr>
            <a:r>
              <a:rPr lang="en-US" sz="2400" dirty="0"/>
              <a:t>The hierarchical arrangement of storage in current computer architectures is called the memory </a:t>
            </a:r>
            <a:r>
              <a:rPr lang="en-US" sz="2400" dirty="0" smtClean="0"/>
              <a:t>hierarchy.</a:t>
            </a:r>
          </a:p>
          <a:p>
            <a:pPr marL="342900" lvl="1">
              <a:buFont typeface="Wingdings" panose="05000000000000000000" pitchFamily="2" charset="2"/>
              <a:buChar char="§"/>
            </a:pPr>
            <a:endParaRPr lang="en-IN" sz="2400" dirty="0"/>
          </a:p>
        </p:txBody>
      </p:sp>
      <p:graphicFrame>
        <p:nvGraphicFramePr>
          <p:cNvPr id="5" name="Diagram 4"/>
          <p:cNvGraphicFramePr/>
          <p:nvPr>
            <p:extLst>
              <p:ext uri="{D42A27DB-BD31-4B8C-83A1-F6EECF244321}">
                <p14:modId xmlns:p14="http://schemas.microsoft.com/office/powerpoint/2010/main" val="655774621"/>
              </p:ext>
            </p:extLst>
          </p:nvPr>
        </p:nvGraphicFramePr>
        <p:xfrm>
          <a:off x="381000" y="1905000"/>
          <a:ext cx="6400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Arrow Connector 10"/>
          <p:cNvCxnSpPr/>
          <p:nvPr/>
        </p:nvCxnSpPr>
        <p:spPr>
          <a:xfrm flipH="1" flipV="1">
            <a:off x="6781800" y="1981200"/>
            <a:ext cx="76200" cy="43434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5105400" y="1981200"/>
            <a:ext cx="17526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Faster</a:t>
            </a:r>
          </a:p>
          <a:p>
            <a:pPr marL="285750" indent="-285750">
              <a:buFont typeface="Arial" panose="020B0604020202020204" pitchFamily="34" charset="0"/>
              <a:buChar char="•"/>
            </a:pPr>
            <a:r>
              <a:rPr lang="en-US" dirty="0" smtClean="0"/>
              <a:t>Expensive</a:t>
            </a:r>
          </a:p>
          <a:p>
            <a:pPr marL="285750" indent="-285750">
              <a:buFont typeface="Arial" panose="020B0604020202020204" pitchFamily="34" charset="0"/>
              <a:buChar char="•"/>
            </a:pPr>
            <a:r>
              <a:rPr lang="en-US" dirty="0" smtClean="0"/>
              <a:t>Less Capacity</a:t>
            </a:r>
            <a:endParaRPr lang="en-US" dirty="0"/>
          </a:p>
        </p:txBody>
      </p:sp>
      <p:cxnSp>
        <p:nvCxnSpPr>
          <p:cNvPr id="13" name="Straight Arrow Connector 12"/>
          <p:cNvCxnSpPr/>
          <p:nvPr/>
        </p:nvCxnSpPr>
        <p:spPr>
          <a:xfrm>
            <a:off x="7086600" y="2057400"/>
            <a:ext cx="76200" cy="4267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7172328" y="5334000"/>
            <a:ext cx="19050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Slower</a:t>
            </a:r>
          </a:p>
          <a:p>
            <a:pPr marL="285750" indent="-285750">
              <a:buFont typeface="Arial" panose="020B0604020202020204" pitchFamily="34" charset="0"/>
              <a:buChar char="•"/>
            </a:pPr>
            <a:r>
              <a:rPr lang="en-US" dirty="0" smtClean="0"/>
              <a:t>Cheaper</a:t>
            </a:r>
          </a:p>
          <a:p>
            <a:pPr marL="285750" indent="-285750">
              <a:buFont typeface="Arial" panose="020B0604020202020204" pitchFamily="34" charset="0"/>
              <a:buChar char="•"/>
            </a:pPr>
            <a:r>
              <a:rPr lang="en-US" dirty="0" smtClean="0"/>
              <a:t>More Capacity</a:t>
            </a:r>
            <a:endParaRPr lang="en-US" dirty="0"/>
          </a:p>
        </p:txBody>
      </p:sp>
    </p:spTree>
    <p:extLst>
      <p:ext uri="{BB962C8B-B14F-4D97-AF65-F5344CB8AC3E}">
        <p14:creationId xmlns:p14="http://schemas.microsoft.com/office/powerpoint/2010/main" val="375268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2"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a:t>
            </a:r>
            <a:r>
              <a:rPr lang="en-US" dirty="0"/>
              <a:t>table</a:t>
            </a:r>
          </a:p>
        </p:txBody>
      </p:sp>
      <p:sp>
        <p:nvSpPr>
          <p:cNvPr id="3" name="Content Placeholder 2"/>
          <p:cNvSpPr>
            <a:spLocks noGrp="1"/>
          </p:cNvSpPr>
          <p:nvPr>
            <p:ph idx="1"/>
          </p:nvPr>
        </p:nvSpPr>
        <p:spPr/>
        <p:txBody>
          <a:bodyPr/>
          <a:lstStyle/>
          <a:p>
            <a:r>
              <a:rPr lang="en-US" dirty="0"/>
              <a:t>Page table is a data structure which translates virtual address into equivalent physical address.</a:t>
            </a:r>
          </a:p>
          <a:p>
            <a:r>
              <a:rPr lang="en-US" dirty="0"/>
              <a:t>The virtual page number is used as an index into the Page table to find the entry for that virtual page and from the Page table physical page frame number is found.</a:t>
            </a:r>
          </a:p>
          <a:p>
            <a:r>
              <a:rPr lang="en-US" dirty="0"/>
              <a:t>Thus the purpose of page table is to map virtual pages onto page frames</a:t>
            </a:r>
            <a:r>
              <a:rPr lang="en-US" dirty="0" smtClean="0"/>
              <a:t>.</a:t>
            </a:r>
            <a:endParaRPr lang="en-US" dirty="0"/>
          </a:p>
        </p:txBody>
      </p:sp>
    </p:spTree>
    <p:extLst>
      <p:ext uri="{BB962C8B-B14F-4D97-AF65-F5344CB8AC3E}">
        <p14:creationId xmlns:p14="http://schemas.microsoft.com/office/powerpoint/2010/main" val="353385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a:t>
            </a:r>
            <a:r>
              <a:rPr lang="en-US" dirty="0" smtClean="0"/>
              <a:t>table structure</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r>
              <a:rPr lang="en-US" dirty="0" smtClean="0"/>
              <a:t>Page </a:t>
            </a:r>
            <a:r>
              <a:rPr lang="en-US" dirty="0"/>
              <a:t>frame Number: This field shows the corresponding physical page frame number for a particular virtual page.</a:t>
            </a:r>
          </a:p>
          <a:p>
            <a:r>
              <a:rPr lang="en-US" dirty="0"/>
              <a:t>Present/Absent bit: If this bit is 1, the entry is valid and can be used, if it is 0 the virtual page to which the entry belongs is not currently in memory. Accessing page table entry with this bit set to 0 causes a page fault.</a:t>
            </a:r>
          </a:p>
          <a:p>
            <a:r>
              <a:rPr lang="en-US" dirty="0"/>
              <a:t>The Protection bits: This tells what kind of access is permitted. In the simplest form, this field contains 1 bit, with 0 for read/write and 1 for read only.</a:t>
            </a:r>
          </a:p>
          <a:p>
            <a:endParaRPr lang="en-US" dirty="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773726879"/>
              </p:ext>
            </p:extLst>
          </p:nvPr>
        </p:nvGraphicFramePr>
        <p:xfrm>
          <a:off x="457200" y="1076960"/>
          <a:ext cx="8159810" cy="457200"/>
        </p:xfrm>
        <a:graphic>
          <a:graphicData uri="http://schemas.openxmlformats.org/drawingml/2006/table">
            <a:tbl>
              <a:tblPr firstRow="1" bandRow="1">
                <a:tableStyleId>{5940675A-B579-460E-94D1-54222C63F5DA}</a:tableStyleId>
              </a:tblPr>
              <a:tblGrid>
                <a:gridCol w="1543385"/>
                <a:gridCol w="563671"/>
                <a:gridCol w="563671"/>
                <a:gridCol w="563671"/>
                <a:gridCol w="1543385"/>
                <a:gridCol w="563671"/>
                <a:gridCol w="2818356"/>
              </a:tblGrid>
              <a:tr h="457200">
                <a:tc>
                  <a:txBody>
                    <a:bodyPr/>
                    <a:lstStyle/>
                    <a:p>
                      <a:endParaRPr lang="en-US" sz="2200" dirty="0"/>
                    </a:p>
                  </a:txBody>
                  <a:tcPr marL="112734" marR="112734" marT="56367" marB="56367">
                    <a:pattFill prst="wdUpDiag">
                      <a:fgClr>
                        <a:schemeClr val="tx1"/>
                      </a:fgClr>
                      <a:bgClr>
                        <a:schemeClr val="bg1"/>
                      </a:bgClr>
                    </a:pattFill>
                  </a:tcPr>
                </a:tc>
                <a:tc>
                  <a:txBody>
                    <a:bodyPr/>
                    <a:lstStyle/>
                    <a:p>
                      <a:endParaRPr lang="en-US" sz="2200" dirty="0"/>
                    </a:p>
                  </a:txBody>
                  <a:tcPr marL="112734" marR="112734" marT="56367" marB="56367"/>
                </a:tc>
                <a:tc>
                  <a:txBody>
                    <a:bodyPr/>
                    <a:lstStyle/>
                    <a:p>
                      <a:endParaRPr lang="en-US" sz="2200" dirty="0"/>
                    </a:p>
                  </a:txBody>
                  <a:tcPr marL="112734" marR="112734" marT="56367" marB="56367"/>
                </a:tc>
                <a:tc>
                  <a:txBody>
                    <a:bodyPr/>
                    <a:lstStyle/>
                    <a:p>
                      <a:endParaRPr lang="en-US" sz="2200" dirty="0"/>
                    </a:p>
                  </a:txBody>
                  <a:tcPr marL="112734" marR="112734" marT="56367" marB="56367"/>
                </a:tc>
                <a:tc>
                  <a:txBody>
                    <a:bodyPr/>
                    <a:lstStyle/>
                    <a:p>
                      <a:endParaRPr lang="en-US" sz="2200"/>
                    </a:p>
                  </a:txBody>
                  <a:tcPr marL="112734" marR="112734" marT="56367" marB="56367"/>
                </a:tc>
                <a:tc>
                  <a:txBody>
                    <a:bodyPr/>
                    <a:lstStyle/>
                    <a:p>
                      <a:endParaRPr lang="en-US" sz="2200" dirty="0"/>
                    </a:p>
                  </a:txBody>
                  <a:tcPr marL="112734" marR="112734" marT="56367" marB="56367"/>
                </a:tc>
                <a:tc>
                  <a:txBody>
                    <a:bodyPr/>
                    <a:lstStyle/>
                    <a:p>
                      <a:r>
                        <a:rPr lang="en-US" sz="2200" dirty="0" smtClean="0"/>
                        <a:t>Page frame number</a:t>
                      </a:r>
                      <a:endParaRPr lang="en-US" sz="2200" dirty="0"/>
                    </a:p>
                  </a:txBody>
                  <a:tcPr marL="112734" marR="112734" marT="56367" marB="56367"/>
                </a:tc>
              </a:tr>
            </a:tbl>
          </a:graphicData>
        </a:graphic>
      </p:graphicFrame>
      <p:cxnSp>
        <p:nvCxnSpPr>
          <p:cNvPr id="5" name="Straight Arrow Connector 4"/>
          <p:cNvCxnSpPr/>
          <p:nvPr/>
        </p:nvCxnSpPr>
        <p:spPr>
          <a:xfrm flipH="1" flipV="1">
            <a:off x="5562600" y="1447800"/>
            <a:ext cx="838200" cy="2402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 name="Straight Arrow Connector 5"/>
          <p:cNvCxnSpPr/>
          <p:nvPr/>
        </p:nvCxnSpPr>
        <p:spPr>
          <a:xfrm flipH="1" flipV="1">
            <a:off x="4457700" y="1447800"/>
            <a:ext cx="228600" cy="304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5715000" y="1664678"/>
            <a:ext cx="1676400" cy="369332"/>
          </a:xfrm>
          <a:prstGeom prst="rect">
            <a:avLst/>
          </a:prstGeom>
          <a:noFill/>
        </p:spPr>
        <p:txBody>
          <a:bodyPr wrap="square" rtlCol="0">
            <a:spAutoFit/>
          </a:bodyPr>
          <a:lstStyle/>
          <a:p>
            <a:r>
              <a:rPr lang="en-US" dirty="0" smtClean="0"/>
              <a:t>Present/ absent</a:t>
            </a:r>
            <a:endParaRPr lang="en-US" dirty="0"/>
          </a:p>
        </p:txBody>
      </p:sp>
      <p:sp>
        <p:nvSpPr>
          <p:cNvPr id="11" name="TextBox 10"/>
          <p:cNvSpPr txBox="1"/>
          <p:nvPr/>
        </p:nvSpPr>
        <p:spPr>
          <a:xfrm>
            <a:off x="4324350" y="1676400"/>
            <a:ext cx="1162050" cy="369332"/>
          </a:xfrm>
          <a:prstGeom prst="rect">
            <a:avLst/>
          </a:prstGeom>
          <a:noFill/>
        </p:spPr>
        <p:txBody>
          <a:bodyPr wrap="square" rtlCol="0">
            <a:spAutoFit/>
          </a:bodyPr>
          <a:lstStyle/>
          <a:p>
            <a:r>
              <a:rPr lang="en-US" dirty="0" smtClean="0"/>
              <a:t>Protection</a:t>
            </a:r>
            <a:endParaRPr lang="en-US" dirty="0"/>
          </a:p>
        </p:txBody>
      </p:sp>
    </p:spTree>
    <p:extLst>
      <p:ext uri="{BB962C8B-B14F-4D97-AF65-F5344CB8AC3E}">
        <p14:creationId xmlns:p14="http://schemas.microsoft.com/office/powerpoint/2010/main" val="81983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table structure</a:t>
            </a:r>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r>
              <a:rPr lang="en-US" dirty="0" smtClean="0"/>
              <a:t>Modified </a:t>
            </a:r>
            <a:r>
              <a:rPr lang="en-US" dirty="0"/>
              <a:t>bit: When a page is written to, the hardware sets the modified bit. If the page in memory has been modified, it must be written back to disk. This bit is also called as dirty bit as it reflects the page’s state.</a:t>
            </a:r>
          </a:p>
          <a:p>
            <a:r>
              <a:rPr lang="en-US" dirty="0"/>
              <a:t>Referenced bit: A references bit is set whenever a page is referenced, either for reading or writing. Its value helps operating system in page replacement algorithm.</a:t>
            </a:r>
          </a:p>
          <a:p>
            <a:r>
              <a:rPr lang="en-US" dirty="0"/>
              <a:t>Cashing Disabled bit: This feature is important for pages that maps onto device registers rather than memory. With this bit cashing can be turned off.</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616904378"/>
              </p:ext>
            </p:extLst>
          </p:nvPr>
        </p:nvGraphicFramePr>
        <p:xfrm>
          <a:off x="457200" y="1076960"/>
          <a:ext cx="8159810" cy="457200"/>
        </p:xfrm>
        <a:graphic>
          <a:graphicData uri="http://schemas.openxmlformats.org/drawingml/2006/table">
            <a:tbl>
              <a:tblPr firstRow="1" bandRow="1">
                <a:tableStyleId>{5940675A-B579-460E-94D1-54222C63F5DA}</a:tableStyleId>
              </a:tblPr>
              <a:tblGrid>
                <a:gridCol w="1543385"/>
                <a:gridCol w="563671"/>
                <a:gridCol w="563671"/>
                <a:gridCol w="563671"/>
                <a:gridCol w="1543385"/>
                <a:gridCol w="563671"/>
                <a:gridCol w="2818356"/>
              </a:tblGrid>
              <a:tr h="457200">
                <a:tc>
                  <a:txBody>
                    <a:bodyPr/>
                    <a:lstStyle/>
                    <a:p>
                      <a:endParaRPr lang="en-US" sz="2200" dirty="0"/>
                    </a:p>
                  </a:txBody>
                  <a:tcPr marL="112734" marR="112734" marT="56367" marB="56367">
                    <a:pattFill prst="wdUpDiag">
                      <a:fgClr>
                        <a:schemeClr val="tx1"/>
                      </a:fgClr>
                      <a:bgClr>
                        <a:schemeClr val="bg1"/>
                      </a:bgClr>
                    </a:pattFill>
                  </a:tcPr>
                </a:tc>
                <a:tc>
                  <a:txBody>
                    <a:bodyPr/>
                    <a:lstStyle/>
                    <a:p>
                      <a:endParaRPr lang="en-US" sz="2200" dirty="0"/>
                    </a:p>
                  </a:txBody>
                  <a:tcPr marL="112734" marR="112734" marT="56367" marB="56367"/>
                </a:tc>
                <a:tc>
                  <a:txBody>
                    <a:bodyPr/>
                    <a:lstStyle/>
                    <a:p>
                      <a:endParaRPr lang="en-US" sz="2200" dirty="0"/>
                    </a:p>
                  </a:txBody>
                  <a:tcPr marL="112734" marR="112734" marT="56367" marB="56367"/>
                </a:tc>
                <a:tc>
                  <a:txBody>
                    <a:bodyPr/>
                    <a:lstStyle/>
                    <a:p>
                      <a:endParaRPr lang="en-US" sz="2200" dirty="0"/>
                    </a:p>
                  </a:txBody>
                  <a:tcPr marL="112734" marR="112734" marT="56367" marB="56367"/>
                </a:tc>
                <a:tc>
                  <a:txBody>
                    <a:bodyPr/>
                    <a:lstStyle/>
                    <a:p>
                      <a:endParaRPr lang="en-US" sz="2200"/>
                    </a:p>
                  </a:txBody>
                  <a:tcPr marL="112734" marR="112734" marT="56367" marB="56367"/>
                </a:tc>
                <a:tc>
                  <a:txBody>
                    <a:bodyPr/>
                    <a:lstStyle/>
                    <a:p>
                      <a:endParaRPr lang="en-US" sz="2200" dirty="0"/>
                    </a:p>
                  </a:txBody>
                  <a:tcPr marL="112734" marR="112734" marT="56367" marB="56367"/>
                </a:tc>
                <a:tc>
                  <a:txBody>
                    <a:bodyPr/>
                    <a:lstStyle/>
                    <a:p>
                      <a:r>
                        <a:rPr lang="en-US" sz="2200" dirty="0" smtClean="0"/>
                        <a:t>Page frame number</a:t>
                      </a:r>
                      <a:endParaRPr lang="en-US" sz="2200" dirty="0"/>
                    </a:p>
                  </a:txBody>
                  <a:tcPr marL="112734" marR="112734" marT="56367" marB="56367"/>
                </a:tc>
              </a:tr>
            </a:tbl>
          </a:graphicData>
        </a:graphic>
      </p:graphicFrame>
      <p:cxnSp>
        <p:nvCxnSpPr>
          <p:cNvPr id="5" name="Straight Arrow Connector 4"/>
          <p:cNvCxnSpPr/>
          <p:nvPr/>
        </p:nvCxnSpPr>
        <p:spPr>
          <a:xfrm flipH="1" flipV="1">
            <a:off x="5562600" y="1447800"/>
            <a:ext cx="838200" cy="2402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 name="Straight Arrow Connector 5"/>
          <p:cNvCxnSpPr/>
          <p:nvPr/>
        </p:nvCxnSpPr>
        <p:spPr>
          <a:xfrm flipH="1" flipV="1">
            <a:off x="4457700" y="1447800"/>
            <a:ext cx="228600" cy="304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 name="Straight Arrow Connector 6"/>
          <p:cNvCxnSpPr/>
          <p:nvPr/>
        </p:nvCxnSpPr>
        <p:spPr>
          <a:xfrm flipH="1" flipV="1">
            <a:off x="3467100" y="1447800"/>
            <a:ext cx="228600" cy="304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a:stCxn id="14" idx="0"/>
          </p:cNvCxnSpPr>
          <p:nvPr/>
        </p:nvCxnSpPr>
        <p:spPr>
          <a:xfrm flipV="1">
            <a:off x="2647950" y="1447800"/>
            <a:ext cx="152400" cy="2402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a:stCxn id="13" idx="0"/>
          </p:cNvCxnSpPr>
          <p:nvPr/>
        </p:nvCxnSpPr>
        <p:spPr>
          <a:xfrm flipV="1">
            <a:off x="1295400" y="1447800"/>
            <a:ext cx="1009650" cy="2286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5715000" y="1664678"/>
            <a:ext cx="1676400" cy="369332"/>
          </a:xfrm>
          <a:prstGeom prst="rect">
            <a:avLst/>
          </a:prstGeom>
          <a:noFill/>
        </p:spPr>
        <p:txBody>
          <a:bodyPr wrap="square" rtlCol="0">
            <a:spAutoFit/>
          </a:bodyPr>
          <a:lstStyle/>
          <a:p>
            <a:r>
              <a:rPr lang="en-US" dirty="0" smtClean="0"/>
              <a:t>Present/ absent</a:t>
            </a:r>
            <a:endParaRPr lang="en-US" dirty="0"/>
          </a:p>
        </p:txBody>
      </p:sp>
      <p:sp>
        <p:nvSpPr>
          <p:cNvPr id="11" name="TextBox 10"/>
          <p:cNvSpPr txBox="1"/>
          <p:nvPr/>
        </p:nvSpPr>
        <p:spPr>
          <a:xfrm>
            <a:off x="4324350" y="1676400"/>
            <a:ext cx="1162050" cy="369332"/>
          </a:xfrm>
          <a:prstGeom prst="rect">
            <a:avLst/>
          </a:prstGeom>
          <a:noFill/>
        </p:spPr>
        <p:txBody>
          <a:bodyPr wrap="square" rtlCol="0">
            <a:spAutoFit/>
          </a:bodyPr>
          <a:lstStyle/>
          <a:p>
            <a:r>
              <a:rPr lang="en-US" dirty="0" smtClean="0"/>
              <a:t>Protection</a:t>
            </a:r>
            <a:endParaRPr lang="en-US" dirty="0"/>
          </a:p>
        </p:txBody>
      </p:sp>
      <p:sp>
        <p:nvSpPr>
          <p:cNvPr id="12" name="TextBox 11"/>
          <p:cNvSpPr txBox="1"/>
          <p:nvPr/>
        </p:nvSpPr>
        <p:spPr>
          <a:xfrm>
            <a:off x="3200400" y="1688068"/>
            <a:ext cx="1066800" cy="369332"/>
          </a:xfrm>
          <a:prstGeom prst="rect">
            <a:avLst/>
          </a:prstGeom>
          <a:noFill/>
        </p:spPr>
        <p:txBody>
          <a:bodyPr wrap="square" rtlCol="0">
            <a:spAutoFit/>
          </a:bodyPr>
          <a:lstStyle/>
          <a:p>
            <a:r>
              <a:rPr lang="en-US" dirty="0" smtClean="0"/>
              <a:t>Modified</a:t>
            </a:r>
            <a:endParaRPr lang="en-US" dirty="0"/>
          </a:p>
        </p:txBody>
      </p:sp>
      <p:sp>
        <p:nvSpPr>
          <p:cNvPr id="13" name="TextBox 12"/>
          <p:cNvSpPr txBox="1"/>
          <p:nvPr/>
        </p:nvSpPr>
        <p:spPr>
          <a:xfrm>
            <a:off x="781050" y="1676400"/>
            <a:ext cx="1028700" cy="646331"/>
          </a:xfrm>
          <a:prstGeom prst="rect">
            <a:avLst/>
          </a:prstGeom>
          <a:noFill/>
        </p:spPr>
        <p:txBody>
          <a:bodyPr wrap="square" rtlCol="0">
            <a:spAutoFit/>
          </a:bodyPr>
          <a:lstStyle/>
          <a:p>
            <a:r>
              <a:rPr lang="en-US" dirty="0" smtClean="0"/>
              <a:t>Caching Disabled</a:t>
            </a:r>
            <a:endParaRPr lang="en-US" dirty="0"/>
          </a:p>
        </p:txBody>
      </p:sp>
      <p:sp>
        <p:nvSpPr>
          <p:cNvPr id="14" name="TextBox 13"/>
          <p:cNvSpPr txBox="1"/>
          <p:nvPr/>
        </p:nvSpPr>
        <p:spPr>
          <a:xfrm>
            <a:off x="1981200" y="1688068"/>
            <a:ext cx="1333500" cy="369332"/>
          </a:xfrm>
          <a:prstGeom prst="rect">
            <a:avLst/>
          </a:prstGeom>
          <a:noFill/>
        </p:spPr>
        <p:txBody>
          <a:bodyPr wrap="square" rtlCol="0">
            <a:spAutoFit/>
          </a:bodyPr>
          <a:lstStyle/>
          <a:p>
            <a:r>
              <a:rPr lang="en-US" dirty="0" smtClean="0"/>
              <a:t>Referenced</a:t>
            </a:r>
            <a:endParaRPr lang="en-US" dirty="0"/>
          </a:p>
        </p:txBody>
      </p:sp>
    </p:spTree>
    <p:extLst>
      <p:ext uri="{BB962C8B-B14F-4D97-AF65-F5344CB8AC3E}">
        <p14:creationId xmlns:p14="http://schemas.microsoft.com/office/powerpoint/2010/main" val="383156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Paging</a:t>
            </a:r>
            <a:endParaRPr lang="en-IN" dirty="0"/>
          </a:p>
        </p:txBody>
      </p:sp>
      <p:sp>
        <p:nvSpPr>
          <p:cNvPr id="3" name="Content Placeholder 2"/>
          <p:cNvSpPr>
            <a:spLocks noGrp="1"/>
          </p:cNvSpPr>
          <p:nvPr>
            <p:ph idx="1"/>
          </p:nvPr>
        </p:nvSpPr>
        <p:spPr/>
        <p:txBody>
          <a:bodyPr/>
          <a:lstStyle/>
          <a:p>
            <a:r>
              <a:rPr lang="en-IN" dirty="0"/>
              <a:t>In paging system, processes are started up with none of their pages in memory.</a:t>
            </a:r>
          </a:p>
          <a:p>
            <a:r>
              <a:rPr lang="en-IN" dirty="0"/>
              <a:t>When CPU tries to fetch the first instruction, it gets page fault, other page faults for global variables and stack usually follow quickly.</a:t>
            </a:r>
          </a:p>
          <a:p>
            <a:r>
              <a:rPr lang="en-IN" dirty="0"/>
              <a:t>After a while, the process has most of the pages it needs in main memory and it has few page faults.</a:t>
            </a:r>
          </a:p>
          <a:p>
            <a:r>
              <a:rPr lang="en-IN" dirty="0"/>
              <a:t>This strategy is called demand paging because pages are loaded only on demand, not in advance.</a:t>
            </a:r>
          </a:p>
        </p:txBody>
      </p:sp>
    </p:spTree>
    <p:extLst>
      <p:ext uri="{BB962C8B-B14F-4D97-AF65-F5344CB8AC3E}">
        <p14:creationId xmlns:p14="http://schemas.microsoft.com/office/powerpoint/2010/main" val="311899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lstStyle/>
          <a:p>
            <a:pPr>
              <a:buClr>
                <a:schemeClr val="tx1"/>
              </a:buClr>
            </a:pPr>
            <a:r>
              <a:rPr lang="en-IN" dirty="0">
                <a:solidFill>
                  <a:srgbClr val="FF0000"/>
                </a:solidFill>
              </a:rPr>
              <a:t>Working </a:t>
            </a:r>
            <a:r>
              <a:rPr lang="en-IN" dirty="0" smtClean="0">
                <a:solidFill>
                  <a:srgbClr val="FF0000"/>
                </a:solidFill>
              </a:rPr>
              <a:t>Set</a:t>
            </a:r>
            <a:r>
              <a:rPr lang="en-IN" dirty="0" smtClean="0"/>
              <a:t>: The </a:t>
            </a:r>
            <a:r>
              <a:rPr lang="en-IN" dirty="0"/>
              <a:t>set of pages that a process is currently using is known as working set</a:t>
            </a:r>
            <a:r>
              <a:rPr lang="en-IN" dirty="0" smtClean="0"/>
              <a:t>.</a:t>
            </a:r>
          </a:p>
          <a:p>
            <a:pPr>
              <a:buClr>
                <a:schemeClr val="tx1"/>
              </a:buClr>
            </a:pPr>
            <a:r>
              <a:rPr lang="en-IN" dirty="0">
                <a:solidFill>
                  <a:srgbClr val="FF0000"/>
                </a:solidFill>
              </a:rPr>
              <a:t>Thrashing</a:t>
            </a:r>
            <a:r>
              <a:rPr lang="en-IN" dirty="0"/>
              <a:t>: A program causing page faults every few instructions is said to be thrashing</a:t>
            </a:r>
            <a:r>
              <a:rPr lang="en-IN" dirty="0" smtClean="0"/>
              <a:t>.</a:t>
            </a:r>
          </a:p>
          <a:p>
            <a:pPr>
              <a:buClr>
                <a:schemeClr val="tx1"/>
              </a:buClr>
            </a:pPr>
            <a:r>
              <a:rPr lang="en-IN" dirty="0" smtClean="0">
                <a:solidFill>
                  <a:srgbClr val="FF0000"/>
                </a:solidFill>
              </a:rPr>
              <a:t>Pre-paging: </a:t>
            </a:r>
            <a:r>
              <a:rPr lang="en-IN" dirty="0" smtClean="0"/>
              <a:t>Many </a:t>
            </a:r>
            <a:r>
              <a:rPr lang="en-IN" dirty="0"/>
              <a:t>paging systems try to keep track of each </a:t>
            </a:r>
            <a:r>
              <a:rPr lang="en-IN" dirty="0" smtClean="0"/>
              <a:t>process‘s working </a:t>
            </a:r>
            <a:r>
              <a:rPr lang="en-IN" dirty="0"/>
              <a:t>set and make sure that it is in memory before letting the process run. </a:t>
            </a:r>
          </a:p>
          <a:p>
            <a:r>
              <a:rPr lang="en-IN" dirty="0"/>
              <a:t>Loading pages before allowing processes to run is called pre-paging.</a:t>
            </a:r>
          </a:p>
          <a:p>
            <a:endParaRPr lang="en-IN" dirty="0"/>
          </a:p>
        </p:txBody>
      </p:sp>
    </p:spTree>
    <p:extLst>
      <p:ext uri="{BB962C8B-B14F-4D97-AF65-F5344CB8AC3E}">
        <p14:creationId xmlns:p14="http://schemas.microsoft.com/office/powerpoint/2010/main" val="135514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Paging</a:t>
            </a:r>
            <a:endParaRPr lang="en-US" dirty="0"/>
          </a:p>
        </p:txBody>
      </p:sp>
      <p:sp>
        <p:nvSpPr>
          <p:cNvPr id="3" name="Content Placeholder 2"/>
          <p:cNvSpPr>
            <a:spLocks noGrp="1"/>
          </p:cNvSpPr>
          <p:nvPr>
            <p:ph idx="1"/>
          </p:nvPr>
        </p:nvSpPr>
        <p:spPr/>
        <p:txBody>
          <a:bodyPr/>
          <a:lstStyle/>
          <a:p>
            <a:r>
              <a:rPr lang="en-US" dirty="0" smtClean="0"/>
              <a:t>In any paging system, two major issues must be faced:</a:t>
            </a:r>
          </a:p>
          <a:p>
            <a:pPr marL="819150" lvl="1" indent="-457200">
              <a:buFont typeface="+mj-lt"/>
              <a:buAutoNum type="arabicPeriod"/>
            </a:pPr>
            <a:r>
              <a:rPr lang="en-US" dirty="0" smtClean="0"/>
              <a:t>The mapping from virtual address to physical address must be fast.</a:t>
            </a:r>
          </a:p>
          <a:p>
            <a:pPr marL="819150" lvl="1" indent="-457200">
              <a:buFont typeface="+mj-lt"/>
              <a:buAutoNum type="arabicPeriod"/>
            </a:pPr>
            <a:r>
              <a:rPr lang="en-US" dirty="0" smtClean="0"/>
              <a:t>If the virtual address space is large, the page table will be large.</a:t>
            </a:r>
            <a:endParaRPr lang="en-US" dirty="0"/>
          </a:p>
        </p:txBody>
      </p:sp>
    </p:spTree>
    <p:extLst>
      <p:ext uri="{BB962C8B-B14F-4D97-AF65-F5344CB8AC3E}">
        <p14:creationId xmlns:p14="http://schemas.microsoft.com/office/powerpoint/2010/main" val="162626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t>Mapping </a:t>
            </a:r>
            <a:r>
              <a:rPr lang="en-US" sz="2600" dirty="0"/>
              <a:t>from virtual address to physical address must be fast</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598624780"/>
              </p:ext>
            </p:extLst>
          </p:nvPr>
        </p:nvGraphicFramePr>
        <p:xfrm>
          <a:off x="3657600" y="4800600"/>
          <a:ext cx="1524000" cy="1478280"/>
        </p:xfrm>
        <a:graphic>
          <a:graphicData uri="http://schemas.openxmlformats.org/drawingml/2006/table">
            <a:tbl>
              <a:tblPr firstRow="1" bandRow="1">
                <a:tableStyleId>{5C22544A-7EE6-4342-B048-85BDC9FD1C3A}</a:tableStyleId>
              </a:tblPr>
              <a:tblGrid>
                <a:gridCol w="685800"/>
                <a:gridCol w="838200"/>
              </a:tblGrid>
              <a:tr h="142240">
                <a:tc>
                  <a:txBody>
                    <a:bodyPr/>
                    <a:lstStyle/>
                    <a:p>
                      <a:r>
                        <a:rPr lang="en-US" dirty="0" smtClean="0"/>
                        <a:t>Page</a:t>
                      </a:r>
                      <a:endParaRPr lang="en-US" dirty="0"/>
                    </a:p>
                  </a:txBody>
                  <a:tcPr/>
                </a:tc>
                <a:tc>
                  <a:txBody>
                    <a:bodyPr/>
                    <a:lstStyle/>
                    <a:p>
                      <a:r>
                        <a:rPr lang="en-US" dirty="0" smtClean="0"/>
                        <a:t>Frame</a:t>
                      </a:r>
                      <a:endParaRPr lang="en-US" dirty="0"/>
                    </a:p>
                  </a:txBody>
                  <a:tcPr/>
                </a:tc>
              </a:tr>
              <a:tr h="370840">
                <a:tc>
                  <a:txBody>
                    <a:bodyPr/>
                    <a:lstStyle/>
                    <a:p>
                      <a:r>
                        <a:rPr lang="en-US" dirty="0" smtClean="0"/>
                        <a:t>P1</a:t>
                      </a:r>
                      <a:endParaRPr lang="en-US" dirty="0"/>
                    </a:p>
                  </a:txBody>
                  <a:tcPr/>
                </a:tc>
                <a:tc>
                  <a:txBody>
                    <a:bodyPr/>
                    <a:lstStyle/>
                    <a:p>
                      <a:r>
                        <a:rPr lang="en-US" dirty="0" smtClean="0"/>
                        <a:t>F2</a:t>
                      </a:r>
                      <a:endParaRPr lang="en-US" dirty="0"/>
                    </a:p>
                  </a:txBody>
                  <a:tcPr/>
                </a:tc>
              </a:tr>
              <a:tr h="370840">
                <a:tc>
                  <a:txBody>
                    <a:bodyPr/>
                    <a:lstStyle/>
                    <a:p>
                      <a:r>
                        <a:rPr lang="en-US" dirty="0" smtClean="0"/>
                        <a:t>P2</a:t>
                      </a:r>
                      <a:endParaRPr lang="en-US" dirty="0"/>
                    </a:p>
                  </a:txBody>
                  <a:tcPr/>
                </a:tc>
                <a:tc>
                  <a:txBody>
                    <a:bodyPr/>
                    <a:lstStyle/>
                    <a:p>
                      <a:r>
                        <a:rPr lang="en-US" dirty="0" smtClean="0"/>
                        <a:t>F3</a:t>
                      </a:r>
                      <a:endParaRPr lang="en-US" dirty="0"/>
                    </a:p>
                  </a:txBody>
                  <a:tcPr/>
                </a:tc>
              </a:tr>
              <a:tr h="370840">
                <a:tc>
                  <a:txBody>
                    <a:bodyPr/>
                    <a:lstStyle/>
                    <a:p>
                      <a:r>
                        <a:rPr lang="en-US" dirty="0" smtClean="0"/>
                        <a:t>P3</a:t>
                      </a:r>
                      <a:endParaRPr lang="en-US" dirty="0"/>
                    </a:p>
                  </a:txBody>
                  <a:tcPr/>
                </a:tc>
                <a:tc>
                  <a:txBody>
                    <a:bodyPr/>
                    <a:lstStyle/>
                    <a:p>
                      <a:r>
                        <a:rPr lang="en-US" dirty="0" smtClean="0"/>
                        <a:t>F1</a:t>
                      </a:r>
                      <a:endParaRPr lang="en-US" dirty="0"/>
                    </a:p>
                  </a:txBody>
                  <a:tcPr/>
                </a:tc>
              </a:tr>
            </a:tbl>
          </a:graphicData>
        </a:graphic>
      </p:graphicFrame>
      <p:sp>
        <p:nvSpPr>
          <p:cNvPr id="4" name="Rectangle 3"/>
          <p:cNvSpPr/>
          <p:nvPr/>
        </p:nvSpPr>
        <p:spPr>
          <a:xfrm>
            <a:off x="685800" y="3004066"/>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cxnSp>
        <p:nvCxnSpPr>
          <p:cNvPr id="8" name="Elbow Connector 7"/>
          <p:cNvCxnSpPr>
            <a:stCxn id="4" idx="0"/>
          </p:cNvCxnSpPr>
          <p:nvPr/>
        </p:nvCxnSpPr>
        <p:spPr>
          <a:xfrm rot="5400000" flipH="1" flipV="1">
            <a:off x="1162050" y="1956316"/>
            <a:ext cx="1143000" cy="952500"/>
          </a:xfrm>
          <a:prstGeom prst="bentConnector3">
            <a:avLst>
              <a:gd name="adj1" fmla="val 10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2209800" y="1556266"/>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11" name="Rectangle 10"/>
          <p:cNvSpPr/>
          <p:nvPr/>
        </p:nvSpPr>
        <p:spPr>
          <a:xfrm>
            <a:off x="3048000" y="1556266"/>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2" name="TextBox 11"/>
          <p:cNvSpPr txBox="1"/>
          <p:nvPr/>
        </p:nvSpPr>
        <p:spPr>
          <a:xfrm>
            <a:off x="1752600" y="1176453"/>
            <a:ext cx="1714500" cy="369332"/>
          </a:xfrm>
          <a:prstGeom prst="rect">
            <a:avLst/>
          </a:prstGeom>
          <a:noFill/>
        </p:spPr>
        <p:txBody>
          <a:bodyPr wrap="square" rtlCol="0">
            <a:spAutoFit/>
          </a:bodyPr>
          <a:lstStyle/>
          <a:p>
            <a:pPr algn="r"/>
            <a:r>
              <a:rPr lang="en-US" dirty="0" smtClean="0"/>
              <a:t>Logical Address</a:t>
            </a:r>
            <a:endParaRPr lang="en-US" dirty="0"/>
          </a:p>
        </p:txBody>
      </p:sp>
      <p:sp>
        <p:nvSpPr>
          <p:cNvPr id="14" name="Rectangle 13"/>
          <p:cNvSpPr/>
          <p:nvPr/>
        </p:nvSpPr>
        <p:spPr>
          <a:xfrm>
            <a:off x="7391400" y="2432566"/>
            <a:ext cx="11430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US" dirty="0"/>
          </a:p>
        </p:txBody>
      </p:sp>
      <p:sp>
        <p:nvSpPr>
          <p:cNvPr id="15" name="Rectangle 14"/>
          <p:cNvSpPr/>
          <p:nvPr/>
        </p:nvSpPr>
        <p:spPr>
          <a:xfrm>
            <a:off x="5181600" y="1557336"/>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F3</a:t>
            </a:r>
            <a:endParaRPr lang="en-US" dirty="0"/>
          </a:p>
        </p:txBody>
      </p:sp>
      <p:sp>
        <p:nvSpPr>
          <p:cNvPr id="16" name="Rectangle 15"/>
          <p:cNvSpPr/>
          <p:nvPr/>
        </p:nvSpPr>
        <p:spPr>
          <a:xfrm>
            <a:off x="6019800" y="1557336"/>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23" name="Straight Connector 22"/>
          <p:cNvCxnSpPr/>
          <p:nvPr/>
        </p:nvCxnSpPr>
        <p:spPr>
          <a:xfrm flipV="1">
            <a:off x="3467100" y="1133476"/>
            <a:ext cx="0" cy="413266"/>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Elbow Connector 24"/>
          <p:cNvCxnSpPr/>
          <p:nvPr/>
        </p:nvCxnSpPr>
        <p:spPr>
          <a:xfrm>
            <a:off x="3467100" y="1143000"/>
            <a:ext cx="3086100" cy="413266"/>
          </a:xfrm>
          <a:prstGeom prst="bentConnector3">
            <a:avLst>
              <a:gd name="adj1" fmla="val 9962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Elbow Connector 29"/>
          <p:cNvCxnSpPr>
            <a:stCxn id="10" idx="2"/>
          </p:cNvCxnSpPr>
          <p:nvPr/>
        </p:nvCxnSpPr>
        <p:spPr>
          <a:xfrm rot="16200000" flipH="1">
            <a:off x="1368683" y="3426083"/>
            <a:ext cx="3549134" cy="1028700"/>
          </a:xfrm>
          <a:prstGeom prst="bentConnector3">
            <a:avLst>
              <a:gd name="adj1" fmla="val 99908"/>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6858000" y="1481770"/>
            <a:ext cx="1714500" cy="369332"/>
          </a:xfrm>
          <a:prstGeom prst="rect">
            <a:avLst/>
          </a:prstGeom>
          <a:noFill/>
        </p:spPr>
        <p:txBody>
          <a:bodyPr wrap="square" rtlCol="0">
            <a:spAutoFit/>
          </a:bodyPr>
          <a:lstStyle/>
          <a:p>
            <a:pPr algn="r"/>
            <a:r>
              <a:rPr lang="en-US" dirty="0" smtClean="0"/>
              <a:t>Physical Address</a:t>
            </a:r>
            <a:endParaRPr lang="en-US" dirty="0"/>
          </a:p>
        </p:txBody>
      </p:sp>
      <p:cxnSp>
        <p:nvCxnSpPr>
          <p:cNvPr id="36" name="Elbow Connector 35"/>
          <p:cNvCxnSpPr>
            <a:stCxn id="16" idx="3"/>
            <a:endCxn id="14" idx="0"/>
          </p:cNvCxnSpPr>
          <p:nvPr/>
        </p:nvCxnSpPr>
        <p:spPr>
          <a:xfrm>
            <a:off x="6858000" y="1862136"/>
            <a:ext cx="1104900" cy="57043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Elbow Connector 41"/>
          <p:cNvCxnSpPr>
            <a:endCxn id="15" idx="2"/>
          </p:cNvCxnSpPr>
          <p:nvPr/>
        </p:nvCxnSpPr>
        <p:spPr>
          <a:xfrm rot="5400000" flipH="1" flipV="1">
            <a:off x="3617118" y="3731418"/>
            <a:ext cx="3548064" cy="419100"/>
          </a:xfrm>
          <a:prstGeom prst="bentConnector3">
            <a:avLst>
              <a:gd name="adj1" fmla="val -7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TextBox 43"/>
          <p:cNvSpPr txBox="1"/>
          <p:nvPr/>
        </p:nvSpPr>
        <p:spPr>
          <a:xfrm>
            <a:off x="2628899" y="2175390"/>
            <a:ext cx="457200" cy="369332"/>
          </a:xfrm>
          <a:prstGeom prst="rect">
            <a:avLst/>
          </a:prstGeom>
          <a:noFill/>
        </p:spPr>
        <p:txBody>
          <a:bodyPr wrap="square" rtlCol="0">
            <a:spAutoFit/>
          </a:bodyPr>
          <a:lstStyle/>
          <a:p>
            <a:r>
              <a:rPr lang="en-US" dirty="0" smtClean="0"/>
              <a:t>P2</a:t>
            </a:r>
            <a:endParaRPr lang="en-US" dirty="0"/>
          </a:p>
        </p:txBody>
      </p:sp>
      <p:sp>
        <p:nvSpPr>
          <p:cNvPr id="45" name="TextBox 44"/>
          <p:cNvSpPr txBox="1"/>
          <p:nvPr/>
        </p:nvSpPr>
        <p:spPr>
          <a:xfrm>
            <a:off x="3495024" y="4431082"/>
            <a:ext cx="1714500" cy="369332"/>
          </a:xfrm>
          <a:prstGeom prst="rect">
            <a:avLst/>
          </a:prstGeom>
          <a:noFill/>
        </p:spPr>
        <p:txBody>
          <a:bodyPr wrap="square" rtlCol="0">
            <a:spAutoFit/>
          </a:bodyPr>
          <a:lstStyle/>
          <a:p>
            <a:pPr algn="ctr"/>
            <a:r>
              <a:rPr lang="en-US" dirty="0" smtClean="0"/>
              <a:t>Page Table</a:t>
            </a:r>
            <a:endParaRPr lang="en-US" dirty="0"/>
          </a:p>
        </p:txBody>
      </p:sp>
      <p:sp>
        <p:nvSpPr>
          <p:cNvPr id="46" name="TextBox 45"/>
          <p:cNvSpPr txBox="1"/>
          <p:nvPr/>
        </p:nvSpPr>
        <p:spPr>
          <a:xfrm>
            <a:off x="3238499" y="3343870"/>
            <a:ext cx="2247901"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For every instruction</a:t>
            </a:r>
          </a:p>
          <a:p>
            <a:r>
              <a:rPr lang="en-US" dirty="0" smtClean="0"/>
              <a:t>Memory reference occur two tim</a:t>
            </a:r>
            <a:r>
              <a:rPr lang="en-US" dirty="0"/>
              <a:t>e</a:t>
            </a:r>
          </a:p>
        </p:txBody>
      </p:sp>
      <p:cxnSp>
        <p:nvCxnSpPr>
          <p:cNvPr id="48" name="Straight Arrow Connector 47"/>
          <p:cNvCxnSpPr/>
          <p:nvPr/>
        </p:nvCxnSpPr>
        <p:spPr>
          <a:xfrm>
            <a:off x="3238498" y="4267200"/>
            <a:ext cx="381002" cy="1447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9" name="Straight Arrow Connector 48"/>
          <p:cNvCxnSpPr>
            <a:endCxn id="14" idx="0"/>
          </p:cNvCxnSpPr>
          <p:nvPr/>
        </p:nvCxnSpPr>
        <p:spPr>
          <a:xfrm flipV="1">
            <a:off x="5486400" y="2432566"/>
            <a:ext cx="2476500" cy="18346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3486149" y="2692568"/>
            <a:ext cx="17526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smtClean="0"/>
              <a:t>performance is reduced by </a:t>
            </a:r>
            <a:r>
              <a:rPr lang="en-US" dirty="0"/>
              <a:t>half</a:t>
            </a:r>
          </a:p>
        </p:txBody>
      </p:sp>
      <p:sp>
        <p:nvSpPr>
          <p:cNvPr id="57" name="TextBox 56"/>
          <p:cNvSpPr txBox="1"/>
          <p:nvPr/>
        </p:nvSpPr>
        <p:spPr>
          <a:xfrm>
            <a:off x="209550" y="4255532"/>
            <a:ext cx="2305049"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smtClean="0"/>
              <a:t>Use a data structure</a:t>
            </a:r>
          </a:p>
          <a:p>
            <a:r>
              <a:rPr lang="en-US" sz="2000" dirty="0" smtClean="0"/>
              <a:t>TLB (Translation </a:t>
            </a:r>
            <a:r>
              <a:rPr lang="en-US" sz="2000" dirty="0" err="1"/>
              <a:t>Lookaside</a:t>
            </a:r>
            <a:r>
              <a:rPr lang="en-US" sz="2000" dirty="0"/>
              <a:t> </a:t>
            </a:r>
            <a:r>
              <a:rPr lang="en-US" sz="2000" dirty="0" smtClean="0"/>
              <a:t>Buffer)</a:t>
            </a:r>
            <a:endParaRPr lang="en-US" sz="2000" dirty="0"/>
          </a:p>
        </p:txBody>
      </p:sp>
    </p:spTree>
    <p:extLst>
      <p:ext uri="{BB962C8B-B14F-4D97-AF65-F5344CB8AC3E}">
        <p14:creationId xmlns:p14="http://schemas.microsoft.com/office/powerpoint/2010/main" val="385120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p:bldP spid="14" grpId="0" animBg="1"/>
      <p:bldP spid="15" grpId="0" animBg="1"/>
      <p:bldP spid="16" grpId="0" animBg="1"/>
      <p:bldP spid="34" grpId="0"/>
      <p:bldP spid="44" grpId="0"/>
      <p:bldP spid="45" grpId="0"/>
      <p:bldP spid="46" grpId="0" animBg="1"/>
      <p:bldP spid="56" grpId="0" animBg="1"/>
      <p:bldP spid="5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t>Mapping </a:t>
            </a:r>
            <a:r>
              <a:rPr lang="en-US" sz="2600" dirty="0"/>
              <a:t>from virtual address to physical address must be fast</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598624780"/>
              </p:ext>
            </p:extLst>
          </p:nvPr>
        </p:nvGraphicFramePr>
        <p:xfrm>
          <a:off x="3657600" y="4800600"/>
          <a:ext cx="1524000" cy="1478280"/>
        </p:xfrm>
        <a:graphic>
          <a:graphicData uri="http://schemas.openxmlformats.org/drawingml/2006/table">
            <a:tbl>
              <a:tblPr firstRow="1" bandRow="1">
                <a:tableStyleId>{5C22544A-7EE6-4342-B048-85BDC9FD1C3A}</a:tableStyleId>
              </a:tblPr>
              <a:tblGrid>
                <a:gridCol w="685800"/>
                <a:gridCol w="838200"/>
              </a:tblGrid>
              <a:tr h="142240">
                <a:tc>
                  <a:txBody>
                    <a:bodyPr/>
                    <a:lstStyle/>
                    <a:p>
                      <a:r>
                        <a:rPr lang="en-US" dirty="0" smtClean="0"/>
                        <a:t>Page</a:t>
                      </a:r>
                      <a:endParaRPr lang="en-US" dirty="0"/>
                    </a:p>
                  </a:txBody>
                  <a:tcPr/>
                </a:tc>
                <a:tc>
                  <a:txBody>
                    <a:bodyPr/>
                    <a:lstStyle/>
                    <a:p>
                      <a:r>
                        <a:rPr lang="en-US" dirty="0" smtClean="0"/>
                        <a:t>Frame</a:t>
                      </a:r>
                      <a:endParaRPr lang="en-US" dirty="0"/>
                    </a:p>
                  </a:txBody>
                  <a:tcPr/>
                </a:tc>
              </a:tr>
              <a:tr h="370840">
                <a:tc>
                  <a:txBody>
                    <a:bodyPr/>
                    <a:lstStyle/>
                    <a:p>
                      <a:r>
                        <a:rPr lang="en-US" dirty="0" smtClean="0"/>
                        <a:t>P1</a:t>
                      </a:r>
                      <a:endParaRPr lang="en-US" dirty="0"/>
                    </a:p>
                  </a:txBody>
                  <a:tcPr/>
                </a:tc>
                <a:tc>
                  <a:txBody>
                    <a:bodyPr/>
                    <a:lstStyle/>
                    <a:p>
                      <a:r>
                        <a:rPr lang="en-US" dirty="0" smtClean="0"/>
                        <a:t>F2</a:t>
                      </a:r>
                      <a:endParaRPr lang="en-US" dirty="0"/>
                    </a:p>
                  </a:txBody>
                  <a:tcPr/>
                </a:tc>
              </a:tr>
              <a:tr h="370840">
                <a:tc>
                  <a:txBody>
                    <a:bodyPr/>
                    <a:lstStyle/>
                    <a:p>
                      <a:r>
                        <a:rPr lang="en-US" dirty="0" smtClean="0"/>
                        <a:t>P2</a:t>
                      </a:r>
                      <a:endParaRPr lang="en-US" dirty="0"/>
                    </a:p>
                  </a:txBody>
                  <a:tcPr/>
                </a:tc>
                <a:tc>
                  <a:txBody>
                    <a:bodyPr/>
                    <a:lstStyle/>
                    <a:p>
                      <a:r>
                        <a:rPr lang="en-US" dirty="0" smtClean="0"/>
                        <a:t>F3</a:t>
                      </a:r>
                      <a:endParaRPr lang="en-US" dirty="0"/>
                    </a:p>
                  </a:txBody>
                  <a:tcPr/>
                </a:tc>
              </a:tr>
              <a:tr h="370840">
                <a:tc>
                  <a:txBody>
                    <a:bodyPr/>
                    <a:lstStyle/>
                    <a:p>
                      <a:r>
                        <a:rPr lang="en-US" dirty="0" smtClean="0"/>
                        <a:t>P3</a:t>
                      </a:r>
                      <a:endParaRPr lang="en-US" dirty="0"/>
                    </a:p>
                  </a:txBody>
                  <a:tcPr/>
                </a:tc>
                <a:tc>
                  <a:txBody>
                    <a:bodyPr/>
                    <a:lstStyle/>
                    <a:p>
                      <a:r>
                        <a:rPr lang="en-US" dirty="0" smtClean="0"/>
                        <a:t>F1</a:t>
                      </a:r>
                      <a:endParaRPr lang="en-US" dirty="0"/>
                    </a:p>
                  </a:txBody>
                  <a:tcPr/>
                </a:tc>
              </a:tr>
            </a:tbl>
          </a:graphicData>
        </a:graphic>
      </p:graphicFrame>
      <p:sp>
        <p:nvSpPr>
          <p:cNvPr id="4" name="Rectangle 3"/>
          <p:cNvSpPr/>
          <p:nvPr/>
        </p:nvSpPr>
        <p:spPr>
          <a:xfrm>
            <a:off x="685800" y="3004066"/>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cxnSp>
        <p:nvCxnSpPr>
          <p:cNvPr id="8" name="Elbow Connector 7"/>
          <p:cNvCxnSpPr>
            <a:stCxn id="4" idx="0"/>
          </p:cNvCxnSpPr>
          <p:nvPr/>
        </p:nvCxnSpPr>
        <p:spPr>
          <a:xfrm rot="5400000" flipH="1" flipV="1">
            <a:off x="1162050" y="1956316"/>
            <a:ext cx="1143000" cy="952500"/>
          </a:xfrm>
          <a:prstGeom prst="bentConnector3">
            <a:avLst>
              <a:gd name="adj1" fmla="val 10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2209800" y="1556266"/>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11" name="Rectangle 10"/>
          <p:cNvSpPr/>
          <p:nvPr/>
        </p:nvSpPr>
        <p:spPr>
          <a:xfrm>
            <a:off x="3048000" y="1556266"/>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2" name="TextBox 11"/>
          <p:cNvSpPr txBox="1"/>
          <p:nvPr/>
        </p:nvSpPr>
        <p:spPr>
          <a:xfrm>
            <a:off x="1752600" y="1176453"/>
            <a:ext cx="1714500" cy="369332"/>
          </a:xfrm>
          <a:prstGeom prst="rect">
            <a:avLst/>
          </a:prstGeom>
          <a:noFill/>
        </p:spPr>
        <p:txBody>
          <a:bodyPr wrap="square" rtlCol="0">
            <a:spAutoFit/>
          </a:bodyPr>
          <a:lstStyle/>
          <a:p>
            <a:pPr algn="r"/>
            <a:r>
              <a:rPr lang="en-US" dirty="0" smtClean="0"/>
              <a:t>Logical Address</a:t>
            </a:r>
            <a:endParaRPr lang="en-US" dirty="0"/>
          </a:p>
        </p:txBody>
      </p:sp>
      <p:sp>
        <p:nvSpPr>
          <p:cNvPr id="14" name="Rectangle 13"/>
          <p:cNvSpPr/>
          <p:nvPr/>
        </p:nvSpPr>
        <p:spPr>
          <a:xfrm>
            <a:off x="7391400" y="2432566"/>
            <a:ext cx="11430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US" dirty="0"/>
          </a:p>
        </p:txBody>
      </p:sp>
      <p:sp>
        <p:nvSpPr>
          <p:cNvPr id="15" name="Rectangle 14"/>
          <p:cNvSpPr/>
          <p:nvPr/>
        </p:nvSpPr>
        <p:spPr>
          <a:xfrm>
            <a:off x="5181600" y="1557336"/>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F3</a:t>
            </a:r>
            <a:endParaRPr lang="en-US" dirty="0"/>
          </a:p>
        </p:txBody>
      </p:sp>
      <p:sp>
        <p:nvSpPr>
          <p:cNvPr id="16" name="Rectangle 15"/>
          <p:cNvSpPr/>
          <p:nvPr/>
        </p:nvSpPr>
        <p:spPr>
          <a:xfrm>
            <a:off x="6019800" y="1557336"/>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23" name="Straight Connector 22"/>
          <p:cNvCxnSpPr/>
          <p:nvPr/>
        </p:nvCxnSpPr>
        <p:spPr>
          <a:xfrm flipV="1">
            <a:off x="3467100" y="1133476"/>
            <a:ext cx="0" cy="413266"/>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Elbow Connector 24"/>
          <p:cNvCxnSpPr/>
          <p:nvPr/>
        </p:nvCxnSpPr>
        <p:spPr>
          <a:xfrm>
            <a:off x="3467100" y="1143000"/>
            <a:ext cx="3086100" cy="413266"/>
          </a:xfrm>
          <a:prstGeom prst="bentConnector3">
            <a:avLst>
              <a:gd name="adj1" fmla="val 9962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Elbow Connector 29"/>
          <p:cNvCxnSpPr>
            <a:stCxn id="10" idx="2"/>
          </p:cNvCxnSpPr>
          <p:nvPr/>
        </p:nvCxnSpPr>
        <p:spPr>
          <a:xfrm rot="16200000" flipH="1">
            <a:off x="1166278" y="3628487"/>
            <a:ext cx="3930134" cy="1004891"/>
          </a:xfrm>
          <a:prstGeom prst="bentConnector3">
            <a:avLst>
              <a:gd name="adj1" fmla="val 99938"/>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6858000" y="1467986"/>
            <a:ext cx="1714500" cy="369332"/>
          </a:xfrm>
          <a:prstGeom prst="rect">
            <a:avLst/>
          </a:prstGeom>
          <a:noFill/>
        </p:spPr>
        <p:txBody>
          <a:bodyPr wrap="square" rtlCol="0">
            <a:spAutoFit/>
          </a:bodyPr>
          <a:lstStyle/>
          <a:p>
            <a:pPr algn="r"/>
            <a:r>
              <a:rPr lang="en-US" dirty="0" smtClean="0"/>
              <a:t>Physical Address</a:t>
            </a:r>
            <a:endParaRPr lang="en-US" dirty="0"/>
          </a:p>
        </p:txBody>
      </p:sp>
      <p:cxnSp>
        <p:nvCxnSpPr>
          <p:cNvPr id="36" name="Elbow Connector 35"/>
          <p:cNvCxnSpPr>
            <a:stCxn id="16" idx="3"/>
            <a:endCxn id="14" idx="0"/>
          </p:cNvCxnSpPr>
          <p:nvPr/>
        </p:nvCxnSpPr>
        <p:spPr>
          <a:xfrm>
            <a:off x="6858000" y="1862136"/>
            <a:ext cx="1104900" cy="57043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Elbow Connector 41"/>
          <p:cNvCxnSpPr>
            <a:endCxn id="15" idx="2"/>
          </p:cNvCxnSpPr>
          <p:nvPr/>
        </p:nvCxnSpPr>
        <p:spPr>
          <a:xfrm rot="5400000" flipH="1" flipV="1">
            <a:off x="3407567" y="3902867"/>
            <a:ext cx="3929064" cy="457202"/>
          </a:xfrm>
          <a:prstGeom prst="bentConnector3">
            <a:avLst>
              <a:gd name="adj1" fmla="val 333"/>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TextBox 43"/>
          <p:cNvSpPr txBox="1"/>
          <p:nvPr/>
        </p:nvSpPr>
        <p:spPr>
          <a:xfrm>
            <a:off x="2695805" y="2175390"/>
            <a:ext cx="457200" cy="369332"/>
          </a:xfrm>
          <a:prstGeom prst="rect">
            <a:avLst/>
          </a:prstGeom>
          <a:noFill/>
        </p:spPr>
        <p:txBody>
          <a:bodyPr wrap="square" rtlCol="0">
            <a:spAutoFit/>
          </a:bodyPr>
          <a:lstStyle/>
          <a:p>
            <a:r>
              <a:rPr lang="en-US" dirty="0" smtClean="0"/>
              <a:t>P2</a:t>
            </a:r>
            <a:endParaRPr lang="en-US" dirty="0"/>
          </a:p>
        </p:txBody>
      </p:sp>
      <p:sp>
        <p:nvSpPr>
          <p:cNvPr id="45" name="TextBox 44"/>
          <p:cNvSpPr txBox="1"/>
          <p:nvPr/>
        </p:nvSpPr>
        <p:spPr>
          <a:xfrm>
            <a:off x="3742674" y="4473498"/>
            <a:ext cx="1267476" cy="369332"/>
          </a:xfrm>
          <a:prstGeom prst="rect">
            <a:avLst/>
          </a:prstGeom>
          <a:noFill/>
        </p:spPr>
        <p:txBody>
          <a:bodyPr wrap="square" rtlCol="0">
            <a:spAutoFit/>
          </a:bodyPr>
          <a:lstStyle/>
          <a:p>
            <a:pPr algn="ctr"/>
            <a:r>
              <a:rPr lang="en-US" dirty="0" smtClean="0"/>
              <a:t>Page Table</a:t>
            </a:r>
            <a:endParaRPr lang="en-US" dirty="0"/>
          </a:p>
        </p:txBody>
      </p:sp>
      <p:graphicFrame>
        <p:nvGraphicFramePr>
          <p:cNvPr id="24" name="Content Placeholder 12"/>
          <p:cNvGraphicFramePr>
            <a:graphicFrameLocks/>
          </p:cNvGraphicFramePr>
          <p:nvPr>
            <p:extLst>
              <p:ext uri="{D42A27DB-BD31-4B8C-83A1-F6EECF244321}">
                <p14:modId xmlns:p14="http://schemas.microsoft.com/office/powerpoint/2010/main" val="1542639361"/>
              </p:ext>
            </p:extLst>
          </p:nvPr>
        </p:nvGraphicFramePr>
        <p:xfrm>
          <a:off x="3640874" y="2743200"/>
          <a:ext cx="1524000" cy="1478280"/>
        </p:xfrm>
        <a:graphic>
          <a:graphicData uri="http://schemas.openxmlformats.org/drawingml/2006/table">
            <a:tbl>
              <a:tblPr firstRow="1" bandRow="1">
                <a:tableStyleId>{5C22544A-7EE6-4342-B048-85BDC9FD1C3A}</a:tableStyleId>
              </a:tblPr>
              <a:tblGrid>
                <a:gridCol w="685800"/>
                <a:gridCol w="838200"/>
              </a:tblGrid>
              <a:tr h="142240">
                <a:tc>
                  <a:txBody>
                    <a:bodyPr/>
                    <a:lstStyle/>
                    <a:p>
                      <a:r>
                        <a:rPr lang="en-US" dirty="0" smtClean="0"/>
                        <a:t>Page</a:t>
                      </a:r>
                      <a:endParaRPr lang="en-US" dirty="0"/>
                    </a:p>
                  </a:txBody>
                  <a:tcPr/>
                </a:tc>
                <a:tc>
                  <a:txBody>
                    <a:bodyPr/>
                    <a:lstStyle/>
                    <a:p>
                      <a:r>
                        <a:rPr lang="en-US" dirty="0" smtClean="0"/>
                        <a:t>Frame</a:t>
                      </a:r>
                      <a:endParaRPr lang="en-US" dirty="0"/>
                    </a:p>
                  </a:txBody>
                  <a:tcPr/>
                </a:tc>
              </a:tr>
              <a:tr h="370840">
                <a:tc>
                  <a:txBody>
                    <a:bodyPr/>
                    <a:lstStyle/>
                    <a:p>
                      <a:r>
                        <a:rPr lang="en-US" dirty="0" smtClean="0"/>
                        <a:t>P1</a:t>
                      </a:r>
                      <a:endParaRPr lang="en-US" dirty="0"/>
                    </a:p>
                  </a:txBody>
                  <a:tcPr/>
                </a:tc>
                <a:tc>
                  <a:txBody>
                    <a:bodyPr/>
                    <a:lstStyle/>
                    <a:p>
                      <a:r>
                        <a:rPr lang="en-US" dirty="0" smtClean="0"/>
                        <a:t>F2</a:t>
                      </a:r>
                      <a:endParaRPr lang="en-US" dirty="0"/>
                    </a:p>
                  </a:txBody>
                  <a:tcPr/>
                </a:tc>
              </a:tr>
              <a:tr h="370840">
                <a:tc>
                  <a:txBody>
                    <a:bodyPr/>
                    <a:lstStyle/>
                    <a:p>
                      <a:r>
                        <a:rPr lang="en-US" dirty="0" smtClean="0"/>
                        <a:t>P2</a:t>
                      </a:r>
                      <a:endParaRPr lang="en-US" dirty="0"/>
                    </a:p>
                  </a:txBody>
                  <a:tcPr/>
                </a:tc>
                <a:tc>
                  <a:txBody>
                    <a:bodyPr/>
                    <a:lstStyle/>
                    <a:p>
                      <a:r>
                        <a:rPr lang="en-US" dirty="0" smtClean="0"/>
                        <a:t>F3</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
        <p:nvSpPr>
          <p:cNvPr id="26" name="TextBox 25"/>
          <p:cNvSpPr txBox="1"/>
          <p:nvPr/>
        </p:nvSpPr>
        <p:spPr>
          <a:xfrm>
            <a:off x="4010672" y="2395110"/>
            <a:ext cx="599426" cy="369332"/>
          </a:xfrm>
          <a:prstGeom prst="rect">
            <a:avLst/>
          </a:prstGeom>
          <a:noFill/>
        </p:spPr>
        <p:txBody>
          <a:bodyPr wrap="square" rtlCol="0">
            <a:spAutoFit/>
          </a:bodyPr>
          <a:lstStyle/>
          <a:p>
            <a:pPr algn="ctr"/>
            <a:r>
              <a:rPr lang="en-US" dirty="0" smtClean="0"/>
              <a:t>TLB</a:t>
            </a:r>
            <a:endParaRPr lang="en-US" dirty="0"/>
          </a:p>
        </p:txBody>
      </p:sp>
      <p:sp>
        <p:nvSpPr>
          <p:cNvPr id="3" name="Rounded Rectangular Callout 2"/>
          <p:cNvSpPr/>
          <p:nvPr/>
        </p:nvSpPr>
        <p:spPr>
          <a:xfrm>
            <a:off x="5988228" y="2986152"/>
            <a:ext cx="1250769" cy="653534"/>
          </a:xfrm>
          <a:prstGeom prst="wedgeRoundRectCallout">
            <a:avLst>
              <a:gd name="adj1" fmla="val -116662"/>
              <a:gd name="adj2" fmla="val 829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Hardware</a:t>
            </a:r>
            <a:endParaRPr lang="en-US" dirty="0"/>
          </a:p>
        </p:txBody>
      </p:sp>
      <p:sp>
        <p:nvSpPr>
          <p:cNvPr id="27" name="Rounded Rectangular Callout 26"/>
          <p:cNvSpPr/>
          <p:nvPr/>
        </p:nvSpPr>
        <p:spPr>
          <a:xfrm>
            <a:off x="5873930" y="5057749"/>
            <a:ext cx="1669870" cy="653534"/>
          </a:xfrm>
          <a:prstGeom prst="wedgeRoundRectCallout">
            <a:avLst>
              <a:gd name="adj1" fmla="val -93279"/>
              <a:gd name="adj2" fmla="val 829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Data Structure</a:t>
            </a:r>
          </a:p>
          <a:p>
            <a:pPr algn="ctr"/>
            <a:r>
              <a:rPr lang="en-US" dirty="0" smtClean="0"/>
              <a:t>Inside memory</a:t>
            </a:r>
            <a:endParaRPr lang="en-US" dirty="0"/>
          </a:p>
        </p:txBody>
      </p:sp>
      <p:cxnSp>
        <p:nvCxnSpPr>
          <p:cNvPr id="28" name="Elbow Connector 27"/>
          <p:cNvCxnSpPr/>
          <p:nvPr/>
        </p:nvCxnSpPr>
        <p:spPr>
          <a:xfrm rot="16200000" flipH="1">
            <a:off x="2426482" y="2450293"/>
            <a:ext cx="1495454" cy="919164"/>
          </a:xfrm>
          <a:prstGeom prst="bentConnector3">
            <a:avLst>
              <a:gd name="adj1" fmla="val 99214"/>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Elbow Connector 34"/>
          <p:cNvCxnSpPr/>
          <p:nvPr/>
        </p:nvCxnSpPr>
        <p:spPr>
          <a:xfrm rot="5400000" flipH="1" flipV="1">
            <a:off x="4675444" y="2630744"/>
            <a:ext cx="1482210" cy="571502"/>
          </a:xfrm>
          <a:prstGeom prst="bentConnector3">
            <a:avLst>
              <a:gd name="adj1" fmla="val 346"/>
            </a:avLst>
          </a:prstGeom>
          <a:ln>
            <a:tailEnd type="triangle"/>
          </a:ln>
        </p:spPr>
        <p:style>
          <a:lnRef idx="3">
            <a:schemeClr val="accent1"/>
          </a:lnRef>
          <a:fillRef idx="0">
            <a:schemeClr val="accent1"/>
          </a:fillRef>
          <a:effectRef idx="2">
            <a:schemeClr val="accent1"/>
          </a:effectRef>
          <a:fontRef idx="minor">
            <a:schemeClr val="tx1"/>
          </a:fontRef>
        </p:style>
      </p:cxnSp>
      <p:sp>
        <p:nvSpPr>
          <p:cNvPr id="43" name="TextBox 42"/>
          <p:cNvSpPr txBox="1"/>
          <p:nvPr/>
        </p:nvSpPr>
        <p:spPr>
          <a:xfrm>
            <a:off x="2212796" y="2162147"/>
            <a:ext cx="457200" cy="369332"/>
          </a:xfrm>
          <a:prstGeom prst="rect">
            <a:avLst/>
          </a:prstGeom>
          <a:noFill/>
        </p:spPr>
        <p:txBody>
          <a:bodyPr wrap="square" rtlCol="0">
            <a:spAutoFit/>
          </a:bodyPr>
          <a:lstStyle/>
          <a:p>
            <a:r>
              <a:rPr lang="en-US" dirty="0" smtClean="0"/>
              <a:t>P3</a:t>
            </a:r>
            <a:endParaRPr lang="en-US" dirty="0"/>
          </a:p>
        </p:txBody>
      </p:sp>
      <p:sp>
        <p:nvSpPr>
          <p:cNvPr id="52" name="Rectangle 51"/>
          <p:cNvSpPr/>
          <p:nvPr/>
        </p:nvSpPr>
        <p:spPr>
          <a:xfrm>
            <a:off x="5181485" y="1556264"/>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F1</a:t>
            </a:r>
            <a:endParaRPr lang="en-US" dirty="0"/>
          </a:p>
        </p:txBody>
      </p:sp>
      <p:sp>
        <p:nvSpPr>
          <p:cNvPr id="50" name="TextBox 49"/>
          <p:cNvSpPr txBox="1"/>
          <p:nvPr/>
        </p:nvSpPr>
        <p:spPr>
          <a:xfrm>
            <a:off x="381000" y="4267200"/>
            <a:ext cx="1600200"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Instruction 1</a:t>
            </a:r>
          </a:p>
          <a:p>
            <a:r>
              <a:rPr lang="en-US" dirty="0"/>
              <a:t>Instruction </a:t>
            </a:r>
            <a:r>
              <a:rPr lang="en-US" dirty="0" smtClean="0"/>
              <a:t>2</a:t>
            </a:r>
          </a:p>
          <a:p>
            <a:r>
              <a:rPr lang="en-US" dirty="0"/>
              <a:t>Instruction 3</a:t>
            </a:r>
            <a:endParaRPr lang="en-US" dirty="0" smtClean="0"/>
          </a:p>
          <a:p>
            <a:r>
              <a:rPr lang="en-US" dirty="0" smtClean="0"/>
              <a:t>…</a:t>
            </a:r>
          </a:p>
          <a:p>
            <a:r>
              <a:rPr lang="en-US" dirty="0" smtClean="0"/>
              <a:t>…</a:t>
            </a:r>
          </a:p>
          <a:p>
            <a:r>
              <a:rPr lang="en-US" dirty="0"/>
              <a:t>Instruction </a:t>
            </a:r>
            <a:r>
              <a:rPr lang="en-US" dirty="0" smtClean="0"/>
              <a:t>100</a:t>
            </a:r>
            <a:endParaRPr lang="en-US" dirty="0"/>
          </a:p>
        </p:txBody>
      </p:sp>
      <p:sp>
        <p:nvSpPr>
          <p:cNvPr id="53" name="TextBox 52"/>
          <p:cNvSpPr txBox="1"/>
          <p:nvPr/>
        </p:nvSpPr>
        <p:spPr>
          <a:xfrm>
            <a:off x="835554" y="3928348"/>
            <a:ext cx="692328" cy="369332"/>
          </a:xfrm>
          <a:prstGeom prst="rect">
            <a:avLst/>
          </a:prstGeom>
          <a:noFill/>
        </p:spPr>
        <p:txBody>
          <a:bodyPr wrap="square" rtlCol="0">
            <a:spAutoFit/>
          </a:bodyPr>
          <a:lstStyle/>
          <a:p>
            <a:r>
              <a:rPr lang="en-US" dirty="0" smtClean="0"/>
              <a:t>Page</a:t>
            </a:r>
            <a:endParaRPr lang="en-US" dirty="0"/>
          </a:p>
        </p:txBody>
      </p:sp>
    </p:spTree>
    <p:extLst>
      <p:ext uri="{BB962C8B-B14F-4D97-AF65-F5344CB8AC3E}">
        <p14:creationId xmlns:p14="http://schemas.microsoft.com/office/powerpoint/2010/main" val="337246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34" grpId="0"/>
      <p:bldP spid="44" grpId="0"/>
      <p:bldP spid="26" grpId="0"/>
      <p:bldP spid="3" grpId="0" animBg="1"/>
      <p:bldP spid="27" grpId="0" animBg="1"/>
      <p:bldP spid="43" grpId="0"/>
      <p:bldP spid="52" grpId="0" animBg="1"/>
      <p:bldP spid="50" grpId="0" animBg="1"/>
      <p:bldP spid="5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Virtual </a:t>
            </a:r>
            <a:r>
              <a:rPr lang="en-US" sz="2800" dirty="0"/>
              <a:t>address space is large, the page table will be large</a:t>
            </a:r>
            <a:endParaRPr lang="en-US" sz="2400" dirty="0"/>
          </a:p>
        </p:txBody>
      </p:sp>
      <p:sp>
        <p:nvSpPr>
          <p:cNvPr id="3" name="Content Placeholder 2"/>
          <p:cNvSpPr>
            <a:spLocks noGrp="1"/>
          </p:cNvSpPr>
          <p:nvPr>
            <p:ph idx="1"/>
          </p:nvPr>
        </p:nvSpPr>
        <p:spPr/>
        <p:txBody>
          <a:bodyPr/>
          <a:lstStyle/>
          <a:p>
            <a:r>
              <a:rPr lang="en-US" dirty="0" smtClean="0"/>
              <a:t>Two different ways to deal with large page table problems:</a:t>
            </a:r>
          </a:p>
          <a:p>
            <a:pPr marL="819150" lvl="1" indent="-457200">
              <a:buFont typeface="+mj-lt"/>
              <a:buAutoNum type="arabicPeriod"/>
            </a:pPr>
            <a:r>
              <a:rPr lang="en-US" dirty="0" smtClean="0"/>
              <a:t>Multilevel Page Table</a:t>
            </a:r>
          </a:p>
          <a:p>
            <a:pPr marL="819150" lvl="1" indent="-457200">
              <a:buFont typeface="+mj-lt"/>
              <a:buAutoNum type="arabicPeriod"/>
            </a:pPr>
            <a:r>
              <a:rPr lang="en-US" dirty="0" smtClean="0"/>
              <a:t>Inverted Page Table</a:t>
            </a:r>
            <a:endParaRPr lang="en-US" dirty="0"/>
          </a:p>
        </p:txBody>
      </p:sp>
    </p:spTree>
    <p:extLst>
      <p:ext uri="{BB962C8B-B14F-4D97-AF65-F5344CB8AC3E}">
        <p14:creationId xmlns:p14="http://schemas.microsoft.com/office/powerpoint/2010/main" val="70888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Multilevel Page Table</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882104273"/>
              </p:ext>
            </p:extLst>
          </p:nvPr>
        </p:nvGraphicFramePr>
        <p:xfrm>
          <a:off x="3733800" y="5064760"/>
          <a:ext cx="1524000" cy="1107440"/>
        </p:xfrm>
        <a:graphic>
          <a:graphicData uri="http://schemas.openxmlformats.org/drawingml/2006/table">
            <a:tbl>
              <a:tblPr firstRow="1" bandRow="1">
                <a:tableStyleId>{5C22544A-7EE6-4342-B048-85BDC9FD1C3A}</a:tableStyleId>
              </a:tblPr>
              <a:tblGrid>
                <a:gridCol w="685800"/>
                <a:gridCol w="838200"/>
              </a:tblGrid>
              <a:tr h="142240">
                <a:tc>
                  <a:txBody>
                    <a:bodyPr/>
                    <a:lstStyle/>
                    <a:p>
                      <a:r>
                        <a:rPr lang="en-US" dirty="0" smtClean="0"/>
                        <a:t>Page</a:t>
                      </a:r>
                      <a:endParaRPr lang="en-US" dirty="0"/>
                    </a:p>
                  </a:txBody>
                  <a:tcPr/>
                </a:tc>
                <a:tc>
                  <a:txBody>
                    <a:bodyPr/>
                    <a:lstStyle/>
                    <a:p>
                      <a:r>
                        <a:rPr lang="en-US" dirty="0" smtClean="0"/>
                        <a:t>Frame</a:t>
                      </a:r>
                      <a:endParaRPr lang="en-US" dirty="0"/>
                    </a:p>
                  </a:txBody>
                  <a:tcPr/>
                </a:tc>
              </a:tr>
              <a:tr h="370840">
                <a:tc>
                  <a:txBody>
                    <a:bodyPr/>
                    <a:lstStyle/>
                    <a:p>
                      <a:r>
                        <a:rPr lang="en-US" dirty="0" smtClean="0"/>
                        <a:t>P1</a:t>
                      </a:r>
                      <a:endParaRPr lang="en-US" dirty="0"/>
                    </a:p>
                  </a:txBody>
                  <a:tcPr/>
                </a:tc>
                <a:tc>
                  <a:txBody>
                    <a:bodyPr/>
                    <a:lstStyle/>
                    <a:p>
                      <a:r>
                        <a:rPr lang="en-US" dirty="0" smtClean="0"/>
                        <a:t>F301</a:t>
                      </a:r>
                      <a:endParaRPr lang="en-US" dirty="0"/>
                    </a:p>
                  </a:txBody>
                  <a:tcPr/>
                </a:tc>
              </a:tr>
              <a:tr h="370840">
                <a:tc>
                  <a:txBody>
                    <a:bodyPr/>
                    <a:lstStyle/>
                    <a:p>
                      <a:r>
                        <a:rPr lang="en-US" dirty="0" smtClean="0"/>
                        <a:t>P2</a:t>
                      </a:r>
                      <a:endParaRPr lang="en-US" dirty="0"/>
                    </a:p>
                  </a:txBody>
                  <a:tcPr/>
                </a:tc>
                <a:tc>
                  <a:txBody>
                    <a:bodyPr/>
                    <a:lstStyle/>
                    <a:p>
                      <a:r>
                        <a:rPr lang="en-US" dirty="0" smtClean="0"/>
                        <a:t>F302</a:t>
                      </a:r>
                      <a:endParaRPr lang="en-US" dirty="0"/>
                    </a:p>
                  </a:txBody>
                  <a:tcPr/>
                </a:tc>
              </a:tr>
            </a:tbl>
          </a:graphicData>
        </a:graphic>
      </p:graphicFrame>
      <p:sp>
        <p:nvSpPr>
          <p:cNvPr id="4" name="Rectangle 3"/>
          <p:cNvSpPr/>
          <p:nvPr/>
        </p:nvSpPr>
        <p:spPr>
          <a:xfrm>
            <a:off x="304799" y="2857501"/>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cxnSp>
        <p:nvCxnSpPr>
          <p:cNvPr id="8" name="Elbow Connector 7"/>
          <p:cNvCxnSpPr>
            <a:stCxn id="4" idx="0"/>
            <a:endCxn id="40" idx="1"/>
          </p:cNvCxnSpPr>
          <p:nvPr/>
        </p:nvCxnSpPr>
        <p:spPr>
          <a:xfrm rot="5400000" flipH="1" flipV="1">
            <a:off x="550952" y="2039846"/>
            <a:ext cx="1143003" cy="492308"/>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2209800" y="1409700"/>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PT2</a:t>
            </a:r>
          </a:p>
          <a:p>
            <a:pPr algn="ctr"/>
            <a:r>
              <a:rPr lang="en-US" dirty="0" smtClean="0"/>
              <a:t>10 bit</a:t>
            </a:r>
            <a:endParaRPr lang="en-US" dirty="0"/>
          </a:p>
        </p:txBody>
      </p:sp>
      <p:sp>
        <p:nvSpPr>
          <p:cNvPr id="11" name="Rectangle 10"/>
          <p:cNvSpPr/>
          <p:nvPr/>
        </p:nvSpPr>
        <p:spPr>
          <a:xfrm>
            <a:off x="3048000" y="1409700"/>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Offset</a:t>
            </a:r>
          </a:p>
          <a:p>
            <a:pPr algn="ctr"/>
            <a:r>
              <a:rPr lang="en-US" dirty="0" smtClean="0"/>
              <a:t>12 bits</a:t>
            </a:r>
            <a:endParaRPr lang="en-US" dirty="0"/>
          </a:p>
        </p:txBody>
      </p:sp>
      <p:sp>
        <p:nvSpPr>
          <p:cNvPr id="12" name="TextBox 11"/>
          <p:cNvSpPr txBox="1"/>
          <p:nvPr/>
        </p:nvSpPr>
        <p:spPr>
          <a:xfrm>
            <a:off x="1752600" y="1029887"/>
            <a:ext cx="1714500" cy="369332"/>
          </a:xfrm>
          <a:prstGeom prst="rect">
            <a:avLst/>
          </a:prstGeom>
          <a:noFill/>
        </p:spPr>
        <p:txBody>
          <a:bodyPr wrap="square" rtlCol="0">
            <a:spAutoFit/>
          </a:bodyPr>
          <a:lstStyle/>
          <a:p>
            <a:pPr algn="r"/>
            <a:r>
              <a:rPr lang="en-US" dirty="0" smtClean="0"/>
              <a:t>Logical Address</a:t>
            </a:r>
            <a:endParaRPr lang="en-US" dirty="0"/>
          </a:p>
        </p:txBody>
      </p:sp>
      <p:sp>
        <p:nvSpPr>
          <p:cNvPr id="14" name="Rectangle 13"/>
          <p:cNvSpPr/>
          <p:nvPr/>
        </p:nvSpPr>
        <p:spPr>
          <a:xfrm>
            <a:off x="7391400" y="2286000"/>
            <a:ext cx="11430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US" dirty="0"/>
          </a:p>
        </p:txBody>
      </p:sp>
      <p:sp>
        <p:nvSpPr>
          <p:cNvPr id="15" name="Rectangle 14"/>
          <p:cNvSpPr/>
          <p:nvPr/>
        </p:nvSpPr>
        <p:spPr>
          <a:xfrm>
            <a:off x="5181600" y="1410770"/>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F202</a:t>
            </a:r>
            <a:endParaRPr lang="en-US" dirty="0"/>
          </a:p>
        </p:txBody>
      </p:sp>
      <p:sp>
        <p:nvSpPr>
          <p:cNvPr id="16" name="Rectangle 15"/>
          <p:cNvSpPr/>
          <p:nvPr/>
        </p:nvSpPr>
        <p:spPr>
          <a:xfrm>
            <a:off x="6019800" y="1410770"/>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23" name="Straight Connector 22"/>
          <p:cNvCxnSpPr/>
          <p:nvPr/>
        </p:nvCxnSpPr>
        <p:spPr>
          <a:xfrm flipV="1">
            <a:off x="3467100" y="986910"/>
            <a:ext cx="0" cy="413266"/>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Elbow Connector 24"/>
          <p:cNvCxnSpPr/>
          <p:nvPr/>
        </p:nvCxnSpPr>
        <p:spPr>
          <a:xfrm>
            <a:off x="3467100" y="996434"/>
            <a:ext cx="3086100" cy="413266"/>
          </a:xfrm>
          <a:prstGeom prst="bentConnector3">
            <a:avLst>
              <a:gd name="adj1" fmla="val 9962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6858000" y="1335204"/>
            <a:ext cx="1714500" cy="369332"/>
          </a:xfrm>
          <a:prstGeom prst="rect">
            <a:avLst/>
          </a:prstGeom>
          <a:noFill/>
        </p:spPr>
        <p:txBody>
          <a:bodyPr wrap="square" rtlCol="0">
            <a:spAutoFit/>
          </a:bodyPr>
          <a:lstStyle/>
          <a:p>
            <a:pPr algn="r"/>
            <a:r>
              <a:rPr lang="en-US" dirty="0" smtClean="0"/>
              <a:t>Physical Address</a:t>
            </a:r>
            <a:endParaRPr lang="en-US" dirty="0"/>
          </a:p>
        </p:txBody>
      </p:sp>
      <p:cxnSp>
        <p:nvCxnSpPr>
          <p:cNvPr id="36" name="Elbow Connector 35"/>
          <p:cNvCxnSpPr>
            <a:stCxn id="16" idx="3"/>
            <a:endCxn id="14" idx="0"/>
          </p:cNvCxnSpPr>
          <p:nvPr/>
        </p:nvCxnSpPr>
        <p:spPr>
          <a:xfrm>
            <a:off x="6858000" y="1715570"/>
            <a:ext cx="1104900" cy="57043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Elbow Connector 41"/>
          <p:cNvCxnSpPr>
            <a:endCxn id="15" idx="2"/>
          </p:cNvCxnSpPr>
          <p:nvPr/>
        </p:nvCxnSpPr>
        <p:spPr>
          <a:xfrm rot="5400000" flipH="1" flipV="1">
            <a:off x="4153434" y="3124736"/>
            <a:ext cx="2551632" cy="342900"/>
          </a:xfrm>
          <a:prstGeom prst="bentConnector3">
            <a:avLst>
              <a:gd name="adj1" fmla="val 726"/>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26" name="Content Placeholder 12"/>
          <p:cNvGraphicFramePr>
            <a:graphicFrameLocks/>
          </p:cNvGraphicFramePr>
          <p:nvPr>
            <p:extLst>
              <p:ext uri="{D42A27DB-BD31-4B8C-83A1-F6EECF244321}">
                <p14:modId xmlns:p14="http://schemas.microsoft.com/office/powerpoint/2010/main" val="1927604291"/>
              </p:ext>
            </p:extLst>
          </p:nvPr>
        </p:nvGraphicFramePr>
        <p:xfrm>
          <a:off x="1752600" y="2857500"/>
          <a:ext cx="1676400" cy="1478280"/>
        </p:xfrm>
        <a:graphic>
          <a:graphicData uri="http://schemas.openxmlformats.org/drawingml/2006/table">
            <a:tbl>
              <a:tblPr firstRow="1" bandRow="1">
                <a:tableStyleId>{5C22544A-7EE6-4342-B048-85BDC9FD1C3A}</a:tableStyleId>
              </a:tblPr>
              <a:tblGrid>
                <a:gridCol w="754380"/>
                <a:gridCol w="922020"/>
              </a:tblGrid>
              <a:tr h="142240">
                <a:tc>
                  <a:txBody>
                    <a:bodyPr/>
                    <a:lstStyle/>
                    <a:p>
                      <a:r>
                        <a:rPr lang="en-US" dirty="0" smtClean="0"/>
                        <a:t>Page</a:t>
                      </a:r>
                      <a:endParaRPr lang="en-US" dirty="0"/>
                    </a:p>
                  </a:txBody>
                  <a:tcPr/>
                </a:tc>
                <a:tc>
                  <a:txBody>
                    <a:bodyPr/>
                    <a:lstStyle/>
                    <a:p>
                      <a:r>
                        <a:rPr lang="en-US" dirty="0" smtClean="0"/>
                        <a:t>Pointer</a:t>
                      </a:r>
                      <a:endParaRPr lang="en-US" dirty="0"/>
                    </a:p>
                  </a:txBody>
                  <a:tcPr/>
                </a:tc>
              </a:tr>
              <a:tr h="370840">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endParaRPr lang="en-US" dirty="0"/>
                    </a:p>
                  </a:txBody>
                  <a:tcPr/>
                </a:tc>
              </a:tr>
            </a:tbl>
          </a:graphicData>
        </a:graphic>
      </p:graphicFrame>
      <p:graphicFrame>
        <p:nvGraphicFramePr>
          <p:cNvPr id="27" name="Content Placeholder 12"/>
          <p:cNvGraphicFramePr>
            <a:graphicFrameLocks/>
          </p:cNvGraphicFramePr>
          <p:nvPr>
            <p:extLst>
              <p:ext uri="{D42A27DB-BD31-4B8C-83A1-F6EECF244321}">
                <p14:modId xmlns:p14="http://schemas.microsoft.com/office/powerpoint/2010/main" val="2578875518"/>
              </p:ext>
            </p:extLst>
          </p:nvPr>
        </p:nvGraphicFramePr>
        <p:xfrm>
          <a:off x="3733800" y="3616960"/>
          <a:ext cx="1524000" cy="1107440"/>
        </p:xfrm>
        <a:graphic>
          <a:graphicData uri="http://schemas.openxmlformats.org/drawingml/2006/table">
            <a:tbl>
              <a:tblPr firstRow="1" bandRow="1">
                <a:tableStyleId>{5C22544A-7EE6-4342-B048-85BDC9FD1C3A}</a:tableStyleId>
              </a:tblPr>
              <a:tblGrid>
                <a:gridCol w="685800"/>
                <a:gridCol w="838200"/>
              </a:tblGrid>
              <a:tr h="142240">
                <a:tc>
                  <a:txBody>
                    <a:bodyPr/>
                    <a:lstStyle/>
                    <a:p>
                      <a:r>
                        <a:rPr lang="en-US" dirty="0" smtClean="0"/>
                        <a:t>Page</a:t>
                      </a:r>
                      <a:endParaRPr lang="en-US" dirty="0"/>
                    </a:p>
                  </a:txBody>
                  <a:tcPr/>
                </a:tc>
                <a:tc>
                  <a:txBody>
                    <a:bodyPr/>
                    <a:lstStyle/>
                    <a:p>
                      <a:r>
                        <a:rPr lang="en-US" dirty="0" smtClean="0"/>
                        <a:t>Frame</a:t>
                      </a:r>
                      <a:endParaRPr lang="en-US" dirty="0"/>
                    </a:p>
                  </a:txBody>
                  <a:tcPr/>
                </a:tc>
              </a:tr>
              <a:tr h="370840">
                <a:tc>
                  <a:txBody>
                    <a:bodyPr/>
                    <a:lstStyle/>
                    <a:p>
                      <a:r>
                        <a:rPr lang="en-US" dirty="0" smtClean="0"/>
                        <a:t>P1</a:t>
                      </a:r>
                      <a:endParaRPr lang="en-US" dirty="0"/>
                    </a:p>
                  </a:txBody>
                  <a:tcPr/>
                </a:tc>
                <a:tc>
                  <a:txBody>
                    <a:bodyPr/>
                    <a:lstStyle/>
                    <a:p>
                      <a:r>
                        <a:rPr lang="en-US" dirty="0" smtClean="0"/>
                        <a:t>F201</a:t>
                      </a:r>
                      <a:endParaRPr lang="en-US" dirty="0"/>
                    </a:p>
                  </a:txBody>
                  <a:tcPr/>
                </a:tc>
              </a:tr>
              <a:tr h="370840">
                <a:tc>
                  <a:txBody>
                    <a:bodyPr/>
                    <a:lstStyle/>
                    <a:p>
                      <a:r>
                        <a:rPr lang="en-US" dirty="0" smtClean="0"/>
                        <a:t>P2</a:t>
                      </a:r>
                      <a:endParaRPr lang="en-US" dirty="0"/>
                    </a:p>
                  </a:txBody>
                  <a:tcPr/>
                </a:tc>
                <a:tc>
                  <a:txBody>
                    <a:bodyPr/>
                    <a:lstStyle/>
                    <a:p>
                      <a:r>
                        <a:rPr lang="en-US" dirty="0" smtClean="0"/>
                        <a:t>F202</a:t>
                      </a:r>
                      <a:endParaRPr lang="en-US" dirty="0"/>
                    </a:p>
                  </a:txBody>
                  <a:tcPr/>
                </a:tc>
              </a:tr>
            </a:tbl>
          </a:graphicData>
        </a:graphic>
      </p:graphicFrame>
      <p:graphicFrame>
        <p:nvGraphicFramePr>
          <p:cNvPr id="28" name="Content Placeholder 12"/>
          <p:cNvGraphicFramePr>
            <a:graphicFrameLocks/>
          </p:cNvGraphicFramePr>
          <p:nvPr>
            <p:extLst>
              <p:ext uri="{D42A27DB-BD31-4B8C-83A1-F6EECF244321}">
                <p14:modId xmlns:p14="http://schemas.microsoft.com/office/powerpoint/2010/main" val="1506422469"/>
              </p:ext>
            </p:extLst>
          </p:nvPr>
        </p:nvGraphicFramePr>
        <p:xfrm>
          <a:off x="3701143" y="2169160"/>
          <a:ext cx="1524000" cy="1107440"/>
        </p:xfrm>
        <a:graphic>
          <a:graphicData uri="http://schemas.openxmlformats.org/drawingml/2006/table">
            <a:tbl>
              <a:tblPr firstRow="1" bandRow="1">
                <a:tableStyleId>{5C22544A-7EE6-4342-B048-85BDC9FD1C3A}</a:tableStyleId>
              </a:tblPr>
              <a:tblGrid>
                <a:gridCol w="685800"/>
                <a:gridCol w="838200"/>
              </a:tblGrid>
              <a:tr h="142240">
                <a:tc>
                  <a:txBody>
                    <a:bodyPr/>
                    <a:lstStyle/>
                    <a:p>
                      <a:r>
                        <a:rPr lang="en-US" dirty="0" smtClean="0"/>
                        <a:t>Page</a:t>
                      </a:r>
                      <a:endParaRPr lang="en-US" dirty="0"/>
                    </a:p>
                  </a:txBody>
                  <a:tcPr/>
                </a:tc>
                <a:tc>
                  <a:txBody>
                    <a:bodyPr/>
                    <a:lstStyle/>
                    <a:p>
                      <a:r>
                        <a:rPr lang="en-US" dirty="0" smtClean="0"/>
                        <a:t>Frame</a:t>
                      </a:r>
                      <a:endParaRPr lang="en-US" dirty="0"/>
                    </a:p>
                  </a:txBody>
                  <a:tcPr/>
                </a:tc>
              </a:tr>
              <a:tr h="370840">
                <a:tc>
                  <a:txBody>
                    <a:bodyPr/>
                    <a:lstStyle/>
                    <a:p>
                      <a:r>
                        <a:rPr lang="en-US" dirty="0" smtClean="0"/>
                        <a:t>P1</a:t>
                      </a:r>
                      <a:endParaRPr lang="en-US" dirty="0"/>
                    </a:p>
                  </a:txBody>
                  <a:tcPr/>
                </a:tc>
                <a:tc>
                  <a:txBody>
                    <a:bodyPr/>
                    <a:lstStyle/>
                    <a:p>
                      <a:r>
                        <a:rPr lang="en-US" dirty="0" smtClean="0"/>
                        <a:t>F101</a:t>
                      </a:r>
                      <a:endParaRPr lang="en-US" dirty="0"/>
                    </a:p>
                  </a:txBody>
                  <a:tcPr/>
                </a:tc>
              </a:tr>
              <a:tr h="370840">
                <a:tc>
                  <a:txBody>
                    <a:bodyPr/>
                    <a:lstStyle/>
                    <a:p>
                      <a:r>
                        <a:rPr lang="en-US" dirty="0" smtClean="0"/>
                        <a:t>P2</a:t>
                      </a:r>
                      <a:endParaRPr lang="en-US" dirty="0"/>
                    </a:p>
                  </a:txBody>
                  <a:tcPr/>
                </a:tc>
                <a:tc>
                  <a:txBody>
                    <a:bodyPr/>
                    <a:lstStyle/>
                    <a:p>
                      <a:r>
                        <a:rPr lang="en-US" dirty="0" smtClean="0"/>
                        <a:t>F102</a:t>
                      </a:r>
                      <a:endParaRPr lang="en-US" dirty="0"/>
                    </a:p>
                  </a:txBody>
                  <a:tcPr/>
                </a:tc>
              </a:tr>
            </a:tbl>
          </a:graphicData>
        </a:graphic>
      </p:graphicFrame>
      <p:cxnSp>
        <p:nvCxnSpPr>
          <p:cNvPr id="7" name="Straight Arrow Connector 6"/>
          <p:cNvCxnSpPr/>
          <p:nvPr/>
        </p:nvCxnSpPr>
        <p:spPr>
          <a:xfrm flipV="1">
            <a:off x="3048000" y="2329812"/>
            <a:ext cx="653143" cy="106109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p:cNvCxnSpPr/>
          <p:nvPr/>
        </p:nvCxnSpPr>
        <p:spPr>
          <a:xfrm>
            <a:off x="3048000" y="3733800"/>
            <a:ext cx="718457" cy="2032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p:nvPr/>
        </p:nvCxnSpPr>
        <p:spPr>
          <a:xfrm>
            <a:off x="2971800" y="4094481"/>
            <a:ext cx="794657" cy="123698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0" name="Rectangle 39"/>
          <p:cNvSpPr/>
          <p:nvPr/>
        </p:nvSpPr>
        <p:spPr>
          <a:xfrm>
            <a:off x="1368607" y="1409698"/>
            <a:ext cx="838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PT1</a:t>
            </a:r>
          </a:p>
          <a:p>
            <a:pPr algn="ctr"/>
            <a:r>
              <a:rPr lang="en-US" dirty="0" smtClean="0"/>
              <a:t>10 bit</a:t>
            </a:r>
            <a:endParaRPr lang="en-US" dirty="0"/>
          </a:p>
        </p:txBody>
      </p:sp>
      <p:sp>
        <p:nvSpPr>
          <p:cNvPr id="47" name="TextBox 46"/>
          <p:cNvSpPr txBox="1"/>
          <p:nvPr/>
        </p:nvSpPr>
        <p:spPr>
          <a:xfrm>
            <a:off x="1776687" y="2029777"/>
            <a:ext cx="364942" cy="369332"/>
          </a:xfrm>
          <a:prstGeom prst="rect">
            <a:avLst/>
          </a:prstGeom>
          <a:noFill/>
        </p:spPr>
        <p:txBody>
          <a:bodyPr wrap="square" rtlCol="0">
            <a:spAutoFit/>
          </a:bodyPr>
          <a:lstStyle/>
          <a:p>
            <a:r>
              <a:rPr lang="en-US" dirty="0" smtClean="0"/>
              <a:t>2</a:t>
            </a:r>
            <a:endParaRPr lang="en-US" dirty="0"/>
          </a:p>
        </p:txBody>
      </p:sp>
      <p:sp>
        <p:nvSpPr>
          <p:cNvPr id="50" name="TextBox 49"/>
          <p:cNvSpPr txBox="1"/>
          <p:nvPr/>
        </p:nvSpPr>
        <p:spPr>
          <a:xfrm>
            <a:off x="2659240" y="2017630"/>
            <a:ext cx="460192" cy="369332"/>
          </a:xfrm>
          <a:prstGeom prst="rect">
            <a:avLst/>
          </a:prstGeom>
          <a:noFill/>
        </p:spPr>
        <p:txBody>
          <a:bodyPr wrap="square" rtlCol="0">
            <a:spAutoFit/>
          </a:bodyPr>
          <a:lstStyle/>
          <a:p>
            <a:r>
              <a:rPr lang="en-US" dirty="0" smtClean="0"/>
              <a:t>P2</a:t>
            </a:r>
            <a:endParaRPr lang="en-US" dirty="0"/>
          </a:p>
        </p:txBody>
      </p:sp>
      <p:cxnSp>
        <p:nvCxnSpPr>
          <p:cNvPr id="51" name="Elbow Connector 50"/>
          <p:cNvCxnSpPr/>
          <p:nvPr/>
        </p:nvCxnSpPr>
        <p:spPr>
          <a:xfrm rot="16200000" flipH="1">
            <a:off x="2116370" y="2555634"/>
            <a:ext cx="2575030" cy="1457710"/>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Elbow Connector 29"/>
          <p:cNvCxnSpPr/>
          <p:nvPr/>
        </p:nvCxnSpPr>
        <p:spPr>
          <a:xfrm rot="16200000" flipH="1">
            <a:off x="1070854" y="2678722"/>
            <a:ext cx="1813025" cy="449530"/>
          </a:xfrm>
          <a:prstGeom prst="bentConnector3">
            <a:avLst>
              <a:gd name="adj1" fmla="val 31087"/>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Rounded Rectangle 42"/>
          <p:cNvSpPr/>
          <p:nvPr/>
        </p:nvSpPr>
        <p:spPr>
          <a:xfrm>
            <a:off x="3594201" y="3477581"/>
            <a:ext cx="1818721" cy="1434783"/>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8348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34" grpId="0"/>
      <p:bldP spid="47" grpId="0"/>
      <p:bldP spid="50" grpId="0"/>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abstraction</a:t>
            </a:r>
            <a:endParaRPr lang="en-US" dirty="0"/>
          </a:p>
        </p:txBody>
      </p:sp>
      <p:sp>
        <p:nvSpPr>
          <p:cNvPr id="3" name="Content Placeholder 2"/>
          <p:cNvSpPr>
            <a:spLocks noGrp="1"/>
          </p:cNvSpPr>
          <p:nvPr>
            <p:ph idx="1"/>
          </p:nvPr>
        </p:nvSpPr>
        <p:spPr/>
        <p:txBody>
          <a:bodyPr/>
          <a:lstStyle/>
          <a:p>
            <a:r>
              <a:rPr lang="en-US" dirty="0"/>
              <a:t>The hardware and OS memory </a:t>
            </a:r>
            <a:r>
              <a:rPr lang="en-US" dirty="0" smtClean="0"/>
              <a:t>manager makes </a:t>
            </a:r>
            <a:r>
              <a:rPr lang="en-US" dirty="0"/>
              <a:t>you see the memory as a </a:t>
            </a:r>
            <a:r>
              <a:rPr lang="en-US" dirty="0" smtClean="0"/>
              <a:t>single contiguous entity.</a:t>
            </a:r>
            <a:endParaRPr lang="en-US" dirty="0"/>
          </a:p>
          <a:p>
            <a:r>
              <a:rPr lang="en-US" dirty="0"/>
              <a:t>How do they do that?</a:t>
            </a:r>
          </a:p>
          <a:p>
            <a:pPr lvl="1"/>
            <a:r>
              <a:rPr lang="en-US" dirty="0"/>
              <a:t>Abstraction</a:t>
            </a:r>
          </a:p>
          <a:p>
            <a:r>
              <a:rPr lang="en-US" dirty="0"/>
              <a:t>Is abstraction necessary?</a:t>
            </a:r>
          </a:p>
        </p:txBody>
      </p:sp>
    </p:spTree>
    <p:extLst>
      <p:ext uri="{BB962C8B-B14F-4D97-AF65-F5344CB8AC3E}">
        <p14:creationId xmlns:p14="http://schemas.microsoft.com/office/powerpoint/2010/main" val="289670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Page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7345945"/>
              </p:ext>
            </p:extLst>
          </p:nvPr>
        </p:nvGraphicFramePr>
        <p:xfrm>
          <a:off x="214312" y="1447800"/>
          <a:ext cx="3009900" cy="457200"/>
        </p:xfrm>
        <a:graphic>
          <a:graphicData uri="http://schemas.openxmlformats.org/drawingml/2006/table">
            <a:tbl>
              <a:tblPr firstRow="1" bandRow="1">
                <a:tableStyleId>{5C22544A-7EE6-4342-B048-85BDC9FD1C3A}</a:tableStyleId>
              </a:tblPr>
              <a:tblGrid>
                <a:gridCol w="1504950"/>
                <a:gridCol w="1504950"/>
              </a:tblGrid>
              <a:tr h="370840">
                <a:tc>
                  <a:txBody>
                    <a:bodyPr/>
                    <a:lstStyle/>
                    <a:p>
                      <a:r>
                        <a:rPr lang="en-US" sz="2400" dirty="0" smtClean="0"/>
                        <a:t>Page No 2</a:t>
                      </a:r>
                      <a:endParaRPr lang="en-IN" sz="2400" dirty="0"/>
                    </a:p>
                  </a:txBody>
                  <a:tcPr/>
                </a:tc>
                <a:tc>
                  <a:txBody>
                    <a:bodyPr/>
                    <a:lstStyle/>
                    <a:p>
                      <a:r>
                        <a:rPr lang="en-US" sz="2400" dirty="0" smtClean="0"/>
                        <a:t>Offset</a:t>
                      </a:r>
                      <a:endParaRPr lang="en-IN" sz="2400" dirty="0"/>
                    </a:p>
                  </a:txBody>
                  <a:tcPr/>
                </a:tc>
              </a:tr>
            </a:tbl>
          </a:graphicData>
        </a:graphic>
      </p:graphicFrame>
      <p:sp>
        <p:nvSpPr>
          <p:cNvPr id="5" name="TextBox 4"/>
          <p:cNvSpPr txBox="1"/>
          <p:nvPr/>
        </p:nvSpPr>
        <p:spPr>
          <a:xfrm>
            <a:off x="214312" y="1021315"/>
            <a:ext cx="3009900" cy="430887"/>
          </a:xfrm>
          <a:prstGeom prst="rect">
            <a:avLst/>
          </a:prstGeom>
          <a:noFill/>
        </p:spPr>
        <p:txBody>
          <a:bodyPr wrap="square" rtlCol="0">
            <a:spAutoFit/>
          </a:bodyPr>
          <a:lstStyle/>
          <a:p>
            <a:pPr algn="ctr"/>
            <a:r>
              <a:rPr lang="en-US" sz="2200" dirty="0" smtClean="0"/>
              <a:t>Current process ID - 245</a:t>
            </a:r>
            <a:endParaRPr lang="en-IN" sz="2200" dirty="0"/>
          </a:p>
        </p:txBody>
      </p:sp>
      <p:graphicFrame>
        <p:nvGraphicFramePr>
          <p:cNvPr id="7" name="Content Placeholder 3"/>
          <p:cNvGraphicFramePr>
            <a:graphicFrameLocks/>
          </p:cNvGraphicFramePr>
          <p:nvPr>
            <p:extLst>
              <p:ext uri="{D42A27DB-BD31-4B8C-83A1-F6EECF244321}">
                <p14:modId xmlns:p14="http://schemas.microsoft.com/office/powerpoint/2010/main" val="993931306"/>
              </p:ext>
            </p:extLst>
          </p:nvPr>
        </p:nvGraphicFramePr>
        <p:xfrm>
          <a:off x="214312" y="5562600"/>
          <a:ext cx="3443288" cy="457200"/>
        </p:xfrm>
        <a:graphic>
          <a:graphicData uri="http://schemas.openxmlformats.org/drawingml/2006/table">
            <a:tbl>
              <a:tblPr firstRow="1" bandRow="1">
                <a:tableStyleId>{5C22544A-7EE6-4342-B048-85BDC9FD1C3A}</a:tableStyleId>
              </a:tblPr>
              <a:tblGrid>
                <a:gridCol w="1721644"/>
                <a:gridCol w="1721644"/>
              </a:tblGrid>
              <a:tr h="152400">
                <a:tc>
                  <a:txBody>
                    <a:bodyPr/>
                    <a:lstStyle/>
                    <a:p>
                      <a:r>
                        <a:rPr lang="en-US" sz="2400" dirty="0" smtClean="0"/>
                        <a:t>Frame No 4</a:t>
                      </a:r>
                      <a:endParaRPr lang="en-IN" sz="2400" dirty="0"/>
                    </a:p>
                  </a:txBody>
                  <a:tcPr/>
                </a:tc>
                <a:tc>
                  <a:txBody>
                    <a:bodyPr/>
                    <a:lstStyle/>
                    <a:p>
                      <a:r>
                        <a:rPr lang="en-US" sz="2400" dirty="0" smtClean="0"/>
                        <a:t>Offset</a:t>
                      </a:r>
                      <a:endParaRPr lang="en-IN" sz="2400" dirty="0"/>
                    </a:p>
                  </a:txBody>
                  <a:tcPr/>
                </a:tc>
              </a:tr>
            </a:tbl>
          </a:graphicData>
        </a:graphic>
      </p:graphicFrame>
      <p:sp>
        <p:nvSpPr>
          <p:cNvPr id="8" name="TextBox 7"/>
          <p:cNvSpPr txBox="1"/>
          <p:nvPr/>
        </p:nvSpPr>
        <p:spPr>
          <a:xfrm>
            <a:off x="888206" y="6015398"/>
            <a:ext cx="2083594" cy="430887"/>
          </a:xfrm>
          <a:prstGeom prst="rect">
            <a:avLst/>
          </a:prstGeom>
          <a:noFill/>
        </p:spPr>
        <p:txBody>
          <a:bodyPr wrap="square" rtlCol="0">
            <a:spAutoFit/>
          </a:bodyPr>
          <a:lstStyle/>
          <a:p>
            <a:pPr algn="ctr"/>
            <a:r>
              <a:rPr lang="en-US" sz="2200" dirty="0" smtClean="0"/>
              <a:t>Physical Address</a:t>
            </a:r>
            <a:endParaRPr lang="en-IN" sz="2200" dirty="0"/>
          </a:p>
        </p:txBody>
      </p:sp>
      <p:sp>
        <p:nvSpPr>
          <p:cNvPr id="9" name="TextBox 8"/>
          <p:cNvSpPr txBox="1"/>
          <p:nvPr/>
        </p:nvSpPr>
        <p:spPr>
          <a:xfrm>
            <a:off x="345280" y="2514240"/>
            <a:ext cx="139779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Hash Function</a:t>
            </a:r>
            <a:endParaRPr lang="en-IN" sz="2400" dirty="0"/>
          </a:p>
        </p:txBody>
      </p:sp>
      <p:graphicFrame>
        <p:nvGraphicFramePr>
          <p:cNvPr id="10" name="Table 9"/>
          <p:cNvGraphicFramePr>
            <a:graphicFrameLocks noGrp="1"/>
          </p:cNvGraphicFramePr>
          <p:nvPr>
            <p:extLst>
              <p:ext uri="{D42A27DB-BD31-4B8C-83A1-F6EECF244321}">
                <p14:modId xmlns:p14="http://schemas.microsoft.com/office/powerpoint/2010/main" val="4242069453"/>
              </p:ext>
            </p:extLst>
          </p:nvPr>
        </p:nvGraphicFramePr>
        <p:xfrm>
          <a:off x="2881312" y="2220099"/>
          <a:ext cx="5646738" cy="2738120"/>
        </p:xfrm>
        <a:graphic>
          <a:graphicData uri="http://schemas.openxmlformats.org/drawingml/2006/table">
            <a:tbl>
              <a:tblPr firstRow="1" bandRow="1">
                <a:tableStyleId>{5C22544A-7EE6-4342-B048-85BDC9FD1C3A}</a:tableStyleId>
              </a:tblPr>
              <a:tblGrid>
                <a:gridCol w="1476375"/>
                <a:gridCol w="1284859"/>
                <a:gridCol w="1547559"/>
                <a:gridCol w="1337945"/>
              </a:tblGrid>
              <a:tr h="370840">
                <a:tc>
                  <a:txBody>
                    <a:bodyPr/>
                    <a:lstStyle/>
                    <a:p>
                      <a:r>
                        <a:rPr lang="en-US" sz="2400" dirty="0" smtClean="0"/>
                        <a:t>Frame No</a:t>
                      </a:r>
                      <a:endParaRPr lang="en-IN" sz="2400" dirty="0"/>
                    </a:p>
                  </a:txBody>
                  <a:tcPr/>
                </a:tc>
                <a:tc>
                  <a:txBody>
                    <a:bodyPr/>
                    <a:lstStyle/>
                    <a:p>
                      <a:r>
                        <a:rPr lang="en-US" sz="2400" dirty="0" smtClean="0"/>
                        <a:t>Page No</a:t>
                      </a:r>
                      <a:endParaRPr lang="en-IN" sz="2400" dirty="0"/>
                    </a:p>
                  </a:txBody>
                  <a:tcPr/>
                </a:tc>
                <a:tc>
                  <a:txBody>
                    <a:bodyPr/>
                    <a:lstStyle/>
                    <a:p>
                      <a:r>
                        <a:rPr lang="en-US" sz="2400" dirty="0" smtClean="0"/>
                        <a:t>Process ID</a:t>
                      </a:r>
                      <a:endParaRPr lang="en-IN" sz="2400" dirty="0"/>
                    </a:p>
                  </a:txBody>
                  <a:tcPr/>
                </a:tc>
                <a:tc>
                  <a:txBody>
                    <a:bodyPr/>
                    <a:lstStyle/>
                    <a:p>
                      <a:r>
                        <a:rPr lang="en-US" sz="2800" dirty="0" smtClean="0"/>
                        <a:t>Pointer</a:t>
                      </a:r>
                      <a:endParaRPr lang="en-IN" sz="2400" dirty="0"/>
                    </a:p>
                  </a:txBody>
                  <a:tcPr/>
                </a:tc>
              </a:tr>
              <a:tr h="370840">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211</a:t>
                      </a:r>
                      <a:endParaRPr lang="en-IN" dirty="0"/>
                    </a:p>
                  </a:txBody>
                  <a:tcPr/>
                </a:tc>
                <a:tc>
                  <a:txBody>
                    <a:bodyPr/>
                    <a:lstStyle/>
                    <a:p>
                      <a:endParaRPr lang="en-IN" dirty="0"/>
                    </a:p>
                  </a:txBody>
                  <a:tcPr/>
                </a:tc>
              </a:tr>
              <a:tr h="370840">
                <a:tc>
                  <a:txBody>
                    <a:bodyPr/>
                    <a:lstStyle/>
                    <a:p>
                      <a:r>
                        <a:rPr lang="en-US" dirty="0" smtClean="0"/>
                        <a:t>2</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r>
              <a:tr h="370840">
                <a:tc>
                  <a:txBody>
                    <a:bodyPr/>
                    <a:lstStyle/>
                    <a:p>
                      <a:r>
                        <a:rPr lang="en-US" dirty="0" smtClean="0"/>
                        <a:t>3</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r>
              <a:tr h="340221">
                <a:tc>
                  <a:txBody>
                    <a:bodyPr/>
                    <a:lstStyle/>
                    <a:p>
                      <a:r>
                        <a:rPr lang="en-US" dirty="0" smtClean="0"/>
                        <a:t>4</a:t>
                      </a:r>
                      <a:endParaRPr lang="en-IN" dirty="0"/>
                    </a:p>
                  </a:txBody>
                  <a:tcPr/>
                </a:tc>
                <a:tc>
                  <a:txBody>
                    <a:bodyPr/>
                    <a:lstStyle/>
                    <a:p>
                      <a:r>
                        <a:rPr lang="en-US" dirty="0" smtClean="0"/>
                        <a:t>2</a:t>
                      </a:r>
                      <a:endParaRPr lang="en-IN" dirty="0"/>
                    </a:p>
                  </a:txBody>
                  <a:tcPr/>
                </a:tc>
                <a:tc>
                  <a:txBody>
                    <a:bodyPr/>
                    <a:lstStyle/>
                    <a:p>
                      <a:r>
                        <a:rPr lang="en-US" dirty="0" smtClean="0"/>
                        <a:t>245</a:t>
                      </a:r>
                      <a:endParaRPr lang="en-IN" dirty="0"/>
                    </a:p>
                  </a:txBody>
                  <a:tcPr/>
                </a:tc>
                <a:tc>
                  <a:txBody>
                    <a:bodyPr/>
                    <a:lstStyle/>
                    <a:p>
                      <a:endParaRPr lang="en-IN" dirty="0"/>
                    </a:p>
                  </a:txBody>
                  <a:tcPr/>
                </a:tc>
              </a:tr>
              <a:tr h="370840">
                <a:tc>
                  <a:txBody>
                    <a:bodyPr/>
                    <a:lstStyle/>
                    <a:p>
                      <a:r>
                        <a:rPr lang="en-US" dirty="0" smtClean="0"/>
                        <a:t>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6</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cxnSp>
        <p:nvCxnSpPr>
          <p:cNvPr id="12" name="Straight Arrow Connector 11"/>
          <p:cNvCxnSpPr/>
          <p:nvPr/>
        </p:nvCxnSpPr>
        <p:spPr>
          <a:xfrm>
            <a:off x="1044177" y="1892643"/>
            <a:ext cx="0" cy="6092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3"/>
          </p:cNvCxnSpPr>
          <p:nvPr/>
        </p:nvCxnSpPr>
        <p:spPr>
          <a:xfrm flipV="1">
            <a:off x="1743074" y="2929738"/>
            <a:ext cx="11382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410200" y="1150203"/>
            <a:ext cx="3429000" cy="830997"/>
          </a:xfrm>
          <a:prstGeom prst="rect">
            <a:avLst/>
          </a:prstGeom>
          <a:noFill/>
        </p:spPr>
        <p:txBody>
          <a:bodyPr wrap="square" rtlCol="0">
            <a:spAutoFit/>
          </a:bodyPr>
          <a:lstStyle/>
          <a:p>
            <a:r>
              <a:rPr lang="en-US" sz="2400" dirty="0" smtClean="0"/>
              <a:t>Process IDs do not match.</a:t>
            </a:r>
          </a:p>
          <a:p>
            <a:r>
              <a:rPr lang="en-US" sz="2400" dirty="0" smtClean="0"/>
              <a:t>So follow chaining pointer</a:t>
            </a:r>
            <a:endParaRPr lang="en-IN" sz="2400" dirty="0"/>
          </a:p>
        </p:txBody>
      </p:sp>
      <p:cxnSp>
        <p:nvCxnSpPr>
          <p:cNvPr id="26" name="Straight Connector 25"/>
          <p:cNvCxnSpPr/>
          <p:nvPr/>
        </p:nvCxnSpPr>
        <p:spPr>
          <a:xfrm>
            <a:off x="7924800" y="2929738"/>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8839200" y="2929738"/>
            <a:ext cx="0" cy="1108862"/>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7924800" y="4038600"/>
            <a:ext cx="914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410200" y="5017907"/>
            <a:ext cx="3429000" cy="1200329"/>
          </a:xfrm>
          <a:prstGeom prst="rect">
            <a:avLst/>
          </a:prstGeom>
          <a:noFill/>
        </p:spPr>
        <p:txBody>
          <a:bodyPr wrap="square" rtlCol="0">
            <a:spAutoFit/>
          </a:bodyPr>
          <a:lstStyle/>
          <a:p>
            <a:r>
              <a:rPr lang="en-US" sz="2400" dirty="0" smtClean="0"/>
              <a:t>Process IDs match.</a:t>
            </a:r>
          </a:p>
          <a:p>
            <a:r>
              <a:rPr lang="en-US" sz="2400" dirty="0" smtClean="0"/>
              <a:t>So frame no added to physical address.</a:t>
            </a:r>
            <a:endParaRPr lang="en-IN" sz="2400" dirty="0"/>
          </a:p>
        </p:txBody>
      </p:sp>
      <p:cxnSp>
        <p:nvCxnSpPr>
          <p:cNvPr id="42" name="Straight Arrow Connector 41"/>
          <p:cNvCxnSpPr/>
          <p:nvPr/>
        </p:nvCxnSpPr>
        <p:spPr>
          <a:xfrm>
            <a:off x="2362200" y="1824398"/>
            <a:ext cx="0" cy="37382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1743074" y="4038600"/>
            <a:ext cx="1228726" cy="1524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205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P spid="19" grpId="0"/>
      <p:bldP spid="3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Page </a:t>
            </a:r>
            <a:r>
              <a:rPr lang="en-IN" dirty="0"/>
              <a:t>replacement </a:t>
            </a:r>
            <a:r>
              <a:rPr lang="en-IN" dirty="0" smtClean="0"/>
              <a:t>algorithms</a:t>
            </a:r>
            <a:endParaRPr lang="en-IN" dirty="0"/>
          </a:p>
        </p:txBody>
      </p:sp>
      <p:sp>
        <p:nvSpPr>
          <p:cNvPr id="3" name="Content Placeholder 2"/>
          <p:cNvSpPr>
            <a:spLocks noGrp="1"/>
          </p:cNvSpPr>
          <p:nvPr>
            <p:ph idx="1"/>
          </p:nvPr>
        </p:nvSpPr>
        <p:spPr/>
        <p:txBody>
          <a:bodyPr/>
          <a:lstStyle/>
          <a:p>
            <a:r>
              <a:rPr lang="en-US" dirty="0" smtClean="0"/>
              <a:t>Following are different types of page replacement algorithms</a:t>
            </a:r>
            <a:endParaRPr lang="en-IN" dirty="0" smtClean="0"/>
          </a:p>
          <a:p>
            <a:pPr marL="819150" lvl="1" indent="-457200">
              <a:buFont typeface="+mj-lt"/>
              <a:buAutoNum type="arabicPeriod"/>
            </a:pPr>
            <a:r>
              <a:rPr lang="en-IN" dirty="0" smtClean="0"/>
              <a:t>Optimal </a:t>
            </a:r>
            <a:r>
              <a:rPr lang="en-IN" dirty="0"/>
              <a:t>Page Replacement Algorithm</a:t>
            </a:r>
          </a:p>
          <a:p>
            <a:pPr marL="819150" lvl="1" indent="-457200">
              <a:buFont typeface="+mj-lt"/>
              <a:buAutoNum type="arabicPeriod"/>
            </a:pPr>
            <a:r>
              <a:rPr lang="en-IN" dirty="0"/>
              <a:t>FIFO </a:t>
            </a:r>
            <a:r>
              <a:rPr lang="en-IN" dirty="0" smtClean="0"/>
              <a:t>Page Replacement </a:t>
            </a:r>
            <a:r>
              <a:rPr lang="en-IN" dirty="0"/>
              <a:t>Algorithm</a:t>
            </a:r>
          </a:p>
          <a:p>
            <a:pPr marL="819150" lvl="1" indent="-457200">
              <a:buFont typeface="+mj-lt"/>
              <a:buAutoNum type="arabicPeriod"/>
            </a:pPr>
            <a:r>
              <a:rPr lang="en-IN" dirty="0"/>
              <a:t>The Second Chance Page Replacement Algorithm</a:t>
            </a:r>
          </a:p>
          <a:p>
            <a:pPr marL="819150" lvl="1" indent="-457200">
              <a:buFont typeface="+mj-lt"/>
              <a:buAutoNum type="arabicPeriod"/>
            </a:pPr>
            <a:r>
              <a:rPr lang="en-IN" dirty="0"/>
              <a:t>The Clock Page Replacement Algorithm</a:t>
            </a:r>
          </a:p>
          <a:p>
            <a:pPr marL="819150" lvl="1" indent="-457200">
              <a:buFont typeface="+mj-lt"/>
              <a:buAutoNum type="arabicPeriod"/>
            </a:pPr>
            <a:r>
              <a:rPr lang="en-IN" dirty="0"/>
              <a:t>LRU (Least Recently Used) Page Replacement Algorithm</a:t>
            </a:r>
          </a:p>
          <a:p>
            <a:pPr marL="819150" lvl="1" indent="-457200">
              <a:buFont typeface="+mj-lt"/>
              <a:buAutoNum type="arabicPeriod"/>
            </a:pPr>
            <a:r>
              <a:rPr lang="en-IN" dirty="0"/>
              <a:t>NRU (Not Recently Used</a:t>
            </a:r>
            <a:r>
              <a:rPr lang="en-IN" dirty="0" smtClean="0"/>
              <a:t>)</a:t>
            </a:r>
            <a:endParaRPr lang="en-IN" dirty="0"/>
          </a:p>
        </p:txBody>
      </p:sp>
    </p:spTree>
    <p:extLst>
      <p:ext uri="{BB962C8B-B14F-4D97-AF65-F5344CB8AC3E}">
        <p14:creationId xmlns:p14="http://schemas.microsoft.com/office/powerpoint/2010/main" val="266404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Optimal Page Replacement </a:t>
            </a:r>
            <a:r>
              <a:rPr lang="en-IN" dirty="0" smtClean="0"/>
              <a:t>Algorithm</a:t>
            </a:r>
            <a:endParaRPr lang="en-IN" dirty="0"/>
          </a:p>
        </p:txBody>
      </p:sp>
      <p:sp>
        <p:nvSpPr>
          <p:cNvPr id="3" name="Content Placeholder 2"/>
          <p:cNvSpPr>
            <a:spLocks noGrp="1"/>
          </p:cNvSpPr>
          <p:nvPr>
            <p:ph idx="1"/>
          </p:nvPr>
        </p:nvSpPr>
        <p:spPr/>
        <p:txBody>
          <a:bodyPr/>
          <a:lstStyle/>
          <a:p>
            <a:pPr lvl="0"/>
            <a:r>
              <a:rPr lang="en-US" dirty="0"/>
              <a:t>The moment a page fault occurs, some set of pages will be in the memory. </a:t>
            </a:r>
            <a:endParaRPr lang="en-IN" dirty="0"/>
          </a:p>
          <a:p>
            <a:pPr lvl="0"/>
            <a:r>
              <a:rPr lang="en-US" dirty="0"/>
              <a:t>One of these pages will be referenced on the very next instruction. </a:t>
            </a:r>
            <a:endParaRPr lang="en-IN" dirty="0"/>
          </a:p>
          <a:p>
            <a:pPr lvl="0"/>
            <a:r>
              <a:rPr lang="en-US" dirty="0"/>
              <a:t>Other pages may not be referenced until 10, 100, or perhaps 1000 instructions later.</a:t>
            </a:r>
            <a:endParaRPr lang="en-IN" dirty="0"/>
          </a:p>
          <a:p>
            <a:pPr lvl="0"/>
            <a:r>
              <a:rPr lang="en-US" dirty="0"/>
              <a:t>Each page can be labeled with the number of instructions that will be executed before that page is first referenced.</a:t>
            </a:r>
            <a:endParaRPr lang="en-IN" dirty="0"/>
          </a:p>
          <a:p>
            <a:pPr lvl="0"/>
            <a:r>
              <a:rPr lang="en-US" dirty="0"/>
              <a:t>The optimal page algorithm simply says that the page with the highest label should be removed. </a:t>
            </a:r>
            <a:endParaRPr lang="en-IN" dirty="0"/>
          </a:p>
          <a:p>
            <a:pPr lvl="0"/>
            <a:r>
              <a:rPr lang="en-US" dirty="0"/>
              <a:t>The only problem with this algorithm is that it is unrealizable. </a:t>
            </a:r>
            <a:endParaRPr lang="en-IN" dirty="0"/>
          </a:p>
          <a:p>
            <a:r>
              <a:rPr lang="en-US" dirty="0"/>
              <a:t>At the time of the page fault, the operating system has no way of knowing when each of the pages will be referenced next.</a:t>
            </a:r>
            <a:endParaRPr lang="en-IN" dirty="0"/>
          </a:p>
        </p:txBody>
      </p:sp>
    </p:spTree>
    <p:extLst>
      <p:ext uri="{BB962C8B-B14F-4D97-AF65-F5344CB8AC3E}">
        <p14:creationId xmlns:p14="http://schemas.microsoft.com/office/powerpoint/2010/main" val="72007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FIFO Page Replacement Algorithm</a:t>
            </a:r>
          </a:p>
        </p:txBody>
      </p:sp>
      <p:sp>
        <p:nvSpPr>
          <p:cNvPr id="3" name="Content Placeholder 2"/>
          <p:cNvSpPr>
            <a:spLocks noGrp="1"/>
          </p:cNvSpPr>
          <p:nvPr>
            <p:ph idx="1"/>
          </p:nvPr>
        </p:nvSpPr>
        <p:spPr/>
        <p:txBody>
          <a:bodyPr/>
          <a:lstStyle/>
          <a:p>
            <a:r>
              <a:rPr lang="en-IN" dirty="0"/>
              <a:t>The first in first out page replacement algorithm is the simplest page replacement algorithm.</a:t>
            </a:r>
          </a:p>
          <a:p>
            <a:r>
              <a:rPr lang="en-IN" dirty="0"/>
              <a:t>The operating system maintains a list of all pages currently in memory, with the most recently arrived page at the tail and least recent at the head.</a:t>
            </a:r>
          </a:p>
          <a:p>
            <a:r>
              <a:rPr lang="en-IN" dirty="0"/>
              <a:t>On a page fault, the page at head is removed and the new page is added to the tail.</a:t>
            </a:r>
          </a:p>
          <a:p>
            <a:r>
              <a:rPr lang="en-IN" dirty="0"/>
              <a:t>When a page replacement is required the oldest page in memory needs to be replaced.</a:t>
            </a:r>
          </a:p>
          <a:p>
            <a:r>
              <a:rPr lang="en-IN" dirty="0"/>
              <a:t>The performance of the FIFO algorithm is not always good because it may happen that the page which is the oldest is frequently referred by OS. </a:t>
            </a:r>
          </a:p>
          <a:p>
            <a:r>
              <a:rPr lang="en-IN" dirty="0"/>
              <a:t>Hence removing the oldest page may create page fault again</a:t>
            </a:r>
            <a:r>
              <a:rPr lang="en-IN" dirty="0" smtClean="0"/>
              <a:t>.</a:t>
            </a:r>
            <a:endParaRPr lang="en-IN" dirty="0"/>
          </a:p>
        </p:txBody>
      </p:sp>
    </p:spTree>
    <p:extLst>
      <p:ext uri="{BB962C8B-B14F-4D97-AF65-F5344CB8AC3E}">
        <p14:creationId xmlns:p14="http://schemas.microsoft.com/office/powerpoint/2010/main" val="379254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FIFO Page Replacement Algorithm</a:t>
            </a:r>
          </a:p>
        </p:txBody>
      </p:sp>
      <p:sp>
        <p:nvSpPr>
          <p:cNvPr id="3" name="Content Placeholder 2"/>
          <p:cNvSpPr>
            <a:spLocks noGrp="1"/>
          </p:cNvSpPr>
          <p:nvPr>
            <p:ph idx="1"/>
          </p:nvPr>
        </p:nvSpPr>
        <p:spPr/>
        <p:txBody>
          <a:bodyPr/>
          <a:lstStyle/>
          <a:p>
            <a:r>
              <a:rPr lang="en-IN" dirty="0"/>
              <a:t>Page Reference String: </a:t>
            </a:r>
            <a:endParaRPr lang="en-IN" dirty="0" smtClean="0"/>
          </a:p>
          <a:p>
            <a:pPr lvl="1"/>
            <a:r>
              <a:rPr lang="en-IN" dirty="0" smtClean="0"/>
              <a:t>7</a:t>
            </a:r>
            <a:r>
              <a:rPr lang="en-IN" dirty="0"/>
              <a:t>, 0, 1, 2, 0, 3, 0, 4, 2, 3, 0, 3, 2, 1, 2, 0, 1, 7, 0, </a:t>
            </a:r>
            <a:r>
              <a:rPr lang="en-IN" dirty="0" smtClean="0"/>
              <a:t>1</a:t>
            </a:r>
          </a:p>
          <a:p>
            <a:pPr lvl="1"/>
            <a:r>
              <a:rPr lang="en-US" dirty="0" smtClean="0"/>
              <a:t>Three frames</a:t>
            </a:r>
            <a:endParaRPr lang="en-IN" dirty="0" smtClean="0"/>
          </a:p>
          <a:p>
            <a:endParaRPr lang="en-US" dirty="0"/>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830816808"/>
              </p:ext>
            </p:extLst>
          </p:nvPr>
        </p:nvGraphicFramePr>
        <p:xfrm>
          <a:off x="304800" y="2667000"/>
          <a:ext cx="8482420" cy="2392680"/>
        </p:xfrm>
        <a:graphic>
          <a:graphicData uri="http://schemas.openxmlformats.org/drawingml/2006/table">
            <a:tbl>
              <a:tblPr firstRow="1" bandRow="1">
                <a:tableStyleId>{5C22544A-7EE6-4342-B048-85BDC9FD1C3A}</a:tableStyleId>
              </a:tblPr>
              <a:tblGrid>
                <a:gridCol w="1260000"/>
                <a:gridCol w="361121"/>
                <a:gridCol w="361121"/>
                <a:gridCol w="361121"/>
                <a:gridCol w="361121"/>
                <a:gridCol w="361121"/>
                <a:gridCol w="361121"/>
                <a:gridCol w="361121"/>
                <a:gridCol w="361121"/>
                <a:gridCol w="361121"/>
                <a:gridCol w="361121"/>
                <a:gridCol w="361121"/>
                <a:gridCol w="361121"/>
                <a:gridCol w="361121"/>
                <a:gridCol w="361121"/>
                <a:gridCol w="361121"/>
                <a:gridCol w="361121"/>
                <a:gridCol w="361121"/>
                <a:gridCol w="361121"/>
                <a:gridCol w="361121"/>
                <a:gridCol w="361121"/>
              </a:tblGrid>
              <a:tr h="370840">
                <a:tc>
                  <a:txBody>
                    <a:bodyPr/>
                    <a:lstStyle/>
                    <a:p>
                      <a:r>
                        <a:rPr lang="en-US" dirty="0" smtClean="0"/>
                        <a:t>Page</a:t>
                      </a:r>
                    </a:p>
                    <a:p>
                      <a:r>
                        <a:rPr lang="en-US" dirty="0" smtClean="0"/>
                        <a:t>Requests</a:t>
                      </a:r>
                      <a:endParaRPr lang="en-IN" dirty="0"/>
                    </a:p>
                  </a:txBody>
                  <a:tcPr/>
                </a:tc>
                <a:tc>
                  <a:txBody>
                    <a:bodyPr/>
                    <a:lstStyle/>
                    <a:p>
                      <a:pPr algn="ctr"/>
                      <a:r>
                        <a:rPr lang="en-US" dirty="0" smtClean="0"/>
                        <a:t>7</a:t>
                      </a:r>
                      <a:endParaRPr lang="en-IN" dirty="0"/>
                    </a:p>
                  </a:txBody>
                  <a:tcPr anchor="b"/>
                </a:tc>
                <a:tc>
                  <a:txBody>
                    <a:bodyPr/>
                    <a:lstStyle/>
                    <a:p>
                      <a:pPr algn="ctr"/>
                      <a:r>
                        <a:rPr lang="en-US" dirty="0" smtClean="0"/>
                        <a:t>0</a:t>
                      </a:r>
                      <a:endParaRPr lang="en-IN" dirty="0"/>
                    </a:p>
                  </a:txBody>
                  <a:tcPr anchor="b"/>
                </a:tc>
                <a:tc>
                  <a:txBody>
                    <a:bodyPr/>
                    <a:lstStyle/>
                    <a:p>
                      <a:pPr algn="ctr"/>
                      <a:r>
                        <a:rPr lang="en-US" dirty="0" smtClean="0"/>
                        <a:t>1</a:t>
                      </a:r>
                      <a:endParaRPr lang="en-IN" dirty="0"/>
                    </a:p>
                  </a:txBody>
                  <a:tcPr anchor="b"/>
                </a:tc>
                <a:tc>
                  <a:txBody>
                    <a:bodyPr/>
                    <a:lstStyle/>
                    <a:p>
                      <a:pPr algn="ctr"/>
                      <a:r>
                        <a:rPr lang="en-US" dirty="0" smtClean="0"/>
                        <a:t>2</a:t>
                      </a:r>
                      <a:endParaRPr lang="en-IN" dirty="0"/>
                    </a:p>
                  </a:txBody>
                  <a:tcPr anchor="b"/>
                </a:tc>
                <a:tc>
                  <a:txBody>
                    <a:bodyPr/>
                    <a:lstStyle/>
                    <a:p>
                      <a:pPr algn="ctr"/>
                      <a:r>
                        <a:rPr lang="en-US" dirty="0" smtClean="0"/>
                        <a:t>0</a:t>
                      </a:r>
                      <a:endParaRPr lang="en-IN" dirty="0"/>
                    </a:p>
                  </a:txBody>
                  <a:tcPr anchor="b"/>
                </a:tc>
                <a:tc>
                  <a:txBody>
                    <a:bodyPr/>
                    <a:lstStyle/>
                    <a:p>
                      <a:pPr algn="ctr"/>
                      <a:r>
                        <a:rPr lang="en-US" dirty="0" smtClean="0"/>
                        <a:t>3</a:t>
                      </a:r>
                      <a:endParaRPr lang="en-IN" dirty="0"/>
                    </a:p>
                  </a:txBody>
                  <a:tcPr anchor="b"/>
                </a:tc>
                <a:tc>
                  <a:txBody>
                    <a:bodyPr/>
                    <a:lstStyle/>
                    <a:p>
                      <a:pPr algn="ctr"/>
                      <a:r>
                        <a:rPr lang="en-US" dirty="0" smtClean="0"/>
                        <a:t>0</a:t>
                      </a:r>
                      <a:endParaRPr lang="en-IN" dirty="0"/>
                    </a:p>
                  </a:txBody>
                  <a:tcPr anchor="b"/>
                </a:tc>
                <a:tc>
                  <a:txBody>
                    <a:bodyPr/>
                    <a:lstStyle/>
                    <a:p>
                      <a:pPr algn="ctr"/>
                      <a:r>
                        <a:rPr lang="en-US" dirty="0" smtClean="0"/>
                        <a:t>4</a:t>
                      </a:r>
                      <a:endParaRPr lang="en-IN" dirty="0"/>
                    </a:p>
                  </a:txBody>
                  <a:tcPr anchor="b"/>
                </a:tc>
                <a:tc>
                  <a:txBody>
                    <a:bodyPr/>
                    <a:lstStyle/>
                    <a:p>
                      <a:pPr algn="ctr"/>
                      <a:r>
                        <a:rPr lang="en-US" dirty="0" smtClean="0"/>
                        <a:t>2</a:t>
                      </a:r>
                      <a:endParaRPr lang="en-IN" dirty="0"/>
                    </a:p>
                  </a:txBody>
                  <a:tcPr anchor="b"/>
                </a:tc>
                <a:tc>
                  <a:txBody>
                    <a:bodyPr/>
                    <a:lstStyle/>
                    <a:p>
                      <a:pPr algn="ctr"/>
                      <a:r>
                        <a:rPr lang="en-US" dirty="0" smtClean="0"/>
                        <a:t>3</a:t>
                      </a:r>
                      <a:endParaRPr lang="en-IN" dirty="0"/>
                    </a:p>
                  </a:txBody>
                  <a:tcPr anchor="b"/>
                </a:tc>
                <a:tc>
                  <a:txBody>
                    <a:bodyPr/>
                    <a:lstStyle/>
                    <a:p>
                      <a:pPr algn="ctr"/>
                      <a:r>
                        <a:rPr lang="en-US" dirty="0" smtClean="0"/>
                        <a:t>0</a:t>
                      </a:r>
                      <a:endParaRPr lang="en-IN" dirty="0"/>
                    </a:p>
                  </a:txBody>
                  <a:tcPr anchor="b"/>
                </a:tc>
                <a:tc>
                  <a:txBody>
                    <a:bodyPr/>
                    <a:lstStyle/>
                    <a:p>
                      <a:pPr algn="ctr"/>
                      <a:r>
                        <a:rPr lang="en-US" dirty="0" smtClean="0"/>
                        <a:t>3</a:t>
                      </a:r>
                      <a:endParaRPr lang="en-IN" dirty="0"/>
                    </a:p>
                  </a:txBody>
                  <a:tcPr anchor="b"/>
                </a:tc>
                <a:tc>
                  <a:txBody>
                    <a:bodyPr/>
                    <a:lstStyle/>
                    <a:p>
                      <a:pPr algn="ctr"/>
                      <a:r>
                        <a:rPr lang="en-US" dirty="0" smtClean="0"/>
                        <a:t>2</a:t>
                      </a:r>
                      <a:endParaRPr lang="en-IN" dirty="0"/>
                    </a:p>
                  </a:txBody>
                  <a:tcPr anchor="b"/>
                </a:tc>
                <a:tc>
                  <a:txBody>
                    <a:bodyPr/>
                    <a:lstStyle/>
                    <a:p>
                      <a:pPr algn="ctr"/>
                      <a:r>
                        <a:rPr lang="en-US" dirty="0" smtClean="0"/>
                        <a:t>1</a:t>
                      </a:r>
                      <a:endParaRPr lang="en-IN" dirty="0"/>
                    </a:p>
                  </a:txBody>
                  <a:tcPr anchor="b"/>
                </a:tc>
                <a:tc>
                  <a:txBody>
                    <a:bodyPr/>
                    <a:lstStyle/>
                    <a:p>
                      <a:pPr algn="ctr"/>
                      <a:r>
                        <a:rPr lang="en-US" dirty="0" smtClean="0"/>
                        <a:t>2</a:t>
                      </a:r>
                      <a:endParaRPr lang="en-IN" dirty="0"/>
                    </a:p>
                  </a:txBody>
                  <a:tcPr anchor="b"/>
                </a:tc>
                <a:tc>
                  <a:txBody>
                    <a:bodyPr/>
                    <a:lstStyle/>
                    <a:p>
                      <a:pPr algn="ctr"/>
                      <a:r>
                        <a:rPr lang="en-US" dirty="0" smtClean="0"/>
                        <a:t>0</a:t>
                      </a:r>
                      <a:endParaRPr lang="en-IN" dirty="0"/>
                    </a:p>
                  </a:txBody>
                  <a:tcPr anchor="b"/>
                </a:tc>
                <a:tc>
                  <a:txBody>
                    <a:bodyPr/>
                    <a:lstStyle/>
                    <a:p>
                      <a:pPr algn="ctr"/>
                      <a:r>
                        <a:rPr lang="en-US" dirty="0" smtClean="0"/>
                        <a:t>1</a:t>
                      </a:r>
                      <a:endParaRPr lang="en-IN" dirty="0"/>
                    </a:p>
                  </a:txBody>
                  <a:tcPr anchor="b"/>
                </a:tc>
                <a:tc>
                  <a:txBody>
                    <a:bodyPr/>
                    <a:lstStyle/>
                    <a:p>
                      <a:pPr algn="ctr"/>
                      <a:r>
                        <a:rPr lang="en-US" dirty="0" smtClean="0"/>
                        <a:t>7</a:t>
                      </a:r>
                      <a:endParaRPr lang="en-IN" dirty="0"/>
                    </a:p>
                  </a:txBody>
                  <a:tcPr anchor="b"/>
                </a:tc>
                <a:tc>
                  <a:txBody>
                    <a:bodyPr/>
                    <a:lstStyle/>
                    <a:p>
                      <a:pPr algn="ctr"/>
                      <a:r>
                        <a:rPr lang="en-US" dirty="0" smtClean="0"/>
                        <a:t>0</a:t>
                      </a:r>
                      <a:endParaRPr lang="en-IN" dirty="0"/>
                    </a:p>
                  </a:txBody>
                  <a:tcPr anchor="b"/>
                </a:tc>
                <a:tc>
                  <a:txBody>
                    <a:bodyPr/>
                    <a:lstStyle/>
                    <a:p>
                      <a:pPr algn="ctr"/>
                      <a:r>
                        <a:rPr lang="en-US" dirty="0" smtClean="0"/>
                        <a:t>1</a:t>
                      </a:r>
                      <a:endParaRPr lang="en-IN" dirty="0"/>
                    </a:p>
                  </a:txBody>
                  <a:tcPr anchor="b"/>
                </a:tc>
              </a:tr>
              <a:tr h="370840">
                <a:tc>
                  <a:txBody>
                    <a:bodyPr/>
                    <a:lstStyle/>
                    <a:p>
                      <a:r>
                        <a:rPr lang="en-US" dirty="0" smtClean="0"/>
                        <a:t>Frame 1</a:t>
                      </a:r>
                      <a:endParaRPr lang="en-IN" dirty="0"/>
                    </a:p>
                  </a:txBody>
                  <a:tcPr/>
                </a:tc>
                <a:tc>
                  <a:txBody>
                    <a:bodyPr/>
                    <a:lstStyle/>
                    <a:p>
                      <a:pPr algn="ctr"/>
                      <a:r>
                        <a:rPr lang="en-US" dirty="0" smtClean="0"/>
                        <a:t>7</a:t>
                      </a:r>
                      <a:endParaRPr lang="en-IN" dirty="0"/>
                    </a:p>
                  </a:txBody>
                  <a:tcPr anchor="ctr"/>
                </a:tc>
                <a:tc>
                  <a:txBody>
                    <a:bodyPr/>
                    <a:lstStyle/>
                    <a:p>
                      <a:pPr algn="ctr"/>
                      <a:r>
                        <a:rPr lang="en-US" dirty="0" smtClean="0"/>
                        <a:t>7</a:t>
                      </a:r>
                      <a:endParaRPr lang="en-IN" dirty="0"/>
                    </a:p>
                  </a:txBody>
                  <a:tcPr anchor="ctr"/>
                </a:tc>
                <a:tc>
                  <a:txBody>
                    <a:bodyPr/>
                    <a:lstStyle/>
                    <a:p>
                      <a:pPr algn="ctr"/>
                      <a:r>
                        <a:rPr lang="en-US" dirty="0" smtClean="0"/>
                        <a:t>7</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4</a:t>
                      </a:r>
                      <a:endParaRPr lang="en-IN" dirty="0"/>
                    </a:p>
                  </a:txBody>
                  <a:tcPr anchor="ctr"/>
                </a:tc>
                <a:tc>
                  <a:txBody>
                    <a:bodyPr/>
                    <a:lstStyle/>
                    <a:p>
                      <a:pPr algn="ctr"/>
                      <a:r>
                        <a:rPr lang="en-US" dirty="0" smtClean="0"/>
                        <a:t>4</a:t>
                      </a:r>
                      <a:endParaRPr lang="en-IN" dirty="0"/>
                    </a:p>
                  </a:txBody>
                  <a:tcPr anchor="ctr"/>
                </a:tc>
                <a:tc>
                  <a:txBody>
                    <a:bodyPr/>
                    <a:lstStyle/>
                    <a:p>
                      <a:pPr algn="ctr"/>
                      <a:r>
                        <a:rPr lang="en-US" dirty="0" smtClean="0"/>
                        <a:t>4</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7</a:t>
                      </a:r>
                      <a:endParaRPr lang="en-IN" dirty="0"/>
                    </a:p>
                  </a:txBody>
                  <a:tcPr anchor="ctr"/>
                </a:tc>
                <a:tc>
                  <a:txBody>
                    <a:bodyPr/>
                    <a:lstStyle/>
                    <a:p>
                      <a:pPr algn="ctr"/>
                      <a:r>
                        <a:rPr lang="en-US" dirty="0" smtClean="0"/>
                        <a:t>7</a:t>
                      </a:r>
                      <a:endParaRPr lang="en-IN" dirty="0"/>
                    </a:p>
                  </a:txBody>
                  <a:tcPr anchor="ctr"/>
                </a:tc>
                <a:tc>
                  <a:txBody>
                    <a:bodyPr/>
                    <a:lstStyle/>
                    <a:p>
                      <a:pPr algn="ctr"/>
                      <a:r>
                        <a:rPr lang="en-US" dirty="0" smtClean="0"/>
                        <a:t>7</a:t>
                      </a:r>
                      <a:endParaRPr lang="en-IN" dirty="0"/>
                    </a:p>
                  </a:txBody>
                  <a:tcPr anchor="ctr"/>
                </a:tc>
              </a:tr>
              <a:tr h="370840">
                <a:tc>
                  <a:txBody>
                    <a:bodyPr/>
                    <a:lstStyle/>
                    <a:p>
                      <a:r>
                        <a:rPr lang="en-US" dirty="0" smtClean="0"/>
                        <a:t>Frame 2</a:t>
                      </a:r>
                    </a:p>
                  </a:txBody>
                  <a:tcPr/>
                </a:tc>
                <a:tc>
                  <a:txBody>
                    <a:bodyPr/>
                    <a:lstStyle/>
                    <a:p>
                      <a:pPr algn="ct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r>
              <a:tr h="370840">
                <a:tc>
                  <a:txBody>
                    <a:bodyPr/>
                    <a:lstStyle/>
                    <a:p>
                      <a:r>
                        <a:rPr lang="en-US" dirty="0" smtClean="0"/>
                        <a:t>Frame 3</a:t>
                      </a:r>
                      <a:endParaRPr lang="en-IN" dirty="0"/>
                    </a:p>
                  </a:txBody>
                  <a:tcPr/>
                </a:tc>
                <a:tc>
                  <a:txBody>
                    <a:bodyPr/>
                    <a:lstStyle/>
                    <a:p>
                      <a:pPr algn="ctr"/>
                      <a:endParaRPr lang="en-IN" dirty="0"/>
                    </a:p>
                  </a:txBody>
                  <a:tcPr anchor="ctr"/>
                </a:tc>
                <a:tc>
                  <a:txBody>
                    <a:bodyPr/>
                    <a:lstStyle/>
                    <a:p>
                      <a:pPr algn="ct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1</a:t>
                      </a:r>
                      <a:endParaRPr lang="en-IN" dirty="0"/>
                    </a:p>
                  </a:txBody>
                  <a:tcPr anchor="ctr"/>
                </a:tc>
              </a:tr>
              <a:tr h="370840">
                <a:tc>
                  <a:txBody>
                    <a:bodyPr/>
                    <a:lstStyle/>
                    <a:p>
                      <a:r>
                        <a:rPr lang="en-US" dirty="0" smtClean="0"/>
                        <a:t>Page Faults</a:t>
                      </a:r>
                    </a:p>
                    <a:p>
                      <a:pPr algn="ctr"/>
                      <a:r>
                        <a:rPr lang="en-US" dirty="0" smtClean="0"/>
                        <a:t>(15)</a:t>
                      </a: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r>
            </a:tbl>
          </a:graphicData>
        </a:graphic>
      </p:graphicFrame>
    </p:spTree>
    <p:extLst>
      <p:ext uri="{BB962C8B-B14F-4D97-AF65-F5344CB8AC3E}">
        <p14:creationId xmlns:p14="http://schemas.microsoft.com/office/powerpoint/2010/main" val="377919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Second Chance Page Replacement Algorithm</a:t>
            </a:r>
            <a:endParaRPr lang="en-IN" dirty="0"/>
          </a:p>
        </p:txBody>
      </p:sp>
      <p:sp>
        <p:nvSpPr>
          <p:cNvPr id="3" name="Content Placeholder 2"/>
          <p:cNvSpPr>
            <a:spLocks noGrp="1"/>
          </p:cNvSpPr>
          <p:nvPr>
            <p:ph idx="1"/>
          </p:nvPr>
        </p:nvSpPr>
        <p:spPr/>
        <p:txBody>
          <a:bodyPr/>
          <a:lstStyle/>
          <a:p>
            <a:r>
              <a:rPr lang="en-IN" dirty="0" smtClean="0"/>
              <a:t>It is modified </a:t>
            </a:r>
            <a:r>
              <a:rPr lang="en-IN" dirty="0"/>
              <a:t>form of the FIFO page replacement </a:t>
            </a:r>
            <a:r>
              <a:rPr lang="en-IN" dirty="0" smtClean="0"/>
              <a:t>algorithm.</a:t>
            </a:r>
          </a:p>
          <a:p>
            <a:r>
              <a:rPr lang="en-IN" dirty="0" smtClean="0"/>
              <a:t>It looks </a:t>
            </a:r>
            <a:r>
              <a:rPr lang="en-IN" dirty="0"/>
              <a:t>at the front of the queue as FIFO does, but instead of immediately paging out that page, it checks to see if its referenced bit is set. </a:t>
            </a:r>
            <a:endParaRPr lang="en-IN" dirty="0" smtClean="0"/>
          </a:p>
          <a:p>
            <a:pPr lvl="1"/>
            <a:r>
              <a:rPr lang="en-IN" dirty="0" smtClean="0"/>
              <a:t>If </a:t>
            </a:r>
            <a:r>
              <a:rPr lang="en-IN" dirty="0"/>
              <a:t>it is not </a:t>
            </a:r>
            <a:r>
              <a:rPr lang="en-IN" dirty="0" smtClean="0"/>
              <a:t>set (zero), </a:t>
            </a:r>
            <a:r>
              <a:rPr lang="en-IN" dirty="0"/>
              <a:t>the page is swapped out. </a:t>
            </a:r>
            <a:endParaRPr lang="en-IN" dirty="0" smtClean="0"/>
          </a:p>
          <a:p>
            <a:pPr lvl="1"/>
            <a:r>
              <a:rPr lang="en-IN" dirty="0" smtClean="0"/>
              <a:t>Otherwise</a:t>
            </a:r>
            <a:r>
              <a:rPr lang="en-IN" dirty="0"/>
              <a:t>, the referenced bit is cleared, the page is inserted at the back of the queue (as if it were a new page) and this process is repeated. </a:t>
            </a:r>
            <a:endParaRPr lang="en-IN" dirty="0" smtClean="0"/>
          </a:p>
        </p:txBody>
      </p:sp>
      <p:sp>
        <p:nvSpPr>
          <p:cNvPr id="4" name="Rectangle 3"/>
          <p:cNvSpPr/>
          <p:nvPr/>
        </p:nvSpPr>
        <p:spPr>
          <a:xfrm>
            <a:off x="1752600" y="4191000"/>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a:t>
            </a:r>
            <a:endParaRPr lang="en-IN" dirty="0"/>
          </a:p>
        </p:txBody>
      </p:sp>
      <p:sp>
        <p:nvSpPr>
          <p:cNvPr id="5" name="Rectangle 4"/>
          <p:cNvSpPr/>
          <p:nvPr/>
        </p:nvSpPr>
        <p:spPr>
          <a:xfrm>
            <a:off x="2971800" y="4191000"/>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6" name="Rectangle 5"/>
          <p:cNvSpPr/>
          <p:nvPr/>
        </p:nvSpPr>
        <p:spPr>
          <a:xfrm>
            <a:off x="4191000" y="4191000"/>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a:t>
            </a:r>
            <a:endParaRPr lang="en-IN" dirty="0"/>
          </a:p>
        </p:txBody>
      </p:sp>
      <p:cxnSp>
        <p:nvCxnSpPr>
          <p:cNvPr id="7" name="Straight Connector 6"/>
          <p:cNvCxnSpPr>
            <a:stCxn id="4" idx="3"/>
            <a:endCxn id="5" idx="1"/>
          </p:cNvCxnSpPr>
          <p:nvPr/>
        </p:nvCxnSpPr>
        <p:spPr>
          <a:xfrm>
            <a:off x="2362200" y="4419600"/>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81400" y="4419600"/>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410200" y="4191000"/>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sp>
        <p:nvSpPr>
          <p:cNvPr id="10" name="Rectangle 9"/>
          <p:cNvSpPr/>
          <p:nvPr/>
        </p:nvSpPr>
        <p:spPr>
          <a:xfrm>
            <a:off x="6629400" y="4191000"/>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cxnSp>
        <p:nvCxnSpPr>
          <p:cNvPr id="12" name="Straight Connector 11"/>
          <p:cNvCxnSpPr>
            <a:stCxn id="9" idx="3"/>
            <a:endCxn id="10" idx="1"/>
          </p:cNvCxnSpPr>
          <p:nvPr/>
        </p:nvCxnSpPr>
        <p:spPr>
          <a:xfrm>
            <a:off x="6019800" y="4419600"/>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00600" y="4419600"/>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3855005"/>
            <a:ext cx="304800" cy="369332"/>
          </a:xfrm>
          <a:prstGeom prst="rect">
            <a:avLst/>
          </a:prstGeom>
          <a:noFill/>
        </p:spPr>
        <p:txBody>
          <a:bodyPr wrap="square" rtlCol="0">
            <a:spAutoFit/>
          </a:bodyPr>
          <a:lstStyle/>
          <a:p>
            <a:pPr algn="ctr"/>
            <a:r>
              <a:rPr lang="en-US" dirty="0" smtClean="0"/>
              <a:t>1</a:t>
            </a:r>
            <a:endParaRPr lang="en-US" dirty="0"/>
          </a:p>
        </p:txBody>
      </p:sp>
      <p:cxnSp>
        <p:nvCxnSpPr>
          <p:cNvPr id="16" name="Straight Connector 15"/>
          <p:cNvCxnSpPr>
            <a:endCxn id="10" idx="1"/>
          </p:cNvCxnSpPr>
          <p:nvPr/>
        </p:nvCxnSpPr>
        <p:spPr>
          <a:xfrm>
            <a:off x="6096000" y="4419600"/>
            <a:ext cx="533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24200" y="3855005"/>
            <a:ext cx="304800" cy="369332"/>
          </a:xfrm>
          <a:prstGeom prst="rect">
            <a:avLst/>
          </a:prstGeom>
          <a:noFill/>
        </p:spPr>
        <p:txBody>
          <a:bodyPr wrap="square" rtlCol="0">
            <a:spAutoFit/>
          </a:bodyPr>
          <a:lstStyle/>
          <a:p>
            <a:pPr algn="ctr"/>
            <a:r>
              <a:rPr lang="en-US" dirty="0" smtClean="0"/>
              <a:t>0</a:t>
            </a:r>
            <a:endParaRPr lang="en-US" dirty="0"/>
          </a:p>
        </p:txBody>
      </p:sp>
      <p:sp>
        <p:nvSpPr>
          <p:cNvPr id="18" name="TextBox 17"/>
          <p:cNvSpPr txBox="1"/>
          <p:nvPr/>
        </p:nvSpPr>
        <p:spPr>
          <a:xfrm>
            <a:off x="4371975" y="3855005"/>
            <a:ext cx="304800" cy="369332"/>
          </a:xfrm>
          <a:prstGeom prst="rect">
            <a:avLst/>
          </a:prstGeom>
          <a:noFill/>
        </p:spPr>
        <p:txBody>
          <a:bodyPr wrap="square" rtlCol="0">
            <a:spAutoFit/>
          </a:bodyPr>
          <a:lstStyle/>
          <a:p>
            <a:pPr algn="ctr"/>
            <a:r>
              <a:rPr lang="en-US" dirty="0" smtClean="0"/>
              <a:t>1</a:t>
            </a:r>
            <a:endParaRPr lang="en-US" dirty="0"/>
          </a:p>
        </p:txBody>
      </p:sp>
      <p:sp>
        <p:nvSpPr>
          <p:cNvPr id="19" name="TextBox 18"/>
          <p:cNvSpPr txBox="1"/>
          <p:nvPr/>
        </p:nvSpPr>
        <p:spPr>
          <a:xfrm>
            <a:off x="5591175" y="3855005"/>
            <a:ext cx="304800" cy="369332"/>
          </a:xfrm>
          <a:prstGeom prst="rect">
            <a:avLst/>
          </a:prstGeom>
          <a:noFill/>
        </p:spPr>
        <p:txBody>
          <a:bodyPr wrap="square" rtlCol="0">
            <a:spAutoFit/>
          </a:bodyPr>
          <a:lstStyle/>
          <a:p>
            <a:pPr algn="ctr"/>
            <a:r>
              <a:rPr lang="en-US" dirty="0" smtClean="0"/>
              <a:t>0</a:t>
            </a:r>
            <a:endParaRPr lang="en-US" dirty="0"/>
          </a:p>
        </p:txBody>
      </p:sp>
      <p:sp>
        <p:nvSpPr>
          <p:cNvPr id="20" name="TextBox 19"/>
          <p:cNvSpPr txBox="1"/>
          <p:nvPr/>
        </p:nvSpPr>
        <p:spPr>
          <a:xfrm>
            <a:off x="6805612" y="3855005"/>
            <a:ext cx="304800" cy="369332"/>
          </a:xfrm>
          <a:prstGeom prst="rect">
            <a:avLst/>
          </a:prstGeom>
          <a:noFill/>
        </p:spPr>
        <p:txBody>
          <a:bodyPr wrap="square" rtlCol="0">
            <a:spAutoFit/>
          </a:bodyPr>
          <a:lstStyle/>
          <a:p>
            <a:pPr algn="ctr"/>
            <a:r>
              <a:rPr lang="en-US" dirty="0" smtClean="0"/>
              <a:t>1</a:t>
            </a:r>
            <a:endParaRPr lang="en-US" dirty="0"/>
          </a:p>
        </p:txBody>
      </p:sp>
      <p:sp>
        <p:nvSpPr>
          <p:cNvPr id="23" name="TextBox 22"/>
          <p:cNvSpPr txBox="1"/>
          <p:nvPr/>
        </p:nvSpPr>
        <p:spPr>
          <a:xfrm>
            <a:off x="190500" y="3773269"/>
            <a:ext cx="1333500" cy="646331"/>
          </a:xfrm>
          <a:prstGeom prst="rect">
            <a:avLst/>
          </a:prstGeom>
          <a:noFill/>
        </p:spPr>
        <p:txBody>
          <a:bodyPr wrap="square" rtlCol="0">
            <a:spAutoFit/>
          </a:bodyPr>
          <a:lstStyle/>
          <a:p>
            <a:r>
              <a:rPr lang="en-US" dirty="0" smtClean="0"/>
              <a:t>Page loaded </a:t>
            </a:r>
          </a:p>
          <a:p>
            <a:r>
              <a:rPr lang="en-US" dirty="0" smtClean="0"/>
              <a:t>first</a:t>
            </a:r>
            <a:endParaRPr lang="en-US" dirty="0"/>
          </a:p>
        </p:txBody>
      </p:sp>
      <p:sp>
        <p:nvSpPr>
          <p:cNvPr id="24" name="TextBox 23"/>
          <p:cNvSpPr txBox="1"/>
          <p:nvPr/>
        </p:nvSpPr>
        <p:spPr>
          <a:xfrm>
            <a:off x="7486650" y="3773269"/>
            <a:ext cx="1504950" cy="646331"/>
          </a:xfrm>
          <a:prstGeom prst="rect">
            <a:avLst/>
          </a:prstGeom>
          <a:noFill/>
        </p:spPr>
        <p:txBody>
          <a:bodyPr wrap="square" rtlCol="0">
            <a:spAutoFit/>
          </a:bodyPr>
          <a:lstStyle/>
          <a:p>
            <a:r>
              <a:rPr lang="en-US" dirty="0" smtClean="0"/>
              <a:t>Most recently loaded page</a:t>
            </a:r>
            <a:endParaRPr lang="en-US" dirty="0"/>
          </a:p>
        </p:txBody>
      </p:sp>
      <p:cxnSp>
        <p:nvCxnSpPr>
          <p:cNvPr id="26" name="Straight Arrow Connector 25"/>
          <p:cNvCxnSpPr>
            <a:endCxn id="4" idx="1"/>
          </p:cNvCxnSpPr>
          <p:nvPr/>
        </p:nvCxnSpPr>
        <p:spPr>
          <a:xfrm>
            <a:off x="838200" y="4191000"/>
            <a:ext cx="914400" cy="228600"/>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endCxn id="10" idx="3"/>
          </p:cNvCxnSpPr>
          <p:nvPr/>
        </p:nvCxnSpPr>
        <p:spPr>
          <a:xfrm flipH="1">
            <a:off x="7239000" y="4191000"/>
            <a:ext cx="300037" cy="228600"/>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sp>
        <p:nvSpPr>
          <p:cNvPr id="31" name="Rectangle 30"/>
          <p:cNvSpPr/>
          <p:nvPr/>
        </p:nvSpPr>
        <p:spPr>
          <a:xfrm>
            <a:off x="1752600" y="5060395"/>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32" name="Rectangle 31"/>
          <p:cNvSpPr/>
          <p:nvPr/>
        </p:nvSpPr>
        <p:spPr>
          <a:xfrm>
            <a:off x="2971800" y="5060395"/>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a:t>
            </a:r>
            <a:endParaRPr lang="en-IN" dirty="0"/>
          </a:p>
        </p:txBody>
      </p:sp>
      <p:sp>
        <p:nvSpPr>
          <p:cNvPr id="33" name="Rectangle 32"/>
          <p:cNvSpPr/>
          <p:nvPr/>
        </p:nvSpPr>
        <p:spPr>
          <a:xfrm>
            <a:off x="4191000" y="5060395"/>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cxnSp>
        <p:nvCxnSpPr>
          <p:cNvPr id="34" name="Straight Connector 33"/>
          <p:cNvCxnSpPr>
            <a:stCxn id="31" idx="3"/>
            <a:endCxn id="32" idx="1"/>
          </p:cNvCxnSpPr>
          <p:nvPr/>
        </p:nvCxnSpPr>
        <p:spPr>
          <a:xfrm>
            <a:off x="2362200" y="5288995"/>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81400" y="5288995"/>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410200" y="5060395"/>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sp>
        <p:nvSpPr>
          <p:cNvPr id="37" name="Rectangle 36"/>
          <p:cNvSpPr/>
          <p:nvPr/>
        </p:nvSpPr>
        <p:spPr>
          <a:xfrm>
            <a:off x="6629400" y="5060395"/>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a:t>
            </a:r>
            <a:endParaRPr lang="en-IN" dirty="0"/>
          </a:p>
        </p:txBody>
      </p:sp>
      <p:cxnSp>
        <p:nvCxnSpPr>
          <p:cNvPr id="38" name="Straight Connector 37"/>
          <p:cNvCxnSpPr>
            <a:stCxn id="36" idx="3"/>
            <a:endCxn id="37" idx="1"/>
          </p:cNvCxnSpPr>
          <p:nvPr/>
        </p:nvCxnSpPr>
        <p:spPr>
          <a:xfrm>
            <a:off x="6019800" y="5288995"/>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800600" y="5288995"/>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905000" y="4724400"/>
            <a:ext cx="304800" cy="369332"/>
          </a:xfrm>
          <a:prstGeom prst="rect">
            <a:avLst/>
          </a:prstGeom>
          <a:noFill/>
        </p:spPr>
        <p:txBody>
          <a:bodyPr wrap="square" rtlCol="0">
            <a:spAutoFit/>
          </a:bodyPr>
          <a:lstStyle/>
          <a:p>
            <a:pPr algn="ctr"/>
            <a:r>
              <a:rPr lang="en-US" dirty="0" smtClean="0"/>
              <a:t>0</a:t>
            </a:r>
            <a:endParaRPr lang="en-US" dirty="0"/>
          </a:p>
        </p:txBody>
      </p:sp>
      <p:cxnSp>
        <p:nvCxnSpPr>
          <p:cNvPr id="41" name="Straight Connector 40"/>
          <p:cNvCxnSpPr>
            <a:endCxn id="37" idx="1"/>
          </p:cNvCxnSpPr>
          <p:nvPr/>
        </p:nvCxnSpPr>
        <p:spPr>
          <a:xfrm>
            <a:off x="6096000" y="5288995"/>
            <a:ext cx="533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124200" y="4724400"/>
            <a:ext cx="304800" cy="369332"/>
          </a:xfrm>
          <a:prstGeom prst="rect">
            <a:avLst/>
          </a:prstGeom>
          <a:noFill/>
        </p:spPr>
        <p:txBody>
          <a:bodyPr wrap="square" rtlCol="0">
            <a:spAutoFit/>
          </a:bodyPr>
          <a:lstStyle/>
          <a:p>
            <a:pPr algn="ctr"/>
            <a:r>
              <a:rPr lang="en-US" dirty="0" smtClean="0"/>
              <a:t>1</a:t>
            </a:r>
            <a:endParaRPr lang="en-US" dirty="0"/>
          </a:p>
        </p:txBody>
      </p:sp>
      <p:sp>
        <p:nvSpPr>
          <p:cNvPr id="43" name="TextBox 42"/>
          <p:cNvSpPr txBox="1"/>
          <p:nvPr/>
        </p:nvSpPr>
        <p:spPr>
          <a:xfrm>
            <a:off x="4371975" y="4724400"/>
            <a:ext cx="304800" cy="369332"/>
          </a:xfrm>
          <a:prstGeom prst="rect">
            <a:avLst/>
          </a:prstGeom>
          <a:noFill/>
        </p:spPr>
        <p:txBody>
          <a:bodyPr wrap="square" rtlCol="0">
            <a:spAutoFit/>
          </a:bodyPr>
          <a:lstStyle/>
          <a:p>
            <a:pPr algn="ctr"/>
            <a:r>
              <a:rPr lang="en-US" dirty="0" smtClean="0"/>
              <a:t>0</a:t>
            </a:r>
            <a:endParaRPr lang="en-US" dirty="0"/>
          </a:p>
        </p:txBody>
      </p:sp>
      <p:sp>
        <p:nvSpPr>
          <p:cNvPr id="44" name="TextBox 43"/>
          <p:cNvSpPr txBox="1"/>
          <p:nvPr/>
        </p:nvSpPr>
        <p:spPr>
          <a:xfrm>
            <a:off x="5591175" y="4724400"/>
            <a:ext cx="304800" cy="369332"/>
          </a:xfrm>
          <a:prstGeom prst="rect">
            <a:avLst/>
          </a:prstGeom>
          <a:noFill/>
        </p:spPr>
        <p:txBody>
          <a:bodyPr wrap="square" rtlCol="0">
            <a:spAutoFit/>
          </a:bodyPr>
          <a:lstStyle/>
          <a:p>
            <a:pPr algn="ctr"/>
            <a:r>
              <a:rPr lang="en-US" dirty="0" smtClean="0"/>
              <a:t>1</a:t>
            </a:r>
            <a:endParaRPr lang="en-US" dirty="0"/>
          </a:p>
        </p:txBody>
      </p:sp>
      <p:sp>
        <p:nvSpPr>
          <p:cNvPr id="45" name="TextBox 44"/>
          <p:cNvSpPr txBox="1"/>
          <p:nvPr/>
        </p:nvSpPr>
        <p:spPr>
          <a:xfrm>
            <a:off x="6805612" y="4724400"/>
            <a:ext cx="304800" cy="369332"/>
          </a:xfrm>
          <a:prstGeom prst="rect">
            <a:avLst/>
          </a:prstGeom>
          <a:noFill/>
        </p:spPr>
        <p:txBody>
          <a:bodyPr wrap="square" rtlCol="0">
            <a:spAutoFit/>
          </a:bodyPr>
          <a:lstStyle/>
          <a:p>
            <a:pPr algn="ctr"/>
            <a:r>
              <a:rPr lang="en-US" dirty="0"/>
              <a:t>0</a:t>
            </a:r>
          </a:p>
        </p:txBody>
      </p:sp>
      <p:sp>
        <p:nvSpPr>
          <p:cNvPr id="46" name="Rectangle 45"/>
          <p:cNvSpPr/>
          <p:nvPr/>
        </p:nvSpPr>
        <p:spPr>
          <a:xfrm>
            <a:off x="1752600" y="5867400"/>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a:t>
            </a:r>
            <a:endParaRPr lang="en-IN" dirty="0"/>
          </a:p>
        </p:txBody>
      </p:sp>
      <p:sp>
        <p:nvSpPr>
          <p:cNvPr id="47" name="Rectangle 46"/>
          <p:cNvSpPr/>
          <p:nvPr/>
        </p:nvSpPr>
        <p:spPr>
          <a:xfrm>
            <a:off x="2971800" y="5867400"/>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sp>
        <p:nvSpPr>
          <p:cNvPr id="48" name="Rectangle 47"/>
          <p:cNvSpPr/>
          <p:nvPr/>
        </p:nvSpPr>
        <p:spPr>
          <a:xfrm>
            <a:off x="4191000" y="5867400"/>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cxnSp>
        <p:nvCxnSpPr>
          <p:cNvPr id="49" name="Straight Connector 48"/>
          <p:cNvCxnSpPr>
            <a:stCxn id="46" idx="3"/>
            <a:endCxn id="47" idx="1"/>
          </p:cNvCxnSpPr>
          <p:nvPr/>
        </p:nvCxnSpPr>
        <p:spPr>
          <a:xfrm>
            <a:off x="2362200" y="6096000"/>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81400" y="6096000"/>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410200" y="5867400"/>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a:t>
            </a:r>
            <a:endParaRPr lang="en-IN" dirty="0"/>
          </a:p>
        </p:txBody>
      </p:sp>
      <p:sp>
        <p:nvSpPr>
          <p:cNvPr id="52" name="Rectangle 51"/>
          <p:cNvSpPr/>
          <p:nvPr/>
        </p:nvSpPr>
        <p:spPr>
          <a:xfrm>
            <a:off x="6629400" y="5867400"/>
            <a:ext cx="609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F</a:t>
            </a:r>
            <a:endParaRPr lang="en-IN" dirty="0"/>
          </a:p>
        </p:txBody>
      </p:sp>
      <p:cxnSp>
        <p:nvCxnSpPr>
          <p:cNvPr id="53" name="Straight Connector 52"/>
          <p:cNvCxnSpPr>
            <a:stCxn id="51" idx="3"/>
            <a:endCxn id="52" idx="1"/>
          </p:cNvCxnSpPr>
          <p:nvPr/>
        </p:nvCxnSpPr>
        <p:spPr>
          <a:xfrm>
            <a:off x="6019800" y="6096000"/>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800600" y="6096000"/>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905000" y="5531405"/>
            <a:ext cx="304800" cy="369332"/>
          </a:xfrm>
          <a:prstGeom prst="rect">
            <a:avLst/>
          </a:prstGeom>
          <a:noFill/>
        </p:spPr>
        <p:txBody>
          <a:bodyPr wrap="square" rtlCol="0">
            <a:spAutoFit/>
          </a:bodyPr>
          <a:lstStyle/>
          <a:p>
            <a:pPr algn="ctr"/>
            <a:r>
              <a:rPr lang="en-US" dirty="0" smtClean="0"/>
              <a:t>1</a:t>
            </a:r>
            <a:endParaRPr lang="en-US" dirty="0"/>
          </a:p>
        </p:txBody>
      </p:sp>
      <p:cxnSp>
        <p:nvCxnSpPr>
          <p:cNvPr id="56" name="Straight Connector 55"/>
          <p:cNvCxnSpPr>
            <a:endCxn id="52" idx="1"/>
          </p:cNvCxnSpPr>
          <p:nvPr/>
        </p:nvCxnSpPr>
        <p:spPr>
          <a:xfrm>
            <a:off x="6096000" y="6096000"/>
            <a:ext cx="533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124200" y="5531405"/>
            <a:ext cx="304800" cy="369332"/>
          </a:xfrm>
          <a:prstGeom prst="rect">
            <a:avLst/>
          </a:prstGeom>
          <a:noFill/>
        </p:spPr>
        <p:txBody>
          <a:bodyPr wrap="square" rtlCol="0">
            <a:spAutoFit/>
          </a:bodyPr>
          <a:lstStyle/>
          <a:p>
            <a:pPr algn="ctr"/>
            <a:r>
              <a:rPr lang="en-US" dirty="0" smtClean="0"/>
              <a:t>0</a:t>
            </a:r>
            <a:endParaRPr lang="en-US" dirty="0"/>
          </a:p>
        </p:txBody>
      </p:sp>
      <p:sp>
        <p:nvSpPr>
          <p:cNvPr id="58" name="TextBox 57"/>
          <p:cNvSpPr txBox="1"/>
          <p:nvPr/>
        </p:nvSpPr>
        <p:spPr>
          <a:xfrm>
            <a:off x="4371975" y="5531405"/>
            <a:ext cx="304800" cy="369332"/>
          </a:xfrm>
          <a:prstGeom prst="rect">
            <a:avLst/>
          </a:prstGeom>
          <a:noFill/>
        </p:spPr>
        <p:txBody>
          <a:bodyPr wrap="square" rtlCol="0">
            <a:spAutoFit/>
          </a:bodyPr>
          <a:lstStyle/>
          <a:p>
            <a:pPr algn="ctr"/>
            <a:r>
              <a:rPr lang="en-US" dirty="0" smtClean="0"/>
              <a:t>1</a:t>
            </a:r>
            <a:endParaRPr lang="en-US" dirty="0"/>
          </a:p>
        </p:txBody>
      </p:sp>
      <p:sp>
        <p:nvSpPr>
          <p:cNvPr id="59" name="TextBox 58"/>
          <p:cNvSpPr txBox="1"/>
          <p:nvPr/>
        </p:nvSpPr>
        <p:spPr>
          <a:xfrm>
            <a:off x="5591175" y="5531405"/>
            <a:ext cx="304800" cy="369332"/>
          </a:xfrm>
          <a:prstGeom prst="rect">
            <a:avLst/>
          </a:prstGeom>
          <a:noFill/>
        </p:spPr>
        <p:txBody>
          <a:bodyPr wrap="square" rtlCol="0">
            <a:spAutoFit/>
          </a:bodyPr>
          <a:lstStyle/>
          <a:p>
            <a:pPr algn="ctr"/>
            <a:r>
              <a:rPr lang="en-US" dirty="0" smtClean="0"/>
              <a:t>0</a:t>
            </a:r>
            <a:endParaRPr lang="en-US" dirty="0"/>
          </a:p>
        </p:txBody>
      </p:sp>
      <p:sp>
        <p:nvSpPr>
          <p:cNvPr id="60" name="TextBox 59"/>
          <p:cNvSpPr txBox="1"/>
          <p:nvPr/>
        </p:nvSpPr>
        <p:spPr>
          <a:xfrm>
            <a:off x="6805612" y="5531405"/>
            <a:ext cx="304800" cy="369332"/>
          </a:xfrm>
          <a:prstGeom prst="rect">
            <a:avLst/>
          </a:prstGeom>
          <a:noFill/>
        </p:spPr>
        <p:txBody>
          <a:bodyPr wrap="square" rtlCol="0">
            <a:spAutoFit/>
          </a:bodyPr>
          <a:lstStyle/>
          <a:p>
            <a:pPr algn="ctr"/>
            <a:r>
              <a:rPr lang="en-US" dirty="0" smtClean="0"/>
              <a:t>1</a:t>
            </a:r>
            <a:endParaRPr lang="en-US" dirty="0"/>
          </a:p>
        </p:txBody>
      </p:sp>
      <p:cxnSp>
        <p:nvCxnSpPr>
          <p:cNvPr id="61" name="Straight Arrow Connector 60"/>
          <p:cNvCxnSpPr>
            <a:stCxn id="31" idx="1"/>
          </p:cNvCxnSpPr>
          <p:nvPr/>
        </p:nvCxnSpPr>
        <p:spPr>
          <a:xfrm flipH="1">
            <a:off x="1295400" y="5288995"/>
            <a:ext cx="457200" cy="0"/>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p:nvPr/>
        </p:nvCxnSpPr>
        <p:spPr>
          <a:xfrm flipH="1" flipV="1">
            <a:off x="7235631" y="5280561"/>
            <a:ext cx="596483" cy="8434"/>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sp>
        <p:nvSpPr>
          <p:cNvPr id="67" name="TextBox 66"/>
          <p:cNvSpPr txBox="1"/>
          <p:nvPr/>
        </p:nvSpPr>
        <p:spPr>
          <a:xfrm>
            <a:off x="327733" y="5119523"/>
            <a:ext cx="1257300" cy="369332"/>
          </a:xfrm>
          <a:prstGeom prst="rect">
            <a:avLst/>
          </a:prstGeom>
          <a:noFill/>
        </p:spPr>
        <p:txBody>
          <a:bodyPr wrap="square" rtlCol="0">
            <a:spAutoFit/>
          </a:bodyPr>
          <a:lstStyle/>
          <a:p>
            <a:r>
              <a:rPr lang="en-US" dirty="0" smtClean="0"/>
              <a:t>Remove</a:t>
            </a:r>
            <a:endParaRPr lang="en-US" dirty="0"/>
          </a:p>
        </p:txBody>
      </p:sp>
      <p:sp>
        <p:nvSpPr>
          <p:cNvPr id="69" name="TextBox 68"/>
          <p:cNvSpPr txBox="1"/>
          <p:nvPr/>
        </p:nvSpPr>
        <p:spPr>
          <a:xfrm>
            <a:off x="7802660" y="5104329"/>
            <a:ext cx="1257300" cy="369332"/>
          </a:xfrm>
          <a:prstGeom prst="rect">
            <a:avLst/>
          </a:prstGeom>
          <a:noFill/>
        </p:spPr>
        <p:txBody>
          <a:bodyPr wrap="square" rtlCol="0">
            <a:spAutoFit/>
          </a:bodyPr>
          <a:lstStyle/>
          <a:p>
            <a:r>
              <a:rPr lang="en-US" dirty="0" smtClean="0"/>
              <a:t>Add at end</a:t>
            </a:r>
            <a:endParaRPr lang="en-US" dirty="0"/>
          </a:p>
        </p:txBody>
      </p:sp>
    </p:spTree>
    <p:extLst>
      <p:ext uri="{BB962C8B-B14F-4D97-AF65-F5344CB8AC3E}">
        <p14:creationId xmlns:p14="http://schemas.microsoft.com/office/powerpoint/2010/main" val="358598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5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5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5" grpId="0"/>
      <p:bldP spid="17" grpId="0"/>
      <p:bldP spid="18" grpId="0"/>
      <p:bldP spid="19" grpId="0"/>
      <p:bldP spid="20" grpId="0"/>
      <p:bldP spid="23" grpId="0"/>
      <p:bldP spid="24" grpId="0"/>
      <p:bldP spid="31" grpId="0" animBg="1"/>
      <p:bldP spid="32" grpId="0" animBg="1"/>
      <p:bldP spid="33" grpId="0" animBg="1"/>
      <p:bldP spid="36" grpId="0" animBg="1"/>
      <p:bldP spid="37" grpId="0" animBg="1"/>
      <p:bldP spid="40" grpId="0"/>
      <p:bldP spid="42" grpId="0"/>
      <p:bldP spid="43" grpId="0"/>
      <p:bldP spid="44" grpId="0"/>
      <p:bldP spid="45" grpId="0"/>
      <p:bldP spid="46" grpId="0" animBg="1"/>
      <p:bldP spid="47" grpId="0" animBg="1"/>
      <p:bldP spid="48" grpId="0" animBg="1"/>
      <p:bldP spid="51" grpId="0" animBg="1"/>
      <p:bldP spid="52" grpId="0" animBg="1"/>
      <p:bldP spid="55" grpId="0"/>
      <p:bldP spid="57" grpId="0"/>
      <p:bldP spid="58" grpId="0"/>
      <p:bldP spid="59" grpId="0"/>
      <p:bldP spid="60" grpId="0"/>
      <p:bldP spid="67" grpId="0"/>
      <p:bldP spid="6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Second Chance Page Replacement Algorithm</a:t>
            </a:r>
            <a:endParaRPr lang="en-IN" dirty="0"/>
          </a:p>
        </p:txBody>
      </p:sp>
      <p:sp>
        <p:nvSpPr>
          <p:cNvPr id="3" name="Content Placeholder 2"/>
          <p:cNvSpPr>
            <a:spLocks noGrp="1"/>
          </p:cNvSpPr>
          <p:nvPr>
            <p:ph idx="1"/>
          </p:nvPr>
        </p:nvSpPr>
        <p:spPr/>
        <p:txBody>
          <a:bodyPr/>
          <a:lstStyle/>
          <a:p>
            <a:r>
              <a:rPr lang="en-IN" dirty="0" smtClean="0"/>
              <a:t>If </a:t>
            </a:r>
            <a:r>
              <a:rPr lang="en-IN" dirty="0"/>
              <a:t>all the pages have their referenced bit set, on the second encounter of the first page in the list, that page will be swapped out, as it now has its referenced bit cleared. </a:t>
            </a:r>
            <a:endParaRPr lang="en-IN" dirty="0" smtClean="0"/>
          </a:p>
          <a:p>
            <a:r>
              <a:rPr lang="en-IN" dirty="0" smtClean="0"/>
              <a:t>If </a:t>
            </a:r>
            <a:r>
              <a:rPr lang="en-IN" dirty="0"/>
              <a:t>all the pages have their reference bit cleared, then second chance algorithm degenerates into pure FIFO.</a:t>
            </a:r>
          </a:p>
        </p:txBody>
      </p:sp>
      <p:sp>
        <p:nvSpPr>
          <p:cNvPr id="4" name="Rectangle 3"/>
          <p:cNvSpPr/>
          <p:nvPr/>
        </p:nvSpPr>
        <p:spPr>
          <a:xfrm>
            <a:off x="1752600" y="3155395"/>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a:t>
            </a:r>
            <a:endParaRPr lang="en-IN" dirty="0"/>
          </a:p>
        </p:txBody>
      </p:sp>
      <p:sp>
        <p:nvSpPr>
          <p:cNvPr id="5" name="Rectangle 4"/>
          <p:cNvSpPr/>
          <p:nvPr/>
        </p:nvSpPr>
        <p:spPr>
          <a:xfrm>
            <a:off x="2971800" y="3155395"/>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6" name="Rectangle 5"/>
          <p:cNvSpPr/>
          <p:nvPr/>
        </p:nvSpPr>
        <p:spPr>
          <a:xfrm>
            <a:off x="4191000" y="3155395"/>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a:t>
            </a:r>
            <a:endParaRPr lang="en-IN" dirty="0"/>
          </a:p>
        </p:txBody>
      </p:sp>
      <p:cxnSp>
        <p:nvCxnSpPr>
          <p:cNvPr id="7" name="Straight Connector 6"/>
          <p:cNvCxnSpPr>
            <a:stCxn id="4" idx="3"/>
            <a:endCxn id="5" idx="1"/>
          </p:cNvCxnSpPr>
          <p:nvPr/>
        </p:nvCxnSpPr>
        <p:spPr>
          <a:xfrm>
            <a:off x="2362200" y="3383995"/>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81400" y="3383995"/>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410200" y="3155395"/>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sp>
        <p:nvSpPr>
          <p:cNvPr id="10" name="Rectangle 9"/>
          <p:cNvSpPr/>
          <p:nvPr/>
        </p:nvSpPr>
        <p:spPr>
          <a:xfrm>
            <a:off x="6629400" y="3155395"/>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cxnSp>
        <p:nvCxnSpPr>
          <p:cNvPr id="11" name="Straight Connector 10"/>
          <p:cNvCxnSpPr>
            <a:stCxn id="9" idx="3"/>
            <a:endCxn id="10" idx="1"/>
          </p:cNvCxnSpPr>
          <p:nvPr/>
        </p:nvCxnSpPr>
        <p:spPr>
          <a:xfrm>
            <a:off x="6019800" y="3383995"/>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0600" y="3383995"/>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05000" y="2819400"/>
            <a:ext cx="304800" cy="369332"/>
          </a:xfrm>
          <a:prstGeom prst="rect">
            <a:avLst/>
          </a:prstGeom>
          <a:noFill/>
        </p:spPr>
        <p:txBody>
          <a:bodyPr wrap="square" rtlCol="0">
            <a:spAutoFit/>
          </a:bodyPr>
          <a:lstStyle/>
          <a:p>
            <a:pPr algn="ctr"/>
            <a:r>
              <a:rPr lang="en-US" dirty="0" smtClean="0"/>
              <a:t>1</a:t>
            </a:r>
            <a:endParaRPr lang="en-US" dirty="0"/>
          </a:p>
        </p:txBody>
      </p:sp>
      <p:cxnSp>
        <p:nvCxnSpPr>
          <p:cNvPr id="14" name="Straight Connector 13"/>
          <p:cNvCxnSpPr>
            <a:endCxn id="10" idx="1"/>
          </p:cNvCxnSpPr>
          <p:nvPr/>
        </p:nvCxnSpPr>
        <p:spPr>
          <a:xfrm>
            <a:off x="6096000" y="3383995"/>
            <a:ext cx="533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24200" y="2819400"/>
            <a:ext cx="304800" cy="369332"/>
          </a:xfrm>
          <a:prstGeom prst="rect">
            <a:avLst/>
          </a:prstGeom>
          <a:noFill/>
        </p:spPr>
        <p:txBody>
          <a:bodyPr wrap="square" rtlCol="0">
            <a:spAutoFit/>
          </a:bodyPr>
          <a:lstStyle/>
          <a:p>
            <a:pPr algn="ctr"/>
            <a:r>
              <a:rPr lang="en-US" dirty="0" smtClean="0"/>
              <a:t>1</a:t>
            </a:r>
            <a:endParaRPr lang="en-US" dirty="0"/>
          </a:p>
        </p:txBody>
      </p:sp>
      <p:sp>
        <p:nvSpPr>
          <p:cNvPr id="16" name="TextBox 15"/>
          <p:cNvSpPr txBox="1"/>
          <p:nvPr/>
        </p:nvSpPr>
        <p:spPr>
          <a:xfrm>
            <a:off x="4371975" y="2819400"/>
            <a:ext cx="304800" cy="369332"/>
          </a:xfrm>
          <a:prstGeom prst="rect">
            <a:avLst/>
          </a:prstGeom>
          <a:noFill/>
        </p:spPr>
        <p:txBody>
          <a:bodyPr wrap="square" rtlCol="0">
            <a:spAutoFit/>
          </a:bodyPr>
          <a:lstStyle/>
          <a:p>
            <a:pPr algn="ctr"/>
            <a:r>
              <a:rPr lang="en-US" dirty="0" smtClean="0"/>
              <a:t>1</a:t>
            </a:r>
            <a:endParaRPr lang="en-US" dirty="0"/>
          </a:p>
        </p:txBody>
      </p:sp>
      <p:sp>
        <p:nvSpPr>
          <p:cNvPr id="17" name="TextBox 16"/>
          <p:cNvSpPr txBox="1"/>
          <p:nvPr/>
        </p:nvSpPr>
        <p:spPr>
          <a:xfrm>
            <a:off x="5591175" y="2819400"/>
            <a:ext cx="304800" cy="369332"/>
          </a:xfrm>
          <a:prstGeom prst="rect">
            <a:avLst/>
          </a:prstGeom>
          <a:noFill/>
        </p:spPr>
        <p:txBody>
          <a:bodyPr wrap="square" rtlCol="0">
            <a:spAutoFit/>
          </a:bodyPr>
          <a:lstStyle/>
          <a:p>
            <a:pPr algn="ctr"/>
            <a:r>
              <a:rPr lang="en-US" dirty="0" smtClean="0"/>
              <a:t>1</a:t>
            </a:r>
            <a:endParaRPr lang="en-US" dirty="0"/>
          </a:p>
        </p:txBody>
      </p:sp>
      <p:sp>
        <p:nvSpPr>
          <p:cNvPr id="18" name="TextBox 17"/>
          <p:cNvSpPr txBox="1"/>
          <p:nvPr/>
        </p:nvSpPr>
        <p:spPr>
          <a:xfrm>
            <a:off x="6805612" y="2819400"/>
            <a:ext cx="304800" cy="369332"/>
          </a:xfrm>
          <a:prstGeom prst="rect">
            <a:avLst/>
          </a:prstGeom>
          <a:noFill/>
        </p:spPr>
        <p:txBody>
          <a:bodyPr wrap="square" rtlCol="0">
            <a:spAutoFit/>
          </a:bodyPr>
          <a:lstStyle/>
          <a:p>
            <a:pPr algn="ctr"/>
            <a:r>
              <a:rPr lang="en-US" dirty="0" smtClean="0"/>
              <a:t>1</a:t>
            </a:r>
            <a:endParaRPr lang="en-US" dirty="0"/>
          </a:p>
        </p:txBody>
      </p:sp>
      <p:sp>
        <p:nvSpPr>
          <p:cNvPr id="19" name="Rectangle 18"/>
          <p:cNvSpPr/>
          <p:nvPr/>
        </p:nvSpPr>
        <p:spPr>
          <a:xfrm>
            <a:off x="1752600" y="4191000"/>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a:t>
            </a:r>
            <a:endParaRPr lang="en-IN" dirty="0"/>
          </a:p>
        </p:txBody>
      </p:sp>
      <p:sp>
        <p:nvSpPr>
          <p:cNvPr id="20" name="Rectangle 19"/>
          <p:cNvSpPr/>
          <p:nvPr/>
        </p:nvSpPr>
        <p:spPr>
          <a:xfrm>
            <a:off x="2971800" y="4191000"/>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21" name="Rectangle 20"/>
          <p:cNvSpPr/>
          <p:nvPr/>
        </p:nvSpPr>
        <p:spPr>
          <a:xfrm>
            <a:off x="4191000" y="4191000"/>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a:t>
            </a:r>
            <a:endParaRPr lang="en-IN" dirty="0"/>
          </a:p>
        </p:txBody>
      </p:sp>
      <p:cxnSp>
        <p:nvCxnSpPr>
          <p:cNvPr id="22" name="Straight Connector 21"/>
          <p:cNvCxnSpPr>
            <a:stCxn id="19" idx="3"/>
            <a:endCxn id="20" idx="1"/>
          </p:cNvCxnSpPr>
          <p:nvPr/>
        </p:nvCxnSpPr>
        <p:spPr>
          <a:xfrm>
            <a:off x="2362200" y="4419600"/>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81400" y="4419600"/>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410200" y="4191000"/>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sp>
        <p:nvSpPr>
          <p:cNvPr id="25" name="Rectangle 24"/>
          <p:cNvSpPr/>
          <p:nvPr/>
        </p:nvSpPr>
        <p:spPr>
          <a:xfrm>
            <a:off x="6629400" y="4191000"/>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cxnSp>
        <p:nvCxnSpPr>
          <p:cNvPr id="26" name="Straight Connector 25"/>
          <p:cNvCxnSpPr>
            <a:stCxn id="24" idx="3"/>
            <a:endCxn id="25" idx="1"/>
          </p:cNvCxnSpPr>
          <p:nvPr/>
        </p:nvCxnSpPr>
        <p:spPr>
          <a:xfrm>
            <a:off x="6019800" y="4419600"/>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00600" y="4419600"/>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05000" y="3855005"/>
            <a:ext cx="304800" cy="369332"/>
          </a:xfrm>
          <a:prstGeom prst="rect">
            <a:avLst/>
          </a:prstGeom>
          <a:noFill/>
        </p:spPr>
        <p:txBody>
          <a:bodyPr wrap="square" rtlCol="0">
            <a:spAutoFit/>
          </a:bodyPr>
          <a:lstStyle/>
          <a:p>
            <a:pPr algn="ctr"/>
            <a:r>
              <a:rPr lang="en-US" dirty="0" smtClean="0"/>
              <a:t>0</a:t>
            </a:r>
            <a:endParaRPr lang="en-US" dirty="0"/>
          </a:p>
        </p:txBody>
      </p:sp>
      <p:cxnSp>
        <p:nvCxnSpPr>
          <p:cNvPr id="29" name="Straight Connector 28"/>
          <p:cNvCxnSpPr>
            <a:endCxn id="25" idx="1"/>
          </p:cNvCxnSpPr>
          <p:nvPr/>
        </p:nvCxnSpPr>
        <p:spPr>
          <a:xfrm>
            <a:off x="6096000" y="4419600"/>
            <a:ext cx="533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24200" y="3855005"/>
            <a:ext cx="304800" cy="369332"/>
          </a:xfrm>
          <a:prstGeom prst="rect">
            <a:avLst/>
          </a:prstGeom>
          <a:noFill/>
        </p:spPr>
        <p:txBody>
          <a:bodyPr wrap="square" rtlCol="0">
            <a:spAutoFit/>
          </a:bodyPr>
          <a:lstStyle/>
          <a:p>
            <a:pPr algn="ctr"/>
            <a:r>
              <a:rPr lang="en-US" dirty="0" smtClean="0"/>
              <a:t>0</a:t>
            </a:r>
            <a:endParaRPr lang="en-US" dirty="0"/>
          </a:p>
        </p:txBody>
      </p:sp>
      <p:sp>
        <p:nvSpPr>
          <p:cNvPr id="31" name="TextBox 30"/>
          <p:cNvSpPr txBox="1"/>
          <p:nvPr/>
        </p:nvSpPr>
        <p:spPr>
          <a:xfrm>
            <a:off x="4371975" y="3855005"/>
            <a:ext cx="304800" cy="369332"/>
          </a:xfrm>
          <a:prstGeom prst="rect">
            <a:avLst/>
          </a:prstGeom>
          <a:noFill/>
        </p:spPr>
        <p:txBody>
          <a:bodyPr wrap="square" rtlCol="0">
            <a:spAutoFit/>
          </a:bodyPr>
          <a:lstStyle/>
          <a:p>
            <a:pPr algn="ctr"/>
            <a:r>
              <a:rPr lang="en-US" dirty="0" smtClean="0"/>
              <a:t>0</a:t>
            </a:r>
            <a:endParaRPr lang="en-US" dirty="0"/>
          </a:p>
        </p:txBody>
      </p:sp>
      <p:sp>
        <p:nvSpPr>
          <p:cNvPr id="32" name="TextBox 31"/>
          <p:cNvSpPr txBox="1"/>
          <p:nvPr/>
        </p:nvSpPr>
        <p:spPr>
          <a:xfrm>
            <a:off x="5591175" y="3855005"/>
            <a:ext cx="304800" cy="369332"/>
          </a:xfrm>
          <a:prstGeom prst="rect">
            <a:avLst/>
          </a:prstGeom>
          <a:noFill/>
        </p:spPr>
        <p:txBody>
          <a:bodyPr wrap="square" rtlCol="0">
            <a:spAutoFit/>
          </a:bodyPr>
          <a:lstStyle/>
          <a:p>
            <a:pPr algn="ctr"/>
            <a:r>
              <a:rPr lang="en-US" dirty="0" smtClean="0"/>
              <a:t>0</a:t>
            </a:r>
            <a:endParaRPr lang="en-US" dirty="0"/>
          </a:p>
        </p:txBody>
      </p:sp>
      <p:sp>
        <p:nvSpPr>
          <p:cNvPr id="33" name="TextBox 32"/>
          <p:cNvSpPr txBox="1"/>
          <p:nvPr/>
        </p:nvSpPr>
        <p:spPr>
          <a:xfrm>
            <a:off x="6805612" y="3855005"/>
            <a:ext cx="304800" cy="369332"/>
          </a:xfrm>
          <a:prstGeom prst="rect">
            <a:avLst/>
          </a:prstGeom>
          <a:noFill/>
        </p:spPr>
        <p:txBody>
          <a:bodyPr wrap="square" rtlCol="0">
            <a:spAutoFit/>
          </a:bodyPr>
          <a:lstStyle/>
          <a:p>
            <a:pPr algn="ctr"/>
            <a:r>
              <a:rPr lang="en-US" dirty="0"/>
              <a:t>0</a:t>
            </a:r>
          </a:p>
        </p:txBody>
      </p:sp>
      <p:sp>
        <p:nvSpPr>
          <p:cNvPr id="34" name="Rectangle 33"/>
          <p:cNvSpPr/>
          <p:nvPr/>
        </p:nvSpPr>
        <p:spPr>
          <a:xfrm>
            <a:off x="1752600" y="5238752"/>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35" name="Rectangle 34"/>
          <p:cNvSpPr/>
          <p:nvPr/>
        </p:nvSpPr>
        <p:spPr>
          <a:xfrm>
            <a:off x="2971800" y="5238752"/>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a:t>
            </a:r>
            <a:endParaRPr lang="en-IN" dirty="0"/>
          </a:p>
        </p:txBody>
      </p:sp>
      <p:sp>
        <p:nvSpPr>
          <p:cNvPr id="36" name="Rectangle 35"/>
          <p:cNvSpPr/>
          <p:nvPr/>
        </p:nvSpPr>
        <p:spPr>
          <a:xfrm>
            <a:off x="4191000" y="5238752"/>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cxnSp>
        <p:nvCxnSpPr>
          <p:cNvPr id="37" name="Straight Connector 36"/>
          <p:cNvCxnSpPr>
            <a:stCxn id="34" idx="3"/>
            <a:endCxn id="35" idx="1"/>
          </p:cNvCxnSpPr>
          <p:nvPr/>
        </p:nvCxnSpPr>
        <p:spPr>
          <a:xfrm>
            <a:off x="2362200" y="5467352"/>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581400" y="5467352"/>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410200" y="5238752"/>
            <a:ext cx="609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sp>
        <p:nvSpPr>
          <p:cNvPr id="40" name="Rectangle 39"/>
          <p:cNvSpPr/>
          <p:nvPr/>
        </p:nvSpPr>
        <p:spPr>
          <a:xfrm>
            <a:off x="6629400" y="5238752"/>
            <a:ext cx="609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F</a:t>
            </a:r>
            <a:endParaRPr lang="en-IN" dirty="0"/>
          </a:p>
        </p:txBody>
      </p:sp>
      <p:cxnSp>
        <p:nvCxnSpPr>
          <p:cNvPr id="41" name="Straight Connector 40"/>
          <p:cNvCxnSpPr>
            <a:stCxn id="39" idx="3"/>
            <a:endCxn id="40" idx="1"/>
          </p:cNvCxnSpPr>
          <p:nvPr/>
        </p:nvCxnSpPr>
        <p:spPr>
          <a:xfrm>
            <a:off x="6019800" y="5467352"/>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800600" y="5467352"/>
            <a:ext cx="609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905000" y="4902757"/>
            <a:ext cx="304800" cy="369332"/>
          </a:xfrm>
          <a:prstGeom prst="rect">
            <a:avLst/>
          </a:prstGeom>
          <a:noFill/>
        </p:spPr>
        <p:txBody>
          <a:bodyPr wrap="square" rtlCol="0">
            <a:spAutoFit/>
          </a:bodyPr>
          <a:lstStyle/>
          <a:p>
            <a:pPr algn="ctr"/>
            <a:r>
              <a:rPr lang="en-US" dirty="0" smtClean="0"/>
              <a:t>0</a:t>
            </a:r>
            <a:endParaRPr lang="en-US" dirty="0"/>
          </a:p>
        </p:txBody>
      </p:sp>
      <p:cxnSp>
        <p:nvCxnSpPr>
          <p:cNvPr id="44" name="Straight Connector 43"/>
          <p:cNvCxnSpPr>
            <a:endCxn id="40" idx="1"/>
          </p:cNvCxnSpPr>
          <p:nvPr/>
        </p:nvCxnSpPr>
        <p:spPr>
          <a:xfrm>
            <a:off x="6096000" y="5467352"/>
            <a:ext cx="533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124200" y="4902757"/>
            <a:ext cx="304800" cy="369332"/>
          </a:xfrm>
          <a:prstGeom prst="rect">
            <a:avLst/>
          </a:prstGeom>
          <a:noFill/>
        </p:spPr>
        <p:txBody>
          <a:bodyPr wrap="square" rtlCol="0">
            <a:spAutoFit/>
          </a:bodyPr>
          <a:lstStyle/>
          <a:p>
            <a:pPr algn="ctr"/>
            <a:r>
              <a:rPr lang="en-US" dirty="0" smtClean="0"/>
              <a:t>0</a:t>
            </a:r>
            <a:endParaRPr lang="en-US" dirty="0"/>
          </a:p>
        </p:txBody>
      </p:sp>
      <p:sp>
        <p:nvSpPr>
          <p:cNvPr id="46" name="TextBox 45"/>
          <p:cNvSpPr txBox="1"/>
          <p:nvPr/>
        </p:nvSpPr>
        <p:spPr>
          <a:xfrm>
            <a:off x="4371975" y="4902757"/>
            <a:ext cx="304800" cy="369332"/>
          </a:xfrm>
          <a:prstGeom prst="rect">
            <a:avLst/>
          </a:prstGeom>
          <a:noFill/>
        </p:spPr>
        <p:txBody>
          <a:bodyPr wrap="square" rtlCol="0">
            <a:spAutoFit/>
          </a:bodyPr>
          <a:lstStyle/>
          <a:p>
            <a:pPr algn="ctr"/>
            <a:r>
              <a:rPr lang="en-US" dirty="0" smtClean="0"/>
              <a:t>0</a:t>
            </a:r>
            <a:endParaRPr lang="en-US" dirty="0"/>
          </a:p>
        </p:txBody>
      </p:sp>
      <p:sp>
        <p:nvSpPr>
          <p:cNvPr id="47" name="TextBox 46"/>
          <p:cNvSpPr txBox="1"/>
          <p:nvPr/>
        </p:nvSpPr>
        <p:spPr>
          <a:xfrm>
            <a:off x="5591175" y="4902757"/>
            <a:ext cx="304800" cy="369332"/>
          </a:xfrm>
          <a:prstGeom prst="rect">
            <a:avLst/>
          </a:prstGeom>
          <a:noFill/>
        </p:spPr>
        <p:txBody>
          <a:bodyPr wrap="square" rtlCol="0">
            <a:spAutoFit/>
          </a:bodyPr>
          <a:lstStyle/>
          <a:p>
            <a:pPr algn="ctr"/>
            <a:r>
              <a:rPr lang="en-US" dirty="0" smtClean="0"/>
              <a:t>0</a:t>
            </a:r>
            <a:endParaRPr lang="en-US" dirty="0"/>
          </a:p>
        </p:txBody>
      </p:sp>
      <p:sp>
        <p:nvSpPr>
          <p:cNvPr id="48" name="TextBox 47"/>
          <p:cNvSpPr txBox="1"/>
          <p:nvPr/>
        </p:nvSpPr>
        <p:spPr>
          <a:xfrm>
            <a:off x="6805612" y="4902757"/>
            <a:ext cx="304800" cy="369332"/>
          </a:xfrm>
          <a:prstGeom prst="rect">
            <a:avLst/>
          </a:prstGeom>
          <a:noFill/>
        </p:spPr>
        <p:txBody>
          <a:bodyPr wrap="square" rtlCol="0">
            <a:spAutoFit/>
          </a:bodyPr>
          <a:lstStyle/>
          <a:p>
            <a:pPr algn="ctr"/>
            <a:r>
              <a:rPr lang="en-US" dirty="0" smtClean="0"/>
              <a:t>1</a:t>
            </a:r>
            <a:endParaRPr lang="en-US" dirty="0"/>
          </a:p>
        </p:txBody>
      </p:sp>
    </p:spTree>
    <p:extLst>
      <p:ext uri="{BB962C8B-B14F-4D97-AF65-F5344CB8AC3E}">
        <p14:creationId xmlns:p14="http://schemas.microsoft.com/office/powerpoint/2010/main" val="363023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3" grpId="0"/>
      <p:bldP spid="15" grpId="0"/>
      <p:bldP spid="16" grpId="0"/>
      <p:bldP spid="17" grpId="0"/>
      <p:bldP spid="18" grpId="0"/>
      <p:bldP spid="19" grpId="0" animBg="1"/>
      <p:bldP spid="20" grpId="0" animBg="1"/>
      <p:bldP spid="21" grpId="0" animBg="1"/>
      <p:bldP spid="24" grpId="0" animBg="1"/>
      <p:bldP spid="25" grpId="0" animBg="1"/>
      <p:bldP spid="28" grpId="0"/>
      <p:bldP spid="30" grpId="0"/>
      <p:bldP spid="31" grpId="0"/>
      <p:bldP spid="32" grpId="0"/>
      <p:bldP spid="33" grpId="0"/>
      <p:bldP spid="34" grpId="0" animBg="1"/>
      <p:bldP spid="35" grpId="0" animBg="1"/>
      <p:bldP spid="36" grpId="0" animBg="1"/>
      <p:bldP spid="39" grpId="0" animBg="1"/>
      <p:bldP spid="40" grpId="0" animBg="1"/>
      <p:bldP spid="43" grpId="0"/>
      <p:bldP spid="45" grpId="0"/>
      <p:bldP spid="46" grpId="0"/>
      <p:bldP spid="47" grpId="0"/>
      <p:bldP spid="4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Clock </a:t>
            </a:r>
            <a:r>
              <a:rPr lang="en-US" dirty="0"/>
              <a:t>Page Replacement Algorithm</a:t>
            </a:r>
          </a:p>
        </p:txBody>
      </p:sp>
      <p:sp>
        <p:nvSpPr>
          <p:cNvPr id="3" name="Content Placeholder 2"/>
          <p:cNvSpPr>
            <a:spLocks noGrp="1"/>
          </p:cNvSpPr>
          <p:nvPr>
            <p:ph idx="1"/>
          </p:nvPr>
        </p:nvSpPr>
        <p:spPr/>
        <p:txBody>
          <a:bodyPr/>
          <a:lstStyle/>
          <a:p>
            <a:r>
              <a:rPr lang="en-US" dirty="0" smtClean="0"/>
              <a:t>In second </a:t>
            </a:r>
            <a:r>
              <a:rPr lang="en-US" dirty="0"/>
              <a:t>chance </a:t>
            </a:r>
            <a:r>
              <a:rPr lang="en-US" dirty="0" smtClean="0"/>
              <a:t>algorithm pages are constantly moving </a:t>
            </a:r>
            <a:r>
              <a:rPr lang="en-US" dirty="0"/>
              <a:t>around on its list. </a:t>
            </a:r>
            <a:r>
              <a:rPr lang="en-US" dirty="0" smtClean="0"/>
              <a:t>So it is not working efficiently.</a:t>
            </a:r>
          </a:p>
          <a:p>
            <a:r>
              <a:rPr lang="en-US" dirty="0" smtClean="0"/>
              <a:t>A </a:t>
            </a:r>
            <a:r>
              <a:rPr lang="en-US" dirty="0"/>
              <a:t>better approach is to keep all the page frames on a circular list in the form of a </a:t>
            </a:r>
            <a:r>
              <a:rPr lang="en-US" dirty="0" smtClean="0"/>
              <a:t>clock.</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Rectangle 3"/>
          <p:cNvSpPr/>
          <p:nvPr/>
        </p:nvSpPr>
        <p:spPr>
          <a:xfrm>
            <a:off x="3962400" y="25908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a:t>
            </a:r>
            <a:endParaRPr lang="en-IN" dirty="0"/>
          </a:p>
        </p:txBody>
      </p:sp>
      <p:sp>
        <p:nvSpPr>
          <p:cNvPr id="5" name="Rectangle 4"/>
          <p:cNvSpPr/>
          <p:nvPr/>
        </p:nvSpPr>
        <p:spPr>
          <a:xfrm>
            <a:off x="3962400" y="53340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sp>
        <p:nvSpPr>
          <p:cNvPr id="6" name="Rectangle 5"/>
          <p:cNvSpPr/>
          <p:nvPr/>
        </p:nvSpPr>
        <p:spPr>
          <a:xfrm>
            <a:off x="5334000" y="3271838"/>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7" name="Rectangle 6"/>
          <p:cNvSpPr/>
          <p:nvPr/>
        </p:nvSpPr>
        <p:spPr>
          <a:xfrm>
            <a:off x="2590800" y="32766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F</a:t>
            </a:r>
            <a:endParaRPr lang="en-IN" dirty="0"/>
          </a:p>
        </p:txBody>
      </p:sp>
      <p:sp>
        <p:nvSpPr>
          <p:cNvPr id="8" name="Rectangle 7"/>
          <p:cNvSpPr/>
          <p:nvPr/>
        </p:nvSpPr>
        <p:spPr>
          <a:xfrm>
            <a:off x="2590800" y="46482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sp>
        <p:nvSpPr>
          <p:cNvPr id="9" name="Rectangle 8"/>
          <p:cNvSpPr/>
          <p:nvPr/>
        </p:nvSpPr>
        <p:spPr>
          <a:xfrm>
            <a:off x="5334000" y="46482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cxnSp>
        <p:nvCxnSpPr>
          <p:cNvPr id="12" name="Straight Arrow Connector 11"/>
          <p:cNvCxnSpPr/>
          <p:nvPr/>
        </p:nvCxnSpPr>
        <p:spPr>
          <a:xfrm flipV="1">
            <a:off x="4267200" y="3729038"/>
            <a:ext cx="1066800" cy="4619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429000" y="4191000"/>
            <a:ext cx="1752600" cy="646331"/>
          </a:xfrm>
          <a:prstGeom prst="rect">
            <a:avLst/>
          </a:prstGeom>
          <a:noFill/>
        </p:spPr>
        <p:txBody>
          <a:bodyPr wrap="square" rtlCol="0">
            <a:spAutoFit/>
          </a:bodyPr>
          <a:lstStyle/>
          <a:p>
            <a:r>
              <a:rPr lang="en-US" dirty="0" smtClean="0"/>
              <a:t>A </a:t>
            </a:r>
            <a:r>
              <a:rPr lang="en-US" dirty="0"/>
              <a:t>hand points to the oldest page.</a:t>
            </a:r>
          </a:p>
        </p:txBody>
      </p:sp>
      <p:sp>
        <p:nvSpPr>
          <p:cNvPr id="17" name="TextBox 16"/>
          <p:cNvSpPr txBox="1"/>
          <p:nvPr/>
        </p:nvSpPr>
        <p:spPr>
          <a:xfrm>
            <a:off x="4038600" y="2275106"/>
            <a:ext cx="304800" cy="369332"/>
          </a:xfrm>
          <a:prstGeom prst="rect">
            <a:avLst/>
          </a:prstGeom>
          <a:noFill/>
        </p:spPr>
        <p:txBody>
          <a:bodyPr wrap="square" rtlCol="0">
            <a:spAutoFit/>
          </a:bodyPr>
          <a:lstStyle/>
          <a:p>
            <a:pPr algn="ctr"/>
            <a:r>
              <a:rPr lang="en-US" dirty="0" smtClean="0"/>
              <a:t>1</a:t>
            </a:r>
            <a:endParaRPr lang="en-US" dirty="0"/>
          </a:p>
        </p:txBody>
      </p:sp>
      <p:sp>
        <p:nvSpPr>
          <p:cNvPr id="18" name="TextBox 17"/>
          <p:cNvSpPr txBox="1"/>
          <p:nvPr/>
        </p:nvSpPr>
        <p:spPr>
          <a:xfrm>
            <a:off x="5410200" y="2935844"/>
            <a:ext cx="304800" cy="369332"/>
          </a:xfrm>
          <a:prstGeom prst="rect">
            <a:avLst/>
          </a:prstGeom>
          <a:noFill/>
        </p:spPr>
        <p:txBody>
          <a:bodyPr wrap="square" rtlCol="0">
            <a:spAutoFit/>
          </a:bodyPr>
          <a:lstStyle/>
          <a:p>
            <a:pPr algn="ctr"/>
            <a:r>
              <a:rPr lang="en-US" dirty="0" smtClean="0"/>
              <a:t>0</a:t>
            </a:r>
            <a:endParaRPr lang="en-US" dirty="0"/>
          </a:p>
        </p:txBody>
      </p:sp>
      <p:sp>
        <p:nvSpPr>
          <p:cNvPr id="19" name="TextBox 18"/>
          <p:cNvSpPr txBox="1"/>
          <p:nvPr/>
        </p:nvSpPr>
        <p:spPr>
          <a:xfrm>
            <a:off x="5410200" y="4307444"/>
            <a:ext cx="304800" cy="369332"/>
          </a:xfrm>
          <a:prstGeom prst="rect">
            <a:avLst/>
          </a:prstGeom>
          <a:noFill/>
        </p:spPr>
        <p:txBody>
          <a:bodyPr wrap="square" rtlCol="0">
            <a:spAutoFit/>
          </a:bodyPr>
          <a:lstStyle/>
          <a:p>
            <a:pPr algn="ctr"/>
            <a:r>
              <a:rPr lang="en-US" dirty="0" smtClean="0"/>
              <a:t>1</a:t>
            </a:r>
            <a:endParaRPr lang="en-US" dirty="0"/>
          </a:p>
        </p:txBody>
      </p:sp>
      <p:sp>
        <p:nvSpPr>
          <p:cNvPr id="20" name="TextBox 19"/>
          <p:cNvSpPr txBox="1"/>
          <p:nvPr/>
        </p:nvSpPr>
        <p:spPr>
          <a:xfrm>
            <a:off x="4038600" y="5005776"/>
            <a:ext cx="304800" cy="369332"/>
          </a:xfrm>
          <a:prstGeom prst="rect">
            <a:avLst/>
          </a:prstGeom>
          <a:noFill/>
        </p:spPr>
        <p:txBody>
          <a:bodyPr wrap="square" rtlCol="0">
            <a:spAutoFit/>
          </a:bodyPr>
          <a:lstStyle/>
          <a:p>
            <a:pPr algn="ctr"/>
            <a:r>
              <a:rPr lang="en-US" dirty="0" smtClean="0"/>
              <a:t>0</a:t>
            </a:r>
            <a:endParaRPr lang="en-US" dirty="0"/>
          </a:p>
        </p:txBody>
      </p:sp>
      <p:sp>
        <p:nvSpPr>
          <p:cNvPr id="21" name="TextBox 20"/>
          <p:cNvSpPr txBox="1"/>
          <p:nvPr/>
        </p:nvSpPr>
        <p:spPr>
          <a:xfrm>
            <a:off x="2667000" y="4329499"/>
            <a:ext cx="304800" cy="369332"/>
          </a:xfrm>
          <a:prstGeom prst="rect">
            <a:avLst/>
          </a:prstGeom>
          <a:noFill/>
        </p:spPr>
        <p:txBody>
          <a:bodyPr wrap="square" rtlCol="0">
            <a:spAutoFit/>
          </a:bodyPr>
          <a:lstStyle/>
          <a:p>
            <a:pPr algn="ctr"/>
            <a:r>
              <a:rPr lang="en-US" dirty="0" smtClean="0"/>
              <a:t>1</a:t>
            </a:r>
            <a:endParaRPr lang="en-US" dirty="0"/>
          </a:p>
        </p:txBody>
      </p:sp>
      <p:sp>
        <p:nvSpPr>
          <p:cNvPr id="22" name="TextBox 21"/>
          <p:cNvSpPr txBox="1"/>
          <p:nvPr/>
        </p:nvSpPr>
        <p:spPr>
          <a:xfrm>
            <a:off x="2667000" y="2936230"/>
            <a:ext cx="304800" cy="369332"/>
          </a:xfrm>
          <a:prstGeom prst="rect">
            <a:avLst/>
          </a:prstGeom>
          <a:noFill/>
        </p:spPr>
        <p:txBody>
          <a:bodyPr wrap="square" rtlCol="0">
            <a:spAutoFit/>
          </a:bodyPr>
          <a:lstStyle/>
          <a:p>
            <a:pPr algn="ctr"/>
            <a:r>
              <a:rPr lang="en-US" dirty="0" smtClean="0"/>
              <a:t>1</a:t>
            </a:r>
            <a:endParaRPr lang="en-US" dirty="0"/>
          </a:p>
        </p:txBody>
      </p:sp>
    </p:spTree>
    <p:extLst>
      <p:ext uri="{BB962C8B-B14F-4D97-AF65-F5344CB8AC3E}">
        <p14:creationId xmlns:p14="http://schemas.microsoft.com/office/powerpoint/2010/main" val="275187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6" grpId="0"/>
      <p:bldP spid="17" grpId="0"/>
      <p:bldP spid="18" grpId="0"/>
      <p:bldP spid="19" grpId="0"/>
      <p:bldP spid="20" grpId="0"/>
      <p:bldP spid="21" grpId="0"/>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Clock </a:t>
            </a:r>
            <a:r>
              <a:rPr lang="en-US" dirty="0"/>
              <a:t>Page Replacement Algorithm</a:t>
            </a:r>
          </a:p>
        </p:txBody>
      </p:sp>
      <p:sp>
        <p:nvSpPr>
          <p:cNvPr id="3" name="Content Placeholder 2"/>
          <p:cNvSpPr>
            <a:spLocks noGrp="1"/>
          </p:cNvSpPr>
          <p:nvPr>
            <p:ph idx="1"/>
          </p:nvPr>
        </p:nvSpPr>
        <p:spPr/>
        <p:txBody>
          <a:bodyPr/>
          <a:lstStyle/>
          <a:p>
            <a:r>
              <a:rPr lang="en-US" dirty="0"/>
              <a:t>When a page fault occurs, the page being pointed to by the hand is inspected.</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Rectangle 3"/>
          <p:cNvSpPr/>
          <p:nvPr/>
        </p:nvSpPr>
        <p:spPr>
          <a:xfrm>
            <a:off x="3962400" y="25908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a:t>
            </a:r>
            <a:endParaRPr lang="en-IN" dirty="0"/>
          </a:p>
        </p:txBody>
      </p:sp>
      <p:sp>
        <p:nvSpPr>
          <p:cNvPr id="5" name="Rectangle 4"/>
          <p:cNvSpPr/>
          <p:nvPr/>
        </p:nvSpPr>
        <p:spPr>
          <a:xfrm>
            <a:off x="3962400" y="53340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sp>
        <p:nvSpPr>
          <p:cNvPr id="6" name="Rectangle 5"/>
          <p:cNvSpPr/>
          <p:nvPr/>
        </p:nvSpPr>
        <p:spPr>
          <a:xfrm>
            <a:off x="5334000" y="3271838"/>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7" name="Rectangle 6"/>
          <p:cNvSpPr/>
          <p:nvPr/>
        </p:nvSpPr>
        <p:spPr>
          <a:xfrm>
            <a:off x="2590800" y="32766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F</a:t>
            </a:r>
            <a:endParaRPr lang="en-IN" dirty="0"/>
          </a:p>
        </p:txBody>
      </p:sp>
      <p:sp>
        <p:nvSpPr>
          <p:cNvPr id="8" name="Rectangle 7"/>
          <p:cNvSpPr/>
          <p:nvPr/>
        </p:nvSpPr>
        <p:spPr>
          <a:xfrm>
            <a:off x="2590800" y="46482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sp>
        <p:nvSpPr>
          <p:cNvPr id="9" name="Rectangle 8"/>
          <p:cNvSpPr/>
          <p:nvPr/>
        </p:nvSpPr>
        <p:spPr>
          <a:xfrm>
            <a:off x="5334000" y="46482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cxnSp>
        <p:nvCxnSpPr>
          <p:cNvPr id="12" name="Straight Arrow Connector 11"/>
          <p:cNvCxnSpPr/>
          <p:nvPr/>
        </p:nvCxnSpPr>
        <p:spPr>
          <a:xfrm flipV="1">
            <a:off x="4267200" y="3729038"/>
            <a:ext cx="1066800" cy="4619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038600" y="2275106"/>
            <a:ext cx="304800" cy="369332"/>
          </a:xfrm>
          <a:prstGeom prst="rect">
            <a:avLst/>
          </a:prstGeom>
          <a:noFill/>
        </p:spPr>
        <p:txBody>
          <a:bodyPr wrap="square" rtlCol="0">
            <a:spAutoFit/>
          </a:bodyPr>
          <a:lstStyle/>
          <a:p>
            <a:pPr algn="ctr"/>
            <a:r>
              <a:rPr lang="en-US" dirty="0" smtClean="0"/>
              <a:t>1</a:t>
            </a:r>
            <a:endParaRPr lang="en-US" dirty="0"/>
          </a:p>
        </p:txBody>
      </p:sp>
      <p:sp>
        <p:nvSpPr>
          <p:cNvPr id="18" name="TextBox 17"/>
          <p:cNvSpPr txBox="1"/>
          <p:nvPr/>
        </p:nvSpPr>
        <p:spPr>
          <a:xfrm>
            <a:off x="5410200" y="2935844"/>
            <a:ext cx="304800" cy="369332"/>
          </a:xfrm>
          <a:prstGeom prst="rect">
            <a:avLst/>
          </a:prstGeom>
          <a:noFill/>
        </p:spPr>
        <p:txBody>
          <a:bodyPr wrap="square" rtlCol="0">
            <a:spAutoFit/>
          </a:bodyPr>
          <a:lstStyle/>
          <a:p>
            <a:pPr algn="ctr"/>
            <a:r>
              <a:rPr lang="en-US" dirty="0" smtClean="0"/>
              <a:t>0</a:t>
            </a:r>
            <a:endParaRPr lang="en-US" dirty="0"/>
          </a:p>
        </p:txBody>
      </p:sp>
      <p:sp>
        <p:nvSpPr>
          <p:cNvPr id="19" name="TextBox 18"/>
          <p:cNvSpPr txBox="1"/>
          <p:nvPr/>
        </p:nvSpPr>
        <p:spPr>
          <a:xfrm>
            <a:off x="5410200" y="4307444"/>
            <a:ext cx="304800" cy="369332"/>
          </a:xfrm>
          <a:prstGeom prst="rect">
            <a:avLst/>
          </a:prstGeom>
          <a:noFill/>
        </p:spPr>
        <p:txBody>
          <a:bodyPr wrap="square" rtlCol="0">
            <a:spAutoFit/>
          </a:bodyPr>
          <a:lstStyle/>
          <a:p>
            <a:pPr algn="ctr"/>
            <a:r>
              <a:rPr lang="en-US" dirty="0" smtClean="0"/>
              <a:t>1</a:t>
            </a:r>
            <a:endParaRPr lang="en-US" dirty="0"/>
          </a:p>
        </p:txBody>
      </p:sp>
      <p:sp>
        <p:nvSpPr>
          <p:cNvPr id="20" name="TextBox 19"/>
          <p:cNvSpPr txBox="1"/>
          <p:nvPr/>
        </p:nvSpPr>
        <p:spPr>
          <a:xfrm>
            <a:off x="4038600" y="5005776"/>
            <a:ext cx="304800" cy="369332"/>
          </a:xfrm>
          <a:prstGeom prst="rect">
            <a:avLst/>
          </a:prstGeom>
          <a:noFill/>
        </p:spPr>
        <p:txBody>
          <a:bodyPr wrap="square" rtlCol="0">
            <a:spAutoFit/>
          </a:bodyPr>
          <a:lstStyle/>
          <a:p>
            <a:pPr algn="ctr"/>
            <a:r>
              <a:rPr lang="en-US" dirty="0" smtClean="0"/>
              <a:t>0</a:t>
            </a:r>
            <a:endParaRPr lang="en-US" dirty="0"/>
          </a:p>
        </p:txBody>
      </p:sp>
      <p:sp>
        <p:nvSpPr>
          <p:cNvPr id="21" name="TextBox 20"/>
          <p:cNvSpPr txBox="1"/>
          <p:nvPr/>
        </p:nvSpPr>
        <p:spPr>
          <a:xfrm>
            <a:off x="2667000" y="4329499"/>
            <a:ext cx="304800" cy="369332"/>
          </a:xfrm>
          <a:prstGeom prst="rect">
            <a:avLst/>
          </a:prstGeom>
          <a:noFill/>
        </p:spPr>
        <p:txBody>
          <a:bodyPr wrap="square" rtlCol="0">
            <a:spAutoFit/>
          </a:bodyPr>
          <a:lstStyle/>
          <a:p>
            <a:pPr algn="ctr"/>
            <a:r>
              <a:rPr lang="en-US" dirty="0" smtClean="0"/>
              <a:t>1</a:t>
            </a:r>
            <a:endParaRPr lang="en-US" dirty="0"/>
          </a:p>
        </p:txBody>
      </p:sp>
      <p:sp>
        <p:nvSpPr>
          <p:cNvPr id="22" name="TextBox 21"/>
          <p:cNvSpPr txBox="1"/>
          <p:nvPr/>
        </p:nvSpPr>
        <p:spPr>
          <a:xfrm>
            <a:off x="2667000" y="2936230"/>
            <a:ext cx="304800" cy="369332"/>
          </a:xfrm>
          <a:prstGeom prst="rect">
            <a:avLst/>
          </a:prstGeom>
          <a:noFill/>
        </p:spPr>
        <p:txBody>
          <a:bodyPr wrap="square" rtlCol="0">
            <a:spAutoFit/>
          </a:bodyPr>
          <a:lstStyle/>
          <a:p>
            <a:pPr algn="ctr"/>
            <a:r>
              <a:rPr lang="en-US" dirty="0" smtClean="0"/>
              <a:t>1</a:t>
            </a:r>
            <a:endParaRPr lang="en-US" dirty="0"/>
          </a:p>
        </p:txBody>
      </p:sp>
    </p:spTree>
    <p:extLst>
      <p:ext uri="{BB962C8B-B14F-4D97-AF65-F5344CB8AC3E}">
        <p14:creationId xmlns:p14="http://schemas.microsoft.com/office/powerpoint/2010/main" val="360378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Clock </a:t>
            </a:r>
            <a:r>
              <a:rPr lang="en-US" dirty="0"/>
              <a:t>Page Replacement Algorithm</a:t>
            </a:r>
          </a:p>
        </p:txBody>
      </p:sp>
      <p:sp>
        <p:nvSpPr>
          <p:cNvPr id="3" name="Content Placeholder 2"/>
          <p:cNvSpPr>
            <a:spLocks noGrp="1"/>
          </p:cNvSpPr>
          <p:nvPr>
            <p:ph idx="1"/>
          </p:nvPr>
        </p:nvSpPr>
        <p:spPr/>
        <p:txBody>
          <a:bodyPr/>
          <a:lstStyle/>
          <a:p>
            <a:r>
              <a:rPr lang="en-US" dirty="0"/>
              <a:t>If its R bit is 0, the page is evicted, the new page is inserted into the clock in its place, and the hand is advanced one position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Rectangle 3"/>
          <p:cNvSpPr/>
          <p:nvPr/>
        </p:nvSpPr>
        <p:spPr>
          <a:xfrm>
            <a:off x="3962400" y="25908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a:t>
            </a:r>
            <a:endParaRPr lang="en-IN" dirty="0"/>
          </a:p>
        </p:txBody>
      </p:sp>
      <p:sp>
        <p:nvSpPr>
          <p:cNvPr id="5" name="Rectangle 4"/>
          <p:cNvSpPr/>
          <p:nvPr/>
        </p:nvSpPr>
        <p:spPr>
          <a:xfrm>
            <a:off x="3962400" y="53340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sp>
        <p:nvSpPr>
          <p:cNvPr id="6" name="Rectangle 5"/>
          <p:cNvSpPr/>
          <p:nvPr/>
        </p:nvSpPr>
        <p:spPr>
          <a:xfrm>
            <a:off x="5334000" y="3271838"/>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7" name="Rectangle 6"/>
          <p:cNvSpPr/>
          <p:nvPr/>
        </p:nvSpPr>
        <p:spPr>
          <a:xfrm>
            <a:off x="2590800" y="32766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F</a:t>
            </a:r>
            <a:endParaRPr lang="en-IN" dirty="0"/>
          </a:p>
        </p:txBody>
      </p:sp>
      <p:sp>
        <p:nvSpPr>
          <p:cNvPr id="8" name="Rectangle 7"/>
          <p:cNvSpPr/>
          <p:nvPr/>
        </p:nvSpPr>
        <p:spPr>
          <a:xfrm>
            <a:off x="2590800" y="46482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sp>
        <p:nvSpPr>
          <p:cNvPr id="9" name="Rectangle 8"/>
          <p:cNvSpPr/>
          <p:nvPr/>
        </p:nvSpPr>
        <p:spPr>
          <a:xfrm>
            <a:off x="5334000" y="46482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cxnSp>
        <p:nvCxnSpPr>
          <p:cNvPr id="12" name="Straight Arrow Connector 11"/>
          <p:cNvCxnSpPr/>
          <p:nvPr/>
        </p:nvCxnSpPr>
        <p:spPr>
          <a:xfrm flipV="1">
            <a:off x="4267200" y="3729038"/>
            <a:ext cx="1066800" cy="4619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038600" y="2275106"/>
            <a:ext cx="304800" cy="369332"/>
          </a:xfrm>
          <a:prstGeom prst="rect">
            <a:avLst/>
          </a:prstGeom>
          <a:noFill/>
        </p:spPr>
        <p:txBody>
          <a:bodyPr wrap="square" rtlCol="0">
            <a:spAutoFit/>
          </a:bodyPr>
          <a:lstStyle/>
          <a:p>
            <a:pPr algn="ctr"/>
            <a:r>
              <a:rPr lang="en-US" dirty="0" smtClean="0"/>
              <a:t>1</a:t>
            </a:r>
            <a:endParaRPr lang="en-US" dirty="0"/>
          </a:p>
        </p:txBody>
      </p:sp>
      <p:sp>
        <p:nvSpPr>
          <p:cNvPr id="18" name="TextBox 17"/>
          <p:cNvSpPr txBox="1"/>
          <p:nvPr/>
        </p:nvSpPr>
        <p:spPr>
          <a:xfrm>
            <a:off x="5410200" y="2935844"/>
            <a:ext cx="304800" cy="369332"/>
          </a:xfrm>
          <a:prstGeom prst="rect">
            <a:avLst/>
          </a:prstGeom>
          <a:noFill/>
        </p:spPr>
        <p:txBody>
          <a:bodyPr wrap="square" rtlCol="0">
            <a:spAutoFit/>
          </a:bodyPr>
          <a:lstStyle/>
          <a:p>
            <a:pPr algn="ctr"/>
            <a:r>
              <a:rPr lang="en-US" dirty="0" smtClean="0"/>
              <a:t>0</a:t>
            </a:r>
            <a:endParaRPr lang="en-US" dirty="0"/>
          </a:p>
        </p:txBody>
      </p:sp>
      <p:sp>
        <p:nvSpPr>
          <p:cNvPr id="19" name="TextBox 18"/>
          <p:cNvSpPr txBox="1"/>
          <p:nvPr/>
        </p:nvSpPr>
        <p:spPr>
          <a:xfrm>
            <a:off x="5410200" y="4307444"/>
            <a:ext cx="304800" cy="369332"/>
          </a:xfrm>
          <a:prstGeom prst="rect">
            <a:avLst/>
          </a:prstGeom>
          <a:noFill/>
        </p:spPr>
        <p:txBody>
          <a:bodyPr wrap="square" rtlCol="0">
            <a:spAutoFit/>
          </a:bodyPr>
          <a:lstStyle/>
          <a:p>
            <a:pPr algn="ctr"/>
            <a:r>
              <a:rPr lang="en-US" dirty="0" smtClean="0"/>
              <a:t>1</a:t>
            </a:r>
            <a:endParaRPr lang="en-US" dirty="0"/>
          </a:p>
        </p:txBody>
      </p:sp>
      <p:sp>
        <p:nvSpPr>
          <p:cNvPr id="20" name="TextBox 19"/>
          <p:cNvSpPr txBox="1"/>
          <p:nvPr/>
        </p:nvSpPr>
        <p:spPr>
          <a:xfrm>
            <a:off x="4038600" y="5005776"/>
            <a:ext cx="304800" cy="369332"/>
          </a:xfrm>
          <a:prstGeom prst="rect">
            <a:avLst/>
          </a:prstGeom>
          <a:noFill/>
        </p:spPr>
        <p:txBody>
          <a:bodyPr wrap="square" rtlCol="0">
            <a:spAutoFit/>
          </a:bodyPr>
          <a:lstStyle/>
          <a:p>
            <a:pPr algn="ctr"/>
            <a:r>
              <a:rPr lang="en-US" dirty="0" smtClean="0"/>
              <a:t>0</a:t>
            </a:r>
            <a:endParaRPr lang="en-US" dirty="0"/>
          </a:p>
        </p:txBody>
      </p:sp>
      <p:sp>
        <p:nvSpPr>
          <p:cNvPr id="21" name="TextBox 20"/>
          <p:cNvSpPr txBox="1"/>
          <p:nvPr/>
        </p:nvSpPr>
        <p:spPr>
          <a:xfrm>
            <a:off x="2667000" y="4329499"/>
            <a:ext cx="304800" cy="369332"/>
          </a:xfrm>
          <a:prstGeom prst="rect">
            <a:avLst/>
          </a:prstGeom>
          <a:noFill/>
        </p:spPr>
        <p:txBody>
          <a:bodyPr wrap="square" rtlCol="0">
            <a:spAutoFit/>
          </a:bodyPr>
          <a:lstStyle/>
          <a:p>
            <a:pPr algn="ctr"/>
            <a:r>
              <a:rPr lang="en-US" dirty="0" smtClean="0"/>
              <a:t>1</a:t>
            </a:r>
            <a:endParaRPr lang="en-US" dirty="0"/>
          </a:p>
        </p:txBody>
      </p:sp>
      <p:sp>
        <p:nvSpPr>
          <p:cNvPr id="22" name="TextBox 21"/>
          <p:cNvSpPr txBox="1"/>
          <p:nvPr/>
        </p:nvSpPr>
        <p:spPr>
          <a:xfrm>
            <a:off x="2667000" y="2936230"/>
            <a:ext cx="304800" cy="369332"/>
          </a:xfrm>
          <a:prstGeom prst="rect">
            <a:avLst/>
          </a:prstGeom>
          <a:noFill/>
        </p:spPr>
        <p:txBody>
          <a:bodyPr wrap="square" rtlCol="0">
            <a:spAutoFit/>
          </a:bodyPr>
          <a:lstStyle/>
          <a:p>
            <a:pPr algn="ctr"/>
            <a:r>
              <a:rPr lang="en-US" dirty="0" smtClean="0"/>
              <a:t>1</a:t>
            </a:r>
            <a:endParaRPr lang="en-US" dirty="0"/>
          </a:p>
        </p:txBody>
      </p:sp>
      <p:cxnSp>
        <p:nvCxnSpPr>
          <p:cNvPr id="23" name="Straight Arrow Connector 22"/>
          <p:cNvCxnSpPr/>
          <p:nvPr/>
        </p:nvCxnSpPr>
        <p:spPr>
          <a:xfrm>
            <a:off x="4267200" y="4191000"/>
            <a:ext cx="1066800" cy="485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333658" y="3271838"/>
            <a:ext cx="4572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G</a:t>
            </a:r>
            <a:endParaRPr lang="en-IN" dirty="0"/>
          </a:p>
        </p:txBody>
      </p:sp>
      <p:sp>
        <p:nvSpPr>
          <p:cNvPr id="25" name="TextBox 24"/>
          <p:cNvSpPr txBox="1"/>
          <p:nvPr/>
        </p:nvSpPr>
        <p:spPr>
          <a:xfrm>
            <a:off x="5406683" y="2924731"/>
            <a:ext cx="304800" cy="369332"/>
          </a:xfrm>
          <a:prstGeom prst="rect">
            <a:avLst/>
          </a:prstGeom>
          <a:noFill/>
        </p:spPr>
        <p:txBody>
          <a:bodyPr wrap="square" rtlCol="0">
            <a:spAutoFit/>
          </a:bodyPr>
          <a:lstStyle/>
          <a:p>
            <a:pPr algn="ctr"/>
            <a:r>
              <a:rPr lang="en-US" dirty="0" smtClean="0"/>
              <a:t>1</a:t>
            </a:r>
            <a:endParaRPr lang="en-US" dirty="0"/>
          </a:p>
        </p:txBody>
      </p:sp>
    </p:spTree>
    <p:extLst>
      <p:ext uri="{BB962C8B-B14F-4D97-AF65-F5344CB8AC3E}">
        <p14:creationId xmlns:p14="http://schemas.microsoft.com/office/powerpoint/2010/main" val="213957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8"/>
                                        </p:tgtEl>
                                      </p:cBhvr>
                                    </p:animEffect>
                                    <p:set>
                                      <p:cBhvr>
                                        <p:cTn id="11" dur="1" fill="hold">
                                          <p:stCondLst>
                                            <p:cond delay="499"/>
                                          </p:stCondLst>
                                        </p:cTn>
                                        <p:tgtEl>
                                          <p:spTgt spid="18"/>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memory </a:t>
            </a:r>
            <a:r>
              <a:rPr lang="en-US" dirty="0"/>
              <a:t>abstraction</a:t>
            </a:r>
          </a:p>
        </p:txBody>
      </p:sp>
      <p:sp>
        <p:nvSpPr>
          <p:cNvPr id="3" name="Content Placeholder 2"/>
          <p:cNvSpPr>
            <a:spLocks noGrp="1"/>
          </p:cNvSpPr>
          <p:nvPr>
            <p:ph idx="1"/>
          </p:nvPr>
        </p:nvSpPr>
        <p:spPr/>
        <p:txBody>
          <a:bodyPr/>
          <a:lstStyle/>
          <a:p>
            <a:r>
              <a:rPr lang="en-US" dirty="0" smtClean="0"/>
              <a:t>In this model the  memory presented to the programmer was simply a single block of physical memory</a:t>
            </a:r>
          </a:p>
          <a:p>
            <a:pPr lvl="1"/>
            <a:r>
              <a:rPr lang="en-US" dirty="0" smtClean="0"/>
              <a:t>having a set of addresses from 0 to some maximum</a:t>
            </a:r>
          </a:p>
          <a:p>
            <a:pPr lvl="1"/>
            <a:r>
              <a:rPr lang="en-US" dirty="0" smtClean="0"/>
              <a:t>with each address corresponding to a cell containing some number of bits, commonly eight.</a:t>
            </a:r>
          </a:p>
          <a:p>
            <a:pPr marL="361950" lvl="1" indent="0">
              <a:buNone/>
            </a:pPr>
            <a:endParaRPr lang="en-US" dirty="0"/>
          </a:p>
        </p:txBody>
      </p:sp>
      <p:sp>
        <p:nvSpPr>
          <p:cNvPr id="7" name="Rectangle 6"/>
          <p:cNvSpPr/>
          <p:nvPr/>
        </p:nvSpPr>
        <p:spPr>
          <a:xfrm>
            <a:off x="685800" y="3200400"/>
            <a:ext cx="155448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85800" y="4724400"/>
            <a:ext cx="155448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3900" y="3639235"/>
            <a:ext cx="1447800" cy="646331"/>
          </a:xfrm>
          <a:prstGeom prst="rect">
            <a:avLst/>
          </a:prstGeom>
          <a:noFill/>
        </p:spPr>
        <p:txBody>
          <a:bodyPr wrap="square" rtlCol="0">
            <a:spAutoFit/>
          </a:bodyPr>
          <a:lstStyle/>
          <a:p>
            <a:pPr algn="ctr"/>
            <a:r>
              <a:rPr lang="en-US" dirty="0" smtClean="0"/>
              <a:t>User Program</a:t>
            </a:r>
            <a:endParaRPr lang="en-US" dirty="0"/>
          </a:p>
        </p:txBody>
      </p:sp>
      <p:sp>
        <p:nvSpPr>
          <p:cNvPr id="12" name="TextBox 11"/>
          <p:cNvSpPr txBox="1"/>
          <p:nvPr/>
        </p:nvSpPr>
        <p:spPr>
          <a:xfrm>
            <a:off x="723900" y="4812268"/>
            <a:ext cx="1447800" cy="369332"/>
          </a:xfrm>
          <a:prstGeom prst="rect">
            <a:avLst/>
          </a:prstGeom>
          <a:noFill/>
        </p:spPr>
        <p:txBody>
          <a:bodyPr wrap="square" rtlCol="0">
            <a:spAutoFit/>
          </a:bodyPr>
          <a:lstStyle/>
          <a:p>
            <a:pPr algn="ctr"/>
            <a:r>
              <a:rPr lang="en-US" dirty="0" smtClean="0"/>
              <a:t>OS in RAM</a:t>
            </a:r>
            <a:endParaRPr lang="en-US" dirty="0"/>
          </a:p>
        </p:txBody>
      </p:sp>
      <p:sp>
        <p:nvSpPr>
          <p:cNvPr id="13" name="TextBox 12"/>
          <p:cNvSpPr txBox="1"/>
          <p:nvPr/>
        </p:nvSpPr>
        <p:spPr>
          <a:xfrm>
            <a:off x="2228850" y="4888468"/>
            <a:ext cx="533400" cy="369332"/>
          </a:xfrm>
          <a:prstGeom prst="rect">
            <a:avLst/>
          </a:prstGeom>
          <a:noFill/>
        </p:spPr>
        <p:txBody>
          <a:bodyPr wrap="square" rtlCol="0">
            <a:spAutoFit/>
          </a:bodyPr>
          <a:lstStyle/>
          <a:p>
            <a:r>
              <a:rPr lang="en-US" dirty="0" smtClean="0"/>
              <a:t>0</a:t>
            </a:r>
            <a:endParaRPr lang="en-US" dirty="0"/>
          </a:p>
        </p:txBody>
      </p:sp>
      <p:sp>
        <p:nvSpPr>
          <p:cNvPr id="14" name="TextBox 13"/>
          <p:cNvSpPr txBox="1"/>
          <p:nvPr/>
        </p:nvSpPr>
        <p:spPr>
          <a:xfrm>
            <a:off x="2221230" y="3194052"/>
            <a:ext cx="1028700" cy="369332"/>
          </a:xfrm>
          <a:prstGeom prst="rect">
            <a:avLst/>
          </a:prstGeom>
          <a:noFill/>
        </p:spPr>
        <p:txBody>
          <a:bodyPr wrap="square" rtlCol="0">
            <a:spAutoFit/>
          </a:bodyPr>
          <a:lstStyle/>
          <a:p>
            <a:r>
              <a:rPr lang="en-US" dirty="0" smtClean="0"/>
              <a:t>0xFFF…</a:t>
            </a:r>
            <a:endParaRPr lang="en-US" dirty="0"/>
          </a:p>
        </p:txBody>
      </p:sp>
      <p:sp>
        <p:nvSpPr>
          <p:cNvPr id="15" name="Rectangle 14"/>
          <p:cNvSpPr/>
          <p:nvPr/>
        </p:nvSpPr>
        <p:spPr>
          <a:xfrm>
            <a:off x="6217920" y="3200400"/>
            <a:ext cx="155448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268948" y="3859743"/>
            <a:ext cx="1447800" cy="646331"/>
          </a:xfrm>
          <a:prstGeom prst="rect">
            <a:avLst/>
          </a:prstGeom>
          <a:noFill/>
        </p:spPr>
        <p:txBody>
          <a:bodyPr wrap="square" rtlCol="0">
            <a:spAutoFit/>
          </a:bodyPr>
          <a:lstStyle/>
          <a:p>
            <a:pPr algn="ctr"/>
            <a:r>
              <a:rPr lang="en-US" dirty="0" smtClean="0"/>
              <a:t>User Program</a:t>
            </a:r>
            <a:endParaRPr lang="en-US" dirty="0"/>
          </a:p>
        </p:txBody>
      </p:sp>
      <p:sp>
        <p:nvSpPr>
          <p:cNvPr id="17" name="TextBox 16"/>
          <p:cNvSpPr txBox="1"/>
          <p:nvPr/>
        </p:nvSpPr>
        <p:spPr>
          <a:xfrm>
            <a:off x="6268948" y="4812268"/>
            <a:ext cx="1447800" cy="369332"/>
          </a:xfrm>
          <a:prstGeom prst="rect">
            <a:avLst/>
          </a:prstGeom>
          <a:noFill/>
        </p:spPr>
        <p:txBody>
          <a:bodyPr wrap="square" rtlCol="0">
            <a:spAutoFit/>
          </a:bodyPr>
          <a:lstStyle/>
          <a:p>
            <a:pPr algn="ctr"/>
            <a:r>
              <a:rPr lang="en-US" dirty="0" smtClean="0"/>
              <a:t>OS in RAM</a:t>
            </a:r>
            <a:endParaRPr lang="en-US" dirty="0"/>
          </a:p>
        </p:txBody>
      </p:sp>
      <p:sp>
        <p:nvSpPr>
          <p:cNvPr id="18" name="TextBox 17"/>
          <p:cNvSpPr txBox="1"/>
          <p:nvPr/>
        </p:nvSpPr>
        <p:spPr>
          <a:xfrm>
            <a:off x="7772400" y="4888468"/>
            <a:ext cx="533400" cy="369332"/>
          </a:xfrm>
          <a:prstGeom prst="rect">
            <a:avLst/>
          </a:prstGeom>
          <a:noFill/>
        </p:spPr>
        <p:txBody>
          <a:bodyPr wrap="square" rtlCol="0">
            <a:spAutoFit/>
          </a:bodyPr>
          <a:lstStyle/>
          <a:p>
            <a:r>
              <a:rPr lang="en-US" dirty="0" smtClean="0"/>
              <a:t>0</a:t>
            </a:r>
            <a:endParaRPr lang="en-US" dirty="0"/>
          </a:p>
        </p:txBody>
      </p:sp>
      <p:sp>
        <p:nvSpPr>
          <p:cNvPr id="19" name="TextBox 18"/>
          <p:cNvSpPr txBox="1"/>
          <p:nvPr/>
        </p:nvSpPr>
        <p:spPr>
          <a:xfrm>
            <a:off x="7772400" y="3181352"/>
            <a:ext cx="1028700" cy="369332"/>
          </a:xfrm>
          <a:prstGeom prst="rect">
            <a:avLst/>
          </a:prstGeom>
          <a:noFill/>
        </p:spPr>
        <p:txBody>
          <a:bodyPr wrap="square" rtlCol="0">
            <a:spAutoFit/>
          </a:bodyPr>
          <a:lstStyle/>
          <a:p>
            <a:r>
              <a:rPr lang="en-US" dirty="0" smtClean="0"/>
              <a:t>0xFFF…</a:t>
            </a:r>
            <a:endParaRPr lang="en-US" dirty="0"/>
          </a:p>
        </p:txBody>
      </p:sp>
      <p:sp>
        <p:nvSpPr>
          <p:cNvPr id="20" name="Rectangle 19"/>
          <p:cNvSpPr/>
          <p:nvPr/>
        </p:nvSpPr>
        <p:spPr>
          <a:xfrm>
            <a:off x="3352800" y="3200400"/>
            <a:ext cx="155448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406140" y="4138859"/>
            <a:ext cx="1447800" cy="646331"/>
          </a:xfrm>
          <a:prstGeom prst="rect">
            <a:avLst/>
          </a:prstGeom>
          <a:noFill/>
        </p:spPr>
        <p:txBody>
          <a:bodyPr wrap="square" rtlCol="0">
            <a:spAutoFit/>
          </a:bodyPr>
          <a:lstStyle/>
          <a:p>
            <a:pPr algn="ctr"/>
            <a:r>
              <a:rPr lang="en-US" dirty="0" smtClean="0"/>
              <a:t>User Program</a:t>
            </a:r>
            <a:endParaRPr lang="en-US" dirty="0"/>
          </a:p>
        </p:txBody>
      </p:sp>
      <p:sp>
        <p:nvSpPr>
          <p:cNvPr id="22" name="TextBox 21"/>
          <p:cNvSpPr txBox="1"/>
          <p:nvPr/>
        </p:nvSpPr>
        <p:spPr>
          <a:xfrm>
            <a:off x="3396208" y="3222795"/>
            <a:ext cx="1447800" cy="369332"/>
          </a:xfrm>
          <a:prstGeom prst="rect">
            <a:avLst/>
          </a:prstGeom>
          <a:noFill/>
        </p:spPr>
        <p:txBody>
          <a:bodyPr wrap="square" rtlCol="0">
            <a:spAutoFit/>
          </a:bodyPr>
          <a:lstStyle/>
          <a:p>
            <a:pPr algn="ctr"/>
            <a:r>
              <a:rPr lang="en-US" dirty="0" smtClean="0"/>
              <a:t>OS in ROM</a:t>
            </a:r>
            <a:endParaRPr lang="en-US" dirty="0"/>
          </a:p>
        </p:txBody>
      </p:sp>
      <p:sp>
        <p:nvSpPr>
          <p:cNvPr id="23" name="TextBox 22"/>
          <p:cNvSpPr txBox="1"/>
          <p:nvPr/>
        </p:nvSpPr>
        <p:spPr>
          <a:xfrm>
            <a:off x="4914900" y="4888468"/>
            <a:ext cx="533400" cy="369332"/>
          </a:xfrm>
          <a:prstGeom prst="rect">
            <a:avLst/>
          </a:prstGeom>
          <a:noFill/>
        </p:spPr>
        <p:txBody>
          <a:bodyPr wrap="square" rtlCol="0">
            <a:spAutoFit/>
          </a:bodyPr>
          <a:lstStyle/>
          <a:p>
            <a:r>
              <a:rPr lang="en-US" dirty="0" smtClean="0"/>
              <a:t>0</a:t>
            </a:r>
            <a:endParaRPr lang="en-US" dirty="0"/>
          </a:p>
        </p:txBody>
      </p:sp>
      <p:sp>
        <p:nvSpPr>
          <p:cNvPr id="24" name="TextBox 23"/>
          <p:cNvSpPr txBox="1"/>
          <p:nvPr/>
        </p:nvSpPr>
        <p:spPr>
          <a:xfrm>
            <a:off x="4914900" y="3181352"/>
            <a:ext cx="1028700" cy="369332"/>
          </a:xfrm>
          <a:prstGeom prst="rect">
            <a:avLst/>
          </a:prstGeom>
          <a:noFill/>
        </p:spPr>
        <p:txBody>
          <a:bodyPr wrap="square" rtlCol="0">
            <a:spAutoFit/>
          </a:bodyPr>
          <a:lstStyle/>
          <a:p>
            <a:r>
              <a:rPr lang="en-US" dirty="0" smtClean="0"/>
              <a:t>0xFFF…</a:t>
            </a:r>
            <a:endParaRPr lang="en-US" dirty="0"/>
          </a:p>
        </p:txBody>
      </p:sp>
      <p:cxnSp>
        <p:nvCxnSpPr>
          <p:cNvPr id="28" name="Straight Connector 27"/>
          <p:cNvCxnSpPr/>
          <p:nvPr/>
        </p:nvCxnSpPr>
        <p:spPr>
          <a:xfrm>
            <a:off x="3342868" y="3657600"/>
            <a:ext cx="15544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217920" y="3657600"/>
            <a:ext cx="15544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215608" y="4724400"/>
            <a:ext cx="155448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68948" y="3260379"/>
            <a:ext cx="1447800" cy="353943"/>
          </a:xfrm>
          <a:prstGeom prst="rect">
            <a:avLst/>
          </a:prstGeom>
          <a:noFill/>
        </p:spPr>
        <p:txBody>
          <a:bodyPr wrap="square" rtlCol="0">
            <a:spAutoFit/>
          </a:bodyPr>
          <a:lstStyle/>
          <a:p>
            <a:pPr algn="ctr"/>
            <a:r>
              <a:rPr lang="en-US" sz="1700" dirty="0" smtClean="0"/>
              <a:t>Driver in ROM</a:t>
            </a:r>
            <a:endParaRPr lang="en-US" sz="1700" dirty="0"/>
          </a:p>
        </p:txBody>
      </p:sp>
      <p:sp>
        <p:nvSpPr>
          <p:cNvPr id="32" name="TextBox 31"/>
          <p:cNvSpPr txBox="1"/>
          <p:nvPr/>
        </p:nvSpPr>
        <p:spPr>
          <a:xfrm>
            <a:off x="685800" y="5446582"/>
            <a:ext cx="7084288" cy="400110"/>
          </a:xfrm>
          <a:prstGeom prst="rect">
            <a:avLst/>
          </a:prstGeom>
          <a:noFill/>
        </p:spPr>
        <p:txBody>
          <a:bodyPr wrap="square" rtlCol="0">
            <a:spAutoFit/>
          </a:bodyPr>
          <a:lstStyle/>
          <a:p>
            <a:pPr algn="ctr"/>
            <a:r>
              <a:rPr lang="en-US" sz="2000" dirty="0"/>
              <a:t>Even with no abstraction, we can have several setups!</a:t>
            </a:r>
          </a:p>
        </p:txBody>
      </p:sp>
    </p:spTree>
    <p:extLst>
      <p:ext uri="{BB962C8B-B14F-4D97-AF65-F5344CB8AC3E}">
        <p14:creationId xmlns:p14="http://schemas.microsoft.com/office/powerpoint/2010/main" val="414345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13" grpId="0"/>
      <p:bldP spid="14" grpId="0"/>
      <p:bldP spid="15" grpId="0" animBg="1"/>
      <p:bldP spid="16" grpId="0"/>
      <p:bldP spid="17" grpId="0"/>
      <p:bldP spid="18" grpId="0"/>
      <p:bldP spid="19" grpId="0"/>
      <p:bldP spid="20" grpId="0" animBg="1"/>
      <p:bldP spid="21" grpId="0"/>
      <p:bldP spid="22" grpId="0"/>
      <p:bldP spid="23" grpId="0"/>
      <p:bldP spid="24" grpId="0"/>
      <p:bldP spid="31" grpId="0"/>
      <p:bldP spid="3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Clock </a:t>
            </a:r>
            <a:r>
              <a:rPr lang="en-US" dirty="0"/>
              <a:t>Page Replacement Algorithm</a:t>
            </a:r>
          </a:p>
        </p:txBody>
      </p:sp>
      <p:sp>
        <p:nvSpPr>
          <p:cNvPr id="3" name="Content Placeholder 2"/>
          <p:cNvSpPr>
            <a:spLocks noGrp="1"/>
          </p:cNvSpPr>
          <p:nvPr>
            <p:ph idx="1"/>
          </p:nvPr>
        </p:nvSpPr>
        <p:spPr/>
        <p:txBody>
          <a:bodyPr/>
          <a:lstStyle/>
          <a:p>
            <a:r>
              <a:rPr lang="en-US" dirty="0" smtClean="0"/>
              <a:t>If </a:t>
            </a:r>
            <a:r>
              <a:rPr lang="en-US" dirty="0"/>
              <a:t>R is 1, it is cleared and the hand is advanced to the next page.</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Rectangle 3"/>
          <p:cNvSpPr/>
          <p:nvPr/>
        </p:nvSpPr>
        <p:spPr>
          <a:xfrm>
            <a:off x="3962400" y="25908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a:t>
            </a:r>
            <a:endParaRPr lang="en-IN" dirty="0"/>
          </a:p>
        </p:txBody>
      </p:sp>
      <p:sp>
        <p:nvSpPr>
          <p:cNvPr id="5" name="Rectangle 4"/>
          <p:cNvSpPr/>
          <p:nvPr/>
        </p:nvSpPr>
        <p:spPr>
          <a:xfrm>
            <a:off x="3962400" y="53340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sp>
        <p:nvSpPr>
          <p:cNvPr id="6" name="Rectangle 5"/>
          <p:cNvSpPr/>
          <p:nvPr/>
        </p:nvSpPr>
        <p:spPr>
          <a:xfrm>
            <a:off x="5334000" y="3271838"/>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7" name="Rectangle 6"/>
          <p:cNvSpPr/>
          <p:nvPr/>
        </p:nvSpPr>
        <p:spPr>
          <a:xfrm>
            <a:off x="2590800" y="32766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F</a:t>
            </a:r>
            <a:endParaRPr lang="en-IN" dirty="0"/>
          </a:p>
        </p:txBody>
      </p:sp>
      <p:sp>
        <p:nvSpPr>
          <p:cNvPr id="8" name="Rectangle 7"/>
          <p:cNvSpPr/>
          <p:nvPr/>
        </p:nvSpPr>
        <p:spPr>
          <a:xfrm>
            <a:off x="2590800" y="46482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sp>
        <p:nvSpPr>
          <p:cNvPr id="9" name="Rectangle 8"/>
          <p:cNvSpPr/>
          <p:nvPr/>
        </p:nvSpPr>
        <p:spPr>
          <a:xfrm>
            <a:off x="5334000" y="46482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cxnSp>
        <p:nvCxnSpPr>
          <p:cNvPr id="12" name="Straight Arrow Connector 11"/>
          <p:cNvCxnSpPr/>
          <p:nvPr/>
        </p:nvCxnSpPr>
        <p:spPr>
          <a:xfrm>
            <a:off x="4267200" y="4191000"/>
            <a:ext cx="1066800" cy="485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038600" y="2275106"/>
            <a:ext cx="304800" cy="369332"/>
          </a:xfrm>
          <a:prstGeom prst="rect">
            <a:avLst/>
          </a:prstGeom>
          <a:noFill/>
        </p:spPr>
        <p:txBody>
          <a:bodyPr wrap="square" rtlCol="0">
            <a:spAutoFit/>
          </a:bodyPr>
          <a:lstStyle/>
          <a:p>
            <a:pPr algn="ctr"/>
            <a:r>
              <a:rPr lang="en-US" dirty="0" smtClean="0"/>
              <a:t>1</a:t>
            </a:r>
            <a:endParaRPr lang="en-US" dirty="0"/>
          </a:p>
        </p:txBody>
      </p:sp>
      <p:sp>
        <p:nvSpPr>
          <p:cNvPr id="18" name="TextBox 17"/>
          <p:cNvSpPr txBox="1"/>
          <p:nvPr/>
        </p:nvSpPr>
        <p:spPr>
          <a:xfrm>
            <a:off x="5410200" y="2935844"/>
            <a:ext cx="304800" cy="369332"/>
          </a:xfrm>
          <a:prstGeom prst="rect">
            <a:avLst/>
          </a:prstGeom>
          <a:noFill/>
        </p:spPr>
        <p:txBody>
          <a:bodyPr wrap="square" rtlCol="0">
            <a:spAutoFit/>
          </a:bodyPr>
          <a:lstStyle/>
          <a:p>
            <a:pPr algn="ctr"/>
            <a:r>
              <a:rPr lang="en-US" dirty="0" smtClean="0"/>
              <a:t>0</a:t>
            </a:r>
            <a:endParaRPr lang="en-US" dirty="0"/>
          </a:p>
        </p:txBody>
      </p:sp>
      <p:sp>
        <p:nvSpPr>
          <p:cNvPr id="19" name="TextBox 18"/>
          <p:cNvSpPr txBox="1"/>
          <p:nvPr/>
        </p:nvSpPr>
        <p:spPr>
          <a:xfrm>
            <a:off x="5410200" y="4307444"/>
            <a:ext cx="304800" cy="369332"/>
          </a:xfrm>
          <a:prstGeom prst="rect">
            <a:avLst/>
          </a:prstGeom>
          <a:noFill/>
        </p:spPr>
        <p:txBody>
          <a:bodyPr wrap="square" rtlCol="0">
            <a:spAutoFit/>
          </a:bodyPr>
          <a:lstStyle/>
          <a:p>
            <a:pPr algn="ctr"/>
            <a:r>
              <a:rPr lang="en-US" dirty="0" smtClean="0"/>
              <a:t>1</a:t>
            </a:r>
            <a:endParaRPr lang="en-US" dirty="0"/>
          </a:p>
        </p:txBody>
      </p:sp>
      <p:sp>
        <p:nvSpPr>
          <p:cNvPr id="20" name="TextBox 19"/>
          <p:cNvSpPr txBox="1"/>
          <p:nvPr/>
        </p:nvSpPr>
        <p:spPr>
          <a:xfrm>
            <a:off x="4038600" y="5005776"/>
            <a:ext cx="304800" cy="369332"/>
          </a:xfrm>
          <a:prstGeom prst="rect">
            <a:avLst/>
          </a:prstGeom>
          <a:noFill/>
        </p:spPr>
        <p:txBody>
          <a:bodyPr wrap="square" rtlCol="0">
            <a:spAutoFit/>
          </a:bodyPr>
          <a:lstStyle/>
          <a:p>
            <a:pPr algn="ctr"/>
            <a:r>
              <a:rPr lang="en-US" dirty="0" smtClean="0"/>
              <a:t>0</a:t>
            </a:r>
            <a:endParaRPr lang="en-US" dirty="0"/>
          </a:p>
        </p:txBody>
      </p:sp>
      <p:sp>
        <p:nvSpPr>
          <p:cNvPr id="21" name="TextBox 20"/>
          <p:cNvSpPr txBox="1"/>
          <p:nvPr/>
        </p:nvSpPr>
        <p:spPr>
          <a:xfrm>
            <a:off x="2667000" y="4329499"/>
            <a:ext cx="304800" cy="369332"/>
          </a:xfrm>
          <a:prstGeom prst="rect">
            <a:avLst/>
          </a:prstGeom>
          <a:noFill/>
        </p:spPr>
        <p:txBody>
          <a:bodyPr wrap="square" rtlCol="0">
            <a:spAutoFit/>
          </a:bodyPr>
          <a:lstStyle/>
          <a:p>
            <a:pPr algn="ctr"/>
            <a:r>
              <a:rPr lang="en-US" dirty="0" smtClean="0"/>
              <a:t>1</a:t>
            </a:r>
            <a:endParaRPr lang="en-US" dirty="0"/>
          </a:p>
        </p:txBody>
      </p:sp>
      <p:sp>
        <p:nvSpPr>
          <p:cNvPr id="22" name="TextBox 21"/>
          <p:cNvSpPr txBox="1"/>
          <p:nvPr/>
        </p:nvSpPr>
        <p:spPr>
          <a:xfrm>
            <a:off x="2667000" y="2936230"/>
            <a:ext cx="304800" cy="369332"/>
          </a:xfrm>
          <a:prstGeom prst="rect">
            <a:avLst/>
          </a:prstGeom>
          <a:noFill/>
        </p:spPr>
        <p:txBody>
          <a:bodyPr wrap="square" rtlCol="0">
            <a:spAutoFit/>
          </a:bodyPr>
          <a:lstStyle/>
          <a:p>
            <a:pPr algn="ctr"/>
            <a:r>
              <a:rPr lang="en-US" dirty="0" smtClean="0"/>
              <a:t>1</a:t>
            </a:r>
            <a:endParaRPr lang="en-US" dirty="0"/>
          </a:p>
        </p:txBody>
      </p:sp>
      <p:sp>
        <p:nvSpPr>
          <p:cNvPr id="23" name="TextBox 22"/>
          <p:cNvSpPr txBox="1"/>
          <p:nvPr/>
        </p:nvSpPr>
        <p:spPr>
          <a:xfrm>
            <a:off x="5410200" y="4307444"/>
            <a:ext cx="304800" cy="369332"/>
          </a:xfrm>
          <a:prstGeom prst="rect">
            <a:avLst/>
          </a:prstGeom>
          <a:noFill/>
        </p:spPr>
        <p:txBody>
          <a:bodyPr wrap="square" rtlCol="0">
            <a:spAutoFit/>
          </a:bodyPr>
          <a:lstStyle/>
          <a:p>
            <a:pPr algn="ctr"/>
            <a:r>
              <a:rPr lang="en-US" dirty="0"/>
              <a:t>0</a:t>
            </a:r>
          </a:p>
        </p:txBody>
      </p:sp>
      <p:cxnSp>
        <p:nvCxnSpPr>
          <p:cNvPr id="24" name="Straight Arrow Connector 23"/>
          <p:cNvCxnSpPr>
            <a:endCxn id="20" idx="2"/>
          </p:cNvCxnSpPr>
          <p:nvPr/>
        </p:nvCxnSpPr>
        <p:spPr>
          <a:xfrm flipH="1">
            <a:off x="4191000" y="4191000"/>
            <a:ext cx="76200" cy="11841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953000" y="5493603"/>
            <a:ext cx="3886200" cy="830997"/>
          </a:xfrm>
          <a:prstGeom prst="rect">
            <a:avLst/>
          </a:prstGeom>
          <a:noFill/>
        </p:spPr>
        <p:txBody>
          <a:bodyPr wrap="square" rtlCol="0">
            <a:spAutoFit/>
          </a:bodyPr>
          <a:lstStyle/>
          <a:p>
            <a:r>
              <a:rPr lang="en-US" sz="2400" dirty="0"/>
              <a:t>This process is repeated until a page is found with R = 0. </a:t>
            </a:r>
          </a:p>
        </p:txBody>
      </p:sp>
    </p:spTree>
    <p:extLst>
      <p:ext uri="{BB962C8B-B14F-4D97-AF65-F5344CB8AC3E}">
        <p14:creationId xmlns:p14="http://schemas.microsoft.com/office/powerpoint/2010/main" val="132172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2"/>
                                        </p:tgtEl>
                                      </p:cBhvr>
                                    </p:animEffect>
                                    <p:set>
                                      <p:cBhvr>
                                        <p:cTn id="14" dur="1" fill="hold">
                                          <p:stCondLst>
                                            <p:cond delay="499"/>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LRU (Least Recently Used) Page Replacement Algorithm</a:t>
            </a:r>
            <a:endParaRPr lang="en-US" dirty="0"/>
          </a:p>
        </p:txBody>
      </p:sp>
      <p:sp>
        <p:nvSpPr>
          <p:cNvPr id="3" name="Content Placeholder 2"/>
          <p:cNvSpPr>
            <a:spLocks noGrp="1"/>
          </p:cNvSpPr>
          <p:nvPr>
            <p:ph idx="1"/>
          </p:nvPr>
        </p:nvSpPr>
        <p:spPr/>
        <p:txBody>
          <a:bodyPr/>
          <a:lstStyle/>
          <a:p>
            <a:r>
              <a:rPr lang="en-US" dirty="0"/>
              <a:t>A good approximation to the optimal algorithm is based on the observation that pages that have been heavily used in last few instructions will probably be heavily used again in next few instructions.</a:t>
            </a:r>
          </a:p>
          <a:p>
            <a:r>
              <a:rPr lang="en-US" dirty="0"/>
              <a:t>When page fault occurs, throw out the page that has been used for the longest time. This strategy is called LRU (Least Recently Used) paging.</a:t>
            </a:r>
          </a:p>
          <a:p>
            <a:r>
              <a:rPr lang="en-US" dirty="0"/>
              <a:t>To fully implement LRU, it is necessary to maintain a linked list of all pages in memory, with the most recently used page at the front and the least recently used page at the rear. </a:t>
            </a:r>
          </a:p>
          <a:p>
            <a:r>
              <a:rPr lang="en-US" dirty="0"/>
              <a:t>The list must be updated on every memory reference. </a:t>
            </a:r>
          </a:p>
          <a:p>
            <a:r>
              <a:rPr lang="en-US" dirty="0"/>
              <a:t>Finding a page in the list, deleting it, and then moving it to the front is a very time consuming operations</a:t>
            </a:r>
            <a:r>
              <a:rPr lang="en-US" dirty="0" smtClean="0"/>
              <a:t>.</a:t>
            </a:r>
            <a:endParaRPr lang="en-US" dirty="0"/>
          </a:p>
        </p:txBody>
      </p:sp>
    </p:spTree>
    <p:extLst>
      <p:ext uri="{BB962C8B-B14F-4D97-AF65-F5344CB8AC3E}">
        <p14:creationId xmlns:p14="http://schemas.microsoft.com/office/powerpoint/2010/main" val="66366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LRU (Least Recently Used) Page Replacement Algorithm</a:t>
            </a:r>
            <a:endParaRPr lang="en-IN" dirty="0"/>
          </a:p>
        </p:txBody>
      </p:sp>
      <p:sp>
        <p:nvSpPr>
          <p:cNvPr id="3" name="Content Placeholder 2"/>
          <p:cNvSpPr>
            <a:spLocks noGrp="1"/>
          </p:cNvSpPr>
          <p:nvPr>
            <p:ph idx="1"/>
          </p:nvPr>
        </p:nvSpPr>
        <p:spPr/>
        <p:txBody>
          <a:bodyPr/>
          <a:lstStyle/>
          <a:p>
            <a:r>
              <a:rPr lang="en-IN" dirty="0"/>
              <a:t>Page Reference String: </a:t>
            </a:r>
            <a:endParaRPr lang="en-IN" dirty="0" smtClean="0"/>
          </a:p>
          <a:p>
            <a:pPr lvl="1"/>
            <a:r>
              <a:rPr lang="en-IN" dirty="0" smtClean="0"/>
              <a:t>7</a:t>
            </a:r>
            <a:r>
              <a:rPr lang="en-IN" dirty="0"/>
              <a:t>, 0, 1, 2, 0, 3, 0, 4, 2, 3, 0, 3, 2, 1, 2, 0, 1, 7, 0, </a:t>
            </a:r>
            <a:r>
              <a:rPr lang="en-IN" dirty="0" smtClean="0"/>
              <a:t>1</a:t>
            </a:r>
          </a:p>
          <a:p>
            <a:pPr lvl="1"/>
            <a:r>
              <a:rPr lang="en-US" dirty="0" smtClean="0"/>
              <a:t>Three frames</a:t>
            </a:r>
            <a:endParaRPr lang="en-IN" dirty="0" smtClean="0"/>
          </a:p>
          <a:p>
            <a:endParaRPr lang="en-US" dirty="0"/>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301235363"/>
              </p:ext>
            </p:extLst>
          </p:nvPr>
        </p:nvGraphicFramePr>
        <p:xfrm>
          <a:off x="304800" y="2209800"/>
          <a:ext cx="8482420" cy="2392680"/>
        </p:xfrm>
        <a:graphic>
          <a:graphicData uri="http://schemas.openxmlformats.org/drawingml/2006/table">
            <a:tbl>
              <a:tblPr firstRow="1" bandRow="1">
                <a:tableStyleId>{5C22544A-7EE6-4342-B048-85BDC9FD1C3A}</a:tableStyleId>
              </a:tblPr>
              <a:tblGrid>
                <a:gridCol w="1260000"/>
                <a:gridCol w="361121"/>
                <a:gridCol w="361121"/>
                <a:gridCol w="361121"/>
                <a:gridCol w="361121"/>
                <a:gridCol w="361121"/>
                <a:gridCol w="361121"/>
                <a:gridCol w="361121"/>
                <a:gridCol w="361121"/>
                <a:gridCol w="361121"/>
                <a:gridCol w="361121"/>
                <a:gridCol w="361121"/>
                <a:gridCol w="361121"/>
                <a:gridCol w="361121"/>
                <a:gridCol w="361121"/>
                <a:gridCol w="361121"/>
                <a:gridCol w="361121"/>
                <a:gridCol w="361121"/>
                <a:gridCol w="361121"/>
                <a:gridCol w="361121"/>
                <a:gridCol w="361121"/>
              </a:tblGrid>
              <a:tr h="370840">
                <a:tc>
                  <a:txBody>
                    <a:bodyPr/>
                    <a:lstStyle/>
                    <a:p>
                      <a:r>
                        <a:rPr lang="en-US" dirty="0" smtClean="0"/>
                        <a:t>Page</a:t>
                      </a:r>
                    </a:p>
                    <a:p>
                      <a:r>
                        <a:rPr lang="en-US" dirty="0" smtClean="0"/>
                        <a:t>Requests</a:t>
                      </a:r>
                      <a:endParaRPr lang="en-IN" dirty="0"/>
                    </a:p>
                  </a:txBody>
                  <a:tcPr/>
                </a:tc>
                <a:tc>
                  <a:txBody>
                    <a:bodyPr/>
                    <a:lstStyle/>
                    <a:p>
                      <a:pPr algn="ctr"/>
                      <a:r>
                        <a:rPr lang="en-US" dirty="0" smtClean="0"/>
                        <a:t>7</a:t>
                      </a:r>
                      <a:endParaRPr lang="en-IN" dirty="0"/>
                    </a:p>
                  </a:txBody>
                  <a:tcPr anchor="b"/>
                </a:tc>
                <a:tc>
                  <a:txBody>
                    <a:bodyPr/>
                    <a:lstStyle/>
                    <a:p>
                      <a:pPr algn="ctr"/>
                      <a:r>
                        <a:rPr lang="en-US" dirty="0" smtClean="0"/>
                        <a:t>0</a:t>
                      </a:r>
                      <a:endParaRPr lang="en-IN" dirty="0"/>
                    </a:p>
                  </a:txBody>
                  <a:tcPr anchor="b"/>
                </a:tc>
                <a:tc>
                  <a:txBody>
                    <a:bodyPr/>
                    <a:lstStyle/>
                    <a:p>
                      <a:pPr algn="ctr"/>
                      <a:r>
                        <a:rPr lang="en-US" dirty="0" smtClean="0"/>
                        <a:t>1</a:t>
                      </a:r>
                      <a:endParaRPr lang="en-IN" dirty="0"/>
                    </a:p>
                  </a:txBody>
                  <a:tcPr anchor="b"/>
                </a:tc>
                <a:tc>
                  <a:txBody>
                    <a:bodyPr/>
                    <a:lstStyle/>
                    <a:p>
                      <a:pPr algn="ctr"/>
                      <a:r>
                        <a:rPr lang="en-US" dirty="0" smtClean="0"/>
                        <a:t>2</a:t>
                      </a:r>
                      <a:endParaRPr lang="en-IN" dirty="0"/>
                    </a:p>
                  </a:txBody>
                  <a:tcPr anchor="b"/>
                </a:tc>
                <a:tc>
                  <a:txBody>
                    <a:bodyPr/>
                    <a:lstStyle/>
                    <a:p>
                      <a:pPr algn="ctr"/>
                      <a:r>
                        <a:rPr lang="en-US" dirty="0" smtClean="0"/>
                        <a:t>0</a:t>
                      </a:r>
                      <a:endParaRPr lang="en-IN" dirty="0"/>
                    </a:p>
                  </a:txBody>
                  <a:tcPr anchor="b"/>
                </a:tc>
                <a:tc>
                  <a:txBody>
                    <a:bodyPr/>
                    <a:lstStyle/>
                    <a:p>
                      <a:pPr algn="ctr"/>
                      <a:r>
                        <a:rPr lang="en-US" dirty="0" smtClean="0"/>
                        <a:t>3</a:t>
                      </a:r>
                      <a:endParaRPr lang="en-IN" dirty="0"/>
                    </a:p>
                  </a:txBody>
                  <a:tcPr anchor="b"/>
                </a:tc>
                <a:tc>
                  <a:txBody>
                    <a:bodyPr/>
                    <a:lstStyle/>
                    <a:p>
                      <a:pPr algn="ctr"/>
                      <a:r>
                        <a:rPr lang="en-US" dirty="0" smtClean="0"/>
                        <a:t>0</a:t>
                      </a:r>
                      <a:endParaRPr lang="en-IN" dirty="0"/>
                    </a:p>
                  </a:txBody>
                  <a:tcPr anchor="b"/>
                </a:tc>
                <a:tc>
                  <a:txBody>
                    <a:bodyPr/>
                    <a:lstStyle/>
                    <a:p>
                      <a:pPr algn="ctr"/>
                      <a:r>
                        <a:rPr lang="en-US" dirty="0" smtClean="0"/>
                        <a:t>4</a:t>
                      </a:r>
                      <a:endParaRPr lang="en-IN" dirty="0"/>
                    </a:p>
                  </a:txBody>
                  <a:tcPr anchor="b"/>
                </a:tc>
                <a:tc>
                  <a:txBody>
                    <a:bodyPr/>
                    <a:lstStyle/>
                    <a:p>
                      <a:pPr algn="ctr"/>
                      <a:r>
                        <a:rPr lang="en-US" dirty="0" smtClean="0"/>
                        <a:t>2</a:t>
                      </a:r>
                      <a:endParaRPr lang="en-IN" dirty="0"/>
                    </a:p>
                  </a:txBody>
                  <a:tcPr anchor="b"/>
                </a:tc>
                <a:tc>
                  <a:txBody>
                    <a:bodyPr/>
                    <a:lstStyle/>
                    <a:p>
                      <a:pPr algn="ctr"/>
                      <a:r>
                        <a:rPr lang="en-US" dirty="0" smtClean="0"/>
                        <a:t>3</a:t>
                      </a:r>
                      <a:endParaRPr lang="en-IN" dirty="0"/>
                    </a:p>
                  </a:txBody>
                  <a:tcPr anchor="b"/>
                </a:tc>
                <a:tc>
                  <a:txBody>
                    <a:bodyPr/>
                    <a:lstStyle/>
                    <a:p>
                      <a:pPr algn="ctr"/>
                      <a:r>
                        <a:rPr lang="en-US" dirty="0" smtClean="0"/>
                        <a:t>0</a:t>
                      </a:r>
                      <a:endParaRPr lang="en-IN" dirty="0"/>
                    </a:p>
                  </a:txBody>
                  <a:tcPr anchor="b"/>
                </a:tc>
                <a:tc>
                  <a:txBody>
                    <a:bodyPr/>
                    <a:lstStyle/>
                    <a:p>
                      <a:pPr algn="ctr"/>
                      <a:r>
                        <a:rPr lang="en-US" dirty="0" smtClean="0"/>
                        <a:t>3</a:t>
                      </a:r>
                      <a:endParaRPr lang="en-IN" dirty="0"/>
                    </a:p>
                  </a:txBody>
                  <a:tcPr anchor="b"/>
                </a:tc>
                <a:tc>
                  <a:txBody>
                    <a:bodyPr/>
                    <a:lstStyle/>
                    <a:p>
                      <a:pPr algn="ctr"/>
                      <a:r>
                        <a:rPr lang="en-US" dirty="0" smtClean="0"/>
                        <a:t>2</a:t>
                      </a:r>
                      <a:endParaRPr lang="en-IN" dirty="0"/>
                    </a:p>
                  </a:txBody>
                  <a:tcPr anchor="b"/>
                </a:tc>
                <a:tc>
                  <a:txBody>
                    <a:bodyPr/>
                    <a:lstStyle/>
                    <a:p>
                      <a:pPr algn="ctr"/>
                      <a:r>
                        <a:rPr lang="en-US" dirty="0" smtClean="0"/>
                        <a:t>1</a:t>
                      </a:r>
                      <a:endParaRPr lang="en-IN" dirty="0"/>
                    </a:p>
                  </a:txBody>
                  <a:tcPr anchor="b"/>
                </a:tc>
                <a:tc>
                  <a:txBody>
                    <a:bodyPr/>
                    <a:lstStyle/>
                    <a:p>
                      <a:pPr algn="ctr"/>
                      <a:r>
                        <a:rPr lang="en-US" dirty="0" smtClean="0"/>
                        <a:t>2</a:t>
                      </a:r>
                      <a:endParaRPr lang="en-IN" dirty="0"/>
                    </a:p>
                  </a:txBody>
                  <a:tcPr anchor="b"/>
                </a:tc>
                <a:tc>
                  <a:txBody>
                    <a:bodyPr/>
                    <a:lstStyle/>
                    <a:p>
                      <a:pPr algn="ctr"/>
                      <a:r>
                        <a:rPr lang="en-US" dirty="0" smtClean="0"/>
                        <a:t>0</a:t>
                      </a:r>
                      <a:endParaRPr lang="en-IN" dirty="0"/>
                    </a:p>
                  </a:txBody>
                  <a:tcPr anchor="b"/>
                </a:tc>
                <a:tc>
                  <a:txBody>
                    <a:bodyPr/>
                    <a:lstStyle/>
                    <a:p>
                      <a:pPr algn="ctr"/>
                      <a:r>
                        <a:rPr lang="en-US" dirty="0" smtClean="0"/>
                        <a:t>1</a:t>
                      </a:r>
                      <a:endParaRPr lang="en-IN" dirty="0"/>
                    </a:p>
                  </a:txBody>
                  <a:tcPr anchor="b"/>
                </a:tc>
                <a:tc>
                  <a:txBody>
                    <a:bodyPr/>
                    <a:lstStyle/>
                    <a:p>
                      <a:pPr algn="ctr"/>
                      <a:r>
                        <a:rPr lang="en-US" dirty="0" smtClean="0"/>
                        <a:t>7</a:t>
                      </a:r>
                      <a:endParaRPr lang="en-IN" dirty="0"/>
                    </a:p>
                  </a:txBody>
                  <a:tcPr anchor="b"/>
                </a:tc>
                <a:tc>
                  <a:txBody>
                    <a:bodyPr/>
                    <a:lstStyle/>
                    <a:p>
                      <a:pPr algn="ctr"/>
                      <a:r>
                        <a:rPr lang="en-US" dirty="0" smtClean="0"/>
                        <a:t>0</a:t>
                      </a:r>
                      <a:endParaRPr lang="en-IN" dirty="0"/>
                    </a:p>
                  </a:txBody>
                  <a:tcPr anchor="b"/>
                </a:tc>
                <a:tc>
                  <a:txBody>
                    <a:bodyPr/>
                    <a:lstStyle/>
                    <a:p>
                      <a:pPr algn="ctr"/>
                      <a:r>
                        <a:rPr lang="en-US" dirty="0" smtClean="0"/>
                        <a:t>1</a:t>
                      </a:r>
                      <a:endParaRPr lang="en-IN" dirty="0"/>
                    </a:p>
                  </a:txBody>
                  <a:tcPr anchor="b"/>
                </a:tc>
              </a:tr>
              <a:tr h="370840">
                <a:tc>
                  <a:txBody>
                    <a:bodyPr/>
                    <a:lstStyle/>
                    <a:p>
                      <a:r>
                        <a:rPr lang="en-US" dirty="0" smtClean="0"/>
                        <a:t>Frame 1</a:t>
                      </a:r>
                      <a:endParaRPr lang="en-IN" dirty="0"/>
                    </a:p>
                  </a:txBody>
                  <a:tcPr/>
                </a:tc>
                <a:tc>
                  <a:txBody>
                    <a:bodyPr/>
                    <a:lstStyle/>
                    <a:p>
                      <a:pPr algn="ctr"/>
                      <a:r>
                        <a:rPr lang="en-US" dirty="0" smtClean="0"/>
                        <a:t>7</a:t>
                      </a:r>
                      <a:endParaRPr lang="en-IN" dirty="0"/>
                    </a:p>
                  </a:txBody>
                  <a:tcPr anchor="ctr"/>
                </a:tc>
                <a:tc>
                  <a:txBody>
                    <a:bodyPr/>
                    <a:lstStyle/>
                    <a:p>
                      <a:pPr algn="ctr"/>
                      <a:r>
                        <a:rPr lang="en-US" dirty="0" smtClean="0"/>
                        <a:t>7</a:t>
                      </a:r>
                      <a:endParaRPr lang="en-IN" dirty="0"/>
                    </a:p>
                  </a:txBody>
                  <a:tcPr anchor="ctr"/>
                </a:tc>
                <a:tc>
                  <a:txBody>
                    <a:bodyPr/>
                    <a:lstStyle/>
                    <a:p>
                      <a:pPr algn="ctr"/>
                      <a:r>
                        <a:rPr lang="en-US" dirty="0" smtClean="0"/>
                        <a:t>7</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4</a:t>
                      </a:r>
                      <a:endParaRPr lang="en-IN" dirty="0"/>
                    </a:p>
                  </a:txBody>
                  <a:tcPr anchor="ctr"/>
                </a:tc>
                <a:tc>
                  <a:txBody>
                    <a:bodyPr/>
                    <a:lstStyle/>
                    <a:p>
                      <a:pPr algn="ctr"/>
                      <a:r>
                        <a:rPr lang="en-US" dirty="0" smtClean="0"/>
                        <a:t>4</a:t>
                      </a:r>
                      <a:endParaRPr lang="en-IN" dirty="0"/>
                    </a:p>
                  </a:txBody>
                  <a:tcPr anchor="ctr"/>
                </a:tc>
                <a:tc>
                  <a:txBody>
                    <a:bodyPr/>
                    <a:lstStyle/>
                    <a:p>
                      <a:pPr algn="ctr"/>
                      <a:r>
                        <a:rPr lang="en-US" dirty="0" smtClean="0"/>
                        <a:t>4</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r>
              <a:tr h="370840">
                <a:tc>
                  <a:txBody>
                    <a:bodyPr/>
                    <a:lstStyle/>
                    <a:p>
                      <a:r>
                        <a:rPr lang="en-US" dirty="0" smtClean="0"/>
                        <a:t>Frame 2</a:t>
                      </a:r>
                    </a:p>
                  </a:txBody>
                  <a:tcPr/>
                </a:tc>
                <a:tc>
                  <a:txBody>
                    <a:bodyPr/>
                    <a:lstStyle/>
                    <a:p>
                      <a:pPr algn="ct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r>
              <a:tr h="370840">
                <a:tc>
                  <a:txBody>
                    <a:bodyPr/>
                    <a:lstStyle/>
                    <a:p>
                      <a:r>
                        <a:rPr lang="en-US" dirty="0" smtClean="0"/>
                        <a:t>Frame 3</a:t>
                      </a:r>
                      <a:endParaRPr lang="en-IN" dirty="0"/>
                    </a:p>
                  </a:txBody>
                  <a:tcPr/>
                </a:tc>
                <a:tc>
                  <a:txBody>
                    <a:bodyPr/>
                    <a:lstStyle/>
                    <a:p>
                      <a:pPr algn="ctr"/>
                      <a:endParaRPr lang="en-IN" dirty="0"/>
                    </a:p>
                  </a:txBody>
                  <a:tcPr anchor="ctr"/>
                </a:tc>
                <a:tc>
                  <a:txBody>
                    <a:bodyPr/>
                    <a:lstStyle/>
                    <a:p>
                      <a:pPr algn="ct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7</a:t>
                      </a:r>
                      <a:endParaRPr lang="en-IN" dirty="0"/>
                    </a:p>
                  </a:txBody>
                  <a:tcPr anchor="ctr"/>
                </a:tc>
                <a:tc>
                  <a:txBody>
                    <a:bodyPr/>
                    <a:lstStyle/>
                    <a:p>
                      <a:pPr algn="ctr"/>
                      <a:r>
                        <a:rPr lang="en-US" dirty="0" smtClean="0"/>
                        <a:t>7</a:t>
                      </a:r>
                      <a:endParaRPr lang="en-IN" dirty="0"/>
                    </a:p>
                  </a:txBody>
                  <a:tcPr anchor="ctr"/>
                </a:tc>
                <a:tc>
                  <a:txBody>
                    <a:bodyPr/>
                    <a:lstStyle/>
                    <a:p>
                      <a:pPr algn="ctr"/>
                      <a:r>
                        <a:rPr lang="en-US" dirty="0" smtClean="0"/>
                        <a:t>7</a:t>
                      </a:r>
                      <a:endParaRPr lang="en-IN" dirty="0"/>
                    </a:p>
                  </a:txBody>
                  <a:tcPr anchor="ctr"/>
                </a:tc>
              </a:tr>
              <a:tr h="370840">
                <a:tc>
                  <a:txBody>
                    <a:bodyPr/>
                    <a:lstStyle/>
                    <a:p>
                      <a:r>
                        <a:rPr lang="en-US" dirty="0" smtClean="0"/>
                        <a:t>Page Faults</a:t>
                      </a:r>
                    </a:p>
                    <a:p>
                      <a:pPr algn="ctr"/>
                      <a:r>
                        <a:rPr lang="en-US" dirty="0" smtClean="0"/>
                        <a:t>(12)</a:t>
                      </a: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endParaRPr lang="en-IN" dirty="0"/>
                    </a:p>
                  </a:txBody>
                  <a:tcPr/>
                </a:tc>
                <a:tc>
                  <a:txBody>
                    <a:bodyPr/>
                    <a:lstStyle/>
                    <a:p>
                      <a:pPr algn="ctr"/>
                      <a:r>
                        <a:rPr lang="en-US" dirty="0" smtClean="0"/>
                        <a:t>F</a:t>
                      </a:r>
                      <a:endParaRPr lang="en-IN" dirty="0"/>
                    </a:p>
                  </a:txBody>
                  <a:tcPr/>
                </a:tc>
                <a:tc>
                  <a:txBody>
                    <a:bodyPr/>
                    <a:lstStyle/>
                    <a:p>
                      <a:pPr algn="ct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r>
                        <a:rPr lang="en-US" dirty="0" smtClean="0"/>
                        <a:t>F</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dirty="0" smtClean="0"/>
                        <a:t>F</a:t>
                      </a:r>
                      <a:endParaRPr lang="en-IN" dirty="0"/>
                    </a:p>
                  </a:txBody>
                  <a:tcPr/>
                </a:tc>
                <a:tc>
                  <a:txBody>
                    <a:bodyPr/>
                    <a:lstStyle/>
                    <a:p>
                      <a:pPr algn="ctr"/>
                      <a:endParaRPr lang="en-IN" dirty="0"/>
                    </a:p>
                  </a:txBody>
                  <a:tcPr/>
                </a:tc>
                <a:tc>
                  <a:txBody>
                    <a:bodyPr/>
                    <a:lstStyle/>
                    <a:p>
                      <a:pPr algn="ctr"/>
                      <a:r>
                        <a:rPr lang="en-IN" dirty="0" smtClean="0"/>
                        <a:t>F</a:t>
                      </a:r>
                      <a:endParaRPr lang="en-IN" dirty="0"/>
                    </a:p>
                  </a:txBody>
                  <a:tcPr/>
                </a:tc>
                <a:tc>
                  <a:txBody>
                    <a:bodyPr/>
                    <a:lstStyle/>
                    <a:p>
                      <a:pPr algn="ctr"/>
                      <a:endParaRPr lang="en-IN" dirty="0"/>
                    </a:p>
                  </a:txBody>
                  <a:tcPr/>
                </a:tc>
                <a:tc>
                  <a:txBody>
                    <a:bodyPr/>
                    <a:lstStyle/>
                    <a:p>
                      <a:pPr algn="ctr"/>
                      <a:r>
                        <a:rPr lang="en-US" dirty="0" smtClean="0"/>
                        <a:t>F</a:t>
                      </a: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62040820"/>
              </p:ext>
            </p:extLst>
          </p:nvPr>
        </p:nvGraphicFramePr>
        <p:xfrm>
          <a:off x="304800" y="4983480"/>
          <a:ext cx="8482420" cy="1112520"/>
        </p:xfrm>
        <a:graphic>
          <a:graphicData uri="http://schemas.openxmlformats.org/drawingml/2006/table">
            <a:tbl>
              <a:tblPr firstRow="1" bandRow="1">
                <a:tableStyleId>{5C22544A-7EE6-4342-B048-85BDC9FD1C3A}</a:tableStyleId>
              </a:tblPr>
              <a:tblGrid>
                <a:gridCol w="1260000"/>
                <a:gridCol w="361121"/>
                <a:gridCol w="361121"/>
                <a:gridCol w="361121"/>
                <a:gridCol w="361121"/>
                <a:gridCol w="361121"/>
                <a:gridCol w="361121"/>
                <a:gridCol w="361121"/>
                <a:gridCol w="361121"/>
                <a:gridCol w="361121"/>
                <a:gridCol w="361121"/>
                <a:gridCol w="361121"/>
                <a:gridCol w="361121"/>
                <a:gridCol w="361121"/>
                <a:gridCol w="361121"/>
                <a:gridCol w="361121"/>
                <a:gridCol w="361121"/>
                <a:gridCol w="361121"/>
                <a:gridCol w="361121"/>
                <a:gridCol w="361121"/>
                <a:gridCol w="361121"/>
              </a:tblGrid>
              <a:tr h="370840">
                <a:tc>
                  <a:txBody>
                    <a:bodyPr/>
                    <a:lstStyle/>
                    <a:p>
                      <a:r>
                        <a:rPr lang="en-US" dirty="0" smtClean="0"/>
                        <a:t>Head</a:t>
                      </a:r>
                      <a:endParaRPr lang="en-IN" dirty="0"/>
                    </a:p>
                  </a:txBody>
                  <a:tcPr/>
                </a:tc>
                <a:tc>
                  <a:txBody>
                    <a:bodyPr/>
                    <a:lstStyle/>
                    <a:p>
                      <a:pPr algn="ctr"/>
                      <a:r>
                        <a:rPr lang="en-US" dirty="0" smtClean="0"/>
                        <a:t>7</a:t>
                      </a:r>
                      <a:endParaRPr lang="en-IN" dirty="0"/>
                    </a:p>
                  </a:txBody>
                  <a:tcPr anchor="ctr"/>
                </a:tc>
                <a:tc>
                  <a:txBody>
                    <a:bodyPr/>
                    <a:lstStyle/>
                    <a:p>
                      <a:pPr algn="ctr"/>
                      <a:r>
                        <a:rPr lang="en-US" dirty="0" smtClean="0"/>
                        <a:t>7</a:t>
                      </a:r>
                      <a:endParaRPr lang="en-IN" dirty="0"/>
                    </a:p>
                  </a:txBody>
                  <a:tcPr anchor="ctr"/>
                </a:tc>
                <a:tc>
                  <a:txBody>
                    <a:bodyPr/>
                    <a:lstStyle/>
                    <a:p>
                      <a:pPr algn="ctr"/>
                      <a:r>
                        <a:rPr lang="en-US" dirty="0" smtClean="0"/>
                        <a:t>7</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4</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7</a:t>
                      </a:r>
                      <a:endParaRPr lang="en-IN" dirty="0"/>
                    </a:p>
                  </a:txBody>
                  <a:tcPr anchor="ctr"/>
                </a:tc>
              </a:tr>
              <a:tr h="370840">
                <a:tc>
                  <a:txBody>
                    <a:bodyPr/>
                    <a:lstStyle/>
                    <a:p>
                      <a:r>
                        <a:rPr lang="en-US" dirty="0" smtClean="0"/>
                        <a:t>Middle</a:t>
                      </a:r>
                    </a:p>
                  </a:txBody>
                  <a:tcPr/>
                </a:tc>
                <a:tc>
                  <a:txBody>
                    <a:bodyPr/>
                    <a:lstStyle/>
                    <a:p>
                      <a:pPr algn="ct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4</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7</a:t>
                      </a:r>
                      <a:endParaRPr lang="en-IN" dirty="0"/>
                    </a:p>
                  </a:txBody>
                  <a:tcPr anchor="ctr"/>
                </a:tc>
                <a:tc>
                  <a:txBody>
                    <a:bodyPr/>
                    <a:lstStyle/>
                    <a:p>
                      <a:pPr algn="ctr"/>
                      <a:r>
                        <a:rPr lang="en-US" dirty="0" smtClean="0"/>
                        <a:t>0</a:t>
                      </a:r>
                      <a:endParaRPr lang="en-IN" dirty="0"/>
                    </a:p>
                  </a:txBody>
                  <a:tcPr anchor="ctr"/>
                </a:tc>
              </a:tr>
              <a:tr h="370840">
                <a:tc>
                  <a:txBody>
                    <a:bodyPr/>
                    <a:lstStyle/>
                    <a:p>
                      <a:r>
                        <a:rPr lang="en-US" dirty="0" smtClean="0"/>
                        <a:t>Tail</a:t>
                      </a:r>
                      <a:endParaRPr lang="en-IN" dirty="0"/>
                    </a:p>
                  </a:txBody>
                  <a:tcPr/>
                </a:tc>
                <a:tc>
                  <a:txBody>
                    <a:bodyPr/>
                    <a:lstStyle/>
                    <a:p>
                      <a:pPr algn="ctr"/>
                      <a:endParaRPr lang="en-IN" dirty="0"/>
                    </a:p>
                  </a:txBody>
                  <a:tcPr anchor="ctr"/>
                </a:tc>
                <a:tc>
                  <a:txBody>
                    <a:bodyPr/>
                    <a:lstStyle/>
                    <a:p>
                      <a:pPr algn="ct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4</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3</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2</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1</a:t>
                      </a:r>
                      <a:endParaRPr lang="en-IN" dirty="0"/>
                    </a:p>
                  </a:txBody>
                  <a:tcPr anchor="ctr"/>
                </a:tc>
                <a:tc>
                  <a:txBody>
                    <a:bodyPr/>
                    <a:lstStyle/>
                    <a:p>
                      <a:pPr algn="ctr"/>
                      <a:r>
                        <a:rPr lang="en-US" dirty="0" smtClean="0"/>
                        <a:t>7</a:t>
                      </a:r>
                      <a:endParaRPr lang="en-IN" dirty="0"/>
                    </a:p>
                  </a:txBody>
                  <a:tcPr anchor="ctr"/>
                </a:tc>
                <a:tc>
                  <a:txBody>
                    <a:bodyPr/>
                    <a:lstStyle/>
                    <a:p>
                      <a:pPr algn="ctr"/>
                      <a:r>
                        <a:rPr lang="en-US" dirty="0" smtClean="0"/>
                        <a:t>0</a:t>
                      </a:r>
                      <a:endParaRPr lang="en-IN" dirty="0"/>
                    </a:p>
                  </a:txBody>
                  <a:tcPr anchor="ctr"/>
                </a:tc>
                <a:tc>
                  <a:txBody>
                    <a:bodyPr/>
                    <a:lstStyle/>
                    <a:p>
                      <a:pPr algn="ctr"/>
                      <a:r>
                        <a:rPr lang="en-US" dirty="0" smtClean="0"/>
                        <a:t>1</a:t>
                      </a:r>
                      <a:endParaRPr lang="en-IN" dirty="0"/>
                    </a:p>
                  </a:txBody>
                  <a:tcPr anchor="ctr"/>
                </a:tc>
              </a:tr>
            </a:tbl>
          </a:graphicData>
        </a:graphic>
      </p:graphicFrame>
      <p:sp>
        <p:nvSpPr>
          <p:cNvPr id="6" name="Up Arrow 5"/>
          <p:cNvSpPr/>
          <p:nvPr/>
        </p:nvSpPr>
        <p:spPr>
          <a:xfrm>
            <a:off x="1635369" y="4771292"/>
            <a:ext cx="2286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1635369" y="6095998"/>
            <a:ext cx="2286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59069" y="4654006"/>
            <a:ext cx="990600" cy="369332"/>
          </a:xfrm>
          <a:prstGeom prst="rect">
            <a:avLst/>
          </a:prstGeom>
          <a:noFill/>
        </p:spPr>
        <p:txBody>
          <a:bodyPr wrap="square" rtlCol="0">
            <a:spAutoFit/>
          </a:bodyPr>
          <a:lstStyle/>
          <a:p>
            <a:r>
              <a:rPr lang="en-US" dirty="0" smtClean="0"/>
              <a:t>Remove</a:t>
            </a:r>
            <a:endParaRPr lang="en-US" dirty="0"/>
          </a:p>
        </p:txBody>
      </p:sp>
      <p:sp>
        <p:nvSpPr>
          <p:cNvPr id="10" name="TextBox 9"/>
          <p:cNvSpPr txBox="1"/>
          <p:nvPr/>
        </p:nvSpPr>
        <p:spPr>
          <a:xfrm>
            <a:off x="914399" y="6031468"/>
            <a:ext cx="720969" cy="369332"/>
          </a:xfrm>
          <a:prstGeom prst="rect">
            <a:avLst/>
          </a:prstGeom>
          <a:noFill/>
        </p:spPr>
        <p:txBody>
          <a:bodyPr wrap="square" rtlCol="0">
            <a:spAutoFit/>
          </a:bodyPr>
          <a:lstStyle/>
          <a:p>
            <a:r>
              <a:rPr lang="en-US" dirty="0" smtClean="0"/>
              <a:t>Insert</a:t>
            </a:r>
            <a:endParaRPr lang="en-US" dirty="0"/>
          </a:p>
        </p:txBody>
      </p:sp>
    </p:spTree>
    <p:extLst>
      <p:ext uri="{BB962C8B-B14F-4D97-AF65-F5344CB8AC3E}">
        <p14:creationId xmlns:p14="http://schemas.microsoft.com/office/powerpoint/2010/main" val="3909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N</a:t>
            </a:r>
            <a:r>
              <a:rPr lang="en-US" sz="3100" dirty="0" smtClean="0"/>
              <a:t>RU (Not </a:t>
            </a:r>
            <a:r>
              <a:rPr lang="en-US" sz="3100" dirty="0"/>
              <a:t>Recently Used) Page Replacement Algorithm</a:t>
            </a:r>
            <a:endParaRPr lang="en-US" dirty="0"/>
          </a:p>
        </p:txBody>
      </p:sp>
      <p:sp>
        <p:nvSpPr>
          <p:cNvPr id="3" name="Content Placeholder 2"/>
          <p:cNvSpPr>
            <a:spLocks noGrp="1"/>
          </p:cNvSpPr>
          <p:nvPr>
            <p:ph idx="1"/>
          </p:nvPr>
        </p:nvSpPr>
        <p:spPr/>
        <p:txBody>
          <a:bodyPr>
            <a:normAutofit lnSpcReduction="10000"/>
          </a:bodyPr>
          <a:lstStyle/>
          <a:p>
            <a:r>
              <a:rPr lang="en-US" dirty="0"/>
              <a:t>NRU makes approximation to replace the page based on </a:t>
            </a:r>
            <a:r>
              <a:rPr lang="en-US" dirty="0" smtClean="0"/>
              <a:t>R (referenced) </a:t>
            </a:r>
            <a:r>
              <a:rPr lang="en-US" dirty="0"/>
              <a:t>and M </a:t>
            </a:r>
            <a:r>
              <a:rPr lang="en-US" dirty="0" smtClean="0"/>
              <a:t>(modified) bits</a:t>
            </a:r>
            <a:r>
              <a:rPr lang="en-US" dirty="0"/>
              <a:t>.</a:t>
            </a:r>
          </a:p>
          <a:p>
            <a:r>
              <a:rPr lang="en-US" dirty="0"/>
              <a:t>When a process is started up, both page bits for all pages are set to 0 by operating system.</a:t>
            </a:r>
          </a:p>
          <a:p>
            <a:r>
              <a:rPr lang="en-US" dirty="0"/>
              <a:t>Periodically, the R bit is cleared, to distinguish pages that have not been referenced recently from those that have been.</a:t>
            </a:r>
          </a:p>
          <a:p>
            <a:r>
              <a:rPr lang="en-US" dirty="0"/>
              <a:t>When page fault occurs, the operating system inspects all the pages and divide them into 4 categories based on current values of their R and M bits</a:t>
            </a:r>
          </a:p>
          <a:p>
            <a:pPr marL="819150" lvl="1" indent="-457200">
              <a:buFont typeface="+mj-lt"/>
              <a:buAutoNum type="arabicPeriod"/>
            </a:pPr>
            <a:r>
              <a:rPr lang="en-US" dirty="0"/>
              <a:t>Case 0 : not referenced, not modified</a:t>
            </a:r>
          </a:p>
          <a:p>
            <a:pPr marL="819150" lvl="1" indent="-457200">
              <a:buFont typeface="+mj-lt"/>
              <a:buAutoNum type="arabicPeriod"/>
            </a:pPr>
            <a:r>
              <a:rPr lang="en-US" dirty="0"/>
              <a:t>Case 1 : not referenced, modified</a:t>
            </a:r>
          </a:p>
          <a:p>
            <a:pPr marL="819150" lvl="1" indent="-457200">
              <a:buFont typeface="+mj-lt"/>
              <a:buAutoNum type="arabicPeriod"/>
            </a:pPr>
            <a:r>
              <a:rPr lang="en-US" dirty="0"/>
              <a:t>Case 2 : referenced, not modified</a:t>
            </a:r>
          </a:p>
          <a:p>
            <a:pPr marL="819150" lvl="1" indent="-457200">
              <a:buFont typeface="+mj-lt"/>
              <a:buAutoNum type="arabicPeriod"/>
            </a:pPr>
            <a:r>
              <a:rPr lang="en-US" dirty="0"/>
              <a:t>Case 3 : referenced, modified</a:t>
            </a:r>
          </a:p>
          <a:p>
            <a:r>
              <a:rPr lang="en-US" dirty="0" smtClean="0"/>
              <a:t>The </a:t>
            </a:r>
            <a:r>
              <a:rPr lang="en-US" dirty="0"/>
              <a:t>NRU (Not Recently Used) algorithm removes a page at random from the lowest numbered nonempty class.</a:t>
            </a:r>
          </a:p>
        </p:txBody>
      </p:sp>
    </p:spTree>
    <p:extLst>
      <p:ext uri="{BB962C8B-B14F-4D97-AF65-F5344CB8AC3E}">
        <p14:creationId xmlns:p14="http://schemas.microsoft.com/office/powerpoint/2010/main" val="368434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N</a:t>
            </a:r>
            <a:r>
              <a:rPr lang="en-US" sz="3100" dirty="0" smtClean="0"/>
              <a:t>RU (Not </a:t>
            </a:r>
            <a:r>
              <a:rPr lang="en-US" sz="3100" dirty="0"/>
              <a:t>Recently Used) Page Replacement Algorithm</a:t>
            </a:r>
            <a:endParaRPr lang="en-US" dirty="0"/>
          </a:p>
        </p:txBody>
      </p:sp>
      <p:sp>
        <p:nvSpPr>
          <p:cNvPr id="3" name="Content Placeholder 2"/>
          <p:cNvSpPr>
            <a:spLocks noGrp="1"/>
          </p:cNvSpPr>
          <p:nvPr>
            <p:ph idx="1"/>
          </p:nvPr>
        </p:nvSpPr>
        <p:spPr/>
        <p:txBody>
          <a:bodyPr>
            <a:normAutofit/>
          </a:bodyPr>
          <a:lstStyle/>
          <a:p>
            <a:r>
              <a:rPr lang="en-US" dirty="0" smtClean="0"/>
              <a:t>For example if,</a:t>
            </a:r>
            <a:endParaRPr lang="en-US" dirty="0"/>
          </a:p>
          <a:p>
            <a:pPr marL="819150" lvl="1" indent="-457200">
              <a:buFont typeface="+mj-lt"/>
              <a:buAutoNum type="arabicPeriod"/>
            </a:pPr>
            <a:r>
              <a:rPr lang="en-US" dirty="0"/>
              <a:t>Page-0 is of class-2 (referenced, not modified)</a:t>
            </a:r>
          </a:p>
          <a:p>
            <a:pPr marL="819150" lvl="1" indent="-457200">
              <a:buFont typeface="+mj-lt"/>
              <a:buAutoNum type="arabicPeriod"/>
            </a:pPr>
            <a:r>
              <a:rPr lang="en-US" dirty="0"/>
              <a:t>Page-1 is of class-1 (not referenced, modified)</a:t>
            </a:r>
          </a:p>
          <a:p>
            <a:pPr marL="819150" lvl="1" indent="-457200">
              <a:buFont typeface="+mj-lt"/>
              <a:buAutoNum type="arabicPeriod"/>
            </a:pPr>
            <a:r>
              <a:rPr lang="en-US" dirty="0"/>
              <a:t>Page-2 is of class-0 ( not referenced, not modified)</a:t>
            </a:r>
          </a:p>
          <a:p>
            <a:pPr marL="819150" lvl="1" indent="-457200">
              <a:buFont typeface="+mj-lt"/>
              <a:buAutoNum type="arabicPeriod"/>
            </a:pPr>
            <a:r>
              <a:rPr lang="en-US" dirty="0"/>
              <a:t>Page-3 is of class-3 (referenced, modified)</a:t>
            </a:r>
          </a:p>
          <a:p>
            <a:r>
              <a:rPr lang="en-US" dirty="0"/>
              <a:t>So lowest class page-2 needs to be replaced by NRU.</a:t>
            </a:r>
          </a:p>
          <a:p>
            <a:endParaRPr lang="en-US" dirty="0"/>
          </a:p>
        </p:txBody>
      </p:sp>
    </p:spTree>
    <p:extLst>
      <p:ext uri="{BB962C8B-B14F-4D97-AF65-F5344CB8AC3E}">
        <p14:creationId xmlns:p14="http://schemas.microsoft.com/office/powerpoint/2010/main" val="367721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a:t>
            </a:r>
            <a:endParaRPr lang="en-US" dirty="0"/>
          </a:p>
        </p:txBody>
      </p:sp>
      <p:sp>
        <p:nvSpPr>
          <p:cNvPr id="3" name="Content Placeholder 2"/>
          <p:cNvSpPr>
            <a:spLocks noGrp="1"/>
          </p:cNvSpPr>
          <p:nvPr>
            <p:ph idx="1"/>
          </p:nvPr>
        </p:nvSpPr>
        <p:spPr/>
        <p:txBody>
          <a:bodyPr/>
          <a:lstStyle/>
          <a:p>
            <a:r>
              <a:rPr lang="en-US" dirty="0"/>
              <a:t>A computer has four page frames. The time of loading, time of last access and the R and M bit for each page given below.  Which page </a:t>
            </a:r>
            <a:r>
              <a:rPr lang="en-US" dirty="0" smtClean="0"/>
              <a:t>FIFO</a:t>
            </a:r>
            <a:r>
              <a:rPr lang="en-US" dirty="0"/>
              <a:t>, </a:t>
            </a:r>
            <a:r>
              <a:rPr lang="en-US" dirty="0" smtClean="0"/>
              <a:t>LRU and NRU </a:t>
            </a:r>
            <a:r>
              <a:rPr lang="en-US" dirty="0"/>
              <a:t>will replace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b="1" dirty="0" smtClean="0"/>
              <a:t>FIFO</a:t>
            </a:r>
            <a:r>
              <a:rPr lang="en-US" dirty="0"/>
              <a:t>:- </a:t>
            </a:r>
            <a:r>
              <a:rPr lang="en-US" dirty="0" smtClean="0"/>
              <a:t>Page </a:t>
            </a:r>
            <a:r>
              <a:rPr lang="en-US" dirty="0"/>
              <a:t>which is arrived first needs to be removed first, so </a:t>
            </a:r>
            <a:r>
              <a:rPr lang="en-US" dirty="0" smtClean="0">
                <a:solidFill>
                  <a:srgbClr val="FF0000"/>
                </a:solidFill>
              </a:rPr>
              <a:t>page-3</a:t>
            </a:r>
            <a:r>
              <a:rPr lang="en-US" dirty="0" smtClean="0"/>
              <a:t> </a:t>
            </a:r>
            <a:r>
              <a:rPr lang="en-US" dirty="0"/>
              <a:t>needs to replace.</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34421498"/>
              </p:ext>
            </p:extLst>
          </p:nvPr>
        </p:nvGraphicFramePr>
        <p:xfrm>
          <a:off x="1371600" y="2209800"/>
          <a:ext cx="6096000" cy="2286000"/>
        </p:xfrm>
        <a:graphic>
          <a:graphicData uri="http://schemas.openxmlformats.org/drawingml/2006/table">
            <a:tbl>
              <a:tblPr firstRow="1" bandRow="1">
                <a:tableStyleId>{5C22544A-7EE6-4342-B048-85BDC9FD1C3A}</a:tableStyleId>
              </a:tblPr>
              <a:tblGrid>
                <a:gridCol w="1219200"/>
                <a:gridCol w="1219200"/>
                <a:gridCol w="1600200"/>
                <a:gridCol w="1066800"/>
                <a:gridCol w="990600"/>
              </a:tblGrid>
              <a:tr h="370840">
                <a:tc>
                  <a:txBody>
                    <a:bodyPr/>
                    <a:lstStyle/>
                    <a:p>
                      <a:r>
                        <a:rPr lang="en-US" sz="2400" dirty="0" smtClean="0"/>
                        <a:t>Page</a:t>
                      </a:r>
                      <a:endParaRPr lang="en-US" sz="2400" dirty="0"/>
                    </a:p>
                  </a:txBody>
                  <a:tcPr/>
                </a:tc>
                <a:tc>
                  <a:txBody>
                    <a:bodyPr/>
                    <a:lstStyle/>
                    <a:p>
                      <a:r>
                        <a:rPr lang="en-US" sz="2400" dirty="0" smtClean="0"/>
                        <a:t>Loaded</a:t>
                      </a:r>
                      <a:endParaRPr lang="en-US" sz="2400" dirty="0"/>
                    </a:p>
                  </a:txBody>
                  <a:tcPr/>
                </a:tc>
                <a:tc>
                  <a:txBody>
                    <a:bodyPr/>
                    <a:lstStyle/>
                    <a:p>
                      <a:r>
                        <a:rPr lang="en-US" sz="2400" dirty="0" smtClean="0"/>
                        <a:t>Last Ref.</a:t>
                      </a:r>
                      <a:endParaRPr lang="en-US" sz="2400" dirty="0"/>
                    </a:p>
                  </a:txBody>
                  <a:tcPr/>
                </a:tc>
                <a:tc>
                  <a:txBody>
                    <a:bodyPr/>
                    <a:lstStyle/>
                    <a:p>
                      <a:r>
                        <a:rPr lang="en-US" sz="2400" dirty="0" smtClean="0"/>
                        <a:t>R</a:t>
                      </a:r>
                      <a:endParaRPr lang="en-US" sz="2400" dirty="0"/>
                    </a:p>
                  </a:txBody>
                  <a:tcPr/>
                </a:tc>
                <a:tc>
                  <a:txBody>
                    <a:bodyPr/>
                    <a:lstStyle/>
                    <a:p>
                      <a:r>
                        <a:rPr lang="en-US" sz="2400" dirty="0" smtClean="0"/>
                        <a:t>M</a:t>
                      </a:r>
                      <a:endParaRPr lang="en-US" sz="2400" dirty="0"/>
                    </a:p>
                  </a:txBody>
                  <a:tcPr/>
                </a:tc>
              </a:tr>
              <a:tr h="370840">
                <a:tc>
                  <a:txBody>
                    <a:bodyPr/>
                    <a:lstStyle/>
                    <a:p>
                      <a:r>
                        <a:rPr lang="en-US" sz="2400" dirty="0" smtClean="0"/>
                        <a:t>0</a:t>
                      </a:r>
                      <a:endParaRPr lang="en-US" sz="2400" dirty="0"/>
                    </a:p>
                  </a:txBody>
                  <a:tcPr/>
                </a:tc>
                <a:tc>
                  <a:txBody>
                    <a:bodyPr/>
                    <a:lstStyle/>
                    <a:p>
                      <a:r>
                        <a:rPr lang="en-US" sz="2400" dirty="0" smtClean="0"/>
                        <a:t>126</a:t>
                      </a:r>
                      <a:endParaRPr lang="en-US" sz="2400" dirty="0"/>
                    </a:p>
                  </a:txBody>
                  <a:tcPr/>
                </a:tc>
                <a:tc>
                  <a:txBody>
                    <a:bodyPr/>
                    <a:lstStyle/>
                    <a:p>
                      <a:r>
                        <a:rPr lang="en-US" sz="2400" dirty="0" smtClean="0"/>
                        <a:t>280</a:t>
                      </a:r>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r>
              <a:tr h="370840">
                <a:tc>
                  <a:txBody>
                    <a:bodyPr/>
                    <a:lstStyle/>
                    <a:p>
                      <a:r>
                        <a:rPr lang="en-US" sz="2400" dirty="0" smtClean="0"/>
                        <a:t>1</a:t>
                      </a:r>
                      <a:endParaRPr lang="en-US" sz="2400" dirty="0"/>
                    </a:p>
                  </a:txBody>
                  <a:tcPr/>
                </a:tc>
                <a:tc>
                  <a:txBody>
                    <a:bodyPr/>
                    <a:lstStyle/>
                    <a:p>
                      <a:r>
                        <a:rPr lang="en-US" sz="2400" dirty="0" smtClean="0"/>
                        <a:t>230</a:t>
                      </a:r>
                      <a:endParaRPr lang="en-US" sz="2400" dirty="0"/>
                    </a:p>
                  </a:txBody>
                  <a:tcPr/>
                </a:tc>
                <a:tc>
                  <a:txBody>
                    <a:bodyPr/>
                    <a:lstStyle/>
                    <a:p>
                      <a:r>
                        <a:rPr lang="en-US" sz="2400" dirty="0" smtClean="0"/>
                        <a:t>265</a:t>
                      </a:r>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r>
              <a:tr h="370840">
                <a:tc>
                  <a:txBody>
                    <a:bodyPr/>
                    <a:lstStyle/>
                    <a:p>
                      <a:r>
                        <a:rPr lang="en-US" sz="2400" dirty="0" smtClean="0"/>
                        <a:t>2</a:t>
                      </a:r>
                      <a:endParaRPr lang="en-US" sz="2400" dirty="0"/>
                    </a:p>
                  </a:txBody>
                  <a:tcPr/>
                </a:tc>
                <a:tc>
                  <a:txBody>
                    <a:bodyPr/>
                    <a:lstStyle/>
                    <a:p>
                      <a:r>
                        <a:rPr lang="en-US" sz="2400" dirty="0" smtClean="0"/>
                        <a:t>140</a:t>
                      </a:r>
                      <a:endParaRPr lang="en-US" sz="2400" dirty="0"/>
                    </a:p>
                  </a:txBody>
                  <a:tcPr/>
                </a:tc>
                <a:tc>
                  <a:txBody>
                    <a:bodyPr/>
                    <a:lstStyle/>
                    <a:p>
                      <a:r>
                        <a:rPr lang="en-US" sz="2400" dirty="0" smtClean="0"/>
                        <a:t>270</a:t>
                      </a:r>
                      <a:endParaRPr lang="en-US" sz="2400" dirty="0"/>
                    </a:p>
                  </a:txBody>
                  <a:tcPr/>
                </a:tc>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tr>
              <a:tr h="370840">
                <a:tc>
                  <a:txBody>
                    <a:bodyPr/>
                    <a:lstStyle/>
                    <a:p>
                      <a:r>
                        <a:rPr lang="en-US" sz="2400" dirty="0" smtClean="0"/>
                        <a:t>3</a:t>
                      </a:r>
                      <a:endParaRPr lang="en-US" sz="2400" dirty="0"/>
                    </a:p>
                  </a:txBody>
                  <a:tcPr/>
                </a:tc>
                <a:tc>
                  <a:txBody>
                    <a:bodyPr/>
                    <a:lstStyle/>
                    <a:p>
                      <a:r>
                        <a:rPr lang="en-US" sz="2400" dirty="0" smtClean="0"/>
                        <a:t>110</a:t>
                      </a:r>
                      <a:endParaRPr lang="en-US" sz="2400" dirty="0"/>
                    </a:p>
                  </a:txBody>
                  <a:tcPr/>
                </a:tc>
                <a:tc>
                  <a:txBody>
                    <a:bodyPr/>
                    <a:lstStyle/>
                    <a:p>
                      <a:r>
                        <a:rPr lang="en-US" sz="2400" dirty="0" smtClean="0"/>
                        <a:t>285</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r>
            </a:tbl>
          </a:graphicData>
        </a:graphic>
      </p:graphicFrame>
      <p:sp>
        <p:nvSpPr>
          <p:cNvPr id="5" name="Rounded Rectangle 4"/>
          <p:cNvSpPr/>
          <p:nvPr/>
        </p:nvSpPr>
        <p:spPr>
          <a:xfrm>
            <a:off x="1371600" y="4038600"/>
            <a:ext cx="6096000" cy="4572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2630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a:t>
            </a:r>
            <a:endParaRPr lang="en-US" dirty="0"/>
          </a:p>
        </p:txBody>
      </p:sp>
      <p:sp>
        <p:nvSpPr>
          <p:cNvPr id="3" name="Content Placeholder 2"/>
          <p:cNvSpPr>
            <a:spLocks noGrp="1"/>
          </p:cNvSpPr>
          <p:nvPr>
            <p:ph idx="1"/>
          </p:nvPr>
        </p:nvSpPr>
        <p:spPr/>
        <p:txBody>
          <a:bodyPr>
            <a:normAutofit lnSpcReduction="10000"/>
          </a:bodyPr>
          <a:lstStyle/>
          <a:p>
            <a:r>
              <a:rPr lang="en-US" dirty="0"/>
              <a:t>A computer has four page frames. The time of loading, time of last access and the R and M bit for each page given below.  Which page </a:t>
            </a:r>
            <a:r>
              <a:rPr lang="en-US" dirty="0" smtClean="0"/>
              <a:t>FIFO</a:t>
            </a:r>
            <a:r>
              <a:rPr lang="en-US" dirty="0"/>
              <a:t>, </a:t>
            </a:r>
            <a:r>
              <a:rPr lang="en-US" dirty="0" smtClean="0"/>
              <a:t>LRU and NRU </a:t>
            </a:r>
            <a:r>
              <a:rPr lang="en-US" dirty="0"/>
              <a:t>will replace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b="1" dirty="0" smtClean="0"/>
          </a:p>
          <a:p>
            <a:r>
              <a:rPr lang="en-US" b="1" dirty="0" smtClean="0"/>
              <a:t>LRU</a:t>
            </a:r>
            <a:r>
              <a:rPr lang="en-US" dirty="0"/>
              <a:t>:- When page fault occurs, throw out the page that has been used for the longest time. </a:t>
            </a:r>
          </a:p>
          <a:p>
            <a:r>
              <a:rPr lang="en-US" dirty="0"/>
              <a:t>Page </a:t>
            </a:r>
            <a:r>
              <a:rPr lang="en-US" dirty="0">
                <a:solidFill>
                  <a:srgbClr val="FF0000"/>
                </a:solidFill>
              </a:rPr>
              <a:t>page-1</a:t>
            </a:r>
            <a:r>
              <a:rPr lang="en-US" dirty="0"/>
              <a:t> is not used for the long time from all four, so LRU suggest replacing </a:t>
            </a:r>
            <a:r>
              <a:rPr lang="en-US" dirty="0" smtClean="0">
                <a:solidFill>
                  <a:srgbClr val="FF0000"/>
                </a:solidFill>
              </a:rPr>
              <a:t>page-1</a:t>
            </a:r>
            <a:r>
              <a:rPr lang="en-US" dirty="0"/>
              <a:t>.</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34421498"/>
              </p:ext>
            </p:extLst>
          </p:nvPr>
        </p:nvGraphicFramePr>
        <p:xfrm>
          <a:off x="1371600" y="2209800"/>
          <a:ext cx="6096000" cy="2286000"/>
        </p:xfrm>
        <a:graphic>
          <a:graphicData uri="http://schemas.openxmlformats.org/drawingml/2006/table">
            <a:tbl>
              <a:tblPr firstRow="1" bandRow="1">
                <a:tableStyleId>{5C22544A-7EE6-4342-B048-85BDC9FD1C3A}</a:tableStyleId>
              </a:tblPr>
              <a:tblGrid>
                <a:gridCol w="1219200"/>
                <a:gridCol w="1219200"/>
                <a:gridCol w="1600200"/>
                <a:gridCol w="1066800"/>
                <a:gridCol w="990600"/>
              </a:tblGrid>
              <a:tr h="370840">
                <a:tc>
                  <a:txBody>
                    <a:bodyPr/>
                    <a:lstStyle/>
                    <a:p>
                      <a:r>
                        <a:rPr lang="en-US" sz="2400" dirty="0" smtClean="0"/>
                        <a:t>Page</a:t>
                      </a:r>
                      <a:endParaRPr lang="en-US" sz="2400" dirty="0"/>
                    </a:p>
                  </a:txBody>
                  <a:tcPr/>
                </a:tc>
                <a:tc>
                  <a:txBody>
                    <a:bodyPr/>
                    <a:lstStyle/>
                    <a:p>
                      <a:r>
                        <a:rPr lang="en-US" sz="2400" dirty="0" smtClean="0"/>
                        <a:t>Loaded</a:t>
                      </a:r>
                      <a:endParaRPr lang="en-US" sz="2400" dirty="0"/>
                    </a:p>
                  </a:txBody>
                  <a:tcPr/>
                </a:tc>
                <a:tc>
                  <a:txBody>
                    <a:bodyPr/>
                    <a:lstStyle/>
                    <a:p>
                      <a:r>
                        <a:rPr lang="en-US" sz="2400" dirty="0" smtClean="0"/>
                        <a:t>Last Ref.</a:t>
                      </a:r>
                      <a:endParaRPr lang="en-US" sz="2400" dirty="0"/>
                    </a:p>
                  </a:txBody>
                  <a:tcPr/>
                </a:tc>
                <a:tc>
                  <a:txBody>
                    <a:bodyPr/>
                    <a:lstStyle/>
                    <a:p>
                      <a:r>
                        <a:rPr lang="en-US" sz="2400" dirty="0" smtClean="0"/>
                        <a:t>R</a:t>
                      </a:r>
                      <a:endParaRPr lang="en-US" sz="2400" dirty="0"/>
                    </a:p>
                  </a:txBody>
                  <a:tcPr/>
                </a:tc>
                <a:tc>
                  <a:txBody>
                    <a:bodyPr/>
                    <a:lstStyle/>
                    <a:p>
                      <a:r>
                        <a:rPr lang="en-US" sz="2400" dirty="0" smtClean="0"/>
                        <a:t>M</a:t>
                      </a:r>
                      <a:endParaRPr lang="en-US" sz="2400" dirty="0"/>
                    </a:p>
                  </a:txBody>
                  <a:tcPr/>
                </a:tc>
              </a:tr>
              <a:tr h="370840">
                <a:tc>
                  <a:txBody>
                    <a:bodyPr/>
                    <a:lstStyle/>
                    <a:p>
                      <a:r>
                        <a:rPr lang="en-US" sz="2400" dirty="0" smtClean="0"/>
                        <a:t>0</a:t>
                      </a:r>
                      <a:endParaRPr lang="en-US" sz="2400" dirty="0"/>
                    </a:p>
                  </a:txBody>
                  <a:tcPr/>
                </a:tc>
                <a:tc>
                  <a:txBody>
                    <a:bodyPr/>
                    <a:lstStyle/>
                    <a:p>
                      <a:r>
                        <a:rPr lang="en-US" sz="2400" dirty="0" smtClean="0"/>
                        <a:t>126</a:t>
                      </a:r>
                      <a:endParaRPr lang="en-US" sz="2400" dirty="0"/>
                    </a:p>
                  </a:txBody>
                  <a:tcPr/>
                </a:tc>
                <a:tc>
                  <a:txBody>
                    <a:bodyPr/>
                    <a:lstStyle/>
                    <a:p>
                      <a:r>
                        <a:rPr lang="en-US" sz="2400" dirty="0" smtClean="0"/>
                        <a:t>280</a:t>
                      </a:r>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r>
              <a:tr h="370840">
                <a:tc>
                  <a:txBody>
                    <a:bodyPr/>
                    <a:lstStyle/>
                    <a:p>
                      <a:r>
                        <a:rPr lang="en-US" sz="2400" dirty="0" smtClean="0"/>
                        <a:t>1</a:t>
                      </a:r>
                      <a:endParaRPr lang="en-US" sz="2400" dirty="0"/>
                    </a:p>
                  </a:txBody>
                  <a:tcPr/>
                </a:tc>
                <a:tc>
                  <a:txBody>
                    <a:bodyPr/>
                    <a:lstStyle/>
                    <a:p>
                      <a:r>
                        <a:rPr lang="en-US" sz="2400" dirty="0" smtClean="0"/>
                        <a:t>230</a:t>
                      </a:r>
                      <a:endParaRPr lang="en-US" sz="2400" dirty="0"/>
                    </a:p>
                  </a:txBody>
                  <a:tcPr/>
                </a:tc>
                <a:tc>
                  <a:txBody>
                    <a:bodyPr/>
                    <a:lstStyle/>
                    <a:p>
                      <a:r>
                        <a:rPr lang="en-US" sz="2400" dirty="0" smtClean="0"/>
                        <a:t>265</a:t>
                      </a:r>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r>
              <a:tr h="370840">
                <a:tc>
                  <a:txBody>
                    <a:bodyPr/>
                    <a:lstStyle/>
                    <a:p>
                      <a:r>
                        <a:rPr lang="en-US" sz="2400" dirty="0" smtClean="0"/>
                        <a:t>2</a:t>
                      </a:r>
                      <a:endParaRPr lang="en-US" sz="2400" dirty="0"/>
                    </a:p>
                  </a:txBody>
                  <a:tcPr/>
                </a:tc>
                <a:tc>
                  <a:txBody>
                    <a:bodyPr/>
                    <a:lstStyle/>
                    <a:p>
                      <a:r>
                        <a:rPr lang="en-US" sz="2400" dirty="0" smtClean="0"/>
                        <a:t>140</a:t>
                      </a:r>
                      <a:endParaRPr lang="en-US" sz="2400" dirty="0"/>
                    </a:p>
                  </a:txBody>
                  <a:tcPr/>
                </a:tc>
                <a:tc>
                  <a:txBody>
                    <a:bodyPr/>
                    <a:lstStyle/>
                    <a:p>
                      <a:r>
                        <a:rPr lang="en-US" sz="2400" dirty="0" smtClean="0"/>
                        <a:t>270</a:t>
                      </a:r>
                      <a:endParaRPr lang="en-US" sz="2400" dirty="0"/>
                    </a:p>
                  </a:txBody>
                  <a:tcPr/>
                </a:tc>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tr>
              <a:tr h="370840">
                <a:tc>
                  <a:txBody>
                    <a:bodyPr/>
                    <a:lstStyle/>
                    <a:p>
                      <a:r>
                        <a:rPr lang="en-US" sz="2400" dirty="0" smtClean="0"/>
                        <a:t>3</a:t>
                      </a:r>
                      <a:endParaRPr lang="en-US" sz="2400" dirty="0"/>
                    </a:p>
                  </a:txBody>
                  <a:tcPr/>
                </a:tc>
                <a:tc>
                  <a:txBody>
                    <a:bodyPr/>
                    <a:lstStyle/>
                    <a:p>
                      <a:r>
                        <a:rPr lang="en-US" sz="2400" dirty="0" smtClean="0"/>
                        <a:t>110</a:t>
                      </a:r>
                      <a:endParaRPr lang="en-US" sz="2400" dirty="0"/>
                    </a:p>
                  </a:txBody>
                  <a:tcPr/>
                </a:tc>
                <a:tc>
                  <a:txBody>
                    <a:bodyPr/>
                    <a:lstStyle/>
                    <a:p>
                      <a:r>
                        <a:rPr lang="en-US" sz="2400" dirty="0" smtClean="0"/>
                        <a:t>285</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r>
            </a:tbl>
          </a:graphicData>
        </a:graphic>
      </p:graphicFrame>
      <p:sp>
        <p:nvSpPr>
          <p:cNvPr id="5" name="Rounded Rectangle 4"/>
          <p:cNvSpPr/>
          <p:nvPr/>
        </p:nvSpPr>
        <p:spPr>
          <a:xfrm>
            <a:off x="1371600" y="3119443"/>
            <a:ext cx="6096000" cy="4572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8532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computer has four page frames. The time of loading, time of last access and the R and M bit for each page given below.  Which page </a:t>
            </a:r>
            <a:r>
              <a:rPr lang="en-US" dirty="0" smtClean="0"/>
              <a:t>FIFO</a:t>
            </a:r>
            <a:r>
              <a:rPr lang="en-US" dirty="0"/>
              <a:t>, </a:t>
            </a:r>
            <a:r>
              <a:rPr lang="en-US" dirty="0" smtClean="0"/>
              <a:t>LRU and NRU </a:t>
            </a:r>
            <a:r>
              <a:rPr lang="en-US" dirty="0"/>
              <a:t>will replace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b="1" dirty="0" smtClean="0"/>
          </a:p>
          <a:p>
            <a:r>
              <a:rPr lang="en-US" b="1" dirty="0" smtClean="0"/>
              <a:t>NRU</a:t>
            </a:r>
            <a:r>
              <a:rPr lang="en-US" dirty="0" smtClean="0"/>
              <a:t>:-</a:t>
            </a:r>
          </a:p>
          <a:p>
            <a:pPr lvl="1"/>
            <a:r>
              <a:rPr lang="en-US" sz="2400" dirty="0"/>
              <a:t>Page-0 is of class-2 (referenced, not modified)</a:t>
            </a:r>
          </a:p>
          <a:p>
            <a:pPr lvl="1"/>
            <a:r>
              <a:rPr lang="en-US" sz="2400" dirty="0"/>
              <a:t>Page-1 is of class-1 (not referenced, modified)</a:t>
            </a:r>
          </a:p>
          <a:p>
            <a:pPr lvl="1"/>
            <a:r>
              <a:rPr lang="en-US" sz="2400" dirty="0"/>
              <a:t>Page-2 is of class-0 ( not referenced, not modified)</a:t>
            </a:r>
          </a:p>
          <a:p>
            <a:pPr lvl="1"/>
            <a:r>
              <a:rPr lang="en-US" sz="2400" dirty="0"/>
              <a:t>Page-3 is of class-3 (referenced, modified</a:t>
            </a:r>
            <a:r>
              <a:rPr lang="en-US" sz="2400" dirty="0" smtClean="0"/>
              <a:t>)</a:t>
            </a:r>
          </a:p>
          <a:p>
            <a:pPr lvl="1"/>
            <a:r>
              <a:rPr lang="en-US" dirty="0"/>
              <a:t>So lowest class </a:t>
            </a:r>
            <a:r>
              <a:rPr lang="en-US" dirty="0">
                <a:solidFill>
                  <a:srgbClr val="FF0000"/>
                </a:solidFill>
              </a:rPr>
              <a:t>page-2</a:t>
            </a:r>
            <a:r>
              <a:rPr lang="en-US" dirty="0"/>
              <a:t> needs to be replaced by NRU</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03761257"/>
              </p:ext>
            </p:extLst>
          </p:nvPr>
        </p:nvGraphicFramePr>
        <p:xfrm>
          <a:off x="1371600" y="1828800"/>
          <a:ext cx="6096000" cy="2286000"/>
        </p:xfrm>
        <a:graphic>
          <a:graphicData uri="http://schemas.openxmlformats.org/drawingml/2006/table">
            <a:tbl>
              <a:tblPr firstRow="1" bandRow="1">
                <a:tableStyleId>{5C22544A-7EE6-4342-B048-85BDC9FD1C3A}</a:tableStyleId>
              </a:tblPr>
              <a:tblGrid>
                <a:gridCol w="1219200"/>
                <a:gridCol w="1219200"/>
                <a:gridCol w="1600200"/>
                <a:gridCol w="1066800"/>
                <a:gridCol w="990600"/>
              </a:tblGrid>
              <a:tr h="370840">
                <a:tc>
                  <a:txBody>
                    <a:bodyPr/>
                    <a:lstStyle/>
                    <a:p>
                      <a:r>
                        <a:rPr lang="en-US" sz="2400" dirty="0" smtClean="0"/>
                        <a:t>Page</a:t>
                      </a:r>
                      <a:endParaRPr lang="en-US" sz="2400" dirty="0"/>
                    </a:p>
                  </a:txBody>
                  <a:tcPr/>
                </a:tc>
                <a:tc>
                  <a:txBody>
                    <a:bodyPr/>
                    <a:lstStyle/>
                    <a:p>
                      <a:r>
                        <a:rPr lang="en-US" sz="2400" dirty="0" smtClean="0"/>
                        <a:t>Loaded</a:t>
                      </a:r>
                      <a:endParaRPr lang="en-US" sz="2400" dirty="0"/>
                    </a:p>
                  </a:txBody>
                  <a:tcPr/>
                </a:tc>
                <a:tc>
                  <a:txBody>
                    <a:bodyPr/>
                    <a:lstStyle/>
                    <a:p>
                      <a:r>
                        <a:rPr lang="en-US" sz="2400" dirty="0" smtClean="0"/>
                        <a:t>Last Ref.</a:t>
                      </a:r>
                      <a:endParaRPr lang="en-US" sz="2400" dirty="0"/>
                    </a:p>
                  </a:txBody>
                  <a:tcPr/>
                </a:tc>
                <a:tc>
                  <a:txBody>
                    <a:bodyPr/>
                    <a:lstStyle/>
                    <a:p>
                      <a:r>
                        <a:rPr lang="en-US" sz="2400" dirty="0" smtClean="0"/>
                        <a:t>R</a:t>
                      </a:r>
                      <a:endParaRPr lang="en-US" sz="2400" dirty="0"/>
                    </a:p>
                  </a:txBody>
                  <a:tcPr/>
                </a:tc>
                <a:tc>
                  <a:txBody>
                    <a:bodyPr/>
                    <a:lstStyle/>
                    <a:p>
                      <a:r>
                        <a:rPr lang="en-US" sz="2400" dirty="0" smtClean="0"/>
                        <a:t>M</a:t>
                      </a:r>
                      <a:endParaRPr lang="en-US" sz="2400" dirty="0"/>
                    </a:p>
                  </a:txBody>
                  <a:tcPr/>
                </a:tc>
              </a:tr>
              <a:tr h="370840">
                <a:tc>
                  <a:txBody>
                    <a:bodyPr/>
                    <a:lstStyle/>
                    <a:p>
                      <a:r>
                        <a:rPr lang="en-US" sz="2400" dirty="0" smtClean="0"/>
                        <a:t>0</a:t>
                      </a:r>
                      <a:endParaRPr lang="en-US" sz="2400" dirty="0"/>
                    </a:p>
                  </a:txBody>
                  <a:tcPr/>
                </a:tc>
                <a:tc>
                  <a:txBody>
                    <a:bodyPr/>
                    <a:lstStyle/>
                    <a:p>
                      <a:r>
                        <a:rPr lang="en-US" sz="2400" dirty="0" smtClean="0"/>
                        <a:t>126</a:t>
                      </a:r>
                      <a:endParaRPr lang="en-US" sz="2400" dirty="0"/>
                    </a:p>
                  </a:txBody>
                  <a:tcPr/>
                </a:tc>
                <a:tc>
                  <a:txBody>
                    <a:bodyPr/>
                    <a:lstStyle/>
                    <a:p>
                      <a:r>
                        <a:rPr lang="en-US" sz="2400" dirty="0" smtClean="0"/>
                        <a:t>280</a:t>
                      </a:r>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r>
              <a:tr h="370840">
                <a:tc>
                  <a:txBody>
                    <a:bodyPr/>
                    <a:lstStyle/>
                    <a:p>
                      <a:r>
                        <a:rPr lang="en-US" sz="2400" dirty="0" smtClean="0"/>
                        <a:t>1</a:t>
                      </a:r>
                      <a:endParaRPr lang="en-US" sz="2400" dirty="0"/>
                    </a:p>
                  </a:txBody>
                  <a:tcPr/>
                </a:tc>
                <a:tc>
                  <a:txBody>
                    <a:bodyPr/>
                    <a:lstStyle/>
                    <a:p>
                      <a:r>
                        <a:rPr lang="en-US" sz="2400" dirty="0" smtClean="0"/>
                        <a:t>230</a:t>
                      </a:r>
                      <a:endParaRPr lang="en-US" sz="2400" dirty="0"/>
                    </a:p>
                  </a:txBody>
                  <a:tcPr/>
                </a:tc>
                <a:tc>
                  <a:txBody>
                    <a:bodyPr/>
                    <a:lstStyle/>
                    <a:p>
                      <a:r>
                        <a:rPr lang="en-US" sz="2400" dirty="0" smtClean="0"/>
                        <a:t>265</a:t>
                      </a:r>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r>
              <a:tr h="370840">
                <a:tc>
                  <a:txBody>
                    <a:bodyPr/>
                    <a:lstStyle/>
                    <a:p>
                      <a:r>
                        <a:rPr lang="en-US" sz="2400" dirty="0" smtClean="0"/>
                        <a:t>2</a:t>
                      </a:r>
                      <a:endParaRPr lang="en-US" sz="2400" dirty="0"/>
                    </a:p>
                  </a:txBody>
                  <a:tcPr/>
                </a:tc>
                <a:tc>
                  <a:txBody>
                    <a:bodyPr/>
                    <a:lstStyle/>
                    <a:p>
                      <a:r>
                        <a:rPr lang="en-US" sz="2400" dirty="0" smtClean="0"/>
                        <a:t>140</a:t>
                      </a:r>
                      <a:endParaRPr lang="en-US" sz="2400" dirty="0"/>
                    </a:p>
                  </a:txBody>
                  <a:tcPr/>
                </a:tc>
                <a:tc>
                  <a:txBody>
                    <a:bodyPr/>
                    <a:lstStyle/>
                    <a:p>
                      <a:r>
                        <a:rPr lang="en-US" sz="2400" dirty="0" smtClean="0"/>
                        <a:t>270</a:t>
                      </a:r>
                      <a:endParaRPr lang="en-US" sz="2400" dirty="0"/>
                    </a:p>
                  </a:txBody>
                  <a:tcPr/>
                </a:tc>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tr>
              <a:tr h="370840">
                <a:tc>
                  <a:txBody>
                    <a:bodyPr/>
                    <a:lstStyle/>
                    <a:p>
                      <a:r>
                        <a:rPr lang="en-US" sz="2400" dirty="0" smtClean="0"/>
                        <a:t>3</a:t>
                      </a:r>
                      <a:endParaRPr lang="en-US" sz="2400" dirty="0"/>
                    </a:p>
                  </a:txBody>
                  <a:tcPr/>
                </a:tc>
                <a:tc>
                  <a:txBody>
                    <a:bodyPr/>
                    <a:lstStyle/>
                    <a:p>
                      <a:r>
                        <a:rPr lang="en-US" sz="2400" dirty="0" smtClean="0"/>
                        <a:t>110</a:t>
                      </a:r>
                      <a:endParaRPr lang="en-US" sz="2400" dirty="0"/>
                    </a:p>
                  </a:txBody>
                  <a:tcPr/>
                </a:tc>
                <a:tc>
                  <a:txBody>
                    <a:bodyPr/>
                    <a:lstStyle/>
                    <a:p>
                      <a:r>
                        <a:rPr lang="en-US" sz="2400" dirty="0" smtClean="0"/>
                        <a:t>285</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r>
            </a:tbl>
          </a:graphicData>
        </a:graphic>
      </p:graphicFrame>
      <p:sp>
        <p:nvSpPr>
          <p:cNvPr id="5" name="Rounded Rectangle 4"/>
          <p:cNvSpPr/>
          <p:nvPr/>
        </p:nvSpPr>
        <p:spPr>
          <a:xfrm>
            <a:off x="1371600" y="3200400"/>
            <a:ext cx="6096000" cy="4572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4455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IN" dirty="0"/>
          </a:p>
        </p:txBody>
      </p:sp>
      <p:sp>
        <p:nvSpPr>
          <p:cNvPr id="3" name="Content Placeholder 2"/>
          <p:cNvSpPr>
            <a:spLocks noGrp="1"/>
          </p:cNvSpPr>
          <p:nvPr>
            <p:ph idx="1"/>
          </p:nvPr>
        </p:nvSpPr>
        <p:spPr/>
        <p:txBody>
          <a:bodyPr/>
          <a:lstStyle/>
          <a:p>
            <a:r>
              <a:rPr lang="en-IN" dirty="0"/>
              <a:t>Segmentation is a memory management technique in which each job is divided into several segments of different sizes, one for each module that contains pieces that perform related functions. </a:t>
            </a:r>
            <a:endParaRPr lang="en-IN" dirty="0" smtClean="0"/>
          </a:p>
          <a:p>
            <a:r>
              <a:rPr lang="en-IN" dirty="0" smtClean="0"/>
              <a:t>Each </a:t>
            </a:r>
            <a:r>
              <a:rPr lang="en-IN" dirty="0"/>
              <a:t>segment is actually a different logical address space of the program</a:t>
            </a:r>
            <a:r>
              <a:rPr lang="en-IN" dirty="0" smtClean="0"/>
              <a:t>.</a:t>
            </a:r>
          </a:p>
          <a:p>
            <a:r>
              <a:rPr lang="en-IN" dirty="0"/>
              <a:t>When a process is to be executed, its corresponding segmentation are loaded into non-contiguous memory though every segment is loaded into a contiguous block of available memory</a:t>
            </a:r>
            <a:r>
              <a:rPr lang="en-IN" dirty="0" smtClean="0"/>
              <a:t>.</a:t>
            </a:r>
          </a:p>
          <a:p>
            <a:r>
              <a:rPr lang="en-IN" dirty="0"/>
              <a:t>Segmentation memory management works very similar to paging but here segments are of variable-length where as in paging pages are of fixed size</a:t>
            </a:r>
            <a:r>
              <a:rPr lang="en-IN" dirty="0" smtClean="0"/>
              <a:t>.</a:t>
            </a:r>
          </a:p>
        </p:txBody>
      </p:sp>
    </p:spTree>
    <p:extLst>
      <p:ext uri="{BB962C8B-B14F-4D97-AF65-F5344CB8AC3E}">
        <p14:creationId xmlns:p14="http://schemas.microsoft.com/office/powerpoint/2010/main" val="109314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endParaRPr lang="en-I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76209235"/>
              </p:ext>
            </p:extLst>
          </p:nvPr>
        </p:nvGraphicFramePr>
        <p:xfrm>
          <a:off x="2971801" y="1474232"/>
          <a:ext cx="2070989" cy="2123440"/>
        </p:xfrm>
        <a:graphic>
          <a:graphicData uri="http://schemas.openxmlformats.org/drawingml/2006/table">
            <a:tbl>
              <a:tblPr firstRow="1" bandRow="1">
                <a:tableStyleId>{5C22544A-7EE6-4342-B048-85BDC9FD1C3A}</a:tableStyleId>
              </a:tblPr>
              <a:tblGrid>
                <a:gridCol w="424180"/>
                <a:gridCol w="599313"/>
                <a:gridCol w="1047496"/>
              </a:tblGrid>
              <a:tr h="370840">
                <a:tc>
                  <a:txBody>
                    <a:bodyPr/>
                    <a:lstStyle/>
                    <a:p>
                      <a:r>
                        <a:rPr lang="en-US" dirty="0" err="1" smtClean="0"/>
                        <a:t>Sr</a:t>
                      </a:r>
                      <a:endParaRPr lang="en-IN" dirty="0"/>
                    </a:p>
                  </a:txBody>
                  <a:tcPr/>
                </a:tc>
                <a:tc>
                  <a:txBody>
                    <a:bodyPr/>
                    <a:lstStyle/>
                    <a:p>
                      <a:r>
                        <a:rPr lang="en-US" dirty="0" smtClean="0"/>
                        <a:t>Size</a:t>
                      </a:r>
                      <a:endParaRPr lang="en-IN" dirty="0"/>
                    </a:p>
                  </a:txBody>
                  <a:tcPr/>
                </a:tc>
                <a:tc>
                  <a:txBody>
                    <a:bodyPr/>
                    <a:lstStyle/>
                    <a:p>
                      <a:r>
                        <a:rPr lang="en-US" dirty="0" smtClean="0"/>
                        <a:t>Memory</a:t>
                      </a:r>
                    </a:p>
                    <a:p>
                      <a:r>
                        <a:rPr lang="en-US" dirty="0" smtClean="0"/>
                        <a:t>Address</a:t>
                      </a:r>
                      <a:endParaRPr lang="en-IN" dirty="0"/>
                    </a:p>
                  </a:txBody>
                  <a:tcPr/>
                </a:tc>
              </a:tr>
              <a:tr h="370840">
                <a:tc>
                  <a:txBody>
                    <a:bodyPr/>
                    <a:lstStyle/>
                    <a:p>
                      <a:r>
                        <a:rPr lang="en-US" dirty="0" smtClean="0"/>
                        <a:t>1</a:t>
                      </a:r>
                      <a:endParaRPr lang="en-IN" dirty="0"/>
                    </a:p>
                  </a:txBody>
                  <a:tcPr>
                    <a:solidFill>
                      <a:schemeClr val="accent3"/>
                    </a:solidFill>
                  </a:tcPr>
                </a:tc>
                <a:tc>
                  <a:txBody>
                    <a:bodyPr/>
                    <a:lstStyle/>
                    <a:p>
                      <a:r>
                        <a:rPr lang="en-US" dirty="0" smtClean="0"/>
                        <a:t>300</a:t>
                      </a:r>
                      <a:endParaRPr lang="en-IN" dirty="0"/>
                    </a:p>
                  </a:txBody>
                  <a:tcPr>
                    <a:solidFill>
                      <a:schemeClr val="accent3"/>
                    </a:solidFill>
                  </a:tcPr>
                </a:tc>
                <a:tc>
                  <a:txBody>
                    <a:bodyPr/>
                    <a:lstStyle/>
                    <a:p>
                      <a:r>
                        <a:rPr lang="en-US" dirty="0" smtClean="0"/>
                        <a:t>100</a:t>
                      </a:r>
                      <a:endParaRPr lang="en-IN" dirty="0"/>
                    </a:p>
                  </a:txBody>
                  <a:tcPr>
                    <a:solidFill>
                      <a:schemeClr val="accent3"/>
                    </a:solidFill>
                  </a:tcPr>
                </a:tc>
              </a:tr>
              <a:tr h="370840">
                <a:tc>
                  <a:txBody>
                    <a:bodyPr/>
                    <a:lstStyle/>
                    <a:p>
                      <a:r>
                        <a:rPr lang="en-US" dirty="0" smtClean="0"/>
                        <a:t>2</a:t>
                      </a:r>
                      <a:endParaRPr lang="en-IN" dirty="0"/>
                    </a:p>
                  </a:txBody>
                  <a:tcPr>
                    <a:solidFill>
                      <a:schemeClr val="accent6">
                        <a:lumMod val="60000"/>
                        <a:lumOff val="40000"/>
                      </a:schemeClr>
                    </a:solidFill>
                  </a:tcPr>
                </a:tc>
                <a:tc>
                  <a:txBody>
                    <a:bodyPr/>
                    <a:lstStyle/>
                    <a:p>
                      <a:r>
                        <a:rPr lang="en-US" dirty="0" smtClean="0"/>
                        <a:t>500</a:t>
                      </a:r>
                      <a:endParaRPr lang="en-IN" dirty="0"/>
                    </a:p>
                  </a:txBody>
                  <a:tcPr>
                    <a:solidFill>
                      <a:schemeClr val="accent6">
                        <a:lumMod val="60000"/>
                        <a:lumOff val="40000"/>
                      </a:schemeClr>
                    </a:solidFill>
                  </a:tcPr>
                </a:tc>
                <a:tc>
                  <a:txBody>
                    <a:bodyPr/>
                    <a:lstStyle/>
                    <a:p>
                      <a:r>
                        <a:rPr lang="en-US" dirty="0" smtClean="0"/>
                        <a:t>400</a:t>
                      </a:r>
                      <a:endParaRPr lang="en-IN" dirty="0"/>
                    </a:p>
                  </a:txBody>
                  <a:tcPr>
                    <a:solidFill>
                      <a:schemeClr val="accent6">
                        <a:lumMod val="60000"/>
                        <a:lumOff val="40000"/>
                      </a:schemeClr>
                    </a:solidFill>
                  </a:tcPr>
                </a:tc>
              </a:tr>
              <a:tr h="370840">
                <a:tc>
                  <a:txBody>
                    <a:bodyPr/>
                    <a:lstStyle/>
                    <a:p>
                      <a:r>
                        <a:rPr lang="en-US" dirty="0" smtClean="0"/>
                        <a:t>3</a:t>
                      </a:r>
                      <a:endParaRPr lang="en-IN" dirty="0"/>
                    </a:p>
                  </a:txBody>
                  <a:tcPr>
                    <a:solidFill>
                      <a:schemeClr val="accent1">
                        <a:lumMod val="40000"/>
                        <a:lumOff val="60000"/>
                      </a:schemeClr>
                    </a:solidFill>
                  </a:tcPr>
                </a:tc>
                <a:tc>
                  <a:txBody>
                    <a:bodyPr/>
                    <a:lstStyle/>
                    <a:p>
                      <a:r>
                        <a:rPr lang="en-US" dirty="0" smtClean="0"/>
                        <a:t>100</a:t>
                      </a:r>
                      <a:endParaRPr lang="en-IN" dirty="0"/>
                    </a:p>
                  </a:txBody>
                  <a:tcPr>
                    <a:solidFill>
                      <a:schemeClr val="accent1">
                        <a:lumMod val="40000"/>
                        <a:lumOff val="60000"/>
                      </a:schemeClr>
                    </a:solidFill>
                  </a:tcPr>
                </a:tc>
                <a:tc>
                  <a:txBody>
                    <a:bodyPr/>
                    <a:lstStyle/>
                    <a:p>
                      <a:r>
                        <a:rPr lang="en-US" dirty="0" smtClean="0"/>
                        <a:t>900</a:t>
                      </a:r>
                      <a:endParaRPr lang="en-IN" dirty="0"/>
                    </a:p>
                  </a:txBody>
                  <a:tcPr>
                    <a:solidFill>
                      <a:schemeClr val="accent1">
                        <a:lumMod val="40000"/>
                        <a:lumOff val="60000"/>
                      </a:schemeClr>
                    </a:solidFill>
                  </a:tcPr>
                </a:tc>
              </a:tr>
              <a:tr h="370840">
                <a:tc>
                  <a:txBody>
                    <a:bodyPr/>
                    <a:lstStyle/>
                    <a:p>
                      <a:r>
                        <a:rPr lang="en-US" dirty="0" smtClean="0"/>
                        <a:t>N</a:t>
                      </a:r>
                      <a:endParaRPr lang="en-IN" dirty="0"/>
                    </a:p>
                  </a:txBody>
                  <a:tcPr>
                    <a:solidFill>
                      <a:schemeClr val="bg1">
                        <a:lumMod val="95000"/>
                      </a:schemeClr>
                    </a:solidFill>
                  </a:tcPr>
                </a:tc>
                <a:tc>
                  <a:txBody>
                    <a:bodyPr/>
                    <a:lstStyle/>
                    <a:p>
                      <a:r>
                        <a:rPr lang="en-US" dirty="0" smtClean="0"/>
                        <a:t>X</a:t>
                      </a:r>
                      <a:endParaRPr lang="en-IN" dirty="0"/>
                    </a:p>
                  </a:txBody>
                  <a:tcPr>
                    <a:solidFill>
                      <a:schemeClr val="bg1">
                        <a:lumMod val="95000"/>
                      </a:schemeClr>
                    </a:solidFill>
                  </a:tcPr>
                </a:tc>
                <a:tc>
                  <a:txBody>
                    <a:bodyPr/>
                    <a:lstStyle/>
                    <a:p>
                      <a:r>
                        <a:rPr lang="en-US" dirty="0" smtClean="0"/>
                        <a:t>NM</a:t>
                      </a:r>
                      <a:endParaRPr lang="en-IN" dirty="0"/>
                    </a:p>
                  </a:txBody>
                  <a:tcPr>
                    <a:solidFill>
                      <a:schemeClr val="bg1">
                        <a:lumMod val="95000"/>
                      </a:schemeClr>
                    </a:solidFill>
                  </a:tcPr>
                </a:tc>
              </a:tr>
            </a:tbl>
          </a:graphicData>
        </a:graphic>
      </p:graphicFrame>
      <p:sp>
        <p:nvSpPr>
          <p:cNvPr id="4" name="Rectangle 3"/>
          <p:cNvSpPr/>
          <p:nvPr/>
        </p:nvSpPr>
        <p:spPr>
          <a:xfrm>
            <a:off x="685800" y="1474232"/>
            <a:ext cx="1676400" cy="8382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Segment 1</a:t>
            </a:r>
            <a:endParaRPr lang="en-IN" dirty="0">
              <a:solidFill>
                <a:schemeClr val="tx1"/>
              </a:solidFill>
            </a:endParaRPr>
          </a:p>
        </p:txBody>
      </p:sp>
      <p:sp>
        <p:nvSpPr>
          <p:cNvPr id="5" name="Rectangle 4"/>
          <p:cNvSpPr/>
          <p:nvPr/>
        </p:nvSpPr>
        <p:spPr>
          <a:xfrm>
            <a:off x="685800" y="2617232"/>
            <a:ext cx="1676400" cy="1676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a:t>
            </a:r>
            <a:r>
              <a:rPr lang="en-US" dirty="0" smtClean="0">
                <a:solidFill>
                  <a:schemeClr val="tx1"/>
                </a:solidFill>
              </a:rPr>
              <a:t>2</a:t>
            </a:r>
            <a:endParaRPr lang="en-IN" dirty="0">
              <a:solidFill>
                <a:schemeClr val="tx1"/>
              </a:solidFill>
            </a:endParaRPr>
          </a:p>
        </p:txBody>
      </p:sp>
      <p:sp>
        <p:nvSpPr>
          <p:cNvPr id="6" name="Rectangle 5"/>
          <p:cNvSpPr/>
          <p:nvPr/>
        </p:nvSpPr>
        <p:spPr>
          <a:xfrm>
            <a:off x="685800" y="4598432"/>
            <a:ext cx="1676400" cy="762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a:t>
            </a:r>
            <a:r>
              <a:rPr lang="en-US" dirty="0" smtClean="0">
                <a:solidFill>
                  <a:schemeClr val="tx1"/>
                </a:solidFill>
              </a:rPr>
              <a:t>3</a:t>
            </a:r>
            <a:endParaRPr lang="en-IN" dirty="0">
              <a:solidFill>
                <a:schemeClr val="tx1"/>
              </a:solidFill>
            </a:endParaRPr>
          </a:p>
        </p:txBody>
      </p:sp>
      <p:sp>
        <p:nvSpPr>
          <p:cNvPr id="7" name="Rectangle 6"/>
          <p:cNvSpPr/>
          <p:nvPr/>
        </p:nvSpPr>
        <p:spPr>
          <a:xfrm>
            <a:off x="685800" y="5669994"/>
            <a:ext cx="1676400" cy="45243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N</a:t>
            </a:r>
            <a:endParaRPr lang="en-IN" dirty="0">
              <a:solidFill>
                <a:schemeClr val="tx1"/>
              </a:solidFill>
            </a:endParaRPr>
          </a:p>
        </p:txBody>
      </p:sp>
      <p:sp>
        <p:nvSpPr>
          <p:cNvPr id="8" name="TextBox 7"/>
          <p:cNvSpPr txBox="1"/>
          <p:nvPr/>
        </p:nvSpPr>
        <p:spPr>
          <a:xfrm>
            <a:off x="914400" y="1066800"/>
            <a:ext cx="1219200" cy="369332"/>
          </a:xfrm>
          <a:prstGeom prst="rect">
            <a:avLst/>
          </a:prstGeom>
          <a:noFill/>
        </p:spPr>
        <p:txBody>
          <a:bodyPr wrap="square" rtlCol="0">
            <a:spAutoFit/>
          </a:bodyPr>
          <a:lstStyle/>
          <a:p>
            <a:pPr algn="ctr"/>
            <a:r>
              <a:rPr lang="en-US" dirty="0" smtClean="0"/>
              <a:t>Process P</a:t>
            </a:r>
            <a:endParaRPr lang="en-IN" dirty="0"/>
          </a:p>
        </p:txBody>
      </p:sp>
      <p:sp>
        <p:nvSpPr>
          <p:cNvPr id="10" name="TextBox 9"/>
          <p:cNvSpPr txBox="1"/>
          <p:nvPr/>
        </p:nvSpPr>
        <p:spPr>
          <a:xfrm>
            <a:off x="2971800" y="1104900"/>
            <a:ext cx="2070989" cy="369332"/>
          </a:xfrm>
          <a:prstGeom prst="rect">
            <a:avLst/>
          </a:prstGeom>
          <a:noFill/>
        </p:spPr>
        <p:txBody>
          <a:bodyPr wrap="square" rtlCol="0">
            <a:spAutoFit/>
          </a:bodyPr>
          <a:lstStyle/>
          <a:p>
            <a:pPr algn="ctr"/>
            <a:r>
              <a:rPr lang="en-US" dirty="0" smtClean="0"/>
              <a:t>Segment Map Table</a:t>
            </a:r>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2001884212"/>
              </p:ext>
            </p:extLst>
          </p:nvPr>
        </p:nvGraphicFramePr>
        <p:xfrm>
          <a:off x="5867400" y="1394976"/>
          <a:ext cx="2895600" cy="4820920"/>
        </p:xfrm>
        <a:graphic>
          <a:graphicData uri="http://schemas.openxmlformats.org/drawingml/2006/table">
            <a:tbl>
              <a:tblPr firstRow="1" bandRow="1">
                <a:tableStyleId>{5C22544A-7EE6-4342-B048-85BDC9FD1C3A}</a:tableStyleId>
              </a:tblPr>
              <a:tblGrid>
                <a:gridCol w="2895600"/>
              </a:tblGrid>
              <a:tr h="370840">
                <a:tc>
                  <a:txBody>
                    <a:bodyPr/>
                    <a:lstStyle/>
                    <a:p>
                      <a:pPr algn="ctr"/>
                      <a:r>
                        <a:rPr lang="en-US" dirty="0" smtClean="0"/>
                        <a:t>Physical Memory</a:t>
                      </a:r>
                      <a:endParaRPr lang="en-IN" dirty="0"/>
                    </a:p>
                  </a:txBody>
                  <a:tcPr/>
                </a:tc>
              </a:tr>
              <a:tr h="370840">
                <a:tc>
                  <a:txBody>
                    <a:bodyPr/>
                    <a:lstStyle/>
                    <a:p>
                      <a:pPr algn="ctr"/>
                      <a:endParaRPr lang="en-IN" dirty="0"/>
                    </a:p>
                  </a:txBody>
                  <a:tcPr/>
                </a:tc>
              </a:tr>
              <a:tr h="370840">
                <a:tc>
                  <a:txBody>
                    <a:bodyPr/>
                    <a:lstStyle/>
                    <a:p>
                      <a:pPr algn="ctr"/>
                      <a:r>
                        <a:rPr lang="en-US" dirty="0" smtClean="0"/>
                        <a:t>100</a:t>
                      </a:r>
                      <a:endParaRPr lang="en-IN" dirty="0"/>
                    </a:p>
                  </a:txBody>
                  <a:tcPr>
                    <a:solidFill>
                      <a:schemeClr val="accent3"/>
                    </a:solidFill>
                  </a:tcPr>
                </a:tc>
              </a:tr>
              <a:tr h="370840">
                <a:tc>
                  <a:txBody>
                    <a:bodyPr/>
                    <a:lstStyle/>
                    <a:p>
                      <a:pPr algn="ctr"/>
                      <a:r>
                        <a:rPr lang="en-US" dirty="0" smtClean="0"/>
                        <a:t>200</a:t>
                      </a:r>
                      <a:endParaRPr lang="en-IN" dirty="0"/>
                    </a:p>
                  </a:txBody>
                  <a:tcPr>
                    <a:solidFill>
                      <a:schemeClr val="accent3"/>
                    </a:solidFill>
                  </a:tcPr>
                </a:tc>
              </a:tr>
              <a:tr h="370840">
                <a:tc>
                  <a:txBody>
                    <a:bodyPr/>
                    <a:lstStyle/>
                    <a:p>
                      <a:pPr algn="ctr"/>
                      <a:r>
                        <a:rPr lang="en-US" dirty="0" smtClean="0"/>
                        <a:t>300</a:t>
                      </a:r>
                      <a:endParaRPr lang="en-IN" dirty="0"/>
                    </a:p>
                  </a:txBody>
                  <a:tcPr>
                    <a:solidFill>
                      <a:schemeClr val="accent3"/>
                    </a:solidFill>
                  </a:tcPr>
                </a:tc>
              </a:tr>
              <a:tr h="370840">
                <a:tc>
                  <a:txBody>
                    <a:bodyPr/>
                    <a:lstStyle/>
                    <a:p>
                      <a:pPr algn="ctr"/>
                      <a:r>
                        <a:rPr lang="en-US" dirty="0" smtClean="0"/>
                        <a:t>400</a:t>
                      </a:r>
                      <a:endParaRPr lang="en-IN" dirty="0"/>
                    </a:p>
                  </a:txBody>
                  <a:tcPr>
                    <a:solidFill>
                      <a:schemeClr val="accent6">
                        <a:lumMod val="60000"/>
                        <a:lumOff val="40000"/>
                      </a:schemeClr>
                    </a:solidFill>
                  </a:tcPr>
                </a:tc>
              </a:tr>
              <a:tr h="370840">
                <a:tc>
                  <a:txBody>
                    <a:bodyPr/>
                    <a:lstStyle/>
                    <a:p>
                      <a:pPr algn="ctr"/>
                      <a:r>
                        <a:rPr lang="en-US" dirty="0" smtClean="0"/>
                        <a:t>500</a:t>
                      </a:r>
                      <a:endParaRPr lang="en-IN" dirty="0"/>
                    </a:p>
                  </a:txBody>
                  <a:tcPr>
                    <a:solidFill>
                      <a:schemeClr val="accent6">
                        <a:lumMod val="60000"/>
                        <a:lumOff val="40000"/>
                      </a:schemeClr>
                    </a:solidFill>
                  </a:tcPr>
                </a:tc>
              </a:tr>
              <a:tr h="370840">
                <a:tc>
                  <a:txBody>
                    <a:bodyPr/>
                    <a:lstStyle/>
                    <a:p>
                      <a:pPr algn="ctr"/>
                      <a:r>
                        <a:rPr lang="en-US" dirty="0" smtClean="0"/>
                        <a:t>600</a:t>
                      </a:r>
                      <a:endParaRPr lang="en-IN" dirty="0"/>
                    </a:p>
                  </a:txBody>
                  <a:tcPr>
                    <a:solidFill>
                      <a:schemeClr val="accent6">
                        <a:lumMod val="60000"/>
                        <a:lumOff val="40000"/>
                      </a:schemeClr>
                    </a:solidFill>
                  </a:tcPr>
                </a:tc>
              </a:tr>
              <a:tr h="370840">
                <a:tc>
                  <a:txBody>
                    <a:bodyPr/>
                    <a:lstStyle/>
                    <a:p>
                      <a:pPr algn="ctr"/>
                      <a:r>
                        <a:rPr lang="en-US" dirty="0" smtClean="0"/>
                        <a:t>700</a:t>
                      </a:r>
                      <a:endParaRPr lang="en-IN" dirty="0"/>
                    </a:p>
                  </a:txBody>
                  <a:tcPr>
                    <a:solidFill>
                      <a:schemeClr val="accent6">
                        <a:lumMod val="60000"/>
                        <a:lumOff val="40000"/>
                      </a:schemeClr>
                    </a:solidFill>
                  </a:tcPr>
                </a:tc>
              </a:tr>
              <a:tr h="370840">
                <a:tc>
                  <a:txBody>
                    <a:bodyPr/>
                    <a:lstStyle/>
                    <a:p>
                      <a:pPr algn="ctr"/>
                      <a:r>
                        <a:rPr lang="en-US" dirty="0" smtClean="0"/>
                        <a:t>800</a:t>
                      </a:r>
                      <a:endParaRPr lang="en-IN" dirty="0"/>
                    </a:p>
                  </a:txBody>
                  <a:tcPr>
                    <a:solidFill>
                      <a:schemeClr val="accent6">
                        <a:lumMod val="60000"/>
                        <a:lumOff val="40000"/>
                      </a:schemeClr>
                    </a:solidFill>
                  </a:tcPr>
                </a:tc>
              </a:tr>
              <a:tr h="370840">
                <a:tc>
                  <a:txBody>
                    <a:bodyPr/>
                    <a:lstStyle/>
                    <a:p>
                      <a:pPr algn="ctr"/>
                      <a:r>
                        <a:rPr lang="en-US" dirty="0" smtClean="0"/>
                        <a:t>900</a:t>
                      </a:r>
                      <a:endParaRPr lang="en-IN" dirty="0"/>
                    </a:p>
                  </a:txBody>
                  <a:tcPr>
                    <a:solidFill>
                      <a:schemeClr val="accent1">
                        <a:lumMod val="40000"/>
                        <a:lumOff val="60000"/>
                      </a:schemeClr>
                    </a:solidFill>
                  </a:tcPr>
                </a:tc>
              </a:tr>
              <a:tr h="370840">
                <a:tc>
                  <a:txBody>
                    <a:bodyPr/>
                    <a:lstStyle/>
                    <a:p>
                      <a:pPr algn="ctr"/>
                      <a:r>
                        <a:rPr lang="en-US" dirty="0" smtClean="0"/>
                        <a:t>1000</a:t>
                      </a:r>
                      <a:endParaRPr lang="en-IN" dirty="0"/>
                    </a:p>
                  </a:txBody>
                  <a:tcPr>
                    <a:solidFill>
                      <a:schemeClr val="bg1">
                        <a:lumMod val="95000"/>
                      </a:schemeClr>
                    </a:solidFill>
                  </a:tcPr>
                </a:tc>
              </a:tr>
              <a:tr h="370840">
                <a:tc>
                  <a:txBody>
                    <a:bodyPr/>
                    <a:lstStyle/>
                    <a:p>
                      <a:pPr algn="ctr"/>
                      <a:r>
                        <a:rPr lang="en-US" dirty="0" smtClean="0"/>
                        <a:t>1100</a:t>
                      </a:r>
                      <a:endParaRPr lang="en-IN" dirty="0"/>
                    </a:p>
                  </a:txBody>
                  <a:tcPr>
                    <a:solidFill>
                      <a:schemeClr val="bg1">
                        <a:lumMod val="95000"/>
                      </a:schemeClr>
                    </a:solidFill>
                  </a:tcPr>
                </a:tc>
              </a:tr>
            </a:tbl>
          </a:graphicData>
        </a:graphic>
      </p:graphicFrame>
      <p:cxnSp>
        <p:nvCxnSpPr>
          <p:cNvPr id="13" name="Elbow Connector 12"/>
          <p:cNvCxnSpPr/>
          <p:nvPr/>
        </p:nvCxnSpPr>
        <p:spPr>
          <a:xfrm>
            <a:off x="5042789" y="2312432"/>
            <a:ext cx="824611" cy="1270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5042789" y="2681446"/>
            <a:ext cx="824611" cy="77398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6200000" flipH="1">
            <a:off x="4261762" y="3683476"/>
            <a:ext cx="2220675" cy="990599"/>
          </a:xfrm>
          <a:prstGeom prst="bentConnector3">
            <a:avLst>
              <a:gd name="adj1" fmla="val 9954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0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memory </a:t>
            </a:r>
            <a:r>
              <a:rPr lang="en-US" dirty="0"/>
              <a:t>abstraction</a:t>
            </a:r>
          </a:p>
        </p:txBody>
      </p:sp>
      <p:sp>
        <p:nvSpPr>
          <p:cNvPr id="3" name="Content Placeholder 2"/>
          <p:cNvSpPr>
            <a:spLocks noGrp="1"/>
          </p:cNvSpPr>
          <p:nvPr>
            <p:ph idx="1"/>
          </p:nvPr>
        </p:nvSpPr>
        <p:spPr/>
        <p:txBody>
          <a:bodyPr/>
          <a:lstStyle/>
          <a:p>
            <a:r>
              <a:rPr lang="en-US" dirty="0" smtClean="0"/>
              <a:t>When program execute instruction like</a:t>
            </a:r>
          </a:p>
          <a:p>
            <a:pPr lvl="1"/>
            <a:r>
              <a:rPr lang="en-US" dirty="0" smtClean="0"/>
              <a:t>MOV </a:t>
            </a:r>
            <a:r>
              <a:rPr lang="en-US" i="1" dirty="0"/>
              <a:t>REGISTER1, </a:t>
            </a:r>
            <a:r>
              <a:rPr lang="en-US" i="1" dirty="0" smtClean="0"/>
              <a:t>1000</a:t>
            </a:r>
          </a:p>
          <a:p>
            <a:r>
              <a:rPr lang="en-US" dirty="0" smtClean="0"/>
              <a:t>If at the same time another program execute same instruction then value of first program will be overwrite. </a:t>
            </a:r>
          </a:p>
          <a:p>
            <a:r>
              <a:rPr lang="en-US" dirty="0" smtClean="0"/>
              <a:t>So only one process at a time can be running.</a:t>
            </a:r>
          </a:p>
          <a:p>
            <a:pPr marL="361950" lvl="1" indent="0">
              <a:buNone/>
            </a:pPr>
            <a:endParaRPr lang="en-US" dirty="0"/>
          </a:p>
        </p:txBody>
      </p:sp>
      <p:sp>
        <p:nvSpPr>
          <p:cNvPr id="7" name="Rectangle 6"/>
          <p:cNvSpPr/>
          <p:nvPr/>
        </p:nvSpPr>
        <p:spPr>
          <a:xfrm>
            <a:off x="685800" y="3200400"/>
            <a:ext cx="155448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85800" y="4724400"/>
            <a:ext cx="155448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3900" y="3639235"/>
            <a:ext cx="1447800" cy="646331"/>
          </a:xfrm>
          <a:prstGeom prst="rect">
            <a:avLst/>
          </a:prstGeom>
          <a:noFill/>
        </p:spPr>
        <p:txBody>
          <a:bodyPr wrap="square" rtlCol="0">
            <a:spAutoFit/>
          </a:bodyPr>
          <a:lstStyle/>
          <a:p>
            <a:pPr algn="ctr"/>
            <a:r>
              <a:rPr lang="en-US" dirty="0" smtClean="0"/>
              <a:t>User Program</a:t>
            </a:r>
            <a:endParaRPr lang="en-US" dirty="0"/>
          </a:p>
        </p:txBody>
      </p:sp>
      <p:sp>
        <p:nvSpPr>
          <p:cNvPr id="12" name="TextBox 11"/>
          <p:cNvSpPr txBox="1"/>
          <p:nvPr/>
        </p:nvSpPr>
        <p:spPr>
          <a:xfrm>
            <a:off x="723900" y="4812268"/>
            <a:ext cx="1447800" cy="369332"/>
          </a:xfrm>
          <a:prstGeom prst="rect">
            <a:avLst/>
          </a:prstGeom>
          <a:noFill/>
        </p:spPr>
        <p:txBody>
          <a:bodyPr wrap="square" rtlCol="0">
            <a:spAutoFit/>
          </a:bodyPr>
          <a:lstStyle/>
          <a:p>
            <a:pPr algn="ctr"/>
            <a:r>
              <a:rPr lang="en-US" dirty="0" smtClean="0"/>
              <a:t>OS in RAM</a:t>
            </a:r>
            <a:endParaRPr lang="en-US" dirty="0"/>
          </a:p>
        </p:txBody>
      </p:sp>
      <p:sp>
        <p:nvSpPr>
          <p:cNvPr id="13" name="TextBox 12"/>
          <p:cNvSpPr txBox="1"/>
          <p:nvPr/>
        </p:nvSpPr>
        <p:spPr>
          <a:xfrm>
            <a:off x="2228850" y="4888468"/>
            <a:ext cx="533400" cy="369332"/>
          </a:xfrm>
          <a:prstGeom prst="rect">
            <a:avLst/>
          </a:prstGeom>
          <a:noFill/>
        </p:spPr>
        <p:txBody>
          <a:bodyPr wrap="square" rtlCol="0">
            <a:spAutoFit/>
          </a:bodyPr>
          <a:lstStyle/>
          <a:p>
            <a:r>
              <a:rPr lang="en-US" dirty="0" smtClean="0"/>
              <a:t>0</a:t>
            </a:r>
            <a:endParaRPr lang="en-US" dirty="0"/>
          </a:p>
        </p:txBody>
      </p:sp>
      <p:sp>
        <p:nvSpPr>
          <p:cNvPr id="14" name="TextBox 13"/>
          <p:cNvSpPr txBox="1"/>
          <p:nvPr/>
        </p:nvSpPr>
        <p:spPr>
          <a:xfrm>
            <a:off x="2221230" y="3194052"/>
            <a:ext cx="1028700" cy="369332"/>
          </a:xfrm>
          <a:prstGeom prst="rect">
            <a:avLst/>
          </a:prstGeom>
          <a:noFill/>
        </p:spPr>
        <p:txBody>
          <a:bodyPr wrap="square" rtlCol="0">
            <a:spAutoFit/>
          </a:bodyPr>
          <a:lstStyle/>
          <a:p>
            <a:r>
              <a:rPr lang="en-US" dirty="0" smtClean="0"/>
              <a:t>0xFFF…</a:t>
            </a:r>
            <a:endParaRPr lang="en-US" dirty="0"/>
          </a:p>
        </p:txBody>
      </p:sp>
      <p:sp>
        <p:nvSpPr>
          <p:cNvPr id="15" name="Rectangle 14"/>
          <p:cNvSpPr/>
          <p:nvPr/>
        </p:nvSpPr>
        <p:spPr>
          <a:xfrm>
            <a:off x="6217920" y="3200400"/>
            <a:ext cx="155448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268948" y="3859743"/>
            <a:ext cx="1447800" cy="646331"/>
          </a:xfrm>
          <a:prstGeom prst="rect">
            <a:avLst/>
          </a:prstGeom>
          <a:noFill/>
        </p:spPr>
        <p:txBody>
          <a:bodyPr wrap="square" rtlCol="0">
            <a:spAutoFit/>
          </a:bodyPr>
          <a:lstStyle/>
          <a:p>
            <a:pPr algn="ctr"/>
            <a:r>
              <a:rPr lang="en-US" dirty="0" smtClean="0"/>
              <a:t>User Program</a:t>
            </a:r>
            <a:endParaRPr lang="en-US" dirty="0"/>
          </a:p>
        </p:txBody>
      </p:sp>
      <p:sp>
        <p:nvSpPr>
          <p:cNvPr id="17" name="TextBox 16"/>
          <p:cNvSpPr txBox="1"/>
          <p:nvPr/>
        </p:nvSpPr>
        <p:spPr>
          <a:xfrm>
            <a:off x="6268948" y="4812268"/>
            <a:ext cx="1447800" cy="369332"/>
          </a:xfrm>
          <a:prstGeom prst="rect">
            <a:avLst/>
          </a:prstGeom>
          <a:noFill/>
        </p:spPr>
        <p:txBody>
          <a:bodyPr wrap="square" rtlCol="0">
            <a:spAutoFit/>
          </a:bodyPr>
          <a:lstStyle/>
          <a:p>
            <a:pPr algn="ctr"/>
            <a:r>
              <a:rPr lang="en-US" dirty="0" smtClean="0"/>
              <a:t>OS in RAM</a:t>
            </a:r>
            <a:endParaRPr lang="en-US" dirty="0"/>
          </a:p>
        </p:txBody>
      </p:sp>
      <p:sp>
        <p:nvSpPr>
          <p:cNvPr id="18" name="TextBox 17"/>
          <p:cNvSpPr txBox="1"/>
          <p:nvPr/>
        </p:nvSpPr>
        <p:spPr>
          <a:xfrm>
            <a:off x="7772400" y="4888468"/>
            <a:ext cx="533400" cy="369332"/>
          </a:xfrm>
          <a:prstGeom prst="rect">
            <a:avLst/>
          </a:prstGeom>
          <a:noFill/>
        </p:spPr>
        <p:txBody>
          <a:bodyPr wrap="square" rtlCol="0">
            <a:spAutoFit/>
          </a:bodyPr>
          <a:lstStyle/>
          <a:p>
            <a:r>
              <a:rPr lang="en-US" dirty="0" smtClean="0"/>
              <a:t>0</a:t>
            </a:r>
            <a:endParaRPr lang="en-US" dirty="0"/>
          </a:p>
        </p:txBody>
      </p:sp>
      <p:sp>
        <p:nvSpPr>
          <p:cNvPr id="19" name="TextBox 18"/>
          <p:cNvSpPr txBox="1"/>
          <p:nvPr/>
        </p:nvSpPr>
        <p:spPr>
          <a:xfrm>
            <a:off x="7772400" y="3181352"/>
            <a:ext cx="1028700" cy="369332"/>
          </a:xfrm>
          <a:prstGeom prst="rect">
            <a:avLst/>
          </a:prstGeom>
          <a:noFill/>
        </p:spPr>
        <p:txBody>
          <a:bodyPr wrap="square" rtlCol="0">
            <a:spAutoFit/>
          </a:bodyPr>
          <a:lstStyle/>
          <a:p>
            <a:r>
              <a:rPr lang="en-US" dirty="0" smtClean="0"/>
              <a:t>0xFFF…</a:t>
            </a:r>
            <a:endParaRPr lang="en-US" dirty="0"/>
          </a:p>
        </p:txBody>
      </p:sp>
      <p:sp>
        <p:nvSpPr>
          <p:cNvPr id="20" name="Rectangle 19"/>
          <p:cNvSpPr/>
          <p:nvPr/>
        </p:nvSpPr>
        <p:spPr>
          <a:xfrm>
            <a:off x="3352800" y="3200400"/>
            <a:ext cx="155448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406140" y="4138859"/>
            <a:ext cx="1447800" cy="646331"/>
          </a:xfrm>
          <a:prstGeom prst="rect">
            <a:avLst/>
          </a:prstGeom>
          <a:noFill/>
        </p:spPr>
        <p:txBody>
          <a:bodyPr wrap="square" rtlCol="0">
            <a:spAutoFit/>
          </a:bodyPr>
          <a:lstStyle/>
          <a:p>
            <a:pPr algn="ctr"/>
            <a:r>
              <a:rPr lang="en-US" dirty="0" smtClean="0"/>
              <a:t>User Program</a:t>
            </a:r>
            <a:endParaRPr lang="en-US" dirty="0"/>
          </a:p>
        </p:txBody>
      </p:sp>
      <p:sp>
        <p:nvSpPr>
          <p:cNvPr id="22" name="TextBox 21"/>
          <p:cNvSpPr txBox="1"/>
          <p:nvPr/>
        </p:nvSpPr>
        <p:spPr>
          <a:xfrm>
            <a:off x="3396208" y="3222795"/>
            <a:ext cx="1447800" cy="369332"/>
          </a:xfrm>
          <a:prstGeom prst="rect">
            <a:avLst/>
          </a:prstGeom>
          <a:noFill/>
        </p:spPr>
        <p:txBody>
          <a:bodyPr wrap="square" rtlCol="0">
            <a:spAutoFit/>
          </a:bodyPr>
          <a:lstStyle/>
          <a:p>
            <a:pPr algn="ctr"/>
            <a:r>
              <a:rPr lang="en-US" dirty="0" smtClean="0"/>
              <a:t>OS in ROM</a:t>
            </a:r>
            <a:endParaRPr lang="en-US" dirty="0"/>
          </a:p>
        </p:txBody>
      </p:sp>
      <p:sp>
        <p:nvSpPr>
          <p:cNvPr id="23" name="TextBox 22"/>
          <p:cNvSpPr txBox="1"/>
          <p:nvPr/>
        </p:nvSpPr>
        <p:spPr>
          <a:xfrm>
            <a:off x="4914900" y="4888468"/>
            <a:ext cx="533400" cy="369332"/>
          </a:xfrm>
          <a:prstGeom prst="rect">
            <a:avLst/>
          </a:prstGeom>
          <a:noFill/>
        </p:spPr>
        <p:txBody>
          <a:bodyPr wrap="square" rtlCol="0">
            <a:spAutoFit/>
          </a:bodyPr>
          <a:lstStyle/>
          <a:p>
            <a:r>
              <a:rPr lang="en-US" dirty="0" smtClean="0"/>
              <a:t>0</a:t>
            </a:r>
            <a:endParaRPr lang="en-US" dirty="0"/>
          </a:p>
        </p:txBody>
      </p:sp>
      <p:sp>
        <p:nvSpPr>
          <p:cNvPr id="24" name="TextBox 23"/>
          <p:cNvSpPr txBox="1"/>
          <p:nvPr/>
        </p:nvSpPr>
        <p:spPr>
          <a:xfrm>
            <a:off x="4914900" y="3181352"/>
            <a:ext cx="1028700" cy="369332"/>
          </a:xfrm>
          <a:prstGeom prst="rect">
            <a:avLst/>
          </a:prstGeom>
          <a:noFill/>
        </p:spPr>
        <p:txBody>
          <a:bodyPr wrap="square" rtlCol="0">
            <a:spAutoFit/>
          </a:bodyPr>
          <a:lstStyle/>
          <a:p>
            <a:r>
              <a:rPr lang="en-US" dirty="0" smtClean="0"/>
              <a:t>0xFFF…</a:t>
            </a:r>
            <a:endParaRPr lang="en-US" dirty="0"/>
          </a:p>
        </p:txBody>
      </p:sp>
      <p:cxnSp>
        <p:nvCxnSpPr>
          <p:cNvPr id="28" name="Straight Connector 27"/>
          <p:cNvCxnSpPr/>
          <p:nvPr/>
        </p:nvCxnSpPr>
        <p:spPr>
          <a:xfrm>
            <a:off x="3342868" y="3657600"/>
            <a:ext cx="15544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217920" y="3657600"/>
            <a:ext cx="15544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215608" y="4724400"/>
            <a:ext cx="155448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68948" y="3260379"/>
            <a:ext cx="1447800" cy="353943"/>
          </a:xfrm>
          <a:prstGeom prst="rect">
            <a:avLst/>
          </a:prstGeom>
          <a:noFill/>
        </p:spPr>
        <p:txBody>
          <a:bodyPr wrap="square" rtlCol="0">
            <a:spAutoFit/>
          </a:bodyPr>
          <a:lstStyle/>
          <a:p>
            <a:pPr algn="ctr"/>
            <a:r>
              <a:rPr lang="en-US" sz="1700" dirty="0" smtClean="0"/>
              <a:t>Driver in ROM</a:t>
            </a:r>
            <a:endParaRPr lang="en-US" sz="1700" dirty="0"/>
          </a:p>
        </p:txBody>
      </p:sp>
      <p:sp>
        <p:nvSpPr>
          <p:cNvPr id="32" name="TextBox 31"/>
          <p:cNvSpPr txBox="1"/>
          <p:nvPr/>
        </p:nvSpPr>
        <p:spPr>
          <a:xfrm>
            <a:off x="685800" y="5446582"/>
            <a:ext cx="7084288" cy="400110"/>
          </a:xfrm>
          <a:prstGeom prst="rect">
            <a:avLst/>
          </a:prstGeom>
          <a:noFill/>
        </p:spPr>
        <p:txBody>
          <a:bodyPr wrap="square" rtlCol="0">
            <a:spAutoFit/>
          </a:bodyPr>
          <a:lstStyle/>
          <a:p>
            <a:pPr algn="ctr"/>
            <a:r>
              <a:rPr lang="en-US" sz="2000" dirty="0"/>
              <a:t>Even with no abstraction, we can have several setups!</a:t>
            </a:r>
          </a:p>
        </p:txBody>
      </p:sp>
    </p:spTree>
    <p:extLst>
      <p:ext uri="{BB962C8B-B14F-4D97-AF65-F5344CB8AC3E}">
        <p14:creationId xmlns:p14="http://schemas.microsoft.com/office/powerpoint/2010/main" val="304832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IN" dirty="0"/>
          </a:p>
        </p:txBody>
      </p:sp>
      <p:sp>
        <p:nvSpPr>
          <p:cNvPr id="3" name="Content Placeholder 2"/>
          <p:cNvSpPr>
            <a:spLocks noGrp="1"/>
          </p:cNvSpPr>
          <p:nvPr>
            <p:ph idx="1"/>
          </p:nvPr>
        </p:nvSpPr>
        <p:spPr/>
        <p:txBody>
          <a:bodyPr/>
          <a:lstStyle/>
          <a:p>
            <a:r>
              <a:rPr lang="en-IN" dirty="0"/>
              <a:t>A program segment contains the program's main function, utility functions, data structures, and so on. </a:t>
            </a:r>
            <a:endParaRPr lang="en-IN" dirty="0" smtClean="0"/>
          </a:p>
          <a:p>
            <a:r>
              <a:rPr lang="en-IN" dirty="0" smtClean="0"/>
              <a:t>The </a:t>
            </a:r>
            <a:r>
              <a:rPr lang="en-IN" dirty="0"/>
              <a:t>operating system maintains a segment map table for every </a:t>
            </a:r>
            <a:r>
              <a:rPr lang="en-IN" dirty="0" smtClean="0"/>
              <a:t>process. </a:t>
            </a:r>
          </a:p>
          <a:p>
            <a:r>
              <a:rPr lang="en-IN" dirty="0" smtClean="0"/>
              <a:t>Segment map table contains </a:t>
            </a:r>
            <a:r>
              <a:rPr lang="en-IN" dirty="0"/>
              <a:t>list of free memory blocks along with segment numbers, their size and corresponding memory locations in main memory. </a:t>
            </a:r>
            <a:endParaRPr lang="en-IN" dirty="0" smtClean="0"/>
          </a:p>
          <a:p>
            <a:r>
              <a:rPr lang="en-IN" dirty="0" smtClean="0"/>
              <a:t>For </a:t>
            </a:r>
            <a:r>
              <a:rPr lang="en-IN" dirty="0"/>
              <a:t>each segment, the table stores the starting address of the segment and the length of the segment. </a:t>
            </a:r>
            <a:endParaRPr lang="en-IN" dirty="0" smtClean="0"/>
          </a:p>
          <a:p>
            <a:r>
              <a:rPr lang="en-IN" dirty="0" smtClean="0"/>
              <a:t>A </a:t>
            </a:r>
            <a:r>
              <a:rPr lang="en-IN" dirty="0"/>
              <a:t>reference to a memory location includes a value that identifies a segment and an offset.</a:t>
            </a:r>
            <a:endParaRPr lang="en-IN" dirty="0" smtClean="0"/>
          </a:p>
        </p:txBody>
      </p:sp>
    </p:spTree>
    <p:extLst>
      <p:ext uri="{BB962C8B-B14F-4D97-AF65-F5344CB8AC3E}">
        <p14:creationId xmlns:p14="http://schemas.microsoft.com/office/powerpoint/2010/main" val="361402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VS Segmentation</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1154811"/>
              </p:ext>
            </p:extLst>
          </p:nvPr>
        </p:nvGraphicFramePr>
        <p:xfrm>
          <a:off x="190500" y="1097280"/>
          <a:ext cx="8763000" cy="484632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US" sz="2200" b="1" dirty="0" smtClean="0"/>
                        <a:t>Paging</a:t>
                      </a:r>
                      <a:endParaRPr lang="en-IN" sz="2200" b="1" dirty="0"/>
                    </a:p>
                  </a:txBody>
                  <a:tcPr/>
                </a:tc>
                <a:tc>
                  <a:txBody>
                    <a:bodyPr/>
                    <a:lstStyle/>
                    <a:p>
                      <a:r>
                        <a:rPr lang="en-US" sz="2200" b="1" dirty="0" smtClean="0"/>
                        <a:t>Segmentation</a:t>
                      </a:r>
                      <a:endParaRPr lang="en-IN" sz="2200" b="1" dirty="0"/>
                    </a:p>
                  </a:txBody>
                  <a:tcPr/>
                </a:tc>
              </a:tr>
              <a:tr h="370840">
                <a:tc>
                  <a:txBody>
                    <a:bodyPr/>
                    <a:lstStyle/>
                    <a:p>
                      <a:r>
                        <a:rPr lang="en-IN" sz="2000" dirty="0" smtClean="0"/>
                        <a:t>Paging was invented to get large address apace without having to buy more physical memory.</a:t>
                      </a:r>
                      <a:endParaRPr lang="en-IN" sz="2000" dirty="0"/>
                    </a:p>
                  </a:txBody>
                  <a:tcPr/>
                </a:tc>
                <a:tc>
                  <a:txBody>
                    <a:bodyPr/>
                    <a:lstStyle/>
                    <a:p>
                      <a:r>
                        <a:rPr lang="en-IN" sz="2000" dirty="0" smtClean="0"/>
                        <a:t>Segmentation was invented to allow programs and data to be broken up into logically independent address space and to add sharing and protection.</a:t>
                      </a:r>
                      <a:endParaRPr lang="en-IN" sz="2000" dirty="0"/>
                    </a:p>
                  </a:txBody>
                  <a:tcPr/>
                </a:tc>
              </a:tr>
              <a:tr h="370840">
                <a:tc>
                  <a:txBody>
                    <a:bodyPr/>
                    <a:lstStyle/>
                    <a:p>
                      <a:r>
                        <a:rPr lang="en-IN" sz="2000" dirty="0" smtClean="0"/>
                        <a:t>The programmer does not aware that paging is used.</a:t>
                      </a:r>
                      <a:endParaRPr lang="en-IN" sz="2000" dirty="0"/>
                    </a:p>
                  </a:txBody>
                  <a:tcPr/>
                </a:tc>
                <a:tc>
                  <a:txBody>
                    <a:bodyPr/>
                    <a:lstStyle/>
                    <a:p>
                      <a:r>
                        <a:rPr lang="en-IN" sz="2000" dirty="0" smtClean="0"/>
                        <a:t>The programmer is aware that segmentation is used.</a:t>
                      </a:r>
                      <a:endParaRPr lang="en-IN" sz="2000" dirty="0"/>
                    </a:p>
                  </a:txBody>
                  <a:tcPr/>
                </a:tc>
              </a:tr>
              <a:tr h="370840">
                <a:tc>
                  <a:txBody>
                    <a:bodyPr/>
                    <a:lstStyle/>
                    <a:p>
                      <a:r>
                        <a:rPr lang="en-IN" sz="2000" dirty="0" smtClean="0"/>
                        <a:t>Procedure and data cannot be distinguished and protected separately.</a:t>
                      </a:r>
                      <a:endParaRPr lang="en-IN" sz="2000" dirty="0"/>
                    </a:p>
                  </a:txBody>
                  <a:tcPr/>
                </a:tc>
                <a:tc>
                  <a:txBody>
                    <a:bodyPr/>
                    <a:lstStyle/>
                    <a:p>
                      <a:r>
                        <a:rPr lang="en-IN" sz="2000" dirty="0" smtClean="0"/>
                        <a:t>Procedure and data be distinguished and protected separately.</a:t>
                      </a:r>
                      <a:endParaRPr lang="en-IN" sz="2000" dirty="0"/>
                    </a:p>
                  </a:txBody>
                  <a:tcPr/>
                </a:tc>
              </a:tr>
              <a:tr h="370840">
                <a:tc>
                  <a:txBody>
                    <a:bodyPr/>
                    <a:lstStyle/>
                    <a:p>
                      <a:r>
                        <a:rPr lang="en-IN" sz="2000" dirty="0" smtClean="0"/>
                        <a:t>Change in data or procedure requires compiling entire program.</a:t>
                      </a:r>
                      <a:endParaRPr lang="en-IN" sz="2000" dirty="0"/>
                    </a:p>
                  </a:txBody>
                  <a:tcPr/>
                </a:tc>
                <a:tc>
                  <a:txBody>
                    <a:bodyPr/>
                    <a:lstStyle/>
                    <a:p>
                      <a:r>
                        <a:rPr lang="en-IN" sz="2000" dirty="0" smtClean="0"/>
                        <a:t>Change in data or procedure requires compiling only affected segment not entire program.</a:t>
                      </a:r>
                      <a:endParaRPr lang="en-IN" sz="2000" dirty="0"/>
                    </a:p>
                  </a:txBody>
                  <a:tcPr/>
                </a:tc>
              </a:tr>
              <a:tr h="370840">
                <a:tc>
                  <a:txBody>
                    <a:bodyPr/>
                    <a:lstStyle/>
                    <a:p>
                      <a:r>
                        <a:rPr lang="en-US" sz="2000" kern="1200" dirty="0" smtClean="0">
                          <a:solidFill>
                            <a:schemeClr val="dk1"/>
                          </a:solidFill>
                          <a:effectLst/>
                          <a:latin typeface="+mn-lt"/>
                          <a:ea typeface="+mn-ea"/>
                          <a:cs typeface="+mn-cs"/>
                        </a:rPr>
                        <a:t>Sharing of different procedures not available.</a:t>
                      </a:r>
                      <a:endParaRPr lang="en-IN" sz="2000" dirty="0"/>
                    </a:p>
                  </a:txBody>
                  <a:tcPr/>
                </a:tc>
                <a:tc>
                  <a:txBody>
                    <a:bodyPr/>
                    <a:lstStyle/>
                    <a:p>
                      <a:r>
                        <a:rPr lang="en-US" sz="2000" kern="1200" dirty="0" smtClean="0">
                          <a:solidFill>
                            <a:schemeClr val="dk1"/>
                          </a:solidFill>
                          <a:effectLst/>
                          <a:latin typeface="+mn-lt"/>
                          <a:ea typeface="+mn-ea"/>
                          <a:cs typeface="+mn-cs"/>
                        </a:rPr>
                        <a:t>Sharing of different procedures available.</a:t>
                      </a:r>
                      <a:endParaRPr lang="en-IN" sz="2000" dirty="0"/>
                    </a:p>
                  </a:txBody>
                  <a:tcPr/>
                </a:tc>
              </a:tr>
            </a:tbl>
          </a:graphicData>
        </a:graphic>
      </p:graphicFrame>
      <p:sp>
        <p:nvSpPr>
          <p:cNvPr id="6" name="Rectangle 5"/>
          <p:cNvSpPr/>
          <p:nvPr/>
        </p:nvSpPr>
        <p:spPr>
          <a:xfrm>
            <a:off x="190500" y="1504950"/>
            <a:ext cx="8763000" cy="13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90500" y="2821133"/>
            <a:ext cx="8763000" cy="760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90500" y="3551421"/>
            <a:ext cx="8763000" cy="685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90500" y="4240530"/>
            <a:ext cx="8763000" cy="1017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82880" y="5257800"/>
            <a:ext cx="8763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027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memory abstraction</a:t>
            </a:r>
          </a:p>
        </p:txBody>
      </p:sp>
      <p:sp>
        <p:nvSpPr>
          <p:cNvPr id="3" name="Content Placeholder 2"/>
          <p:cNvSpPr>
            <a:spLocks noGrp="1"/>
          </p:cNvSpPr>
          <p:nvPr>
            <p:ph idx="1"/>
          </p:nvPr>
        </p:nvSpPr>
        <p:spPr/>
        <p:txBody>
          <a:bodyPr/>
          <a:lstStyle/>
          <a:p>
            <a:r>
              <a:rPr lang="en-US" dirty="0"/>
              <a:t>What if we want to run multiple programs?</a:t>
            </a:r>
          </a:p>
          <a:p>
            <a:pPr lvl="1"/>
            <a:r>
              <a:rPr lang="en-US" dirty="0"/>
              <a:t>OS saves entire memory on disk</a:t>
            </a:r>
          </a:p>
          <a:p>
            <a:pPr lvl="1"/>
            <a:r>
              <a:rPr lang="en-US" dirty="0"/>
              <a:t>OS brings next program</a:t>
            </a:r>
          </a:p>
          <a:p>
            <a:pPr lvl="1"/>
            <a:r>
              <a:rPr lang="en-US" dirty="0"/>
              <a:t>OS runs next program</a:t>
            </a:r>
          </a:p>
          <a:p>
            <a:r>
              <a:rPr lang="en-US" dirty="0"/>
              <a:t>We can use swapping to run multiple programs </a:t>
            </a:r>
            <a:r>
              <a:rPr lang="en-US" dirty="0" smtClean="0"/>
              <a:t>concurrently.</a:t>
            </a:r>
          </a:p>
          <a:p>
            <a:endParaRPr lang="en-US" dirty="0"/>
          </a:p>
        </p:txBody>
      </p:sp>
      <p:sp>
        <p:nvSpPr>
          <p:cNvPr id="4" name="Rectangle 3"/>
          <p:cNvSpPr/>
          <p:nvPr/>
        </p:nvSpPr>
        <p:spPr>
          <a:xfrm>
            <a:off x="685800" y="3054348"/>
            <a:ext cx="155448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23900" y="3493183"/>
            <a:ext cx="1447800" cy="646331"/>
          </a:xfrm>
          <a:prstGeom prst="rect">
            <a:avLst/>
          </a:prstGeom>
          <a:noFill/>
        </p:spPr>
        <p:txBody>
          <a:bodyPr wrap="square" rtlCol="0">
            <a:spAutoFit/>
          </a:bodyPr>
          <a:lstStyle/>
          <a:p>
            <a:pPr algn="ctr"/>
            <a:r>
              <a:rPr lang="en-US" dirty="0" smtClean="0"/>
              <a:t>User Program</a:t>
            </a:r>
            <a:endParaRPr lang="en-US" dirty="0"/>
          </a:p>
        </p:txBody>
      </p:sp>
      <p:sp>
        <p:nvSpPr>
          <p:cNvPr id="6" name="TextBox 5"/>
          <p:cNvSpPr txBox="1"/>
          <p:nvPr/>
        </p:nvSpPr>
        <p:spPr>
          <a:xfrm>
            <a:off x="723900" y="4666216"/>
            <a:ext cx="1447800" cy="369332"/>
          </a:xfrm>
          <a:prstGeom prst="rect">
            <a:avLst/>
          </a:prstGeom>
          <a:noFill/>
        </p:spPr>
        <p:txBody>
          <a:bodyPr wrap="square" rtlCol="0">
            <a:spAutoFit/>
          </a:bodyPr>
          <a:lstStyle/>
          <a:p>
            <a:pPr algn="ctr"/>
            <a:r>
              <a:rPr lang="en-US" dirty="0" smtClean="0"/>
              <a:t>OS in RAM</a:t>
            </a:r>
            <a:endParaRPr lang="en-US" dirty="0"/>
          </a:p>
        </p:txBody>
      </p:sp>
      <p:sp>
        <p:nvSpPr>
          <p:cNvPr id="7" name="TextBox 6"/>
          <p:cNvSpPr txBox="1"/>
          <p:nvPr/>
        </p:nvSpPr>
        <p:spPr>
          <a:xfrm>
            <a:off x="2228850" y="4742416"/>
            <a:ext cx="533400" cy="369332"/>
          </a:xfrm>
          <a:prstGeom prst="rect">
            <a:avLst/>
          </a:prstGeom>
          <a:noFill/>
        </p:spPr>
        <p:txBody>
          <a:bodyPr wrap="square" rtlCol="0">
            <a:spAutoFit/>
          </a:bodyPr>
          <a:lstStyle/>
          <a:p>
            <a:r>
              <a:rPr lang="en-US" dirty="0" smtClean="0"/>
              <a:t>0</a:t>
            </a:r>
            <a:endParaRPr lang="en-US" dirty="0"/>
          </a:p>
        </p:txBody>
      </p:sp>
      <p:sp>
        <p:nvSpPr>
          <p:cNvPr id="8" name="TextBox 7"/>
          <p:cNvSpPr txBox="1"/>
          <p:nvPr/>
        </p:nvSpPr>
        <p:spPr>
          <a:xfrm>
            <a:off x="2221230" y="3048000"/>
            <a:ext cx="1028700" cy="369332"/>
          </a:xfrm>
          <a:prstGeom prst="rect">
            <a:avLst/>
          </a:prstGeom>
          <a:noFill/>
        </p:spPr>
        <p:txBody>
          <a:bodyPr wrap="square" rtlCol="0">
            <a:spAutoFit/>
          </a:bodyPr>
          <a:lstStyle/>
          <a:p>
            <a:r>
              <a:rPr lang="en-US" dirty="0" smtClean="0"/>
              <a:t>0xFFF…</a:t>
            </a:r>
            <a:endParaRPr lang="en-US" dirty="0"/>
          </a:p>
        </p:txBody>
      </p:sp>
      <p:cxnSp>
        <p:nvCxnSpPr>
          <p:cNvPr id="9" name="Straight Connector 8"/>
          <p:cNvCxnSpPr/>
          <p:nvPr/>
        </p:nvCxnSpPr>
        <p:spPr>
          <a:xfrm>
            <a:off x="685800" y="4578348"/>
            <a:ext cx="155448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Flowchart: Magnetic Disk 9"/>
          <p:cNvSpPr/>
          <p:nvPr/>
        </p:nvSpPr>
        <p:spPr>
          <a:xfrm>
            <a:off x="3886200" y="3511548"/>
            <a:ext cx="1371600" cy="1114425"/>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r"/>
            <a:r>
              <a:rPr lang="en-US" dirty="0" smtClean="0"/>
              <a:t>Hard Disk</a:t>
            </a:r>
            <a:endParaRPr lang="en-IN" dirty="0"/>
          </a:p>
        </p:txBody>
      </p:sp>
      <p:cxnSp>
        <p:nvCxnSpPr>
          <p:cNvPr id="12" name="Straight Arrow Connector 11"/>
          <p:cNvCxnSpPr>
            <a:stCxn id="10" idx="2"/>
            <a:endCxn id="4" idx="3"/>
          </p:cNvCxnSpPr>
          <p:nvPr/>
        </p:nvCxnSpPr>
        <p:spPr>
          <a:xfrm flipH="1">
            <a:off x="2240280" y="4068761"/>
            <a:ext cx="1645920" cy="142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962400" y="3930648"/>
            <a:ext cx="22860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2240280" y="4092455"/>
            <a:ext cx="1645920" cy="96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905000" y="3925885"/>
            <a:ext cx="22860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2383155" y="4248033"/>
            <a:ext cx="136017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Swapped in</a:t>
            </a:r>
            <a:endParaRPr lang="en-IN" dirty="0"/>
          </a:p>
        </p:txBody>
      </p:sp>
      <p:sp>
        <p:nvSpPr>
          <p:cNvPr id="20" name="TextBox 19"/>
          <p:cNvSpPr txBox="1"/>
          <p:nvPr/>
        </p:nvSpPr>
        <p:spPr>
          <a:xfrm>
            <a:off x="2313146" y="4256641"/>
            <a:ext cx="15001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Swapped out</a:t>
            </a:r>
            <a:endParaRPr lang="en-IN" dirty="0"/>
          </a:p>
        </p:txBody>
      </p:sp>
      <p:sp>
        <p:nvSpPr>
          <p:cNvPr id="11" name="TextBox 10"/>
          <p:cNvSpPr txBox="1"/>
          <p:nvPr/>
        </p:nvSpPr>
        <p:spPr>
          <a:xfrm>
            <a:off x="304800" y="5181600"/>
            <a:ext cx="8382000"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mj-lt"/>
                <a:ea typeface="Times New Roman" panose="02020603050405020304" pitchFamily="18" charset="0"/>
                <a:cs typeface="Times New Roman" panose="02020603050405020304" pitchFamily="18" charset="0"/>
              </a:rPr>
              <a:t>The process of bringing in each process in its entirely in to memory, running it for a while and then putting it back on the disk is called swapping.</a:t>
            </a:r>
          </a:p>
        </p:txBody>
      </p:sp>
    </p:spTree>
    <p:extLst>
      <p:ext uri="{BB962C8B-B14F-4D97-AF65-F5344CB8AC3E}">
        <p14:creationId xmlns:p14="http://schemas.microsoft.com/office/powerpoint/2010/main" val="316147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3.33333E-6 -2.59259E-6 L -0.22916 -0.00278 " pathEditMode="relative" rAng="0" ptsTypes="AA">
                                      <p:cBhvr>
                                        <p:cTn id="50" dur="2000" fill="hold"/>
                                        <p:tgtEl>
                                          <p:spTgt spid="14"/>
                                        </p:tgtEl>
                                        <p:attrNameLst>
                                          <p:attrName>ppt_x</p:attrName>
                                          <p:attrName>ppt_y</p:attrName>
                                        </p:attrNameLst>
                                      </p:cBhvr>
                                      <p:rCtr x="-11458" y="-139"/>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par>
                                <p:cTn id="65" presetID="10" presetClass="exit" presetSubtype="0" fill="hold" grpId="2" nodeType="withEffect">
                                  <p:stCondLst>
                                    <p:cond delay="0"/>
                                  </p:stCondLst>
                                  <p:childTnLst>
                                    <p:animEffect transition="out" filter="fade">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grpId="1" nodeType="clickEffect">
                                  <p:stCondLst>
                                    <p:cond delay="0"/>
                                  </p:stCondLst>
                                  <p:childTnLst>
                                    <p:animMotion origin="layout" path="M -0.00416 -0.00209 L 0.225 0.00069 " pathEditMode="relative" rAng="0" ptsTypes="AA">
                                      <p:cBhvr>
                                        <p:cTn id="75" dur="2000" fill="hold"/>
                                        <p:tgtEl>
                                          <p:spTgt spid="18"/>
                                        </p:tgtEl>
                                        <p:attrNameLst>
                                          <p:attrName>ppt_x</p:attrName>
                                          <p:attrName>ppt_y</p:attrName>
                                        </p:attrNameLst>
                                      </p:cBhvr>
                                      <p:rCtr x="11458" y="139"/>
                                    </p:animMotion>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20"/>
                                        </p:tgtEl>
                                      </p:cBhvr>
                                    </p:animEffect>
                                    <p:set>
                                      <p:cBhvr>
                                        <p:cTn id="84" dur="1" fill="hold">
                                          <p:stCondLst>
                                            <p:cond delay="499"/>
                                          </p:stCondLst>
                                        </p:cTn>
                                        <p:tgtEl>
                                          <p:spTgt spid="2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10" grpId="0" animBg="1"/>
      <p:bldP spid="14" grpId="0" animBg="1"/>
      <p:bldP spid="14" grpId="1" animBg="1"/>
      <p:bldP spid="14" grpId="2" animBg="1"/>
      <p:bldP spid="18" grpId="0" animBg="1"/>
      <p:bldP spid="18" grpId="1" animBg="1"/>
      <p:bldP spid="19" grpId="0" animBg="1"/>
      <p:bldP spid="19" grpId="1" animBg="1"/>
      <p:bldP spid="20" grpId="0" animBg="1"/>
      <p:bldP spid="20" grpId="1" animBg="1"/>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26011</TotalTime>
  <Words>6520</Words>
  <Application>Microsoft Office PowerPoint</Application>
  <PresentationFormat>On-screen Show (4:3)</PresentationFormat>
  <Paragraphs>1905</Paragraphs>
  <Slides>81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Arial</vt:lpstr>
      <vt:lpstr>Calibri</vt:lpstr>
      <vt:lpstr>FontAwesome</vt:lpstr>
      <vt:lpstr>Open Sans</vt:lpstr>
      <vt:lpstr>Open Sans Extrabold</vt:lpstr>
      <vt:lpstr>Open Sans Semibold</vt:lpstr>
      <vt:lpstr>Times New Roman</vt:lpstr>
      <vt:lpstr>Wingdings</vt:lpstr>
      <vt:lpstr>Office Theme</vt:lpstr>
      <vt:lpstr>Unit – 5 Memory Management</vt:lpstr>
      <vt:lpstr>Topics to be covered</vt:lpstr>
      <vt:lpstr>What is Memory? </vt:lpstr>
      <vt:lpstr>What is Memory? (cont…)</vt:lpstr>
      <vt:lpstr>What is Memory Hierarchy?</vt:lpstr>
      <vt:lpstr>Memory abstraction</vt:lpstr>
      <vt:lpstr>No memory abstraction</vt:lpstr>
      <vt:lpstr>No memory abstraction</vt:lpstr>
      <vt:lpstr>No memory abstraction</vt:lpstr>
      <vt:lpstr>Ways to implement swapping system</vt:lpstr>
      <vt:lpstr>Multiprogramming with fixed partitions</vt:lpstr>
      <vt:lpstr>Multiprogramming with fixed partitions</vt:lpstr>
      <vt:lpstr>Multiprogramming with Fixed partitions</vt:lpstr>
      <vt:lpstr>Multiprogramming with Dynamic partitions</vt:lpstr>
      <vt:lpstr>Multiprogramming with Dynamic partitions</vt:lpstr>
      <vt:lpstr>Multiprogramming with Dynamic partitions</vt:lpstr>
      <vt:lpstr>Memory compaction</vt:lpstr>
      <vt:lpstr>Multiprogramming without memory abstraction</vt:lpstr>
      <vt:lpstr>Static relocation</vt:lpstr>
      <vt:lpstr>Base and Limit register</vt:lpstr>
      <vt:lpstr>Dynamic relocation</vt:lpstr>
      <vt:lpstr>Managing free memory</vt:lpstr>
      <vt:lpstr>Memory management with Bitmaps</vt:lpstr>
      <vt:lpstr>Memory management with Bitmaps</vt:lpstr>
      <vt:lpstr>Memory management with Linked List</vt:lpstr>
      <vt:lpstr>Memory management with Linked List</vt:lpstr>
      <vt:lpstr>Memory management with Linked List</vt:lpstr>
      <vt:lpstr>Memory allocation algorithms</vt:lpstr>
      <vt:lpstr>First fit</vt:lpstr>
      <vt:lpstr>First fit</vt:lpstr>
      <vt:lpstr>Next fit</vt:lpstr>
      <vt:lpstr>Next fit</vt:lpstr>
      <vt:lpstr>Best fit</vt:lpstr>
      <vt:lpstr>Best fit</vt:lpstr>
      <vt:lpstr>Worst fit</vt:lpstr>
      <vt:lpstr>Worst fit</vt:lpstr>
      <vt:lpstr>Virtual Memory</vt:lpstr>
      <vt:lpstr>Virtual Memory</vt:lpstr>
      <vt:lpstr>Paging</vt:lpstr>
      <vt:lpstr>Conversion of virtual address to physical address</vt:lpstr>
      <vt:lpstr>Paging</vt:lpstr>
      <vt:lpstr>Conversion of virtual address to physical address</vt:lpstr>
      <vt:lpstr>Conversion of virtual address to physical address</vt:lpstr>
      <vt:lpstr>Conversion of virtual address to physical address</vt:lpstr>
      <vt:lpstr>Conversion of virtual address to physical address</vt:lpstr>
      <vt:lpstr>Conversion of virtual address to physical address</vt:lpstr>
      <vt:lpstr>Internal operation of the MMU </vt:lpstr>
      <vt:lpstr>Conversion of virtual address to physical address</vt:lpstr>
      <vt:lpstr>Conversion of virtual address to physical address</vt:lpstr>
      <vt:lpstr>Page table</vt:lpstr>
      <vt:lpstr>Page table structure</vt:lpstr>
      <vt:lpstr>Page table structure</vt:lpstr>
      <vt:lpstr>Demand Paging</vt:lpstr>
      <vt:lpstr>Definitions</vt:lpstr>
      <vt:lpstr>Issues in Paging</vt:lpstr>
      <vt:lpstr>Mapping from virtual address to physical address must be fast</vt:lpstr>
      <vt:lpstr>Mapping from virtual address to physical address must be fast</vt:lpstr>
      <vt:lpstr>Virtual address space is large, the page table will be large</vt:lpstr>
      <vt:lpstr>Multilevel Page Table</vt:lpstr>
      <vt:lpstr>Inverted Page Table</vt:lpstr>
      <vt:lpstr>Page replacement algorithms</vt:lpstr>
      <vt:lpstr>Optimal Page Replacement Algorithm</vt:lpstr>
      <vt:lpstr>FIFO Page Replacement Algorithm</vt:lpstr>
      <vt:lpstr>FIFO Page Replacement Algorithm</vt:lpstr>
      <vt:lpstr>Second Chance Page Replacement Algorithm</vt:lpstr>
      <vt:lpstr>Second Chance Page Replacement Algorithm</vt:lpstr>
      <vt:lpstr>Clock Page Replacement Algorithm</vt:lpstr>
      <vt:lpstr>Clock Page Replacement Algorithm</vt:lpstr>
      <vt:lpstr>Clock Page Replacement Algorithm</vt:lpstr>
      <vt:lpstr>Clock Page Replacement Algorithm</vt:lpstr>
      <vt:lpstr>LRU (Least Recently Used) Page Replacement Algorithm</vt:lpstr>
      <vt:lpstr>LRU (Least Recently Used) Page Replacement Algorithm</vt:lpstr>
      <vt:lpstr>NRU (Not Recently Used) Page Replacement Algorithm</vt:lpstr>
      <vt:lpstr>NRU (Not Recently Used) Page Replacement Algorithm</vt:lpstr>
      <vt:lpstr>Sum</vt:lpstr>
      <vt:lpstr>Sum</vt:lpstr>
      <vt:lpstr>Sum</vt:lpstr>
      <vt:lpstr>Segmentation</vt:lpstr>
      <vt:lpstr>Segmentation</vt:lpstr>
      <vt:lpstr>Segmentation</vt:lpstr>
      <vt:lpstr>Paging VS Segmentation</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2754</cp:revision>
  <dcterms:created xsi:type="dcterms:W3CDTF">2013-05-17T03:00:03Z</dcterms:created>
  <dcterms:modified xsi:type="dcterms:W3CDTF">2017-04-07T14:06:08Z</dcterms:modified>
</cp:coreProperties>
</file>