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409" r:id="rId3"/>
    <p:sldId id="410" r:id="rId4"/>
    <p:sldId id="504" r:id="rId5"/>
    <p:sldId id="505" r:id="rId6"/>
    <p:sldId id="564" r:id="rId7"/>
    <p:sldId id="509" r:id="rId8"/>
    <p:sldId id="513" r:id="rId9"/>
    <p:sldId id="510" r:id="rId10"/>
    <p:sldId id="565" r:id="rId11"/>
    <p:sldId id="566" r:id="rId12"/>
    <p:sldId id="567" r:id="rId13"/>
    <p:sldId id="568" r:id="rId14"/>
    <p:sldId id="518" r:id="rId15"/>
    <p:sldId id="519" r:id="rId16"/>
    <p:sldId id="521" r:id="rId17"/>
    <p:sldId id="520" r:id="rId18"/>
    <p:sldId id="524" r:id="rId19"/>
    <p:sldId id="569" r:id="rId20"/>
    <p:sldId id="526" r:id="rId21"/>
    <p:sldId id="527" r:id="rId22"/>
    <p:sldId id="528" r:id="rId23"/>
    <p:sldId id="570" r:id="rId24"/>
    <p:sldId id="571" r:id="rId25"/>
    <p:sldId id="529" r:id="rId26"/>
    <p:sldId id="572" r:id="rId27"/>
    <p:sldId id="574" r:id="rId28"/>
    <p:sldId id="576" r:id="rId29"/>
    <p:sldId id="577" r:id="rId30"/>
    <p:sldId id="530" r:id="rId31"/>
    <p:sldId id="531" r:id="rId32"/>
    <p:sldId id="532" r:id="rId33"/>
    <p:sldId id="537" r:id="rId34"/>
    <p:sldId id="538" r:id="rId35"/>
    <p:sldId id="543" r:id="rId36"/>
    <p:sldId id="544" r:id="rId37"/>
    <p:sldId id="539" r:id="rId38"/>
    <p:sldId id="540" r:id="rId39"/>
    <p:sldId id="545" r:id="rId40"/>
    <p:sldId id="541" r:id="rId41"/>
    <p:sldId id="542" r:id="rId42"/>
    <p:sldId id="546" r:id="rId43"/>
    <p:sldId id="547" r:id="rId44"/>
    <p:sldId id="548" r:id="rId45"/>
    <p:sldId id="549" r:id="rId46"/>
    <p:sldId id="550" r:id="rId47"/>
    <p:sldId id="551" r:id="rId48"/>
    <p:sldId id="552" r:id="rId49"/>
    <p:sldId id="553" r:id="rId50"/>
    <p:sldId id="556" r:id="rId51"/>
    <p:sldId id="554" r:id="rId52"/>
    <p:sldId id="557" r:id="rId53"/>
    <p:sldId id="559" r:id="rId54"/>
    <p:sldId id="560" r:id="rId55"/>
    <p:sldId id="561" r:id="rId56"/>
    <p:sldId id="562" r:id="rId57"/>
    <p:sldId id="563" r:id="rId58"/>
    <p:sldId id="57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xI9xroI1KZDrkOCeTV+Q==" hashData="O3oIMj9vQME3igocM/BAU2DqInLMADQG6D0y/aDPS/ArQlZyahviEYUudOtDLB88znBLnDU41ELvcRoXpxq7N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B580"/>
    <a:srgbClr val="34495E"/>
    <a:srgbClr val="0066FF"/>
    <a:srgbClr val="893290"/>
    <a:srgbClr val="E40524"/>
    <a:srgbClr val="7D7D8F"/>
    <a:srgbClr val="FF6702"/>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434" autoAdjust="0"/>
  </p:normalViewPr>
  <p:slideViewPr>
    <p:cSldViewPr>
      <p:cViewPr varScale="1">
        <p:scale>
          <a:sx n="67" d="100"/>
          <a:sy n="67" d="100"/>
        </p:scale>
        <p:origin x="1386"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21-Apr-17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6: </a:t>
            </a:r>
            <a:r>
              <a:rPr lang="en-US" dirty="0" smtClean="0"/>
              <a:t>I/O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6: </a:t>
            </a:r>
            <a:r>
              <a:rPr lang="en-US" smtClean="0"/>
              <a:t>I/O </a:t>
            </a:r>
            <a:r>
              <a:rPr lang="en-US" dirty="0" smtClean="0"/>
              <a:t>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6</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I/O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Management</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(2140702)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read-write </a:t>
            </a:r>
            <a:r>
              <a:rPr lang="en-US" dirty="0" smtClean="0"/>
              <a:t>using DMA</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9718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3340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7772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5867400" y="1371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5657850" y="2667000"/>
            <a:ext cx="533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0" y="2862267"/>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Address</a:t>
            </a:r>
            <a:endParaRPr lang="en-US" sz="1700" dirty="0"/>
          </a:p>
        </p:txBody>
      </p:sp>
      <p:sp>
        <p:nvSpPr>
          <p:cNvPr id="11" name="Rectangle 10"/>
          <p:cNvSpPr/>
          <p:nvPr/>
        </p:nvSpPr>
        <p:spPr>
          <a:xfrm>
            <a:off x="3048000" y="320040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Count</a:t>
            </a:r>
            <a:endParaRPr lang="en-US" sz="1700" dirty="0"/>
          </a:p>
        </p:txBody>
      </p:sp>
      <p:sp>
        <p:nvSpPr>
          <p:cNvPr id="12" name="Rectangle 11"/>
          <p:cNvSpPr/>
          <p:nvPr/>
        </p:nvSpPr>
        <p:spPr>
          <a:xfrm>
            <a:off x="3048000" y="353568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Control</a:t>
            </a:r>
            <a:endParaRPr lang="en-US" sz="1700" dirty="0"/>
          </a:p>
        </p:txBody>
      </p:sp>
      <p:cxnSp>
        <p:nvCxnSpPr>
          <p:cNvPr id="14" name="Straight Connector 13"/>
          <p:cNvCxnSpPr/>
          <p:nvPr/>
        </p:nvCxnSpPr>
        <p:spPr>
          <a:xfrm>
            <a:off x="10668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3874"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000" y="4665949"/>
            <a:ext cx="7366000" cy="2540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2069068"/>
            <a:ext cx="609600" cy="369332"/>
          </a:xfrm>
          <a:prstGeom prst="rect">
            <a:avLst/>
          </a:prstGeom>
          <a:noFill/>
        </p:spPr>
        <p:txBody>
          <a:bodyPr wrap="square" rtlCol="0">
            <a:spAutoFit/>
          </a:bodyPr>
          <a:lstStyle/>
          <a:p>
            <a:r>
              <a:rPr lang="en-US" dirty="0" smtClean="0"/>
              <a:t>CPU</a:t>
            </a:r>
            <a:endParaRPr lang="en-US" dirty="0"/>
          </a:p>
        </p:txBody>
      </p:sp>
      <p:sp>
        <p:nvSpPr>
          <p:cNvPr id="24" name="TextBox 23"/>
          <p:cNvSpPr txBox="1"/>
          <p:nvPr/>
        </p:nvSpPr>
        <p:spPr>
          <a:xfrm>
            <a:off x="2924175" y="1789966"/>
            <a:ext cx="1162050" cy="646331"/>
          </a:xfrm>
          <a:prstGeom prst="rect">
            <a:avLst/>
          </a:prstGeom>
          <a:noFill/>
        </p:spPr>
        <p:txBody>
          <a:bodyPr wrap="square" rtlCol="0">
            <a:spAutoFit/>
          </a:bodyPr>
          <a:lstStyle/>
          <a:p>
            <a:pPr algn="ctr"/>
            <a:r>
              <a:rPr lang="en-US" dirty="0" smtClean="0"/>
              <a:t>DMA</a:t>
            </a:r>
          </a:p>
          <a:p>
            <a:pPr algn="ctr"/>
            <a:r>
              <a:rPr lang="en-US" dirty="0" smtClean="0"/>
              <a:t>Controller</a:t>
            </a:r>
            <a:endParaRPr lang="en-US" dirty="0"/>
          </a:p>
        </p:txBody>
      </p:sp>
      <p:sp>
        <p:nvSpPr>
          <p:cNvPr id="25" name="TextBox 24"/>
          <p:cNvSpPr txBox="1"/>
          <p:nvPr/>
        </p:nvSpPr>
        <p:spPr>
          <a:xfrm>
            <a:off x="5029200" y="1789965"/>
            <a:ext cx="1162050" cy="646331"/>
          </a:xfrm>
          <a:prstGeom prst="rect">
            <a:avLst/>
          </a:prstGeom>
          <a:noFill/>
        </p:spPr>
        <p:txBody>
          <a:bodyPr wrap="square" rtlCol="0">
            <a:spAutoFit/>
          </a:bodyPr>
          <a:lstStyle/>
          <a:p>
            <a:pPr algn="ctr"/>
            <a:r>
              <a:rPr lang="en-US" dirty="0" smtClean="0"/>
              <a:t>Disk</a:t>
            </a:r>
          </a:p>
          <a:p>
            <a:pPr algn="ctr"/>
            <a:r>
              <a:rPr lang="en-US" dirty="0" smtClean="0"/>
              <a:t>Controller</a:t>
            </a:r>
            <a:endParaRPr lang="en-US" dirty="0"/>
          </a:p>
        </p:txBody>
      </p:sp>
      <p:sp>
        <p:nvSpPr>
          <p:cNvPr id="27" name="TextBox 26"/>
          <p:cNvSpPr txBox="1"/>
          <p:nvPr/>
        </p:nvSpPr>
        <p:spPr>
          <a:xfrm>
            <a:off x="7677150" y="1788890"/>
            <a:ext cx="1162050" cy="646331"/>
          </a:xfrm>
          <a:prstGeom prst="rect">
            <a:avLst/>
          </a:prstGeom>
          <a:noFill/>
        </p:spPr>
        <p:txBody>
          <a:bodyPr wrap="square" rtlCol="0">
            <a:spAutoFit/>
          </a:bodyPr>
          <a:lstStyle/>
          <a:p>
            <a:pPr algn="ctr"/>
            <a:r>
              <a:rPr lang="en-US" dirty="0" smtClean="0"/>
              <a:t>Main</a:t>
            </a:r>
          </a:p>
          <a:p>
            <a:pPr algn="ctr"/>
            <a:r>
              <a:rPr lang="en-US" dirty="0" smtClean="0"/>
              <a:t>Memory</a:t>
            </a:r>
            <a:endParaRPr lang="en-US" dirty="0"/>
          </a:p>
        </p:txBody>
      </p:sp>
      <p:sp>
        <p:nvSpPr>
          <p:cNvPr id="28" name="TextBox 27"/>
          <p:cNvSpPr txBox="1"/>
          <p:nvPr/>
        </p:nvSpPr>
        <p:spPr>
          <a:xfrm>
            <a:off x="8394163" y="4506683"/>
            <a:ext cx="609600" cy="369332"/>
          </a:xfrm>
          <a:prstGeom prst="rect">
            <a:avLst/>
          </a:prstGeom>
          <a:noFill/>
        </p:spPr>
        <p:txBody>
          <a:bodyPr wrap="square" rtlCol="0">
            <a:spAutoFit/>
          </a:bodyPr>
          <a:lstStyle/>
          <a:p>
            <a:pPr algn="ctr"/>
            <a:r>
              <a:rPr lang="en-US" dirty="0" smtClean="0"/>
              <a:t>Bus</a:t>
            </a:r>
            <a:endParaRPr lang="en-US" dirty="0"/>
          </a:p>
        </p:txBody>
      </p:sp>
      <p:cxnSp>
        <p:nvCxnSpPr>
          <p:cNvPr id="30" name="Straight Arrow Connector 29"/>
          <p:cNvCxnSpPr/>
          <p:nvPr/>
        </p:nvCxnSpPr>
        <p:spPr>
          <a:xfrm flipH="1" flipV="1">
            <a:off x="8382000" y="4381500"/>
            <a:ext cx="316963" cy="217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07957" y="2123686"/>
            <a:ext cx="838200" cy="369332"/>
          </a:xfrm>
          <a:prstGeom prst="rect">
            <a:avLst/>
          </a:prstGeom>
          <a:noFill/>
        </p:spPr>
        <p:txBody>
          <a:bodyPr wrap="square" rtlCol="0">
            <a:spAutoFit/>
          </a:bodyPr>
          <a:lstStyle/>
          <a:p>
            <a:pPr algn="ctr"/>
            <a:r>
              <a:rPr lang="en-US" dirty="0" smtClean="0"/>
              <a:t>Buffer</a:t>
            </a:r>
            <a:endParaRPr lang="en-US" dirty="0"/>
          </a:p>
        </p:txBody>
      </p:sp>
      <p:cxnSp>
        <p:nvCxnSpPr>
          <p:cNvPr id="33" name="Straight Arrow Connector 32"/>
          <p:cNvCxnSpPr/>
          <p:nvPr/>
        </p:nvCxnSpPr>
        <p:spPr>
          <a:xfrm flipH="1">
            <a:off x="6191251" y="2379429"/>
            <a:ext cx="636995" cy="287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310071"/>
            <a:ext cx="742950" cy="369332"/>
          </a:xfrm>
          <a:prstGeom prst="rect">
            <a:avLst/>
          </a:prstGeom>
          <a:noFill/>
        </p:spPr>
        <p:txBody>
          <a:bodyPr wrap="square" rtlCol="0">
            <a:spAutoFit/>
          </a:bodyPr>
          <a:lstStyle/>
          <a:p>
            <a:pPr algn="ctr"/>
            <a:r>
              <a:rPr lang="en-US" dirty="0" smtClean="0"/>
              <a:t>Drive</a:t>
            </a:r>
            <a:endParaRPr lang="en-US" dirty="0"/>
          </a:p>
        </p:txBody>
      </p:sp>
      <p:cxnSp>
        <p:nvCxnSpPr>
          <p:cNvPr id="36" name="Straight Arrow Connector 35"/>
          <p:cNvCxnSpPr/>
          <p:nvPr/>
        </p:nvCxnSpPr>
        <p:spPr>
          <a:xfrm flipH="1">
            <a:off x="6429876" y="1494737"/>
            <a:ext cx="562939" cy="5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2667000"/>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08785" y="1458675"/>
            <a:ext cx="11430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1. CPU programs DMA controller</a:t>
            </a:r>
            <a:endParaRPr lang="en-US" dirty="0"/>
          </a:p>
        </p:txBody>
      </p:sp>
      <p:cxnSp>
        <p:nvCxnSpPr>
          <p:cNvPr id="51" name="Straight Arrow Connector 50"/>
          <p:cNvCxnSpPr/>
          <p:nvPr/>
        </p:nvCxnSpPr>
        <p:spPr>
          <a:xfrm>
            <a:off x="3817620" y="3995414"/>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14800" y="2775366"/>
            <a:ext cx="1183005"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2</a:t>
            </a:r>
            <a:r>
              <a:rPr lang="en-US" dirty="0" smtClean="0"/>
              <a:t>. DMA requests transfer to memory</a:t>
            </a:r>
            <a:endParaRPr lang="en-US" dirty="0"/>
          </a:p>
        </p:txBody>
      </p:sp>
      <p:cxnSp>
        <p:nvCxnSpPr>
          <p:cNvPr id="67" name="Straight Connector 66"/>
          <p:cNvCxnSpPr/>
          <p:nvPr/>
        </p:nvCxnSpPr>
        <p:spPr>
          <a:xfrm>
            <a:off x="6134100" y="1916539"/>
            <a:ext cx="0" cy="750461"/>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05740" y="4800600"/>
            <a:ext cx="874776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solidFill>
                  <a:srgbClr val="C00000"/>
                </a:solidFill>
              </a:rPr>
              <a:t>Step </a:t>
            </a:r>
            <a:r>
              <a:rPr lang="en-US" sz="2000" dirty="0" smtClean="0">
                <a:solidFill>
                  <a:srgbClr val="C00000"/>
                </a:solidFill>
              </a:rPr>
              <a:t>2: </a:t>
            </a:r>
            <a:r>
              <a:rPr lang="en-US" sz="2000" dirty="0" smtClean="0"/>
              <a:t>The </a:t>
            </a:r>
            <a:r>
              <a:rPr lang="en-US" sz="2000" dirty="0"/>
              <a:t>DMA controller initiates the transfer by issuing a read request over the bus to the disk </a:t>
            </a:r>
            <a:r>
              <a:rPr lang="en-US" sz="2000" dirty="0" smtClean="0"/>
              <a:t>controller. </a:t>
            </a:r>
            <a:endParaRPr lang="en-US" sz="2000" dirty="0"/>
          </a:p>
          <a:p>
            <a:pPr algn="just"/>
            <a:r>
              <a:rPr lang="en-US" sz="2000" dirty="0"/>
              <a:t>This read request looks like any other read request, and the disk controller does not know (or care) whether it came from the CPU or from a DMA controller.</a:t>
            </a:r>
          </a:p>
        </p:txBody>
      </p:sp>
    </p:spTree>
    <p:extLst>
      <p:ext uri="{BB962C8B-B14F-4D97-AF65-F5344CB8AC3E}">
        <p14:creationId xmlns:p14="http://schemas.microsoft.com/office/powerpoint/2010/main" val="334097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0-#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read-write </a:t>
            </a:r>
            <a:r>
              <a:rPr lang="en-US" dirty="0" smtClean="0"/>
              <a:t>using DMA</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9718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3340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7772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5867400" y="1371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5657850" y="2667000"/>
            <a:ext cx="533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0" y="2862267"/>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Address</a:t>
            </a:r>
            <a:endParaRPr lang="en-US" sz="1700" dirty="0"/>
          </a:p>
        </p:txBody>
      </p:sp>
      <p:sp>
        <p:nvSpPr>
          <p:cNvPr id="11" name="Rectangle 10"/>
          <p:cNvSpPr/>
          <p:nvPr/>
        </p:nvSpPr>
        <p:spPr>
          <a:xfrm>
            <a:off x="3048000" y="320040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Count</a:t>
            </a:r>
            <a:endParaRPr lang="en-US" sz="1700" dirty="0"/>
          </a:p>
        </p:txBody>
      </p:sp>
      <p:sp>
        <p:nvSpPr>
          <p:cNvPr id="12" name="Rectangle 11"/>
          <p:cNvSpPr/>
          <p:nvPr/>
        </p:nvSpPr>
        <p:spPr>
          <a:xfrm>
            <a:off x="3048000" y="353568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Control</a:t>
            </a:r>
            <a:endParaRPr lang="en-US" sz="1700" dirty="0"/>
          </a:p>
        </p:txBody>
      </p:sp>
      <p:cxnSp>
        <p:nvCxnSpPr>
          <p:cNvPr id="14" name="Straight Connector 13"/>
          <p:cNvCxnSpPr/>
          <p:nvPr/>
        </p:nvCxnSpPr>
        <p:spPr>
          <a:xfrm>
            <a:off x="10668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3874"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000" y="4665949"/>
            <a:ext cx="7366000" cy="2540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2069068"/>
            <a:ext cx="609600" cy="369332"/>
          </a:xfrm>
          <a:prstGeom prst="rect">
            <a:avLst/>
          </a:prstGeom>
          <a:noFill/>
        </p:spPr>
        <p:txBody>
          <a:bodyPr wrap="square" rtlCol="0">
            <a:spAutoFit/>
          </a:bodyPr>
          <a:lstStyle/>
          <a:p>
            <a:r>
              <a:rPr lang="en-US" dirty="0" smtClean="0"/>
              <a:t>CPU</a:t>
            </a:r>
            <a:endParaRPr lang="en-US" dirty="0"/>
          </a:p>
        </p:txBody>
      </p:sp>
      <p:sp>
        <p:nvSpPr>
          <p:cNvPr id="24" name="TextBox 23"/>
          <p:cNvSpPr txBox="1"/>
          <p:nvPr/>
        </p:nvSpPr>
        <p:spPr>
          <a:xfrm>
            <a:off x="2924175" y="1789966"/>
            <a:ext cx="1162050" cy="646331"/>
          </a:xfrm>
          <a:prstGeom prst="rect">
            <a:avLst/>
          </a:prstGeom>
          <a:noFill/>
        </p:spPr>
        <p:txBody>
          <a:bodyPr wrap="square" rtlCol="0">
            <a:spAutoFit/>
          </a:bodyPr>
          <a:lstStyle/>
          <a:p>
            <a:pPr algn="ctr"/>
            <a:r>
              <a:rPr lang="en-US" dirty="0" smtClean="0"/>
              <a:t>DMA</a:t>
            </a:r>
          </a:p>
          <a:p>
            <a:pPr algn="ctr"/>
            <a:r>
              <a:rPr lang="en-US" dirty="0" smtClean="0"/>
              <a:t>Controller</a:t>
            </a:r>
            <a:endParaRPr lang="en-US" dirty="0"/>
          </a:p>
        </p:txBody>
      </p:sp>
      <p:sp>
        <p:nvSpPr>
          <p:cNvPr id="25" name="TextBox 24"/>
          <p:cNvSpPr txBox="1"/>
          <p:nvPr/>
        </p:nvSpPr>
        <p:spPr>
          <a:xfrm>
            <a:off x="5029200" y="1789965"/>
            <a:ext cx="1162050" cy="646331"/>
          </a:xfrm>
          <a:prstGeom prst="rect">
            <a:avLst/>
          </a:prstGeom>
          <a:noFill/>
        </p:spPr>
        <p:txBody>
          <a:bodyPr wrap="square" rtlCol="0">
            <a:spAutoFit/>
          </a:bodyPr>
          <a:lstStyle/>
          <a:p>
            <a:pPr algn="ctr"/>
            <a:r>
              <a:rPr lang="en-US" dirty="0" smtClean="0"/>
              <a:t>Disk</a:t>
            </a:r>
          </a:p>
          <a:p>
            <a:pPr algn="ctr"/>
            <a:r>
              <a:rPr lang="en-US" dirty="0" smtClean="0"/>
              <a:t>Controller</a:t>
            </a:r>
            <a:endParaRPr lang="en-US" dirty="0"/>
          </a:p>
        </p:txBody>
      </p:sp>
      <p:sp>
        <p:nvSpPr>
          <p:cNvPr id="27" name="TextBox 26"/>
          <p:cNvSpPr txBox="1"/>
          <p:nvPr/>
        </p:nvSpPr>
        <p:spPr>
          <a:xfrm>
            <a:off x="7677150" y="1788890"/>
            <a:ext cx="1162050" cy="646331"/>
          </a:xfrm>
          <a:prstGeom prst="rect">
            <a:avLst/>
          </a:prstGeom>
          <a:noFill/>
        </p:spPr>
        <p:txBody>
          <a:bodyPr wrap="square" rtlCol="0">
            <a:spAutoFit/>
          </a:bodyPr>
          <a:lstStyle/>
          <a:p>
            <a:pPr algn="ctr"/>
            <a:r>
              <a:rPr lang="en-US" dirty="0" smtClean="0"/>
              <a:t>Main</a:t>
            </a:r>
          </a:p>
          <a:p>
            <a:pPr algn="ctr"/>
            <a:r>
              <a:rPr lang="en-US" dirty="0" smtClean="0"/>
              <a:t>Memory</a:t>
            </a:r>
            <a:endParaRPr lang="en-US" dirty="0"/>
          </a:p>
        </p:txBody>
      </p:sp>
      <p:sp>
        <p:nvSpPr>
          <p:cNvPr id="28" name="TextBox 27"/>
          <p:cNvSpPr txBox="1"/>
          <p:nvPr/>
        </p:nvSpPr>
        <p:spPr>
          <a:xfrm>
            <a:off x="8394163" y="4506683"/>
            <a:ext cx="609600" cy="369332"/>
          </a:xfrm>
          <a:prstGeom prst="rect">
            <a:avLst/>
          </a:prstGeom>
          <a:noFill/>
        </p:spPr>
        <p:txBody>
          <a:bodyPr wrap="square" rtlCol="0">
            <a:spAutoFit/>
          </a:bodyPr>
          <a:lstStyle/>
          <a:p>
            <a:pPr algn="ctr"/>
            <a:r>
              <a:rPr lang="en-US" dirty="0" smtClean="0"/>
              <a:t>Bus</a:t>
            </a:r>
            <a:endParaRPr lang="en-US" dirty="0"/>
          </a:p>
        </p:txBody>
      </p:sp>
      <p:cxnSp>
        <p:nvCxnSpPr>
          <p:cNvPr id="30" name="Straight Arrow Connector 29"/>
          <p:cNvCxnSpPr/>
          <p:nvPr/>
        </p:nvCxnSpPr>
        <p:spPr>
          <a:xfrm flipH="1" flipV="1">
            <a:off x="8382000" y="4381500"/>
            <a:ext cx="316963" cy="217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07957" y="2123686"/>
            <a:ext cx="838200" cy="369332"/>
          </a:xfrm>
          <a:prstGeom prst="rect">
            <a:avLst/>
          </a:prstGeom>
          <a:noFill/>
        </p:spPr>
        <p:txBody>
          <a:bodyPr wrap="square" rtlCol="0">
            <a:spAutoFit/>
          </a:bodyPr>
          <a:lstStyle/>
          <a:p>
            <a:pPr algn="ctr"/>
            <a:r>
              <a:rPr lang="en-US" dirty="0" smtClean="0"/>
              <a:t>Buffer</a:t>
            </a:r>
            <a:endParaRPr lang="en-US" dirty="0"/>
          </a:p>
        </p:txBody>
      </p:sp>
      <p:cxnSp>
        <p:nvCxnSpPr>
          <p:cNvPr id="33" name="Straight Arrow Connector 32"/>
          <p:cNvCxnSpPr/>
          <p:nvPr/>
        </p:nvCxnSpPr>
        <p:spPr>
          <a:xfrm flipH="1">
            <a:off x="6191251" y="2379429"/>
            <a:ext cx="636995" cy="287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310071"/>
            <a:ext cx="742950" cy="369332"/>
          </a:xfrm>
          <a:prstGeom prst="rect">
            <a:avLst/>
          </a:prstGeom>
          <a:noFill/>
        </p:spPr>
        <p:txBody>
          <a:bodyPr wrap="square" rtlCol="0">
            <a:spAutoFit/>
          </a:bodyPr>
          <a:lstStyle/>
          <a:p>
            <a:pPr algn="ctr"/>
            <a:r>
              <a:rPr lang="en-US" dirty="0" smtClean="0"/>
              <a:t>Drive</a:t>
            </a:r>
            <a:endParaRPr lang="en-US" dirty="0"/>
          </a:p>
        </p:txBody>
      </p:sp>
      <p:cxnSp>
        <p:nvCxnSpPr>
          <p:cNvPr id="36" name="Straight Arrow Connector 35"/>
          <p:cNvCxnSpPr/>
          <p:nvPr/>
        </p:nvCxnSpPr>
        <p:spPr>
          <a:xfrm flipH="1">
            <a:off x="6429876" y="1494737"/>
            <a:ext cx="562939" cy="5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2667000"/>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08785" y="1458675"/>
            <a:ext cx="11430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1. CPU programs DMA controller</a:t>
            </a:r>
            <a:endParaRPr lang="en-US" dirty="0"/>
          </a:p>
        </p:txBody>
      </p:sp>
      <p:cxnSp>
        <p:nvCxnSpPr>
          <p:cNvPr id="51" name="Straight Arrow Connector 50"/>
          <p:cNvCxnSpPr/>
          <p:nvPr/>
        </p:nvCxnSpPr>
        <p:spPr>
          <a:xfrm>
            <a:off x="3817620" y="3995414"/>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14800" y="2775366"/>
            <a:ext cx="1183005"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2</a:t>
            </a:r>
            <a:r>
              <a:rPr lang="en-US" dirty="0" smtClean="0"/>
              <a:t>. DMA requests transfer to memory</a:t>
            </a:r>
            <a:endParaRPr lang="en-US" dirty="0"/>
          </a:p>
        </p:txBody>
      </p:sp>
      <p:cxnSp>
        <p:nvCxnSpPr>
          <p:cNvPr id="53" name="Straight Arrow Connector 52"/>
          <p:cNvCxnSpPr/>
          <p:nvPr/>
        </p:nvCxnSpPr>
        <p:spPr>
          <a:xfrm flipV="1">
            <a:off x="6065227" y="3986694"/>
            <a:ext cx="1965960" cy="43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78905" y="3325709"/>
            <a:ext cx="123825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3. Data transferred</a:t>
            </a:r>
            <a:endParaRPr lang="en-US" dirty="0"/>
          </a:p>
        </p:txBody>
      </p:sp>
      <p:cxnSp>
        <p:nvCxnSpPr>
          <p:cNvPr id="58" name="Straight Connector 57"/>
          <p:cNvCxnSpPr/>
          <p:nvPr/>
        </p:nvCxnSpPr>
        <p:spPr>
          <a:xfrm>
            <a:off x="6076951" y="3136587"/>
            <a:ext cx="0" cy="8588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34100" y="1916539"/>
            <a:ext cx="0" cy="750461"/>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05740" y="4800600"/>
            <a:ext cx="874776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t>Typically, the memory address to write to is on the bus’ address lines, so when the disk controller fetches the next word from its internal buffer, it knows where to write it. </a:t>
            </a:r>
          </a:p>
          <a:p>
            <a:pPr algn="just"/>
            <a:r>
              <a:rPr lang="en-US" sz="2000" dirty="0">
                <a:solidFill>
                  <a:srgbClr val="C00000"/>
                </a:solidFill>
              </a:rPr>
              <a:t>Step </a:t>
            </a:r>
            <a:r>
              <a:rPr lang="en-US" sz="2000" dirty="0" smtClean="0">
                <a:solidFill>
                  <a:srgbClr val="C00000"/>
                </a:solidFill>
              </a:rPr>
              <a:t>3: </a:t>
            </a:r>
            <a:r>
              <a:rPr lang="en-US" sz="2000" dirty="0" smtClean="0"/>
              <a:t>The </a:t>
            </a:r>
            <a:r>
              <a:rPr lang="en-US" sz="2000" dirty="0"/>
              <a:t>write to memory is another standard bus </a:t>
            </a:r>
            <a:r>
              <a:rPr lang="en-US" sz="2000" dirty="0" smtClean="0"/>
              <a:t>cycle.</a:t>
            </a:r>
            <a:endParaRPr lang="en-US" sz="2000" dirty="0"/>
          </a:p>
        </p:txBody>
      </p:sp>
    </p:spTree>
    <p:extLst>
      <p:ext uri="{BB962C8B-B14F-4D97-AF65-F5344CB8AC3E}">
        <p14:creationId xmlns:p14="http://schemas.microsoft.com/office/powerpoint/2010/main" val="202337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read-write </a:t>
            </a:r>
            <a:r>
              <a:rPr lang="en-US" dirty="0" smtClean="0"/>
              <a:t>using DMA</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9718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3340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7772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5867400" y="1371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5657850" y="2667000"/>
            <a:ext cx="533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0" y="2862267"/>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Address</a:t>
            </a:r>
            <a:endParaRPr lang="en-US" sz="1700" dirty="0"/>
          </a:p>
        </p:txBody>
      </p:sp>
      <p:sp>
        <p:nvSpPr>
          <p:cNvPr id="11" name="Rectangle 10"/>
          <p:cNvSpPr/>
          <p:nvPr/>
        </p:nvSpPr>
        <p:spPr>
          <a:xfrm>
            <a:off x="3048000" y="320040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Count</a:t>
            </a:r>
            <a:endParaRPr lang="en-US" sz="1700" dirty="0"/>
          </a:p>
        </p:txBody>
      </p:sp>
      <p:sp>
        <p:nvSpPr>
          <p:cNvPr id="12" name="Rectangle 11"/>
          <p:cNvSpPr/>
          <p:nvPr/>
        </p:nvSpPr>
        <p:spPr>
          <a:xfrm>
            <a:off x="3048000" y="353568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Control</a:t>
            </a:r>
            <a:endParaRPr lang="en-US" sz="1700" dirty="0"/>
          </a:p>
        </p:txBody>
      </p:sp>
      <p:cxnSp>
        <p:nvCxnSpPr>
          <p:cNvPr id="14" name="Straight Connector 13"/>
          <p:cNvCxnSpPr/>
          <p:nvPr/>
        </p:nvCxnSpPr>
        <p:spPr>
          <a:xfrm>
            <a:off x="10668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3874"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000" y="4665949"/>
            <a:ext cx="7366000" cy="2540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2069068"/>
            <a:ext cx="609600" cy="369332"/>
          </a:xfrm>
          <a:prstGeom prst="rect">
            <a:avLst/>
          </a:prstGeom>
          <a:noFill/>
        </p:spPr>
        <p:txBody>
          <a:bodyPr wrap="square" rtlCol="0">
            <a:spAutoFit/>
          </a:bodyPr>
          <a:lstStyle/>
          <a:p>
            <a:r>
              <a:rPr lang="en-US" dirty="0" smtClean="0"/>
              <a:t>CPU</a:t>
            </a:r>
            <a:endParaRPr lang="en-US" dirty="0"/>
          </a:p>
        </p:txBody>
      </p:sp>
      <p:sp>
        <p:nvSpPr>
          <p:cNvPr id="24" name="TextBox 23"/>
          <p:cNvSpPr txBox="1"/>
          <p:nvPr/>
        </p:nvSpPr>
        <p:spPr>
          <a:xfrm>
            <a:off x="2924175" y="1789966"/>
            <a:ext cx="1162050" cy="646331"/>
          </a:xfrm>
          <a:prstGeom prst="rect">
            <a:avLst/>
          </a:prstGeom>
          <a:noFill/>
        </p:spPr>
        <p:txBody>
          <a:bodyPr wrap="square" rtlCol="0">
            <a:spAutoFit/>
          </a:bodyPr>
          <a:lstStyle/>
          <a:p>
            <a:pPr algn="ctr"/>
            <a:r>
              <a:rPr lang="en-US" dirty="0" smtClean="0"/>
              <a:t>DMA</a:t>
            </a:r>
          </a:p>
          <a:p>
            <a:pPr algn="ctr"/>
            <a:r>
              <a:rPr lang="en-US" dirty="0" smtClean="0"/>
              <a:t>Controller</a:t>
            </a:r>
            <a:endParaRPr lang="en-US" dirty="0"/>
          </a:p>
        </p:txBody>
      </p:sp>
      <p:sp>
        <p:nvSpPr>
          <p:cNvPr id="25" name="TextBox 24"/>
          <p:cNvSpPr txBox="1"/>
          <p:nvPr/>
        </p:nvSpPr>
        <p:spPr>
          <a:xfrm>
            <a:off x="5029200" y="1789965"/>
            <a:ext cx="1162050" cy="646331"/>
          </a:xfrm>
          <a:prstGeom prst="rect">
            <a:avLst/>
          </a:prstGeom>
          <a:noFill/>
        </p:spPr>
        <p:txBody>
          <a:bodyPr wrap="square" rtlCol="0">
            <a:spAutoFit/>
          </a:bodyPr>
          <a:lstStyle/>
          <a:p>
            <a:pPr algn="ctr"/>
            <a:r>
              <a:rPr lang="en-US" dirty="0" smtClean="0"/>
              <a:t>Disk</a:t>
            </a:r>
          </a:p>
          <a:p>
            <a:pPr algn="ctr"/>
            <a:r>
              <a:rPr lang="en-US" dirty="0" smtClean="0"/>
              <a:t>Controller</a:t>
            </a:r>
            <a:endParaRPr lang="en-US" dirty="0"/>
          </a:p>
        </p:txBody>
      </p:sp>
      <p:sp>
        <p:nvSpPr>
          <p:cNvPr id="27" name="TextBox 26"/>
          <p:cNvSpPr txBox="1"/>
          <p:nvPr/>
        </p:nvSpPr>
        <p:spPr>
          <a:xfrm>
            <a:off x="7677150" y="1788890"/>
            <a:ext cx="1162050" cy="646331"/>
          </a:xfrm>
          <a:prstGeom prst="rect">
            <a:avLst/>
          </a:prstGeom>
          <a:noFill/>
        </p:spPr>
        <p:txBody>
          <a:bodyPr wrap="square" rtlCol="0">
            <a:spAutoFit/>
          </a:bodyPr>
          <a:lstStyle/>
          <a:p>
            <a:pPr algn="ctr"/>
            <a:r>
              <a:rPr lang="en-US" dirty="0" smtClean="0"/>
              <a:t>Main</a:t>
            </a:r>
          </a:p>
          <a:p>
            <a:pPr algn="ctr"/>
            <a:r>
              <a:rPr lang="en-US" dirty="0" smtClean="0"/>
              <a:t>Memory</a:t>
            </a:r>
            <a:endParaRPr lang="en-US" dirty="0"/>
          </a:p>
        </p:txBody>
      </p:sp>
      <p:sp>
        <p:nvSpPr>
          <p:cNvPr id="28" name="TextBox 27"/>
          <p:cNvSpPr txBox="1"/>
          <p:nvPr/>
        </p:nvSpPr>
        <p:spPr>
          <a:xfrm>
            <a:off x="8394163" y="4506683"/>
            <a:ext cx="609600" cy="369332"/>
          </a:xfrm>
          <a:prstGeom prst="rect">
            <a:avLst/>
          </a:prstGeom>
          <a:noFill/>
        </p:spPr>
        <p:txBody>
          <a:bodyPr wrap="square" rtlCol="0">
            <a:spAutoFit/>
          </a:bodyPr>
          <a:lstStyle/>
          <a:p>
            <a:pPr algn="ctr"/>
            <a:r>
              <a:rPr lang="en-US" dirty="0" smtClean="0"/>
              <a:t>Bus</a:t>
            </a:r>
            <a:endParaRPr lang="en-US" dirty="0"/>
          </a:p>
        </p:txBody>
      </p:sp>
      <p:cxnSp>
        <p:nvCxnSpPr>
          <p:cNvPr id="30" name="Straight Arrow Connector 29"/>
          <p:cNvCxnSpPr/>
          <p:nvPr/>
        </p:nvCxnSpPr>
        <p:spPr>
          <a:xfrm flipH="1" flipV="1">
            <a:off x="8382000" y="4381500"/>
            <a:ext cx="316963" cy="217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07957" y="2123686"/>
            <a:ext cx="838200" cy="369332"/>
          </a:xfrm>
          <a:prstGeom prst="rect">
            <a:avLst/>
          </a:prstGeom>
          <a:noFill/>
        </p:spPr>
        <p:txBody>
          <a:bodyPr wrap="square" rtlCol="0">
            <a:spAutoFit/>
          </a:bodyPr>
          <a:lstStyle/>
          <a:p>
            <a:pPr algn="ctr"/>
            <a:r>
              <a:rPr lang="en-US" dirty="0" smtClean="0"/>
              <a:t>Buffer</a:t>
            </a:r>
            <a:endParaRPr lang="en-US" dirty="0"/>
          </a:p>
        </p:txBody>
      </p:sp>
      <p:cxnSp>
        <p:nvCxnSpPr>
          <p:cNvPr id="33" name="Straight Arrow Connector 32"/>
          <p:cNvCxnSpPr/>
          <p:nvPr/>
        </p:nvCxnSpPr>
        <p:spPr>
          <a:xfrm flipH="1">
            <a:off x="6191251" y="2379429"/>
            <a:ext cx="636995" cy="287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310071"/>
            <a:ext cx="742950" cy="369332"/>
          </a:xfrm>
          <a:prstGeom prst="rect">
            <a:avLst/>
          </a:prstGeom>
          <a:noFill/>
        </p:spPr>
        <p:txBody>
          <a:bodyPr wrap="square" rtlCol="0">
            <a:spAutoFit/>
          </a:bodyPr>
          <a:lstStyle/>
          <a:p>
            <a:pPr algn="ctr"/>
            <a:r>
              <a:rPr lang="en-US" dirty="0" smtClean="0"/>
              <a:t>Drive</a:t>
            </a:r>
            <a:endParaRPr lang="en-US" dirty="0"/>
          </a:p>
        </p:txBody>
      </p:sp>
      <p:cxnSp>
        <p:nvCxnSpPr>
          <p:cNvPr id="36" name="Straight Arrow Connector 35"/>
          <p:cNvCxnSpPr/>
          <p:nvPr/>
        </p:nvCxnSpPr>
        <p:spPr>
          <a:xfrm flipH="1">
            <a:off x="6429876" y="1494737"/>
            <a:ext cx="562939" cy="5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2667000"/>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08785" y="1458675"/>
            <a:ext cx="11430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1. CPU programs DMA controller</a:t>
            </a:r>
            <a:endParaRPr lang="en-US" dirty="0"/>
          </a:p>
        </p:txBody>
      </p:sp>
      <p:cxnSp>
        <p:nvCxnSpPr>
          <p:cNvPr id="51" name="Straight Arrow Connector 50"/>
          <p:cNvCxnSpPr/>
          <p:nvPr/>
        </p:nvCxnSpPr>
        <p:spPr>
          <a:xfrm>
            <a:off x="3817620" y="3995414"/>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14800" y="2775366"/>
            <a:ext cx="1183005"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2</a:t>
            </a:r>
            <a:r>
              <a:rPr lang="en-US" dirty="0" smtClean="0"/>
              <a:t>. DMA requests transfer to memory</a:t>
            </a:r>
            <a:endParaRPr lang="en-US" dirty="0"/>
          </a:p>
        </p:txBody>
      </p:sp>
      <p:cxnSp>
        <p:nvCxnSpPr>
          <p:cNvPr id="53" name="Straight Arrow Connector 52"/>
          <p:cNvCxnSpPr/>
          <p:nvPr/>
        </p:nvCxnSpPr>
        <p:spPr>
          <a:xfrm flipV="1">
            <a:off x="6065227" y="3986694"/>
            <a:ext cx="1965960" cy="43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78905" y="3325709"/>
            <a:ext cx="123825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3. Data transferred</a:t>
            </a:r>
            <a:endParaRPr lang="en-US" dirty="0"/>
          </a:p>
        </p:txBody>
      </p:sp>
      <p:cxnSp>
        <p:nvCxnSpPr>
          <p:cNvPr id="58" name="Straight Connector 57"/>
          <p:cNvCxnSpPr/>
          <p:nvPr/>
        </p:nvCxnSpPr>
        <p:spPr>
          <a:xfrm>
            <a:off x="6076951" y="3136587"/>
            <a:ext cx="0" cy="8588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786539" y="2646797"/>
            <a:ext cx="1799523" cy="980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287202" y="2262811"/>
            <a:ext cx="8382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4. ACK</a:t>
            </a:r>
            <a:endParaRPr lang="en-US" dirty="0"/>
          </a:p>
        </p:txBody>
      </p:sp>
      <p:cxnSp>
        <p:nvCxnSpPr>
          <p:cNvPr id="67" name="Straight Connector 66"/>
          <p:cNvCxnSpPr/>
          <p:nvPr/>
        </p:nvCxnSpPr>
        <p:spPr>
          <a:xfrm>
            <a:off x="6134100" y="1916539"/>
            <a:ext cx="0" cy="750461"/>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05740" y="4800600"/>
            <a:ext cx="8747760"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solidFill>
                  <a:srgbClr val="C00000"/>
                </a:solidFill>
              </a:rPr>
              <a:t>Step </a:t>
            </a:r>
            <a:r>
              <a:rPr lang="en-US" sz="2000" dirty="0" smtClean="0">
                <a:solidFill>
                  <a:srgbClr val="C00000"/>
                </a:solidFill>
              </a:rPr>
              <a:t>4: </a:t>
            </a:r>
            <a:r>
              <a:rPr lang="en-IN" sz="2000" dirty="0" smtClean="0"/>
              <a:t>When </a:t>
            </a:r>
            <a:r>
              <a:rPr lang="en-IN" sz="2000" dirty="0"/>
              <a:t>the write is complete, the disk controller sends an acknowledgement signal to the DMA controller, also over the </a:t>
            </a:r>
            <a:r>
              <a:rPr lang="en-IN" sz="2000" dirty="0" smtClean="0"/>
              <a:t>bus.</a:t>
            </a:r>
          </a:p>
          <a:p>
            <a:pPr algn="just"/>
            <a:r>
              <a:rPr lang="en-US" sz="2000" dirty="0"/>
              <a:t>The DMA controller then increments the memory address to use and decrements the byte count</a:t>
            </a:r>
            <a:r>
              <a:rPr lang="en-US" sz="2000" dirty="0" smtClean="0"/>
              <a:t>.</a:t>
            </a:r>
          </a:p>
          <a:p>
            <a:pPr algn="just"/>
            <a:r>
              <a:rPr lang="en-US" sz="2000" dirty="0"/>
              <a:t>If the byte count is still greater than 0, steps 2 </a:t>
            </a:r>
            <a:r>
              <a:rPr lang="en-US" sz="2000" dirty="0" smtClean="0"/>
              <a:t>to </a:t>
            </a:r>
            <a:r>
              <a:rPr lang="en-US" sz="2000" dirty="0"/>
              <a:t>4 are repeated until </a:t>
            </a:r>
            <a:r>
              <a:rPr lang="en-US" sz="2000" dirty="0" smtClean="0"/>
              <a:t>it </a:t>
            </a:r>
            <a:r>
              <a:rPr lang="en-US" sz="2000" dirty="0"/>
              <a:t>reaches 0.</a:t>
            </a:r>
            <a:r>
              <a:rPr lang="en-US" sz="2000" dirty="0" smtClean="0"/>
              <a:t> </a:t>
            </a:r>
            <a:endParaRPr lang="en-US" sz="2000" dirty="0"/>
          </a:p>
        </p:txBody>
      </p:sp>
    </p:spTree>
    <p:extLst>
      <p:ext uri="{BB962C8B-B14F-4D97-AF65-F5344CB8AC3E}">
        <p14:creationId xmlns:p14="http://schemas.microsoft.com/office/powerpoint/2010/main" val="143917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1+#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1+#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read-write </a:t>
            </a:r>
            <a:r>
              <a:rPr lang="en-US" dirty="0" smtClean="0"/>
              <a:t>using DMA</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9718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3340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7772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5867400" y="1371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5657850" y="2667000"/>
            <a:ext cx="533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0" y="2862267"/>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Address</a:t>
            </a:r>
            <a:endParaRPr lang="en-US" sz="1700" dirty="0"/>
          </a:p>
        </p:txBody>
      </p:sp>
      <p:sp>
        <p:nvSpPr>
          <p:cNvPr id="11" name="Rectangle 10"/>
          <p:cNvSpPr/>
          <p:nvPr/>
        </p:nvSpPr>
        <p:spPr>
          <a:xfrm>
            <a:off x="3048000" y="320040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Count</a:t>
            </a:r>
            <a:endParaRPr lang="en-US" sz="1700" dirty="0"/>
          </a:p>
        </p:txBody>
      </p:sp>
      <p:sp>
        <p:nvSpPr>
          <p:cNvPr id="12" name="Rectangle 11"/>
          <p:cNvSpPr/>
          <p:nvPr/>
        </p:nvSpPr>
        <p:spPr>
          <a:xfrm>
            <a:off x="3048000" y="353568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Control</a:t>
            </a:r>
            <a:endParaRPr lang="en-US" sz="1700" dirty="0"/>
          </a:p>
        </p:txBody>
      </p:sp>
      <p:cxnSp>
        <p:nvCxnSpPr>
          <p:cNvPr id="14" name="Straight Connector 13"/>
          <p:cNvCxnSpPr/>
          <p:nvPr/>
        </p:nvCxnSpPr>
        <p:spPr>
          <a:xfrm>
            <a:off x="10668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3874"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000" y="4665949"/>
            <a:ext cx="7366000" cy="2540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2069068"/>
            <a:ext cx="609600" cy="369332"/>
          </a:xfrm>
          <a:prstGeom prst="rect">
            <a:avLst/>
          </a:prstGeom>
          <a:noFill/>
        </p:spPr>
        <p:txBody>
          <a:bodyPr wrap="square" rtlCol="0">
            <a:spAutoFit/>
          </a:bodyPr>
          <a:lstStyle/>
          <a:p>
            <a:r>
              <a:rPr lang="en-US" dirty="0" smtClean="0"/>
              <a:t>CPU</a:t>
            </a:r>
            <a:endParaRPr lang="en-US" dirty="0"/>
          </a:p>
        </p:txBody>
      </p:sp>
      <p:sp>
        <p:nvSpPr>
          <p:cNvPr id="24" name="TextBox 23"/>
          <p:cNvSpPr txBox="1"/>
          <p:nvPr/>
        </p:nvSpPr>
        <p:spPr>
          <a:xfrm>
            <a:off x="2924175" y="1789966"/>
            <a:ext cx="1162050" cy="646331"/>
          </a:xfrm>
          <a:prstGeom prst="rect">
            <a:avLst/>
          </a:prstGeom>
          <a:noFill/>
        </p:spPr>
        <p:txBody>
          <a:bodyPr wrap="square" rtlCol="0">
            <a:spAutoFit/>
          </a:bodyPr>
          <a:lstStyle/>
          <a:p>
            <a:pPr algn="ctr"/>
            <a:r>
              <a:rPr lang="en-US" dirty="0" smtClean="0"/>
              <a:t>DMA</a:t>
            </a:r>
          </a:p>
          <a:p>
            <a:pPr algn="ctr"/>
            <a:r>
              <a:rPr lang="en-US" dirty="0" smtClean="0"/>
              <a:t>Controller</a:t>
            </a:r>
            <a:endParaRPr lang="en-US" dirty="0"/>
          </a:p>
        </p:txBody>
      </p:sp>
      <p:sp>
        <p:nvSpPr>
          <p:cNvPr id="25" name="TextBox 24"/>
          <p:cNvSpPr txBox="1"/>
          <p:nvPr/>
        </p:nvSpPr>
        <p:spPr>
          <a:xfrm>
            <a:off x="5029200" y="1789965"/>
            <a:ext cx="1162050" cy="646331"/>
          </a:xfrm>
          <a:prstGeom prst="rect">
            <a:avLst/>
          </a:prstGeom>
          <a:noFill/>
        </p:spPr>
        <p:txBody>
          <a:bodyPr wrap="square" rtlCol="0">
            <a:spAutoFit/>
          </a:bodyPr>
          <a:lstStyle/>
          <a:p>
            <a:pPr algn="ctr"/>
            <a:r>
              <a:rPr lang="en-US" dirty="0" smtClean="0"/>
              <a:t>Disk</a:t>
            </a:r>
          </a:p>
          <a:p>
            <a:pPr algn="ctr"/>
            <a:r>
              <a:rPr lang="en-US" dirty="0" smtClean="0"/>
              <a:t>Controller</a:t>
            </a:r>
            <a:endParaRPr lang="en-US" dirty="0"/>
          </a:p>
        </p:txBody>
      </p:sp>
      <p:sp>
        <p:nvSpPr>
          <p:cNvPr id="27" name="TextBox 26"/>
          <p:cNvSpPr txBox="1"/>
          <p:nvPr/>
        </p:nvSpPr>
        <p:spPr>
          <a:xfrm>
            <a:off x="7677150" y="1788890"/>
            <a:ext cx="1162050" cy="646331"/>
          </a:xfrm>
          <a:prstGeom prst="rect">
            <a:avLst/>
          </a:prstGeom>
          <a:noFill/>
        </p:spPr>
        <p:txBody>
          <a:bodyPr wrap="square" rtlCol="0">
            <a:spAutoFit/>
          </a:bodyPr>
          <a:lstStyle/>
          <a:p>
            <a:pPr algn="ctr"/>
            <a:r>
              <a:rPr lang="en-US" dirty="0" smtClean="0"/>
              <a:t>Main</a:t>
            </a:r>
          </a:p>
          <a:p>
            <a:pPr algn="ctr"/>
            <a:r>
              <a:rPr lang="en-US" dirty="0" smtClean="0"/>
              <a:t>Memory</a:t>
            </a:r>
            <a:endParaRPr lang="en-US" dirty="0"/>
          </a:p>
        </p:txBody>
      </p:sp>
      <p:sp>
        <p:nvSpPr>
          <p:cNvPr id="28" name="TextBox 27"/>
          <p:cNvSpPr txBox="1"/>
          <p:nvPr/>
        </p:nvSpPr>
        <p:spPr>
          <a:xfrm>
            <a:off x="8394163" y="4506683"/>
            <a:ext cx="609600" cy="369332"/>
          </a:xfrm>
          <a:prstGeom prst="rect">
            <a:avLst/>
          </a:prstGeom>
          <a:noFill/>
        </p:spPr>
        <p:txBody>
          <a:bodyPr wrap="square" rtlCol="0">
            <a:spAutoFit/>
          </a:bodyPr>
          <a:lstStyle/>
          <a:p>
            <a:pPr algn="ctr"/>
            <a:r>
              <a:rPr lang="en-US" dirty="0" smtClean="0"/>
              <a:t>Bus</a:t>
            </a:r>
            <a:endParaRPr lang="en-US" dirty="0"/>
          </a:p>
        </p:txBody>
      </p:sp>
      <p:cxnSp>
        <p:nvCxnSpPr>
          <p:cNvPr id="30" name="Straight Arrow Connector 29"/>
          <p:cNvCxnSpPr/>
          <p:nvPr/>
        </p:nvCxnSpPr>
        <p:spPr>
          <a:xfrm flipH="1" flipV="1">
            <a:off x="8382000" y="4381500"/>
            <a:ext cx="316963" cy="217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07957" y="2123686"/>
            <a:ext cx="838200" cy="369332"/>
          </a:xfrm>
          <a:prstGeom prst="rect">
            <a:avLst/>
          </a:prstGeom>
          <a:noFill/>
        </p:spPr>
        <p:txBody>
          <a:bodyPr wrap="square" rtlCol="0">
            <a:spAutoFit/>
          </a:bodyPr>
          <a:lstStyle/>
          <a:p>
            <a:pPr algn="ctr"/>
            <a:r>
              <a:rPr lang="en-US" dirty="0" smtClean="0"/>
              <a:t>Buffer</a:t>
            </a:r>
            <a:endParaRPr lang="en-US" dirty="0"/>
          </a:p>
        </p:txBody>
      </p:sp>
      <p:cxnSp>
        <p:nvCxnSpPr>
          <p:cNvPr id="33" name="Straight Arrow Connector 32"/>
          <p:cNvCxnSpPr/>
          <p:nvPr/>
        </p:nvCxnSpPr>
        <p:spPr>
          <a:xfrm flipH="1">
            <a:off x="6191251" y="2379429"/>
            <a:ext cx="636995" cy="287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310071"/>
            <a:ext cx="742950" cy="369332"/>
          </a:xfrm>
          <a:prstGeom prst="rect">
            <a:avLst/>
          </a:prstGeom>
          <a:noFill/>
        </p:spPr>
        <p:txBody>
          <a:bodyPr wrap="square" rtlCol="0">
            <a:spAutoFit/>
          </a:bodyPr>
          <a:lstStyle/>
          <a:p>
            <a:pPr algn="ctr"/>
            <a:r>
              <a:rPr lang="en-US" dirty="0" smtClean="0"/>
              <a:t>Drive</a:t>
            </a:r>
            <a:endParaRPr lang="en-US" dirty="0"/>
          </a:p>
        </p:txBody>
      </p:sp>
      <p:cxnSp>
        <p:nvCxnSpPr>
          <p:cNvPr id="36" name="Straight Arrow Connector 35"/>
          <p:cNvCxnSpPr/>
          <p:nvPr/>
        </p:nvCxnSpPr>
        <p:spPr>
          <a:xfrm flipH="1">
            <a:off x="6429876" y="1494737"/>
            <a:ext cx="562939" cy="5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2667000"/>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08785" y="1458675"/>
            <a:ext cx="11430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1. CPU programs DMA controller</a:t>
            </a:r>
            <a:endParaRPr lang="en-US" dirty="0"/>
          </a:p>
        </p:txBody>
      </p:sp>
      <p:cxnSp>
        <p:nvCxnSpPr>
          <p:cNvPr id="51" name="Straight Arrow Connector 50"/>
          <p:cNvCxnSpPr/>
          <p:nvPr/>
        </p:nvCxnSpPr>
        <p:spPr>
          <a:xfrm>
            <a:off x="3817620" y="3995414"/>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14800" y="2775366"/>
            <a:ext cx="1183005"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2</a:t>
            </a:r>
            <a:r>
              <a:rPr lang="en-US" dirty="0" smtClean="0"/>
              <a:t>. DMA requests transfer to memory</a:t>
            </a:r>
            <a:endParaRPr lang="en-US" dirty="0"/>
          </a:p>
        </p:txBody>
      </p:sp>
      <p:cxnSp>
        <p:nvCxnSpPr>
          <p:cNvPr id="53" name="Straight Arrow Connector 52"/>
          <p:cNvCxnSpPr/>
          <p:nvPr/>
        </p:nvCxnSpPr>
        <p:spPr>
          <a:xfrm flipV="1">
            <a:off x="6065227" y="3986694"/>
            <a:ext cx="1965960" cy="43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78905" y="3325709"/>
            <a:ext cx="123825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3. Data transferred</a:t>
            </a:r>
            <a:endParaRPr lang="en-US" dirty="0"/>
          </a:p>
        </p:txBody>
      </p:sp>
      <p:cxnSp>
        <p:nvCxnSpPr>
          <p:cNvPr id="58" name="Straight Connector 57"/>
          <p:cNvCxnSpPr/>
          <p:nvPr/>
        </p:nvCxnSpPr>
        <p:spPr>
          <a:xfrm>
            <a:off x="6076951" y="3136587"/>
            <a:ext cx="0" cy="8588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786539" y="2646797"/>
            <a:ext cx="1799523" cy="980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287202" y="2262811"/>
            <a:ext cx="8382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4. ACK</a:t>
            </a:r>
            <a:endParaRPr lang="en-US" dirty="0"/>
          </a:p>
        </p:txBody>
      </p:sp>
      <p:cxnSp>
        <p:nvCxnSpPr>
          <p:cNvPr id="67" name="Straight Connector 66"/>
          <p:cNvCxnSpPr/>
          <p:nvPr/>
        </p:nvCxnSpPr>
        <p:spPr>
          <a:xfrm>
            <a:off x="6134100" y="1916539"/>
            <a:ext cx="0" cy="750461"/>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05740" y="4800600"/>
            <a:ext cx="874776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smtClean="0"/>
              <a:t>At </a:t>
            </a:r>
            <a:r>
              <a:rPr lang="en-US" sz="2000" dirty="0"/>
              <a:t>that time, the DMA controller interrupts the CPU to let it know that the transfer is now complete. </a:t>
            </a:r>
          </a:p>
          <a:p>
            <a:pPr algn="just"/>
            <a:r>
              <a:rPr lang="en-US" sz="2000" dirty="0"/>
              <a:t>When the </a:t>
            </a:r>
            <a:r>
              <a:rPr lang="en-US" sz="2000" dirty="0" smtClean="0"/>
              <a:t>OS </a:t>
            </a:r>
            <a:r>
              <a:rPr lang="en-US" sz="2000" dirty="0"/>
              <a:t>starts up, it does not have to copy the disk block to memory; it is already there</a:t>
            </a:r>
            <a:r>
              <a:rPr lang="en-US" sz="2000" dirty="0" smtClean="0"/>
              <a:t>. </a:t>
            </a:r>
            <a:endParaRPr lang="en-US" sz="2000" dirty="0"/>
          </a:p>
        </p:txBody>
      </p:sp>
    </p:spTree>
    <p:extLst>
      <p:ext uri="{BB962C8B-B14F-4D97-AF65-F5344CB8AC3E}">
        <p14:creationId xmlns:p14="http://schemas.microsoft.com/office/powerpoint/2010/main" val="27364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bus operation</a:t>
            </a:r>
            <a:endParaRPr lang="en-IN" dirty="0"/>
          </a:p>
        </p:txBody>
      </p:sp>
      <p:sp>
        <p:nvSpPr>
          <p:cNvPr id="3" name="Content Placeholder 2"/>
          <p:cNvSpPr>
            <a:spLocks noGrp="1"/>
          </p:cNvSpPr>
          <p:nvPr>
            <p:ph idx="1"/>
          </p:nvPr>
        </p:nvSpPr>
        <p:spPr/>
        <p:txBody>
          <a:bodyPr/>
          <a:lstStyle/>
          <a:p>
            <a:r>
              <a:rPr lang="en-IN" dirty="0"/>
              <a:t>The buses can be operated in two modes</a:t>
            </a:r>
          </a:p>
          <a:p>
            <a:pPr marL="819150" lvl="1" indent="-457200">
              <a:buFont typeface="+mj-lt"/>
              <a:buAutoNum type="arabicPeriod"/>
            </a:pPr>
            <a:r>
              <a:rPr lang="en-IN" b="1" dirty="0"/>
              <a:t>Word-at-a-time mode</a:t>
            </a:r>
            <a:r>
              <a:rPr lang="en-IN" dirty="0"/>
              <a:t>: Here the DMA requests for the transfer of one word and gets it. </a:t>
            </a:r>
            <a:endParaRPr lang="en-IN" dirty="0" smtClean="0"/>
          </a:p>
          <a:p>
            <a:pPr lvl="2"/>
            <a:r>
              <a:rPr lang="en-IN" dirty="0" smtClean="0"/>
              <a:t>If </a:t>
            </a:r>
            <a:r>
              <a:rPr lang="en-IN" dirty="0"/>
              <a:t>CPU wants the bus at same time then it has to wait. </a:t>
            </a:r>
            <a:endParaRPr lang="en-IN" dirty="0" smtClean="0"/>
          </a:p>
          <a:p>
            <a:pPr lvl="2"/>
            <a:r>
              <a:rPr lang="en-IN" dirty="0" smtClean="0"/>
              <a:t>This </a:t>
            </a:r>
            <a:r>
              <a:rPr lang="en-IN" dirty="0"/>
              <a:t>mechanism is known as </a:t>
            </a:r>
            <a:r>
              <a:rPr lang="en-IN" dirty="0" smtClean="0"/>
              <a:t>Cycle.</a:t>
            </a:r>
            <a:endParaRPr lang="en-IN" dirty="0"/>
          </a:p>
          <a:p>
            <a:pPr marL="819150" lvl="1" indent="-457200">
              <a:buFont typeface="+mj-lt"/>
              <a:buAutoNum type="arabicPeriod"/>
            </a:pPr>
            <a:r>
              <a:rPr lang="en-IN" b="1" dirty="0"/>
              <a:t>Block </a:t>
            </a:r>
            <a:r>
              <a:rPr lang="en-IN" b="1" dirty="0" smtClean="0"/>
              <a:t>mode</a:t>
            </a:r>
            <a:r>
              <a:rPr lang="en-IN" dirty="0" smtClean="0"/>
              <a:t>: </a:t>
            </a:r>
            <a:r>
              <a:rPr lang="en-IN" dirty="0"/>
              <a:t>Here the DMA controller tells the device to acquire the bus, issues a series of transfer and then releases the bus. </a:t>
            </a:r>
            <a:endParaRPr lang="en-IN" dirty="0" smtClean="0"/>
          </a:p>
          <a:p>
            <a:pPr lvl="2"/>
            <a:r>
              <a:rPr lang="en-IN" dirty="0" smtClean="0"/>
              <a:t>This form of the </a:t>
            </a:r>
            <a:r>
              <a:rPr lang="en-IN" dirty="0"/>
              <a:t>operation is called Burst mode. </a:t>
            </a:r>
          </a:p>
          <a:p>
            <a:pPr lvl="2"/>
            <a:r>
              <a:rPr lang="en-IN" dirty="0" smtClean="0"/>
              <a:t>It </a:t>
            </a:r>
            <a:r>
              <a:rPr lang="en-IN" dirty="0"/>
              <a:t>is more efficient then cycle stealing.</a:t>
            </a:r>
          </a:p>
          <a:p>
            <a:endParaRPr lang="en-IN" dirty="0"/>
          </a:p>
        </p:txBody>
      </p:sp>
    </p:spTree>
    <p:extLst>
      <p:ext uri="{BB962C8B-B14F-4D97-AF65-F5344CB8AC3E}">
        <p14:creationId xmlns:p14="http://schemas.microsoft.com/office/powerpoint/2010/main" val="337534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of I/O Software</a:t>
            </a:r>
          </a:p>
        </p:txBody>
      </p:sp>
      <p:sp>
        <p:nvSpPr>
          <p:cNvPr id="3" name="Content Placeholder 2"/>
          <p:cNvSpPr>
            <a:spLocks noGrp="1"/>
          </p:cNvSpPr>
          <p:nvPr>
            <p:ph idx="1"/>
          </p:nvPr>
        </p:nvSpPr>
        <p:spPr/>
        <p:txBody>
          <a:bodyPr/>
          <a:lstStyle/>
          <a:p>
            <a:pPr marL="457200" indent="-457200">
              <a:buFont typeface="+mj-lt"/>
              <a:buAutoNum type="arabicPeriod"/>
            </a:pPr>
            <a:r>
              <a:rPr lang="en-IN" dirty="0"/>
              <a:t>Device independence</a:t>
            </a:r>
          </a:p>
          <a:p>
            <a:pPr lvl="1"/>
            <a:r>
              <a:rPr lang="en-IN" dirty="0"/>
              <a:t>It should be possible to write programs that can access any I/O devices without having to specify device in advance.</a:t>
            </a:r>
          </a:p>
          <a:p>
            <a:pPr lvl="1"/>
            <a:r>
              <a:rPr lang="en-IN" dirty="0"/>
              <a:t>For example, a program that reads a file as input should be able to read a file on a floppy disk, on a hard disk, or on a CD-ROM, without having to modify the program for each different device.</a:t>
            </a:r>
          </a:p>
          <a:p>
            <a:pPr marL="457200" indent="-457200">
              <a:buFont typeface="+mj-lt"/>
              <a:buAutoNum type="arabicPeriod"/>
            </a:pPr>
            <a:r>
              <a:rPr lang="en-IN" dirty="0" smtClean="0"/>
              <a:t>Uniform </a:t>
            </a:r>
            <a:r>
              <a:rPr lang="en-IN" dirty="0"/>
              <a:t>naming</a:t>
            </a:r>
          </a:p>
          <a:p>
            <a:pPr lvl="1"/>
            <a:r>
              <a:rPr lang="en-IN" dirty="0"/>
              <a:t>Name of file or device should be some specific string or number. It must not depend upon device in any way.</a:t>
            </a:r>
          </a:p>
          <a:p>
            <a:pPr lvl="1"/>
            <a:r>
              <a:rPr lang="en-IN" dirty="0"/>
              <a:t>All files and devices are addressed the same way: by a path name</a:t>
            </a:r>
            <a:r>
              <a:rPr lang="en-IN" dirty="0" smtClean="0"/>
              <a:t>.</a:t>
            </a:r>
          </a:p>
        </p:txBody>
      </p:sp>
    </p:spTree>
    <p:extLst>
      <p:ext uri="{BB962C8B-B14F-4D97-AF65-F5344CB8AC3E}">
        <p14:creationId xmlns:p14="http://schemas.microsoft.com/office/powerpoint/2010/main" val="369374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of I/O Software</a:t>
            </a:r>
          </a:p>
        </p:txBody>
      </p:sp>
      <p:sp>
        <p:nvSpPr>
          <p:cNvPr id="3" name="Content Placeholder 2"/>
          <p:cNvSpPr>
            <a:spLocks noGrp="1"/>
          </p:cNvSpPr>
          <p:nvPr>
            <p:ph idx="1"/>
          </p:nvPr>
        </p:nvSpPr>
        <p:spPr/>
        <p:txBody>
          <a:bodyPr/>
          <a:lstStyle/>
          <a:p>
            <a:pPr marL="457200" indent="-457200">
              <a:buFont typeface="+mj-lt"/>
              <a:buAutoNum type="arabicPeriod" startAt="3"/>
            </a:pPr>
            <a:r>
              <a:rPr lang="en-IN" dirty="0" smtClean="0"/>
              <a:t>Error </a:t>
            </a:r>
            <a:r>
              <a:rPr lang="en-IN" dirty="0"/>
              <a:t>handling</a:t>
            </a:r>
          </a:p>
          <a:p>
            <a:pPr lvl="1"/>
            <a:r>
              <a:rPr lang="en-IN" dirty="0"/>
              <a:t>Error should be handled as close to hardware as possible. </a:t>
            </a:r>
            <a:endParaRPr lang="en-IN" dirty="0" smtClean="0"/>
          </a:p>
          <a:p>
            <a:pPr lvl="1"/>
            <a:r>
              <a:rPr lang="en-IN" dirty="0" smtClean="0"/>
              <a:t>If </a:t>
            </a:r>
            <a:r>
              <a:rPr lang="en-IN" dirty="0"/>
              <a:t>any controller generates error then it tries to solve that error itself. If controller can’t solve that error then device driver should handle that error, perhaps by reading all blocks again.</a:t>
            </a:r>
          </a:p>
          <a:p>
            <a:pPr lvl="1"/>
            <a:r>
              <a:rPr lang="en-IN" dirty="0"/>
              <a:t>Many times when error </a:t>
            </a:r>
            <a:r>
              <a:rPr lang="en-IN" dirty="0" smtClean="0"/>
              <a:t>occurs, </a:t>
            </a:r>
            <a:r>
              <a:rPr lang="en-IN" dirty="0"/>
              <a:t>error </a:t>
            </a:r>
            <a:r>
              <a:rPr lang="en-IN" dirty="0" smtClean="0"/>
              <a:t>is solved </a:t>
            </a:r>
            <a:r>
              <a:rPr lang="en-IN" dirty="0"/>
              <a:t>in lower layer. If lower layer </a:t>
            </a:r>
            <a:r>
              <a:rPr lang="en-IN" dirty="0" smtClean="0"/>
              <a:t>is </a:t>
            </a:r>
            <a:r>
              <a:rPr lang="en-IN" dirty="0"/>
              <a:t>not able to handle </a:t>
            </a:r>
            <a:r>
              <a:rPr lang="en-IN"/>
              <a:t>error </a:t>
            </a:r>
            <a:r>
              <a:rPr lang="en-IN" smtClean="0"/>
              <a:t>then problem </a:t>
            </a:r>
            <a:r>
              <a:rPr lang="en-IN" dirty="0"/>
              <a:t>should be told to upper layer.</a:t>
            </a:r>
          </a:p>
          <a:p>
            <a:pPr lvl="1"/>
            <a:r>
              <a:rPr lang="en-IN" dirty="0"/>
              <a:t>In many cases error recovery can be done at a lower layer without the upper layers even knowing about error.</a:t>
            </a:r>
          </a:p>
          <a:p>
            <a:pPr lvl="1"/>
            <a:endParaRPr lang="en-IN" dirty="0"/>
          </a:p>
        </p:txBody>
      </p:sp>
    </p:spTree>
    <p:extLst>
      <p:ext uri="{BB962C8B-B14F-4D97-AF65-F5344CB8AC3E}">
        <p14:creationId xmlns:p14="http://schemas.microsoft.com/office/powerpoint/2010/main" val="288805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of I/O Software</a:t>
            </a:r>
          </a:p>
        </p:txBody>
      </p:sp>
      <p:sp>
        <p:nvSpPr>
          <p:cNvPr id="3" name="Content Placeholder 2"/>
          <p:cNvSpPr>
            <a:spLocks noGrp="1"/>
          </p:cNvSpPr>
          <p:nvPr>
            <p:ph idx="1"/>
          </p:nvPr>
        </p:nvSpPr>
        <p:spPr>
          <a:xfrm>
            <a:off x="190500" y="990600"/>
            <a:ext cx="8763000" cy="5486400"/>
          </a:xfrm>
        </p:spPr>
        <p:txBody>
          <a:bodyPr>
            <a:normAutofit/>
          </a:bodyPr>
          <a:lstStyle/>
          <a:p>
            <a:pPr marL="457200" indent="-457200">
              <a:buFont typeface="+mj-lt"/>
              <a:buAutoNum type="arabicPeriod" startAt="4"/>
            </a:pPr>
            <a:r>
              <a:rPr lang="en-IN" dirty="0"/>
              <a:t>Synchronous vs. asynchronous transfers</a:t>
            </a:r>
          </a:p>
          <a:p>
            <a:pPr lvl="1"/>
            <a:r>
              <a:rPr lang="en-IN" dirty="0"/>
              <a:t>Most of devices are asynchronous device. CPU starts transfer and goes off to do something else until interrupt occurs. </a:t>
            </a:r>
            <a:endParaRPr lang="en-IN" dirty="0" smtClean="0"/>
          </a:p>
          <a:p>
            <a:pPr lvl="1"/>
            <a:r>
              <a:rPr lang="en-IN" dirty="0" smtClean="0"/>
              <a:t>I/O </a:t>
            </a:r>
            <a:r>
              <a:rPr lang="en-IN" dirty="0"/>
              <a:t>Software needs to support both the types of devices. </a:t>
            </a:r>
            <a:endParaRPr lang="en-IN" dirty="0" smtClean="0"/>
          </a:p>
          <a:p>
            <a:pPr marL="457200" indent="-457200">
              <a:buFont typeface="+mj-lt"/>
              <a:buAutoNum type="arabicPeriod" startAt="5"/>
            </a:pPr>
            <a:r>
              <a:rPr lang="en-IN" dirty="0"/>
              <a:t>Buffering</a:t>
            </a:r>
          </a:p>
          <a:p>
            <a:pPr lvl="1"/>
            <a:r>
              <a:rPr lang="en-IN" dirty="0"/>
              <a:t>Data comes in main memory cannot be stored directly. </a:t>
            </a:r>
            <a:endParaRPr lang="en-IN" dirty="0" smtClean="0"/>
          </a:p>
          <a:p>
            <a:pPr lvl="1"/>
            <a:r>
              <a:rPr lang="en-IN" dirty="0" smtClean="0"/>
              <a:t>For </a:t>
            </a:r>
            <a:r>
              <a:rPr lang="en-IN" dirty="0"/>
              <a:t>example data packets come from the network cannot be directly stored in physical memory. </a:t>
            </a:r>
            <a:endParaRPr lang="en-IN" dirty="0" smtClean="0"/>
          </a:p>
          <a:p>
            <a:pPr lvl="1"/>
            <a:r>
              <a:rPr lang="en-IN" dirty="0" smtClean="0"/>
              <a:t>Packets </a:t>
            </a:r>
            <a:r>
              <a:rPr lang="en-IN" dirty="0"/>
              <a:t>have to be put into output buffer for examining them.</a:t>
            </a:r>
          </a:p>
          <a:p>
            <a:pPr lvl="1"/>
            <a:r>
              <a:rPr lang="en-IN" dirty="0"/>
              <a:t>Some devices have several real-time constraints, so data must be put into output buffer in advance to decouple the rate at which buffer is filled and the rate at which it is emptied, in order to avoid buffer under runs</a:t>
            </a:r>
            <a:r>
              <a:rPr lang="en-IN" dirty="0" smtClean="0"/>
              <a:t>.</a:t>
            </a:r>
            <a:endParaRPr lang="en-IN" dirty="0"/>
          </a:p>
        </p:txBody>
      </p:sp>
    </p:spTree>
    <p:extLst>
      <p:ext uri="{BB962C8B-B14F-4D97-AF65-F5344CB8AC3E}">
        <p14:creationId xmlns:p14="http://schemas.microsoft.com/office/powerpoint/2010/main" val="6595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Device </a:t>
            </a:r>
            <a:r>
              <a:rPr lang="en-IN" dirty="0"/>
              <a:t>driver </a:t>
            </a:r>
          </a:p>
        </p:txBody>
      </p:sp>
      <p:sp>
        <p:nvSpPr>
          <p:cNvPr id="3" name="Content Placeholder 2"/>
          <p:cNvSpPr>
            <a:spLocks noGrp="1"/>
          </p:cNvSpPr>
          <p:nvPr>
            <p:ph idx="1"/>
          </p:nvPr>
        </p:nvSpPr>
        <p:spPr/>
        <p:txBody>
          <a:bodyPr/>
          <a:lstStyle/>
          <a:p>
            <a:r>
              <a:rPr lang="en-IN" dirty="0"/>
              <a:t>I/O devices which are plugged with computer have some specific code for controlling them. This code is called the </a:t>
            </a:r>
            <a:r>
              <a:rPr lang="en-IN" dirty="0">
                <a:solidFill>
                  <a:srgbClr val="C00000"/>
                </a:solidFill>
              </a:rPr>
              <a:t>device driver</a:t>
            </a:r>
            <a:r>
              <a:rPr lang="en-IN" dirty="0"/>
              <a:t>.</a:t>
            </a:r>
          </a:p>
          <a:p>
            <a:r>
              <a:rPr lang="en-IN" dirty="0"/>
              <a:t>Each device driver normally handles one device type, or at most one class of closely related devices.</a:t>
            </a:r>
          </a:p>
          <a:p>
            <a:r>
              <a:rPr lang="en-IN" dirty="0"/>
              <a:t>Generally device driver is delivered along with the device by device manufacturer.</a:t>
            </a:r>
          </a:p>
          <a:p>
            <a:r>
              <a:rPr lang="en-IN" dirty="0"/>
              <a:t>Device drivers are normally positioned below the rest of Operating System.</a:t>
            </a:r>
          </a:p>
        </p:txBody>
      </p:sp>
    </p:spTree>
    <p:extLst>
      <p:ext uri="{BB962C8B-B14F-4D97-AF65-F5344CB8AC3E}">
        <p14:creationId xmlns:p14="http://schemas.microsoft.com/office/powerpoint/2010/main" val="125411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Logical positioning of device drivers</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819400" y="1295400"/>
            <a:ext cx="3048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2819400" y="2438400"/>
            <a:ext cx="30480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p:cNvSpPr/>
          <p:nvPr/>
        </p:nvSpPr>
        <p:spPr>
          <a:xfrm>
            <a:off x="3581400" y="1462087"/>
            <a:ext cx="1524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a:p>
            <a:pPr algn="ctr"/>
            <a:r>
              <a:rPr lang="en-US" dirty="0" smtClean="0"/>
              <a:t>Programs</a:t>
            </a:r>
            <a:endParaRPr lang="en-US" dirty="0"/>
          </a:p>
        </p:txBody>
      </p:sp>
      <p:sp>
        <p:nvSpPr>
          <p:cNvPr id="8" name="Rectangle 7"/>
          <p:cNvSpPr/>
          <p:nvPr/>
        </p:nvSpPr>
        <p:spPr>
          <a:xfrm>
            <a:off x="3136106" y="2605087"/>
            <a:ext cx="241458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Rest of </a:t>
            </a:r>
          </a:p>
          <a:p>
            <a:pPr algn="ctr"/>
            <a:r>
              <a:rPr lang="en-US" dirty="0" smtClean="0"/>
              <a:t>Operating System</a:t>
            </a:r>
            <a:endParaRPr lang="en-US" dirty="0"/>
          </a:p>
        </p:txBody>
      </p:sp>
      <p:sp>
        <p:nvSpPr>
          <p:cNvPr id="9" name="Rectangle 8"/>
          <p:cNvSpPr/>
          <p:nvPr/>
        </p:nvSpPr>
        <p:spPr>
          <a:xfrm>
            <a:off x="3009900" y="3550443"/>
            <a:ext cx="11430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Printer</a:t>
            </a:r>
          </a:p>
          <a:p>
            <a:pPr algn="ctr"/>
            <a:r>
              <a:rPr lang="en-US" dirty="0" smtClean="0"/>
              <a:t>Driver</a:t>
            </a:r>
            <a:endParaRPr lang="en-US" dirty="0"/>
          </a:p>
        </p:txBody>
      </p:sp>
      <p:sp>
        <p:nvSpPr>
          <p:cNvPr id="10" name="Rectangle 9"/>
          <p:cNvSpPr/>
          <p:nvPr/>
        </p:nvSpPr>
        <p:spPr>
          <a:xfrm>
            <a:off x="4572000" y="3550443"/>
            <a:ext cx="11430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CD-Rom</a:t>
            </a:r>
            <a:endParaRPr lang="en-US" dirty="0" smtClean="0"/>
          </a:p>
          <a:p>
            <a:pPr algn="ctr"/>
            <a:r>
              <a:rPr lang="en-US" dirty="0" smtClean="0"/>
              <a:t>Driver</a:t>
            </a:r>
            <a:endParaRPr lang="en-US" dirty="0"/>
          </a:p>
        </p:txBody>
      </p:sp>
      <p:sp>
        <p:nvSpPr>
          <p:cNvPr id="11" name="Rectangle 10"/>
          <p:cNvSpPr/>
          <p:nvPr/>
        </p:nvSpPr>
        <p:spPr>
          <a:xfrm>
            <a:off x="3009900" y="4724400"/>
            <a:ext cx="1143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Printer</a:t>
            </a:r>
          </a:p>
          <a:p>
            <a:pPr algn="ctr"/>
            <a:r>
              <a:rPr lang="en-US" dirty="0" smtClean="0"/>
              <a:t>Controller</a:t>
            </a:r>
            <a:endParaRPr lang="en-US" dirty="0"/>
          </a:p>
        </p:txBody>
      </p:sp>
      <p:sp>
        <p:nvSpPr>
          <p:cNvPr id="12" name="Rectangle 11"/>
          <p:cNvSpPr/>
          <p:nvPr/>
        </p:nvSpPr>
        <p:spPr>
          <a:xfrm>
            <a:off x="4572000" y="4724400"/>
            <a:ext cx="1143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CD-Rom</a:t>
            </a:r>
            <a:endParaRPr lang="en-US" dirty="0" smtClean="0"/>
          </a:p>
          <a:p>
            <a:pPr algn="ctr"/>
            <a:r>
              <a:rPr lang="en-US" dirty="0" smtClean="0"/>
              <a:t>Controller</a:t>
            </a:r>
            <a:endParaRPr lang="en-US" dirty="0"/>
          </a:p>
        </p:txBody>
      </p:sp>
      <p:pic>
        <p:nvPicPr>
          <p:cNvPr id="7" name="Picture 2" descr="Image result for prin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760" y="5553074"/>
            <a:ext cx="1097280" cy="824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d r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5562600"/>
            <a:ext cx="1097280" cy="69494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endCxn id="8" idx="0"/>
          </p:cNvCxnSpPr>
          <p:nvPr/>
        </p:nvCxnSpPr>
        <p:spPr>
          <a:xfrm>
            <a:off x="4343400" y="2224087"/>
            <a:ext cx="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0"/>
          </p:cNvCxnSpPr>
          <p:nvPr/>
        </p:nvCxnSpPr>
        <p:spPr>
          <a:xfrm>
            <a:off x="3581400" y="3367087"/>
            <a:ext cx="0" cy="183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181600" y="3367087"/>
            <a:ext cx="0" cy="183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81400" y="4312444"/>
            <a:ext cx="0" cy="4297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4312444"/>
            <a:ext cx="0" cy="4297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81400" y="5474494"/>
            <a:ext cx="0" cy="183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181600" y="5474494"/>
            <a:ext cx="0" cy="183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a:off x="2514600" y="1295400"/>
            <a:ext cx="304800" cy="11430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29" name="Left Brace 28"/>
          <p:cNvSpPr/>
          <p:nvPr/>
        </p:nvSpPr>
        <p:spPr>
          <a:xfrm>
            <a:off x="2514600" y="2438400"/>
            <a:ext cx="304800" cy="20574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27" name="TextBox 26"/>
          <p:cNvSpPr txBox="1"/>
          <p:nvPr/>
        </p:nvSpPr>
        <p:spPr>
          <a:xfrm>
            <a:off x="1728844" y="1543735"/>
            <a:ext cx="800100" cy="646331"/>
          </a:xfrm>
          <a:prstGeom prst="rect">
            <a:avLst/>
          </a:prstGeom>
          <a:noFill/>
        </p:spPr>
        <p:txBody>
          <a:bodyPr wrap="square" rtlCol="0">
            <a:spAutoFit/>
          </a:bodyPr>
          <a:lstStyle/>
          <a:p>
            <a:pPr algn="ctr"/>
            <a:r>
              <a:rPr lang="en-US" dirty="0" smtClean="0"/>
              <a:t>User Space</a:t>
            </a:r>
            <a:endParaRPr lang="en-US" dirty="0"/>
          </a:p>
        </p:txBody>
      </p:sp>
      <p:sp>
        <p:nvSpPr>
          <p:cNvPr id="31" name="TextBox 30"/>
          <p:cNvSpPr txBox="1"/>
          <p:nvPr/>
        </p:nvSpPr>
        <p:spPr>
          <a:xfrm>
            <a:off x="1726406" y="3143934"/>
            <a:ext cx="800100" cy="646331"/>
          </a:xfrm>
          <a:prstGeom prst="rect">
            <a:avLst/>
          </a:prstGeom>
          <a:noFill/>
        </p:spPr>
        <p:txBody>
          <a:bodyPr wrap="square" rtlCol="0">
            <a:spAutoFit/>
          </a:bodyPr>
          <a:lstStyle/>
          <a:p>
            <a:pPr algn="ctr"/>
            <a:r>
              <a:rPr lang="en-US" dirty="0" smtClean="0"/>
              <a:t>Kernel Space</a:t>
            </a:r>
            <a:endParaRPr lang="en-US" dirty="0"/>
          </a:p>
        </p:txBody>
      </p:sp>
      <p:sp>
        <p:nvSpPr>
          <p:cNvPr id="32" name="TextBox 31"/>
          <p:cNvSpPr txBox="1"/>
          <p:nvPr/>
        </p:nvSpPr>
        <p:spPr>
          <a:xfrm>
            <a:off x="1566807" y="4920734"/>
            <a:ext cx="1133587" cy="369332"/>
          </a:xfrm>
          <a:prstGeom prst="rect">
            <a:avLst/>
          </a:prstGeom>
          <a:noFill/>
        </p:spPr>
        <p:txBody>
          <a:bodyPr wrap="square" rtlCol="0">
            <a:spAutoFit/>
          </a:bodyPr>
          <a:lstStyle/>
          <a:p>
            <a:pPr algn="ctr"/>
            <a:r>
              <a:rPr lang="en-US" dirty="0" smtClean="0"/>
              <a:t>Hardware</a:t>
            </a:r>
            <a:endParaRPr lang="en-US" dirty="0"/>
          </a:p>
        </p:txBody>
      </p:sp>
      <p:sp>
        <p:nvSpPr>
          <p:cNvPr id="33" name="TextBox 32"/>
          <p:cNvSpPr txBox="1"/>
          <p:nvPr/>
        </p:nvSpPr>
        <p:spPr>
          <a:xfrm>
            <a:off x="1793389" y="5758933"/>
            <a:ext cx="845820" cy="369332"/>
          </a:xfrm>
          <a:prstGeom prst="rect">
            <a:avLst/>
          </a:prstGeom>
          <a:noFill/>
        </p:spPr>
        <p:txBody>
          <a:bodyPr wrap="square" rtlCol="0">
            <a:spAutoFit/>
          </a:bodyPr>
          <a:lstStyle/>
          <a:p>
            <a:pPr algn="ctr"/>
            <a:r>
              <a:rPr lang="en-US" dirty="0" smtClean="0"/>
              <a:t>Device</a:t>
            </a:r>
            <a:endParaRPr lang="en-US" dirty="0"/>
          </a:p>
        </p:txBody>
      </p:sp>
    </p:spTree>
    <p:extLst>
      <p:ext uri="{BB962C8B-B14F-4D97-AF65-F5344CB8AC3E}">
        <p14:creationId xmlns:p14="http://schemas.microsoft.com/office/powerpoint/2010/main" val="205250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Principles of I/O Hardware: I/O devices</a:t>
            </a:r>
          </a:p>
          <a:p>
            <a:r>
              <a:rPr lang="en-US" dirty="0"/>
              <a:t>Device controllers</a:t>
            </a:r>
          </a:p>
          <a:p>
            <a:r>
              <a:rPr lang="en-US" dirty="0"/>
              <a:t>Direct memory access </a:t>
            </a:r>
          </a:p>
          <a:p>
            <a:r>
              <a:rPr lang="en-US" dirty="0"/>
              <a:t>Principles of I/O Software: Goals of Interrupt handlers</a:t>
            </a:r>
          </a:p>
          <a:p>
            <a:r>
              <a:rPr lang="en-US" dirty="0"/>
              <a:t>Device drivers</a:t>
            </a:r>
          </a:p>
          <a:p>
            <a:r>
              <a:rPr lang="en-US" dirty="0"/>
              <a:t>Device independent I/O software</a:t>
            </a:r>
          </a:p>
          <a:p>
            <a:r>
              <a:rPr lang="en-US" dirty="0"/>
              <a:t>Secondary-Storage Structure: Disk structure</a:t>
            </a:r>
          </a:p>
          <a:p>
            <a:r>
              <a:rPr lang="en-US" dirty="0"/>
              <a:t>Disk scheduling algorithm</a:t>
            </a:r>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device drivers</a:t>
            </a:r>
          </a:p>
        </p:txBody>
      </p:sp>
      <p:sp>
        <p:nvSpPr>
          <p:cNvPr id="3" name="Content Placeholder 2"/>
          <p:cNvSpPr>
            <a:spLocks noGrp="1"/>
          </p:cNvSpPr>
          <p:nvPr>
            <p:ph idx="1"/>
          </p:nvPr>
        </p:nvSpPr>
        <p:spPr/>
        <p:txBody>
          <a:bodyPr/>
          <a:lstStyle/>
          <a:p>
            <a:pPr marL="457200" indent="-457200">
              <a:buFont typeface="+mj-lt"/>
              <a:buAutoNum type="arabicPeriod"/>
            </a:pPr>
            <a:r>
              <a:rPr lang="en-IN" dirty="0"/>
              <a:t>Device driver accept abstract read and write requests from device independent software. </a:t>
            </a:r>
          </a:p>
          <a:p>
            <a:pPr marL="457200" indent="-457200">
              <a:buFont typeface="+mj-lt"/>
              <a:buAutoNum type="arabicPeriod"/>
            </a:pPr>
            <a:r>
              <a:rPr lang="en-IN" dirty="0"/>
              <a:t>Device driver must initialize the device if needed. </a:t>
            </a:r>
            <a:endParaRPr lang="en-IN" dirty="0" smtClean="0"/>
          </a:p>
          <a:p>
            <a:pPr marL="457200" indent="-457200">
              <a:buFont typeface="+mj-lt"/>
              <a:buAutoNum type="arabicPeriod"/>
            </a:pPr>
            <a:r>
              <a:rPr lang="en-IN" dirty="0" smtClean="0"/>
              <a:t>It </a:t>
            </a:r>
            <a:r>
              <a:rPr lang="en-IN" dirty="0"/>
              <a:t>also controls power requirement and log event.</a:t>
            </a:r>
          </a:p>
          <a:p>
            <a:pPr marL="457200" indent="-457200">
              <a:buFont typeface="+mj-lt"/>
              <a:buAutoNum type="arabicPeriod"/>
            </a:pPr>
            <a:r>
              <a:rPr lang="en-IN" dirty="0"/>
              <a:t>It also checks statues of devices. If it is currently in use then queue the request for latter processing. If device is in idle state then request can be handled now.</a:t>
            </a:r>
          </a:p>
          <a:p>
            <a:pPr marL="457200" indent="-457200">
              <a:buFont typeface="+mj-lt"/>
              <a:buAutoNum type="arabicPeriod"/>
            </a:pPr>
            <a:r>
              <a:rPr lang="en-IN" dirty="0" smtClean="0"/>
              <a:t>Pluggable </a:t>
            </a:r>
            <a:r>
              <a:rPr lang="en-IN" dirty="0"/>
              <a:t>device can be added or removed while the computer is running. At that time the device driver inform CPU that the user has suddenly removed the device from system.</a:t>
            </a:r>
          </a:p>
        </p:txBody>
      </p:sp>
    </p:spTree>
    <p:extLst>
      <p:ext uri="{BB962C8B-B14F-4D97-AF65-F5344CB8AC3E}">
        <p14:creationId xmlns:p14="http://schemas.microsoft.com/office/powerpoint/2010/main" val="281564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Device Independent I/O Software</a:t>
            </a:r>
          </a:p>
        </p:txBody>
      </p:sp>
      <p:sp>
        <p:nvSpPr>
          <p:cNvPr id="3" name="Content Placeholder 2"/>
          <p:cNvSpPr>
            <a:spLocks noGrp="1"/>
          </p:cNvSpPr>
          <p:nvPr>
            <p:ph idx="1"/>
          </p:nvPr>
        </p:nvSpPr>
        <p:spPr/>
        <p:txBody>
          <a:bodyPr/>
          <a:lstStyle/>
          <a:p>
            <a:r>
              <a:rPr lang="en-IN" dirty="0"/>
              <a:t>Exact boundary between the drivers and the device independent I/O software is system dependent.</a:t>
            </a:r>
          </a:p>
          <a:p>
            <a:r>
              <a:rPr lang="en-IN" dirty="0"/>
              <a:t>Function of device independent I/O Software</a:t>
            </a:r>
          </a:p>
          <a:p>
            <a:pPr marL="819150" lvl="1" indent="-457200">
              <a:buFont typeface="+mj-lt"/>
              <a:buAutoNum type="arabicPeriod"/>
            </a:pPr>
            <a:r>
              <a:rPr lang="en-IN" dirty="0" smtClean="0"/>
              <a:t>Uniform </a:t>
            </a:r>
            <a:r>
              <a:rPr lang="en-IN" dirty="0"/>
              <a:t>interfacing for device drivers.</a:t>
            </a:r>
          </a:p>
          <a:p>
            <a:pPr marL="819150" lvl="1" indent="-457200">
              <a:buFont typeface="+mj-lt"/>
              <a:buAutoNum type="arabicPeriod"/>
            </a:pPr>
            <a:r>
              <a:rPr lang="en-IN" dirty="0"/>
              <a:t>Buffering.</a:t>
            </a:r>
          </a:p>
          <a:p>
            <a:pPr marL="819150" lvl="1" indent="-457200">
              <a:buFont typeface="+mj-lt"/>
              <a:buAutoNum type="arabicPeriod"/>
            </a:pPr>
            <a:r>
              <a:rPr lang="en-IN" dirty="0"/>
              <a:t>Error Reporting.</a:t>
            </a:r>
          </a:p>
          <a:p>
            <a:pPr marL="819150" lvl="1" indent="-457200">
              <a:buFont typeface="+mj-lt"/>
              <a:buAutoNum type="arabicPeriod"/>
            </a:pPr>
            <a:r>
              <a:rPr lang="en-IN" dirty="0"/>
              <a:t>Allocating and releasing dedicated devices.</a:t>
            </a:r>
          </a:p>
          <a:p>
            <a:pPr marL="819150" lvl="1" indent="-457200">
              <a:buFont typeface="+mj-lt"/>
              <a:buAutoNum type="arabicPeriod"/>
            </a:pPr>
            <a:r>
              <a:rPr lang="en-IN" dirty="0"/>
              <a:t>Providing a device-independent block size.</a:t>
            </a:r>
          </a:p>
        </p:txBody>
      </p:sp>
    </p:spTree>
    <p:extLst>
      <p:ext uri="{BB962C8B-B14F-4D97-AF65-F5344CB8AC3E}">
        <p14:creationId xmlns:p14="http://schemas.microsoft.com/office/powerpoint/2010/main" val="99660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Uniform interfacing for device drivers</a:t>
            </a:r>
          </a:p>
        </p:txBody>
      </p:sp>
      <p:sp>
        <p:nvSpPr>
          <p:cNvPr id="3" name="Content Placeholder 2"/>
          <p:cNvSpPr>
            <a:spLocks noGrp="1"/>
          </p:cNvSpPr>
          <p:nvPr>
            <p:ph idx="1"/>
          </p:nvPr>
        </p:nvSpPr>
        <p:spPr/>
        <p:txBody>
          <a:bodyPr/>
          <a:lstStyle/>
          <a:p>
            <a:r>
              <a:rPr lang="en-US" dirty="0"/>
              <a:t>A major issue of an OS is how to make all I/O devices and drivers look more or less the same</a:t>
            </a:r>
            <a:r>
              <a:rPr lang="en-US" dirty="0" smtClean="0"/>
              <a:t>.</a:t>
            </a:r>
          </a:p>
          <a:p>
            <a:r>
              <a:rPr lang="en-US" dirty="0"/>
              <a:t>One aspect of this issue is the interface between the device drivers and the rest of the OS</a:t>
            </a:r>
            <a:r>
              <a:rPr lang="en-US" dirty="0" smtClean="0"/>
              <a:t>.</a:t>
            </a:r>
          </a:p>
          <a:p>
            <a:pPr marL="0" indent="0">
              <a:buNone/>
            </a:pPr>
            <a:endParaRPr lang="en-US" dirty="0" smtClean="0"/>
          </a:p>
        </p:txBody>
      </p:sp>
    </p:spTree>
    <p:extLst>
      <p:ext uri="{BB962C8B-B14F-4D97-AF65-F5344CB8AC3E}">
        <p14:creationId xmlns:p14="http://schemas.microsoft.com/office/powerpoint/2010/main" val="12639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algn="just"/>
            <a:r>
              <a:rPr lang="en-US" dirty="0"/>
              <a:t>Figure </a:t>
            </a:r>
            <a:r>
              <a:rPr lang="en-US" dirty="0" smtClean="0"/>
              <a:t>shows </a:t>
            </a:r>
            <a:r>
              <a:rPr lang="en-US" dirty="0"/>
              <a:t>situation in which each device driver has a different interface to OS, it means that interfacing each new driver requires a lot of new programming effort.</a:t>
            </a:r>
          </a:p>
        </p:txBody>
      </p:sp>
      <p:sp>
        <p:nvSpPr>
          <p:cNvPr id="4" name="Title 3"/>
          <p:cNvSpPr>
            <a:spLocks noGrp="1"/>
          </p:cNvSpPr>
          <p:nvPr>
            <p:ph type="title"/>
          </p:nvPr>
        </p:nvSpPr>
        <p:spPr/>
        <p:txBody>
          <a:bodyPr/>
          <a:lstStyle/>
          <a:p>
            <a:r>
              <a:rPr lang="en-IN" dirty="0"/>
              <a:t>Uniform interfacing for device drivers</a:t>
            </a:r>
            <a:endParaRPr lang="en-US" dirty="0"/>
          </a:p>
        </p:txBody>
      </p:sp>
      <p:pic>
        <p:nvPicPr>
          <p:cNvPr id="9" name="Content Placeholder 6" descr="Image result"/>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798" t="24863" r="52378" b="27894"/>
          <a:stretch/>
        </p:blipFill>
        <p:spPr bwMode="auto">
          <a:xfrm>
            <a:off x="4648200" y="1143000"/>
            <a:ext cx="4305300" cy="325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67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algn="just"/>
            <a:r>
              <a:rPr lang="en-US" dirty="0"/>
              <a:t>Figure </a:t>
            </a:r>
            <a:r>
              <a:rPr lang="en-US" dirty="0" smtClean="0"/>
              <a:t>shows </a:t>
            </a:r>
            <a:r>
              <a:rPr lang="en-US" dirty="0"/>
              <a:t>a different design in which all drivers have the same interface.</a:t>
            </a:r>
          </a:p>
          <a:p>
            <a:pPr algn="just"/>
            <a:r>
              <a:rPr lang="en-US" dirty="0"/>
              <a:t>Now it becomes much easier to plug in a new driver.</a:t>
            </a:r>
          </a:p>
        </p:txBody>
      </p:sp>
      <p:sp>
        <p:nvSpPr>
          <p:cNvPr id="4" name="Title 3"/>
          <p:cNvSpPr>
            <a:spLocks noGrp="1"/>
          </p:cNvSpPr>
          <p:nvPr>
            <p:ph type="title"/>
          </p:nvPr>
        </p:nvSpPr>
        <p:spPr/>
        <p:txBody>
          <a:bodyPr/>
          <a:lstStyle/>
          <a:p>
            <a:r>
              <a:rPr lang="en-IN" dirty="0"/>
              <a:t>Uniform interfacing for device drivers</a:t>
            </a:r>
            <a:endParaRPr lang="en-US" dirty="0"/>
          </a:p>
        </p:txBody>
      </p:sp>
      <p:pic>
        <p:nvPicPr>
          <p:cNvPr id="6" name="Content Placeholder 5" descr="Image result"/>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49549" t="24863" r="1701" b="27342"/>
          <a:stretch/>
        </p:blipFill>
        <p:spPr bwMode="auto">
          <a:xfrm>
            <a:off x="4648200" y="1253880"/>
            <a:ext cx="4305300" cy="316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2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Buffering</a:t>
            </a:r>
            <a:endParaRPr lang="en-IN" dirty="0"/>
          </a:p>
        </p:txBody>
      </p:sp>
      <p:sp>
        <p:nvSpPr>
          <p:cNvPr id="3" name="Content Placeholder 2"/>
          <p:cNvSpPr>
            <a:spLocks noGrp="1"/>
          </p:cNvSpPr>
          <p:nvPr>
            <p:ph idx="1"/>
          </p:nvPr>
        </p:nvSpPr>
        <p:spPr/>
        <p:txBody>
          <a:bodyPr/>
          <a:lstStyle/>
          <a:p>
            <a:r>
              <a:rPr lang="en-US" dirty="0"/>
              <a:t>Buffering is also issue, both for block and character devices</a:t>
            </a:r>
            <a:r>
              <a:rPr lang="en-US" dirty="0" smtClean="0"/>
              <a:t>.</a:t>
            </a:r>
          </a:p>
          <a:p>
            <a:r>
              <a:rPr lang="en-US" dirty="0"/>
              <a:t>In case of a process, which reads the data from the modem, without buffering the user process has to be started up for every incoming character</a:t>
            </a:r>
            <a:r>
              <a:rPr lang="en-US" dirty="0" smtClean="0"/>
              <a:t>.</a:t>
            </a:r>
          </a:p>
          <a:p>
            <a:r>
              <a:rPr lang="en-US" dirty="0" smtClean="0"/>
              <a:t>We have four different options:</a:t>
            </a:r>
          </a:p>
          <a:p>
            <a:pPr marL="819150" lvl="1" indent="-457200">
              <a:buFont typeface="+mj-lt"/>
              <a:buAutoNum type="arabicPeriod"/>
            </a:pPr>
            <a:r>
              <a:rPr lang="en-US" dirty="0" err="1" smtClean="0"/>
              <a:t>Unbuffered</a:t>
            </a:r>
            <a:r>
              <a:rPr lang="en-US" dirty="0" smtClean="0"/>
              <a:t> input</a:t>
            </a:r>
          </a:p>
          <a:p>
            <a:pPr marL="819150" lvl="1" indent="-457200">
              <a:buFont typeface="+mj-lt"/>
              <a:buAutoNum type="arabicPeriod"/>
            </a:pPr>
            <a:r>
              <a:rPr lang="en-US" dirty="0" smtClean="0"/>
              <a:t>Buffering in user space</a:t>
            </a:r>
          </a:p>
          <a:p>
            <a:pPr marL="819150" lvl="1" indent="-457200">
              <a:buFont typeface="+mj-lt"/>
              <a:buAutoNum type="arabicPeriod"/>
            </a:pPr>
            <a:r>
              <a:rPr lang="en-US" dirty="0" smtClean="0"/>
              <a:t>Buffering in kernel followed by user space</a:t>
            </a:r>
          </a:p>
          <a:p>
            <a:pPr marL="819150" lvl="1" indent="-457200">
              <a:buFont typeface="+mj-lt"/>
              <a:buAutoNum type="arabicPeriod"/>
            </a:pPr>
            <a:r>
              <a:rPr lang="en-US" dirty="0" smtClean="0"/>
              <a:t>Double buffering in kernel space</a:t>
            </a:r>
          </a:p>
          <a:p>
            <a:pPr marL="361950" lvl="1" indent="0">
              <a:buNone/>
            </a:pPr>
            <a:endParaRPr lang="en-US" dirty="0" smtClean="0"/>
          </a:p>
        </p:txBody>
      </p:sp>
    </p:spTree>
    <p:extLst>
      <p:ext uri="{BB962C8B-B14F-4D97-AF65-F5344CB8AC3E}">
        <p14:creationId xmlns:p14="http://schemas.microsoft.com/office/powerpoint/2010/main" val="183498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5067300" cy="5059363"/>
          </a:xfrm>
        </p:spPr>
        <p:txBody>
          <a:bodyPr/>
          <a:lstStyle/>
          <a:p>
            <a:pPr algn="just"/>
            <a:r>
              <a:rPr lang="en-US" dirty="0" smtClean="0"/>
              <a:t>No buffer available in user space or kernel space.</a:t>
            </a:r>
          </a:p>
          <a:p>
            <a:pPr algn="just"/>
            <a:r>
              <a:rPr lang="en-US" dirty="0"/>
              <a:t>Allowing a process to run many times for short runs is inefficient, so this design is not a good </a:t>
            </a:r>
            <a:r>
              <a:rPr lang="en-US" dirty="0" smtClean="0"/>
              <a:t>one.</a:t>
            </a:r>
          </a:p>
          <a:p>
            <a:pPr algn="just"/>
            <a:endParaRPr lang="en-US" dirty="0"/>
          </a:p>
        </p:txBody>
      </p:sp>
      <p:sp>
        <p:nvSpPr>
          <p:cNvPr id="6" name="Content Placeholder 5"/>
          <p:cNvSpPr>
            <a:spLocks noGrp="1"/>
          </p:cNvSpPr>
          <p:nvPr>
            <p:ph sz="half" idx="2"/>
          </p:nvPr>
        </p:nvSpPr>
        <p:spPr>
          <a:xfrm>
            <a:off x="5410200" y="1066800"/>
            <a:ext cx="3543300" cy="5334000"/>
          </a:xfrm>
        </p:spPr>
        <p:txBody>
          <a:bodyPr/>
          <a:lstStyle/>
          <a:p>
            <a:endParaRPr lang="en-US" dirty="0"/>
          </a:p>
        </p:txBody>
      </p:sp>
      <p:sp>
        <p:nvSpPr>
          <p:cNvPr id="4" name="Title 3"/>
          <p:cNvSpPr>
            <a:spLocks noGrp="1"/>
          </p:cNvSpPr>
          <p:nvPr>
            <p:ph type="title"/>
          </p:nvPr>
        </p:nvSpPr>
        <p:spPr/>
        <p:txBody>
          <a:bodyPr/>
          <a:lstStyle/>
          <a:p>
            <a:r>
              <a:rPr lang="en-US" dirty="0" err="1"/>
              <a:t>Unbuffered</a:t>
            </a:r>
            <a:r>
              <a:rPr lang="en-US" dirty="0"/>
              <a:t> input</a:t>
            </a:r>
          </a:p>
        </p:txBody>
      </p:sp>
      <p:sp>
        <p:nvSpPr>
          <p:cNvPr id="9" name="Rectangle 8"/>
          <p:cNvSpPr/>
          <p:nvPr/>
        </p:nvSpPr>
        <p:spPr>
          <a:xfrm>
            <a:off x="6370320" y="1219200"/>
            <a:ext cx="246888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6370320" y="2362200"/>
            <a:ext cx="246888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6842760" y="1402063"/>
            <a:ext cx="1524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a:p>
            <a:pPr algn="ctr"/>
            <a:r>
              <a:rPr lang="en-US" dirty="0" smtClean="0"/>
              <a:t>Programs</a:t>
            </a:r>
            <a:endParaRPr lang="en-US" dirty="0"/>
          </a:p>
        </p:txBody>
      </p:sp>
      <p:pic>
        <p:nvPicPr>
          <p:cNvPr id="2050" name="Picture 2" descr="Image result for mod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190225"/>
            <a:ext cx="1828800" cy="13731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128510" y="5530893"/>
            <a:ext cx="990600" cy="369332"/>
          </a:xfrm>
          <a:prstGeom prst="rect">
            <a:avLst/>
          </a:prstGeom>
          <a:noFill/>
        </p:spPr>
        <p:txBody>
          <a:bodyPr wrap="square" rtlCol="0">
            <a:spAutoFit/>
          </a:bodyPr>
          <a:lstStyle/>
          <a:p>
            <a:pPr algn="ctr"/>
            <a:r>
              <a:rPr lang="en-US" dirty="0" smtClean="0"/>
              <a:t>Modem</a:t>
            </a:r>
            <a:endParaRPr lang="en-US" dirty="0"/>
          </a:p>
        </p:txBody>
      </p:sp>
      <p:sp>
        <p:nvSpPr>
          <p:cNvPr id="14" name="Left Brace 13"/>
          <p:cNvSpPr/>
          <p:nvPr/>
        </p:nvSpPr>
        <p:spPr>
          <a:xfrm>
            <a:off x="6019800" y="1295400"/>
            <a:ext cx="304800" cy="10668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5" name="Left Brace 14"/>
          <p:cNvSpPr/>
          <p:nvPr/>
        </p:nvSpPr>
        <p:spPr>
          <a:xfrm>
            <a:off x="6031706" y="2438400"/>
            <a:ext cx="292894" cy="12954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6" name="TextBox 15"/>
          <p:cNvSpPr txBox="1"/>
          <p:nvPr/>
        </p:nvSpPr>
        <p:spPr>
          <a:xfrm>
            <a:off x="5383530" y="1505634"/>
            <a:ext cx="800100" cy="646331"/>
          </a:xfrm>
          <a:prstGeom prst="rect">
            <a:avLst/>
          </a:prstGeom>
          <a:noFill/>
        </p:spPr>
        <p:txBody>
          <a:bodyPr wrap="square" rtlCol="0">
            <a:spAutoFit/>
          </a:bodyPr>
          <a:lstStyle/>
          <a:p>
            <a:pPr algn="ctr"/>
            <a:r>
              <a:rPr lang="en-US" dirty="0" smtClean="0"/>
              <a:t>User Space</a:t>
            </a:r>
            <a:endParaRPr lang="en-US" dirty="0"/>
          </a:p>
        </p:txBody>
      </p:sp>
      <p:sp>
        <p:nvSpPr>
          <p:cNvPr id="17" name="TextBox 16"/>
          <p:cNvSpPr txBox="1"/>
          <p:nvPr/>
        </p:nvSpPr>
        <p:spPr>
          <a:xfrm>
            <a:off x="5372100" y="2711841"/>
            <a:ext cx="800100" cy="646331"/>
          </a:xfrm>
          <a:prstGeom prst="rect">
            <a:avLst/>
          </a:prstGeom>
          <a:noFill/>
        </p:spPr>
        <p:txBody>
          <a:bodyPr wrap="square" rtlCol="0">
            <a:spAutoFit/>
          </a:bodyPr>
          <a:lstStyle/>
          <a:p>
            <a:pPr algn="ctr"/>
            <a:r>
              <a:rPr lang="en-US" dirty="0" smtClean="0"/>
              <a:t>Kernel Space</a:t>
            </a:r>
            <a:endParaRPr lang="en-US" dirty="0"/>
          </a:p>
        </p:txBody>
      </p:sp>
      <p:cxnSp>
        <p:nvCxnSpPr>
          <p:cNvPr id="18" name="Straight Arrow Connector 17"/>
          <p:cNvCxnSpPr/>
          <p:nvPr/>
        </p:nvCxnSpPr>
        <p:spPr>
          <a:xfrm flipH="1" flipV="1">
            <a:off x="7638756" y="2071468"/>
            <a:ext cx="15240" cy="21793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9272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4" grpId="0" animBg="1"/>
      <p:bldP spid="15" grpId="0" animBg="1"/>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5067300" cy="5059363"/>
          </a:xfrm>
        </p:spPr>
        <p:txBody>
          <a:bodyPr/>
          <a:lstStyle/>
          <a:p>
            <a:pPr algn="just"/>
            <a:r>
              <a:rPr lang="en-US" dirty="0"/>
              <a:t>Buffer in users pace: here user process provides an n-character buffer in user space and does a read of n-characters.</a:t>
            </a:r>
            <a:endParaRPr lang="en-US" dirty="0" smtClean="0"/>
          </a:p>
          <a:p>
            <a:pPr algn="just"/>
            <a:endParaRPr lang="en-US" dirty="0"/>
          </a:p>
        </p:txBody>
      </p:sp>
      <p:sp>
        <p:nvSpPr>
          <p:cNvPr id="6" name="Content Placeholder 5"/>
          <p:cNvSpPr>
            <a:spLocks noGrp="1"/>
          </p:cNvSpPr>
          <p:nvPr>
            <p:ph sz="half" idx="2"/>
          </p:nvPr>
        </p:nvSpPr>
        <p:spPr>
          <a:xfrm>
            <a:off x="5410200" y="1066800"/>
            <a:ext cx="3543300" cy="5334000"/>
          </a:xfrm>
        </p:spPr>
        <p:txBody>
          <a:bodyPr/>
          <a:lstStyle/>
          <a:p>
            <a:endParaRPr lang="en-US" dirty="0"/>
          </a:p>
        </p:txBody>
      </p:sp>
      <p:sp>
        <p:nvSpPr>
          <p:cNvPr id="4" name="Title 3"/>
          <p:cNvSpPr>
            <a:spLocks noGrp="1"/>
          </p:cNvSpPr>
          <p:nvPr>
            <p:ph type="title"/>
          </p:nvPr>
        </p:nvSpPr>
        <p:spPr/>
        <p:txBody>
          <a:bodyPr/>
          <a:lstStyle/>
          <a:p>
            <a:r>
              <a:rPr lang="en-US" dirty="0" smtClean="0"/>
              <a:t>Buffering in user space</a:t>
            </a:r>
            <a:endParaRPr lang="en-US" dirty="0"/>
          </a:p>
        </p:txBody>
      </p:sp>
      <p:sp>
        <p:nvSpPr>
          <p:cNvPr id="9" name="Rectangle 8"/>
          <p:cNvSpPr/>
          <p:nvPr/>
        </p:nvSpPr>
        <p:spPr>
          <a:xfrm>
            <a:off x="6370320" y="1219200"/>
            <a:ext cx="246888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6370320" y="2362200"/>
            <a:ext cx="246888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6842760" y="1402063"/>
            <a:ext cx="1524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mod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190225"/>
            <a:ext cx="1828800" cy="13731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128510" y="5530893"/>
            <a:ext cx="990600" cy="369332"/>
          </a:xfrm>
          <a:prstGeom prst="rect">
            <a:avLst/>
          </a:prstGeom>
          <a:noFill/>
        </p:spPr>
        <p:txBody>
          <a:bodyPr wrap="square" rtlCol="0">
            <a:spAutoFit/>
          </a:bodyPr>
          <a:lstStyle/>
          <a:p>
            <a:pPr algn="ctr"/>
            <a:r>
              <a:rPr lang="en-US" dirty="0" smtClean="0"/>
              <a:t>Modem</a:t>
            </a:r>
            <a:endParaRPr lang="en-US" dirty="0"/>
          </a:p>
        </p:txBody>
      </p:sp>
      <p:sp>
        <p:nvSpPr>
          <p:cNvPr id="14" name="Left Brace 13"/>
          <p:cNvSpPr/>
          <p:nvPr/>
        </p:nvSpPr>
        <p:spPr>
          <a:xfrm>
            <a:off x="6019800" y="1295400"/>
            <a:ext cx="304800" cy="10668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5" name="Left Brace 14"/>
          <p:cNvSpPr/>
          <p:nvPr/>
        </p:nvSpPr>
        <p:spPr>
          <a:xfrm>
            <a:off x="6031706" y="2438400"/>
            <a:ext cx="292894" cy="12954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6" name="TextBox 15"/>
          <p:cNvSpPr txBox="1"/>
          <p:nvPr/>
        </p:nvSpPr>
        <p:spPr>
          <a:xfrm>
            <a:off x="5383530" y="1505634"/>
            <a:ext cx="800100" cy="646331"/>
          </a:xfrm>
          <a:prstGeom prst="rect">
            <a:avLst/>
          </a:prstGeom>
          <a:noFill/>
        </p:spPr>
        <p:txBody>
          <a:bodyPr wrap="square" rtlCol="0">
            <a:spAutoFit/>
          </a:bodyPr>
          <a:lstStyle/>
          <a:p>
            <a:pPr algn="ctr"/>
            <a:r>
              <a:rPr lang="en-US" dirty="0" smtClean="0"/>
              <a:t>User Space</a:t>
            </a:r>
            <a:endParaRPr lang="en-US" dirty="0"/>
          </a:p>
        </p:txBody>
      </p:sp>
      <p:sp>
        <p:nvSpPr>
          <p:cNvPr id="17" name="TextBox 16"/>
          <p:cNvSpPr txBox="1"/>
          <p:nvPr/>
        </p:nvSpPr>
        <p:spPr>
          <a:xfrm>
            <a:off x="5372100" y="2711841"/>
            <a:ext cx="800100" cy="646331"/>
          </a:xfrm>
          <a:prstGeom prst="rect">
            <a:avLst/>
          </a:prstGeom>
          <a:noFill/>
        </p:spPr>
        <p:txBody>
          <a:bodyPr wrap="square" rtlCol="0">
            <a:spAutoFit/>
          </a:bodyPr>
          <a:lstStyle/>
          <a:p>
            <a:pPr algn="ctr"/>
            <a:r>
              <a:rPr lang="en-US" dirty="0" smtClean="0"/>
              <a:t>Kernel Space</a:t>
            </a:r>
            <a:endParaRPr lang="en-US" dirty="0"/>
          </a:p>
        </p:txBody>
      </p:sp>
      <p:cxnSp>
        <p:nvCxnSpPr>
          <p:cNvPr id="18" name="Straight Arrow Connector 17"/>
          <p:cNvCxnSpPr/>
          <p:nvPr/>
        </p:nvCxnSpPr>
        <p:spPr>
          <a:xfrm flipH="1" flipV="1">
            <a:off x="7638756" y="2071468"/>
            <a:ext cx="15240" cy="21793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7514931" y="1878615"/>
            <a:ext cx="26289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9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4" grpId="0" animBg="1"/>
      <p:bldP spid="15" grpId="0" animBg="1"/>
      <p:bldP spid="16" grpId="0"/>
      <p:bldP spid="17"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5067300" cy="5059363"/>
          </a:xfrm>
        </p:spPr>
        <p:txBody>
          <a:bodyPr/>
          <a:lstStyle/>
          <a:p>
            <a:pPr algn="just"/>
            <a:r>
              <a:rPr lang="en-US" dirty="0"/>
              <a:t>Buffer inside kernel: to create the buffer inside the kernel and interrupt handler is responsible to put the character there.</a:t>
            </a:r>
            <a:endParaRPr lang="en-US" dirty="0" smtClean="0"/>
          </a:p>
          <a:p>
            <a:pPr algn="just"/>
            <a:endParaRPr lang="en-US" dirty="0"/>
          </a:p>
        </p:txBody>
      </p:sp>
      <p:sp>
        <p:nvSpPr>
          <p:cNvPr id="6" name="Content Placeholder 5"/>
          <p:cNvSpPr>
            <a:spLocks noGrp="1"/>
          </p:cNvSpPr>
          <p:nvPr>
            <p:ph sz="half" idx="2"/>
          </p:nvPr>
        </p:nvSpPr>
        <p:spPr>
          <a:xfrm>
            <a:off x="5410200" y="1066800"/>
            <a:ext cx="3543300" cy="5334000"/>
          </a:xfrm>
        </p:spPr>
        <p:txBody>
          <a:bodyPr/>
          <a:lstStyle/>
          <a:p>
            <a:endParaRPr lang="en-US" dirty="0"/>
          </a:p>
        </p:txBody>
      </p:sp>
      <p:sp>
        <p:nvSpPr>
          <p:cNvPr id="4" name="Title 3"/>
          <p:cNvSpPr>
            <a:spLocks noGrp="1"/>
          </p:cNvSpPr>
          <p:nvPr>
            <p:ph type="title"/>
          </p:nvPr>
        </p:nvSpPr>
        <p:spPr/>
        <p:txBody>
          <a:bodyPr>
            <a:noAutofit/>
          </a:bodyPr>
          <a:lstStyle/>
          <a:p>
            <a:r>
              <a:rPr lang="en-US" sz="3400" dirty="0" smtClean="0"/>
              <a:t>Buffering in kernel space followed by user space</a:t>
            </a:r>
            <a:endParaRPr lang="en-US" sz="3400" dirty="0"/>
          </a:p>
        </p:txBody>
      </p:sp>
      <p:sp>
        <p:nvSpPr>
          <p:cNvPr id="9" name="Rectangle 8"/>
          <p:cNvSpPr/>
          <p:nvPr/>
        </p:nvSpPr>
        <p:spPr>
          <a:xfrm>
            <a:off x="6370320" y="1219200"/>
            <a:ext cx="246888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6370320" y="2362200"/>
            <a:ext cx="246888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6842760" y="1402063"/>
            <a:ext cx="1524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mod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190225"/>
            <a:ext cx="1828800" cy="13731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128510" y="5530893"/>
            <a:ext cx="990600" cy="369332"/>
          </a:xfrm>
          <a:prstGeom prst="rect">
            <a:avLst/>
          </a:prstGeom>
          <a:noFill/>
        </p:spPr>
        <p:txBody>
          <a:bodyPr wrap="square" rtlCol="0">
            <a:spAutoFit/>
          </a:bodyPr>
          <a:lstStyle/>
          <a:p>
            <a:pPr algn="ctr"/>
            <a:r>
              <a:rPr lang="en-US" dirty="0" smtClean="0"/>
              <a:t>Modem</a:t>
            </a:r>
            <a:endParaRPr lang="en-US" dirty="0"/>
          </a:p>
        </p:txBody>
      </p:sp>
      <p:sp>
        <p:nvSpPr>
          <p:cNvPr id="14" name="Left Brace 13"/>
          <p:cNvSpPr/>
          <p:nvPr/>
        </p:nvSpPr>
        <p:spPr>
          <a:xfrm>
            <a:off x="6019800" y="1295400"/>
            <a:ext cx="304800" cy="10668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5" name="Left Brace 14"/>
          <p:cNvSpPr/>
          <p:nvPr/>
        </p:nvSpPr>
        <p:spPr>
          <a:xfrm>
            <a:off x="6031706" y="2438400"/>
            <a:ext cx="292894" cy="12954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6" name="TextBox 15"/>
          <p:cNvSpPr txBox="1"/>
          <p:nvPr/>
        </p:nvSpPr>
        <p:spPr>
          <a:xfrm>
            <a:off x="5383530" y="1505634"/>
            <a:ext cx="800100" cy="646331"/>
          </a:xfrm>
          <a:prstGeom prst="rect">
            <a:avLst/>
          </a:prstGeom>
          <a:noFill/>
        </p:spPr>
        <p:txBody>
          <a:bodyPr wrap="square" rtlCol="0">
            <a:spAutoFit/>
          </a:bodyPr>
          <a:lstStyle/>
          <a:p>
            <a:pPr algn="ctr"/>
            <a:r>
              <a:rPr lang="en-US" dirty="0" smtClean="0"/>
              <a:t>User Space</a:t>
            </a:r>
            <a:endParaRPr lang="en-US" dirty="0"/>
          </a:p>
        </p:txBody>
      </p:sp>
      <p:sp>
        <p:nvSpPr>
          <p:cNvPr id="17" name="TextBox 16"/>
          <p:cNvSpPr txBox="1"/>
          <p:nvPr/>
        </p:nvSpPr>
        <p:spPr>
          <a:xfrm>
            <a:off x="5372100" y="2711841"/>
            <a:ext cx="800100" cy="646331"/>
          </a:xfrm>
          <a:prstGeom prst="rect">
            <a:avLst/>
          </a:prstGeom>
          <a:noFill/>
        </p:spPr>
        <p:txBody>
          <a:bodyPr wrap="square" rtlCol="0">
            <a:spAutoFit/>
          </a:bodyPr>
          <a:lstStyle/>
          <a:p>
            <a:pPr algn="ctr"/>
            <a:r>
              <a:rPr lang="en-US" dirty="0" smtClean="0"/>
              <a:t>Kernel Space</a:t>
            </a:r>
            <a:endParaRPr lang="en-US" dirty="0"/>
          </a:p>
        </p:txBody>
      </p:sp>
      <p:cxnSp>
        <p:nvCxnSpPr>
          <p:cNvPr id="18" name="Straight Arrow Connector 17"/>
          <p:cNvCxnSpPr/>
          <p:nvPr/>
        </p:nvCxnSpPr>
        <p:spPr>
          <a:xfrm flipV="1">
            <a:off x="7653996" y="3143543"/>
            <a:ext cx="0" cy="11072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7502475" y="1872950"/>
            <a:ext cx="26289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7542627" y="2997005"/>
            <a:ext cx="222738" cy="146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0" name="Straight Arrow Connector 19"/>
          <p:cNvCxnSpPr>
            <a:stCxn id="19" idx="0"/>
          </p:cNvCxnSpPr>
          <p:nvPr/>
        </p:nvCxnSpPr>
        <p:spPr>
          <a:xfrm flipV="1">
            <a:off x="7653996" y="2006407"/>
            <a:ext cx="0" cy="99059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7814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4" grpId="0" animBg="1"/>
      <p:bldP spid="15" grpId="0" animBg="1"/>
      <p:bldP spid="16" grpId="0"/>
      <p:bldP spid="17" grpId="0"/>
      <p:bldP spid="2"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5067300" cy="5059363"/>
          </a:xfrm>
        </p:spPr>
        <p:txBody>
          <a:bodyPr/>
          <a:lstStyle/>
          <a:p>
            <a:pPr algn="just"/>
            <a:r>
              <a:rPr lang="en-US" dirty="0"/>
              <a:t>Two buffers in kernel: the first buffer is used to store characters. When it is full, it is being copied to user space. During that time the second buffer is used. </a:t>
            </a:r>
          </a:p>
          <a:p>
            <a:pPr algn="just"/>
            <a:r>
              <a:rPr lang="en-US" dirty="0"/>
              <a:t>In this way, two buffers take turns.</a:t>
            </a:r>
          </a:p>
          <a:p>
            <a:pPr algn="just"/>
            <a:r>
              <a:rPr lang="en-US" dirty="0"/>
              <a:t>This is called double buffering </a:t>
            </a:r>
            <a:r>
              <a:rPr lang="en-US" dirty="0" smtClean="0"/>
              <a:t>scheme.</a:t>
            </a:r>
          </a:p>
          <a:p>
            <a:pPr marL="0" indent="0" algn="just">
              <a:buNone/>
            </a:pPr>
            <a:endParaRPr lang="en-US" dirty="0"/>
          </a:p>
        </p:txBody>
      </p:sp>
      <p:sp>
        <p:nvSpPr>
          <p:cNvPr id="6" name="Content Placeholder 5"/>
          <p:cNvSpPr>
            <a:spLocks noGrp="1"/>
          </p:cNvSpPr>
          <p:nvPr>
            <p:ph sz="half" idx="2"/>
          </p:nvPr>
        </p:nvSpPr>
        <p:spPr>
          <a:xfrm>
            <a:off x="5410200" y="1066800"/>
            <a:ext cx="3543300" cy="5334000"/>
          </a:xfrm>
        </p:spPr>
        <p:txBody>
          <a:bodyPr/>
          <a:lstStyle/>
          <a:p>
            <a:endParaRPr lang="en-US" dirty="0"/>
          </a:p>
        </p:txBody>
      </p:sp>
      <p:sp>
        <p:nvSpPr>
          <p:cNvPr id="4" name="Title 3"/>
          <p:cNvSpPr>
            <a:spLocks noGrp="1"/>
          </p:cNvSpPr>
          <p:nvPr>
            <p:ph type="title"/>
          </p:nvPr>
        </p:nvSpPr>
        <p:spPr/>
        <p:txBody>
          <a:bodyPr>
            <a:noAutofit/>
          </a:bodyPr>
          <a:lstStyle/>
          <a:p>
            <a:r>
              <a:rPr lang="en-US" sz="3400" dirty="0" smtClean="0"/>
              <a:t>Double buffering in kernel space</a:t>
            </a:r>
            <a:endParaRPr lang="en-US" sz="3400" dirty="0"/>
          </a:p>
        </p:txBody>
      </p:sp>
      <p:sp>
        <p:nvSpPr>
          <p:cNvPr id="9" name="Rectangle 8"/>
          <p:cNvSpPr/>
          <p:nvPr/>
        </p:nvSpPr>
        <p:spPr>
          <a:xfrm>
            <a:off x="6370320" y="1219200"/>
            <a:ext cx="246888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6370320" y="2362200"/>
            <a:ext cx="246888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6842760" y="1402063"/>
            <a:ext cx="1524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mod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190225"/>
            <a:ext cx="1828800" cy="13731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128510" y="5530893"/>
            <a:ext cx="990600" cy="369332"/>
          </a:xfrm>
          <a:prstGeom prst="rect">
            <a:avLst/>
          </a:prstGeom>
          <a:noFill/>
        </p:spPr>
        <p:txBody>
          <a:bodyPr wrap="square" rtlCol="0">
            <a:spAutoFit/>
          </a:bodyPr>
          <a:lstStyle/>
          <a:p>
            <a:pPr algn="ctr"/>
            <a:r>
              <a:rPr lang="en-US" dirty="0" smtClean="0"/>
              <a:t>Modem</a:t>
            </a:r>
            <a:endParaRPr lang="en-US" dirty="0"/>
          </a:p>
        </p:txBody>
      </p:sp>
      <p:sp>
        <p:nvSpPr>
          <p:cNvPr id="14" name="Left Brace 13"/>
          <p:cNvSpPr/>
          <p:nvPr/>
        </p:nvSpPr>
        <p:spPr>
          <a:xfrm>
            <a:off x="6019800" y="1295400"/>
            <a:ext cx="304800" cy="10668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5" name="Left Brace 14"/>
          <p:cNvSpPr/>
          <p:nvPr/>
        </p:nvSpPr>
        <p:spPr>
          <a:xfrm>
            <a:off x="6031706" y="2438400"/>
            <a:ext cx="292894" cy="1295400"/>
          </a:xfrm>
          <a:prstGeom prst="leftBrace">
            <a:avLst/>
          </a:prstGeom>
          <a:ln w="28575"/>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C00000"/>
              </a:solidFill>
            </a:endParaRPr>
          </a:p>
        </p:txBody>
      </p:sp>
      <p:sp>
        <p:nvSpPr>
          <p:cNvPr id="16" name="TextBox 15"/>
          <p:cNvSpPr txBox="1"/>
          <p:nvPr/>
        </p:nvSpPr>
        <p:spPr>
          <a:xfrm>
            <a:off x="5383530" y="1505634"/>
            <a:ext cx="800100" cy="646331"/>
          </a:xfrm>
          <a:prstGeom prst="rect">
            <a:avLst/>
          </a:prstGeom>
          <a:noFill/>
        </p:spPr>
        <p:txBody>
          <a:bodyPr wrap="square" rtlCol="0">
            <a:spAutoFit/>
          </a:bodyPr>
          <a:lstStyle/>
          <a:p>
            <a:pPr algn="ctr"/>
            <a:r>
              <a:rPr lang="en-US" dirty="0" smtClean="0"/>
              <a:t>User Space</a:t>
            </a:r>
            <a:endParaRPr lang="en-US" dirty="0"/>
          </a:p>
        </p:txBody>
      </p:sp>
      <p:sp>
        <p:nvSpPr>
          <p:cNvPr id="17" name="TextBox 16"/>
          <p:cNvSpPr txBox="1"/>
          <p:nvPr/>
        </p:nvSpPr>
        <p:spPr>
          <a:xfrm>
            <a:off x="5372100" y="2711841"/>
            <a:ext cx="800100" cy="646331"/>
          </a:xfrm>
          <a:prstGeom prst="rect">
            <a:avLst/>
          </a:prstGeom>
          <a:noFill/>
        </p:spPr>
        <p:txBody>
          <a:bodyPr wrap="square" rtlCol="0">
            <a:spAutoFit/>
          </a:bodyPr>
          <a:lstStyle/>
          <a:p>
            <a:pPr algn="ctr"/>
            <a:r>
              <a:rPr lang="en-US" dirty="0" smtClean="0"/>
              <a:t>Kernel Space</a:t>
            </a:r>
            <a:endParaRPr lang="en-US" dirty="0"/>
          </a:p>
        </p:txBody>
      </p:sp>
      <p:cxnSp>
        <p:nvCxnSpPr>
          <p:cNvPr id="18" name="Straight Arrow Connector 17"/>
          <p:cNvCxnSpPr/>
          <p:nvPr/>
        </p:nvCxnSpPr>
        <p:spPr>
          <a:xfrm flipV="1">
            <a:off x="7653996" y="3143543"/>
            <a:ext cx="0" cy="11072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7502475" y="1872950"/>
            <a:ext cx="26289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7542627" y="2997005"/>
            <a:ext cx="222738" cy="146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0" name="Straight Arrow Connector 19"/>
          <p:cNvCxnSpPr>
            <a:stCxn id="19" idx="0"/>
          </p:cNvCxnSpPr>
          <p:nvPr/>
        </p:nvCxnSpPr>
        <p:spPr>
          <a:xfrm flipV="1">
            <a:off x="7653996" y="2006407"/>
            <a:ext cx="0" cy="99059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Rectangle 20"/>
          <p:cNvSpPr/>
          <p:nvPr/>
        </p:nvSpPr>
        <p:spPr>
          <a:xfrm>
            <a:off x="8031911" y="2981670"/>
            <a:ext cx="222738" cy="146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5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4" grpId="0" animBg="1"/>
      <p:bldP spid="15" grpId="0" animBg="1"/>
      <p:bldP spid="16" grpId="0"/>
      <p:bldP spid="17" grpId="0"/>
      <p:bldP spid="2" grpId="0" animBg="1"/>
      <p:bldP spid="19"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I/O devices </a:t>
            </a:r>
            <a:endParaRPr lang="en-US" dirty="0"/>
          </a:p>
        </p:txBody>
      </p:sp>
      <p:sp>
        <p:nvSpPr>
          <p:cNvPr id="3" name="Content Placeholder 2"/>
          <p:cNvSpPr>
            <a:spLocks noGrp="1"/>
          </p:cNvSpPr>
          <p:nvPr>
            <p:ph idx="1"/>
          </p:nvPr>
        </p:nvSpPr>
        <p:spPr/>
        <p:txBody>
          <a:bodyPr>
            <a:normAutofit/>
          </a:bodyPr>
          <a:lstStyle/>
          <a:p>
            <a:r>
              <a:rPr lang="en-IN" dirty="0"/>
              <a:t>I/O devices </a:t>
            </a:r>
            <a:r>
              <a:rPr lang="en-IN" dirty="0" smtClean="0"/>
              <a:t>have two components</a:t>
            </a:r>
            <a:endParaRPr lang="en-IN" dirty="0"/>
          </a:p>
          <a:p>
            <a:pPr marL="819150" lvl="1" indent="-457200">
              <a:buFont typeface="+mj-lt"/>
              <a:buAutoNum type="arabicPeriod"/>
            </a:pPr>
            <a:r>
              <a:rPr lang="en-IN" dirty="0"/>
              <a:t>Mechanical component </a:t>
            </a:r>
          </a:p>
          <a:p>
            <a:pPr marL="819150" lvl="1" indent="-457200">
              <a:buFont typeface="+mj-lt"/>
              <a:buAutoNum type="arabicPeriod"/>
            </a:pPr>
            <a:r>
              <a:rPr lang="en-IN" dirty="0"/>
              <a:t>Electronic </a:t>
            </a:r>
            <a:r>
              <a:rPr lang="en-IN" dirty="0" smtClean="0"/>
              <a:t>component</a:t>
            </a:r>
          </a:p>
          <a:p>
            <a:r>
              <a:rPr lang="en-IN" dirty="0"/>
              <a:t>The mechanical component is device itself</a:t>
            </a:r>
            <a:r>
              <a:rPr lang="en-IN" dirty="0" smtClean="0"/>
              <a:t>.</a:t>
            </a:r>
          </a:p>
          <a:p>
            <a:r>
              <a:rPr lang="en-IN" dirty="0"/>
              <a:t>Electronic component of </a:t>
            </a:r>
            <a:r>
              <a:rPr lang="en-IN" dirty="0" smtClean="0"/>
              <a:t>devices </a:t>
            </a:r>
            <a:r>
              <a:rPr lang="en-IN" dirty="0"/>
              <a:t>is called the </a:t>
            </a:r>
            <a:r>
              <a:rPr lang="en-IN" dirty="0">
                <a:solidFill>
                  <a:srgbClr val="C00000"/>
                </a:solidFill>
              </a:rPr>
              <a:t>Device </a:t>
            </a:r>
            <a:r>
              <a:rPr lang="en-IN" dirty="0" smtClean="0">
                <a:solidFill>
                  <a:srgbClr val="C00000"/>
                </a:solidFill>
              </a:rPr>
              <a:t>Controller</a:t>
            </a:r>
            <a:r>
              <a:rPr lang="en-IN" dirty="0" smtClean="0"/>
              <a:t>.</a:t>
            </a:r>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Reporting</a:t>
            </a:r>
          </a:p>
        </p:txBody>
      </p:sp>
      <p:sp>
        <p:nvSpPr>
          <p:cNvPr id="3" name="Content Placeholder 2"/>
          <p:cNvSpPr>
            <a:spLocks noGrp="1"/>
          </p:cNvSpPr>
          <p:nvPr>
            <p:ph idx="1"/>
          </p:nvPr>
        </p:nvSpPr>
        <p:spPr/>
        <p:txBody>
          <a:bodyPr/>
          <a:lstStyle/>
          <a:p>
            <a:r>
              <a:rPr lang="en-US" dirty="0"/>
              <a:t>Errors are far more common in the context of I/O than in other context. When they occur, the OS must handle them as best it can.</a:t>
            </a:r>
          </a:p>
          <a:p>
            <a:r>
              <a:rPr lang="en-US" dirty="0"/>
              <a:t>One class of I/O errors is programming errors. These occur when a process asks for something impossible, such as writing to an input device or reading from an output device.</a:t>
            </a:r>
          </a:p>
          <a:p>
            <a:r>
              <a:rPr lang="en-US" dirty="0"/>
              <a:t>The action taken for these errors is, to report an error code back to the caller.</a:t>
            </a:r>
          </a:p>
          <a:p>
            <a:r>
              <a:rPr lang="en-US" dirty="0"/>
              <a:t>Another class of error is the class of actual I/O errors, for example trying to write a disk block that has been damaged.</a:t>
            </a:r>
          </a:p>
          <a:p>
            <a:r>
              <a:rPr lang="en-US" dirty="0"/>
              <a:t>In this case, driver determines what to do and if it does not know the solution then the problem may be passed to the device independent software</a:t>
            </a:r>
            <a:r>
              <a:rPr lang="en-US" dirty="0" smtClean="0"/>
              <a:t>.</a:t>
            </a:r>
            <a:endParaRPr lang="en-US" dirty="0"/>
          </a:p>
        </p:txBody>
      </p:sp>
    </p:spTree>
    <p:extLst>
      <p:ext uri="{BB962C8B-B14F-4D97-AF65-F5344CB8AC3E}">
        <p14:creationId xmlns:p14="http://schemas.microsoft.com/office/powerpoint/2010/main" val="25580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a:t>Allocating and releasing dedicated devices</a:t>
            </a:r>
          </a:p>
        </p:txBody>
      </p:sp>
      <p:sp>
        <p:nvSpPr>
          <p:cNvPr id="3" name="Content Placeholder 2"/>
          <p:cNvSpPr>
            <a:spLocks noGrp="1"/>
          </p:cNvSpPr>
          <p:nvPr>
            <p:ph idx="1"/>
          </p:nvPr>
        </p:nvSpPr>
        <p:spPr/>
        <p:txBody>
          <a:bodyPr/>
          <a:lstStyle/>
          <a:p>
            <a:r>
              <a:rPr lang="en-US" dirty="0"/>
              <a:t>Some devices such as CD-ROM recorders can be used only by a single process at any given moment.</a:t>
            </a:r>
          </a:p>
          <a:p>
            <a:r>
              <a:rPr lang="en-US" dirty="0"/>
              <a:t>A mechanism for requesting and releasing dedicated devices is required.</a:t>
            </a:r>
          </a:p>
          <a:p>
            <a:r>
              <a:rPr lang="en-US" dirty="0"/>
              <a:t>An attempt to acquire a device that is not available blocks the caller instead of failing.</a:t>
            </a:r>
          </a:p>
          <a:p>
            <a:r>
              <a:rPr lang="en-US" dirty="0"/>
              <a:t>Blocked processes are put on a queue, sooner or later the requested device becomes available and the first process on the queue is allowed to acquire it and continue execution.</a:t>
            </a:r>
          </a:p>
          <a:p>
            <a:endParaRPr lang="en-IN" dirty="0"/>
          </a:p>
        </p:txBody>
      </p:sp>
    </p:spTree>
    <p:extLst>
      <p:ext uri="{BB962C8B-B14F-4D97-AF65-F5344CB8AC3E}">
        <p14:creationId xmlns:p14="http://schemas.microsoft.com/office/powerpoint/2010/main" val="26533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a:t>Providing a device-independent block size</a:t>
            </a:r>
          </a:p>
        </p:txBody>
      </p:sp>
      <p:sp>
        <p:nvSpPr>
          <p:cNvPr id="3" name="Content Placeholder 2"/>
          <p:cNvSpPr>
            <a:spLocks noGrp="1"/>
          </p:cNvSpPr>
          <p:nvPr>
            <p:ph idx="1"/>
          </p:nvPr>
        </p:nvSpPr>
        <p:spPr/>
        <p:txBody>
          <a:bodyPr/>
          <a:lstStyle/>
          <a:p>
            <a:r>
              <a:rPr lang="en-US" dirty="0"/>
              <a:t>Different disks may have different sector sizes.</a:t>
            </a:r>
          </a:p>
          <a:p>
            <a:r>
              <a:rPr lang="en-US" dirty="0"/>
              <a:t>It is up to the device independent I/O software to hide this fact and provide a uniform block size to higher layers.</a:t>
            </a:r>
          </a:p>
          <a:p>
            <a:pPr marL="0" indent="0">
              <a:buNone/>
            </a:pPr>
            <a:endParaRPr lang="en-IN" dirty="0"/>
          </a:p>
        </p:txBody>
      </p:sp>
    </p:spTree>
    <p:extLst>
      <p:ext uri="{BB962C8B-B14F-4D97-AF65-F5344CB8AC3E}">
        <p14:creationId xmlns:p14="http://schemas.microsoft.com/office/powerpoint/2010/main" val="114298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a:t>RAID (RAID – Redundant Array of Independent Disks</a:t>
            </a:r>
            <a:r>
              <a:rPr lang="en-US" dirty="0" smtClean="0"/>
              <a:t>)</a:t>
            </a:r>
          </a:p>
          <a:p>
            <a:r>
              <a:rPr lang="en-US" dirty="0"/>
              <a:t>RAID </a:t>
            </a:r>
            <a:r>
              <a:rPr lang="en-US" dirty="0" smtClean="0"/>
              <a:t>is </a:t>
            </a:r>
            <a:r>
              <a:rPr lang="en-US" dirty="0"/>
              <a:t>a data storage virtualization technology that combines multiple physical disk drive components into a single logical unit for the purposes of data redundancy, performance improvement</a:t>
            </a:r>
            <a:r>
              <a:rPr lang="en-US" dirty="0" smtClean="0"/>
              <a:t>, large storage capacity </a:t>
            </a:r>
            <a:r>
              <a:rPr lang="en-US" dirty="0"/>
              <a:t>or </a:t>
            </a:r>
            <a:r>
              <a:rPr lang="en-US" dirty="0" smtClean="0"/>
              <a:t>all.</a:t>
            </a:r>
          </a:p>
          <a:p>
            <a:r>
              <a:rPr lang="en-US" dirty="0"/>
              <a:t>Data is distributed across the drives in one of several ways, referred to as RAID levels, depending on the required level of redundancy and </a:t>
            </a:r>
            <a:r>
              <a:rPr lang="en-US" dirty="0" smtClean="0"/>
              <a:t>performance.</a:t>
            </a:r>
          </a:p>
          <a:p>
            <a:r>
              <a:rPr lang="en-US" dirty="0"/>
              <a:t>All RAID have the property that the data are distributed over drives, to allow parallel operation</a:t>
            </a:r>
            <a:r>
              <a:rPr lang="en-US" dirty="0" smtClean="0"/>
              <a:t>.</a:t>
            </a:r>
          </a:p>
          <a:p>
            <a:r>
              <a:rPr lang="en-US" dirty="0" smtClean="0"/>
              <a:t>There are 7 levels of RAID.</a:t>
            </a:r>
            <a:endParaRPr lang="en-US" dirty="0"/>
          </a:p>
        </p:txBody>
      </p:sp>
    </p:spTree>
    <p:extLst>
      <p:ext uri="{BB962C8B-B14F-4D97-AF65-F5344CB8AC3E}">
        <p14:creationId xmlns:p14="http://schemas.microsoft.com/office/powerpoint/2010/main" val="336855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0501" y="1066800"/>
            <a:ext cx="4457700" cy="5059363"/>
          </a:xfrm>
        </p:spPr>
        <p:txBody>
          <a:bodyPr/>
          <a:lstStyle/>
          <a:p>
            <a:pPr algn="just"/>
            <a:r>
              <a:rPr lang="en-US" dirty="0"/>
              <a:t>It splits data (file) into blocks of data.</a:t>
            </a:r>
          </a:p>
          <a:p>
            <a:pPr algn="just"/>
            <a:r>
              <a:rPr lang="en-US" dirty="0"/>
              <a:t>Stripe the blocks across disks in the </a:t>
            </a:r>
            <a:r>
              <a:rPr lang="en-US" dirty="0" smtClean="0"/>
              <a:t>system.</a:t>
            </a:r>
          </a:p>
          <a:p>
            <a:pPr algn="just"/>
            <a:r>
              <a:rPr lang="en-US" dirty="0"/>
              <a:t>In the diagram to the right, the odd blocks are written to disk </a:t>
            </a:r>
            <a:r>
              <a:rPr lang="en-US" dirty="0" smtClean="0"/>
              <a:t>1 </a:t>
            </a:r>
            <a:r>
              <a:rPr lang="en-US" dirty="0"/>
              <a:t>and the even blocks to </a:t>
            </a:r>
            <a:r>
              <a:rPr lang="en-US" dirty="0" smtClean="0"/>
              <a:t>disk 2.</a:t>
            </a:r>
            <a:endParaRPr lang="en-US" dirty="0"/>
          </a:p>
        </p:txBody>
      </p:sp>
      <p:sp>
        <p:nvSpPr>
          <p:cNvPr id="2" name="Title 1"/>
          <p:cNvSpPr>
            <a:spLocks noGrp="1"/>
          </p:cNvSpPr>
          <p:nvPr>
            <p:ph type="title"/>
          </p:nvPr>
        </p:nvSpPr>
        <p:spPr/>
        <p:txBody>
          <a:bodyPr/>
          <a:lstStyle/>
          <a:p>
            <a:r>
              <a:rPr lang="en-US" dirty="0" smtClean="0"/>
              <a:t>RAID 0</a:t>
            </a:r>
            <a:endParaRPr lang="en-US" dirty="0"/>
          </a:p>
        </p:txBody>
      </p:sp>
      <p:pic>
        <p:nvPicPr>
          <p:cNvPr id="9" name="Picture 2" descr="RAID 0 diagram"/>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7088" t="23579" r="17288" b="9053"/>
          <a:stretch/>
        </p:blipFill>
        <p:spPr bwMode="auto">
          <a:xfrm>
            <a:off x="4686300" y="1386623"/>
            <a:ext cx="4305300" cy="441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6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RAID 0</a:t>
            </a:r>
          </a:p>
        </p:txBody>
      </p:sp>
      <p:sp>
        <p:nvSpPr>
          <p:cNvPr id="6" name="Content Placeholder 5"/>
          <p:cNvSpPr>
            <a:spLocks noGrp="1"/>
          </p:cNvSpPr>
          <p:nvPr>
            <p:ph idx="1"/>
          </p:nvPr>
        </p:nvSpPr>
        <p:spPr/>
        <p:txBody>
          <a:bodyPr/>
          <a:lstStyle/>
          <a:p>
            <a:r>
              <a:rPr lang="en-US" dirty="0"/>
              <a:t>It is easy to implement</a:t>
            </a:r>
            <a:r>
              <a:rPr lang="en-US" dirty="0" smtClean="0"/>
              <a:t>.</a:t>
            </a:r>
          </a:p>
          <a:p>
            <a:r>
              <a:rPr lang="en-US" dirty="0"/>
              <a:t>No parity calculation overhead is involved.</a:t>
            </a:r>
          </a:p>
          <a:p>
            <a:r>
              <a:rPr lang="en-US" dirty="0"/>
              <a:t>It provides good performance by spreading the load </a:t>
            </a:r>
            <a:r>
              <a:rPr lang="en-US" dirty="0" smtClean="0"/>
              <a:t>across </a:t>
            </a:r>
            <a:r>
              <a:rPr lang="en-US" dirty="0"/>
              <a:t>many channels and drives.</a:t>
            </a:r>
          </a:p>
          <a:p>
            <a:r>
              <a:rPr lang="en-US" dirty="0" smtClean="0"/>
              <a:t>It provides no redundancy or error detection.</a:t>
            </a:r>
          </a:p>
          <a:p>
            <a:r>
              <a:rPr lang="en-US" dirty="0" smtClean="0"/>
              <a:t>Not </a:t>
            </a:r>
            <a:r>
              <a:rPr lang="en-US" dirty="0"/>
              <a:t>true RAID </a:t>
            </a:r>
            <a:r>
              <a:rPr lang="en-US" dirty="0" smtClean="0"/>
              <a:t>because </a:t>
            </a:r>
            <a:r>
              <a:rPr lang="en-US" dirty="0"/>
              <a:t>there is no fault tolerance. The failure of just one drive will result in all data in an array being lost.</a:t>
            </a:r>
          </a:p>
          <a:p>
            <a:r>
              <a:rPr lang="en-US" dirty="0"/>
              <a:t>After certain amount of drives, </a:t>
            </a:r>
            <a:r>
              <a:rPr lang="en-US" dirty="0" smtClean="0"/>
              <a:t>performance </a:t>
            </a:r>
            <a:r>
              <a:rPr lang="en-US" dirty="0"/>
              <a:t>does not </a:t>
            </a:r>
            <a:r>
              <a:rPr lang="en-US" dirty="0" smtClean="0"/>
              <a:t>increase significantly.</a:t>
            </a:r>
            <a:endParaRPr lang="en-US" dirty="0"/>
          </a:p>
          <a:p>
            <a:r>
              <a:rPr lang="en-US" dirty="0"/>
              <a:t>It requires minimum 2 drives to implement.</a:t>
            </a:r>
          </a:p>
        </p:txBody>
      </p:sp>
    </p:spTree>
    <p:extLst>
      <p:ext uri="{BB962C8B-B14F-4D97-AF65-F5344CB8AC3E}">
        <p14:creationId xmlns:p14="http://schemas.microsoft.com/office/powerpoint/2010/main" val="216162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0500" y="1066800"/>
            <a:ext cx="4762500" cy="5334000"/>
          </a:xfrm>
        </p:spPr>
        <p:txBody>
          <a:bodyPr>
            <a:normAutofit/>
          </a:bodyPr>
          <a:lstStyle/>
          <a:p>
            <a:pPr algn="just"/>
            <a:r>
              <a:rPr lang="en-US" dirty="0"/>
              <a:t>A complete file is stored on a single disk</a:t>
            </a:r>
          </a:p>
          <a:p>
            <a:pPr algn="just"/>
            <a:r>
              <a:rPr lang="en-US" dirty="0"/>
              <a:t>A second disk contains an exact copy of the file</a:t>
            </a:r>
          </a:p>
          <a:p>
            <a:pPr algn="just"/>
            <a:r>
              <a:rPr lang="en-US" dirty="0" smtClean="0"/>
              <a:t>It provides </a:t>
            </a:r>
            <a:r>
              <a:rPr lang="en-US" dirty="0"/>
              <a:t>complete redundancy of </a:t>
            </a:r>
            <a:r>
              <a:rPr lang="en-US" dirty="0" smtClean="0"/>
              <a:t>data.</a:t>
            </a:r>
            <a:endParaRPr lang="en-US" dirty="0"/>
          </a:p>
          <a:p>
            <a:pPr algn="just"/>
            <a:r>
              <a:rPr lang="en-US" dirty="0"/>
              <a:t>Read performance can be improved</a:t>
            </a:r>
          </a:p>
          <a:p>
            <a:pPr lvl="1" algn="just"/>
            <a:r>
              <a:rPr lang="en-US" dirty="0" smtClean="0"/>
              <a:t>Same file </a:t>
            </a:r>
            <a:r>
              <a:rPr lang="en-US" dirty="0"/>
              <a:t>data can be read in parallel</a:t>
            </a:r>
          </a:p>
          <a:p>
            <a:pPr algn="just"/>
            <a:r>
              <a:rPr lang="en-US" dirty="0"/>
              <a:t>Write performance suffers</a:t>
            </a:r>
          </a:p>
          <a:p>
            <a:pPr lvl="1" algn="just"/>
            <a:r>
              <a:rPr lang="en-US" dirty="0"/>
              <a:t>must write the data out </a:t>
            </a:r>
            <a:r>
              <a:rPr lang="en-US" dirty="0" smtClean="0"/>
              <a:t>twice</a:t>
            </a:r>
            <a:endParaRPr lang="en-US" dirty="0"/>
          </a:p>
          <a:p>
            <a:pPr algn="just"/>
            <a:endParaRPr lang="en-US" dirty="0"/>
          </a:p>
        </p:txBody>
      </p:sp>
      <p:sp>
        <p:nvSpPr>
          <p:cNvPr id="2" name="Title 1"/>
          <p:cNvSpPr>
            <a:spLocks noGrp="1"/>
          </p:cNvSpPr>
          <p:nvPr>
            <p:ph type="title"/>
          </p:nvPr>
        </p:nvSpPr>
        <p:spPr/>
        <p:txBody>
          <a:bodyPr/>
          <a:lstStyle/>
          <a:p>
            <a:r>
              <a:rPr lang="en-US" dirty="0" smtClean="0"/>
              <a:t>RAID 1</a:t>
            </a:r>
            <a:endParaRPr lang="en-US" dirty="0"/>
          </a:p>
        </p:txBody>
      </p:sp>
      <p:pic>
        <p:nvPicPr>
          <p:cNvPr id="10" name="Picture 8" descr="RAID 1 diagram"/>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7825" t="23790" r="14666" b="9332"/>
          <a:stretch/>
        </p:blipFill>
        <p:spPr bwMode="auto">
          <a:xfrm>
            <a:off x="4953000" y="1614928"/>
            <a:ext cx="4000500" cy="396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2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a:t>
            </a:r>
            <a:endParaRPr lang="en-US" dirty="0"/>
          </a:p>
        </p:txBody>
      </p:sp>
      <p:sp>
        <p:nvSpPr>
          <p:cNvPr id="6" name="Content Placeholder 5"/>
          <p:cNvSpPr>
            <a:spLocks noGrp="1"/>
          </p:cNvSpPr>
          <p:nvPr>
            <p:ph idx="1"/>
          </p:nvPr>
        </p:nvSpPr>
        <p:spPr/>
        <p:txBody>
          <a:bodyPr/>
          <a:lstStyle/>
          <a:p>
            <a:r>
              <a:rPr lang="en-US" dirty="0"/>
              <a:t>Most expensive RAID implementation.</a:t>
            </a:r>
          </a:p>
          <a:p>
            <a:r>
              <a:rPr lang="en-US" dirty="0"/>
              <a:t>It requires twice as much storage space.</a:t>
            </a:r>
          </a:p>
          <a:p>
            <a:r>
              <a:rPr lang="en-US" dirty="0" smtClean="0"/>
              <a:t>In </a:t>
            </a:r>
            <a:r>
              <a:rPr lang="en-US" dirty="0"/>
              <a:t>case a drive fails, data do not have to be rebuild, they just have to be copied to the replacement drive</a:t>
            </a:r>
            <a:r>
              <a:rPr lang="en-US" dirty="0" smtClean="0"/>
              <a:t>.</a:t>
            </a:r>
          </a:p>
          <a:p>
            <a:r>
              <a:rPr lang="en-US" dirty="0"/>
              <a:t>The main disadvantage is that the effective storage capacity is only half of the total drive capacity because all data get written twice.</a:t>
            </a:r>
          </a:p>
          <a:p>
            <a:r>
              <a:rPr lang="en-US" dirty="0"/>
              <a:t>Software RAID 1 solutions do not always allow a hot swap of a failed drive. </a:t>
            </a:r>
            <a:endParaRPr lang="en-US" dirty="0" smtClean="0"/>
          </a:p>
          <a:p>
            <a:r>
              <a:rPr lang="en-US" dirty="0" smtClean="0"/>
              <a:t>That </a:t>
            </a:r>
            <a:r>
              <a:rPr lang="en-US" dirty="0"/>
              <a:t>means the failed drive can only be replaced after powering down the computer it is attached to. </a:t>
            </a:r>
            <a:endParaRPr lang="en-US" dirty="0" smtClean="0"/>
          </a:p>
          <a:p>
            <a:r>
              <a:rPr lang="en-US" dirty="0" smtClean="0"/>
              <a:t>For </a:t>
            </a:r>
            <a:r>
              <a:rPr lang="en-US" dirty="0"/>
              <a:t>servers that are used simultaneously by many people, this may not be acceptable. Such systems typically use hardware controllers that do support hot swapping.</a:t>
            </a:r>
          </a:p>
        </p:txBody>
      </p:sp>
    </p:spTree>
    <p:extLst>
      <p:ext uri="{BB962C8B-B14F-4D97-AF65-F5344CB8AC3E}">
        <p14:creationId xmlns:p14="http://schemas.microsoft.com/office/powerpoint/2010/main" val="5954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a:t>
            </a:r>
            <a:endParaRPr lang="en-US" dirty="0"/>
          </a:p>
        </p:txBody>
      </p:sp>
      <p:sp>
        <p:nvSpPr>
          <p:cNvPr id="7" name="Content Placeholder 6"/>
          <p:cNvSpPr>
            <a:spLocks noGrp="1"/>
          </p:cNvSpPr>
          <p:nvPr>
            <p:ph idx="1"/>
          </p:nvPr>
        </p:nvSpPr>
        <p:spPr/>
        <p:txBody>
          <a:bodyPr/>
          <a:lstStyle/>
          <a:p>
            <a:r>
              <a:rPr lang="en-US" dirty="0" smtClean="0"/>
              <a:t>It stripes data at bit level (rather than </a:t>
            </a:r>
            <a:r>
              <a:rPr lang="en-US" dirty="0"/>
              <a:t>block level) with dedicated Hamming-code </a:t>
            </a:r>
            <a:r>
              <a:rPr lang="en-US" dirty="0" smtClean="0"/>
              <a:t>parity.</a:t>
            </a:r>
          </a:p>
          <a:p>
            <a:r>
              <a:rPr lang="en-US" dirty="0"/>
              <a:t>It </a:t>
            </a:r>
            <a:r>
              <a:rPr lang="en-US" dirty="0" smtClean="0"/>
              <a:t>uses </a:t>
            </a:r>
            <a:r>
              <a:rPr lang="en-US" dirty="0"/>
              <a:t>ECC </a:t>
            </a:r>
            <a:r>
              <a:rPr lang="en-US" dirty="0" smtClean="0"/>
              <a:t>(Error Correcting Code) to </a:t>
            </a:r>
            <a:r>
              <a:rPr lang="en-US" dirty="0"/>
              <a:t>monitor correctness of information on </a:t>
            </a:r>
            <a:r>
              <a:rPr lang="en-US" dirty="0" smtClean="0"/>
              <a:t>disk.</a:t>
            </a:r>
          </a:p>
          <a:p>
            <a:r>
              <a:rPr lang="en-US" dirty="0"/>
              <a:t>A parity disk is then used to reconstruct corrupted or lost </a:t>
            </a:r>
            <a:r>
              <a:rPr lang="en-US" dirty="0" smtClean="0"/>
              <a:t>data.</a:t>
            </a:r>
            <a:endParaRPr lang="en-US" dirty="0"/>
          </a:p>
          <a:p>
            <a:endParaRPr lang="en-US" dirty="0" smtClean="0"/>
          </a:p>
          <a:p>
            <a:endParaRPr lang="en-US" dirty="0"/>
          </a:p>
        </p:txBody>
      </p:sp>
      <p:pic>
        <p:nvPicPr>
          <p:cNvPr id="6" name="Picture 2" descr="RAID 2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5720" t="24718" r="4806" b="7569"/>
          <a:stretch/>
        </p:blipFill>
        <p:spPr bwMode="auto">
          <a:xfrm>
            <a:off x="270000" y="3276600"/>
            <a:ext cx="8604000" cy="248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2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2</a:t>
            </a:r>
            <a:endParaRPr lang="en-IN" dirty="0"/>
          </a:p>
        </p:txBody>
      </p:sp>
      <p:sp>
        <p:nvSpPr>
          <p:cNvPr id="3" name="Content Placeholder 2"/>
          <p:cNvSpPr>
            <a:spLocks noGrp="1"/>
          </p:cNvSpPr>
          <p:nvPr>
            <p:ph idx="1"/>
          </p:nvPr>
        </p:nvSpPr>
        <p:spPr/>
        <p:txBody>
          <a:bodyPr/>
          <a:lstStyle/>
          <a:p>
            <a:r>
              <a:rPr lang="en-IN" dirty="0"/>
              <a:t>Imagine splitting each byte into a pair of 4-bit nibbles, then adding Hamming code to each one to form a 7-bit word, of which bit 1, 2 and 4 were parity bits.</a:t>
            </a:r>
          </a:p>
          <a:p>
            <a:r>
              <a:rPr lang="en-IN" dirty="0"/>
              <a:t>In this RAID level 2 each of seven drives needs synchronized in terms of arm position and rotational position, and then it would be possible to write the 7-bit Hamming coded word over the seven </a:t>
            </a:r>
            <a:r>
              <a:rPr lang="en-IN" dirty="0" smtClean="0"/>
              <a:t>drives.</a:t>
            </a:r>
            <a:endParaRPr lang="en-IN" dirty="0"/>
          </a:p>
          <a:p>
            <a:r>
              <a:rPr lang="en-IN" dirty="0" smtClean="0"/>
              <a:t>Here</a:t>
            </a:r>
            <a:r>
              <a:rPr lang="en-IN" dirty="0"/>
              <a:t>, losing one drive did not cause problem, which can be handled by Hamming code on the fly.</a:t>
            </a:r>
          </a:p>
          <a:p>
            <a:r>
              <a:rPr lang="en-IN" dirty="0" smtClean="0"/>
              <a:t>Big </a:t>
            </a:r>
            <a:r>
              <a:rPr lang="en-IN" dirty="0"/>
              <a:t>problem is performance</a:t>
            </a:r>
          </a:p>
          <a:p>
            <a:pPr lvl="1"/>
            <a:r>
              <a:rPr lang="en-IN" dirty="0"/>
              <a:t>must </a:t>
            </a:r>
            <a:r>
              <a:rPr lang="en-IN" dirty="0" smtClean="0"/>
              <a:t>have to read </a:t>
            </a:r>
            <a:r>
              <a:rPr lang="en-IN" dirty="0"/>
              <a:t>data plus ECC code from other disks</a:t>
            </a:r>
          </a:p>
          <a:p>
            <a:pPr lvl="1"/>
            <a:r>
              <a:rPr lang="en-IN" dirty="0"/>
              <a:t>for a write, </a:t>
            </a:r>
            <a:r>
              <a:rPr lang="en-IN" dirty="0" smtClean="0"/>
              <a:t>must have </a:t>
            </a:r>
            <a:r>
              <a:rPr lang="en-IN" dirty="0"/>
              <a:t>to modify data, ECC, and parity disks</a:t>
            </a:r>
          </a:p>
          <a:p>
            <a:pPr marL="0" indent="0">
              <a:buNone/>
            </a:pPr>
            <a:endParaRPr lang="en-IN" dirty="0"/>
          </a:p>
        </p:txBody>
      </p:sp>
    </p:spTree>
    <p:extLst>
      <p:ext uri="{BB962C8B-B14F-4D97-AF65-F5344CB8AC3E}">
        <p14:creationId xmlns:p14="http://schemas.microsoft.com/office/powerpoint/2010/main" val="371503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controller </a:t>
            </a:r>
            <a:endParaRPr lang="en-US" dirty="0"/>
          </a:p>
        </p:txBody>
      </p:sp>
      <p:sp>
        <p:nvSpPr>
          <p:cNvPr id="3" name="Content Placeholder 2"/>
          <p:cNvSpPr>
            <a:spLocks noGrp="1"/>
          </p:cNvSpPr>
          <p:nvPr>
            <p:ph idx="1"/>
          </p:nvPr>
        </p:nvSpPr>
        <p:spPr/>
        <p:txBody>
          <a:bodyPr>
            <a:normAutofit/>
          </a:bodyPr>
          <a:lstStyle/>
          <a:p>
            <a:r>
              <a:rPr lang="en-IN" dirty="0" smtClean="0"/>
              <a:t>Electronic </a:t>
            </a:r>
            <a:r>
              <a:rPr lang="en-IN" dirty="0"/>
              <a:t>component </a:t>
            </a:r>
            <a:r>
              <a:rPr lang="en-IN" dirty="0" smtClean="0"/>
              <a:t>which controls </a:t>
            </a:r>
            <a:r>
              <a:rPr lang="en-IN" dirty="0"/>
              <a:t>the </a:t>
            </a:r>
            <a:r>
              <a:rPr lang="en-IN" dirty="0" smtClean="0"/>
              <a:t>device.</a:t>
            </a:r>
            <a:endParaRPr lang="en-IN" dirty="0"/>
          </a:p>
          <a:p>
            <a:r>
              <a:rPr lang="en-IN" dirty="0" smtClean="0"/>
              <a:t>It may handle </a:t>
            </a:r>
            <a:r>
              <a:rPr lang="en-IN" dirty="0"/>
              <a:t>multiple </a:t>
            </a:r>
            <a:r>
              <a:rPr lang="en-IN" dirty="0" smtClean="0"/>
              <a:t>devices.</a:t>
            </a:r>
            <a:endParaRPr lang="en-IN" dirty="0"/>
          </a:p>
          <a:p>
            <a:r>
              <a:rPr lang="en-IN" dirty="0" smtClean="0"/>
              <a:t>There may </a:t>
            </a:r>
            <a:r>
              <a:rPr lang="en-IN" dirty="0"/>
              <a:t>be more than one controller per mechanical component (example: hard drive</a:t>
            </a:r>
            <a:r>
              <a:rPr lang="en-IN" dirty="0" smtClean="0"/>
              <a:t>).</a:t>
            </a:r>
            <a:endParaRPr lang="en-IN" dirty="0"/>
          </a:p>
          <a:p>
            <a:r>
              <a:rPr lang="en-IN" dirty="0"/>
              <a:t>Controller's </a:t>
            </a:r>
            <a:r>
              <a:rPr lang="en-IN" dirty="0" smtClean="0"/>
              <a:t>tasks are:</a:t>
            </a:r>
            <a:endParaRPr lang="en-IN" dirty="0"/>
          </a:p>
          <a:p>
            <a:pPr lvl="1"/>
            <a:r>
              <a:rPr lang="en-IN" dirty="0" smtClean="0"/>
              <a:t>It converts </a:t>
            </a:r>
            <a:r>
              <a:rPr lang="en-IN" dirty="0"/>
              <a:t>serial bit stream to block of bytes</a:t>
            </a:r>
          </a:p>
          <a:p>
            <a:pPr lvl="1"/>
            <a:r>
              <a:rPr lang="en-IN" dirty="0"/>
              <a:t>Perform error correction </a:t>
            </a:r>
            <a:r>
              <a:rPr lang="en-IN" dirty="0" smtClean="0"/>
              <a:t>if necessary</a:t>
            </a:r>
          </a:p>
          <a:p>
            <a:pPr lvl="1"/>
            <a:r>
              <a:rPr lang="en-IN" dirty="0" smtClean="0"/>
              <a:t>Block </a:t>
            </a:r>
            <a:r>
              <a:rPr lang="en-IN" dirty="0"/>
              <a:t>of bytes is </a:t>
            </a:r>
            <a:r>
              <a:rPr lang="en-IN" dirty="0" smtClean="0"/>
              <a:t>first </a:t>
            </a:r>
            <a:r>
              <a:rPr lang="en-IN" dirty="0"/>
              <a:t>assembled bit by bit in buffer inside </a:t>
            </a:r>
            <a:r>
              <a:rPr lang="en-IN" dirty="0" smtClean="0"/>
              <a:t>the controller</a:t>
            </a:r>
          </a:p>
          <a:p>
            <a:pPr lvl="1"/>
            <a:r>
              <a:rPr lang="en-IN" dirty="0" smtClean="0"/>
              <a:t>After </a:t>
            </a:r>
            <a:r>
              <a:rPr lang="en-IN" dirty="0"/>
              <a:t>verification, the block has been declared to be error free, and then it can be copied to main </a:t>
            </a:r>
            <a:r>
              <a:rPr lang="en-IN" dirty="0" smtClean="0"/>
              <a:t>memory</a:t>
            </a:r>
            <a:endParaRPr lang="en-IN" dirty="0"/>
          </a:p>
        </p:txBody>
      </p:sp>
    </p:spTree>
    <p:extLst>
      <p:ext uri="{BB962C8B-B14F-4D97-AF65-F5344CB8AC3E}">
        <p14:creationId xmlns:p14="http://schemas.microsoft.com/office/powerpoint/2010/main" val="301091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a:t>
            </a:r>
            <a:endParaRPr lang="en-US" dirty="0"/>
          </a:p>
        </p:txBody>
      </p:sp>
      <p:sp>
        <p:nvSpPr>
          <p:cNvPr id="3" name="Content Placeholder 2"/>
          <p:cNvSpPr>
            <a:spLocks noGrp="1"/>
          </p:cNvSpPr>
          <p:nvPr>
            <p:ph idx="1"/>
          </p:nvPr>
        </p:nvSpPr>
        <p:spPr/>
        <p:txBody>
          <a:bodyPr/>
          <a:lstStyle/>
          <a:p>
            <a:r>
              <a:rPr lang="en-IN" dirty="0"/>
              <a:t>This technique uses striping and dedicates one </a:t>
            </a:r>
            <a:r>
              <a:rPr lang="en-IN"/>
              <a:t>drive </a:t>
            </a:r>
            <a:r>
              <a:rPr lang="en-IN" smtClean="0"/>
              <a:t>fo </a:t>
            </a:r>
            <a:r>
              <a:rPr lang="en-IN" dirty="0"/>
              <a:t>storing parity information.</a:t>
            </a:r>
          </a:p>
          <a:p>
            <a:r>
              <a:rPr lang="en-IN" dirty="0"/>
              <a:t>Here single parity bit is computed for each data word and written to a parity drive. </a:t>
            </a:r>
            <a:endParaRPr lang="en-IN" dirty="0" smtClean="0"/>
          </a:p>
          <a:p>
            <a:r>
              <a:rPr lang="en-IN" dirty="0" smtClean="0"/>
              <a:t>The </a:t>
            </a:r>
            <a:r>
              <a:rPr lang="en-IN" dirty="0"/>
              <a:t>embedded ECC information is used to detect errors.</a:t>
            </a:r>
          </a:p>
          <a:p>
            <a:r>
              <a:rPr lang="en-IN" dirty="0" smtClean="0"/>
              <a:t>As </a:t>
            </a:r>
            <a:r>
              <a:rPr lang="en-IN" dirty="0"/>
              <a:t>in RAID level 2 the drives must be exactly synchronized.</a:t>
            </a:r>
          </a:p>
          <a:p>
            <a:endParaRPr lang="en-US" dirty="0"/>
          </a:p>
        </p:txBody>
      </p:sp>
      <p:pic>
        <p:nvPicPr>
          <p:cNvPr id="5" name="Picture 2" descr="RAID 3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6666" t="21108" r="6666" b="9235"/>
          <a:stretch/>
        </p:blipFill>
        <p:spPr bwMode="auto">
          <a:xfrm>
            <a:off x="1676400" y="3276599"/>
            <a:ext cx="6156000" cy="31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4</a:t>
            </a:r>
            <a:endParaRPr lang="en-US" dirty="0"/>
          </a:p>
        </p:txBody>
      </p:sp>
      <p:sp>
        <p:nvSpPr>
          <p:cNvPr id="3" name="Content Placeholder 2"/>
          <p:cNvSpPr>
            <a:spLocks noGrp="1"/>
          </p:cNvSpPr>
          <p:nvPr>
            <p:ph idx="1"/>
          </p:nvPr>
        </p:nvSpPr>
        <p:spPr/>
        <p:txBody>
          <a:bodyPr/>
          <a:lstStyle/>
          <a:p>
            <a:r>
              <a:rPr lang="en-IN" dirty="0"/>
              <a:t>This level uses large stripes, which means you can read records from any single drive. </a:t>
            </a:r>
            <a:endParaRPr lang="en-IN" dirty="0" smtClean="0"/>
          </a:p>
          <a:p>
            <a:r>
              <a:rPr lang="en-IN" dirty="0"/>
              <a:t>They do not require synchronization of drives.</a:t>
            </a:r>
            <a:endParaRPr lang="en-US" dirty="0" smtClean="0"/>
          </a:p>
          <a:p>
            <a:endParaRPr lang="en-US" dirty="0"/>
          </a:p>
        </p:txBody>
      </p:sp>
      <p:pic>
        <p:nvPicPr>
          <p:cNvPr id="5" name="Picture 2" descr="http://cdn.ttgtmedia.com/rms/onlineImages/storage_raid_04.png"/>
          <p:cNvPicPr>
            <a:picLocks noChangeAspect="1" noChangeArrowheads="1"/>
          </p:cNvPicPr>
          <p:nvPr/>
        </p:nvPicPr>
        <p:blipFill rotWithShape="1">
          <a:blip r:embed="rId2">
            <a:extLst>
              <a:ext uri="{28A0092B-C50C-407E-A947-70E740481C1C}">
                <a14:useLocalDpi xmlns:a14="http://schemas.microsoft.com/office/drawing/2010/main" val="0"/>
              </a:ext>
            </a:extLst>
          </a:blip>
          <a:srcRect l="7142" t="18568" r="6191" b="13506"/>
          <a:stretch/>
        </p:blipFill>
        <p:spPr bwMode="auto">
          <a:xfrm>
            <a:off x="914400" y="2743200"/>
            <a:ext cx="7272000" cy="3596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02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4</a:t>
            </a:r>
            <a:endParaRPr lang="en-IN" dirty="0"/>
          </a:p>
        </p:txBody>
      </p:sp>
      <p:sp>
        <p:nvSpPr>
          <p:cNvPr id="3" name="Content Placeholder 2"/>
          <p:cNvSpPr>
            <a:spLocks noGrp="1"/>
          </p:cNvSpPr>
          <p:nvPr>
            <p:ph idx="1"/>
          </p:nvPr>
        </p:nvSpPr>
        <p:spPr/>
        <p:txBody>
          <a:bodyPr/>
          <a:lstStyle/>
          <a:p>
            <a:r>
              <a:rPr lang="en-IN" dirty="0" smtClean="0"/>
              <a:t>RAID </a:t>
            </a:r>
            <a:r>
              <a:rPr lang="en-IN" dirty="0"/>
              <a:t>level 4 is like RAID level 0, with strip-for-strip parity written onto an extra drive, for example, if each strip is k bytes long, all strips are EXCLUSIVE </a:t>
            </a:r>
            <a:r>
              <a:rPr lang="en-IN" dirty="0" err="1"/>
              <a:t>ORed</a:t>
            </a:r>
            <a:r>
              <a:rPr lang="en-IN" dirty="0"/>
              <a:t> together, resulting in a parity strip k bytes long.</a:t>
            </a:r>
          </a:p>
          <a:p>
            <a:r>
              <a:rPr lang="en-IN" dirty="0"/>
              <a:t>If a drive crashes, the lost bytes can be recomputed from the parity drive by reading the entire set of drives.</a:t>
            </a:r>
          </a:p>
          <a:p>
            <a:r>
              <a:rPr lang="en-IN" dirty="0"/>
              <a:t>This design protects against the loss of a drive but performs poorly for small updates, if one sector is changed, it is necessary to read all the drives in order to recalculate the parity.</a:t>
            </a:r>
          </a:p>
          <a:p>
            <a:r>
              <a:rPr lang="en-IN" dirty="0"/>
              <a:t>It creates heavy load on parity drive.</a:t>
            </a:r>
          </a:p>
          <a:p>
            <a:endParaRPr lang="en-IN" dirty="0"/>
          </a:p>
        </p:txBody>
      </p:sp>
    </p:spTree>
    <p:extLst>
      <p:ext uri="{BB962C8B-B14F-4D97-AF65-F5344CB8AC3E}">
        <p14:creationId xmlns:p14="http://schemas.microsoft.com/office/powerpoint/2010/main" val="169433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t>
            </a:r>
            <a:r>
              <a:rPr lang="en-US" dirty="0" smtClean="0"/>
              <a:t>5</a:t>
            </a:r>
            <a:endParaRPr lang="en-IN" dirty="0"/>
          </a:p>
        </p:txBody>
      </p:sp>
      <p:sp>
        <p:nvSpPr>
          <p:cNvPr id="3" name="Content Placeholder 2"/>
          <p:cNvSpPr>
            <a:spLocks noGrp="1"/>
          </p:cNvSpPr>
          <p:nvPr>
            <p:ph idx="1"/>
          </p:nvPr>
        </p:nvSpPr>
        <p:spPr/>
        <p:txBody>
          <a:bodyPr/>
          <a:lstStyle/>
          <a:p>
            <a:r>
              <a:rPr lang="en-IN" dirty="0"/>
              <a:t>This level is based on block-level striping with parity. </a:t>
            </a:r>
            <a:endParaRPr lang="en-IN" dirty="0" smtClean="0"/>
          </a:p>
          <a:p>
            <a:r>
              <a:rPr lang="en-IN" dirty="0" smtClean="0"/>
              <a:t>The </a:t>
            </a:r>
            <a:r>
              <a:rPr lang="en-IN" dirty="0"/>
              <a:t>parity information is striped across each </a:t>
            </a:r>
            <a:r>
              <a:rPr lang="en-IN" dirty="0" smtClean="0"/>
              <a:t>drive.</a:t>
            </a:r>
          </a:p>
          <a:p>
            <a:endParaRPr lang="en-IN" dirty="0" smtClean="0"/>
          </a:p>
          <a:p>
            <a:endParaRPr lang="en-IN" dirty="0"/>
          </a:p>
          <a:p>
            <a:endParaRPr lang="en-IN" dirty="0"/>
          </a:p>
        </p:txBody>
      </p:sp>
      <p:pic>
        <p:nvPicPr>
          <p:cNvPr id="5" name="Picture 2" descr="http://cdn.ttgtmedia.com/rms/onlineImages/storage_raid_05.png"/>
          <p:cNvPicPr>
            <a:picLocks noChangeAspect="1" noChangeArrowheads="1"/>
          </p:cNvPicPr>
          <p:nvPr/>
        </p:nvPicPr>
        <p:blipFill rotWithShape="1">
          <a:blip r:embed="rId2">
            <a:extLst>
              <a:ext uri="{28A0092B-C50C-407E-A947-70E740481C1C}">
                <a14:useLocalDpi xmlns:a14="http://schemas.microsoft.com/office/drawing/2010/main" val="0"/>
              </a:ext>
            </a:extLst>
          </a:blip>
          <a:srcRect l="7619" t="21132" r="6666" b="10943"/>
          <a:stretch/>
        </p:blipFill>
        <p:spPr bwMode="auto">
          <a:xfrm>
            <a:off x="1371600" y="2895600"/>
            <a:ext cx="6858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a:t>
            </a:r>
            <a:endParaRPr lang="en-IN" dirty="0"/>
          </a:p>
        </p:txBody>
      </p:sp>
      <p:sp>
        <p:nvSpPr>
          <p:cNvPr id="3" name="Content Placeholder 2"/>
          <p:cNvSpPr>
            <a:spLocks noGrp="1"/>
          </p:cNvSpPr>
          <p:nvPr>
            <p:ph idx="1"/>
          </p:nvPr>
        </p:nvSpPr>
        <p:spPr/>
        <p:txBody>
          <a:bodyPr/>
          <a:lstStyle/>
          <a:p>
            <a:r>
              <a:rPr lang="en-IN" dirty="0"/>
              <a:t>As with RAID level 4, there is a heavy load in the parity drive, it may become bottleneck.</a:t>
            </a:r>
          </a:p>
          <a:p>
            <a:r>
              <a:rPr lang="en-IN" dirty="0"/>
              <a:t>This bottleneck can be eliminated in RAID level 5 by distributing the parity bits uniformly over all the </a:t>
            </a:r>
            <a:r>
              <a:rPr lang="en-IN" dirty="0" smtClean="0"/>
              <a:t>drives.</a:t>
            </a:r>
            <a:endParaRPr lang="en-IN" dirty="0"/>
          </a:p>
          <a:p>
            <a:endParaRPr lang="en-IN" dirty="0"/>
          </a:p>
        </p:txBody>
      </p:sp>
    </p:spTree>
    <p:extLst>
      <p:ext uri="{BB962C8B-B14F-4D97-AF65-F5344CB8AC3E}">
        <p14:creationId xmlns:p14="http://schemas.microsoft.com/office/powerpoint/2010/main" val="12264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r>
              <a:rPr lang="en-IN" dirty="0"/>
              <a:t>Seek </a:t>
            </a:r>
            <a:r>
              <a:rPr lang="en-IN" dirty="0" smtClean="0"/>
              <a:t>time: The </a:t>
            </a:r>
            <a:r>
              <a:rPr lang="en-IN" dirty="0"/>
              <a:t>time to move the arm to the proper </a:t>
            </a:r>
            <a:r>
              <a:rPr lang="en-IN" dirty="0" smtClean="0"/>
              <a:t>cylinder.</a:t>
            </a:r>
            <a:endParaRPr lang="en-IN" dirty="0"/>
          </a:p>
          <a:p>
            <a:r>
              <a:rPr lang="en-IN" dirty="0"/>
              <a:t>Rotational </a:t>
            </a:r>
            <a:r>
              <a:rPr lang="en-IN" dirty="0" smtClean="0"/>
              <a:t>delay: The </a:t>
            </a:r>
            <a:r>
              <a:rPr lang="en-IN" dirty="0"/>
              <a:t>time for the proper sector to rotate under the </a:t>
            </a:r>
            <a:r>
              <a:rPr lang="en-IN" dirty="0" smtClean="0"/>
              <a:t>head.</a:t>
            </a:r>
          </a:p>
          <a:p>
            <a:endParaRPr lang="en-IN" dirty="0" smtClean="0"/>
          </a:p>
          <a:p>
            <a:endParaRPr lang="en-IN" dirty="0"/>
          </a:p>
        </p:txBody>
      </p:sp>
      <p:pic>
        <p:nvPicPr>
          <p:cNvPr id="7" name="Picture 4" descr="Image result for hard disk internal structure"/>
          <p:cNvPicPr>
            <a:picLocks noChangeAspect="1" noChangeArrowheads="1"/>
          </p:cNvPicPr>
          <p:nvPr/>
        </p:nvPicPr>
        <p:blipFill rotWithShape="1">
          <a:blip r:embed="rId2">
            <a:extLst>
              <a:ext uri="{28A0092B-C50C-407E-A947-70E740481C1C}">
                <a14:useLocalDpi xmlns:a14="http://schemas.microsoft.com/office/drawing/2010/main" val="0"/>
              </a:ext>
            </a:extLst>
          </a:blip>
          <a:srcRect l="17191" t="21939" r="12958" b="12326"/>
          <a:stretch/>
        </p:blipFill>
        <p:spPr bwMode="auto">
          <a:xfrm>
            <a:off x="1881000" y="1981199"/>
            <a:ext cx="6120000" cy="445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2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Disk Arm Scheduling Algorithm</a:t>
            </a:r>
          </a:p>
        </p:txBody>
      </p:sp>
      <p:sp>
        <p:nvSpPr>
          <p:cNvPr id="3" name="Content Placeholder 2"/>
          <p:cNvSpPr>
            <a:spLocks noGrp="1"/>
          </p:cNvSpPr>
          <p:nvPr>
            <p:ph idx="1"/>
          </p:nvPr>
        </p:nvSpPr>
        <p:spPr/>
        <p:txBody>
          <a:bodyPr/>
          <a:lstStyle/>
          <a:p>
            <a:r>
              <a:rPr lang="en-IN" dirty="0"/>
              <a:t>Various types of disk arm scheduling algorithms are available to decrease mean seek time.</a:t>
            </a:r>
          </a:p>
          <a:p>
            <a:pPr marL="819150" lvl="1" indent="-457200">
              <a:buFont typeface="+mj-lt"/>
              <a:buAutoNum type="arabicPeriod"/>
            </a:pPr>
            <a:r>
              <a:rPr lang="en-IN" dirty="0"/>
              <a:t>FCSC (First come first serve)</a:t>
            </a:r>
          </a:p>
          <a:p>
            <a:pPr marL="819150" lvl="1" indent="-457200">
              <a:buFont typeface="+mj-lt"/>
              <a:buAutoNum type="arabicPeriod"/>
            </a:pPr>
            <a:r>
              <a:rPr lang="en-IN" dirty="0"/>
              <a:t>SSTF (Shorted seek time first)</a:t>
            </a:r>
          </a:p>
          <a:p>
            <a:pPr marL="819150" lvl="1" indent="-457200">
              <a:buFont typeface="+mj-lt"/>
              <a:buAutoNum type="arabicPeriod"/>
            </a:pPr>
            <a:r>
              <a:rPr lang="en-IN" dirty="0"/>
              <a:t>SCAN</a:t>
            </a:r>
          </a:p>
          <a:p>
            <a:pPr marL="819150" lvl="1" indent="-457200">
              <a:buFont typeface="+mj-lt"/>
              <a:buAutoNum type="arabicPeriod"/>
            </a:pPr>
            <a:r>
              <a:rPr lang="en-IN" dirty="0"/>
              <a:t>C-SCAN</a:t>
            </a:r>
          </a:p>
          <a:p>
            <a:pPr marL="819150" lvl="1" indent="-457200">
              <a:buFont typeface="+mj-lt"/>
              <a:buAutoNum type="arabicPeriod"/>
            </a:pPr>
            <a:r>
              <a:rPr lang="en-IN" dirty="0"/>
              <a:t>LOOK (Elevator)</a:t>
            </a:r>
          </a:p>
          <a:p>
            <a:pPr marL="819150" lvl="1" indent="-457200">
              <a:buFont typeface="+mj-lt"/>
              <a:buAutoNum type="arabicPeriod"/>
            </a:pPr>
            <a:r>
              <a:rPr lang="en-IN" dirty="0"/>
              <a:t>C-LOOK</a:t>
            </a:r>
          </a:p>
          <a:p>
            <a:endParaRPr lang="en-IN" dirty="0"/>
          </a:p>
        </p:txBody>
      </p:sp>
    </p:spTree>
    <p:extLst>
      <p:ext uri="{BB962C8B-B14F-4D97-AF65-F5344CB8AC3E}">
        <p14:creationId xmlns:p14="http://schemas.microsoft.com/office/powerpoint/2010/main" val="288802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for Disk Arm Scheduling Algorithm</a:t>
            </a:r>
            <a:endParaRPr lang="en-IN" sz="3600" dirty="0"/>
          </a:p>
        </p:txBody>
      </p:sp>
      <p:sp>
        <p:nvSpPr>
          <p:cNvPr id="3" name="Content Placeholder 2"/>
          <p:cNvSpPr>
            <a:spLocks noGrp="1"/>
          </p:cNvSpPr>
          <p:nvPr>
            <p:ph idx="1"/>
          </p:nvPr>
        </p:nvSpPr>
        <p:spPr/>
        <p:txBody>
          <a:bodyPr/>
          <a:lstStyle/>
          <a:p>
            <a:r>
              <a:rPr lang="en-IN" dirty="0"/>
              <a:t>Consider an imaginary disk with 51 cylinders. A request comes in to read a block on cylinder 11. While the seek to cylinder 11 is in progress, new requests come in for cylinders 1, 36, 16, 34, 9, and 12, in that order.</a:t>
            </a:r>
          </a:p>
          <a:p>
            <a:r>
              <a:rPr lang="en-IN" dirty="0"/>
              <a:t>Starting from the current head position, what is the total distance (in cylinders) that the disk arm moves to satisfy all the pending requests, for each of the following disk scheduling Algorithms?</a:t>
            </a:r>
          </a:p>
          <a:p>
            <a:endParaRPr lang="en-IN" dirty="0"/>
          </a:p>
        </p:txBody>
      </p:sp>
    </p:spTree>
    <p:extLst>
      <p:ext uri="{BB962C8B-B14F-4D97-AF65-F5344CB8AC3E}">
        <p14:creationId xmlns:p14="http://schemas.microsoft.com/office/powerpoint/2010/main" val="34282213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FCSC (First come first serve)</a:t>
            </a:r>
          </a:p>
        </p:txBody>
      </p:sp>
      <p:sp>
        <p:nvSpPr>
          <p:cNvPr id="5" name="Content Placeholder 4"/>
          <p:cNvSpPr>
            <a:spLocks noGrp="1"/>
          </p:cNvSpPr>
          <p:nvPr>
            <p:ph idx="1"/>
          </p:nvPr>
        </p:nvSpPr>
        <p:spPr/>
        <p:txBody>
          <a:bodyPr>
            <a:normAutofit/>
          </a:bodyPr>
          <a:lstStyle/>
          <a:p>
            <a:r>
              <a:rPr lang="en-IN" dirty="0" smtClean="0"/>
              <a:t>Here </a:t>
            </a:r>
            <a:r>
              <a:rPr lang="en-IN" dirty="0"/>
              <a:t>requests are served in the order of their arrival</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 36, 16, 34, 9 and </a:t>
            </a:r>
            <a:r>
              <a:rPr lang="en-IN" dirty="0" smtClean="0"/>
              <a:t>12.</a:t>
            </a:r>
            <a:endParaRPr lang="en-IN" dirty="0"/>
          </a:p>
          <a:p>
            <a:r>
              <a:rPr lang="en-IN" dirty="0"/>
              <a:t>Total cylinder movement: (11-1</a:t>
            </a:r>
            <a:r>
              <a:rPr lang="en-IN" dirty="0" smtClean="0"/>
              <a:t>) + </a:t>
            </a:r>
            <a:r>
              <a:rPr lang="en-IN" dirty="0"/>
              <a:t>(36-1</a:t>
            </a:r>
            <a:r>
              <a:rPr lang="en-IN" dirty="0" smtClean="0"/>
              <a:t>) + </a:t>
            </a:r>
            <a:r>
              <a:rPr lang="en-IN" dirty="0"/>
              <a:t>(36-16) + (34-16) </a:t>
            </a:r>
            <a:r>
              <a:rPr lang="en-IN" dirty="0" smtClean="0"/>
              <a:t>+ (34-9) + (</a:t>
            </a:r>
            <a:r>
              <a:rPr lang="en-IN" dirty="0"/>
              <a:t>9-12) = 111</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763722336"/>
              </p:ext>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V="1">
            <a:off x="1066800" y="2197768"/>
            <a:ext cx="1403684"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1066800" y="2590800"/>
            <a:ext cx="5105400" cy="3810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3664298" y="2971800"/>
            <a:ext cx="2507902" cy="34544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3664298" y="3317240"/>
            <a:ext cx="1956454" cy="38100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V="1">
            <a:off x="2057400" y="3724105"/>
            <a:ext cx="3562691" cy="319575"/>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2057400" y="4050632"/>
            <a:ext cx="847223" cy="379128"/>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2000" y="2362200"/>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625660" y="3475425"/>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80668" y="2743200"/>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747342" y="3840816"/>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901634" y="4223256"/>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139685" y="3099545"/>
            <a:ext cx="502687" cy="400110"/>
          </a:xfrm>
          <a:prstGeom prst="rect">
            <a:avLst/>
          </a:prstGeom>
          <a:noFill/>
        </p:spPr>
        <p:txBody>
          <a:bodyPr wrap="square" rtlCol="0">
            <a:spAutoFit/>
          </a:bodyPr>
          <a:lstStyle/>
          <a:p>
            <a:pPr algn="ctr"/>
            <a:r>
              <a:rPr lang="en-US" sz="2000" dirty="0" smtClean="0"/>
              <a:t>16</a:t>
            </a:r>
            <a:endParaRPr lang="en-IN" dirty="0"/>
          </a:p>
        </p:txBody>
      </p:sp>
      <p:sp>
        <p:nvSpPr>
          <p:cNvPr id="3" name="TextBox 2"/>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val="262649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SSTF (Shortest seek time first</a:t>
            </a:r>
            <a:r>
              <a:rPr lang="en-IN" dirty="0" smtClean="0"/>
              <a:t>)</a:t>
            </a:r>
            <a:endParaRPr lang="en-IN" dirty="0"/>
          </a:p>
        </p:txBody>
      </p:sp>
      <p:sp>
        <p:nvSpPr>
          <p:cNvPr id="5" name="Content Placeholder 4"/>
          <p:cNvSpPr>
            <a:spLocks noGrp="1"/>
          </p:cNvSpPr>
          <p:nvPr>
            <p:ph idx="1"/>
          </p:nvPr>
        </p:nvSpPr>
        <p:spPr/>
        <p:txBody>
          <a:bodyPr>
            <a:normAutofit lnSpcReduction="10000"/>
          </a:bodyPr>
          <a:lstStyle/>
          <a:p>
            <a:r>
              <a:rPr lang="en-IN" dirty="0"/>
              <a:t>We can minimize the disk movement by serving the request closest to the current position of the head.</a:t>
            </a:r>
            <a:endParaRPr lang="en-IN"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9, 16, 1, 34, 36.</a:t>
            </a:r>
          </a:p>
          <a:p>
            <a:r>
              <a:rPr lang="en-IN" dirty="0"/>
              <a:t>Total cylinder movement: (12-11) + (12-9) + (16-9) + (16-1) + (34-1) + (36-34) = 61</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3886421"/>
              </p:ext>
            </p:extLst>
          </p:nvPr>
        </p:nvGraphicFramePr>
        <p:xfrm>
          <a:off x="609597" y="19862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5861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6002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5917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5861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5861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6002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5931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5931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350168"/>
            <a:ext cx="431150" cy="38858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2046872" y="3090523"/>
            <a:ext cx="1610728" cy="36936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620752" y="4217939"/>
            <a:ext cx="559916" cy="355171"/>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41" idx="3"/>
          </p:cNvCxnSpPr>
          <p:nvPr/>
        </p:nvCxnSpPr>
        <p:spPr>
          <a:xfrm>
            <a:off x="1078132" y="3827880"/>
            <a:ext cx="4542620" cy="382981"/>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V="1">
            <a:off x="1073526" y="3469177"/>
            <a:ext cx="2607561" cy="348589"/>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2046872" y="2745830"/>
            <a:ext cx="854762" cy="331761"/>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9792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73332" y="3627825"/>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82591" y="388620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80668" y="4358640"/>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747342" y="2876490"/>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901634" y="2532991"/>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657600" y="3227715"/>
            <a:ext cx="502687" cy="400110"/>
          </a:xfrm>
          <a:prstGeom prst="rect">
            <a:avLst/>
          </a:prstGeom>
          <a:noFill/>
        </p:spPr>
        <p:txBody>
          <a:bodyPr wrap="square" rtlCol="0">
            <a:spAutoFit/>
          </a:bodyPr>
          <a:lstStyle/>
          <a:p>
            <a:pPr algn="ctr"/>
            <a:r>
              <a:rPr lang="en-US" sz="2000" dirty="0" smtClean="0"/>
              <a:t>16</a:t>
            </a:r>
            <a:endParaRPr lang="en-IN" dirty="0"/>
          </a:p>
        </p:txBody>
      </p:sp>
      <p:sp>
        <p:nvSpPr>
          <p:cNvPr id="26" name="TextBox 25"/>
          <p:cNvSpPr txBox="1"/>
          <p:nvPr/>
        </p:nvSpPr>
        <p:spPr>
          <a:xfrm>
            <a:off x="8169335" y="2055674"/>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val="13979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Memory-Mapped I/O</a:t>
            </a:r>
            <a:endParaRPr lang="en-IN" dirty="0"/>
          </a:p>
        </p:txBody>
      </p:sp>
      <p:sp>
        <p:nvSpPr>
          <p:cNvPr id="3" name="Content Placeholder 2"/>
          <p:cNvSpPr>
            <a:spLocks noGrp="1"/>
          </p:cNvSpPr>
          <p:nvPr>
            <p:ph idx="1"/>
          </p:nvPr>
        </p:nvSpPr>
        <p:spPr/>
        <p:txBody>
          <a:bodyPr/>
          <a:lstStyle/>
          <a:p>
            <a:r>
              <a:rPr lang="en-IN" dirty="0"/>
              <a:t>Each device controller has a few registers that are used for communicating with the CPU.</a:t>
            </a:r>
          </a:p>
          <a:p>
            <a:r>
              <a:rPr lang="en-IN" dirty="0"/>
              <a:t>By writing into these registers, the OS can command the device to deliver data, accept data, switch itself on or off, or perform some action.</a:t>
            </a:r>
          </a:p>
          <a:p>
            <a:r>
              <a:rPr lang="en-IN" dirty="0"/>
              <a:t>By reading from these registers OS can learn what the device’s status is, whether it is prepared to accept a new command and so on.</a:t>
            </a:r>
          </a:p>
          <a:p>
            <a:r>
              <a:rPr lang="en-IN" dirty="0"/>
              <a:t>There are two ways to communicate with control registers and the device </a:t>
            </a:r>
            <a:r>
              <a:rPr lang="en-IN" dirty="0" smtClean="0"/>
              <a:t>buffers:</a:t>
            </a:r>
            <a:endParaRPr lang="en-IN" dirty="0"/>
          </a:p>
          <a:p>
            <a:pPr marL="819150" lvl="1" indent="-457200">
              <a:buFont typeface="+mj-lt"/>
              <a:buAutoNum type="arabicPeriod"/>
            </a:pPr>
            <a:r>
              <a:rPr lang="en-IN" dirty="0"/>
              <a:t>I/O </a:t>
            </a:r>
            <a:r>
              <a:rPr lang="en-IN" dirty="0" smtClean="0"/>
              <a:t>Port</a:t>
            </a:r>
            <a:endParaRPr lang="en-IN" dirty="0"/>
          </a:p>
          <a:p>
            <a:pPr marL="819150" lvl="1" indent="-457200">
              <a:buFont typeface="+mj-lt"/>
              <a:buAutoNum type="arabicPeriod"/>
            </a:pPr>
            <a:r>
              <a:rPr lang="en-IN" dirty="0"/>
              <a:t>Memory mapped </a:t>
            </a:r>
            <a:r>
              <a:rPr lang="en-IN" dirty="0" smtClean="0"/>
              <a:t>I/O</a:t>
            </a:r>
            <a:endParaRPr lang="en-IN" dirty="0"/>
          </a:p>
        </p:txBody>
      </p:sp>
    </p:spTree>
    <p:extLst>
      <p:ext uri="{BB962C8B-B14F-4D97-AF65-F5344CB8AC3E}">
        <p14:creationId xmlns:p14="http://schemas.microsoft.com/office/powerpoint/2010/main" val="125328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LOOK (Elevator)</a:t>
            </a:r>
            <a:endParaRPr lang="en-US" dirty="0"/>
          </a:p>
        </p:txBody>
      </p:sp>
      <p:sp>
        <p:nvSpPr>
          <p:cNvPr id="3" name="Content Placeholder 2"/>
          <p:cNvSpPr>
            <a:spLocks noGrp="1"/>
          </p:cNvSpPr>
          <p:nvPr>
            <p:ph idx="1"/>
          </p:nvPr>
        </p:nvSpPr>
        <p:spPr/>
        <p:txBody>
          <a:bodyPr/>
          <a:lstStyle/>
          <a:p>
            <a:r>
              <a:rPr lang="en-US" dirty="0"/>
              <a:t>Keep moving in the same direction until there are no more outstanding requests pending in that direction, then algorithm switches the direction.  </a:t>
            </a:r>
          </a:p>
          <a:p>
            <a:r>
              <a:rPr lang="en-US" dirty="0"/>
              <a:t>After switching the direction the arm will move to handle any request on the way. Here first go it moves in up direction then goes in down direction.</a:t>
            </a:r>
          </a:p>
          <a:p>
            <a:r>
              <a:rPr lang="en-US" dirty="0"/>
              <a:t>This is also called as elevator algorithm. </a:t>
            </a:r>
          </a:p>
          <a:p>
            <a:r>
              <a:rPr lang="en-US" dirty="0"/>
              <a:t>In the elevator algorithm, the software maintains 1 bit: the current direction bit, which takes the value either UP or DOWN</a:t>
            </a:r>
            <a:r>
              <a:rPr lang="en-US" dirty="0" smtClean="0"/>
              <a:t>.</a:t>
            </a:r>
            <a:endParaRPr lang="en-US" dirty="0"/>
          </a:p>
        </p:txBody>
      </p:sp>
    </p:spTree>
    <p:extLst>
      <p:ext uri="{BB962C8B-B14F-4D97-AF65-F5344CB8AC3E}">
        <p14:creationId xmlns:p14="http://schemas.microsoft.com/office/powerpoint/2010/main" val="32137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 (Elevator)</a:t>
            </a:r>
            <a:endParaRPr lang="en-IN" dirty="0"/>
          </a:p>
        </p:txBody>
      </p:sp>
      <p:sp>
        <p:nvSpPr>
          <p:cNvPr id="5" name="Content Placeholder 4"/>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9, 1.</a:t>
            </a:r>
          </a:p>
          <a:p>
            <a:r>
              <a:rPr lang="en-IN" dirty="0"/>
              <a:t>Total cylinder movement: (12-11) + (16-12) + (34-16) + (36-34) + (36-9) + (9-1)=60</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57761359"/>
              </p:ext>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19776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94136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332937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2057400" y="3717815"/>
            <a:ext cx="4131343" cy="33281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a:off x="1066800" y="4050632"/>
            <a:ext cx="990600" cy="360433"/>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2000" y="4211010"/>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96791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79218" y="3487705"/>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824289" y="3726722"/>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223831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58094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590800"/>
            <a:ext cx="762664" cy="350560"/>
          </a:xfrm>
          <a:prstGeom prst="line">
            <a:avLst/>
          </a:prstGeom>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val="227173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C-LOOK</a:t>
            </a:r>
            <a:endParaRPr lang="en-US" dirty="0"/>
          </a:p>
        </p:txBody>
      </p:sp>
      <p:sp>
        <p:nvSpPr>
          <p:cNvPr id="3" name="Content Placeholder 2"/>
          <p:cNvSpPr>
            <a:spLocks noGrp="1"/>
          </p:cNvSpPr>
          <p:nvPr>
            <p:ph idx="1"/>
          </p:nvPr>
        </p:nvSpPr>
        <p:spPr/>
        <p:txBody>
          <a:bodyPr/>
          <a:lstStyle/>
          <a:p>
            <a:r>
              <a:rPr lang="en-US" dirty="0"/>
              <a:t>Keep moving in the same direction until there are no more outstanding requests pending in that direction, then algorithm switches direction.</a:t>
            </a:r>
          </a:p>
          <a:p>
            <a:r>
              <a:rPr lang="en-US" dirty="0"/>
              <a:t>When switching occurs the arm goes to the lowest numbered cylinder with pending requests and from there it continues moving in upward direction again</a:t>
            </a:r>
            <a:r>
              <a:rPr lang="en-US" dirty="0" smtClean="0"/>
              <a:t>.</a:t>
            </a:r>
            <a:endParaRPr lang="en-US" dirty="0"/>
          </a:p>
        </p:txBody>
      </p:sp>
    </p:spTree>
    <p:extLst>
      <p:ext uri="{BB962C8B-B14F-4D97-AF65-F5344CB8AC3E}">
        <p14:creationId xmlns:p14="http://schemas.microsoft.com/office/powerpoint/2010/main" val="245455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C-LOOK</a:t>
            </a:r>
          </a:p>
        </p:txBody>
      </p:sp>
      <p:sp>
        <p:nvSpPr>
          <p:cNvPr id="5" name="Content Placeholder 4"/>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a:t>
            </a:r>
            <a:r>
              <a:rPr lang="en-IN" dirty="0" smtClean="0"/>
              <a:t>1, 9.</a:t>
            </a:r>
            <a:endParaRPr lang="en-IN" dirty="0"/>
          </a:p>
          <a:p>
            <a:r>
              <a:rPr lang="en-IN" dirty="0"/>
              <a:t>Total cylinder movement: (12-11) + (16-12) + (34-16) + (36-34) +(36-1)+(9-1)=68</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57761359"/>
              </p:ext>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19776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94136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332937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1066800" y="3717815"/>
            <a:ext cx="5121943" cy="33281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flipV="1">
            <a:off x="1066801" y="4050632"/>
            <a:ext cx="990599" cy="349795"/>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5811" y="3852329"/>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96791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79218" y="3487705"/>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2057400" y="4225529"/>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223831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58094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590800"/>
            <a:ext cx="762664" cy="350560"/>
          </a:xfrm>
          <a:prstGeom prst="line">
            <a:avLst/>
          </a:prstGeom>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val="366299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SCAN</a:t>
            </a:r>
            <a:endParaRPr lang="en-US" dirty="0"/>
          </a:p>
        </p:txBody>
      </p:sp>
      <p:sp>
        <p:nvSpPr>
          <p:cNvPr id="3" name="Content Placeholder 2"/>
          <p:cNvSpPr>
            <a:spLocks noGrp="1"/>
          </p:cNvSpPr>
          <p:nvPr>
            <p:ph idx="1"/>
          </p:nvPr>
        </p:nvSpPr>
        <p:spPr/>
        <p:txBody>
          <a:bodyPr/>
          <a:lstStyle/>
          <a:p>
            <a:r>
              <a:rPr lang="en-US" dirty="0"/>
              <a:t>From the current position disk arm starts in up direction and moves towards the end, serving all the pending requests until end.</a:t>
            </a:r>
          </a:p>
          <a:p>
            <a:r>
              <a:rPr lang="en-US" dirty="0"/>
              <a:t>At that end arm direction is reversed (down) and moves towards the other end serving the pending requests on the way.</a:t>
            </a:r>
          </a:p>
          <a:p>
            <a:endParaRPr lang="en-US" dirty="0"/>
          </a:p>
        </p:txBody>
      </p:sp>
    </p:spTree>
    <p:extLst>
      <p:ext uri="{BB962C8B-B14F-4D97-AF65-F5344CB8AC3E}">
        <p14:creationId xmlns:p14="http://schemas.microsoft.com/office/powerpoint/2010/main" val="22654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SCAN</a:t>
            </a:r>
          </a:p>
        </p:txBody>
      </p:sp>
      <p:sp>
        <p:nvSpPr>
          <p:cNvPr id="5" name="Content Placeholder 4"/>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50, 9, 1.</a:t>
            </a:r>
          </a:p>
          <a:p>
            <a:r>
              <a:rPr lang="en-IN" dirty="0"/>
              <a:t>Total cylinder movement: </a:t>
            </a:r>
            <a:r>
              <a:rPr lang="en-US" dirty="0"/>
              <a:t>(12-11) + (16-12) + (34-16) +(36-34) +(50-36) + (50-9) + (9-1) = 88</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57761359"/>
              </p:ext>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19776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94136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332937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2057402" y="4038600"/>
            <a:ext cx="5562598" cy="39716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a:off x="1066800" y="4435768"/>
            <a:ext cx="990602" cy="341972"/>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5811" y="4476690"/>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96791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50400" y="3408452"/>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794511" y="4095690"/>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223831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58094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590800"/>
            <a:ext cx="762664" cy="35056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flipV="1">
            <a:off x="6180668" y="3719090"/>
            <a:ext cx="1429303" cy="312496"/>
          </a:xfrm>
          <a:prstGeom prst="line">
            <a:avLst/>
          </a:prstGeom>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7181271" y="4044661"/>
            <a:ext cx="509069" cy="400110"/>
          </a:xfrm>
          <a:prstGeom prst="rect">
            <a:avLst/>
          </a:prstGeom>
          <a:noFill/>
        </p:spPr>
        <p:txBody>
          <a:bodyPr wrap="square" rtlCol="0">
            <a:spAutoFit/>
          </a:bodyPr>
          <a:lstStyle/>
          <a:p>
            <a:pPr algn="ctr"/>
            <a:r>
              <a:rPr lang="en-US" sz="2000" dirty="0" smtClean="0"/>
              <a:t>50</a:t>
            </a:r>
            <a:endParaRPr lang="en-IN" dirty="0"/>
          </a:p>
        </p:txBody>
      </p:sp>
      <p:sp>
        <p:nvSpPr>
          <p:cNvPr id="29" name="TextBox 28"/>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val="35454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35" grpId="0"/>
      <p:bldP spid="2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CSCAN</a:t>
            </a:r>
            <a:endParaRPr lang="en-US" dirty="0"/>
          </a:p>
        </p:txBody>
      </p:sp>
      <p:sp>
        <p:nvSpPr>
          <p:cNvPr id="3" name="Content Placeholder 2"/>
          <p:cNvSpPr>
            <a:spLocks noGrp="1"/>
          </p:cNvSpPr>
          <p:nvPr>
            <p:ph idx="1"/>
          </p:nvPr>
        </p:nvSpPr>
        <p:spPr/>
        <p:txBody>
          <a:bodyPr/>
          <a:lstStyle/>
          <a:p>
            <a:r>
              <a:rPr lang="en-US" dirty="0"/>
              <a:t>From the current position disk arm starts in up direction and moves towards the end, serving request until end.</a:t>
            </a:r>
          </a:p>
          <a:p>
            <a:r>
              <a:rPr lang="en-US" dirty="0"/>
              <a:t>At the end the arm direction is reversed (down), and arm directly goes to other end and again continues moving in upward direction.</a:t>
            </a:r>
          </a:p>
          <a:p>
            <a:endParaRPr lang="en-US" dirty="0"/>
          </a:p>
          <a:p>
            <a:endParaRPr lang="en-US" dirty="0"/>
          </a:p>
        </p:txBody>
      </p:sp>
    </p:spTree>
    <p:extLst>
      <p:ext uri="{BB962C8B-B14F-4D97-AF65-F5344CB8AC3E}">
        <p14:creationId xmlns:p14="http://schemas.microsoft.com/office/powerpoint/2010/main" val="119897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CSCAN</a:t>
            </a:r>
            <a:endParaRPr lang="en-IN" dirty="0"/>
          </a:p>
        </p:txBody>
      </p:sp>
      <p:sp>
        <p:nvSpPr>
          <p:cNvPr id="5" name="Content Placeholder 4"/>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50, 0, 1,9.</a:t>
            </a:r>
          </a:p>
          <a:p>
            <a:r>
              <a:rPr lang="en-IN" dirty="0"/>
              <a:t>Total cylinder movement: </a:t>
            </a:r>
            <a:r>
              <a:rPr lang="en-US" dirty="0"/>
              <a:t>(12-11) + (16-12) + (34-16) +(36-34) +(50-36) + (50-0) + (1-0)+ (9-1) = 98</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114605563"/>
              </p:ext>
            </p:extLst>
          </p:nvPr>
        </p:nvGraphicFramePr>
        <p:xfrm>
          <a:off x="609597" y="1466910"/>
          <a:ext cx="7010402" cy="3347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3347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06680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08083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07234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06680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06680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08083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07381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07381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183079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57439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296240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609600" y="3671630"/>
            <a:ext cx="7010400" cy="438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flipV="1">
            <a:off x="609601" y="4128830"/>
            <a:ext cx="461010" cy="290770"/>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45983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1066800" y="4102705"/>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60094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50400" y="3041482"/>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2057400" y="4495800"/>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187134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21397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223830"/>
            <a:ext cx="762664" cy="35056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flipV="1">
            <a:off x="6180668" y="3352120"/>
            <a:ext cx="1429303" cy="312496"/>
          </a:xfrm>
          <a:prstGeom prst="line">
            <a:avLst/>
          </a:prstGeom>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7179857" y="3726747"/>
            <a:ext cx="509069" cy="400110"/>
          </a:xfrm>
          <a:prstGeom prst="rect">
            <a:avLst/>
          </a:prstGeom>
          <a:noFill/>
        </p:spPr>
        <p:txBody>
          <a:bodyPr wrap="square" rtlCol="0">
            <a:spAutoFit/>
          </a:bodyPr>
          <a:lstStyle/>
          <a:p>
            <a:pPr algn="ctr"/>
            <a:r>
              <a:rPr lang="en-US" sz="2000" dirty="0" smtClean="0"/>
              <a:t>50</a:t>
            </a:r>
            <a:endParaRPr lang="en-IN" dirty="0"/>
          </a:p>
        </p:txBody>
      </p:sp>
      <p:cxnSp>
        <p:nvCxnSpPr>
          <p:cNvPr id="33" name="Straight Connector 32"/>
          <p:cNvCxnSpPr/>
          <p:nvPr/>
        </p:nvCxnSpPr>
        <p:spPr>
          <a:xfrm flipH="1" flipV="1">
            <a:off x="1066800" y="4422160"/>
            <a:ext cx="990600" cy="378440"/>
          </a:xfrm>
          <a:prstGeom prst="line">
            <a:avLst/>
          </a:prstGeom>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563355" y="3709610"/>
            <a:ext cx="304800" cy="400110"/>
          </a:xfrm>
          <a:prstGeom prst="rect">
            <a:avLst/>
          </a:prstGeom>
          <a:noFill/>
        </p:spPr>
        <p:txBody>
          <a:bodyPr wrap="square" rtlCol="0">
            <a:spAutoFit/>
          </a:bodyPr>
          <a:lstStyle/>
          <a:p>
            <a:pPr algn="ctr"/>
            <a:r>
              <a:rPr lang="en-US" sz="2000" dirty="0" smtClean="0"/>
              <a:t>0</a:t>
            </a:r>
            <a:endParaRPr lang="en-IN" dirty="0"/>
          </a:p>
        </p:txBody>
      </p:sp>
      <p:sp>
        <p:nvSpPr>
          <p:cNvPr id="30" name="TextBox 29"/>
          <p:cNvSpPr txBox="1"/>
          <p:nvPr/>
        </p:nvSpPr>
        <p:spPr>
          <a:xfrm>
            <a:off x="8169335" y="1524000"/>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val="42007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35" grpId="0"/>
      <p:bldP spid="38" grpId="0"/>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for Disk Arm Scheduling Algorithm</a:t>
            </a:r>
            <a:endParaRPr lang="en-IN" sz="3600" dirty="0"/>
          </a:p>
        </p:txBody>
      </p:sp>
      <p:sp>
        <p:nvSpPr>
          <p:cNvPr id="3" name="Content Placeholder 2"/>
          <p:cNvSpPr>
            <a:spLocks noGrp="1"/>
          </p:cNvSpPr>
          <p:nvPr>
            <p:ph idx="1"/>
          </p:nvPr>
        </p:nvSpPr>
        <p:spPr/>
        <p:txBody>
          <a:bodyPr/>
          <a:lstStyle/>
          <a:p>
            <a:r>
              <a:rPr lang="en-IN" dirty="0"/>
              <a:t>Consider an imaginary disk with </a:t>
            </a:r>
            <a:r>
              <a:rPr lang="en-IN" dirty="0" smtClean="0"/>
              <a:t>45 </a:t>
            </a:r>
            <a:r>
              <a:rPr lang="en-IN" dirty="0"/>
              <a:t>cylinders. A request comes in to read a block on cylinder </a:t>
            </a:r>
            <a:r>
              <a:rPr lang="en-IN" dirty="0" smtClean="0"/>
              <a:t>20. </a:t>
            </a:r>
            <a:r>
              <a:rPr lang="en-IN" dirty="0"/>
              <a:t>While the seek to cylinder </a:t>
            </a:r>
            <a:r>
              <a:rPr lang="en-IN" dirty="0" smtClean="0"/>
              <a:t>20 </a:t>
            </a:r>
            <a:r>
              <a:rPr lang="en-IN" dirty="0"/>
              <a:t>is in progress, new requests come in for cylinders </a:t>
            </a:r>
            <a:r>
              <a:rPr lang="en-US" dirty="0"/>
              <a:t>10, 22, 20, 2, 40, 6, and </a:t>
            </a:r>
            <a:r>
              <a:rPr lang="en-US" dirty="0" smtClean="0"/>
              <a:t>38</a:t>
            </a:r>
            <a:r>
              <a:rPr lang="en-IN" dirty="0" smtClean="0"/>
              <a:t> </a:t>
            </a:r>
            <a:r>
              <a:rPr lang="en-IN" dirty="0"/>
              <a:t>in that order.</a:t>
            </a:r>
          </a:p>
          <a:p>
            <a:r>
              <a:rPr lang="en-IN" dirty="0"/>
              <a:t>Starting from the current head position, what is the total distance (in cylinders) that the disk arm moves to satisfy all the pending </a:t>
            </a:r>
            <a:r>
              <a:rPr lang="en-IN" dirty="0" smtClean="0"/>
              <a:t>requests and h</a:t>
            </a:r>
            <a:r>
              <a:rPr lang="en-US" dirty="0" err="1" smtClean="0"/>
              <a:t>ow</a:t>
            </a:r>
            <a:r>
              <a:rPr lang="en-US" dirty="0" smtClean="0"/>
              <a:t> </a:t>
            </a:r>
            <a:r>
              <a:rPr lang="en-US" dirty="0"/>
              <a:t>much seek time is needed for</a:t>
            </a:r>
            <a:r>
              <a:rPr lang="en-IN" dirty="0" smtClean="0"/>
              <a:t>, </a:t>
            </a:r>
            <a:r>
              <a:rPr lang="en-IN" dirty="0"/>
              <a:t>for each of the </a:t>
            </a:r>
            <a:r>
              <a:rPr lang="en-IN" dirty="0" smtClean="0"/>
              <a:t>disk </a:t>
            </a:r>
            <a:r>
              <a:rPr lang="en-IN" dirty="0"/>
              <a:t>scheduling </a:t>
            </a:r>
            <a:r>
              <a:rPr lang="en-IN" dirty="0" smtClean="0"/>
              <a:t>algorithms if a</a:t>
            </a:r>
            <a:r>
              <a:rPr lang="en-US" dirty="0" smtClean="0"/>
              <a:t> </a:t>
            </a:r>
            <a:r>
              <a:rPr lang="en-US" dirty="0"/>
              <a:t>seek takes 6 </a:t>
            </a:r>
            <a:r>
              <a:rPr lang="en-US" dirty="0" err="1"/>
              <a:t>msec</a:t>
            </a:r>
            <a:r>
              <a:rPr lang="en-US" dirty="0"/>
              <a:t> per cylinder </a:t>
            </a:r>
            <a:r>
              <a:rPr lang="en-US" dirty="0" smtClean="0"/>
              <a:t>moved</a:t>
            </a:r>
            <a:r>
              <a:rPr lang="en-IN" dirty="0" smtClean="0"/>
              <a:t>?</a:t>
            </a:r>
            <a:endParaRPr lang="en-IN" dirty="0"/>
          </a:p>
          <a:p>
            <a:endParaRPr lang="en-IN" dirty="0"/>
          </a:p>
        </p:txBody>
      </p:sp>
    </p:spTree>
    <p:extLst>
      <p:ext uri="{BB962C8B-B14F-4D97-AF65-F5344CB8AC3E}">
        <p14:creationId xmlns:p14="http://schemas.microsoft.com/office/powerpoint/2010/main" val="81042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marL="0" indent="0" algn="ctr">
              <a:buNone/>
            </a:pPr>
            <a:r>
              <a:rPr lang="en-US" dirty="0" smtClean="0"/>
              <a:t>I/O Port</a:t>
            </a:r>
          </a:p>
          <a:p>
            <a:pPr algn="just"/>
            <a:r>
              <a:rPr lang="en-US" dirty="0"/>
              <a:t>Port mapped I/O uses a separate, dedicated address space and is accessed via a </a:t>
            </a:r>
            <a:r>
              <a:rPr lang="en-US" dirty="0" smtClean="0"/>
              <a:t>special set </a:t>
            </a:r>
            <a:r>
              <a:rPr lang="en-US" dirty="0"/>
              <a:t>of </a:t>
            </a:r>
            <a:r>
              <a:rPr lang="en-US" dirty="0" smtClean="0"/>
              <a:t>instructions.</a:t>
            </a:r>
          </a:p>
          <a:p>
            <a:pPr algn="just"/>
            <a:endParaRPr lang="en-US" dirty="0"/>
          </a:p>
        </p:txBody>
      </p:sp>
      <p:sp>
        <p:nvSpPr>
          <p:cNvPr id="5" name="Content Placeholder 4"/>
          <p:cNvSpPr>
            <a:spLocks noGrp="1"/>
          </p:cNvSpPr>
          <p:nvPr>
            <p:ph sz="half" idx="2"/>
          </p:nvPr>
        </p:nvSpPr>
        <p:spPr/>
        <p:txBody>
          <a:bodyPr/>
          <a:lstStyle/>
          <a:p>
            <a:pPr marL="0" indent="0" algn="ctr">
              <a:buNone/>
            </a:pPr>
            <a:r>
              <a:rPr lang="en-US" dirty="0" smtClean="0"/>
              <a:t>Memory mapped I/O</a:t>
            </a:r>
          </a:p>
          <a:p>
            <a:pPr algn="just"/>
            <a:r>
              <a:rPr lang="en-US" sz="2400" dirty="0"/>
              <a:t>Memory mapped I/O is mapped into the same address space as program memory </a:t>
            </a:r>
            <a:r>
              <a:rPr lang="en-US" sz="2400" dirty="0" smtClean="0"/>
              <a:t>or </a:t>
            </a:r>
            <a:r>
              <a:rPr lang="en-US" sz="2400" dirty="0"/>
              <a:t>user memory, and is accessed in the same way.</a:t>
            </a:r>
          </a:p>
        </p:txBody>
      </p:sp>
      <p:sp>
        <p:nvSpPr>
          <p:cNvPr id="2" name="Title 1"/>
          <p:cNvSpPr>
            <a:spLocks noGrp="1"/>
          </p:cNvSpPr>
          <p:nvPr>
            <p:ph type="title"/>
          </p:nvPr>
        </p:nvSpPr>
        <p:spPr/>
        <p:txBody>
          <a:bodyPr/>
          <a:lstStyle/>
          <a:p>
            <a:r>
              <a:rPr lang="en-US" dirty="0"/>
              <a:t>I/O </a:t>
            </a:r>
            <a:r>
              <a:rPr lang="en-US" dirty="0" smtClean="0"/>
              <a:t>Port Vs </a:t>
            </a:r>
            <a:r>
              <a:rPr lang="en-US" dirty="0"/>
              <a:t>Memory Mapped I/O</a:t>
            </a:r>
            <a:r>
              <a:rPr lang="en-US" dirty="0" smtClean="0"/>
              <a:t> </a:t>
            </a:r>
            <a:endParaRPr lang="en-US" dirty="0"/>
          </a:p>
        </p:txBody>
      </p:sp>
      <p:pic>
        <p:nvPicPr>
          <p:cNvPr id="1026" name="Picture 2" descr="Memory_mapped_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562484"/>
            <a:ext cx="44577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rt_Mapped_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017" y="3535521"/>
            <a:ext cx="443990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 Memory Access</a:t>
            </a:r>
          </a:p>
        </p:txBody>
      </p:sp>
      <p:sp>
        <p:nvSpPr>
          <p:cNvPr id="6" name="Content Placeholder 5"/>
          <p:cNvSpPr>
            <a:spLocks noGrp="1"/>
          </p:cNvSpPr>
          <p:nvPr>
            <p:ph idx="1"/>
          </p:nvPr>
        </p:nvSpPr>
        <p:spPr/>
        <p:txBody>
          <a:bodyPr>
            <a:normAutofit/>
          </a:bodyPr>
          <a:lstStyle/>
          <a:p>
            <a:r>
              <a:rPr lang="en-US" dirty="0"/>
              <a:t>Direct memory access (DMA) is a feature of computer systems that allows certain hardware subsystems to access main </a:t>
            </a:r>
            <a:r>
              <a:rPr lang="en-US" dirty="0" smtClean="0"/>
              <a:t>memory </a:t>
            </a:r>
            <a:r>
              <a:rPr lang="en-US" dirty="0"/>
              <a:t>(RAM), independent of the central processing unit (CPU</a:t>
            </a:r>
            <a:r>
              <a:rPr lang="en-US" dirty="0" smtClean="0"/>
              <a:t>).</a:t>
            </a:r>
          </a:p>
          <a:p>
            <a:r>
              <a:rPr lang="en-US" dirty="0"/>
              <a:t>Without DMA, when the CPU is using programmed input/output, it is typically fully occupied for the entire duration of the read or write operation, and is thus unavailable to perform other work. </a:t>
            </a:r>
            <a:endParaRPr lang="en-US" dirty="0" smtClean="0"/>
          </a:p>
          <a:p>
            <a:r>
              <a:rPr lang="en-US" dirty="0" smtClean="0"/>
              <a:t>With </a:t>
            </a:r>
            <a:r>
              <a:rPr lang="en-US" dirty="0"/>
              <a:t>DMA, the CPU first initiates the transfer, then it does other operations while the transfer is in progress, and it finally receives an interrupt from the DMA controller when the operation is done. </a:t>
            </a:r>
            <a:endParaRPr lang="en-US" dirty="0" smtClean="0"/>
          </a:p>
          <a:p>
            <a:r>
              <a:rPr lang="en-US" dirty="0" smtClean="0"/>
              <a:t>This </a:t>
            </a:r>
            <a:r>
              <a:rPr lang="en-US" dirty="0"/>
              <a:t>feature is useful </a:t>
            </a:r>
            <a:r>
              <a:rPr lang="en-US" dirty="0" smtClean="0"/>
              <a:t>when </a:t>
            </a:r>
            <a:r>
              <a:rPr lang="en-US" dirty="0"/>
              <a:t>the CPU needs to perform useful work while waiting for a relatively slow I/O data transfer. </a:t>
            </a:r>
            <a:endParaRPr lang="en-US" dirty="0" smtClean="0"/>
          </a:p>
          <a:p>
            <a:r>
              <a:rPr lang="en-US" dirty="0" smtClean="0"/>
              <a:t>Many </a:t>
            </a:r>
            <a:r>
              <a:rPr lang="en-US" dirty="0"/>
              <a:t>hardware systems </a:t>
            </a:r>
            <a:r>
              <a:rPr lang="en-US" dirty="0" smtClean="0"/>
              <a:t>such as </a:t>
            </a:r>
            <a:r>
              <a:rPr lang="en-US" dirty="0"/>
              <a:t>disk drive controllers, graphics cards, network cards and sound cards </a:t>
            </a:r>
            <a:r>
              <a:rPr lang="en-US" dirty="0" smtClean="0"/>
              <a:t>use DMA.</a:t>
            </a:r>
            <a:endParaRPr lang="en-US" dirty="0"/>
          </a:p>
        </p:txBody>
      </p:sp>
    </p:spTree>
    <p:extLst>
      <p:ext uri="{BB962C8B-B14F-4D97-AF65-F5344CB8AC3E}">
        <p14:creationId xmlns:p14="http://schemas.microsoft.com/office/powerpoint/2010/main" val="385610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4305300" cy="5334000"/>
          </a:xfrm>
        </p:spPr>
        <p:txBody>
          <a:bodyPr>
            <a:noAutofit/>
          </a:bodyPr>
          <a:lstStyle/>
          <a:p>
            <a:pPr algn="just"/>
            <a:r>
              <a:rPr lang="en-US" sz="2100" dirty="0"/>
              <a:t>The disk controller reads the block from the drive serially, bit by bit, until the entire block is in the controller’s buffer.</a:t>
            </a:r>
          </a:p>
          <a:p>
            <a:pPr algn="just"/>
            <a:r>
              <a:rPr lang="en-US" sz="2100" dirty="0"/>
              <a:t>Next, it computes the checksum to verify that no read errors have occurred.</a:t>
            </a:r>
          </a:p>
          <a:p>
            <a:pPr algn="just"/>
            <a:r>
              <a:rPr lang="en-US" sz="2100" dirty="0"/>
              <a:t>Then the controller causes an interrupt, so that </a:t>
            </a:r>
            <a:r>
              <a:rPr lang="en-US" sz="2100" dirty="0" smtClean="0"/>
              <a:t>OS </a:t>
            </a:r>
            <a:r>
              <a:rPr lang="en-US" sz="2100" dirty="0"/>
              <a:t>can read the block from controller’s buffer (a byte or a word at a time) by executing a loop.</a:t>
            </a:r>
          </a:p>
          <a:p>
            <a:pPr algn="just"/>
            <a:r>
              <a:rPr lang="en-US" sz="2100" dirty="0"/>
              <a:t>After reading every single part of the block from controller device register, the operating system will store them into the main memory.</a:t>
            </a:r>
            <a:endParaRPr lang="en-IN" sz="2100" dirty="0"/>
          </a:p>
        </p:txBody>
      </p:sp>
      <p:sp>
        <p:nvSpPr>
          <p:cNvPr id="6" name="Content Placeholder 5"/>
          <p:cNvSpPr>
            <a:spLocks noGrp="1"/>
          </p:cNvSpPr>
          <p:nvPr>
            <p:ph sz="half" idx="2"/>
          </p:nvPr>
        </p:nvSpPr>
        <p:spPr>
          <a:xfrm>
            <a:off x="4495800" y="1066800"/>
            <a:ext cx="4457700" cy="5334000"/>
          </a:xfrm>
        </p:spPr>
        <p:txBody>
          <a:bodyPr/>
          <a:lstStyle/>
          <a:p>
            <a:endParaRPr lang="en-IN" dirty="0"/>
          </a:p>
        </p:txBody>
      </p:sp>
      <p:sp>
        <p:nvSpPr>
          <p:cNvPr id="4" name="Title 3"/>
          <p:cNvSpPr>
            <a:spLocks noGrp="1"/>
          </p:cNvSpPr>
          <p:nvPr>
            <p:ph type="title"/>
          </p:nvPr>
        </p:nvSpPr>
        <p:spPr/>
        <p:txBody>
          <a:bodyPr/>
          <a:lstStyle/>
          <a:p>
            <a:r>
              <a:rPr lang="en-US" dirty="0"/>
              <a:t>Disk read-write without a DMA</a:t>
            </a:r>
            <a:endParaRPr lang="en-IN" dirty="0"/>
          </a:p>
        </p:txBody>
      </p:sp>
      <p:sp>
        <p:nvSpPr>
          <p:cNvPr id="7" name="Rectangle 6"/>
          <p:cNvSpPr/>
          <p:nvPr/>
        </p:nvSpPr>
        <p:spPr>
          <a:xfrm>
            <a:off x="4629152"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6172202"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7829552"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Flowchart: Magnetic Disk 9"/>
          <p:cNvSpPr/>
          <p:nvPr/>
        </p:nvSpPr>
        <p:spPr>
          <a:xfrm>
            <a:off x="6705602" y="1371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6496052" y="2667000"/>
            <a:ext cx="533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Connector 11"/>
          <p:cNvCxnSpPr/>
          <p:nvPr/>
        </p:nvCxnSpPr>
        <p:spPr>
          <a:xfrm>
            <a:off x="5162552"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05602"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91026"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162552" y="4626626"/>
            <a:ext cx="3276600" cy="64723"/>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57752" y="2069068"/>
            <a:ext cx="609600" cy="369332"/>
          </a:xfrm>
          <a:prstGeom prst="rect">
            <a:avLst/>
          </a:prstGeom>
          <a:noFill/>
        </p:spPr>
        <p:txBody>
          <a:bodyPr wrap="square" rtlCol="0">
            <a:spAutoFit/>
          </a:bodyPr>
          <a:lstStyle/>
          <a:p>
            <a:r>
              <a:rPr lang="en-US" dirty="0" smtClean="0"/>
              <a:t>CPU</a:t>
            </a:r>
            <a:endParaRPr lang="en-US" dirty="0"/>
          </a:p>
        </p:txBody>
      </p:sp>
      <p:sp>
        <p:nvSpPr>
          <p:cNvPr id="17" name="TextBox 16"/>
          <p:cNvSpPr txBox="1"/>
          <p:nvPr/>
        </p:nvSpPr>
        <p:spPr>
          <a:xfrm>
            <a:off x="5867402" y="1789965"/>
            <a:ext cx="1162050" cy="646331"/>
          </a:xfrm>
          <a:prstGeom prst="rect">
            <a:avLst/>
          </a:prstGeom>
          <a:noFill/>
        </p:spPr>
        <p:txBody>
          <a:bodyPr wrap="square" rtlCol="0">
            <a:spAutoFit/>
          </a:bodyPr>
          <a:lstStyle/>
          <a:p>
            <a:pPr algn="ctr"/>
            <a:r>
              <a:rPr lang="en-US" dirty="0" smtClean="0"/>
              <a:t>Disk</a:t>
            </a:r>
          </a:p>
          <a:p>
            <a:pPr algn="ctr"/>
            <a:r>
              <a:rPr lang="en-US" dirty="0" smtClean="0"/>
              <a:t>Controller</a:t>
            </a:r>
            <a:endParaRPr lang="en-US" dirty="0"/>
          </a:p>
        </p:txBody>
      </p:sp>
      <p:sp>
        <p:nvSpPr>
          <p:cNvPr id="18" name="TextBox 17"/>
          <p:cNvSpPr txBox="1"/>
          <p:nvPr/>
        </p:nvSpPr>
        <p:spPr>
          <a:xfrm>
            <a:off x="7734302" y="1788890"/>
            <a:ext cx="1162050" cy="646331"/>
          </a:xfrm>
          <a:prstGeom prst="rect">
            <a:avLst/>
          </a:prstGeom>
          <a:noFill/>
        </p:spPr>
        <p:txBody>
          <a:bodyPr wrap="square" rtlCol="0">
            <a:spAutoFit/>
          </a:bodyPr>
          <a:lstStyle/>
          <a:p>
            <a:pPr algn="ctr"/>
            <a:r>
              <a:rPr lang="en-US" dirty="0" smtClean="0"/>
              <a:t>Main</a:t>
            </a:r>
          </a:p>
          <a:p>
            <a:pPr algn="ctr"/>
            <a:r>
              <a:rPr lang="en-US" dirty="0" smtClean="0"/>
              <a:t>Memory</a:t>
            </a:r>
            <a:endParaRPr lang="en-US" dirty="0"/>
          </a:p>
        </p:txBody>
      </p:sp>
      <p:sp>
        <p:nvSpPr>
          <p:cNvPr id="19" name="TextBox 18"/>
          <p:cNvSpPr txBox="1"/>
          <p:nvPr/>
        </p:nvSpPr>
        <p:spPr>
          <a:xfrm>
            <a:off x="8086226" y="5095493"/>
            <a:ext cx="609600" cy="369332"/>
          </a:xfrm>
          <a:prstGeom prst="rect">
            <a:avLst/>
          </a:prstGeom>
          <a:noFill/>
        </p:spPr>
        <p:txBody>
          <a:bodyPr wrap="square" rtlCol="0">
            <a:spAutoFit/>
          </a:bodyPr>
          <a:lstStyle/>
          <a:p>
            <a:pPr algn="ctr"/>
            <a:r>
              <a:rPr lang="en-US" dirty="0" smtClean="0"/>
              <a:t>Bus</a:t>
            </a:r>
            <a:endParaRPr lang="en-US" dirty="0"/>
          </a:p>
        </p:txBody>
      </p:sp>
      <p:cxnSp>
        <p:nvCxnSpPr>
          <p:cNvPr id="20" name="Straight Arrow Connector 19"/>
          <p:cNvCxnSpPr/>
          <p:nvPr/>
        </p:nvCxnSpPr>
        <p:spPr>
          <a:xfrm flipH="1" flipV="1">
            <a:off x="8315327" y="4767549"/>
            <a:ext cx="75700" cy="3279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03237" y="2037958"/>
            <a:ext cx="838200" cy="369332"/>
          </a:xfrm>
          <a:prstGeom prst="rect">
            <a:avLst/>
          </a:prstGeom>
          <a:noFill/>
        </p:spPr>
        <p:txBody>
          <a:bodyPr wrap="square" rtlCol="0">
            <a:spAutoFit/>
          </a:bodyPr>
          <a:lstStyle/>
          <a:p>
            <a:pPr algn="ctr"/>
            <a:r>
              <a:rPr lang="en-US" dirty="0" smtClean="0"/>
              <a:t>Buffer</a:t>
            </a:r>
            <a:endParaRPr lang="en-US" dirty="0"/>
          </a:p>
        </p:txBody>
      </p:sp>
      <p:cxnSp>
        <p:nvCxnSpPr>
          <p:cNvPr id="22" name="Straight Arrow Connector 21"/>
          <p:cNvCxnSpPr/>
          <p:nvPr/>
        </p:nvCxnSpPr>
        <p:spPr>
          <a:xfrm flipH="1">
            <a:off x="7029454" y="2299321"/>
            <a:ext cx="380999" cy="3676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772402" y="1310071"/>
            <a:ext cx="742950" cy="369332"/>
          </a:xfrm>
          <a:prstGeom prst="rect">
            <a:avLst/>
          </a:prstGeom>
          <a:noFill/>
        </p:spPr>
        <p:txBody>
          <a:bodyPr wrap="square" rtlCol="0">
            <a:spAutoFit/>
          </a:bodyPr>
          <a:lstStyle/>
          <a:p>
            <a:pPr algn="ctr"/>
            <a:r>
              <a:rPr lang="en-US" dirty="0" smtClean="0"/>
              <a:t>Drive</a:t>
            </a:r>
            <a:endParaRPr lang="en-US" dirty="0"/>
          </a:p>
        </p:txBody>
      </p:sp>
      <p:cxnSp>
        <p:nvCxnSpPr>
          <p:cNvPr id="24" name="Straight Arrow Connector 23"/>
          <p:cNvCxnSpPr/>
          <p:nvPr/>
        </p:nvCxnSpPr>
        <p:spPr>
          <a:xfrm flipH="1">
            <a:off x="7268078" y="1494737"/>
            <a:ext cx="562939" cy="5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953252" y="1916539"/>
            <a:ext cx="0" cy="750461"/>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90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P spid="10" grpId="0" animBg="1"/>
      <p:bldP spid="11" grpId="0" animBg="1"/>
      <p:bldP spid="16" grpId="0"/>
      <p:bldP spid="17" grpId="0"/>
      <p:bldP spid="18" grpId="0"/>
      <p:bldP spid="19"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read-write </a:t>
            </a:r>
            <a:r>
              <a:rPr lang="en-US" dirty="0" smtClean="0"/>
              <a:t>using DMA</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9718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3340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7772400" y="2514600"/>
            <a:ext cx="10668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5867400" y="1371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5657850" y="2667000"/>
            <a:ext cx="533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0" y="2862267"/>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Address</a:t>
            </a:r>
            <a:endParaRPr lang="en-US" sz="1700" dirty="0"/>
          </a:p>
        </p:txBody>
      </p:sp>
      <p:sp>
        <p:nvSpPr>
          <p:cNvPr id="11" name="Rectangle 10"/>
          <p:cNvSpPr/>
          <p:nvPr/>
        </p:nvSpPr>
        <p:spPr>
          <a:xfrm>
            <a:off x="3048000" y="320040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Count</a:t>
            </a:r>
            <a:endParaRPr lang="en-US" sz="1700" dirty="0"/>
          </a:p>
        </p:txBody>
      </p:sp>
      <p:sp>
        <p:nvSpPr>
          <p:cNvPr id="12" name="Rectangle 11"/>
          <p:cNvSpPr/>
          <p:nvPr/>
        </p:nvSpPr>
        <p:spPr>
          <a:xfrm>
            <a:off x="3048000" y="3535680"/>
            <a:ext cx="914400" cy="274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700" dirty="0" smtClean="0"/>
              <a:t>Control</a:t>
            </a:r>
            <a:endParaRPr lang="en-US" sz="1700" dirty="0"/>
          </a:p>
        </p:txBody>
      </p:sp>
      <p:cxnSp>
        <p:nvCxnSpPr>
          <p:cNvPr id="14" name="Straight Connector 13"/>
          <p:cNvCxnSpPr/>
          <p:nvPr/>
        </p:nvCxnSpPr>
        <p:spPr>
          <a:xfrm>
            <a:off x="10668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3874" y="4114800"/>
            <a:ext cx="0" cy="53340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000" y="4665949"/>
            <a:ext cx="7366000" cy="2540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2069068"/>
            <a:ext cx="609600" cy="369332"/>
          </a:xfrm>
          <a:prstGeom prst="rect">
            <a:avLst/>
          </a:prstGeom>
          <a:noFill/>
        </p:spPr>
        <p:txBody>
          <a:bodyPr wrap="square" rtlCol="0">
            <a:spAutoFit/>
          </a:bodyPr>
          <a:lstStyle/>
          <a:p>
            <a:r>
              <a:rPr lang="en-US" dirty="0" smtClean="0"/>
              <a:t>CPU</a:t>
            </a:r>
            <a:endParaRPr lang="en-US" dirty="0"/>
          </a:p>
        </p:txBody>
      </p:sp>
      <p:sp>
        <p:nvSpPr>
          <p:cNvPr id="24" name="TextBox 23"/>
          <p:cNvSpPr txBox="1"/>
          <p:nvPr/>
        </p:nvSpPr>
        <p:spPr>
          <a:xfrm>
            <a:off x="2924175" y="1789966"/>
            <a:ext cx="1162050" cy="646331"/>
          </a:xfrm>
          <a:prstGeom prst="rect">
            <a:avLst/>
          </a:prstGeom>
          <a:noFill/>
        </p:spPr>
        <p:txBody>
          <a:bodyPr wrap="square" rtlCol="0">
            <a:spAutoFit/>
          </a:bodyPr>
          <a:lstStyle/>
          <a:p>
            <a:pPr algn="ctr"/>
            <a:r>
              <a:rPr lang="en-US" dirty="0" smtClean="0"/>
              <a:t>DMA</a:t>
            </a:r>
          </a:p>
          <a:p>
            <a:pPr algn="ctr"/>
            <a:r>
              <a:rPr lang="en-US" dirty="0" smtClean="0"/>
              <a:t>Controller</a:t>
            </a:r>
            <a:endParaRPr lang="en-US" dirty="0"/>
          </a:p>
        </p:txBody>
      </p:sp>
      <p:sp>
        <p:nvSpPr>
          <p:cNvPr id="25" name="TextBox 24"/>
          <p:cNvSpPr txBox="1"/>
          <p:nvPr/>
        </p:nvSpPr>
        <p:spPr>
          <a:xfrm>
            <a:off x="5029200" y="1789965"/>
            <a:ext cx="1162050" cy="646331"/>
          </a:xfrm>
          <a:prstGeom prst="rect">
            <a:avLst/>
          </a:prstGeom>
          <a:noFill/>
        </p:spPr>
        <p:txBody>
          <a:bodyPr wrap="square" rtlCol="0">
            <a:spAutoFit/>
          </a:bodyPr>
          <a:lstStyle/>
          <a:p>
            <a:pPr algn="ctr"/>
            <a:r>
              <a:rPr lang="en-US" dirty="0" smtClean="0"/>
              <a:t>Disk</a:t>
            </a:r>
          </a:p>
          <a:p>
            <a:pPr algn="ctr"/>
            <a:r>
              <a:rPr lang="en-US" dirty="0" smtClean="0"/>
              <a:t>Controller</a:t>
            </a:r>
            <a:endParaRPr lang="en-US" dirty="0"/>
          </a:p>
        </p:txBody>
      </p:sp>
      <p:sp>
        <p:nvSpPr>
          <p:cNvPr id="27" name="TextBox 26"/>
          <p:cNvSpPr txBox="1"/>
          <p:nvPr/>
        </p:nvSpPr>
        <p:spPr>
          <a:xfrm>
            <a:off x="7677150" y="1788890"/>
            <a:ext cx="1162050" cy="646331"/>
          </a:xfrm>
          <a:prstGeom prst="rect">
            <a:avLst/>
          </a:prstGeom>
          <a:noFill/>
        </p:spPr>
        <p:txBody>
          <a:bodyPr wrap="square" rtlCol="0">
            <a:spAutoFit/>
          </a:bodyPr>
          <a:lstStyle/>
          <a:p>
            <a:pPr algn="ctr"/>
            <a:r>
              <a:rPr lang="en-US" dirty="0" smtClean="0"/>
              <a:t>Main</a:t>
            </a:r>
          </a:p>
          <a:p>
            <a:pPr algn="ctr"/>
            <a:r>
              <a:rPr lang="en-US" dirty="0" smtClean="0"/>
              <a:t>Memory</a:t>
            </a:r>
            <a:endParaRPr lang="en-US" dirty="0"/>
          </a:p>
        </p:txBody>
      </p:sp>
      <p:sp>
        <p:nvSpPr>
          <p:cNvPr id="28" name="TextBox 27"/>
          <p:cNvSpPr txBox="1"/>
          <p:nvPr/>
        </p:nvSpPr>
        <p:spPr>
          <a:xfrm>
            <a:off x="8394163" y="4506683"/>
            <a:ext cx="609600" cy="369332"/>
          </a:xfrm>
          <a:prstGeom prst="rect">
            <a:avLst/>
          </a:prstGeom>
          <a:noFill/>
        </p:spPr>
        <p:txBody>
          <a:bodyPr wrap="square" rtlCol="0">
            <a:spAutoFit/>
          </a:bodyPr>
          <a:lstStyle/>
          <a:p>
            <a:pPr algn="ctr"/>
            <a:r>
              <a:rPr lang="en-US" dirty="0" smtClean="0"/>
              <a:t>Bus</a:t>
            </a:r>
            <a:endParaRPr lang="en-US" dirty="0"/>
          </a:p>
        </p:txBody>
      </p:sp>
      <p:cxnSp>
        <p:nvCxnSpPr>
          <p:cNvPr id="30" name="Straight Arrow Connector 29"/>
          <p:cNvCxnSpPr/>
          <p:nvPr/>
        </p:nvCxnSpPr>
        <p:spPr>
          <a:xfrm flipH="1" flipV="1">
            <a:off x="8382000" y="4381500"/>
            <a:ext cx="316963" cy="217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07957" y="2123686"/>
            <a:ext cx="838200" cy="369332"/>
          </a:xfrm>
          <a:prstGeom prst="rect">
            <a:avLst/>
          </a:prstGeom>
          <a:noFill/>
        </p:spPr>
        <p:txBody>
          <a:bodyPr wrap="square" rtlCol="0">
            <a:spAutoFit/>
          </a:bodyPr>
          <a:lstStyle/>
          <a:p>
            <a:pPr algn="ctr"/>
            <a:r>
              <a:rPr lang="en-US" dirty="0" smtClean="0"/>
              <a:t>Buffer</a:t>
            </a:r>
            <a:endParaRPr lang="en-US" dirty="0"/>
          </a:p>
        </p:txBody>
      </p:sp>
      <p:cxnSp>
        <p:nvCxnSpPr>
          <p:cNvPr id="33" name="Straight Arrow Connector 32"/>
          <p:cNvCxnSpPr/>
          <p:nvPr/>
        </p:nvCxnSpPr>
        <p:spPr>
          <a:xfrm flipH="1">
            <a:off x="6191251" y="2379429"/>
            <a:ext cx="636995" cy="287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310071"/>
            <a:ext cx="742950" cy="369332"/>
          </a:xfrm>
          <a:prstGeom prst="rect">
            <a:avLst/>
          </a:prstGeom>
          <a:noFill/>
        </p:spPr>
        <p:txBody>
          <a:bodyPr wrap="square" rtlCol="0">
            <a:spAutoFit/>
          </a:bodyPr>
          <a:lstStyle/>
          <a:p>
            <a:pPr algn="ctr"/>
            <a:r>
              <a:rPr lang="en-US" dirty="0" smtClean="0"/>
              <a:t>Drive</a:t>
            </a:r>
            <a:endParaRPr lang="en-US" dirty="0"/>
          </a:p>
        </p:txBody>
      </p:sp>
      <p:cxnSp>
        <p:nvCxnSpPr>
          <p:cNvPr id="36" name="Straight Arrow Connector 35"/>
          <p:cNvCxnSpPr/>
          <p:nvPr/>
        </p:nvCxnSpPr>
        <p:spPr>
          <a:xfrm flipH="1">
            <a:off x="6429876" y="1494737"/>
            <a:ext cx="562939" cy="5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2667000"/>
            <a:ext cx="1828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08785" y="1458675"/>
            <a:ext cx="11430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1. CPU programs DMA controller</a:t>
            </a:r>
            <a:endParaRPr lang="en-US" dirty="0"/>
          </a:p>
        </p:txBody>
      </p:sp>
      <p:cxnSp>
        <p:nvCxnSpPr>
          <p:cNvPr id="67" name="Straight Connector 66"/>
          <p:cNvCxnSpPr/>
          <p:nvPr/>
        </p:nvCxnSpPr>
        <p:spPr>
          <a:xfrm>
            <a:off x="6134100" y="1916539"/>
            <a:ext cx="0" cy="750461"/>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05740" y="4800600"/>
            <a:ext cx="8747760"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smtClean="0">
                <a:solidFill>
                  <a:srgbClr val="C00000"/>
                </a:solidFill>
              </a:rPr>
              <a:t>Step 1:</a:t>
            </a:r>
            <a:r>
              <a:rPr lang="en-US" sz="2000" dirty="0" smtClean="0"/>
              <a:t> First </a:t>
            </a:r>
            <a:r>
              <a:rPr lang="en-US" sz="2000" dirty="0"/>
              <a:t>the CPU programs the DMA controller by setting its registers so it knows what to transfer </a:t>
            </a:r>
            <a:r>
              <a:rPr lang="en-US" sz="2000" dirty="0" smtClean="0"/>
              <a:t>where.</a:t>
            </a:r>
            <a:endParaRPr lang="en-US" sz="2000" dirty="0"/>
          </a:p>
          <a:p>
            <a:pPr algn="just"/>
            <a:r>
              <a:rPr lang="en-US" sz="2000" dirty="0"/>
              <a:t>It also issues a command to the disk controller telling it to read data from the disk into its internal buffer and verify the checksum.</a:t>
            </a:r>
          </a:p>
          <a:p>
            <a:pPr algn="just"/>
            <a:r>
              <a:rPr lang="en-US" sz="2000" dirty="0"/>
              <a:t>When valid data are in the disk controller’s buffer, DMA can begin</a:t>
            </a:r>
            <a:r>
              <a:rPr lang="en-US" sz="2000" dirty="0" smtClean="0"/>
              <a:t>.</a:t>
            </a:r>
            <a:endParaRPr lang="en-US" sz="2000" dirty="0"/>
          </a:p>
        </p:txBody>
      </p:sp>
    </p:spTree>
    <p:extLst>
      <p:ext uri="{BB962C8B-B14F-4D97-AF65-F5344CB8AC3E}">
        <p14:creationId xmlns:p14="http://schemas.microsoft.com/office/powerpoint/2010/main" val="235895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27168</TotalTime>
  <Words>4156</Words>
  <Application>Microsoft Office PowerPoint</Application>
  <PresentationFormat>On-screen Show (4:3)</PresentationFormat>
  <Paragraphs>551</Paragraphs>
  <Slides>58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FontAwesome</vt:lpstr>
      <vt:lpstr>Open Sans</vt:lpstr>
      <vt:lpstr>Open Sans Extrabold</vt:lpstr>
      <vt:lpstr>Open Sans Semibold</vt:lpstr>
      <vt:lpstr>Times New Roman</vt:lpstr>
      <vt:lpstr>Wingdings</vt:lpstr>
      <vt:lpstr>Office Theme</vt:lpstr>
      <vt:lpstr>Unit – 6 I/O  Management</vt:lpstr>
      <vt:lpstr>Topics to be covered</vt:lpstr>
      <vt:lpstr>Components of I/O devices </vt:lpstr>
      <vt:lpstr>Device controller </vt:lpstr>
      <vt:lpstr>Memory-Mapped I/O</vt:lpstr>
      <vt:lpstr>I/O Port Vs Memory Mapped I/O </vt:lpstr>
      <vt:lpstr>Direct Memory Access</vt:lpstr>
      <vt:lpstr>Disk read-write without a DMA</vt:lpstr>
      <vt:lpstr>Disk read-write using DMA</vt:lpstr>
      <vt:lpstr>Disk read-write using DMA</vt:lpstr>
      <vt:lpstr>Disk read-write using DMA</vt:lpstr>
      <vt:lpstr>Disk read-write using DMA</vt:lpstr>
      <vt:lpstr>Disk read-write using DMA</vt:lpstr>
      <vt:lpstr>Modes of bus operation</vt:lpstr>
      <vt:lpstr>Goals of I/O Software</vt:lpstr>
      <vt:lpstr>Goals of I/O Software</vt:lpstr>
      <vt:lpstr>Goals of I/O Software</vt:lpstr>
      <vt:lpstr>Device driver </vt:lpstr>
      <vt:lpstr>Logical positioning of device drivers</vt:lpstr>
      <vt:lpstr>Functions of device drivers</vt:lpstr>
      <vt:lpstr>Device Independent I/O Software</vt:lpstr>
      <vt:lpstr>Uniform interfacing for device drivers</vt:lpstr>
      <vt:lpstr>Uniform interfacing for device drivers</vt:lpstr>
      <vt:lpstr>Uniform interfacing for device drivers</vt:lpstr>
      <vt:lpstr>Buffering</vt:lpstr>
      <vt:lpstr>Unbuffered input</vt:lpstr>
      <vt:lpstr>Buffering in user space</vt:lpstr>
      <vt:lpstr>Buffering in kernel space followed by user space</vt:lpstr>
      <vt:lpstr>Double buffering in kernel space</vt:lpstr>
      <vt:lpstr>Error Reporting</vt:lpstr>
      <vt:lpstr>Allocating and releasing dedicated devices</vt:lpstr>
      <vt:lpstr>Providing a device-independent block size</vt:lpstr>
      <vt:lpstr>RAID</vt:lpstr>
      <vt:lpstr>RAID 0</vt:lpstr>
      <vt:lpstr>RAID 0</vt:lpstr>
      <vt:lpstr>RAID 1</vt:lpstr>
      <vt:lpstr>RAID 1</vt:lpstr>
      <vt:lpstr>RAID 2</vt:lpstr>
      <vt:lpstr>RAID 2</vt:lpstr>
      <vt:lpstr>RAID 3</vt:lpstr>
      <vt:lpstr>RAID 4</vt:lpstr>
      <vt:lpstr>RAID 4</vt:lpstr>
      <vt:lpstr>RAID 5</vt:lpstr>
      <vt:lpstr>RAID 5</vt:lpstr>
      <vt:lpstr>Definitions</vt:lpstr>
      <vt:lpstr>Disk Arm Scheduling Algorithm</vt:lpstr>
      <vt:lpstr>Example for Disk Arm Scheduling Algorithm</vt:lpstr>
      <vt:lpstr>FCSC (First come first serve)</vt:lpstr>
      <vt:lpstr>SSTF (Shortest seek time first)</vt:lpstr>
      <vt:lpstr>LOOK (Elevator)</vt:lpstr>
      <vt:lpstr>LOOK (Elevator)</vt:lpstr>
      <vt:lpstr>C-LOOK</vt:lpstr>
      <vt:lpstr>C-LOOK</vt:lpstr>
      <vt:lpstr>SCAN</vt:lpstr>
      <vt:lpstr>SCAN</vt:lpstr>
      <vt:lpstr>CSCAN</vt:lpstr>
      <vt:lpstr>CSCAN</vt:lpstr>
      <vt:lpstr>Example for Disk Arm Scheduling Algorithm</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3102</cp:revision>
  <dcterms:created xsi:type="dcterms:W3CDTF">2013-05-17T03:00:03Z</dcterms:created>
  <dcterms:modified xsi:type="dcterms:W3CDTF">2017-04-21T02:24:18Z</dcterms:modified>
</cp:coreProperties>
</file>