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sldIdLst>
    <p:sldId id="256" r:id="rId2"/>
    <p:sldId id="409" r:id="rId3"/>
    <p:sldId id="410" r:id="rId4"/>
    <p:sldId id="411" r:id="rId5"/>
    <p:sldId id="412" r:id="rId6"/>
    <p:sldId id="413" r:id="rId7"/>
    <p:sldId id="414" r:id="rId8"/>
    <p:sldId id="415" r:id="rId9"/>
    <p:sldId id="416" r:id="rId10"/>
    <p:sldId id="417" r:id="rId11"/>
    <p:sldId id="418" r:id="rId12"/>
    <p:sldId id="419" r:id="rId13"/>
    <p:sldId id="420" r:id="rId14"/>
    <p:sldId id="421" r:id="rId15"/>
    <p:sldId id="466" r:id="rId16"/>
    <p:sldId id="423" r:id="rId17"/>
    <p:sldId id="422" r:id="rId18"/>
    <p:sldId id="424" r:id="rId19"/>
    <p:sldId id="425" r:id="rId20"/>
    <p:sldId id="428" r:id="rId21"/>
    <p:sldId id="429" r:id="rId22"/>
    <p:sldId id="430" r:id="rId23"/>
    <p:sldId id="431" r:id="rId24"/>
    <p:sldId id="432" r:id="rId25"/>
    <p:sldId id="433" r:id="rId26"/>
    <p:sldId id="434" r:id="rId27"/>
    <p:sldId id="435" r:id="rId28"/>
    <p:sldId id="437" r:id="rId29"/>
    <p:sldId id="438" r:id="rId30"/>
    <p:sldId id="439" r:id="rId31"/>
    <p:sldId id="436" r:id="rId32"/>
    <p:sldId id="440" r:id="rId33"/>
    <p:sldId id="441" r:id="rId34"/>
    <p:sldId id="442" r:id="rId35"/>
    <p:sldId id="443" r:id="rId36"/>
    <p:sldId id="444" r:id="rId37"/>
    <p:sldId id="448" r:id="rId38"/>
    <p:sldId id="449" r:id="rId39"/>
    <p:sldId id="450" r:id="rId40"/>
    <p:sldId id="447" r:id="rId41"/>
    <p:sldId id="451" r:id="rId42"/>
    <p:sldId id="452" r:id="rId43"/>
    <p:sldId id="453" r:id="rId44"/>
    <p:sldId id="455" r:id="rId45"/>
    <p:sldId id="456" r:id="rId46"/>
    <p:sldId id="457" r:id="rId47"/>
    <p:sldId id="458" r:id="rId48"/>
    <p:sldId id="459" r:id="rId49"/>
    <p:sldId id="460" r:id="rId50"/>
    <p:sldId id="461" r:id="rId51"/>
    <p:sldId id="462" r:id="rId52"/>
    <p:sldId id="463" r:id="rId53"/>
    <p:sldId id="464" r:id="rId54"/>
    <p:sldId id="465"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f+cFK/VC9kwBZki1sv5xxA==" hashData="Cl65Q0NIfgTyAXq1rP3XfwbkQzvFwpNhhiTY26dRaa1ZMLwWIXN1+IA8BW4F6FyFs/KtpoZTTNkao7DXPON7GA=="/>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B580"/>
    <a:srgbClr val="34495E"/>
    <a:srgbClr val="0066FF"/>
    <a:srgbClr val="893290"/>
    <a:srgbClr val="E40524"/>
    <a:srgbClr val="7D7D8F"/>
    <a:srgbClr val="FF6702"/>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94434" autoAdjust="0"/>
  </p:normalViewPr>
  <p:slideViewPr>
    <p:cSldViewPr>
      <p:cViewPr varScale="1">
        <p:scale>
          <a:sx n="67" d="100"/>
          <a:sy n="67" d="100"/>
        </p:scale>
        <p:origin x="1386" y="4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27-Apr-17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smtClean="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smtClean="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smtClean="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smtClean="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7: </a:t>
            </a:r>
            <a:r>
              <a:rPr lang="en-US" dirty="0" smtClean="0"/>
              <a:t>File Management</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1066800"/>
            <a:ext cx="4305300" cy="5059363"/>
          </a:xfrm>
        </p:spPr>
        <p:txBody>
          <a:bodyPr/>
          <a:lstStyle>
            <a:lvl1pPr>
              <a:defRPr lang="en-US" sz="2400" kern="1200" dirty="0" smtClean="0">
                <a:solidFill>
                  <a:schemeClr val="tx1"/>
                </a:solidFill>
                <a:latin typeface="+mn-lt"/>
                <a:ea typeface="+mn-ea"/>
                <a:cs typeface="+mn-cs"/>
              </a:defRPr>
            </a:lvl1pPr>
            <a:lvl2pPr marL="742950" indent="-285750">
              <a:defRPr lang="en-US" sz="2300" kern="1200" dirty="0" smtClean="0">
                <a:solidFill>
                  <a:schemeClr val="tx1"/>
                </a:solidFill>
                <a:latin typeface="+mn-lt"/>
                <a:ea typeface="+mn-ea"/>
                <a:cs typeface="+mn-cs"/>
              </a:defRPr>
            </a:lvl2pPr>
            <a:lvl3pPr marL="1143000" indent="-228600">
              <a:defRPr lang="en-US" sz="2200" kern="1200" dirty="0" smtClean="0">
                <a:solidFill>
                  <a:schemeClr val="tx1"/>
                </a:solidFill>
                <a:latin typeface="+mn-lt"/>
                <a:ea typeface="+mn-ea"/>
                <a:cs typeface="+mn-cs"/>
              </a:defRPr>
            </a:lvl3pPr>
            <a:lvl4pPr marL="1600200" indent="-228600">
              <a:defRPr lang="en-US" sz="1800" kern="1200" dirty="0" smtClean="0">
                <a:solidFill>
                  <a:schemeClr val="tx1"/>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marL="742950" lvl="1" indent="-285750" algn="l" defTabSz="914400" rtl="0" eaLnBrk="1" latinLnBrk="0" hangingPunct="1">
              <a:spcBef>
                <a:spcPct val="20000"/>
              </a:spcBef>
              <a:buFont typeface="Arial" pitchFamily="34" charset="0"/>
              <a:buChar char="–"/>
            </a:pPr>
            <a:r>
              <a:rPr lang="en-US" dirty="0" smtClean="0"/>
              <a:t>Second level</a:t>
            </a:r>
          </a:p>
          <a:p>
            <a:pPr marL="1143000" lvl="2" indent="-228600" algn="l" defTabSz="914400" rtl="0" eaLnBrk="1" latinLnBrk="0" hangingPunct="1">
              <a:spcBef>
                <a:spcPct val="20000"/>
              </a:spcBef>
              <a:buFont typeface="Arial" pitchFamily="34" charset="0"/>
              <a:buChar char="•"/>
            </a:pPr>
            <a:r>
              <a:rPr lang="en-US" dirty="0" smtClean="0"/>
              <a:t>Third level</a:t>
            </a:r>
          </a:p>
          <a:p>
            <a:pPr marL="1600200" lvl="3" indent="-228600" algn="l" defTabSz="914400" rtl="0" eaLnBrk="1" latinLnBrk="0" hangingPunct="1">
              <a:spcBef>
                <a:spcPct val="20000"/>
              </a:spcBef>
              <a:buFont typeface="Arial" pitchFamily="34" charset="0"/>
              <a:buChar char="–"/>
            </a:pPr>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66800"/>
            <a:ext cx="43053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7: </a:t>
            </a:r>
            <a:r>
              <a:rPr lang="en-US" smtClean="0"/>
              <a:t>File </a:t>
            </a:r>
            <a:r>
              <a:rPr lang="en-US" dirty="0" smtClean="0"/>
              <a:t>Management</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9"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cxnSp>
        <p:nvCxnSpPr>
          <p:cNvPr id="12" name="Straight Connector 11"/>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304800" y="228601"/>
            <a:ext cx="8686800" cy="4267200"/>
          </a:xfrm>
        </p:spPr>
        <p:txBody>
          <a:bodyPr anchor="b">
            <a:noAutofit/>
          </a:bodyPr>
          <a:lstStyle/>
          <a:p>
            <a:pPr algn="l">
              <a:lnSpc>
                <a:spcPct val="80000"/>
              </a:lnSpc>
            </a:pPr>
            <a:r>
              <a:rPr lang="en-US" sz="7200" b="1" dirty="0">
                <a:solidFill>
                  <a:schemeClr val="bg1"/>
                </a:solidFill>
                <a:latin typeface="+mj-lt"/>
                <a:ea typeface="Open Sans Semibold" panose="020B0706030804020204" pitchFamily="34" charset="0"/>
                <a:cs typeface="Open Sans Semibold" panose="020B0706030804020204" pitchFamily="34" charset="0"/>
              </a:rPr>
              <a:t>Unit – </a:t>
            </a:r>
            <a:r>
              <a:rPr lang="en-US" sz="7200" b="1" dirty="0" smtClean="0">
                <a:solidFill>
                  <a:schemeClr val="bg1"/>
                </a:solidFill>
                <a:latin typeface="+mj-lt"/>
                <a:ea typeface="Open Sans Semibold" panose="020B0706030804020204" pitchFamily="34" charset="0"/>
                <a:cs typeface="Open Sans Semibold" panose="020B0706030804020204" pitchFamily="34" charset="0"/>
              </a:rPr>
              <a:t>7</a:t>
            </a:r>
            <a:r>
              <a:rPr lang="en-US" sz="7200" b="1" dirty="0">
                <a:solidFill>
                  <a:schemeClr val="bg1"/>
                </a:solidFill>
                <a:latin typeface="+mj-lt"/>
                <a:ea typeface="Open Sans Semibold" panose="020B0706030804020204" pitchFamily="34" charset="0"/>
                <a:cs typeface="Open Sans Semibold" panose="020B0706030804020204" pitchFamily="34" charset="0"/>
              </a:rPr>
              <a:t/>
            </a:r>
            <a:br>
              <a:rPr lang="en-US" sz="7200" b="1" dirty="0">
                <a:solidFill>
                  <a:schemeClr val="bg1"/>
                </a:solidFill>
                <a:latin typeface="+mj-lt"/>
                <a:ea typeface="Open Sans Semibold" panose="020B0706030804020204" pitchFamily="34" charset="0"/>
                <a:cs typeface="Open Sans Semibold" panose="020B0706030804020204" pitchFamily="34" charset="0"/>
              </a:rPr>
            </a:br>
            <a:r>
              <a:rPr lang="en-US" sz="7200" b="1" dirty="0" smtClean="0">
                <a:solidFill>
                  <a:schemeClr val="bg1"/>
                </a:solidFill>
                <a:latin typeface="+mj-lt"/>
                <a:ea typeface="Open Sans Semibold" panose="020B0706030804020204" pitchFamily="34" charset="0"/>
                <a:cs typeface="Open Sans Semibold" panose="020B0706030804020204" pitchFamily="34" charset="0"/>
              </a:rPr>
              <a:t>File </a:t>
            </a:r>
            <a:br>
              <a:rPr lang="en-US" sz="7200" b="1" dirty="0" smtClean="0">
                <a:solidFill>
                  <a:schemeClr val="bg1"/>
                </a:solidFill>
                <a:latin typeface="+mj-lt"/>
                <a:ea typeface="Open Sans Semibold" panose="020B0706030804020204" pitchFamily="34" charset="0"/>
                <a:cs typeface="Open Sans Semibold" panose="020B0706030804020204" pitchFamily="34" charset="0"/>
              </a:rPr>
            </a:br>
            <a:r>
              <a:rPr lang="en-US" sz="7200" b="1" dirty="0" smtClean="0">
                <a:solidFill>
                  <a:schemeClr val="bg1"/>
                </a:solidFill>
                <a:latin typeface="+mj-lt"/>
                <a:ea typeface="Open Sans Semibold" panose="020B0706030804020204" pitchFamily="34" charset="0"/>
                <a:cs typeface="Open Sans Semibold" panose="020B0706030804020204" pitchFamily="34" charset="0"/>
              </a:rPr>
              <a:t>Management</a:t>
            </a:r>
            <a:endParaRPr lang="en-US" sz="7200" b="1" dirty="0">
              <a:solidFill>
                <a:schemeClr val="bg1"/>
              </a:solidFill>
              <a:latin typeface="+mj-lt"/>
              <a:ea typeface="Open Sans Semibold" panose="020B0706030804020204" pitchFamily="34" charset="0"/>
              <a:cs typeface="Open Sans Semibold" panose="020B0706030804020204" pitchFamily="34" charset="0"/>
            </a:endParaRPr>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Firoz</a:t>
            </a: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Sherasiya</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400" dirty="0" smtClean="0">
                <a:solidFill>
                  <a:schemeClr val="tx1">
                    <a:lumMod val="50000"/>
                    <a:lumOff val="50000"/>
                  </a:schemeClr>
                </a:solidFill>
                <a:latin typeface="FontAwesome" pitchFamily="2" charset="0"/>
              </a:rPr>
              <a:t></a:t>
            </a:r>
            <a:r>
              <a:rPr lang="en-US" sz="28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chemeClr val="tx1">
                    <a:lumMod val="75000"/>
                    <a:lumOff val="25000"/>
                  </a:schemeClr>
                </a:solidFill>
                <a:latin typeface="+mj-lt"/>
                <a:ea typeface="Open Sans" panose="020B0606030504020204" pitchFamily="34" charset="0"/>
                <a:cs typeface="Open Sans" panose="020B0606030504020204" pitchFamily="34" charset="0"/>
              </a:rPr>
              <a:t>9879879861</a:t>
            </a: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2000" dirty="0" smtClean="0">
                <a:solidFill>
                  <a:schemeClr val="tx1">
                    <a:lumMod val="50000"/>
                    <a:lumOff val="50000"/>
                  </a:schemeClr>
                </a:solidFill>
                <a:latin typeface="FontAwesome" pitchFamily="2" charset="0"/>
              </a:rPr>
              <a:t></a:t>
            </a:r>
            <a:r>
              <a:rPr lang="en-IN" sz="2400" dirty="0" smtClean="0">
                <a:solidFill>
                  <a:schemeClr val="tx1">
                    <a:lumMod val="75000"/>
                    <a:lumOff val="25000"/>
                  </a:schemeClr>
                </a:solidFill>
              </a:rPr>
              <a:t>  </a:t>
            </a: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firoz.sherasiya@darshan.ac.in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Operating System (2140702)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8" y="4953000"/>
            <a:ext cx="4161422" cy="99180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operations</a:t>
            </a:r>
          </a:p>
        </p:txBody>
      </p:sp>
      <p:sp>
        <p:nvSpPr>
          <p:cNvPr id="3" name="Content Placeholder 2"/>
          <p:cNvSpPr>
            <a:spLocks noGrp="1"/>
          </p:cNvSpPr>
          <p:nvPr>
            <p:ph idx="1"/>
          </p:nvPr>
        </p:nvSpPr>
        <p:spPr/>
        <p:txBody>
          <a:bodyPr/>
          <a:lstStyle/>
          <a:p>
            <a:r>
              <a:rPr lang="en-US" dirty="0"/>
              <a:t>Read</a:t>
            </a:r>
          </a:p>
          <a:p>
            <a:pPr lvl="1"/>
            <a:r>
              <a:rPr lang="en-US" dirty="0"/>
              <a:t>Data are read from file. Usually the bytes come from the current position.</a:t>
            </a:r>
          </a:p>
          <a:p>
            <a:r>
              <a:rPr lang="en-US" dirty="0"/>
              <a:t>Write</a:t>
            </a:r>
          </a:p>
          <a:p>
            <a:pPr lvl="1"/>
            <a:r>
              <a:rPr lang="en-US" dirty="0"/>
              <a:t>Data are written to the file, usually at the current position.</a:t>
            </a:r>
          </a:p>
          <a:p>
            <a:r>
              <a:rPr lang="en-US" dirty="0"/>
              <a:t>Append</a:t>
            </a:r>
          </a:p>
          <a:p>
            <a:pPr lvl="1"/>
            <a:r>
              <a:rPr lang="en-US" dirty="0"/>
              <a:t>This call is restricted form of write. It can only add data to the end of file.</a:t>
            </a:r>
          </a:p>
          <a:p>
            <a:r>
              <a:rPr lang="en-US" dirty="0"/>
              <a:t>Seek</a:t>
            </a:r>
          </a:p>
          <a:p>
            <a:pPr lvl="1"/>
            <a:r>
              <a:rPr lang="en-US" dirty="0"/>
              <a:t>For a random access files, a method is needed to specify from where to take the data. </a:t>
            </a:r>
            <a:endParaRPr lang="en-US" dirty="0" smtClean="0"/>
          </a:p>
          <a:p>
            <a:pPr lvl="1"/>
            <a:r>
              <a:rPr lang="en-US" dirty="0" smtClean="0"/>
              <a:t>Seek </a:t>
            </a:r>
            <a:r>
              <a:rPr lang="en-US" dirty="0"/>
              <a:t>repositions the file pointer to a specific place in the file.</a:t>
            </a:r>
          </a:p>
          <a:p>
            <a:endParaRPr lang="en-US" dirty="0"/>
          </a:p>
        </p:txBody>
      </p:sp>
    </p:spTree>
    <p:extLst>
      <p:ext uri="{BB962C8B-B14F-4D97-AF65-F5344CB8AC3E}">
        <p14:creationId xmlns:p14="http://schemas.microsoft.com/office/powerpoint/2010/main" val="161853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operations</a:t>
            </a:r>
          </a:p>
        </p:txBody>
      </p:sp>
      <p:sp>
        <p:nvSpPr>
          <p:cNvPr id="3" name="Content Placeholder 2"/>
          <p:cNvSpPr>
            <a:spLocks noGrp="1"/>
          </p:cNvSpPr>
          <p:nvPr>
            <p:ph idx="1"/>
          </p:nvPr>
        </p:nvSpPr>
        <p:spPr/>
        <p:txBody>
          <a:bodyPr/>
          <a:lstStyle/>
          <a:p>
            <a:r>
              <a:rPr lang="en-US" dirty="0"/>
              <a:t>Get attributes</a:t>
            </a:r>
          </a:p>
          <a:p>
            <a:pPr lvl="1"/>
            <a:r>
              <a:rPr lang="en-US" dirty="0"/>
              <a:t>Processes often need to read the file attributes to do their work.</a:t>
            </a:r>
          </a:p>
          <a:p>
            <a:r>
              <a:rPr lang="en-US" dirty="0"/>
              <a:t>Set attributes</a:t>
            </a:r>
          </a:p>
          <a:p>
            <a:pPr lvl="1"/>
            <a:r>
              <a:rPr lang="en-US" dirty="0"/>
              <a:t>Some of the attributes are user settable and can be changed after the file has been created. This system call makes that possible.</a:t>
            </a:r>
          </a:p>
          <a:p>
            <a:r>
              <a:rPr lang="en-US" dirty="0"/>
              <a:t>Rename</a:t>
            </a:r>
          </a:p>
          <a:p>
            <a:pPr lvl="1"/>
            <a:r>
              <a:rPr lang="en-US" dirty="0"/>
              <a:t>It frequently happens that a user needs to change the name of an existing file. This system call makes it possible.</a:t>
            </a:r>
          </a:p>
          <a:p>
            <a:endParaRPr lang="en-US" dirty="0"/>
          </a:p>
        </p:txBody>
      </p:sp>
    </p:spTree>
    <p:extLst>
      <p:ext uri="{BB962C8B-B14F-4D97-AF65-F5344CB8AC3E}">
        <p14:creationId xmlns:p14="http://schemas.microsoft.com/office/powerpoint/2010/main" val="89247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files</a:t>
            </a:r>
            <a:endParaRPr lang="en-US" dirty="0"/>
          </a:p>
        </p:txBody>
      </p:sp>
      <p:sp>
        <p:nvSpPr>
          <p:cNvPr id="3" name="Content Placeholder 2"/>
          <p:cNvSpPr>
            <a:spLocks noGrp="1"/>
          </p:cNvSpPr>
          <p:nvPr>
            <p:ph idx="1"/>
          </p:nvPr>
        </p:nvSpPr>
        <p:spPr/>
        <p:txBody>
          <a:bodyPr/>
          <a:lstStyle/>
          <a:p>
            <a:endParaRPr lang="en-US" dirty="0"/>
          </a:p>
        </p:txBody>
      </p:sp>
      <p:sp>
        <p:nvSpPr>
          <p:cNvPr id="15" name="Rectangle 14"/>
          <p:cNvSpPr/>
          <p:nvPr/>
        </p:nvSpPr>
        <p:spPr>
          <a:xfrm>
            <a:off x="4114800" y="16002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File Type</a:t>
            </a:r>
            <a:endParaRPr lang="en-US" sz="2400" dirty="0"/>
          </a:p>
        </p:txBody>
      </p:sp>
      <p:sp>
        <p:nvSpPr>
          <p:cNvPr id="16" name="Rectangle 15"/>
          <p:cNvSpPr/>
          <p:nvPr/>
        </p:nvSpPr>
        <p:spPr>
          <a:xfrm>
            <a:off x="2514600" y="29718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Regular File</a:t>
            </a:r>
            <a:endParaRPr lang="en-US" sz="2400" dirty="0"/>
          </a:p>
        </p:txBody>
      </p:sp>
      <p:sp>
        <p:nvSpPr>
          <p:cNvPr id="17" name="Rectangle 16"/>
          <p:cNvSpPr/>
          <p:nvPr/>
        </p:nvSpPr>
        <p:spPr>
          <a:xfrm>
            <a:off x="5715000" y="2967037"/>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Directories</a:t>
            </a:r>
            <a:endParaRPr lang="en-US" sz="2400" dirty="0"/>
          </a:p>
        </p:txBody>
      </p:sp>
      <p:sp>
        <p:nvSpPr>
          <p:cNvPr id="18" name="Rectangle 17"/>
          <p:cNvSpPr/>
          <p:nvPr/>
        </p:nvSpPr>
        <p:spPr>
          <a:xfrm>
            <a:off x="914400" y="43434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ASCII File</a:t>
            </a:r>
            <a:endParaRPr lang="en-US" sz="2400" dirty="0"/>
          </a:p>
        </p:txBody>
      </p:sp>
      <p:sp>
        <p:nvSpPr>
          <p:cNvPr id="19" name="Rectangle 18"/>
          <p:cNvSpPr/>
          <p:nvPr/>
        </p:nvSpPr>
        <p:spPr>
          <a:xfrm>
            <a:off x="4114800" y="4338637"/>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Binary File</a:t>
            </a:r>
            <a:endParaRPr lang="en-US" sz="2400" dirty="0"/>
          </a:p>
        </p:txBody>
      </p:sp>
      <p:cxnSp>
        <p:nvCxnSpPr>
          <p:cNvPr id="23" name="Straight Connector 22"/>
          <p:cNvCxnSpPr/>
          <p:nvPr/>
        </p:nvCxnSpPr>
        <p:spPr>
          <a:xfrm>
            <a:off x="4876800" y="2362200"/>
            <a:ext cx="0" cy="2571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3276600" y="3729037"/>
            <a:ext cx="0" cy="23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3329940" y="2619376"/>
            <a:ext cx="322326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729740" y="3962400"/>
            <a:ext cx="322326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3329940" y="2619376"/>
            <a:ext cx="0" cy="3476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6553200" y="2619376"/>
            <a:ext cx="0" cy="3476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1729740" y="3962400"/>
            <a:ext cx="0" cy="3476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953000" y="3962400"/>
            <a:ext cx="0" cy="3476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916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file Vs Directories</a:t>
            </a:r>
          </a:p>
        </p:txBody>
      </p:sp>
      <p:sp>
        <p:nvSpPr>
          <p:cNvPr id="3" name="Content Placeholder 2"/>
          <p:cNvSpPr>
            <a:spLocks noGrp="1"/>
          </p:cNvSpPr>
          <p:nvPr>
            <p:ph idx="1"/>
          </p:nvPr>
        </p:nvSpPr>
        <p:spPr/>
        <p:txBody>
          <a:bodyPr/>
          <a:lstStyle/>
          <a:p>
            <a:r>
              <a:rPr lang="en-US" dirty="0"/>
              <a:t>Regular File</a:t>
            </a:r>
          </a:p>
          <a:p>
            <a:pPr lvl="1"/>
            <a:r>
              <a:rPr lang="en-US" dirty="0"/>
              <a:t>Regular files are the ones that contain user information.</a:t>
            </a:r>
          </a:p>
          <a:p>
            <a:pPr lvl="1"/>
            <a:r>
              <a:rPr lang="en-US" dirty="0"/>
              <a:t>Regular file, as a randomly accessible sequence of bytes, has no other predefined internal structure. </a:t>
            </a:r>
          </a:p>
          <a:p>
            <a:pPr lvl="1"/>
            <a:r>
              <a:rPr lang="en-US" dirty="0"/>
              <a:t>Application programs are responsible for understanding the structure and content of any specific regular file.</a:t>
            </a:r>
          </a:p>
          <a:p>
            <a:r>
              <a:rPr lang="en-US" dirty="0"/>
              <a:t>Directories</a:t>
            </a:r>
          </a:p>
          <a:p>
            <a:pPr lvl="1"/>
            <a:r>
              <a:rPr lang="en-US" dirty="0"/>
              <a:t>Directories are system files for maintaining the structure of the file system.</a:t>
            </a:r>
          </a:p>
          <a:p>
            <a:pPr lvl="1"/>
            <a:r>
              <a:rPr lang="en-US" dirty="0"/>
              <a:t>To keep track of files, file systems normally have directories or folder.</a:t>
            </a:r>
          </a:p>
          <a:p>
            <a:endParaRPr lang="en-US" dirty="0"/>
          </a:p>
        </p:txBody>
      </p:sp>
    </p:spTree>
    <p:extLst>
      <p:ext uri="{BB962C8B-B14F-4D97-AF65-F5344CB8AC3E}">
        <p14:creationId xmlns:p14="http://schemas.microsoft.com/office/powerpoint/2010/main" val="335659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files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ASCII files</a:t>
            </a:r>
          </a:p>
          <a:p>
            <a:pPr lvl="1"/>
            <a:r>
              <a:rPr lang="en-US" dirty="0"/>
              <a:t>ASCII file consists of line of text.</a:t>
            </a:r>
          </a:p>
          <a:p>
            <a:pPr lvl="1"/>
            <a:r>
              <a:rPr lang="en-US" dirty="0"/>
              <a:t>Advantage of ASCII files is that they can be displayed &amp; printed as it is &amp; they can be edited with ordinary text editor.</a:t>
            </a:r>
          </a:p>
          <a:p>
            <a:pPr lvl="1"/>
            <a:r>
              <a:rPr lang="en-US" dirty="0"/>
              <a:t>If number of programs use ASCII files for input and output, it is easy to connect the output of one program to the input of another.</a:t>
            </a:r>
          </a:p>
          <a:p>
            <a:pPr lvl="1"/>
            <a:r>
              <a:rPr lang="en-US" dirty="0"/>
              <a:t>C/C++/Perl/HTML files are all examples of ASCII files</a:t>
            </a:r>
            <a:r>
              <a:rPr lang="en-US" dirty="0" smtClean="0"/>
              <a:t>.</a:t>
            </a:r>
            <a:endParaRPr lang="en-US" dirty="0"/>
          </a:p>
        </p:txBody>
      </p:sp>
    </p:spTree>
    <p:extLst>
      <p:ext uri="{BB962C8B-B14F-4D97-AF65-F5344CB8AC3E}">
        <p14:creationId xmlns:p14="http://schemas.microsoft.com/office/powerpoint/2010/main" val="396878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files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Binary </a:t>
            </a:r>
            <a:r>
              <a:rPr lang="en-US" dirty="0"/>
              <a:t>Files</a:t>
            </a:r>
          </a:p>
          <a:p>
            <a:pPr lvl="1"/>
            <a:r>
              <a:rPr lang="en-US" dirty="0"/>
              <a:t>Binary files contain formatted information that only certain applications or processors can understand.</a:t>
            </a:r>
          </a:p>
          <a:p>
            <a:pPr lvl="1"/>
            <a:r>
              <a:rPr lang="en-US" dirty="0"/>
              <a:t>Binary files must be run on the appropriate software or processor before humans can read them.</a:t>
            </a:r>
          </a:p>
          <a:p>
            <a:pPr lvl="1"/>
            <a:r>
              <a:rPr lang="en-US" dirty="0"/>
              <a:t>Executable files, compiled programs, spreadsheets, compressed files, and graphic (image) files are all examples of binary files</a:t>
            </a:r>
            <a:r>
              <a:rPr lang="en-US" dirty="0" smtClean="0"/>
              <a:t>.</a:t>
            </a:r>
            <a:endParaRPr lang="en-US" dirty="0"/>
          </a:p>
        </p:txBody>
      </p:sp>
    </p:spTree>
    <p:extLst>
      <p:ext uri="{BB962C8B-B14F-4D97-AF65-F5344CB8AC3E}">
        <p14:creationId xmlns:p14="http://schemas.microsoft.com/office/powerpoint/2010/main" val="65184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files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3"/>
            </a:pPr>
            <a:r>
              <a:rPr lang="en-US" dirty="0"/>
              <a:t>Device Files</a:t>
            </a:r>
          </a:p>
          <a:p>
            <a:pPr lvl="1"/>
            <a:r>
              <a:rPr lang="en-US" dirty="0"/>
              <a:t>Under Linux and UNIX each and every hardware device is treated as a file. A device file allows to accesses hardware devices so that end users do not need to get technical details about hardware.</a:t>
            </a:r>
          </a:p>
          <a:p>
            <a:pPr lvl="1"/>
            <a:r>
              <a:rPr lang="en-US" dirty="0"/>
              <a:t>In short, a device file (also called as a special file) is an interface for a device driver that appears in a file system as if it were an ordinary file.</a:t>
            </a:r>
          </a:p>
          <a:p>
            <a:pPr lvl="1"/>
            <a:r>
              <a:rPr lang="en-US" dirty="0"/>
              <a:t>This allows software to interact with the device driver using standard input/output system calls, which simplifies many tasks.</a:t>
            </a:r>
          </a:p>
          <a:p>
            <a:endParaRPr lang="en-US" dirty="0"/>
          </a:p>
        </p:txBody>
      </p:sp>
    </p:spTree>
    <p:extLst>
      <p:ext uri="{BB962C8B-B14F-4D97-AF65-F5344CB8AC3E}">
        <p14:creationId xmlns:p14="http://schemas.microsoft.com/office/powerpoint/2010/main" val="385268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files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4"/>
            </a:pPr>
            <a:r>
              <a:rPr lang="en-US" dirty="0" smtClean="0"/>
              <a:t>Character </a:t>
            </a:r>
            <a:r>
              <a:rPr lang="en-US" dirty="0"/>
              <a:t>Special Files</a:t>
            </a:r>
          </a:p>
          <a:p>
            <a:pPr lvl="1"/>
            <a:r>
              <a:rPr lang="en-US" dirty="0"/>
              <a:t>It is a type of device file which talks to devices in a character by character (1 byte at a time).</a:t>
            </a:r>
          </a:p>
          <a:p>
            <a:pPr lvl="1"/>
            <a:r>
              <a:rPr lang="en-US" dirty="0"/>
              <a:t>Character Special files are related to input/output and use to model serial I/O devices</a:t>
            </a:r>
            <a:r>
              <a:rPr lang="en-US" dirty="0" smtClean="0"/>
              <a:t>, such </a:t>
            </a:r>
            <a:r>
              <a:rPr lang="en-US" dirty="0"/>
              <a:t>as terminals, printers, and networks.</a:t>
            </a:r>
          </a:p>
          <a:p>
            <a:pPr marL="457200" indent="-457200">
              <a:buFont typeface="+mj-lt"/>
              <a:buAutoNum type="arabicPeriod" startAt="4"/>
            </a:pPr>
            <a:r>
              <a:rPr lang="en-US" dirty="0"/>
              <a:t>Block Special Files</a:t>
            </a:r>
          </a:p>
          <a:p>
            <a:pPr lvl="1"/>
            <a:r>
              <a:rPr lang="en-US" dirty="0"/>
              <a:t>It is a type of device file which talks to devices 1 block at a time (1 block = 512 bytes to 32KB).</a:t>
            </a:r>
          </a:p>
          <a:p>
            <a:pPr lvl="1"/>
            <a:r>
              <a:rPr lang="en-US" dirty="0"/>
              <a:t>Block special files are used to model disks, DVD/CD ROM, and memory regions etc.</a:t>
            </a:r>
          </a:p>
          <a:p>
            <a:endParaRPr lang="en-US" dirty="0"/>
          </a:p>
          <a:p>
            <a:endParaRPr lang="en-US" dirty="0"/>
          </a:p>
        </p:txBody>
      </p:sp>
    </p:spTree>
    <p:extLst>
      <p:ext uri="{BB962C8B-B14F-4D97-AF65-F5344CB8AC3E}">
        <p14:creationId xmlns:p14="http://schemas.microsoft.com/office/powerpoint/2010/main" val="54981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access methods</a:t>
            </a:r>
            <a:endParaRPr lang="en-US" dirty="0"/>
          </a:p>
        </p:txBody>
      </p:sp>
      <p:sp>
        <p:nvSpPr>
          <p:cNvPr id="3" name="Content Placeholder 2"/>
          <p:cNvSpPr>
            <a:spLocks noGrp="1"/>
          </p:cNvSpPr>
          <p:nvPr>
            <p:ph idx="1"/>
          </p:nvPr>
        </p:nvSpPr>
        <p:spPr/>
        <p:txBody>
          <a:bodyPr/>
          <a:lstStyle/>
          <a:p>
            <a:r>
              <a:rPr lang="en-US" dirty="0"/>
              <a:t>Sequential File Access</a:t>
            </a:r>
          </a:p>
          <a:p>
            <a:pPr lvl="1"/>
            <a:r>
              <a:rPr lang="en-US" dirty="0"/>
              <a:t>In Sequential access, process could read all the bytes or records from a file in order, starting at the beginning, but could not skip around and read them out of order. </a:t>
            </a:r>
          </a:p>
          <a:p>
            <a:pPr lvl="1"/>
            <a:r>
              <a:rPr lang="en-US" dirty="0"/>
              <a:t>Sequential files could be rewound, however, so they could be read as often as needed.</a:t>
            </a:r>
          </a:p>
          <a:p>
            <a:pPr lvl="1"/>
            <a:r>
              <a:rPr lang="en-US" dirty="0"/>
              <a:t>These files were convenient when the storage medium was magnetic tape or CD-ROM.</a:t>
            </a:r>
          </a:p>
          <a:p>
            <a:endParaRPr lang="en-US" dirty="0"/>
          </a:p>
        </p:txBody>
      </p:sp>
    </p:spTree>
    <p:extLst>
      <p:ext uri="{BB962C8B-B14F-4D97-AF65-F5344CB8AC3E}">
        <p14:creationId xmlns:p14="http://schemas.microsoft.com/office/powerpoint/2010/main" val="334847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access methods</a:t>
            </a:r>
            <a:endParaRPr lang="en-US" dirty="0"/>
          </a:p>
        </p:txBody>
      </p:sp>
      <p:sp>
        <p:nvSpPr>
          <p:cNvPr id="3" name="Content Placeholder 2"/>
          <p:cNvSpPr>
            <a:spLocks noGrp="1"/>
          </p:cNvSpPr>
          <p:nvPr>
            <p:ph idx="1"/>
          </p:nvPr>
        </p:nvSpPr>
        <p:spPr/>
        <p:txBody>
          <a:bodyPr/>
          <a:lstStyle/>
          <a:p>
            <a:r>
              <a:rPr lang="en-US" dirty="0"/>
              <a:t>Random File Access</a:t>
            </a:r>
          </a:p>
          <a:p>
            <a:pPr lvl="1"/>
            <a:r>
              <a:rPr lang="en-US" dirty="0"/>
              <a:t>Files whose bytes or records can be read in any order are called random access files.</a:t>
            </a:r>
          </a:p>
          <a:p>
            <a:pPr lvl="1"/>
            <a:r>
              <a:rPr lang="en-US" dirty="0"/>
              <a:t>Random access files are essentials for many applications, for example, data base systems.</a:t>
            </a:r>
          </a:p>
          <a:p>
            <a:pPr lvl="1"/>
            <a:r>
              <a:rPr lang="en-US" dirty="0" smtClean="0"/>
              <a:t>Example: If </a:t>
            </a:r>
            <a:r>
              <a:rPr lang="en-US" dirty="0"/>
              <a:t>an airline customer calls up and wants to reserve a seat on a particular flight, the reservation program must be able to access the record for that flight without having to read the records for thousands of other flights.</a:t>
            </a:r>
          </a:p>
          <a:p>
            <a:pPr lvl="1"/>
            <a:endParaRPr lang="en-US" dirty="0"/>
          </a:p>
          <a:p>
            <a:endParaRPr lang="en-US" dirty="0"/>
          </a:p>
        </p:txBody>
      </p:sp>
    </p:spTree>
    <p:extLst>
      <p:ext uri="{BB962C8B-B14F-4D97-AF65-F5344CB8AC3E}">
        <p14:creationId xmlns:p14="http://schemas.microsoft.com/office/powerpoint/2010/main" val="43299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normAutofit/>
          </a:bodyPr>
          <a:lstStyle/>
          <a:p>
            <a:r>
              <a:rPr lang="en-US" dirty="0"/>
              <a:t>File concept</a:t>
            </a:r>
          </a:p>
          <a:p>
            <a:r>
              <a:rPr lang="en-US" dirty="0" smtClean="0"/>
              <a:t>Access </a:t>
            </a:r>
            <a:r>
              <a:rPr lang="en-US" dirty="0"/>
              <a:t>methods</a:t>
            </a:r>
          </a:p>
          <a:p>
            <a:r>
              <a:rPr lang="en-US" dirty="0"/>
              <a:t>File types</a:t>
            </a:r>
          </a:p>
          <a:p>
            <a:r>
              <a:rPr lang="en-US" dirty="0"/>
              <a:t>File operation</a:t>
            </a:r>
          </a:p>
          <a:p>
            <a:r>
              <a:rPr lang="en-US" dirty="0"/>
              <a:t>Directory structure</a:t>
            </a:r>
          </a:p>
          <a:p>
            <a:r>
              <a:rPr lang="en-US" dirty="0"/>
              <a:t>File System structure</a:t>
            </a:r>
          </a:p>
          <a:p>
            <a:r>
              <a:rPr lang="en-US" dirty="0"/>
              <a:t>Allocation methods </a:t>
            </a:r>
            <a:r>
              <a:rPr lang="en-US" dirty="0" smtClean="0"/>
              <a:t>(contiguous, linked, </a:t>
            </a:r>
            <a:r>
              <a:rPr lang="en-US" dirty="0"/>
              <a:t>indexed)</a:t>
            </a:r>
          </a:p>
          <a:p>
            <a:r>
              <a:rPr lang="en-US" dirty="0"/>
              <a:t>Free-space management (bit vector, linked list, grouping)</a:t>
            </a:r>
          </a:p>
          <a:p>
            <a:r>
              <a:rPr lang="en-US" dirty="0"/>
              <a:t>Directory implementation (linear list, hash </a:t>
            </a:r>
            <a:r>
              <a:rPr lang="en-US" dirty="0" smtClean="0"/>
              <a:t>table)</a:t>
            </a:r>
            <a:endParaRPr lang="en-US" dirty="0"/>
          </a:p>
        </p:txBody>
      </p:sp>
    </p:spTree>
    <p:extLst>
      <p:ext uri="{BB962C8B-B14F-4D97-AF65-F5344CB8AC3E}">
        <p14:creationId xmlns:p14="http://schemas.microsoft.com/office/powerpoint/2010/main" val="341820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90499" y="1066800"/>
            <a:ext cx="5591175" cy="5410200"/>
          </a:xfrm>
        </p:spPr>
        <p:txBody>
          <a:bodyPr>
            <a:normAutofit lnSpcReduction="10000"/>
          </a:bodyPr>
          <a:lstStyle/>
          <a:p>
            <a:pPr algn="just"/>
            <a:r>
              <a:rPr lang="en-US" dirty="0"/>
              <a:t>Single Level Directory system</a:t>
            </a:r>
          </a:p>
          <a:p>
            <a:pPr lvl="1" algn="just"/>
            <a:r>
              <a:rPr lang="en-US" dirty="0"/>
              <a:t>The simplest form of directory system is having one directory containing all the files. This is some time called as root directory.</a:t>
            </a:r>
          </a:p>
          <a:p>
            <a:pPr algn="just"/>
            <a:r>
              <a:rPr lang="en-US" dirty="0" smtClean="0"/>
              <a:t>Here </a:t>
            </a:r>
            <a:r>
              <a:rPr lang="en-US" dirty="0"/>
              <a:t>directory contain </a:t>
            </a:r>
            <a:r>
              <a:rPr lang="en-US" dirty="0" smtClean="0"/>
              <a:t>three </a:t>
            </a:r>
            <a:r>
              <a:rPr lang="en-US" dirty="0"/>
              <a:t>files.</a:t>
            </a:r>
          </a:p>
          <a:p>
            <a:pPr algn="just"/>
            <a:r>
              <a:rPr lang="en-US" dirty="0"/>
              <a:t>The advantages of this scheme are its simplicity and the ability to locate files quickly there is only one directory to look, after all</a:t>
            </a:r>
            <a:r>
              <a:rPr lang="en-US" dirty="0" smtClean="0"/>
              <a:t>.</a:t>
            </a:r>
          </a:p>
          <a:p>
            <a:pPr algn="just"/>
            <a:r>
              <a:rPr lang="en-US" dirty="0"/>
              <a:t>The single level is used for simple dedicated application, but for modern user with thousands of files, it would be impossible to find anything if all files were in a single directory.</a:t>
            </a:r>
          </a:p>
        </p:txBody>
      </p:sp>
      <p:sp>
        <p:nvSpPr>
          <p:cNvPr id="4" name="Title 3"/>
          <p:cNvSpPr>
            <a:spLocks noGrp="1"/>
          </p:cNvSpPr>
          <p:nvPr>
            <p:ph type="title"/>
          </p:nvPr>
        </p:nvSpPr>
        <p:spPr/>
        <p:txBody>
          <a:bodyPr/>
          <a:lstStyle/>
          <a:p>
            <a:r>
              <a:rPr lang="en-US" dirty="0"/>
              <a:t>Directory structure</a:t>
            </a:r>
          </a:p>
        </p:txBody>
      </p:sp>
      <p:pic>
        <p:nvPicPr>
          <p:cNvPr id="7" name="Picture 2" descr="Image result for files ico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857875" y="2096294"/>
            <a:ext cx="313372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23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0500" y="1066800"/>
            <a:ext cx="5505450" cy="5059363"/>
          </a:xfrm>
        </p:spPr>
        <p:txBody>
          <a:bodyPr/>
          <a:lstStyle/>
          <a:p>
            <a:pPr algn="just"/>
            <a:r>
              <a:rPr lang="en-US" dirty="0" smtClean="0"/>
              <a:t>In this system user can </a:t>
            </a:r>
            <a:r>
              <a:rPr lang="en-US" dirty="0"/>
              <a:t>create an arbitrary number of subdirectories </a:t>
            </a:r>
            <a:r>
              <a:rPr lang="en-US" dirty="0" smtClean="0"/>
              <a:t>to </a:t>
            </a:r>
            <a:r>
              <a:rPr lang="en-US" dirty="0"/>
              <a:t>organize their work</a:t>
            </a:r>
            <a:r>
              <a:rPr lang="en-US" dirty="0" smtClean="0"/>
              <a:t>.</a:t>
            </a:r>
          </a:p>
          <a:p>
            <a:pPr algn="just"/>
            <a:r>
              <a:rPr lang="en-US" dirty="0"/>
              <a:t>When the file system is organized as a directory tree, some way is needed for specifying file names</a:t>
            </a:r>
            <a:r>
              <a:rPr lang="en-US" dirty="0" smtClean="0"/>
              <a:t>.</a:t>
            </a:r>
          </a:p>
          <a:p>
            <a:pPr algn="just"/>
            <a:r>
              <a:rPr lang="en-US" dirty="0"/>
              <a:t>Two methods are used commonly</a:t>
            </a:r>
          </a:p>
          <a:p>
            <a:pPr marL="914400" lvl="1" indent="-457200" algn="just">
              <a:buFont typeface="+mj-lt"/>
              <a:buAutoNum type="arabicPeriod"/>
            </a:pPr>
            <a:r>
              <a:rPr lang="en-US" dirty="0"/>
              <a:t>Absolute path name</a:t>
            </a:r>
          </a:p>
          <a:p>
            <a:pPr marL="914400" lvl="1" indent="-457200" algn="just">
              <a:buFont typeface="+mj-lt"/>
              <a:buAutoNum type="arabicPeriod"/>
            </a:pPr>
            <a:r>
              <a:rPr lang="en-US" dirty="0"/>
              <a:t>Relative path name</a:t>
            </a:r>
          </a:p>
          <a:p>
            <a:pPr algn="just"/>
            <a:endParaRPr lang="en-US" dirty="0"/>
          </a:p>
        </p:txBody>
      </p:sp>
      <p:sp>
        <p:nvSpPr>
          <p:cNvPr id="4" name="Title 3"/>
          <p:cNvSpPr>
            <a:spLocks noGrp="1"/>
          </p:cNvSpPr>
          <p:nvPr>
            <p:ph type="title"/>
          </p:nvPr>
        </p:nvSpPr>
        <p:spPr/>
        <p:txBody>
          <a:bodyPr/>
          <a:lstStyle/>
          <a:p>
            <a:r>
              <a:rPr lang="en-US" dirty="0"/>
              <a:t>Hierarchical Directory system</a:t>
            </a:r>
          </a:p>
        </p:txBody>
      </p:sp>
      <p:pic>
        <p:nvPicPr>
          <p:cNvPr id="3076" name="Picture 4" descr="Image resul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695950" y="1358106"/>
            <a:ext cx="3219450"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07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Absolute path name</a:t>
            </a:r>
          </a:p>
        </p:txBody>
      </p:sp>
      <p:sp>
        <p:nvSpPr>
          <p:cNvPr id="6" name="Content Placeholder 5"/>
          <p:cNvSpPr>
            <a:spLocks noGrp="1"/>
          </p:cNvSpPr>
          <p:nvPr>
            <p:ph idx="1"/>
          </p:nvPr>
        </p:nvSpPr>
        <p:spPr/>
        <p:txBody>
          <a:bodyPr/>
          <a:lstStyle/>
          <a:p>
            <a:r>
              <a:rPr lang="en-US" dirty="0"/>
              <a:t>An absolute path name consisting of the path from the root directory to the file.</a:t>
            </a:r>
          </a:p>
          <a:p>
            <a:r>
              <a:rPr lang="en-US" dirty="0"/>
              <a:t>As an example, the path /</a:t>
            </a:r>
            <a:r>
              <a:rPr lang="en-US" dirty="0" err="1"/>
              <a:t>usr</a:t>
            </a:r>
            <a:r>
              <a:rPr lang="en-US" dirty="0"/>
              <a:t> /</a:t>
            </a:r>
            <a:r>
              <a:rPr lang="en-US" dirty="0" err="1"/>
              <a:t>ast</a:t>
            </a:r>
            <a:r>
              <a:rPr lang="en-US" dirty="0"/>
              <a:t>/mailbox means that the root directory contains a subdirectory </a:t>
            </a:r>
            <a:r>
              <a:rPr lang="en-US" dirty="0" err="1"/>
              <a:t>usr</a:t>
            </a:r>
            <a:r>
              <a:rPr lang="en-US" dirty="0"/>
              <a:t>, which in turn contains a subdirectory </a:t>
            </a:r>
            <a:r>
              <a:rPr lang="en-US" dirty="0" err="1"/>
              <a:t>ast</a:t>
            </a:r>
            <a:r>
              <a:rPr lang="en-US" dirty="0"/>
              <a:t>, which contain the file mailbox.</a:t>
            </a:r>
          </a:p>
          <a:p>
            <a:endParaRPr lang="en-US" dirty="0"/>
          </a:p>
        </p:txBody>
      </p:sp>
    </p:spTree>
    <p:extLst>
      <p:ext uri="{BB962C8B-B14F-4D97-AF65-F5344CB8AC3E}">
        <p14:creationId xmlns:p14="http://schemas.microsoft.com/office/powerpoint/2010/main" val="364841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path name</a:t>
            </a:r>
          </a:p>
        </p:txBody>
      </p:sp>
      <p:sp>
        <p:nvSpPr>
          <p:cNvPr id="3" name="Content Placeholder 2"/>
          <p:cNvSpPr>
            <a:spLocks noGrp="1"/>
          </p:cNvSpPr>
          <p:nvPr>
            <p:ph idx="1"/>
          </p:nvPr>
        </p:nvSpPr>
        <p:spPr/>
        <p:txBody>
          <a:bodyPr/>
          <a:lstStyle/>
          <a:p>
            <a:r>
              <a:rPr lang="en-US" dirty="0"/>
              <a:t>Relative path name is used in conjunction with the concept of the working directory.</a:t>
            </a:r>
          </a:p>
          <a:p>
            <a:r>
              <a:rPr lang="en-US" dirty="0"/>
              <a:t>User can designate one directory as the current working directory, in which case, all path names not beginning at the root directory are taken relative to working directory.</a:t>
            </a:r>
          </a:p>
          <a:p>
            <a:r>
              <a:rPr lang="en-US" dirty="0"/>
              <a:t>For example if the current working is /</a:t>
            </a:r>
            <a:r>
              <a:rPr lang="en-US" dirty="0" err="1"/>
              <a:t>usr</a:t>
            </a:r>
            <a:r>
              <a:rPr lang="en-US" dirty="0"/>
              <a:t>/</a:t>
            </a:r>
            <a:r>
              <a:rPr lang="en-US" dirty="0" err="1"/>
              <a:t>ast</a:t>
            </a:r>
            <a:r>
              <a:rPr lang="en-US" dirty="0"/>
              <a:t>, then the file whose absolute path is /</a:t>
            </a:r>
            <a:r>
              <a:rPr lang="en-US" dirty="0" err="1"/>
              <a:t>usr</a:t>
            </a:r>
            <a:r>
              <a:rPr lang="en-US" dirty="0"/>
              <a:t>/</a:t>
            </a:r>
            <a:r>
              <a:rPr lang="en-US" dirty="0" err="1"/>
              <a:t>ast</a:t>
            </a:r>
            <a:r>
              <a:rPr lang="en-US" dirty="0"/>
              <a:t>/mailbox can be referenced simply as mailbox.</a:t>
            </a:r>
          </a:p>
          <a:p>
            <a:r>
              <a:rPr lang="en-US" dirty="0"/>
              <a:t>Most operating systems that support a hierarchical directory system have two special entries in every directory, </a:t>
            </a:r>
          </a:p>
          <a:p>
            <a:pPr marL="819150" lvl="1" indent="-457200">
              <a:buFont typeface="+mj-lt"/>
              <a:buAutoNum type="arabicPeriod"/>
            </a:pPr>
            <a:r>
              <a:rPr lang="en-US" dirty="0"/>
              <a:t>“.” </a:t>
            </a:r>
            <a:r>
              <a:rPr lang="en-US" dirty="0" smtClean="0"/>
              <a:t>or </a:t>
            </a:r>
            <a:r>
              <a:rPr lang="en-US" dirty="0"/>
              <a:t>“dot” refers to current directory</a:t>
            </a:r>
          </a:p>
          <a:p>
            <a:pPr marL="819150" lvl="1" indent="-457200">
              <a:buFont typeface="+mj-lt"/>
              <a:buAutoNum type="arabicPeriod"/>
            </a:pPr>
            <a:r>
              <a:rPr lang="en-US" dirty="0"/>
              <a:t>“..” or “</a:t>
            </a:r>
            <a:r>
              <a:rPr lang="en-US" dirty="0" err="1"/>
              <a:t>dotdot</a:t>
            </a:r>
            <a:r>
              <a:rPr lang="en-US" dirty="0"/>
              <a:t>” refers to parent </a:t>
            </a:r>
            <a:r>
              <a:rPr lang="en-US" dirty="0" smtClean="0"/>
              <a:t>directory</a:t>
            </a:r>
            <a:endParaRPr lang="en-US" dirty="0"/>
          </a:p>
        </p:txBody>
      </p:sp>
    </p:spTree>
    <p:extLst>
      <p:ext uri="{BB962C8B-B14F-4D97-AF65-F5344CB8AC3E}">
        <p14:creationId xmlns:p14="http://schemas.microsoft.com/office/powerpoint/2010/main" val="105343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operations</a:t>
            </a:r>
            <a:endParaRPr lang="en-US" dirty="0"/>
          </a:p>
        </p:txBody>
      </p:sp>
      <p:sp>
        <p:nvSpPr>
          <p:cNvPr id="3" name="Content Placeholder 2"/>
          <p:cNvSpPr>
            <a:spLocks noGrp="1"/>
          </p:cNvSpPr>
          <p:nvPr>
            <p:ph idx="1"/>
          </p:nvPr>
        </p:nvSpPr>
        <p:spPr/>
        <p:txBody>
          <a:bodyPr/>
          <a:lstStyle/>
          <a:p>
            <a:r>
              <a:rPr lang="en-US" dirty="0"/>
              <a:t>Create</a:t>
            </a:r>
          </a:p>
          <a:p>
            <a:pPr lvl="1"/>
            <a:r>
              <a:rPr lang="en-US" dirty="0"/>
              <a:t>A directory is created. It is empty except for dot and </a:t>
            </a:r>
            <a:r>
              <a:rPr lang="en-US" dirty="0" err="1" smtClean="0"/>
              <a:t>dotdot</a:t>
            </a:r>
            <a:r>
              <a:rPr lang="en-US" dirty="0"/>
              <a:t>, which are put there automatically by the system.</a:t>
            </a:r>
          </a:p>
          <a:p>
            <a:r>
              <a:rPr lang="en-US" dirty="0" smtClean="0"/>
              <a:t>Delete</a:t>
            </a:r>
            <a:endParaRPr lang="en-US" dirty="0"/>
          </a:p>
          <a:p>
            <a:pPr lvl="1"/>
            <a:r>
              <a:rPr lang="en-US" dirty="0"/>
              <a:t>A directory is deleted. Only an empty directory can be deleted. </a:t>
            </a:r>
            <a:endParaRPr lang="en-US" dirty="0" smtClean="0"/>
          </a:p>
          <a:p>
            <a:pPr lvl="1"/>
            <a:r>
              <a:rPr lang="en-US" dirty="0" smtClean="0"/>
              <a:t>A </a:t>
            </a:r>
            <a:r>
              <a:rPr lang="en-US" dirty="0"/>
              <a:t>directory containing only dot and </a:t>
            </a:r>
            <a:r>
              <a:rPr lang="en-US" dirty="0" err="1"/>
              <a:t>dotdot</a:t>
            </a:r>
            <a:r>
              <a:rPr lang="en-US" dirty="0"/>
              <a:t> is considered as an empty directory.</a:t>
            </a:r>
          </a:p>
        </p:txBody>
      </p:sp>
    </p:spTree>
    <p:extLst>
      <p:ext uri="{BB962C8B-B14F-4D97-AF65-F5344CB8AC3E}">
        <p14:creationId xmlns:p14="http://schemas.microsoft.com/office/powerpoint/2010/main" val="295803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operations</a:t>
            </a:r>
          </a:p>
        </p:txBody>
      </p:sp>
      <p:sp>
        <p:nvSpPr>
          <p:cNvPr id="3" name="Content Placeholder 2"/>
          <p:cNvSpPr>
            <a:spLocks noGrp="1"/>
          </p:cNvSpPr>
          <p:nvPr>
            <p:ph idx="1"/>
          </p:nvPr>
        </p:nvSpPr>
        <p:spPr/>
        <p:txBody>
          <a:bodyPr/>
          <a:lstStyle/>
          <a:p>
            <a:r>
              <a:rPr lang="en-US" dirty="0" err="1"/>
              <a:t>Opendir</a:t>
            </a:r>
            <a:endParaRPr lang="en-US" dirty="0"/>
          </a:p>
          <a:p>
            <a:pPr lvl="1"/>
            <a:r>
              <a:rPr lang="en-US" dirty="0"/>
              <a:t>Directories can be read. </a:t>
            </a:r>
            <a:endParaRPr lang="en-US" dirty="0" smtClean="0"/>
          </a:p>
          <a:p>
            <a:pPr lvl="1"/>
            <a:r>
              <a:rPr lang="en-US" dirty="0" smtClean="0"/>
              <a:t>For </a:t>
            </a:r>
            <a:r>
              <a:rPr lang="en-US" dirty="0"/>
              <a:t>example, to list all the files in a directory, a listing program opens the directory to read out the names of all the files it contains. </a:t>
            </a:r>
            <a:endParaRPr lang="en-US" dirty="0" smtClean="0"/>
          </a:p>
          <a:p>
            <a:pPr lvl="1"/>
            <a:r>
              <a:rPr lang="en-US" dirty="0" smtClean="0"/>
              <a:t>Before </a:t>
            </a:r>
            <a:r>
              <a:rPr lang="en-US" dirty="0"/>
              <a:t>a directory can be read, it must be </a:t>
            </a:r>
            <a:r>
              <a:rPr lang="en-US" dirty="0" smtClean="0"/>
              <a:t>opened.</a:t>
            </a:r>
            <a:endParaRPr lang="en-US" dirty="0"/>
          </a:p>
          <a:p>
            <a:r>
              <a:rPr lang="en-US" dirty="0" err="1"/>
              <a:t>Closedir</a:t>
            </a:r>
            <a:endParaRPr lang="en-US" dirty="0"/>
          </a:p>
          <a:p>
            <a:pPr lvl="1"/>
            <a:r>
              <a:rPr lang="en-US" dirty="0"/>
              <a:t>When a directory has been read, it should be closed to free up </a:t>
            </a:r>
            <a:r>
              <a:rPr lang="en-US" dirty="0" smtClean="0"/>
              <a:t>space</a:t>
            </a:r>
            <a:r>
              <a:rPr lang="en-US" dirty="0"/>
              <a:t>.</a:t>
            </a:r>
          </a:p>
          <a:p>
            <a:endParaRPr lang="en-US" dirty="0"/>
          </a:p>
        </p:txBody>
      </p:sp>
    </p:spTree>
    <p:extLst>
      <p:ext uri="{BB962C8B-B14F-4D97-AF65-F5344CB8AC3E}">
        <p14:creationId xmlns:p14="http://schemas.microsoft.com/office/powerpoint/2010/main" val="169936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operations</a:t>
            </a:r>
          </a:p>
        </p:txBody>
      </p:sp>
      <p:sp>
        <p:nvSpPr>
          <p:cNvPr id="3" name="Content Placeholder 2"/>
          <p:cNvSpPr>
            <a:spLocks noGrp="1"/>
          </p:cNvSpPr>
          <p:nvPr>
            <p:ph idx="1"/>
          </p:nvPr>
        </p:nvSpPr>
        <p:spPr/>
        <p:txBody>
          <a:bodyPr/>
          <a:lstStyle/>
          <a:p>
            <a:r>
              <a:rPr lang="en-US" dirty="0" err="1"/>
              <a:t>Readdir</a:t>
            </a:r>
            <a:r>
              <a:rPr lang="en-US" dirty="0"/>
              <a:t> </a:t>
            </a:r>
          </a:p>
          <a:p>
            <a:pPr lvl="1"/>
            <a:r>
              <a:rPr lang="en-US" dirty="0"/>
              <a:t>This call returns the next entry in an open directory. </a:t>
            </a:r>
            <a:endParaRPr lang="en-US" dirty="0" smtClean="0"/>
          </a:p>
          <a:p>
            <a:pPr lvl="1"/>
            <a:r>
              <a:rPr lang="en-US" dirty="0" smtClean="0"/>
              <a:t>It </a:t>
            </a:r>
            <a:r>
              <a:rPr lang="en-US" dirty="0"/>
              <a:t>was possible to read directories using the usual read system call, but that approach has the disadvantage of forcing the programmer to know and deal with the internal structure of directories. </a:t>
            </a:r>
            <a:endParaRPr lang="en-US" dirty="0" smtClean="0"/>
          </a:p>
          <a:p>
            <a:pPr lvl="1"/>
            <a:r>
              <a:rPr lang="en-US" dirty="0" smtClean="0"/>
              <a:t>In </a:t>
            </a:r>
            <a:r>
              <a:rPr lang="en-US" dirty="0"/>
              <a:t>contrast, </a:t>
            </a:r>
            <a:r>
              <a:rPr lang="en-US" dirty="0" err="1"/>
              <a:t>readdir</a:t>
            </a:r>
            <a:r>
              <a:rPr lang="en-US" dirty="0"/>
              <a:t> always returns one entry in a standard format, no matter which of the possible directory structure is being used.</a:t>
            </a:r>
          </a:p>
          <a:p>
            <a:r>
              <a:rPr lang="en-US" dirty="0"/>
              <a:t>Rename</a:t>
            </a:r>
          </a:p>
          <a:p>
            <a:pPr lvl="1"/>
            <a:r>
              <a:rPr lang="en-US" dirty="0" smtClean="0"/>
              <a:t>In </a:t>
            </a:r>
            <a:r>
              <a:rPr lang="en-US" dirty="0"/>
              <a:t>many respects, directories are just like files and can be renamed the same way files can be.</a:t>
            </a:r>
          </a:p>
          <a:p>
            <a:endParaRPr lang="en-US" dirty="0"/>
          </a:p>
        </p:txBody>
      </p:sp>
    </p:spTree>
    <p:extLst>
      <p:ext uri="{BB962C8B-B14F-4D97-AF65-F5344CB8AC3E}">
        <p14:creationId xmlns:p14="http://schemas.microsoft.com/office/powerpoint/2010/main" val="35326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operations</a:t>
            </a:r>
          </a:p>
        </p:txBody>
      </p:sp>
      <p:sp>
        <p:nvSpPr>
          <p:cNvPr id="3" name="Content Placeholder 2"/>
          <p:cNvSpPr>
            <a:spLocks noGrp="1"/>
          </p:cNvSpPr>
          <p:nvPr>
            <p:ph idx="1"/>
          </p:nvPr>
        </p:nvSpPr>
        <p:spPr/>
        <p:txBody>
          <a:bodyPr/>
          <a:lstStyle/>
          <a:p>
            <a:r>
              <a:rPr lang="en-US" dirty="0"/>
              <a:t>Link</a:t>
            </a:r>
          </a:p>
          <a:p>
            <a:pPr lvl="1"/>
            <a:r>
              <a:rPr lang="en-US" dirty="0"/>
              <a:t>Linking is a technique that allows a file to appear in more than one directory. </a:t>
            </a:r>
            <a:endParaRPr lang="en-US" dirty="0" smtClean="0"/>
          </a:p>
          <a:p>
            <a:pPr lvl="1"/>
            <a:r>
              <a:rPr lang="en-US" dirty="0" smtClean="0"/>
              <a:t>This </a:t>
            </a:r>
            <a:r>
              <a:rPr lang="en-US" dirty="0"/>
              <a:t>system call specifies an existing file and a path name, and creates a link from the existing file to the name specified by the path. </a:t>
            </a:r>
            <a:endParaRPr lang="en-US" dirty="0" smtClean="0"/>
          </a:p>
          <a:p>
            <a:pPr lvl="1"/>
            <a:r>
              <a:rPr lang="en-US" dirty="0" smtClean="0"/>
              <a:t>In </a:t>
            </a:r>
            <a:r>
              <a:rPr lang="en-US" dirty="0"/>
              <a:t>this way, the same file may appear in multiple directories. </a:t>
            </a:r>
          </a:p>
          <a:p>
            <a:r>
              <a:rPr lang="en-US" dirty="0"/>
              <a:t>Unlink</a:t>
            </a:r>
          </a:p>
          <a:p>
            <a:pPr lvl="1"/>
            <a:r>
              <a:rPr lang="en-US" dirty="0"/>
              <a:t>A directory entry is removed. </a:t>
            </a:r>
            <a:endParaRPr lang="en-US" dirty="0" smtClean="0"/>
          </a:p>
          <a:p>
            <a:pPr lvl="1"/>
            <a:r>
              <a:rPr lang="en-US" dirty="0" smtClean="0"/>
              <a:t>If </a:t>
            </a:r>
            <a:r>
              <a:rPr lang="en-US" dirty="0"/>
              <a:t>the file being unlinked is only present in one directory (the normal case), it is removed from the file system. </a:t>
            </a:r>
            <a:endParaRPr lang="en-US" dirty="0" smtClean="0"/>
          </a:p>
          <a:p>
            <a:pPr lvl="1"/>
            <a:r>
              <a:rPr lang="en-US" dirty="0" smtClean="0"/>
              <a:t>If </a:t>
            </a:r>
            <a:r>
              <a:rPr lang="en-US" dirty="0"/>
              <a:t>it is present in multiple directories, only the path name specified is removed. The others remain. </a:t>
            </a:r>
          </a:p>
        </p:txBody>
      </p:sp>
    </p:spTree>
    <p:extLst>
      <p:ext uri="{BB962C8B-B14F-4D97-AF65-F5344CB8AC3E}">
        <p14:creationId xmlns:p14="http://schemas.microsoft.com/office/powerpoint/2010/main" val="243914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1066800"/>
            <a:ext cx="4305300" cy="5334000"/>
          </a:xfrm>
        </p:spPr>
        <p:txBody>
          <a:bodyPr>
            <a:normAutofit/>
          </a:bodyPr>
          <a:lstStyle/>
          <a:p>
            <a:pPr algn="just"/>
            <a:r>
              <a:rPr lang="en-IN" sz="2300" dirty="0"/>
              <a:t>The Master Boot Record (MBR) is the information in the first </a:t>
            </a:r>
            <a:r>
              <a:rPr lang="en-IN" sz="2300" dirty="0" smtClean="0"/>
              <a:t>sector (sector 0) </a:t>
            </a:r>
            <a:r>
              <a:rPr lang="en-IN" sz="2300" dirty="0"/>
              <a:t>of </a:t>
            </a:r>
            <a:r>
              <a:rPr lang="en-IN" sz="2300" dirty="0" smtClean="0"/>
              <a:t>hard disk.</a:t>
            </a:r>
          </a:p>
          <a:p>
            <a:pPr algn="just"/>
            <a:r>
              <a:rPr lang="en-IN" sz="2300" dirty="0" smtClean="0"/>
              <a:t>It </a:t>
            </a:r>
            <a:r>
              <a:rPr lang="en-IN" sz="2300" dirty="0"/>
              <a:t>identifies how and where an operating system is located so that it can be boot (loaded) into the computer's main storage or random access </a:t>
            </a:r>
            <a:r>
              <a:rPr lang="en-IN" sz="2300" dirty="0" smtClean="0"/>
              <a:t>memory (RAM).</a:t>
            </a:r>
          </a:p>
          <a:p>
            <a:pPr algn="just"/>
            <a:r>
              <a:rPr lang="en-IN" sz="2300" dirty="0" smtClean="0"/>
              <a:t>It is </a:t>
            </a:r>
            <a:r>
              <a:rPr lang="en-IN" sz="2300" dirty="0"/>
              <a:t>used to boot the computer. </a:t>
            </a:r>
            <a:endParaRPr lang="en-IN" sz="2300" dirty="0" smtClean="0"/>
          </a:p>
          <a:p>
            <a:pPr algn="just"/>
            <a:r>
              <a:rPr lang="en-IN" sz="2300" dirty="0" smtClean="0"/>
              <a:t>The </a:t>
            </a:r>
            <a:r>
              <a:rPr lang="en-IN" sz="2300" dirty="0"/>
              <a:t>end of the MBR contains the partition </a:t>
            </a:r>
            <a:r>
              <a:rPr lang="en-IN" sz="2300" dirty="0" smtClean="0"/>
              <a:t>table which </a:t>
            </a:r>
            <a:r>
              <a:rPr lang="en-IN" sz="2300" dirty="0"/>
              <a:t>gives the starting and ending addresses of each partition</a:t>
            </a:r>
          </a:p>
        </p:txBody>
      </p:sp>
      <p:sp>
        <p:nvSpPr>
          <p:cNvPr id="2" name="Title 1"/>
          <p:cNvSpPr>
            <a:spLocks noGrp="1"/>
          </p:cNvSpPr>
          <p:nvPr>
            <p:ph type="title"/>
          </p:nvPr>
        </p:nvSpPr>
        <p:spPr/>
        <p:txBody>
          <a:bodyPr/>
          <a:lstStyle/>
          <a:p>
            <a:r>
              <a:rPr lang="en-IN" dirty="0"/>
              <a:t>MBR (Master Boot Record)</a:t>
            </a:r>
          </a:p>
        </p:txBody>
      </p:sp>
      <p:pic>
        <p:nvPicPr>
          <p:cNvPr id="1026" name="Picture 2" descr="Related imag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123242"/>
            <a:ext cx="4305300" cy="267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1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MBR (Master Boot Record)</a:t>
            </a:r>
          </a:p>
        </p:txBody>
      </p:sp>
      <p:pic>
        <p:nvPicPr>
          <p:cNvPr id="1026" name="Picture 2" descr="Related image"/>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119935" y="1061400"/>
            <a:ext cx="4052265" cy="2520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ChangeArrowheads="1"/>
          </p:cNvSpPr>
          <p:nvPr/>
        </p:nvSpPr>
        <p:spPr bwMode="auto">
          <a:xfrm>
            <a:off x="1371600" y="426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Object 6"/>
          <p:cNvGraphicFramePr>
            <a:graphicFrameLocks noChangeAspect="1"/>
          </p:cNvGraphicFramePr>
          <p:nvPr>
            <p:extLst>
              <p:ext uri="{D42A27DB-BD31-4B8C-83A1-F6EECF244321}">
                <p14:modId xmlns:p14="http://schemas.microsoft.com/office/powerpoint/2010/main" val="3547634118"/>
              </p:ext>
            </p:extLst>
          </p:nvPr>
        </p:nvGraphicFramePr>
        <p:xfrm>
          <a:off x="1371593" y="3733800"/>
          <a:ext cx="6636005" cy="2592000"/>
        </p:xfrm>
        <a:graphic>
          <a:graphicData uri="http://schemas.openxmlformats.org/presentationml/2006/ole">
            <mc:AlternateContent xmlns:mc="http://schemas.openxmlformats.org/markup-compatibility/2006">
              <mc:Choice xmlns:v="urn:schemas-microsoft-com:vml" Requires="v">
                <p:oleObj spid="_x0000_s2267" name="Bitmap Image" r:id="rId4" imgW="5266667" imgH="2057143" progId="Paint.Picture">
                  <p:embed/>
                </p:oleObj>
              </mc:Choice>
              <mc:Fallback>
                <p:oleObj name="Bitmap Image" r:id="rId4" imgW="5266667" imgH="2057143"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593" y="3733800"/>
                        <a:ext cx="6636005" cy="259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9866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t>
            </a:r>
            <a:endParaRPr lang="en-US" dirty="0"/>
          </a:p>
        </p:txBody>
      </p:sp>
      <p:sp>
        <p:nvSpPr>
          <p:cNvPr id="3" name="Content Placeholder 2"/>
          <p:cNvSpPr>
            <a:spLocks noGrp="1"/>
          </p:cNvSpPr>
          <p:nvPr>
            <p:ph idx="1"/>
          </p:nvPr>
        </p:nvSpPr>
        <p:spPr/>
        <p:txBody>
          <a:bodyPr>
            <a:normAutofit/>
          </a:bodyPr>
          <a:lstStyle/>
          <a:p>
            <a:r>
              <a:rPr lang="en-US" dirty="0"/>
              <a:t>A file is a unit of storing data on a secondary storage device such as a hard disk or other external media.</a:t>
            </a:r>
          </a:p>
          <a:p>
            <a:r>
              <a:rPr lang="en-US" dirty="0"/>
              <a:t>Every file has a name and its data. </a:t>
            </a:r>
            <a:endParaRPr lang="en-US" dirty="0" smtClean="0"/>
          </a:p>
          <a:p>
            <a:r>
              <a:rPr lang="en-US" dirty="0" smtClean="0"/>
              <a:t>Operating </a:t>
            </a:r>
            <a:r>
              <a:rPr lang="en-US" dirty="0"/>
              <a:t>system associates various information with files. For example the date and time of the last modified file and the size of file etc….</a:t>
            </a:r>
          </a:p>
          <a:p>
            <a:r>
              <a:rPr lang="en-US" dirty="0"/>
              <a:t>This information is called the file’s attributes or metadata.</a:t>
            </a:r>
          </a:p>
          <a:p>
            <a:r>
              <a:rPr lang="en-US" dirty="0"/>
              <a:t>The attributes varies considerably from system to system</a:t>
            </a:r>
            <a:r>
              <a:rPr lang="en-US" dirty="0" smtClean="0"/>
              <a:t>.</a:t>
            </a:r>
            <a:endParaRPr lang="en-US" dirty="0"/>
          </a:p>
          <a:p>
            <a:endParaRPr lang="en-US" dirty="0" smtClean="0"/>
          </a:p>
          <a:p>
            <a:endParaRPr lang="en-US" dirty="0" smtClean="0"/>
          </a:p>
          <a:p>
            <a:pPr marL="361950" lvl="1" indent="0">
              <a:buNone/>
            </a:pPr>
            <a:endParaRPr lang="en-IN" dirty="0" smtClean="0"/>
          </a:p>
          <a:p>
            <a:pPr lvl="1"/>
            <a:endParaRPr lang="en-US" dirty="0"/>
          </a:p>
        </p:txBody>
      </p:sp>
    </p:spTree>
    <p:extLst>
      <p:ext uri="{BB962C8B-B14F-4D97-AF65-F5344CB8AC3E}">
        <p14:creationId xmlns:p14="http://schemas.microsoft.com/office/powerpoint/2010/main" val="60353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a:t>
            </a:r>
            <a:endParaRPr lang="en-IN" dirty="0"/>
          </a:p>
        </p:txBody>
      </p:sp>
      <p:sp>
        <p:nvSpPr>
          <p:cNvPr id="3" name="Content Placeholder 2"/>
          <p:cNvSpPr>
            <a:spLocks noGrp="1"/>
          </p:cNvSpPr>
          <p:nvPr>
            <p:ph idx="1"/>
          </p:nvPr>
        </p:nvSpPr>
        <p:spPr/>
        <p:txBody>
          <a:bodyPr/>
          <a:lstStyle/>
          <a:p>
            <a:r>
              <a:rPr lang="en-US" dirty="0" smtClean="0"/>
              <a:t>It is group of files and information regarding them.</a:t>
            </a:r>
          </a:p>
          <a:p>
            <a:r>
              <a:rPr lang="en-US" dirty="0" smtClean="0"/>
              <a:t>The disk space allotted to file system is made up of blocks, each of which are 512 bytes.</a:t>
            </a:r>
          </a:p>
          <a:p>
            <a:r>
              <a:rPr lang="en-US" dirty="0" smtClean="0"/>
              <a:t>All the blocks belonging to file system are logically divided into:</a:t>
            </a:r>
          </a:p>
          <a:p>
            <a:pPr marL="819150" lvl="1" indent="-457200">
              <a:buFont typeface="+mj-lt"/>
              <a:buAutoNum type="arabicPeriod"/>
            </a:pPr>
            <a:r>
              <a:rPr lang="en-US" dirty="0" smtClean="0"/>
              <a:t>Boot block</a:t>
            </a:r>
          </a:p>
          <a:p>
            <a:pPr marL="819150" lvl="1" indent="-457200">
              <a:buFont typeface="+mj-lt"/>
              <a:buAutoNum type="arabicPeriod"/>
            </a:pPr>
            <a:r>
              <a:rPr lang="en-US" dirty="0" smtClean="0"/>
              <a:t>Super block</a:t>
            </a:r>
          </a:p>
          <a:p>
            <a:pPr marL="819150" lvl="1" indent="-457200">
              <a:buFont typeface="+mj-lt"/>
              <a:buAutoNum type="arabicPeriod"/>
            </a:pPr>
            <a:r>
              <a:rPr lang="en-US" dirty="0" err="1" smtClean="0"/>
              <a:t>Inode</a:t>
            </a:r>
            <a:r>
              <a:rPr lang="en-US" dirty="0" smtClean="0"/>
              <a:t> table</a:t>
            </a:r>
          </a:p>
          <a:p>
            <a:pPr marL="819150" lvl="1" indent="-457200">
              <a:buFont typeface="+mj-lt"/>
              <a:buAutoNum type="arabicPeriod"/>
            </a:pPr>
            <a:r>
              <a:rPr lang="en-US" dirty="0" smtClean="0"/>
              <a:t>Data block</a:t>
            </a:r>
            <a:endParaRPr lang="en-IN" dirty="0"/>
          </a:p>
        </p:txBody>
      </p:sp>
    </p:spTree>
    <p:extLst>
      <p:ext uri="{BB962C8B-B14F-4D97-AF65-F5344CB8AC3E}">
        <p14:creationId xmlns:p14="http://schemas.microsoft.com/office/powerpoint/2010/main" val="37908528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Boot </a:t>
            </a:r>
            <a:r>
              <a:rPr lang="en-IN" dirty="0"/>
              <a:t>block</a:t>
            </a:r>
          </a:p>
        </p:txBody>
      </p:sp>
      <p:sp>
        <p:nvSpPr>
          <p:cNvPr id="3" name="Content Placeholder 2"/>
          <p:cNvSpPr>
            <a:spLocks noGrp="1"/>
          </p:cNvSpPr>
          <p:nvPr>
            <p:ph idx="1"/>
          </p:nvPr>
        </p:nvSpPr>
        <p:spPr/>
        <p:txBody>
          <a:bodyPr/>
          <a:lstStyle/>
          <a:p>
            <a:r>
              <a:rPr lang="en-IN" dirty="0" smtClean="0"/>
              <a:t>It represent the beginning of file system.</a:t>
            </a:r>
          </a:p>
          <a:p>
            <a:r>
              <a:rPr lang="en-US" dirty="0" smtClean="0"/>
              <a:t>It contains a program “bootstrap loader”.</a:t>
            </a:r>
          </a:p>
          <a:p>
            <a:r>
              <a:rPr lang="en-US" dirty="0" smtClean="0"/>
              <a:t>This program is executed when we boot the machine.</a:t>
            </a:r>
          </a:p>
          <a:p>
            <a:r>
              <a:rPr lang="en-US" dirty="0" smtClean="0"/>
              <a:t>All the file system contain one boot block.</a:t>
            </a:r>
          </a:p>
          <a:p>
            <a:endParaRPr lang="en-IN" dirty="0"/>
          </a:p>
        </p:txBody>
      </p:sp>
    </p:spTree>
    <p:extLst>
      <p:ext uri="{BB962C8B-B14F-4D97-AF65-F5344CB8AC3E}">
        <p14:creationId xmlns:p14="http://schemas.microsoft.com/office/powerpoint/2010/main" val="304949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Super block</a:t>
            </a:r>
            <a:endParaRPr lang="en-IN" dirty="0"/>
          </a:p>
        </p:txBody>
      </p:sp>
      <p:sp>
        <p:nvSpPr>
          <p:cNvPr id="3" name="Content Placeholder 2"/>
          <p:cNvSpPr>
            <a:spLocks noGrp="1"/>
          </p:cNvSpPr>
          <p:nvPr>
            <p:ph idx="1"/>
          </p:nvPr>
        </p:nvSpPr>
        <p:spPr/>
        <p:txBody>
          <a:bodyPr/>
          <a:lstStyle/>
          <a:p>
            <a:r>
              <a:rPr lang="en-IN" dirty="0" smtClean="0"/>
              <a:t>It </a:t>
            </a:r>
            <a:r>
              <a:rPr lang="en-US" dirty="0" smtClean="0"/>
              <a:t>describe the state of file system.</a:t>
            </a:r>
          </a:p>
          <a:p>
            <a:pPr lvl="1"/>
            <a:r>
              <a:rPr lang="en-US" dirty="0" smtClean="0"/>
              <a:t>How large file system is</a:t>
            </a:r>
          </a:p>
          <a:p>
            <a:pPr lvl="1"/>
            <a:r>
              <a:rPr lang="en-US" dirty="0" smtClean="0"/>
              <a:t>How many maximum files it can accommodate</a:t>
            </a:r>
          </a:p>
          <a:p>
            <a:pPr lvl="1"/>
            <a:r>
              <a:rPr lang="en-US" dirty="0" smtClean="0"/>
              <a:t>How many more files can be created</a:t>
            </a:r>
          </a:p>
          <a:p>
            <a:pPr lvl="1"/>
            <a:r>
              <a:rPr lang="en-IN" dirty="0" smtClean="0"/>
              <a:t>List </a:t>
            </a:r>
            <a:r>
              <a:rPr lang="en-IN" dirty="0"/>
              <a:t>of free and allocated </a:t>
            </a:r>
            <a:r>
              <a:rPr lang="en-IN" dirty="0" smtClean="0"/>
              <a:t>blocks</a:t>
            </a:r>
          </a:p>
          <a:p>
            <a:pPr lvl="1"/>
            <a:r>
              <a:rPr lang="en-IN" dirty="0" smtClean="0"/>
              <a:t>Modification </a:t>
            </a:r>
            <a:r>
              <a:rPr lang="en-IN" dirty="0"/>
              <a:t>time of the </a:t>
            </a:r>
            <a:r>
              <a:rPr lang="en-IN" dirty="0" smtClean="0"/>
              <a:t>file system</a:t>
            </a:r>
            <a:endParaRPr lang="en-US" dirty="0" smtClean="0"/>
          </a:p>
          <a:p>
            <a:endParaRPr lang="en-IN" dirty="0"/>
          </a:p>
        </p:txBody>
      </p:sp>
    </p:spTree>
    <p:extLst>
      <p:ext uri="{BB962C8B-B14F-4D97-AF65-F5344CB8AC3E}">
        <p14:creationId xmlns:p14="http://schemas.microsoft.com/office/powerpoint/2010/main" val="329245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Inode</a:t>
            </a:r>
            <a:r>
              <a:rPr lang="en-IN" dirty="0" smtClean="0"/>
              <a:t> table</a:t>
            </a:r>
            <a:endParaRPr lang="en-IN" dirty="0"/>
          </a:p>
        </p:txBody>
      </p:sp>
      <p:sp>
        <p:nvSpPr>
          <p:cNvPr id="3" name="Content Placeholder 2"/>
          <p:cNvSpPr>
            <a:spLocks noGrp="1"/>
          </p:cNvSpPr>
          <p:nvPr>
            <p:ph idx="1"/>
          </p:nvPr>
        </p:nvSpPr>
        <p:spPr>
          <a:xfrm>
            <a:off x="190500" y="990600"/>
            <a:ext cx="8763000" cy="5442284"/>
          </a:xfrm>
        </p:spPr>
        <p:txBody>
          <a:bodyPr>
            <a:normAutofit/>
          </a:bodyPr>
          <a:lstStyle/>
          <a:p>
            <a:r>
              <a:rPr lang="en-US" dirty="0" smtClean="0"/>
              <a:t>The information related to all file (not the content) is stored in an </a:t>
            </a:r>
            <a:r>
              <a:rPr lang="en-US" dirty="0" err="1" smtClean="0"/>
              <a:t>inode</a:t>
            </a:r>
            <a:r>
              <a:rPr lang="en-US" dirty="0" smtClean="0"/>
              <a:t> table on the disk.</a:t>
            </a:r>
          </a:p>
          <a:p>
            <a:r>
              <a:rPr lang="en-US" dirty="0" smtClean="0"/>
              <a:t>For each file, there is an </a:t>
            </a:r>
            <a:r>
              <a:rPr lang="en-US" dirty="0" err="1" smtClean="0"/>
              <a:t>inode</a:t>
            </a:r>
            <a:r>
              <a:rPr lang="en-US" dirty="0" smtClean="0"/>
              <a:t> entry in table.</a:t>
            </a:r>
          </a:p>
          <a:p>
            <a:r>
              <a:rPr lang="en-US" dirty="0" smtClean="0"/>
              <a:t>Each entry is made up of 64 bytes and contain the detail for that file.</a:t>
            </a:r>
          </a:p>
          <a:p>
            <a:r>
              <a:rPr lang="en-US" dirty="0" smtClean="0"/>
              <a:t>These details are:</a:t>
            </a:r>
          </a:p>
          <a:p>
            <a:pPr lvl="1"/>
            <a:r>
              <a:rPr lang="en-US" dirty="0" smtClean="0"/>
              <a:t>Owner of file</a:t>
            </a:r>
          </a:p>
          <a:p>
            <a:pPr lvl="1"/>
            <a:r>
              <a:rPr lang="en-US" dirty="0" smtClean="0"/>
              <a:t>Group to which the owner belongs</a:t>
            </a:r>
          </a:p>
          <a:p>
            <a:pPr lvl="1"/>
            <a:r>
              <a:rPr lang="en-US" dirty="0" smtClean="0"/>
              <a:t>Types of file</a:t>
            </a:r>
          </a:p>
          <a:p>
            <a:pPr lvl="1"/>
            <a:r>
              <a:rPr lang="en-US" dirty="0" smtClean="0"/>
              <a:t>File access permission</a:t>
            </a:r>
          </a:p>
          <a:p>
            <a:pPr lvl="1"/>
            <a:r>
              <a:rPr lang="en-US" dirty="0" smtClean="0"/>
              <a:t>Date and time of last access</a:t>
            </a:r>
          </a:p>
          <a:p>
            <a:pPr lvl="1"/>
            <a:r>
              <a:rPr lang="en-US" dirty="0"/>
              <a:t>Date and time of </a:t>
            </a:r>
            <a:r>
              <a:rPr lang="en-US" dirty="0" smtClean="0"/>
              <a:t>last modification</a:t>
            </a:r>
          </a:p>
          <a:p>
            <a:pPr lvl="1"/>
            <a:r>
              <a:rPr lang="en-US" dirty="0" smtClean="0"/>
              <a:t>Size of file</a:t>
            </a:r>
          </a:p>
          <a:p>
            <a:pPr lvl="1"/>
            <a:r>
              <a:rPr lang="en-US" dirty="0" smtClean="0"/>
              <a:t>Address of blocks where the file is physically present</a:t>
            </a:r>
            <a:endParaRPr lang="en-US" dirty="0"/>
          </a:p>
        </p:txBody>
      </p:sp>
    </p:spTree>
    <p:extLst>
      <p:ext uri="{BB962C8B-B14F-4D97-AF65-F5344CB8AC3E}">
        <p14:creationId xmlns:p14="http://schemas.microsoft.com/office/powerpoint/2010/main" val="311380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block</a:t>
            </a:r>
            <a:endParaRPr lang="en-IN" dirty="0"/>
          </a:p>
        </p:txBody>
      </p:sp>
      <p:sp>
        <p:nvSpPr>
          <p:cNvPr id="3" name="Content Placeholder 2"/>
          <p:cNvSpPr>
            <a:spLocks noGrp="1"/>
          </p:cNvSpPr>
          <p:nvPr>
            <p:ph idx="1"/>
          </p:nvPr>
        </p:nvSpPr>
        <p:spPr/>
        <p:txBody>
          <a:bodyPr/>
          <a:lstStyle/>
          <a:p>
            <a:r>
              <a:rPr lang="en-US" dirty="0" smtClean="0"/>
              <a:t>It contains actual file content.</a:t>
            </a:r>
          </a:p>
          <a:p>
            <a:r>
              <a:rPr lang="en-US" dirty="0" smtClean="0"/>
              <a:t>An allocated block can belong to only one file in the file system.</a:t>
            </a:r>
          </a:p>
          <a:p>
            <a:r>
              <a:rPr lang="en-US" dirty="0" smtClean="0"/>
              <a:t>This block can’t be used for storing any other file’s content unless the file to which it originally belonged is deleted.</a:t>
            </a:r>
          </a:p>
          <a:p>
            <a:endParaRPr lang="en-IN" dirty="0"/>
          </a:p>
        </p:txBody>
      </p:sp>
    </p:spTree>
    <p:extLst>
      <p:ext uri="{BB962C8B-B14F-4D97-AF65-F5344CB8AC3E}">
        <p14:creationId xmlns:p14="http://schemas.microsoft.com/office/powerpoint/2010/main" val="43289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a:t>
            </a:r>
            <a:r>
              <a:rPr lang="en-IN" dirty="0"/>
              <a:t>implementation</a:t>
            </a:r>
          </a:p>
        </p:txBody>
      </p:sp>
      <p:sp>
        <p:nvSpPr>
          <p:cNvPr id="3" name="Content Placeholder 2"/>
          <p:cNvSpPr>
            <a:spLocks noGrp="1"/>
          </p:cNvSpPr>
          <p:nvPr>
            <p:ph idx="1"/>
          </p:nvPr>
        </p:nvSpPr>
        <p:spPr/>
        <p:txBody>
          <a:bodyPr/>
          <a:lstStyle/>
          <a:p>
            <a:r>
              <a:rPr lang="en-IN" dirty="0"/>
              <a:t>Various methods to implement files are listed below,</a:t>
            </a:r>
          </a:p>
          <a:p>
            <a:pPr marL="819150" lvl="1" indent="-457200">
              <a:buFont typeface="+mj-lt"/>
              <a:buAutoNum type="arabicPeriod"/>
            </a:pPr>
            <a:r>
              <a:rPr lang="en-IN" dirty="0" smtClean="0"/>
              <a:t>Contiguous </a:t>
            </a:r>
            <a:r>
              <a:rPr lang="en-IN" dirty="0"/>
              <a:t>Allocation</a:t>
            </a:r>
          </a:p>
          <a:p>
            <a:pPr marL="819150" lvl="1" indent="-457200">
              <a:buFont typeface="+mj-lt"/>
              <a:buAutoNum type="arabicPeriod"/>
            </a:pPr>
            <a:r>
              <a:rPr lang="en-IN" dirty="0" smtClean="0"/>
              <a:t>Linked </a:t>
            </a:r>
            <a:r>
              <a:rPr lang="en-IN" dirty="0"/>
              <a:t>List Allocation</a:t>
            </a:r>
          </a:p>
          <a:p>
            <a:pPr marL="819150" lvl="1" indent="-457200">
              <a:buFont typeface="+mj-lt"/>
              <a:buAutoNum type="arabicPeriod"/>
            </a:pPr>
            <a:r>
              <a:rPr lang="en-IN" dirty="0" smtClean="0"/>
              <a:t>Linked </a:t>
            </a:r>
            <a:r>
              <a:rPr lang="en-IN" dirty="0"/>
              <a:t>List Allocation Using A Table In Memory </a:t>
            </a:r>
          </a:p>
          <a:p>
            <a:pPr marL="819150" lvl="1" indent="-457200">
              <a:buFont typeface="+mj-lt"/>
              <a:buAutoNum type="arabicPeriod"/>
            </a:pPr>
            <a:r>
              <a:rPr lang="en-IN" dirty="0" smtClean="0"/>
              <a:t>I-nodes</a:t>
            </a:r>
            <a:endParaRPr lang="en-IN" dirty="0"/>
          </a:p>
          <a:p>
            <a:endParaRPr lang="en-IN" dirty="0"/>
          </a:p>
        </p:txBody>
      </p:sp>
    </p:spTree>
    <p:extLst>
      <p:ext uri="{BB962C8B-B14F-4D97-AF65-F5344CB8AC3E}">
        <p14:creationId xmlns:p14="http://schemas.microsoft.com/office/powerpoint/2010/main" val="146930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Contiguous Allocation</a:t>
            </a:r>
          </a:p>
        </p:txBody>
      </p:sp>
      <p:sp>
        <p:nvSpPr>
          <p:cNvPr id="3" name="Content Placeholder 2"/>
          <p:cNvSpPr>
            <a:spLocks noGrp="1"/>
          </p:cNvSpPr>
          <p:nvPr>
            <p:ph idx="1"/>
          </p:nvPr>
        </p:nvSpPr>
        <p:spPr/>
        <p:txBody>
          <a:bodyPr/>
          <a:lstStyle/>
          <a:p>
            <a:r>
              <a:rPr lang="en-IN" dirty="0"/>
              <a:t>The simplest allocation scheme is to store each file as a contiguous run of disk block</a:t>
            </a:r>
            <a:r>
              <a:rPr lang="en-IN" dirty="0" smtClean="0"/>
              <a:t>.</a:t>
            </a:r>
          </a:p>
          <a:p>
            <a:endParaRPr lang="en-IN" dirty="0"/>
          </a:p>
        </p:txBody>
      </p:sp>
      <p:pic>
        <p:nvPicPr>
          <p:cNvPr id="5" name="Picture 4"/>
          <p:cNvPicPr>
            <a:picLocks noChangeAspect="1"/>
          </p:cNvPicPr>
          <p:nvPr/>
        </p:nvPicPr>
        <p:blipFill>
          <a:blip r:embed="rId2"/>
          <a:stretch>
            <a:fillRect/>
          </a:stretch>
        </p:blipFill>
        <p:spPr>
          <a:xfrm>
            <a:off x="304800" y="1752600"/>
            <a:ext cx="8681209" cy="1428750"/>
          </a:xfrm>
          <a:prstGeom prst="rect">
            <a:avLst/>
          </a:prstGeom>
        </p:spPr>
      </p:pic>
      <p:pic>
        <p:nvPicPr>
          <p:cNvPr id="6" name="Picture 5"/>
          <p:cNvPicPr>
            <a:picLocks noChangeAspect="1"/>
          </p:cNvPicPr>
          <p:nvPr/>
        </p:nvPicPr>
        <p:blipFill>
          <a:blip r:embed="rId3"/>
          <a:stretch>
            <a:fillRect/>
          </a:stretch>
        </p:blipFill>
        <p:spPr>
          <a:xfrm>
            <a:off x="276726" y="4047424"/>
            <a:ext cx="8679600" cy="1134176"/>
          </a:xfrm>
          <a:prstGeom prst="rect">
            <a:avLst/>
          </a:prstGeom>
        </p:spPr>
      </p:pic>
      <p:sp>
        <p:nvSpPr>
          <p:cNvPr id="7" name="TextBox 6"/>
          <p:cNvSpPr txBox="1"/>
          <p:nvPr/>
        </p:nvSpPr>
        <p:spPr>
          <a:xfrm>
            <a:off x="1787904" y="3409387"/>
            <a:ext cx="5715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smtClean="0"/>
              <a:t>State </a:t>
            </a:r>
            <a:r>
              <a:rPr lang="en-IN" dirty="0"/>
              <a:t>of the disk after files D and F have been removed</a:t>
            </a:r>
          </a:p>
        </p:txBody>
      </p:sp>
    </p:spTree>
    <p:extLst>
      <p:ext uri="{BB962C8B-B14F-4D97-AF65-F5344CB8AC3E}">
        <p14:creationId xmlns:p14="http://schemas.microsoft.com/office/powerpoint/2010/main" val="368526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Contiguous Allocation</a:t>
            </a:r>
          </a:p>
        </p:txBody>
      </p:sp>
      <p:sp>
        <p:nvSpPr>
          <p:cNvPr id="3" name="Content Placeholder 2"/>
          <p:cNvSpPr>
            <a:spLocks noGrp="1"/>
          </p:cNvSpPr>
          <p:nvPr>
            <p:ph idx="1"/>
          </p:nvPr>
        </p:nvSpPr>
        <p:spPr/>
        <p:txBody>
          <a:bodyPr>
            <a:normAutofit/>
          </a:bodyPr>
          <a:lstStyle/>
          <a:p>
            <a:r>
              <a:rPr lang="en-IN" dirty="0" smtClean="0"/>
              <a:t>It is </a:t>
            </a:r>
            <a:r>
              <a:rPr lang="en-IN" dirty="0"/>
              <a:t>simple to implement because </a:t>
            </a:r>
            <a:r>
              <a:rPr lang="en-IN" dirty="0" smtClean="0"/>
              <a:t>we need to keep </a:t>
            </a:r>
            <a:r>
              <a:rPr lang="en-IN" dirty="0"/>
              <a:t>track of only the first block and the number of blocks in the file</a:t>
            </a:r>
            <a:r>
              <a:rPr lang="en-IN" dirty="0" smtClean="0"/>
              <a:t>.</a:t>
            </a:r>
          </a:p>
          <a:p>
            <a:r>
              <a:rPr lang="en-IN" dirty="0" smtClean="0"/>
              <a:t>Read </a:t>
            </a:r>
            <a:r>
              <a:rPr lang="en-IN" dirty="0"/>
              <a:t>performance is excellent because the entire file can be read from the disk in a single operation. </a:t>
            </a:r>
            <a:endParaRPr lang="en-IN" dirty="0" smtClean="0"/>
          </a:p>
          <a:p>
            <a:pPr lvl="1"/>
            <a:r>
              <a:rPr lang="en-IN" dirty="0" smtClean="0"/>
              <a:t>Only </a:t>
            </a:r>
            <a:r>
              <a:rPr lang="en-IN" dirty="0"/>
              <a:t>one seek is needed (to the first block</a:t>
            </a:r>
            <a:r>
              <a:rPr lang="en-IN" dirty="0" smtClean="0"/>
              <a:t>).</a:t>
            </a:r>
          </a:p>
          <a:p>
            <a:r>
              <a:rPr lang="en-IN" dirty="0" smtClean="0"/>
              <a:t>Once the disk is filled, reusing </a:t>
            </a:r>
            <a:r>
              <a:rPr lang="en-IN" dirty="0"/>
              <a:t>the space requires maintaining a list of hole.</a:t>
            </a:r>
          </a:p>
          <a:p>
            <a:pPr lvl="1"/>
            <a:r>
              <a:rPr lang="en-IN" dirty="0" smtClean="0"/>
              <a:t>However</a:t>
            </a:r>
            <a:r>
              <a:rPr lang="en-IN" dirty="0"/>
              <a:t>, when a new file is to be created, it is necessary to know its final size in order to choose a hole of the correct size to place it in.</a:t>
            </a:r>
          </a:p>
        </p:txBody>
      </p:sp>
    </p:spTree>
    <p:extLst>
      <p:ext uri="{BB962C8B-B14F-4D97-AF65-F5344CB8AC3E}">
        <p14:creationId xmlns:p14="http://schemas.microsoft.com/office/powerpoint/2010/main" val="171986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190500" y="1066800"/>
            <a:ext cx="4305300" cy="5410200"/>
          </a:xfrm>
        </p:spPr>
        <p:txBody>
          <a:bodyPr/>
          <a:lstStyle/>
          <a:p>
            <a:pPr algn="just"/>
            <a:r>
              <a:rPr lang="en-IN" dirty="0"/>
              <a:t>Another method for storing files is to keep each one as a linked list of the disk blocks</a:t>
            </a:r>
            <a:r>
              <a:rPr lang="en-IN" dirty="0" smtClean="0"/>
              <a:t>.</a:t>
            </a:r>
          </a:p>
          <a:p>
            <a:pPr algn="just"/>
            <a:r>
              <a:rPr lang="en-IN" dirty="0"/>
              <a:t>The first word of each block is used as a pointer to the next one. The rest of the block is for data</a:t>
            </a:r>
            <a:r>
              <a:rPr lang="en-IN" dirty="0" smtClean="0"/>
              <a:t>.</a:t>
            </a:r>
          </a:p>
          <a:p>
            <a:pPr algn="just"/>
            <a:r>
              <a:rPr lang="en-IN" dirty="0"/>
              <a:t>No space is lost to disk fragmentation</a:t>
            </a:r>
            <a:r>
              <a:rPr lang="en-IN" dirty="0" smtClean="0"/>
              <a:t>.</a:t>
            </a:r>
          </a:p>
          <a:p>
            <a:pPr algn="just"/>
            <a:r>
              <a:rPr lang="en-IN" dirty="0"/>
              <a:t>Reading a file is extremely </a:t>
            </a:r>
            <a:r>
              <a:rPr lang="en-IN" dirty="0" smtClean="0"/>
              <a:t>slower </a:t>
            </a:r>
            <a:r>
              <a:rPr lang="en-IN" dirty="0"/>
              <a:t>than Contiguous </a:t>
            </a:r>
            <a:r>
              <a:rPr lang="en-IN" dirty="0" smtClean="0"/>
              <a:t>Allocation.</a:t>
            </a:r>
          </a:p>
          <a:p>
            <a:pPr algn="just"/>
            <a:r>
              <a:rPr lang="en-US" dirty="0" smtClean="0"/>
              <a:t>Less data occupied in block.</a:t>
            </a:r>
            <a:endParaRPr lang="en-IN" dirty="0"/>
          </a:p>
        </p:txBody>
      </p:sp>
      <p:sp>
        <p:nvSpPr>
          <p:cNvPr id="2" name="Title 1"/>
          <p:cNvSpPr>
            <a:spLocks noGrp="1"/>
          </p:cNvSpPr>
          <p:nvPr>
            <p:ph type="title"/>
          </p:nvPr>
        </p:nvSpPr>
        <p:spPr/>
        <p:txBody>
          <a:bodyPr/>
          <a:lstStyle/>
          <a:p>
            <a:r>
              <a:rPr lang="en-IN" dirty="0"/>
              <a:t>Linked List Allocation</a:t>
            </a:r>
          </a:p>
        </p:txBody>
      </p:sp>
      <p:sp>
        <p:nvSpPr>
          <p:cNvPr id="3" name="Content Placeholder 2"/>
          <p:cNvSpPr>
            <a:spLocks noGrp="1"/>
          </p:cNvSpPr>
          <p:nvPr>
            <p:ph sz="half" idx="2"/>
          </p:nvPr>
        </p:nvSpPr>
        <p:spPr/>
        <p:txBody>
          <a:bodyPr/>
          <a:lstStyle/>
          <a:p>
            <a:endParaRPr lang="en-IN"/>
          </a:p>
        </p:txBody>
      </p:sp>
      <p:pic>
        <p:nvPicPr>
          <p:cNvPr id="7" name="Picture 2" descr="Image result for Linked List Allocation"/>
          <p:cNvPicPr>
            <a:picLocks noChangeAspect="1" noChangeArrowheads="1"/>
          </p:cNvPicPr>
          <p:nvPr/>
        </p:nvPicPr>
        <p:blipFill rotWithShape="1">
          <a:blip r:embed="rId2">
            <a:extLst>
              <a:ext uri="{28A0092B-C50C-407E-A947-70E740481C1C}">
                <a14:useLocalDpi xmlns:a14="http://schemas.microsoft.com/office/drawing/2010/main" val="0"/>
              </a:ext>
            </a:extLst>
          </a:blip>
          <a:srcRect b="13533"/>
          <a:stretch/>
        </p:blipFill>
        <p:spPr bwMode="auto">
          <a:xfrm>
            <a:off x="4686300" y="1841047"/>
            <a:ext cx="4305300" cy="3035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55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lnSpcReduction="10000"/>
          </a:bodyPr>
          <a:lstStyle/>
          <a:p>
            <a:pPr algn="just"/>
            <a:r>
              <a:rPr lang="en-IN" dirty="0"/>
              <a:t>In this method </a:t>
            </a:r>
            <a:r>
              <a:rPr lang="en-IN" dirty="0" smtClean="0"/>
              <a:t>instead </a:t>
            </a:r>
            <a:r>
              <a:rPr lang="en-IN" dirty="0"/>
              <a:t>of a pointer, a table in memory called file allocation table is used</a:t>
            </a:r>
            <a:r>
              <a:rPr lang="en-IN" dirty="0" smtClean="0"/>
              <a:t>.</a:t>
            </a:r>
          </a:p>
          <a:p>
            <a:pPr algn="just"/>
            <a:r>
              <a:rPr lang="en-IN" dirty="0" smtClean="0"/>
              <a:t>Take </a:t>
            </a:r>
            <a:r>
              <a:rPr lang="en-IN" dirty="0"/>
              <a:t>the pointer word from each </a:t>
            </a:r>
            <a:r>
              <a:rPr lang="en-IN" dirty="0" smtClean="0"/>
              <a:t>block and </a:t>
            </a:r>
            <a:r>
              <a:rPr lang="en-IN" dirty="0"/>
              <a:t>put it in a table in memory</a:t>
            </a:r>
            <a:r>
              <a:rPr lang="en-IN" dirty="0" smtClean="0"/>
              <a:t>.</a:t>
            </a:r>
          </a:p>
          <a:p>
            <a:pPr algn="just"/>
            <a:r>
              <a:rPr lang="en-IN" dirty="0" smtClean="0"/>
              <a:t>Advantage </a:t>
            </a:r>
            <a:r>
              <a:rPr lang="en-IN" dirty="0"/>
              <a:t>of this method is that random access of files is faster. </a:t>
            </a:r>
            <a:endParaRPr lang="en-IN" dirty="0" smtClean="0"/>
          </a:p>
          <a:p>
            <a:pPr algn="just"/>
            <a:r>
              <a:rPr lang="en-IN" dirty="0" smtClean="0"/>
              <a:t>The </a:t>
            </a:r>
            <a:r>
              <a:rPr lang="en-IN" dirty="0"/>
              <a:t>only disadvantage of this method is that the entire table should always be in the memory. </a:t>
            </a:r>
            <a:endParaRPr lang="en-IN" dirty="0" smtClean="0"/>
          </a:p>
          <a:p>
            <a:pPr marL="0" indent="0" algn="just">
              <a:buNone/>
            </a:pPr>
            <a:endParaRPr lang="en-IN" dirty="0"/>
          </a:p>
        </p:txBody>
      </p:sp>
      <p:sp>
        <p:nvSpPr>
          <p:cNvPr id="4" name="Content Placeholder 3"/>
          <p:cNvSpPr>
            <a:spLocks noGrp="1"/>
          </p:cNvSpPr>
          <p:nvPr>
            <p:ph sz="half" idx="2"/>
          </p:nvPr>
        </p:nvSpPr>
        <p:spPr/>
        <p:txBody>
          <a:bodyPr/>
          <a:lstStyle/>
          <a:p>
            <a:endParaRPr lang="en-IN" dirty="0"/>
          </a:p>
        </p:txBody>
      </p:sp>
      <p:sp>
        <p:nvSpPr>
          <p:cNvPr id="2" name="Title 1"/>
          <p:cNvSpPr>
            <a:spLocks noGrp="1"/>
          </p:cNvSpPr>
          <p:nvPr>
            <p:ph type="title"/>
          </p:nvPr>
        </p:nvSpPr>
        <p:spPr/>
        <p:txBody>
          <a:bodyPr>
            <a:normAutofit/>
          </a:bodyPr>
          <a:lstStyle/>
          <a:p>
            <a:r>
              <a:rPr lang="en-IN" sz="3400" dirty="0"/>
              <a:t>Linked List Allocation Using A Table In Memory</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3146132493"/>
              </p:ext>
            </p:extLst>
          </p:nvPr>
        </p:nvGraphicFramePr>
        <p:xfrm>
          <a:off x="4648199" y="1828800"/>
          <a:ext cx="4256176" cy="3672000"/>
        </p:xfrm>
        <a:graphic>
          <a:graphicData uri="http://schemas.openxmlformats.org/presentationml/2006/ole">
            <mc:AlternateContent xmlns:mc="http://schemas.openxmlformats.org/markup-compatibility/2006">
              <mc:Choice xmlns:v="urn:schemas-microsoft-com:vml" Requires="v">
                <p:oleObj spid="_x0000_s4251" name="Bitmap Image" r:id="rId3" imgW="4420217" imgH="4390476" progId="Paint.Picture">
                  <p:embed/>
                </p:oleObj>
              </mc:Choice>
              <mc:Fallback>
                <p:oleObj name="Bitmap Image" r:id="rId3" imgW="4420217" imgH="4390476"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199" y="1828800"/>
                        <a:ext cx="4256176" cy="36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8511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attributes </a:t>
            </a:r>
            <a:endParaRPr lang="en-US" dirty="0"/>
          </a:p>
        </p:txBody>
      </p:sp>
      <p:sp>
        <p:nvSpPr>
          <p:cNvPr id="3" name="Content Placeholder 2"/>
          <p:cNvSpPr>
            <a:spLocks noGrp="1"/>
          </p:cNvSpPr>
          <p:nvPr>
            <p:ph idx="1"/>
          </p:nvPr>
        </p:nvSpPr>
        <p:spPr/>
        <p:txBody>
          <a:bodyPr>
            <a:normAutofit/>
          </a:bodyPr>
          <a:lstStyle/>
          <a:p>
            <a:r>
              <a:rPr lang="en-US" dirty="0" smtClean="0"/>
              <a:t>Below attributes tell </a:t>
            </a:r>
            <a:r>
              <a:rPr lang="en-US" dirty="0"/>
              <a:t>who may access it and who may </a:t>
            </a:r>
            <a:r>
              <a:rPr lang="en-US" dirty="0" smtClean="0"/>
              <a:t>not:</a:t>
            </a:r>
            <a:endParaRPr lang="en-US" b="1" dirty="0" smtClean="0"/>
          </a:p>
          <a:p>
            <a:pPr marL="819150" lvl="1" indent="-457200">
              <a:buSzPct val="100000"/>
              <a:buFont typeface="+mj-lt"/>
              <a:buAutoNum type="arabicPeriod"/>
            </a:pPr>
            <a:r>
              <a:rPr lang="en-US" b="1" dirty="0" smtClean="0"/>
              <a:t>Protection</a:t>
            </a:r>
            <a:r>
              <a:rPr lang="en-US" dirty="0" smtClean="0"/>
              <a:t> - Who </a:t>
            </a:r>
            <a:r>
              <a:rPr lang="en-US" dirty="0"/>
              <a:t>can access the file and in what way.</a:t>
            </a:r>
          </a:p>
          <a:p>
            <a:pPr marL="819150" lvl="1" indent="-457200">
              <a:buFont typeface="+mj-lt"/>
              <a:buAutoNum type="arabicPeriod"/>
            </a:pPr>
            <a:r>
              <a:rPr lang="en-US" b="1" dirty="0" smtClean="0"/>
              <a:t>Password</a:t>
            </a:r>
            <a:r>
              <a:rPr lang="en-US" dirty="0" smtClean="0"/>
              <a:t> - Password </a:t>
            </a:r>
            <a:r>
              <a:rPr lang="en-US" dirty="0"/>
              <a:t>needed to access the file.</a:t>
            </a:r>
          </a:p>
          <a:p>
            <a:pPr marL="819150" lvl="1" indent="-457200">
              <a:buFont typeface="+mj-lt"/>
              <a:buAutoNum type="arabicPeriod"/>
            </a:pPr>
            <a:r>
              <a:rPr lang="en-US" b="1" dirty="0" smtClean="0"/>
              <a:t>Creator</a:t>
            </a:r>
            <a:r>
              <a:rPr lang="en-US" dirty="0" smtClean="0"/>
              <a:t> - ID </a:t>
            </a:r>
            <a:r>
              <a:rPr lang="en-US" dirty="0"/>
              <a:t>of the person who created the file.</a:t>
            </a:r>
          </a:p>
          <a:p>
            <a:pPr marL="819150" lvl="1" indent="-457200">
              <a:buFont typeface="+mj-lt"/>
              <a:buAutoNum type="arabicPeriod"/>
            </a:pPr>
            <a:r>
              <a:rPr lang="en-US" b="1" dirty="0" smtClean="0"/>
              <a:t>Owner</a:t>
            </a:r>
            <a:r>
              <a:rPr lang="en-US" dirty="0" smtClean="0"/>
              <a:t> - Current </a:t>
            </a:r>
            <a:r>
              <a:rPr lang="en-US" dirty="0"/>
              <a:t>owner.</a:t>
            </a:r>
          </a:p>
          <a:p>
            <a:endParaRPr lang="en-US" dirty="0" smtClean="0"/>
          </a:p>
          <a:p>
            <a:endParaRPr lang="en-US" dirty="0" smtClean="0"/>
          </a:p>
          <a:p>
            <a:pPr marL="361950" lvl="1" indent="0">
              <a:buNone/>
            </a:pPr>
            <a:endParaRPr lang="en-IN" dirty="0" smtClean="0"/>
          </a:p>
          <a:p>
            <a:pPr lvl="1"/>
            <a:endParaRPr lang="en-US" dirty="0"/>
          </a:p>
        </p:txBody>
      </p:sp>
    </p:spTree>
    <p:extLst>
      <p:ext uri="{BB962C8B-B14F-4D97-AF65-F5344CB8AC3E}">
        <p14:creationId xmlns:p14="http://schemas.microsoft.com/office/powerpoint/2010/main" val="400394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pPr algn="just"/>
            <a:r>
              <a:rPr lang="en-IN" dirty="0"/>
              <a:t>I-node (Index-node) is a data structure used for storing attributes and disk address of a block in memory. </a:t>
            </a:r>
            <a:endParaRPr lang="en-IN" dirty="0" smtClean="0"/>
          </a:p>
          <a:p>
            <a:pPr algn="just"/>
            <a:r>
              <a:rPr lang="en-IN" dirty="0"/>
              <a:t>A method for keeping track of which blocks belong to which file is to associate with each file a data structure called an </a:t>
            </a:r>
            <a:r>
              <a:rPr lang="en-IN" dirty="0" err="1"/>
              <a:t>i</a:t>
            </a:r>
            <a:r>
              <a:rPr lang="en-IN" dirty="0"/>
              <a:t>-node (index-node), which lists the attributes and disk addresses of the file’s </a:t>
            </a:r>
            <a:r>
              <a:rPr lang="en-IN" dirty="0" smtClean="0"/>
              <a:t>blocks.</a:t>
            </a:r>
          </a:p>
          <a:p>
            <a:pPr algn="just"/>
            <a:r>
              <a:rPr lang="en-IN" dirty="0" smtClean="0"/>
              <a:t>Here, only the </a:t>
            </a:r>
            <a:r>
              <a:rPr lang="en-IN" dirty="0" err="1" smtClean="0"/>
              <a:t>i</a:t>
            </a:r>
            <a:r>
              <a:rPr lang="en-IN" dirty="0" smtClean="0"/>
              <a:t>-node should be in the memory at all times.</a:t>
            </a:r>
            <a:endParaRPr lang="en-IN" dirty="0"/>
          </a:p>
        </p:txBody>
      </p:sp>
      <p:sp>
        <p:nvSpPr>
          <p:cNvPr id="5" name="Content Placeholder 4"/>
          <p:cNvSpPr>
            <a:spLocks noGrp="1"/>
          </p:cNvSpPr>
          <p:nvPr>
            <p:ph sz="half" idx="2"/>
          </p:nvPr>
        </p:nvSpPr>
        <p:spPr/>
        <p:txBody>
          <a:bodyPr/>
          <a:lstStyle/>
          <a:p>
            <a:endParaRPr lang="en-IN" dirty="0"/>
          </a:p>
        </p:txBody>
      </p:sp>
      <p:sp>
        <p:nvSpPr>
          <p:cNvPr id="2" name="Title 1"/>
          <p:cNvSpPr>
            <a:spLocks noGrp="1"/>
          </p:cNvSpPr>
          <p:nvPr>
            <p:ph type="title"/>
          </p:nvPr>
        </p:nvSpPr>
        <p:spPr/>
        <p:txBody>
          <a:bodyPr/>
          <a:lstStyle/>
          <a:p>
            <a:r>
              <a:rPr lang="en-IN" dirty="0"/>
              <a:t>I-nodes</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Object 6"/>
          <p:cNvGraphicFramePr>
            <a:graphicFrameLocks noChangeAspect="1"/>
          </p:cNvGraphicFramePr>
          <p:nvPr>
            <p:extLst>
              <p:ext uri="{D42A27DB-BD31-4B8C-83A1-F6EECF244321}">
                <p14:modId xmlns:p14="http://schemas.microsoft.com/office/powerpoint/2010/main" val="2865918479"/>
              </p:ext>
            </p:extLst>
          </p:nvPr>
        </p:nvGraphicFramePr>
        <p:xfrm>
          <a:off x="4648200" y="1765405"/>
          <a:ext cx="4284000" cy="3492395"/>
        </p:xfrm>
        <a:graphic>
          <a:graphicData uri="http://schemas.openxmlformats.org/presentationml/2006/ole">
            <mc:AlternateContent xmlns:mc="http://schemas.openxmlformats.org/markup-compatibility/2006">
              <mc:Choice xmlns:v="urn:schemas-microsoft-com:vml" Requires="v">
                <p:oleObj spid="_x0000_s6292" name="Bitmap Image" r:id="rId3" imgW="5087060" imgH="3877216" progId="Paint.Picture">
                  <p:embed/>
                </p:oleObj>
              </mc:Choice>
              <mc:Fallback>
                <p:oleObj name="Bitmap Image" r:id="rId3" imgW="5087060" imgH="3877216"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765405"/>
                        <a:ext cx="4284000" cy="3492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1032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Free-space management</a:t>
            </a:r>
          </a:p>
        </p:txBody>
      </p:sp>
      <p:sp>
        <p:nvSpPr>
          <p:cNvPr id="6" name="Content Placeholder 5"/>
          <p:cNvSpPr>
            <a:spLocks noGrp="1"/>
          </p:cNvSpPr>
          <p:nvPr>
            <p:ph idx="1"/>
          </p:nvPr>
        </p:nvSpPr>
        <p:spPr/>
        <p:txBody>
          <a:bodyPr/>
          <a:lstStyle/>
          <a:p>
            <a:r>
              <a:rPr lang="en-US" dirty="0" smtClean="0"/>
              <a:t>Techniques to manage free space are:</a:t>
            </a:r>
          </a:p>
          <a:p>
            <a:pPr marL="819150" lvl="1" indent="-457200">
              <a:buFont typeface="+mj-lt"/>
              <a:buAutoNum type="arabicPeriod"/>
            </a:pPr>
            <a:r>
              <a:rPr lang="en-US" dirty="0"/>
              <a:t>bit </a:t>
            </a:r>
            <a:r>
              <a:rPr lang="en-US" dirty="0" smtClean="0"/>
              <a:t>vector</a:t>
            </a:r>
          </a:p>
          <a:p>
            <a:pPr marL="819150" lvl="1" indent="-457200">
              <a:buFont typeface="+mj-lt"/>
              <a:buAutoNum type="arabicPeriod"/>
            </a:pPr>
            <a:r>
              <a:rPr lang="en-US" dirty="0" smtClean="0"/>
              <a:t>linked list</a:t>
            </a:r>
          </a:p>
          <a:p>
            <a:pPr marL="819150" lvl="1" indent="-457200">
              <a:buFont typeface="+mj-lt"/>
              <a:buAutoNum type="arabicPeriod"/>
            </a:pPr>
            <a:r>
              <a:rPr lang="en-US" dirty="0" smtClean="0"/>
              <a:t>grouping</a:t>
            </a:r>
            <a:endParaRPr lang="en-IN" dirty="0"/>
          </a:p>
        </p:txBody>
      </p:sp>
    </p:spTree>
    <p:extLst>
      <p:ext uri="{BB962C8B-B14F-4D97-AF65-F5344CB8AC3E}">
        <p14:creationId xmlns:p14="http://schemas.microsoft.com/office/powerpoint/2010/main" val="54228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Bit </a:t>
            </a:r>
            <a:r>
              <a:rPr lang="en-IN" dirty="0"/>
              <a:t>vector</a:t>
            </a:r>
          </a:p>
        </p:txBody>
      </p:sp>
      <p:sp>
        <p:nvSpPr>
          <p:cNvPr id="3" name="Content Placeholder 2"/>
          <p:cNvSpPr>
            <a:spLocks noGrp="1"/>
          </p:cNvSpPr>
          <p:nvPr>
            <p:ph idx="1"/>
          </p:nvPr>
        </p:nvSpPr>
        <p:spPr/>
        <p:txBody>
          <a:bodyPr/>
          <a:lstStyle/>
          <a:p>
            <a:r>
              <a:rPr lang="en-IN" dirty="0"/>
              <a:t>In this method free space </a:t>
            </a:r>
            <a:r>
              <a:rPr lang="en-IN" dirty="0" smtClean="0"/>
              <a:t>list (block) </a:t>
            </a:r>
            <a:r>
              <a:rPr lang="en-IN" dirty="0"/>
              <a:t>is </a:t>
            </a:r>
            <a:r>
              <a:rPr lang="en-IN" dirty="0" smtClean="0"/>
              <a:t>implemented </a:t>
            </a:r>
            <a:r>
              <a:rPr lang="en-IN" dirty="0"/>
              <a:t>as a bit map or bit vector.</a:t>
            </a:r>
          </a:p>
          <a:p>
            <a:r>
              <a:rPr lang="en-IN" dirty="0"/>
              <a:t>If the block is free the bit is set to 1.</a:t>
            </a:r>
          </a:p>
          <a:p>
            <a:r>
              <a:rPr lang="en-IN" dirty="0"/>
              <a:t>If the block is allocated the bit is set to 0.</a:t>
            </a:r>
          </a:p>
          <a:p>
            <a:r>
              <a:rPr lang="en-US" dirty="0" smtClean="0"/>
              <a:t>Example:</a:t>
            </a:r>
          </a:p>
          <a:p>
            <a:pPr lvl="1"/>
            <a:r>
              <a:rPr lang="en-US" dirty="0" smtClean="0"/>
              <a:t>Consider a  disk, where </a:t>
            </a:r>
            <a:r>
              <a:rPr lang="en-US" dirty="0"/>
              <a:t>blocks 2, 3, 4, 5, 8, 9, 10, 11, 12, 13, 17, 18, 25, </a:t>
            </a:r>
            <a:r>
              <a:rPr lang="en-US" dirty="0" smtClean="0"/>
              <a:t>27 are free and rest of blocks are allocated.</a:t>
            </a:r>
          </a:p>
          <a:p>
            <a:pPr lvl="1"/>
            <a:r>
              <a:rPr lang="en-US" dirty="0" smtClean="0"/>
              <a:t>The free space bit map would be:</a:t>
            </a:r>
          </a:p>
          <a:p>
            <a:pPr lvl="1"/>
            <a:endParaRPr lang="en-US" dirty="0"/>
          </a:p>
          <a:p>
            <a:pPr lvl="1"/>
            <a:endParaRPr lang="en-US" dirty="0" smtClean="0"/>
          </a:p>
          <a:p>
            <a:pPr marL="342900" lvl="1">
              <a:buFont typeface="Wingdings" panose="05000000000000000000" pitchFamily="2" charset="2"/>
              <a:buChar char="§"/>
            </a:pPr>
            <a:r>
              <a:rPr lang="en-IN" sz="2400" dirty="0"/>
              <a:t>Advantages</a:t>
            </a:r>
          </a:p>
          <a:p>
            <a:pPr marL="606425" lvl="2">
              <a:buFont typeface="Wingdings" panose="05000000000000000000" pitchFamily="2" charset="2"/>
              <a:buChar char="§"/>
            </a:pPr>
            <a:r>
              <a:rPr lang="en-IN" dirty="0"/>
              <a:t>Relatively simple and efficient</a:t>
            </a:r>
          </a:p>
          <a:p>
            <a:pPr lvl="1"/>
            <a:r>
              <a:rPr lang="en-IN" dirty="0"/>
              <a:t>Easy to get </a:t>
            </a:r>
            <a:r>
              <a:rPr lang="en-IN" dirty="0" smtClean="0"/>
              <a:t>contiguous </a:t>
            </a:r>
            <a:r>
              <a:rPr lang="en-IN" dirty="0"/>
              <a:t>files</a:t>
            </a:r>
            <a:endParaRPr lang="en-US" dirty="0" smtClean="0"/>
          </a:p>
          <a:p>
            <a:pPr lvl="1"/>
            <a:endParaRPr lang="en-US" dirty="0" smtClean="0"/>
          </a:p>
          <a:p>
            <a:pPr lvl="1"/>
            <a:endParaRPr lang="en-IN" dirty="0" smtClean="0"/>
          </a:p>
          <a:p>
            <a:pPr lvl="1"/>
            <a:endParaRPr lang="en-IN" dirty="0" smtClean="0"/>
          </a:p>
        </p:txBody>
      </p:sp>
      <p:graphicFrame>
        <p:nvGraphicFramePr>
          <p:cNvPr id="5" name="Table 4"/>
          <p:cNvGraphicFramePr>
            <a:graphicFrameLocks noGrp="1"/>
          </p:cNvGraphicFramePr>
          <p:nvPr>
            <p:extLst>
              <p:ext uri="{D42A27DB-BD31-4B8C-83A1-F6EECF244321}">
                <p14:modId xmlns:p14="http://schemas.microsoft.com/office/powerpoint/2010/main" val="3299460775"/>
              </p:ext>
            </p:extLst>
          </p:nvPr>
        </p:nvGraphicFramePr>
        <p:xfrm>
          <a:off x="685792" y="4038600"/>
          <a:ext cx="8267700" cy="762000"/>
        </p:xfrm>
        <a:graphic>
          <a:graphicData uri="http://schemas.openxmlformats.org/drawingml/2006/table">
            <a:tbl>
              <a:tblPr firstRow="1" bandRow="1">
                <a:tableStyleId>{5C22544A-7EE6-4342-B048-85BDC9FD1C3A}</a:tableStyleId>
              </a:tblPr>
              <a:tblGrid>
                <a:gridCol w="295275"/>
                <a:gridCol w="295275"/>
                <a:gridCol w="295275"/>
                <a:gridCol w="295275"/>
                <a:gridCol w="295275"/>
                <a:gridCol w="295275"/>
                <a:gridCol w="295275"/>
                <a:gridCol w="295275"/>
                <a:gridCol w="295275"/>
                <a:gridCol w="295275"/>
                <a:gridCol w="295275"/>
                <a:gridCol w="295275"/>
                <a:gridCol w="295275"/>
                <a:gridCol w="295275"/>
                <a:gridCol w="295275"/>
                <a:gridCol w="295275"/>
                <a:gridCol w="295275"/>
                <a:gridCol w="295275"/>
                <a:gridCol w="295275"/>
                <a:gridCol w="295275"/>
                <a:gridCol w="295275"/>
                <a:gridCol w="295275"/>
                <a:gridCol w="295275"/>
                <a:gridCol w="295275"/>
                <a:gridCol w="295275"/>
                <a:gridCol w="295275"/>
                <a:gridCol w="295275"/>
                <a:gridCol w="295275"/>
              </a:tblGrid>
              <a:tr h="381000">
                <a:tc>
                  <a:txBody>
                    <a:bodyPr/>
                    <a:lstStyle/>
                    <a:p>
                      <a:r>
                        <a:rPr lang="en-US" dirty="0" smtClean="0"/>
                        <a:t>0</a:t>
                      </a:r>
                      <a:endParaRPr lang="en-IN" dirty="0"/>
                    </a:p>
                  </a:txBody>
                  <a:tcPr vert="vert270" anchor="ctr"/>
                </a:tc>
                <a:tc>
                  <a:txBody>
                    <a:bodyPr/>
                    <a:lstStyle/>
                    <a:p>
                      <a:r>
                        <a:rPr lang="en-US" dirty="0" smtClean="0"/>
                        <a:t>1</a:t>
                      </a:r>
                      <a:endParaRPr lang="en-IN" dirty="0"/>
                    </a:p>
                  </a:txBody>
                  <a:tcPr vert="vert270" anchor="ctr"/>
                </a:tc>
                <a:tc>
                  <a:txBody>
                    <a:bodyPr/>
                    <a:lstStyle/>
                    <a:p>
                      <a:r>
                        <a:rPr lang="en-US" dirty="0" smtClean="0"/>
                        <a:t>2</a:t>
                      </a:r>
                      <a:endParaRPr lang="en-IN" dirty="0"/>
                    </a:p>
                  </a:txBody>
                  <a:tcPr vert="vert270" anchor="ctr"/>
                </a:tc>
                <a:tc>
                  <a:txBody>
                    <a:bodyPr/>
                    <a:lstStyle/>
                    <a:p>
                      <a:r>
                        <a:rPr lang="en-US" dirty="0" smtClean="0"/>
                        <a:t>3</a:t>
                      </a:r>
                      <a:endParaRPr lang="en-IN" dirty="0"/>
                    </a:p>
                  </a:txBody>
                  <a:tcPr vert="vert270" anchor="ctr"/>
                </a:tc>
                <a:tc>
                  <a:txBody>
                    <a:bodyPr/>
                    <a:lstStyle/>
                    <a:p>
                      <a:r>
                        <a:rPr lang="en-US" dirty="0" smtClean="0"/>
                        <a:t>4</a:t>
                      </a:r>
                      <a:endParaRPr lang="en-IN" dirty="0"/>
                    </a:p>
                  </a:txBody>
                  <a:tcPr vert="vert270" anchor="ctr"/>
                </a:tc>
                <a:tc>
                  <a:txBody>
                    <a:bodyPr/>
                    <a:lstStyle/>
                    <a:p>
                      <a:r>
                        <a:rPr lang="en-US" dirty="0" smtClean="0"/>
                        <a:t>5</a:t>
                      </a:r>
                      <a:endParaRPr lang="en-IN" dirty="0"/>
                    </a:p>
                  </a:txBody>
                  <a:tcPr vert="vert270" anchor="ctr"/>
                </a:tc>
                <a:tc>
                  <a:txBody>
                    <a:bodyPr/>
                    <a:lstStyle/>
                    <a:p>
                      <a:r>
                        <a:rPr lang="en-US" dirty="0" smtClean="0"/>
                        <a:t>6</a:t>
                      </a:r>
                      <a:endParaRPr lang="en-IN" dirty="0"/>
                    </a:p>
                  </a:txBody>
                  <a:tcPr vert="vert270" anchor="ctr"/>
                </a:tc>
                <a:tc>
                  <a:txBody>
                    <a:bodyPr/>
                    <a:lstStyle/>
                    <a:p>
                      <a:r>
                        <a:rPr lang="en-US" dirty="0" smtClean="0"/>
                        <a:t>7</a:t>
                      </a:r>
                      <a:endParaRPr lang="en-IN" dirty="0"/>
                    </a:p>
                  </a:txBody>
                  <a:tcPr vert="vert270" anchor="ctr"/>
                </a:tc>
                <a:tc>
                  <a:txBody>
                    <a:bodyPr/>
                    <a:lstStyle/>
                    <a:p>
                      <a:r>
                        <a:rPr lang="en-US" dirty="0" smtClean="0"/>
                        <a:t>8</a:t>
                      </a:r>
                      <a:endParaRPr lang="en-IN" dirty="0"/>
                    </a:p>
                  </a:txBody>
                  <a:tcPr vert="vert270" anchor="ctr"/>
                </a:tc>
                <a:tc>
                  <a:txBody>
                    <a:bodyPr/>
                    <a:lstStyle/>
                    <a:p>
                      <a:r>
                        <a:rPr lang="en-US" dirty="0" smtClean="0"/>
                        <a:t>9</a:t>
                      </a:r>
                      <a:endParaRPr lang="en-IN" dirty="0"/>
                    </a:p>
                  </a:txBody>
                  <a:tcPr vert="vert270" anchor="ctr"/>
                </a:tc>
                <a:tc>
                  <a:txBody>
                    <a:bodyPr/>
                    <a:lstStyle/>
                    <a:p>
                      <a:r>
                        <a:rPr lang="en-US" dirty="0" smtClean="0"/>
                        <a:t>10</a:t>
                      </a:r>
                      <a:endParaRPr lang="en-IN" dirty="0"/>
                    </a:p>
                  </a:txBody>
                  <a:tcPr vert="vert270" anchor="ctr"/>
                </a:tc>
                <a:tc>
                  <a:txBody>
                    <a:bodyPr/>
                    <a:lstStyle/>
                    <a:p>
                      <a:r>
                        <a:rPr lang="en-US" dirty="0" smtClean="0"/>
                        <a:t>11</a:t>
                      </a:r>
                      <a:endParaRPr lang="en-IN" dirty="0"/>
                    </a:p>
                  </a:txBody>
                  <a:tcPr vert="vert270" anchor="ctr"/>
                </a:tc>
                <a:tc>
                  <a:txBody>
                    <a:bodyPr/>
                    <a:lstStyle/>
                    <a:p>
                      <a:r>
                        <a:rPr lang="en-US" dirty="0" smtClean="0"/>
                        <a:t>12</a:t>
                      </a:r>
                      <a:endParaRPr lang="en-IN" dirty="0"/>
                    </a:p>
                  </a:txBody>
                  <a:tcPr vert="vert270" anchor="ctr"/>
                </a:tc>
                <a:tc>
                  <a:txBody>
                    <a:bodyPr/>
                    <a:lstStyle/>
                    <a:p>
                      <a:r>
                        <a:rPr lang="en-US" dirty="0" smtClean="0"/>
                        <a:t>13</a:t>
                      </a:r>
                      <a:endParaRPr lang="en-IN" dirty="0"/>
                    </a:p>
                  </a:txBody>
                  <a:tcPr vert="vert270" anchor="ctr"/>
                </a:tc>
                <a:tc>
                  <a:txBody>
                    <a:bodyPr/>
                    <a:lstStyle/>
                    <a:p>
                      <a:r>
                        <a:rPr lang="en-US" dirty="0" smtClean="0"/>
                        <a:t>14</a:t>
                      </a:r>
                      <a:endParaRPr lang="en-IN" dirty="0"/>
                    </a:p>
                  </a:txBody>
                  <a:tcPr vert="vert270" anchor="ctr"/>
                </a:tc>
                <a:tc>
                  <a:txBody>
                    <a:bodyPr/>
                    <a:lstStyle/>
                    <a:p>
                      <a:r>
                        <a:rPr lang="en-US" dirty="0" smtClean="0"/>
                        <a:t>15</a:t>
                      </a:r>
                      <a:endParaRPr lang="en-IN" dirty="0"/>
                    </a:p>
                  </a:txBody>
                  <a:tcPr vert="vert270" anchor="ctr"/>
                </a:tc>
                <a:tc>
                  <a:txBody>
                    <a:bodyPr/>
                    <a:lstStyle/>
                    <a:p>
                      <a:r>
                        <a:rPr lang="en-US" dirty="0" smtClean="0"/>
                        <a:t>16</a:t>
                      </a:r>
                      <a:endParaRPr lang="en-IN" dirty="0"/>
                    </a:p>
                  </a:txBody>
                  <a:tcPr vert="vert270" anchor="ctr"/>
                </a:tc>
                <a:tc>
                  <a:txBody>
                    <a:bodyPr/>
                    <a:lstStyle/>
                    <a:p>
                      <a:r>
                        <a:rPr lang="en-US" dirty="0" smtClean="0"/>
                        <a:t>17</a:t>
                      </a:r>
                      <a:endParaRPr lang="en-IN" dirty="0"/>
                    </a:p>
                  </a:txBody>
                  <a:tcPr vert="vert270" anchor="ctr"/>
                </a:tc>
                <a:tc>
                  <a:txBody>
                    <a:bodyPr/>
                    <a:lstStyle/>
                    <a:p>
                      <a:r>
                        <a:rPr lang="en-US" dirty="0" smtClean="0"/>
                        <a:t>18</a:t>
                      </a:r>
                      <a:endParaRPr lang="en-IN" dirty="0"/>
                    </a:p>
                  </a:txBody>
                  <a:tcPr vert="vert270" anchor="ctr"/>
                </a:tc>
                <a:tc>
                  <a:txBody>
                    <a:bodyPr/>
                    <a:lstStyle/>
                    <a:p>
                      <a:r>
                        <a:rPr lang="en-US" dirty="0" smtClean="0"/>
                        <a:t>19</a:t>
                      </a:r>
                      <a:endParaRPr lang="en-IN" dirty="0"/>
                    </a:p>
                  </a:txBody>
                  <a:tcPr vert="vert270" anchor="ctr"/>
                </a:tc>
                <a:tc>
                  <a:txBody>
                    <a:bodyPr/>
                    <a:lstStyle/>
                    <a:p>
                      <a:r>
                        <a:rPr lang="en-US" dirty="0" smtClean="0"/>
                        <a:t>20</a:t>
                      </a:r>
                      <a:endParaRPr lang="en-IN" dirty="0"/>
                    </a:p>
                  </a:txBody>
                  <a:tcPr vert="vert270" anchor="ctr"/>
                </a:tc>
                <a:tc>
                  <a:txBody>
                    <a:bodyPr/>
                    <a:lstStyle/>
                    <a:p>
                      <a:r>
                        <a:rPr lang="en-US" dirty="0" smtClean="0"/>
                        <a:t>21</a:t>
                      </a:r>
                      <a:endParaRPr lang="en-IN" dirty="0"/>
                    </a:p>
                  </a:txBody>
                  <a:tcPr vert="vert270" anchor="ctr"/>
                </a:tc>
                <a:tc>
                  <a:txBody>
                    <a:bodyPr/>
                    <a:lstStyle/>
                    <a:p>
                      <a:r>
                        <a:rPr lang="en-US" dirty="0" smtClean="0"/>
                        <a:t>22</a:t>
                      </a:r>
                      <a:endParaRPr lang="en-IN" dirty="0"/>
                    </a:p>
                  </a:txBody>
                  <a:tcPr vert="vert270" anchor="ctr"/>
                </a:tc>
                <a:tc>
                  <a:txBody>
                    <a:bodyPr/>
                    <a:lstStyle/>
                    <a:p>
                      <a:r>
                        <a:rPr lang="en-US" dirty="0" smtClean="0"/>
                        <a:t>23</a:t>
                      </a:r>
                      <a:endParaRPr lang="en-IN" dirty="0"/>
                    </a:p>
                  </a:txBody>
                  <a:tcPr vert="vert270" anchor="ctr"/>
                </a:tc>
                <a:tc>
                  <a:txBody>
                    <a:bodyPr/>
                    <a:lstStyle/>
                    <a:p>
                      <a:r>
                        <a:rPr lang="en-US" dirty="0" smtClean="0"/>
                        <a:t>24</a:t>
                      </a:r>
                      <a:endParaRPr lang="en-IN" dirty="0"/>
                    </a:p>
                  </a:txBody>
                  <a:tcPr vert="vert270" anchor="ctr"/>
                </a:tc>
                <a:tc>
                  <a:txBody>
                    <a:bodyPr/>
                    <a:lstStyle/>
                    <a:p>
                      <a:r>
                        <a:rPr lang="en-US" dirty="0" smtClean="0"/>
                        <a:t>25</a:t>
                      </a:r>
                      <a:endParaRPr lang="en-IN" dirty="0"/>
                    </a:p>
                  </a:txBody>
                  <a:tcPr vert="vert270" anchor="ctr"/>
                </a:tc>
                <a:tc>
                  <a:txBody>
                    <a:bodyPr/>
                    <a:lstStyle/>
                    <a:p>
                      <a:r>
                        <a:rPr lang="en-US" dirty="0" smtClean="0"/>
                        <a:t>26</a:t>
                      </a:r>
                      <a:endParaRPr lang="en-IN" dirty="0"/>
                    </a:p>
                  </a:txBody>
                  <a:tcPr vert="vert270" anchor="ctr"/>
                </a:tc>
                <a:tc>
                  <a:txBody>
                    <a:bodyPr/>
                    <a:lstStyle/>
                    <a:p>
                      <a:r>
                        <a:rPr lang="en-US" dirty="0" smtClean="0"/>
                        <a:t>27</a:t>
                      </a:r>
                      <a:endParaRPr lang="en-IN" dirty="0"/>
                    </a:p>
                  </a:txBody>
                  <a:tcPr vert="vert270" anchor="ctr"/>
                </a:tc>
              </a:tr>
              <a:tr h="381000">
                <a:tc>
                  <a:txBody>
                    <a:bodyPr/>
                    <a:lstStyle/>
                    <a:p>
                      <a:r>
                        <a:rPr lang="en-US" dirty="0" smtClean="0"/>
                        <a:t>0</a:t>
                      </a:r>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r>
                        <a:rPr lang="en-US" dirty="0" smtClean="0"/>
                        <a:t>0</a:t>
                      </a:r>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r>
                        <a:rPr lang="en-US" dirty="0" smtClean="0"/>
                        <a:t>0</a:t>
                      </a:r>
                      <a:endParaRPr lang="en-IN" dirty="0"/>
                    </a:p>
                  </a:txBody>
                  <a:tcPr/>
                </a:tc>
                <a:tc>
                  <a:txBody>
                    <a:bodyPr/>
                    <a:lstStyle/>
                    <a:p>
                      <a:r>
                        <a:rPr lang="en-US" dirty="0" smtClean="0"/>
                        <a:t>0</a:t>
                      </a:r>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r>
                        <a:rPr lang="en-US" dirty="0" smtClean="0"/>
                        <a:t>0</a:t>
                      </a:r>
                      <a:endParaRPr lang="en-IN" dirty="0"/>
                    </a:p>
                  </a:txBody>
                  <a:tcPr/>
                </a:tc>
                <a:tc>
                  <a:txBody>
                    <a:bodyPr/>
                    <a:lstStyle/>
                    <a:p>
                      <a:r>
                        <a:rPr lang="en-US" dirty="0" smtClean="0"/>
                        <a:t>0</a:t>
                      </a:r>
                      <a:endParaRPr lang="en-IN" dirty="0"/>
                    </a:p>
                  </a:txBody>
                  <a:tcPr/>
                </a:tc>
                <a:tc>
                  <a:txBody>
                    <a:bodyPr/>
                    <a:lstStyle/>
                    <a:p>
                      <a:r>
                        <a:rPr lang="en-US" dirty="0" smtClean="0"/>
                        <a:t>0</a:t>
                      </a:r>
                      <a:endParaRPr lang="en-IN" dirty="0"/>
                    </a:p>
                  </a:txBody>
                  <a:tcPr/>
                </a:tc>
                <a:tc>
                  <a:txBody>
                    <a:bodyPr/>
                    <a:lstStyle/>
                    <a:p>
                      <a:r>
                        <a:rPr lang="en-US" dirty="0" smtClean="0"/>
                        <a:t>0</a:t>
                      </a:r>
                      <a:endParaRPr lang="en-IN" dirty="0"/>
                    </a:p>
                  </a:txBody>
                  <a:tcPr/>
                </a:tc>
                <a:tc>
                  <a:txBody>
                    <a:bodyPr/>
                    <a:lstStyle/>
                    <a:p>
                      <a:r>
                        <a:rPr lang="en-US" dirty="0" smtClean="0"/>
                        <a:t>0</a:t>
                      </a:r>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tr>
            </a:tbl>
          </a:graphicData>
        </a:graphic>
      </p:graphicFrame>
    </p:spTree>
    <p:extLst>
      <p:ext uri="{BB962C8B-B14F-4D97-AF65-F5344CB8AC3E}">
        <p14:creationId xmlns:p14="http://schemas.microsoft.com/office/powerpoint/2010/main" val="33804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190500" y="1066800"/>
            <a:ext cx="4953000" cy="5059363"/>
          </a:xfrm>
        </p:spPr>
        <p:txBody>
          <a:bodyPr/>
          <a:lstStyle/>
          <a:p>
            <a:r>
              <a:rPr lang="en-IN" dirty="0"/>
              <a:t>It links all free disk blocks together.</a:t>
            </a:r>
          </a:p>
          <a:p>
            <a:r>
              <a:rPr lang="en-IN" dirty="0"/>
              <a:t>Each block contain a pointer to next free blocks, and so </a:t>
            </a:r>
            <a:r>
              <a:rPr lang="en-IN" dirty="0" smtClean="0"/>
              <a:t>on</a:t>
            </a:r>
          </a:p>
          <a:p>
            <a:r>
              <a:rPr lang="en-US" dirty="0" smtClean="0"/>
              <a:t>In figure there is a pointer to block 2, as the first free block.</a:t>
            </a:r>
          </a:p>
          <a:p>
            <a:r>
              <a:rPr lang="en-US" dirty="0" smtClean="0"/>
              <a:t>Block 2 would contain a pointer to block 3.</a:t>
            </a:r>
          </a:p>
          <a:p>
            <a:r>
              <a:rPr lang="en-US" dirty="0" smtClean="0"/>
              <a:t>Which would point 4,5,8,9,10,11,12,13,17,18,25,26,27</a:t>
            </a:r>
          </a:p>
          <a:p>
            <a:r>
              <a:rPr lang="en-US" dirty="0" smtClean="0"/>
              <a:t>Can’t get continuous space easily.</a:t>
            </a:r>
          </a:p>
          <a:p>
            <a:r>
              <a:rPr lang="en-US" dirty="0" smtClean="0"/>
              <a:t>No waste of space.</a:t>
            </a:r>
          </a:p>
          <a:p>
            <a:r>
              <a:rPr lang="en-US" dirty="0" smtClean="0"/>
              <a:t>Not efficient for faster access.</a:t>
            </a:r>
            <a:endParaRPr lang="en-IN" dirty="0"/>
          </a:p>
        </p:txBody>
      </p:sp>
      <p:sp>
        <p:nvSpPr>
          <p:cNvPr id="2" name="Title 1"/>
          <p:cNvSpPr>
            <a:spLocks noGrp="1"/>
          </p:cNvSpPr>
          <p:nvPr>
            <p:ph type="title"/>
          </p:nvPr>
        </p:nvSpPr>
        <p:spPr/>
        <p:txBody>
          <a:bodyPr/>
          <a:lstStyle/>
          <a:p>
            <a:r>
              <a:rPr lang="en-IN" dirty="0" smtClean="0"/>
              <a:t>Linked </a:t>
            </a:r>
            <a:r>
              <a:rPr lang="en-IN" dirty="0"/>
              <a:t>list</a:t>
            </a:r>
          </a:p>
        </p:txBody>
      </p:sp>
      <p:pic>
        <p:nvPicPr>
          <p:cNvPr id="8" name="Content Placeholder 7"/>
          <p:cNvPicPr>
            <a:picLocks noGrp="1" noChangeAspect="1"/>
          </p:cNvPicPr>
          <p:nvPr>
            <p:ph sz="half" idx="2"/>
          </p:nvPr>
        </p:nvPicPr>
        <p:blipFill>
          <a:blip r:embed="rId2"/>
          <a:stretch>
            <a:fillRect/>
          </a:stretch>
        </p:blipFill>
        <p:spPr>
          <a:xfrm>
            <a:off x="5143500" y="1310481"/>
            <a:ext cx="3924300" cy="4572000"/>
          </a:xfrm>
          <a:prstGeom prst="rect">
            <a:avLst/>
          </a:prstGeom>
        </p:spPr>
      </p:pic>
    </p:spTree>
    <p:extLst>
      <p:ext uri="{BB962C8B-B14F-4D97-AF65-F5344CB8AC3E}">
        <p14:creationId xmlns:p14="http://schemas.microsoft.com/office/powerpoint/2010/main" val="358619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Grouping</a:t>
            </a:r>
            <a:endParaRPr lang="en-IN" dirty="0"/>
          </a:p>
        </p:txBody>
      </p:sp>
      <p:sp>
        <p:nvSpPr>
          <p:cNvPr id="4" name="Content Placeholder 3"/>
          <p:cNvSpPr>
            <a:spLocks noGrp="1"/>
          </p:cNvSpPr>
          <p:nvPr>
            <p:ph idx="1"/>
          </p:nvPr>
        </p:nvSpPr>
        <p:spPr/>
        <p:txBody>
          <a:bodyPr/>
          <a:lstStyle/>
          <a:p>
            <a:pPr algn="just"/>
            <a:r>
              <a:rPr lang="en-US" dirty="0" smtClean="0"/>
              <a:t>It stores addresses of n free blocks in the first free block.</a:t>
            </a:r>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endParaRPr lang="en-US" dirty="0" smtClean="0"/>
          </a:p>
          <a:p>
            <a:pPr algn="just"/>
            <a:r>
              <a:rPr lang="en-US" dirty="0" smtClean="0"/>
              <a:t>First n-1 of these block are address of free blocks.</a:t>
            </a:r>
          </a:p>
          <a:p>
            <a:pPr algn="just"/>
            <a:r>
              <a:rPr lang="en-US" dirty="0" smtClean="0"/>
              <a:t>Last block contains the pointer of another free block.</a:t>
            </a:r>
          </a:p>
          <a:p>
            <a:pPr algn="just"/>
            <a:r>
              <a:rPr lang="en-US" dirty="0" smtClean="0"/>
              <a:t>Large number of free blocks can be found quickly.</a:t>
            </a:r>
            <a:endParaRPr lang="en-IN" dirty="0"/>
          </a:p>
        </p:txBody>
      </p:sp>
      <p:pic>
        <p:nvPicPr>
          <p:cNvPr id="5" name="Picture 2" descr="Image result for Free-space management (grouping),"/>
          <p:cNvPicPr>
            <a:picLocks noChangeAspect="1" noChangeArrowheads="1"/>
          </p:cNvPicPr>
          <p:nvPr/>
        </p:nvPicPr>
        <p:blipFill rotWithShape="1">
          <a:blip r:embed="rId2">
            <a:extLst>
              <a:ext uri="{28A0092B-C50C-407E-A947-70E740481C1C}">
                <a14:useLocalDpi xmlns:a14="http://schemas.microsoft.com/office/drawing/2010/main" val="0"/>
              </a:ext>
            </a:extLst>
          </a:blip>
          <a:srcRect l="5310" t="11815" r="6195" b="47043"/>
          <a:stretch/>
        </p:blipFill>
        <p:spPr bwMode="auto">
          <a:xfrm>
            <a:off x="685800" y="1580146"/>
            <a:ext cx="7772400" cy="2712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29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a:t>
            </a:r>
            <a:r>
              <a:rPr lang="en-US" dirty="0"/>
              <a:t>implementation</a:t>
            </a:r>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Linear list</a:t>
            </a:r>
          </a:p>
          <a:p>
            <a:pPr lvl="1"/>
            <a:r>
              <a:rPr lang="en-US" dirty="0" smtClean="0"/>
              <a:t>Linear </a:t>
            </a:r>
            <a:r>
              <a:rPr lang="en-US" dirty="0"/>
              <a:t>list of file names with pointer to the data </a:t>
            </a:r>
            <a:r>
              <a:rPr lang="en-US" dirty="0" smtClean="0"/>
              <a:t>blocks</a:t>
            </a:r>
          </a:p>
          <a:p>
            <a:pPr lvl="1"/>
            <a:r>
              <a:rPr lang="en-US" smtClean="0"/>
              <a:t>It </a:t>
            </a:r>
            <a:r>
              <a:rPr lang="en-US" dirty="0" smtClean="0"/>
              <a:t>is simple </a:t>
            </a:r>
            <a:r>
              <a:rPr lang="en-US" dirty="0"/>
              <a:t>to </a:t>
            </a:r>
            <a:r>
              <a:rPr lang="en-US" dirty="0" smtClean="0"/>
              <a:t>program</a:t>
            </a:r>
          </a:p>
          <a:p>
            <a:pPr lvl="1"/>
            <a:r>
              <a:rPr lang="en-US" dirty="0" smtClean="0"/>
              <a:t>It is time-consuming </a:t>
            </a:r>
            <a:r>
              <a:rPr lang="en-US" dirty="0"/>
              <a:t>to execute</a:t>
            </a:r>
          </a:p>
          <a:p>
            <a:pPr marL="457200" indent="-457200">
              <a:buFont typeface="+mj-lt"/>
              <a:buAutoNum type="arabicPeriod" startAt="2"/>
            </a:pPr>
            <a:r>
              <a:rPr lang="en-US" dirty="0" smtClean="0"/>
              <a:t>Hash </a:t>
            </a:r>
            <a:r>
              <a:rPr lang="en-US" dirty="0"/>
              <a:t>table</a:t>
            </a:r>
            <a:r>
              <a:rPr lang="en-US" dirty="0" smtClean="0"/>
              <a:t> </a:t>
            </a:r>
          </a:p>
          <a:p>
            <a:pPr lvl="1"/>
            <a:r>
              <a:rPr lang="en-US" dirty="0" smtClean="0"/>
              <a:t>It uses hash table </a:t>
            </a:r>
            <a:r>
              <a:rPr lang="en-US" dirty="0"/>
              <a:t>– linear list with hash data structure</a:t>
            </a:r>
          </a:p>
          <a:p>
            <a:pPr lvl="1"/>
            <a:r>
              <a:rPr lang="en-US" dirty="0" smtClean="0"/>
              <a:t>It decreases </a:t>
            </a:r>
            <a:r>
              <a:rPr lang="en-US" dirty="0"/>
              <a:t>directory search </a:t>
            </a:r>
            <a:r>
              <a:rPr lang="en-US" dirty="0" smtClean="0"/>
              <a:t>time</a:t>
            </a:r>
          </a:p>
          <a:p>
            <a:pPr lvl="1"/>
            <a:r>
              <a:rPr lang="en-US" dirty="0" smtClean="0"/>
              <a:t>It may cause collisions </a:t>
            </a:r>
            <a:r>
              <a:rPr lang="en-US" dirty="0"/>
              <a:t>– situations where two file names hash to the same </a:t>
            </a:r>
            <a:r>
              <a:rPr lang="en-US" dirty="0" smtClean="0"/>
              <a:t>location</a:t>
            </a:r>
            <a:endParaRPr lang="en-US" dirty="0"/>
          </a:p>
        </p:txBody>
      </p:sp>
    </p:spTree>
    <p:extLst>
      <p:ext uri="{BB962C8B-B14F-4D97-AF65-F5344CB8AC3E}">
        <p14:creationId xmlns:p14="http://schemas.microsoft.com/office/powerpoint/2010/main" val="287368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and performance</a:t>
            </a:r>
            <a:endParaRPr lang="en-US" dirty="0"/>
          </a:p>
        </p:txBody>
      </p:sp>
      <p:sp>
        <p:nvSpPr>
          <p:cNvPr id="3" name="Content Placeholder 2"/>
          <p:cNvSpPr>
            <a:spLocks noGrp="1"/>
          </p:cNvSpPr>
          <p:nvPr>
            <p:ph idx="1"/>
          </p:nvPr>
        </p:nvSpPr>
        <p:spPr/>
        <p:txBody>
          <a:bodyPr>
            <a:normAutofit/>
          </a:bodyPr>
          <a:lstStyle/>
          <a:p>
            <a:r>
              <a:rPr lang="en-US" dirty="0" smtClean="0"/>
              <a:t>Efficiency depends on:</a:t>
            </a:r>
          </a:p>
          <a:p>
            <a:pPr lvl="1"/>
            <a:r>
              <a:rPr lang="en-US" dirty="0" smtClean="0"/>
              <a:t>Disk allocation and directory algorithms</a:t>
            </a:r>
          </a:p>
          <a:p>
            <a:pPr lvl="1"/>
            <a:r>
              <a:rPr lang="en-US" dirty="0" smtClean="0"/>
              <a:t>Type of data kept in file</a:t>
            </a:r>
          </a:p>
          <a:p>
            <a:pPr lvl="2"/>
            <a:r>
              <a:rPr lang="en-US" dirty="0" smtClean="0"/>
              <a:t>Example: keep a last write date or last access date</a:t>
            </a:r>
          </a:p>
          <a:p>
            <a:pPr lvl="2"/>
            <a:r>
              <a:rPr lang="en-US" dirty="0" smtClean="0"/>
              <a:t>Thus whenever a file is read, a field in the directory structure must be written to.</a:t>
            </a:r>
          </a:p>
          <a:p>
            <a:r>
              <a:rPr lang="en-US" dirty="0" smtClean="0"/>
              <a:t>Performance:</a:t>
            </a:r>
            <a:endParaRPr lang="en-US" dirty="0"/>
          </a:p>
          <a:p>
            <a:pPr lvl="1"/>
            <a:r>
              <a:rPr lang="en-US" dirty="0" smtClean="0"/>
              <a:t>Keep disk cache – a separate section of RAM in the disk controller for frequently used blocks.</a:t>
            </a:r>
          </a:p>
          <a:p>
            <a:pPr lvl="1"/>
            <a:r>
              <a:rPr lang="en-US" dirty="0" smtClean="0"/>
              <a:t>Some system maintain a separate section of main memory for a buffer cache.</a:t>
            </a:r>
          </a:p>
          <a:p>
            <a:pPr lvl="1"/>
            <a:r>
              <a:rPr lang="en-US" dirty="0" smtClean="0"/>
              <a:t>Improve the performance of system by allocating dedicated section of memory as virtual disk or RAM disk. </a:t>
            </a:r>
            <a:endParaRPr lang="en-US" dirty="0"/>
          </a:p>
        </p:txBody>
      </p:sp>
    </p:spTree>
    <p:extLst>
      <p:ext uri="{BB962C8B-B14F-4D97-AF65-F5344CB8AC3E}">
        <p14:creationId xmlns:p14="http://schemas.microsoft.com/office/powerpoint/2010/main" val="99021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file backup</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First should the entire file system be backup or only part of it? It is usually desirable to back up only specific directories and everything in them rather than the entire file system.</a:t>
            </a:r>
          </a:p>
          <a:p>
            <a:pPr marL="457200" indent="-457200">
              <a:buFont typeface="+mj-lt"/>
              <a:buAutoNum type="arabicPeriod"/>
            </a:pPr>
            <a:r>
              <a:rPr lang="en-US" dirty="0"/>
              <a:t>It is wasteful to back up files that have no change since the previous backup which leads to the idea of incremental dumps.</a:t>
            </a:r>
          </a:p>
          <a:p>
            <a:pPr marL="457200" indent="-457200">
              <a:buFont typeface="+mj-lt"/>
              <a:buAutoNum type="arabicPeriod"/>
            </a:pPr>
            <a:r>
              <a:rPr lang="en-US" dirty="0"/>
              <a:t>Third since </a:t>
            </a:r>
            <a:r>
              <a:rPr lang="en-US" dirty="0" smtClean="0"/>
              <a:t>huge </a:t>
            </a:r>
            <a:r>
              <a:rPr lang="en-US" dirty="0"/>
              <a:t>amount of data are typically dumped, it may be desirable to compress the data before writing them to tape.</a:t>
            </a:r>
          </a:p>
          <a:p>
            <a:pPr marL="457200" indent="-457200">
              <a:buFont typeface="+mj-lt"/>
              <a:buAutoNum type="arabicPeriod"/>
            </a:pPr>
            <a:r>
              <a:rPr lang="en-US" dirty="0"/>
              <a:t>It is difficult to perform a backup on an active file system.</a:t>
            </a:r>
          </a:p>
          <a:p>
            <a:pPr marL="457200" indent="-457200">
              <a:buFont typeface="+mj-lt"/>
              <a:buAutoNum type="arabicPeriod"/>
            </a:pPr>
            <a:r>
              <a:rPr lang="en-US" dirty="0"/>
              <a:t>Making backups introduces many nontechnical problems into an organization.</a:t>
            </a:r>
          </a:p>
          <a:p>
            <a:endParaRPr lang="en-US" dirty="0"/>
          </a:p>
        </p:txBody>
      </p:sp>
    </p:spTree>
    <p:extLst>
      <p:ext uri="{BB962C8B-B14F-4D97-AF65-F5344CB8AC3E}">
        <p14:creationId xmlns:p14="http://schemas.microsoft.com/office/powerpoint/2010/main" val="28053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a:t>
            </a:r>
            <a:r>
              <a:rPr lang="en-US" dirty="0" smtClean="0"/>
              <a:t>dump vs </a:t>
            </a:r>
            <a:r>
              <a:rPr lang="en-US" dirty="0"/>
              <a:t>Logical dump</a:t>
            </a:r>
          </a:p>
        </p:txBody>
      </p:sp>
      <p:sp>
        <p:nvSpPr>
          <p:cNvPr id="3" name="Content Placeholder 2"/>
          <p:cNvSpPr>
            <a:spLocks noGrp="1"/>
          </p:cNvSpPr>
          <p:nvPr>
            <p:ph idx="1"/>
          </p:nvPr>
        </p:nvSpPr>
        <p:spPr/>
        <p:txBody>
          <a:bodyPr>
            <a:normAutofit/>
          </a:bodyPr>
          <a:lstStyle/>
          <a:p>
            <a:r>
              <a:rPr lang="en-US" dirty="0"/>
              <a:t>Physical dump:</a:t>
            </a:r>
          </a:p>
          <a:p>
            <a:pPr lvl="1"/>
            <a:r>
              <a:rPr lang="en-US" dirty="0"/>
              <a:t>It is started at block 0 of the disk, writes all the disk blocks onto the output tape in order, and stops when it has copied the last one.</a:t>
            </a:r>
          </a:p>
          <a:p>
            <a:pPr lvl="1"/>
            <a:r>
              <a:rPr lang="en-US" dirty="0"/>
              <a:t>Such program is so simple that it can probably be made 100% bug </a:t>
            </a:r>
            <a:r>
              <a:rPr lang="en-US" dirty="0" smtClean="0"/>
              <a:t>free. </a:t>
            </a:r>
            <a:endParaRPr lang="en-US" dirty="0"/>
          </a:p>
          <a:p>
            <a:pPr lvl="1"/>
            <a:r>
              <a:rPr lang="en-US" dirty="0"/>
              <a:t>Main advantages of physical dumping are simplicity and great speed. </a:t>
            </a:r>
          </a:p>
          <a:p>
            <a:r>
              <a:rPr lang="en-US" dirty="0"/>
              <a:t>Logical dump:</a:t>
            </a:r>
          </a:p>
          <a:p>
            <a:pPr lvl="1"/>
            <a:r>
              <a:rPr lang="en-US" dirty="0"/>
              <a:t>It is started at one or more specified directories and recursively dumps all files and directories found there that have changed since some given base date</a:t>
            </a:r>
            <a:r>
              <a:rPr lang="en-US" dirty="0" smtClean="0"/>
              <a:t>.</a:t>
            </a:r>
          </a:p>
          <a:p>
            <a:pPr lvl="1"/>
            <a:r>
              <a:rPr lang="en-US" dirty="0"/>
              <a:t>In logical backup individual files can be backed up and restored as per the requirements.</a:t>
            </a:r>
          </a:p>
        </p:txBody>
      </p:sp>
    </p:spTree>
    <p:extLst>
      <p:ext uri="{BB962C8B-B14F-4D97-AF65-F5344CB8AC3E}">
        <p14:creationId xmlns:p14="http://schemas.microsoft.com/office/powerpoint/2010/main" val="357159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 Consistency</a:t>
            </a:r>
          </a:p>
        </p:txBody>
      </p:sp>
      <p:sp>
        <p:nvSpPr>
          <p:cNvPr id="3" name="Content Placeholder 2"/>
          <p:cNvSpPr>
            <a:spLocks noGrp="1"/>
          </p:cNvSpPr>
          <p:nvPr>
            <p:ph idx="1"/>
          </p:nvPr>
        </p:nvSpPr>
        <p:spPr/>
        <p:txBody>
          <a:bodyPr/>
          <a:lstStyle/>
          <a:p>
            <a:r>
              <a:rPr lang="en-US" dirty="0"/>
              <a:t>Two kinds of consistency checks can be made: </a:t>
            </a:r>
            <a:endParaRPr lang="en-US" dirty="0" smtClean="0"/>
          </a:p>
          <a:p>
            <a:pPr marL="819150" lvl="1" indent="-457200">
              <a:buFont typeface="+mj-lt"/>
              <a:buAutoNum type="arabicPeriod"/>
            </a:pPr>
            <a:r>
              <a:rPr lang="en-US" dirty="0" smtClean="0"/>
              <a:t>Blocks</a:t>
            </a:r>
          </a:p>
          <a:p>
            <a:pPr marL="819150" lvl="1" indent="-457200">
              <a:buFont typeface="+mj-lt"/>
              <a:buAutoNum type="arabicPeriod"/>
            </a:pPr>
            <a:r>
              <a:rPr lang="en-US" dirty="0" smtClean="0"/>
              <a:t>Files</a:t>
            </a:r>
            <a:endParaRPr lang="en-US" dirty="0"/>
          </a:p>
        </p:txBody>
      </p:sp>
    </p:spTree>
    <p:extLst>
      <p:ext uri="{BB962C8B-B14F-4D97-AF65-F5344CB8AC3E}">
        <p14:creationId xmlns:p14="http://schemas.microsoft.com/office/powerpoint/2010/main" val="240078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attributes </a:t>
            </a:r>
            <a:endParaRPr lang="en-US" dirty="0"/>
          </a:p>
        </p:txBody>
      </p:sp>
      <p:sp>
        <p:nvSpPr>
          <p:cNvPr id="3" name="Content Placeholder 2"/>
          <p:cNvSpPr>
            <a:spLocks noGrp="1"/>
          </p:cNvSpPr>
          <p:nvPr>
            <p:ph idx="1"/>
          </p:nvPr>
        </p:nvSpPr>
        <p:spPr/>
        <p:txBody>
          <a:bodyPr>
            <a:normAutofit/>
          </a:bodyPr>
          <a:lstStyle/>
          <a:p>
            <a:r>
              <a:rPr lang="en-US" dirty="0" smtClean="0"/>
              <a:t>Flags </a:t>
            </a:r>
            <a:r>
              <a:rPr lang="en-US" dirty="0"/>
              <a:t>are bits or short fields that control or enable some specific property.</a:t>
            </a:r>
          </a:p>
          <a:p>
            <a:pPr marL="819150" lvl="1" indent="-457200">
              <a:buFont typeface="+mj-lt"/>
              <a:buAutoNum type="arabicPeriod"/>
            </a:pPr>
            <a:r>
              <a:rPr lang="en-US" b="1" dirty="0"/>
              <a:t>Read only </a:t>
            </a:r>
            <a:r>
              <a:rPr lang="en-US" b="1" dirty="0" smtClean="0"/>
              <a:t>flag</a:t>
            </a:r>
            <a:r>
              <a:rPr lang="en-US" dirty="0" smtClean="0"/>
              <a:t> - 0 </a:t>
            </a:r>
            <a:r>
              <a:rPr lang="en-US" dirty="0"/>
              <a:t>for read/write, 1 for read only.</a:t>
            </a:r>
          </a:p>
          <a:p>
            <a:pPr marL="819150" lvl="1" indent="-457200">
              <a:buFont typeface="+mj-lt"/>
              <a:buAutoNum type="arabicPeriod"/>
            </a:pPr>
            <a:r>
              <a:rPr lang="en-US" b="1" dirty="0"/>
              <a:t>Hidden </a:t>
            </a:r>
            <a:r>
              <a:rPr lang="en-US" b="1" dirty="0" smtClean="0"/>
              <a:t>flag</a:t>
            </a:r>
            <a:r>
              <a:rPr lang="en-US" dirty="0" smtClean="0"/>
              <a:t> - 0 </a:t>
            </a:r>
            <a:r>
              <a:rPr lang="en-US" dirty="0"/>
              <a:t>for normal, 1 for do not display the listings.</a:t>
            </a:r>
          </a:p>
          <a:p>
            <a:pPr marL="819150" lvl="1" indent="-457200">
              <a:buFont typeface="+mj-lt"/>
              <a:buAutoNum type="arabicPeriod"/>
            </a:pPr>
            <a:r>
              <a:rPr lang="en-US" b="1" dirty="0"/>
              <a:t>System </a:t>
            </a:r>
            <a:r>
              <a:rPr lang="en-US" b="1" dirty="0" smtClean="0"/>
              <a:t>flag</a:t>
            </a:r>
            <a:r>
              <a:rPr lang="en-US" dirty="0" smtClean="0"/>
              <a:t> - 0 </a:t>
            </a:r>
            <a:r>
              <a:rPr lang="en-US" dirty="0"/>
              <a:t>for normal, 1 for system file.</a:t>
            </a:r>
          </a:p>
          <a:p>
            <a:pPr marL="819150" lvl="1" indent="-457200">
              <a:buFont typeface="+mj-lt"/>
              <a:buAutoNum type="arabicPeriod"/>
            </a:pPr>
            <a:r>
              <a:rPr lang="en-US" b="1" dirty="0"/>
              <a:t>Archive </a:t>
            </a:r>
            <a:r>
              <a:rPr lang="en-US" b="1" dirty="0" smtClean="0"/>
              <a:t>flag</a:t>
            </a:r>
            <a:r>
              <a:rPr lang="en-US" dirty="0" smtClean="0"/>
              <a:t> - 0 </a:t>
            </a:r>
            <a:r>
              <a:rPr lang="en-US" dirty="0"/>
              <a:t>for has been backed up, 1 for needs to be backed up.</a:t>
            </a:r>
          </a:p>
          <a:p>
            <a:pPr marL="819150" lvl="1" indent="-457200">
              <a:buFont typeface="+mj-lt"/>
              <a:buAutoNum type="arabicPeriod"/>
            </a:pPr>
            <a:r>
              <a:rPr lang="en-US" b="1" dirty="0"/>
              <a:t>Random access </a:t>
            </a:r>
            <a:r>
              <a:rPr lang="en-US" b="1" dirty="0" smtClean="0"/>
              <a:t>flag</a:t>
            </a:r>
            <a:r>
              <a:rPr lang="en-US" dirty="0" smtClean="0"/>
              <a:t> - 0 </a:t>
            </a:r>
            <a:r>
              <a:rPr lang="en-US" dirty="0"/>
              <a:t>for sequential access only, 1 for random access.</a:t>
            </a:r>
          </a:p>
          <a:p>
            <a:pPr marL="819150" lvl="1" indent="-457200">
              <a:buFont typeface="+mj-lt"/>
              <a:buAutoNum type="arabicPeriod"/>
            </a:pPr>
            <a:r>
              <a:rPr lang="en-US" b="1" dirty="0"/>
              <a:t>Temporary </a:t>
            </a:r>
            <a:r>
              <a:rPr lang="en-US" b="1" dirty="0" smtClean="0"/>
              <a:t>flag</a:t>
            </a:r>
            <a:r>
              <a:rPr lang="en-US" dirty="0" smtClean="0"/>
              <a:t> - 0 </a:t>
            </a:r>
            <a:r>
              <a:rPr lang="en-US" dirty="0"/>
              <a:t>for normal, 1 for delete file on process exit.</a:t>
            </a:r>
          </a:p>
          <a:p>
            <a:pPr marL="819150" lvl="1" indent="-457200">
              <a:buFont typeface="+mj-lt"/>
              <a:buAutoNum type="arabicPeriod"/>
            </a:pPr>
            <a:r>
              <a:rPr lang="en-US" b="1" dirty="0"/>
              <a:t>Lock </a:t>
            </a:r>
            <a:r>
              <a:rPr lang="en-US" b="1" dirty="0" smtClean="0"/>
              <a:t>flag</a:t>
            </a:r>
            <a:r>
              <a:rPr lang="en-US" dirty="0" smtClean="0"/>
              <a:t> - 0 </a:t>
            </a:r>
            <a:r>
              <a:rPr lang="en-US" dirty="0"/>
              <a:t>for unlocked, 1 for locked.</a:t>
            </a:r>
          </a:p>
          <a:p>
            <a:pPr marL="819150" lvl="1" indent="-457200">
              <a:buFont typeface="+mj-lt"/>
              <a:buAutoNum type="arabicPeriod"/>
            </a:pPr>
            <a:endParaRPr lang="en-US" dirty="0"/>
          </a:p>
          <a:p>
            <a:endParaRPr lang="en-US" dirty="0" smtClean="0"/>
          </a:p>
          <a:p>
            <a:endParaRPr lang="en-US" dirty="0" smtClean="0"/>
          </a:p>
          <a:p>
            <a:pPr marL="361950" lvl="1" indent="0">
              <a:buNone/>
            </a:pPr>
            <a:endParaRPr lang="en-IN" dirty="0" smtClean="0"/>
          </a:p>
          <a:p>
            <a:pPr lvl="1"/>
            <a:endParaRPr lang="en-US" dirty="0"/>
          </a:p>
        </p:txBody>
      </p:sp>
    </p:spTree>
    <p:extLst>
      <p:ext uri="{BB962C8B-B14F-4D97-AF65-F5344CB8AC3E}">
        <p14:creationId xmlns:p14="http://schemas.microsoft.com/office/powerpoint/2010/main" val="120858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consistency</a:t>
            </a:r>
            <a:endParaRPr lang="en-US" dirty="0"/>
          </a:p>
        </p:txBody>
      </p:sp>
      <p:sp>
        <p:nvSpPr>
          <p:cNvPr id="3" name="Content Placeholder 2"/>
          <p:cNvSpPr>
            <a:spLocks noGrp="1"/>
          </p:cNvSpPr>
          <p:nvPr>
            <p:ph idx="1"/>
          </p:nvPr>
        </p:nvSpPr>
        <p:spPr/>
        <p:txBody>
          <a:bodyPr/>
          <a:lstStyle/>
          <a:p>
            <a:r>
              <a:rPr lang="en-US" dirty="0"/>
              <a:t>To check for block consistency, the program builds two tables, each one containing a counter for each block, initially set to 0. </a:t>
            </a:r>
            <a:endParaRPr lang="en-US" dirty="0" smtClean="0"/>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2587355"/>
              </p:ext>
            </p:extLst>
          </p:nvPr>
        </p:nvGraphicFramePr>
        <p:xfrm>
          <a:off x="1295400" y="3429000"/>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81604292"/>
              </p:ext>
            </p:extLst>
          </p:nvPr>
        </p:nvGraphicFramePr>
        <p:xfrm>
          <a:off x="1295400" y="3962400"/>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sp>
        <p:nvSpPr>
          <p:cNvPr id="6" name="Rounded Rectangular Callout 5"/>
          <p:cNvSpPr/>
          <p:nvPr/>
        </p:nvSpPr>
        <p:spPr>
          <a:xfrm>
            <a:off x="1447800" y="1828800"/>
            <a:ext cx="3429000" cy="1371600"/>
          </a:xfrm>
          <a:prstGeom prst="wedgeRoundRectCallout">
            <a:avLst>
              <a:gd name="adj1" fmla="val -743"/>
              <a:gd name="adj2" fmla="val 6706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keep </a:t>
            </a:r>
            <a:r>
              <a:rPr lang="en-US" sz="2000" dirty="0" smtClean="0"/>
              <a:t>track </a:t>
            </a:r>
            <a:r>
              <a:rPr lang="en-US" sz="2000" dirty="0"/>
              <a:t>of </a:t>
            </a:r>
            <a:r>
              <a:rPr lang="en-US" sz="2000" dirty="0" smtClean="0"/>
              <a:t>how many times each block is </a:t>
            </a:r>
            <a:r>
              <a:rPr lang="en-US" sz="2000" dirty="0"/>
              <a:t>present in a file</a:t>
            </a:r>
          </a:p>
        </p:txBody>
      </p:sp>
      <p:sp>
        <p:nvSpPr>
          <p:cNvPr id="7" name="Rounded Rectangular Callout 6"/>
          <p:cNvSpPr/>
          <p:nvPr/>
        </p:nvSpPr>
        <p:spPr>
          <a:xfrm>
            <a:off x="1447800" y="4572000"/>
            <a:ext cx="3429000" cy="1371600"/>
          </a:xfrm>
          <a:prstGeom prst="wedgeRoundRectCallout">
            <a:avLst>
              <a:gd name="adj1" fmla="val -743"/>
              <a:gd name="adj2" fmla="val -6925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record how often each block is present in the free list</a:t>
            </a:r>
          </a:p>
        </p:txBody>
      </p:sp>
    </p:spTree>
    <p:extLst>
      <p:ext uri="{BB962C8B-B14F-4D97-AF65-F5344CB8AC3E}">
        <p14:creationId xmlns:p14="http://schemas.microsoft.com/office/powerpoint/2010/main" val="259184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consistency</a:t>
            </a:r>
            <a:endParaRPr lang="en-US" dirty="0"/>
          </a:p>
        </p:txBody>
      </p:sp>
      <p:sp>
        <p:nvSpPr>
          <p:cNvPr id="3" name="Content Placeholder 2"/>
          <p:cNvSpPr>
            <a:spLocks noGrp="1"/>
          </p:cNvSpPr>
          <p:nvPr>
            <p:ph idx="1"/>
          </p:nvPr>
        </p:nvSpPr>
        <p:spPr/>
        <p:txBody>
          <a:bodyPr/>
          <a:lstStyle/>
          <a:p>
            <a:r>
              <a:rPr lang="en-US" dirty="0"/>
              <a:t>If the file system is consistent, each block will have a 1 either in the first table or in the second table. </a:t>
            </a:r>
            <a:endParaRPr lang="en-US" dirty="0" smtClean="0"/>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82482711"/>
              </p:ext>
            </p:extLst>
          </p:nvPr>
        </p:nvGraphicFramePr>
        <p:xfrm>
          <a:off x="1295400" y="1828800"/>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1595753"/>
              </p:ext>
            </p:extLst>
          </p:nvPr>
        </p:nvGraphicFramePr>
        <p:xfrm>
          <a:off x="1295400" y="2362200"/>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p14="http://schemas.microsoft.com/office/powerpoint/2010/main" val="312042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consistency</a:t>
            </a:r>
            <a:endParaRPr lang="en-US" dirty="0"/>
          </a:p>
        </p:txBody>
      </p:sp>
      <p:sp>
        <p:nvSpPr>
          <p:cNvPr id="3" name="Content Placeholder 2"/>
          <p:cNvSpPr>
            <a:spLocks noGrp="1"/>
          </p:cNvSpPr>
          <p:nvPr>
            <p:ph idx="1"/>
          </p:nvPr>
        </p:nvSpPr>
        <p:spPr/>
        <p:txBody>
          <a:bodyPr/>
          <a:lstStyle/>
          <a:p>
            <a:r>
              <a:rPr lang="en-US" dirty="0"/>
              <a:t>Block </a:t>
            </a:r>
            <a:r>
              <a:rPr lang="en-US" dirty="0" smtClean="0"/>
              <a:t>number 2 </a:t>
            </a:r>
            <a:r>
              <a:rPr lang="en-US" dirty="0"/>
              <a:t>do not occur in either table. </a:t>
            </a:r>
          </a:p>
          <a:p>
            <a:r>
              <a:rPr lang="en-US" dirty="0"/>
              <a:t>It will be reported as being a missing </a:t>
            </a:r>
            <a:r>
              <a:rPr lang="en-US" dirty="0" smtClean="0"/>
              <a:t>block.</a:t>
            </a:r>
          </a:p>
          <a:p>
            <a:endParaRPr lang="en-US" dirty="0"/>
          </a:p>
          <a:p>
            <a:endParaRPr lang="en-US" dirty="0" smtClean="0"/>
          </a:p>
          <a:p>
            <a:endParaRPr lang="en-US" dirty="0"/>
          </a:p>
          <a:p>
            <a:r>
              <a:rPr lang="en-US" dirty="0"/>
              <a:t>The solution to missing blocks is straightforward: the file system checker just adds them to the free list.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03980912"/>
              </p:ext>
            </p:extLst>
          </p:nvPr>
        </p:nvGraphicFramePr>
        <p:xfrm>
          <a:off x="1295400" y="1905000"/>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solidFill>
                            <a:srgbClr val="C00000"/>
                          </a:solidFill>
                        </a:rPr>
                        <a:t>0</a:t>
                      </a:r>
                      <a:endParaRPr lang="en-US" dirty="0">
                        <a:solidFill>
                          <a:srgbClr val="C00000"/>
                        </a:solidFill>
                      </a:endParaRPr>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84969752"/>
              </p:ext>
            </p:extLst>
          </p:nvPr>
        </p:nvGraphicFramePr>
        <p:xfrm>
          <a:off x="1295400" y="2438400"/>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C00000"/>
                          </a:solidFill>
                        </a:rPr>
                        <a:t>0</a:t>
                      </a:r>
                      <a:endParaRPr lang="en-US" dirty="0">
                        <a:solidFill>
                          <a:srgbClr val="C00000"/>
                        </a:solidFill>
                      </a:endParaRPr>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29909610"/>
              </p:ext>
            </p:extLst>
          </p:nvPr>
        </p:nvGraphicFramePr>
        <p:xfrm>
          <a:off x="1295400" y="3896360"/>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solidFill>
                            <a:srgbClr val="C00000"/>
                          </a:solidFill>
                        </a:rPr>
                        <a:t>0</a:t>
                      </a:r>
                      <a:endParaRPr lang="en-US" dirty="0">
                        <a:solidFill>
                          <a:srgbClr val="C00000"/>
                        </a:solidFill>
                      </a:endParaRPr>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10331969"/>
              </p:ext>
            </p:extLst>
          </p:nvPr>
        </p:nvGraphicFramePr>
        <p:xfrm>
          <a:off x="1295400" y="4429760"/>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chemeClr val="bg1"/>
                          </a:solidFill>
                        </a:rPr>
                        <a:t>1</a:t>
                      </a:r>
                      <a:endParaRPr lang="en-US" dirty="0">
                        <a:solidFill>
                          <a:schemeClr val="bg1"/>
                        </a:solidFill>
                      </a:endParaRPr>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p14="http://schemas.microsoft.com/office/powerpoint/2010/main" val="211305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consistency</a:t>
            </a:r>
            <a:endParaRPr lang="en-US" dirty="0"/>
          </a:p>
        </p:txBody>
      </p:sp>
      <p:sp>
        <p:nvSpPr>
          <p:cNvPr id="3" name="Content Placeholder 2"/>
          <p:cNvSpPr>
            <a:spLocks noGrp="1"/>
          </p:cNvSpPr>
          <p:nvPr>
            <p:ph idx="1"/>
          </p:nvPr>
        </p:nvSpPr>
        <p:spPr/>
        <p:txBody>
          <a:bodyPr/>
          <a:lstStyle/>
          <a:p>
            <a:r>
              <a:rPr lang="en-US" dirty="0" smtClean="0"/>
              <a:t>Block number 2 </a:t>
            </a:r>
            <a:r>
              <a:rPr lang="en-US" dirty="0"/>
              <a:t>occurs twice in the free list. </a:t>
            </a:r>
            <a:endParaRPr lang="en-US" dirty="0" smtClean="0"/>
          </a:p>
          <a:p>
            <a:endParaRPr lang="en-US" dirty="0"/>
          </a:p>
          <a:p>
            <a:endParaRPr lang="en-US" dirty="0" smtClean="0"/>
          </a:p>
          <a:p>
            <a:endParaRPr lang="en-US" dirty="0"/>
          </a:p>
          <a:p>
            <a:r>
              <a:rPr lang="en-US" dirty="0" smtClean="0"/>
              <a:t>The </a:t>
            </a:r>
            <a:r>
              <a:rPr lang="en-US" dirty="0"/>
              <a:t>solution here is also simple: rebuild the free list.</a:t>
            </a:r>
            <a:endParaRPr lang="en-US" dirty="0" smtClean="0"/>
          </a:p>
          <a:p>
            <a:endParaRPr lang="en-US" dirty="0"/>
          </a:p>
          <a:p>
            <a:endParaRPr lang="en-US" dirty="0" smtClean="0"/>
          </a:p>
          <a:p>
            <a:endParaRPr lang="en-US" dirty="0"/>
          </a:p>
          <a:p>
            <a:pPr marL="0" indent="0">
              <a:buNone/>
            </a:pPr>
            <a:endParaRPr lang="en-US" dirty="0"/>
          </a:p>
          <a:p>
            <a:pPr marL="0" indent="0">
              <a:buNone/>
            </a:pPr>
            <a:endParaRPr lang="en-US" dirty="0" smtClean="0"/>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23325328"/>
              </p:ext>
            </p:extLst>
          </p:nvPr>
        </p:nvGraphicFramePr>
        <p:xfrm>
          <a:off x="1295400" y="1524000"/>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solidFill>
                            <a:schemeClr val="bg1"/>
                          </a:solidFill>
                        </a:rPr>
                        <a:t>0</a:t>
                      </a:r>
                      <a:endParaRPr lang="en-US" dirty="0">
                        <a:solidFill>
                          <a:schemeClr val="bg1"/>
                        </a:solidFill>
                      </a:endParaRPr>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47211192"/>
              </p:ext>
            </p:extLst>
          </p:nvPr>
        </p:nvGraphicFramePr>
        <p:xfrm>
          <a:off x="1295400" y="2057400"/>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rgbClr val="C00000"/>
                          </a:solidFill>
                        </a:rPr>
                        <a:t>2</a:t>
                      </a:r>
                      <a:endParaRPr lang="en-US" dirty="0">
                        <a:solidFill>
                          <a:srgbClr val="C00000"/>
                        </a:solidFill>
                      </a:endParaRPr>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08830966"/>
              </p:ext>
            </p:extLst>
          </p:nvPr>
        </p:nvGraphicFramePr>
        <p:xfrm>
          <a:off x="1295400" y="3134360"/>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solidFill>
                            <a:schemeClr val="bg1"/>
                          </a:solidFill>
                        </a:rPr>
                        <a:t>0</a:t>
                      </a:r>
                      <a:endParaRPr lang="en-US" dirty="0">
                        <a:solidFill>
                          <a:schemeClr val="bg1"/>
                        </a:solidFill>
                      </a:endParaRPr>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40445945"/>
              </p:ext>
            </p:extLst>
          </p:nvPr>
        </p:nvGraphicFramePr>
        <p:xfrm>
          <a:off x="1295400" y="3667760"/>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chemeClr val="bg1"/>
                          </a:solidFill>
                        </a:rPr>
                        <a:t>1</a:t>
                      </a:r>
                      <a:endParaRPr lang="en-US" dirty="0">
                        <a:solidFill>
                          <a:schemeClr val="bg1"/>
                        </a:solidFill>
                      </a:endParaRPr>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p14="http://schemas.microsoft.com/office/powerpoint/2010/main" val="33261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consistency</a:t>
            </a:r>
            <a:endParaRPr lang="en-US" dirty="0"/>
          </a:p>
        </p:txBody>
      </p:sp>
      <p:sp>
        <p:nvSpPr>
          <p:cNvPr id="3" name="Content Placeholder 2"/>
          <p:cNvSpPr>
            <a:spLocks noGrp="1"/>
          </p:cNvSpPr>
          <p:nvPr>
            <p:ph idx="1"/>
          </p:nvPr>
        </p:nvSpPr>
        <p:spPr/>
        <p:txBody>
          <a:bodyPr/>
          <a:lstStyle/>
          <a:p>
            <a:r>
              <a:rPr lang="en-US" dirty="0" smtClean="0"/>
              <a:t>Block number 4 </a:t>
            </a:r>
            <a:r>
              <a:rPr lang="en-US" dirty="0"/>
              <a:t>occurs twice in </a:t>
            </a:r>
            <a:r>
              <a:rPr lang="en-US" dirty="0" smtClean="0"/>
              <a:t>two or more files. </a:t>
            </a:r>
          </a:p>
          <a:p>
            <a:endParaRPr lang="en-US" dirty="0"/>
          </a:p>
          <a:p>
            <a:endParaRPr lang="en-US" dirty="0" smtClean="0"/>
          </a:p>
          <a:p>
            <a:endParaRPr lang="en-US" dirty="0"/>
          </a:p>
          <a:p>
            <a:r>
              <a:rPr lang="en-US" dirty="0"/>
              <a:t>The appropriate action for the file system checker to take is to allocate a free block, copy the contents of block </a:t>
            </a:r>
            <a:r>
              <a:rPr lang="en-US" dirty="0" smtClean="0"/>
              <a:t>4 </a:t>
            </a:r>
            <a:r>
              <a:rPr lang="en-US" dirty="0"/>
              <a:t>into it, and insert the copy into one of the files.</a:t>
            </a:r>
          </a:p>
          <a:p>
            <a:endParaRPr lang="en-US" dirty="0"/>
          </a:p>
          <a:p>
            <a:endParaRPr lang="en-US" dirty="0"/>
          </a:p>
          <a:p>
            <a:endParaRPr lang="en-US" dirty="0" smtClean="0"/>
          </a:p>
          <a:p>
            <a:endParaRPr lang="en-US" dirty="0"/>
          </a:p>
          <a:p>
            <a:pPr marL="0" indent="0">
              <a:buNone/>
            </a:pPr>
            <a:endParaRPr lang="en-US" dirty="0"/>
          </a:p>
          <a:p>
            <a:pPr marL="0" indent="0">
              <a:buNone/>
            </a:pPr>
            <a:endParaRPr lang="en-US" dirty="0" smtClean="0"/>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67636668"/>
              </p:ext>
            </p:extLst>
          </p:nvPr>
        </p:nvGraphicFramePr>
        <p:xfrm>
          <a:off x="1295400" y="1524000"/>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solidFill>
                            <a:schemeClr val="bg1"/>
                          </a:solidFill>
                        </a:rPr>
                        <a:t>0</a:t>
                      </a:r>
                      <a:endParaRPr lang="en-US" dirty="0">
                        <a:solidFill>
                          <a:schemeClr val="bg1"/>
                        </a:solidFill>
                      </a:endParaRPr>
                    </a:p>
                  </a:txBody>
                  <a:tcPr/>
                </a:tc>
                <a:tc>
                  <a:txBody>
                    <a:bodyPr/>
                    <a:lstStyle/>
                    <a:p>
                      <a:pPr algn="ctr"/>
                      <a:r>
                        <a:rPr lang="en-US" dirty="0" smtClean="0"/>
                        <a:t>0</a:t>
                      </a:r>
                      <a:endParaRPr lang="en-US" dirty="0"/>
                    </a:p>
                  </a:txBody>
                  <a:tcPr/>
                </a:tc>
                <a:tc>
                  <a:txBody>
                    <a:bodyPr/>
                    <a:lstStyle/>
                    <a:p>
                      <a:pPr algn="ctr"/>
                      <a:r>
                        <a:rPr lang="en-US" dirty="0" smtClean="0">
                          <a:solidFill>
                            <a:srgbClr val="C00000"/>
                          </a:solidFill>
                        </a:rPr>
                        <a:t>2</a:t>
                      </a:r>
                      <a:endParaRPr lang="en-US" dirty="0">
                        <a:solidFill>
                          <a:srgbClr val="C00000"/>
                        </a:solidFill>
                      </a:endParaRPr>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68220145"/>
              </p:ext>
            </p:extLst>
          </p:nvPr>
        </p:nvGraphicFramePr>
        <p:xfrm>
          <a:off x="1295400" y="2057400"/>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chemeClr val="bg1"/>
                          </a:solidFill>
                        </a:rPr>
                        <a:t>1</a:t>
                      </a:r>
                      <a:endParaRPr lang="en-US" dirty="0">
                        <a:solidFill>
                          <a:schemeClr val="bg1"/>
                        </a:solidFill>
                      </a:endParaRPr>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6237103"/>
              </p:ext>
            </p:extLst>
          </p:nvPr>
        </p:nvGraphicFramePr>
        <p:xfrm>
          <a:off x="1295400" y="3810000"/>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solidFill>
                            <a:schemeClr val="bg1"/>
                          </a:solidFill>
                        </a:rPr>
                        <a:t>0</a:t>
                      </a:r>
                      <a:endParaRPr lang="en-US" dirty="0">
                        <a:solidFill>
                          <a:schemeClr val="bg1"/>
                        </a:solidFill>
                      </a:endParaRPr>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784983813"/>
              </p:ext>
            </p:extLst>
          </p:nvPr>
        </p:nvGraphicFramePr>
        <p:xfrm>
          <a:off x="1295400" y="4343400"/>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solidFill>
                            <a:schemeClr val="bg1"/>
                          </a:solidFill>
                        </a:rPr>
                        <a:t>1</a:t>
                      </a:r>
                      <a:endParaRPr lang="en-US" dirty="0">
                        <a:solidFill>
                          <a:schemeClr val="bg1"/>
                        </a:solidFill>
                      </a:endParaRPr>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p14="http://schemas.microsoft.com/office/powerpoint/2010/main" val="99838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attributes </a:t>
            </a:r>
            <a:endParaRPr lang="en-US" dirty="0"/>
          </a:p>
        </p:txBody>
      </p:sp>
      <p:sp>
        <p:nvSpPr>
          <p:cNvPr id="3" name="Content Placeholder 2"/>
          <p:cNvSpPr>
            <a:spLocks noGrp="1"/>
          </p:cNvSpPr>
          <p:nvPr>
            <p:ph idx="1"/>
          </p:nvPr>
        </p:nvSpPr>
        <p:spPr/>
        <p:txBody>
          <a:bodyPr>
            <a:normAutofit/>
          </a:bodyPr>
          <a:lstStyle/>
          <a:p>
            <a:r>
              <a:rPr lang="en-US" dirty="0" smtClean="0"/>
              <a:t>Below attributes are </a:t>
            </a:r>
            <a:r>
              <a:rPr lang="en-US" dirty="0"/>
              <a:t>only present in files whose record can be looked up using the key. They provide the information required to find the keys.</a:t>
            </a:r>
          </a:p>
          <a:p>
            <a:pPr marL="819150" lvl="1" indent="-457200">
              <a:buFont typeface="+mj-lt"/>
              <a:buAutoNum type="arabicPeriod"/>
            </a:pPr>
            <a:r>
              <a:rPr lang="en-US" b="1" dirty="0"/>
              <a:t>Record </a:t>
            </a:r>
            <a:r>
              <a:rPr lang="en-US" b="1" dirty="0" smtClean="0"/>
              <a:t>length </a:t>
            </a:r>
            <a:r>
              <a:rPr lang="en-US" dirty="0" smtClean="0"/>
              <a:t>-</a:t>
            </a:r>
            <a:r>
              <a:rPr lang="en-US" b="1" dirty="0" smtClean="0"/>
              <a:t> </a:t>
            </a:r>
            <a:r>
              <a:rPr lang="en-US" dirty="0" smtClean="0"/>
              <a:t>Number </a:t>
            </a:r>
            <a:r>
              <a:rPr lang="en-US" dirty="0"/>
              <a:t>of bytes in a record.</a:t>
            </a:r>
          </a:p>
          <a:p>
            <a:pPr marL="819150" lvl="1" indent="-457200">
              <a:buFont typeface="+mj-lt"/>
              <a:buAutoNum type="arabicPeriod"/>
            </a:pPr>
            <a:r>
              <a:rPr lang="en-US" b="1" dirty="0"/>
              <a:t>Key </a:t>
            </a:r>
            <a:r>
              <a:rPr lang="en-US" b="1" dirty="0" smtClean="0"/>
              <a:t>position </a:t>
            </a:r>
            <a:r>
              <a:rPr lang="en-US" dirty="0" smtClean="0"/>
              <a:t>-</a:t>
            </a:r>
            <a:r>
              <a:rPr lang="en-US" b="1" dirty="0" smtClean="0"/>
              <a:t> </a:t>
            </a:r>
            <a:r>
              <a:rPr lang="en-US" dirty="0" smtClean="0"/>
              <a:t>Offset </a:t>
            </a:r>
            <a:r>
              <a:rPr lang="en-US" dirty="0"/>
              <a:t>of the key within each record.</a:t>
            </a:r>
          </a:p>
          <a:p>
            <a:pPr marL="819150" lvl="1" indent="-457200">
              <a:buFont typeface="+mj-lt"/>
              <a:buAutoNum type="arabicPeriod"/>
            </a:pPr>
            <a:r>
              <a:rPr lang="en-US" b="1" dirty="0"/>
              <a:t>Key </a:t>
            </a:r>
            <a:r>
              <a:rPr lang="en-US" b="1" dirty="0" smtClean="0"/>
              <a:t>length </a:t>
            </a:r>
            <a:r>
              <a:rPr lang="en-US" dirty="0" smtClean="0"/>
              <a:t>-</a:t>
            </a:r>
            <a:r>
              <a:rPr lang="en-US" b="1" dirty="0" smtClean="0"/>
              <a:t> </a:t>
            </a:r>
            <a:r>
              <a:rPr lang="en-US" dirty="0" smtClean="0"/>
              <a:t>Number </a:t>
            </a:r>
            <a:r>
              <a:rPr lang="en-US" dirty="0"/>
              <a:t>of bytes in key field.</a:t>
            </a:r>
          </a:p>
          <a:p>
            <a:pPr marL="819150" lvl="1" indent="-457200">
              <a:buFont typeface="+mj-lt"/>
              <a:buAutoNum type="arabicPeriod"/>
            </a:pPr>
            <a:endParaRPr lang="en-US" dirty="0"/>
          </a:p>
          <a:p>
            <a:pPr marL="819150" lvl="1" indent="-457200">
              <a:buFont typeface="+mj-lt"/>
              <a:buAutoNum type="arabicPeriod"/>
            </a:pPr>
            <a:endParaRPr lang="en-US" dirty="0"/>
          </a:p>
          <a:p>
            <a:endParaRPr lang="en-US" dirty="0" smtClean="0"/>
          </a:p>
          <a:p>
            <a:endParaRPr lang="en-US" dirty="0" smtClean="0"/>
          </a:p>
          <a:p>
            <a:pPr marL="361950" lvl="1" indent="0">
              <a:buNone/>
            </a:pPr>
            <a:endParaRPr lang="en-IN" dirty="0" smtClean="0"/>
          </a:p>
          <a:p>
            <a:pPr lvl="1"/>
            <a:endParaRPr lang="en-US" dirty="0"/>
          </a:p>
        </p:txBody>
      </p:sp>
    </p:spTree>
    <p:extLst>
      <p:ext uri="{BB962C8B-B14F-4D97-AF65-F5344CB8AC3E}">
        <p14:creationId xmlns:p14="http://schemas.microsoft.com/office/powerpoint/2010/main" val="73602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attributes </a:t>
            </a:r>
            <a:endParaRPr lang="en-US" dirty="0"/>
          </a:p>
        </p:txBody>
      </p:sp>
      <p:sp>
        <p:nvSpPr>
          <p:cNvPr id="3" name="Content Placeholder 2"/>
          <p:cNvSpPr>
            <a:spLocks noGrp="1"/>
          </p:cNvSpPr>
          <p:nvPr>
            <p:ph idx="1"/>
          </p:nvPr>
        </p:nvSpPr>
        <p:spPr/>
        <p:txBody>
          <a:bodyPr>
            <a:normAutofit/>
          </a:bodyPr>
          <a:lstStyle/>
          <a:p>
            <a:r>
              <a:rPr lang="en-US" dirty="0" smtClean="0"/>
              <a:t>Various attributes keeps </a:t>
            </a:r>
            <a:r>
              <a:rPr lang="en-US" dirty="0"/>
              <a:t>times </a:t>
            </a:r>
            <a:r>
              <a:rPr lang="en-US" dirty="0" smtClean="0"/>
              <a:t>track </a:t>
            </a:r>
            <a:r>
              <a:rPr lang="en-US" dirty="0"/>
              <a:t>of when the file was created, most recently accessed and most recently modified.</a:t>
            </a:r>
          </a:p>
          <a:p>
            <a:pPr marL="819150" lvl="1" indent="-457200">
              <a:buFont typeface="+mj-lt"/>
              <a:buAutoNum type="arabicPeriod"/>
            </a:pPr>
            <a:r>
              <a:rPr lang="en-US" b="1" dirty="0"/>
              <a:t>Creation </a:t>
            </a:r>
            <a:r>
              <a:rPr lang="en-US" b="1" dirty="0" smtClean="0"/>
              <a:t>time </a:t>
            </a:r>
            <a:r>
              <a:rPr lang="en-US" dirty="0" smtClean="0"/>
              <a:t>- Date </a:t>
            </a:r>
            <a:r>
              <a:rPr lang="en-US" dirty="0"/>
              <a:t>and time the file was created.</a:t>
            </a:r>
          </a:p>
          <a:p>
            <a:pPr marL="819150" lvl="1" indent="-457200">
              <a:buFont typeface="+mj-lt"/>
              <a:buAutoNum type="arabicPeriod"/>
            </a:pPr>
            <a:r>
              <a:rPr lang="en-US" b="1" dirty="0"/>
              <a:t>Time of last </a:t>
            </a:r>
            <a:r>
              <a:rPr lang="en-US" b="1" dirty="0" smtClean="0"/>
              <a:t>access </a:t>
            </a:r>
            <a:r>
              <a:rPr lang="en-US" dirty="0" smtClean="0"/>
              <a:t>- Date </a:t>
            </a:r>
            <a:r>
              <a:rPr lang="en-US" dirty="0"/>
              <a:t>and time of file was last accessed.</a:t>
            </a:r>
          </a:p>
          <a:p>
            <a:pPr marL="819150" lvl="1" indent="-457200">
              <a:buFont typeface="+mj-lt"/>
              <a:buAutoNum type="arabicPeriod"/>
            </a:pPr>
            <a:r>
              <a:rPr lang="en-US" b="1" dirty="0"/>
              <a:t>T</a:t>
            </a:r>
            <a:r>
              <a:rPr lang="en-US" b="1" dirty="0" smtClean="0"/>
              <a:t>ime </a:t>
            </a:r>
            <a:r>
              <a:rPr lang="en-US" b="1" dirty="0"/>
              <a:t>of last </a:t>
            </a:r>
            <a:r>
              <a:rPr lang="en-US" b="1" dirty="0" smtClean="0"/>
              <a:t>change </a:t>
            </a:r>
            <a:r>
              <a:rPr lang="en-US" dirty="0" smtClean="0"/>
              <a:t>- Date </a:t>
            </a:r>
            <a:r>
              <a:rPr lang="en-US" dirty="0"/>
              <a:t>and time of file was last changed.</a:t>
            </a:r>
          </a:p>
          <a:p>
            <a:pPr marL="819150" lvl="1" indent="-457200">
              <a:buFont typeface="+mj-lt"/>
              <a:buAutoNum type="arabicPeriod"/>
            </a:pPr>
            <a:endParaRPr lang="en-US" dirty="0"/>
          </a:p>
          <a:p>
            <a:pPr marL="819150" lvl="1" indent="-457200">
              <a:buFont typeface="+mj-lt"/>
              <a:buAutoNum type="arabicPeriod"/>
            </a:pPr>
            <a:endParaRPr lang="en-US" dirty="0"/>
          </a:p>
          <a:p>
            <a:pPr marL="819150" lvl="1" indent="-457200">
              <a:buFont typeface="+mj-lt"/>
              <a:buAutoNum type="arabicPeriod"/>
            </a:pPr>
            <a:endParaRPr lang="en-US" dirty="0"/>
          </a:p>
          <a:p>
            <a:endParaRPr lang="en-US" dirty="0" smtClean="0"/>
          </a:p>
          <a:p>
            <a:endParaRPr lang="en-US" dirty="0" smtClean="0"/>
          </a:p>
          <a:p>
            <a:pPr marL="361950" lvl="1" indent="0">
              <a:buNone/>
            </a:pPr>
            <a:endParaRPr lang="en-IN" dirty="0" smtClean="0"/>
          </a:p>
          <a:p>
            <a:pPr lvl="1"/>
            <a:endParaRPr lang="en-US" dirty="0"/>
          </a:p>
        </p:txBody>
      </p:sp>
    </p:spTree>
    <p:extLst>
      <p:ext uri="{BB962C8B-B14F-4D97-AF65-F5344CB8AC3E}">
        <p14:creationId xmlns:p14="http://schemas.microsoft.com/office/powerpoint/2010/main" val="157732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attributes </a:t>
            </a:r>
            <a:endParaRPr lang="en-US" dirty="0"/>
          </a:p>
        </p:txBody>
      </p:sp>
      <p:sp>
        <p:nvSpPr>
          <p:cNvPr id="3" name="Content Placeholder 2"/>
          <p:cNvSpPr>
            <a:spLocks noGrp="1"/>
          </p:cNvSpPr>
          <p:nvPr>
            <p:ph idx="1"/>
          </p:nvPr>
        </p:nvSpPr>
        <p:spPr/>
        <p:txBody>
          <a:bodyPr>
            <a:normAutofit/>
          </a:bodyPr>
          <a:lstStyle/>
          <a:p>
            <a:r>
              <a:rPr lang="en-US" dirty="0" smtClean="0"/>
              <a:t>Various attributes keeps track of file size.</a:t>
            </a:r>
            <a:endParaRPr lang="en-US" dirty="0"/>
          </a:p>
          <a:p>
            <a:pPr marL="819150" lvl="1" indent="-457200">
              <a:buFont typeface="+mj-lt"/>
              <a:buAutoNum type="arabicPeriod"/>
            </a:pPr>
            <a:r>
              <a:rPr lang="en-US" b="1" dirty="0"/>
              <a:t>Current </a:t>
            </a:r>
            <a:r>
              <a:rPr lang="en-US" b="1" dirty="0" smtClean="0"/>
              <a:t>size </a:t>
            </a:r>
            <a:r>
              <a:rPr lang="en-US" dirty="0" smtClean="0"/>
              <a:t>- Number </a:t>
            </a:r>
            <a:r>
              <a:rPr lang="en-US" dirty="0"/>
              <a:t>of bytes in the file.</a:t>
            </a:r>
          </a:p>
          <a:p>
            <a:pPr marL="819150" lvl="1" indent="-457200">
              <a:buFont typeface="+mj-lt"/>
              <a:buAutoNum type="arabicPeriod"/>
            </a:pPr>
            <a:r>
              <a:rPr lang="en-US" b="1" dirty="0"/>
              <a:t>Maximum </a:t>
            </a:r>
            <a:r>
              <a:rPr lang="en-US" b="1" dirty="0" smtClean="0"/>
              <a:t>size </a:t>
            </a:r>
            <a:r>
              <a:rPr lang="en-US" dirty="0" smtClean="0"/>
              <a:t>- Number </a:t>
            </a:r>
            <a:r>
              <a:rPr lang="en-US" dirty="0"/>
              <a:t>of bytes the file may grow to</a:t>
            </a:r>
            <a:r>
              <a:rPr lang="en-US" dirty="0" smtClean="0"/>
              <a:t>.</a:t>
            </a:r>
            <a:endParaRPr lang="en-US" dirty="0"/>
          </a:p>
          <a:p>
            <a:pPr marL="819150" lvl="1" indent="-457200">
              <a:buFont typeface="+mj-lt"/>
              <a:buAutoNum type="arabicPeriod"/>
            </a:pPr>
            <a:endParaRPr lang="en-US" dirty="0"/>
          </a:p>
          <a:p>
            <a:pPr marL="819150" lvl="1" indent="-457200">
              <a:buFont typeface="+mj-lt"/>
              <a:buAutoNum type="arabicPeriod"/>
            </a:pPr>
            <a:endParaRPr lang="en-US" dirty="0"/>
          </a:p>
          <a:p>
            <a:pPr marL="819150" lvl="1" indent="-457200">
              <a:buFont typeface="+mj-lt"/>
              <a:buAutoNum type="arabicPeriod"/>
            </a:pPr>
            <a:endParaRPr lang="en-US" dirty="0"/>
          </a:p>
          <a:p>
            <a:endParaRPr lang="en-US" dirty="0" smtClean="0"/>
          </a:p>
          <a:p>
            <a:endParaRPr lang="en-US" dirty="0" smtClean="0"/>
          </a:p>
          <a:p>
            <a:pPr marL="361950" lvl="1" indent="0">
              <a:buNone/>
            </a:pPr>
            <a:endParaRPr lang="en-IN" dirty="0" smtClean="0"/>
          </a:p>
          <a:p>
            <a:pPr lvl="1"/>
            <a:endParaRPr lang="en-US" dirty="0"/>
          </a:p>
        </p:txBody>
      </p:sp>
    </p:spTree>
    <p:extLst>
      <p:ext uri="{BB962C8B-B14F-4D97-AF65-F5344CB8AC3E}">
        <p14:creationId xmlns:p14="http://schemas.microsoft.com/office/powerpoint/2010/main" val="345849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operations</a:t>
            </a:r>
          </a:p>
        </p:txBody>
      </p:sp>
      <p:sp>
        <p:nvSpPr>
          <p:cNvPr id="3" name="Content Placeholder 2"/>
          <p:cNvSpPr>
            <a:spLocks noGrp="1"/>
          </p:cNvSpPr>
          <p:nvPr>
            <p:ph idx="1"/>
          </p:nvPr>
        </p:nvSpPr>
        <p:spPr/>
        <p:txBody>
          <a:bodyPr/>
          <a:lstStyle/>
          <a:p>
            <a:r>
              <a:rPr lang="en-US" dirty="0"/>
              <a:t>Create</a:t>
            </a:r>
          </a:p>
          <a:p>
            <a:pPr lvl="1"/>
            <a:r>
              <a:rPr lang="en-US" dirty="0"/>
              <a:t>The purpose of the call is to announce that the file is coming and to set some attributes.</a:t>
            </a:r>
          </a:p>
          <a:p>
            <a:r>
              <a:rPr lang="en-US" dirty="0"/>
              <a:t>Delete</a:t>
            </a:r>
          </a:p>
          <a:p>
            <a:pPr lvl="1"/>
            <a:r>
              <a:rPr lang="en-US" dirty="0"/>
              <a:t>When the file is no longer needed, it has to be deleted to free up disk space.</a:t>
            </a:r>
          </a:p>
          <a:p>
            <a:r>
              <a:rPr lang="en-US" dirty="0"/>
              <a:t>Open</a:t>
            </a:r>
          </a:p>
          <a:p>
            <a:pPr lvl="1"/>
            <a:r>
              <a:rPr lang="en-US" dirty="0"/>
              <a:t>The purpose of the open call is to allow the system to fetch the attributes.</a:t>
            </a:r>
          </a:p>
          <a:p>
            <a:r>
              <a:rPr lang="en-US" dirty="0"/>
              <a:t>Close</a:t>
            </a:r>
          </a:p>
          <a:p>
            <a:pPr lvl="1"/>
            <a:r>
              <a:rPr lang="en-US" dirty="0"/>
              <a:t>When all accesses are finished, the attributes and disk addresses are no longer needed, so the file should be closed to free up table space.</a:t>
            </a:r>
          </a:p>
          <a:p>
            <a:endParaRPr lang="en-US" dirty="0"/>
          </a:p>
        </p:txBody>
      </p:sp>
    </p:spTree>
    <p:extLst>
      <p:ext uri="{BB962C8B-B14F-4D97-AF65-F5344CB8AC3E}">
        <p14:creationId xmlns:p14="http://schemas.microsoft.com/office/powerpoint/2010/main" val="399631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27793</TotalTime>
  <Words>3691</Words>
  <Application>Microsoft Office PowerPoint</Application>
  <PresentationFormat>On-screen Show (4:3)</PresentationFormat>
  <Paragraphs>591</Paragraphs>
  <Slides>54</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4" baseType="lpstr">
      <vt:lpstr>Arial</vt:lpstr>
      <vt:lpstr>Calibri</vt:lpstr>
      <vt:lpstr>FontAwesome</vt:lpstr>
      <vt:lpstr>Open Sans</vt:lpstr>
      <vt:lpstr>Open Sans Extrabold</vt:lpstr>
      <vt:lpstr>Open Sans Semibold</vt:lpstr>
      <vt:lpstr>Times New Roman</vt:lpstr>
      <vt:lpstr>Wingdings</vt:lpstr>
      <vt:lpstr>Office Theme</vt:lpstr>
      <vt:lpstr>Bitmap Image</vt:lpstr>
      <vt:lpstr>Unit – 7 File  Management</vt:lpstr>
      <vt:lpstr>Topics to be covered</vt:lpstr>
      <vt:lpstr>File </vt:lpstr>
      <vt:lpstr>File attributes </vt:lpstr>
      <vt:lpstr>File attributes </vt:lpstr>
      <vt:lpstr>File attributes </vt:lpstr>
      <vt:lpstr>File attributes </vt:lpstr>
      <vt:lpstr>File attributes </vt:lpstr>
      <vt:lpstr>File operations</vt:lpstr>
      <vt:lpstr>File operations</vt:lpstr>
      <vt:lpstr>File operations</vt:lpstr>
      <vt:lpstr>Types of files</vt:lpstr>
      <vt:lpstr>Regular file Vs Directories</vt:lpstr>
      <vt:lpstr>Different types of files</vt:lpstr>
      <vt:lpstr>Different types of files</vt:lpstr>
      <vt:lpstr>Different types of files</vt:lpstr>
      <vt:lpstr>Different types of files</vt:lpstr>
      <vt:lpstr>Files access methods</vt:lpstr>
      <vt:lpstr>Files access methods</vt:lpstr>
      <vt:lpstr>Directory structure</vt:lpstr>
      <vt:lpstr>Hierarchical Directory system</vt:lpstr>
      <vt:lpstr>Absolute path name</vt:lpstr>
      <vt:lpstr>Relative path name</vt:lpstr>
      <vt:lpstr>Directory operations</vt:lpstr>
      <vt:lpstr>Directory operations</vt:lpstr>
      <vt:lpstr>Directory operations</vt:lpstr>
      <vt:lpstr>Directory operations</vt:lpstr>
      <vt:lpstr>MBR (Master Boot Record)</vt:lpstr>
      <vt:lpstr>MBR (Master Boot Record)</vt:lpstr>
      <vt:lpstr>File system</vt:lpstr>
      <vt:lpstr>Boot block</vt:lpstr>
      <vt:lpstr>Super block</vt:lpstr>
      <vt:lpstr>Inode table</vt:lpstr>
      <vt:lpstr>Data block</vt:lpstr>
      <vt:lpstr>File implementation</vt:lpstr>
      <vt:lpstr>Contiguous Allocation</vt:lpstr>
      <vt:lpstr>Contiguous Allocation</vt:lpstr>
      <vt:lpstr>Linked List Allocation</vt:lpstr>
      <vt:lpstr>Linked List Allocation Using A Table In Memory</vt:lpstr>
      <vt:lpstr>I-nodes</vt:lpstr>
      <vt:lpstr>Free-space management</vt:lpstr>
      <vt:lpstr>Bit vector</vt:lpstr>
      <vt:lpstr>Linked list</vt:lpstr>
      <vt:lpstr>Grouping</vt:lpstr>
      <vt:lpstr>Directory implementation</vt:lpstr>
      <vt:lpstr>Efficiency and performance</vt:lpstr>
      <vt:lpstr>Issues in file backup</vt:lpstr>
      <vt:lpstr>Physical dump vs Logical dump</vt:lpstr>
      <vt:lpstr>File System Consistency</vt:lpstr>
      <vt:lpstr>Block consistency</vt:lpstr>
      <vt:lpstr>Block consistency</vt:lpstr>
      <vt:lpstr>Block consistency</vt:lpstr>
      <vt:lpstr>Block consistency</vt:lpstr>
      <vt:lpstr>Block consistency</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admin</cp:lastModifiedBy>
  <cp:revision>3246</cp:revision>
  <dcterms:created xsi:type="dcterms:W3CDTF">2013-05-17T03:00:03Z</dcterms:created>
  <dcterms:modified xsi:type="dcterms:W3CDTF">2017-04-27T06:04:37Z</dcterms:modified>
</cp:coreProperties>
</file>