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409" r:id="rId3"/>
    <p:sldId id="410" r:id="rId4"/>
    <p:sldId id="418" r:id="rId5"/>
    <p:sldId id="419" r:id="rId6"/>
    <p:sldId id="420" r:id="rId7"/>
    <p:sldId id="411" r:id="rId8"/>
    <p:sldId id="421" r:id="rId9"/>
    <p:sldId id="422" r:id="rId10"/>
    <p:sldId id="423" r:id="rId11"/>
    <p:sldId id="424" r:id="rId12"/>
    <p:sldId id="425" r:id="rId13"/>
    <p:sldId id="426" r:id="rId14"/>
    <p:sldId id="427" r:id="rId15"/>
    <p:sldId id="414" r:id="rId16"/>
    <p:sldId id="428" r:id="rId17"/>
    <p:sldId id="415" r:id="rId18"/>
    <p:sldId id="416" r:id="rId19"/>
    <p:sldId id="41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wuHBTsKVCX8MtdmAA4rUg==" hashData="7qZAbgVlnXyJ/C/ouoWFjeBvKcTCWAwKiCyPdeT2gglsgOJ90sEMnyUNWdnzkgP6z4A7tYUkGu2bb4a5nDSdX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B580"/>
    <a:srgbClr val="34495E"/>
    <a:srgbClr val="0066FF"/>
    <a:srgbClr val="893290"/>
    <a:srgbClr val="E40524"/>
    <a:srgbClr val="7D7D8F"/>
    <a:srgbClr val="FF6702"/>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4434" autoAdjust="0"/>
  </p:normalViewPr>
  <p:slideViewPr>
    <p:cSldViewPr>
      <p:cViewPr varScale="1">
        <p:scale>
          <a:sx n="67" d="100"/>
          <a:sy n="67" d="100"/>
        </p:scale>
        <p:origin x="1386" y="4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27-Apr-17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8: </a:t>
            </a:r>
            <a:r>
              <a:rPr lang="en-US" dirty="0" smtClean="0"/>
              <a:t>Security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8: </a:t>
            </a:r>
            <a:r>
              <a:rPr lang="en-US" dirty="0" smtClean="0"/>
              <a:t>Security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a:t>
            </a:r>
            <a:r>
              <a:rPr lang="en-US" sz="7200" b="1">
                <a:solidFill>
                  <a:schemeClr val="bg1"/>
                </a:solidFill>
                <a:latin typeface="+mj-lt"/>
                <a:ea typeface="Open Sans Semibold" panose="020B0706030804020204" pitchFamily="34" charset="0"/>
                <a:cs typeface="Open Sans Semibold" panose="020B0706030804020204" pitchFamily="34" charset="0"/>
              </a:rPr>
              <a:t>– </a:t>
            </a:r>
            <a:r>
              <a:rPr lang="en-US" sz="7200" b="1" dirty="0">
                <a:solidFill>
                  <a:schemeClr val="bg1"/>
                </a:solidFill>
                <a:latin typeface="+mj-lt"/>
                <a:ea typeface="Open Sans Semibold" panose="020B0706030804020204" pitchFamily="34" charset="0"/>
                <a:cs typeface="Open Sans Semibold" panose="020B0706030804020204" pitchFamily="34" charset="0"/>
              </a:rPr>
              <a:t>8</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Security </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Operating System (2140702)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a:t>
            </a:r>
            <a:r>
              <a:rPr lang="en-IN" dirty="0" smtClean="0"/>
              <a:t>matrix</a:t>
            </a:r>
            <a:endParaRPr lang="en-IN" dirty="0"/>
          </a:p>
        </p:txBody>
      </p:sp>
      <p:sp>
        <p:nvSpPr>
          <p:cNvPr id="3" name="Content Placeholder 2"/>
          <p:cNvSpPr>
            <a:spLocks noGrp="1"/>
          </p:cNvSpPr>
          <p:nvPr>
            <p:ph idx="1"/>
          </p:nvPr>
        </p:nvSpPr>
        <p:spPr>
          <a:xfrm>
            <a:off x="190500" y="990600"/>
            <a:ext cx="8763000" cy="5410200"/>
          </a:xfrm>
        </p:spPr>
        <p:txBody>
          <a:bodyPr>
            <a:normAutofit/>
          </a:bodyPr>
          <a:lstStyle/>
          <a:p>
            <a:r>
              <a:rPr lang="en-IN" dirty="0"/>
              <a:t>The model of protection </a:t>
            </a:r>
            <a:r>
              <a:rPr lang="en-IN" dirty="0" smtClean="0"/>
              <a:t>can </a:t>
            </a:r>
            <a:r>
              <a:rPr lang="en-IN" dirty="0"/>
              <a:t>be viewed as an access matrix, in which columns represent different system resources and rows represent different protection domains. </a:t>
            </a:r>
            <a:endParaRPr lang="en-IN" dirty="0" smtClean="0"/>
          </a:p>
          <a:p>
            <a:r>
              <a:rPr lang="en-IN" dirty="0" smtClean="0"/>
              <a:t>Entries </a:t>
            </a:r>
            <a:r>
              <a:rPr lang="en-IN" dirty="0"/>
              <a:t>within the matrix indicate what access that domain has to that resource</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IN" dirty="0" smtClean="0"/>
          </a:p>
          <a:p>
            <a:r>
              <a:rPr lang="en-IN" dirty="0" smtClean="0"/>
              <a:t>Domain </a:t>
            </a:r>
            <a:r>
              <a:rPr lang="en-IN" dirty="0"/>
              <a:t>switching can be easily supported under this model, simply by providing "switch" access to other domains</a:t>
            </a:r>
            <a:r>
              <a:rPr lang="en-IN" dirty="0" smtClean="0"/>
              <a:t>:</a:t>
            </a:r>
            <a:endParaRPr lang="en-US" dirty="0"/>
          </a:p>
        </p:txBody>
      </p:sp>
      <p:pic>
        <p:nvPicPr>
          <p:cNvPr id="2050" name="Picture 2" descr="https://www.cs.uic.edu/~jbell/CourseNotes/OperatingSystems/images/Chapter14/14_03_AccessMatr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819400"/>
            <a:ext cx="48577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27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matrix</a:t>
            </a:r>
          </a:p>
        </p:txBody>
      </p:sp>
      <p:sp>
        <p:nvSpPr>
          <p:cNvPr id="3" name="Content Placeholder 2"/>
          <p:cNvSpPr>
            <a:spLocks noGrp="1"/>
          </p:cNvSpPr>
          <p:nvPr>
            <p:ph idx="1"/>
          </p:nvPr>
        </p:nvSpPr>
        <p:spPr/>
        <p:txBody>
          <a:bodyPr/>
          <a:lstStyle/>
          <a:p>
            <a:endParaRPr lang="en-IN" dirty="0"/>
          </a:p>
        </p:txBody>
      </p:sp>
      <p:pic>
        <p:nvPicPr>
          <p:cNvPr id="4098" name="Picture 2" descr="https://www.cs.uic.edu/~jbell/CourseNotes/OperatingSystems/images/Chapter14/14_04_AccessMatrixDoma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633412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479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matrix</a:t>
            </a:r>
          </a:p>
        </p:txBody>
      </p:sp>
      <p:sp>
        <p:nvSpPr>
          <p:cNvPr id="3" name="Content Placeholder 2"/>
          <p:cNvSpPr>
            <a:spLocks noGrp="1"/>
          </p:cNvSpPr>
          <p:nvPr>
            <p:ph idx="1"/>
          </p:nvPr>
        </p:nvSpPr>
        <p:spPr/>
        <p:txBody>
          <a:bodyPr/>
          <a:lstStyle/>
          <a:p>
            <a:r>
              <a:rPr lang="en-IN" dirty="0"/>
              <a:t>The ability to copy rights is denoted by an asterisk, indicating that processes in that domain have the right to copy that access within the same column, i.e. for the same object</a:t>
            </a:r>
            <a:r>
              <a:rPr lang="en-IN" dirty="0" smtClean="0"/>
              <a:t>.</a:t>
            </a:r>
            <a:endParaRPr lang="en-IN" dirty="0"/>
          </a:p>
          <a:p>
            <a:pPr lvl="1"/>
            <a:r>
              <a:rPr lang="en-IN" dirty="0"/>
              <a:t>If the asterisk is removed from the original access right, then the right is transferred, rather than being copied</a:t>
            </a:r>
            <a:r>
              <a:rPr lang="en-IN" dirty="0" smtClean="0"/>
              <a:t>.</a:t>
            </a:r>
            <a:endParaRPr lang="en-IN" dirty="0"/>
          </a:p>
          <a:p>
            <a:pPr lvl="1"/>
            <a:r>
              <a:rPr lang="en-IN" dirty="0"/>
              <a:t>If only the right and not the asterisk is copied, then the access right is added to the new domain, but it may not be propagated further. </a:t>
            </a:r>
            <a:endParaRPr lang="en-IN" dirty="0" smtClean="0"/>
          </a:p>
          <a:p>
            <a:pPr lvl="1"/>
            <a:r>
              <a:rPr lang="en-IN" dirty="0" smtClean="0"/>
              <a:t>That </a:t>
            </a:r>
            <a:r>
              <a:rPr lang="en-IN" dirty="0"/>
              <a:t>is the new domain does not also receive the right to copy the access. </a:t>
            </a:r>
          </a:p>
        </p:txBody>
      </p:sp>
    </p:spTree>
    <p:extLst>
      <p:ext uri="{BB962C8B-B14F-4D97-AF65-F5344CB8AC3E}">
        <p14:creationId xmlns:p14="http://schemas.microsoft.com/office/powerpoint/2010/main" val="28367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Access </a:t>
            </a:r>
            <a:r>
              <a:rPr lang="en-IN" dirty="0" smtClean="0"/>
              <a:t>matrix with copy rights</a:t>
            </a:r>
            <a:endParaRPr lang="en-IN" dirty="0"/>
          </a:p>
        </p:txBody>
      </p:sp>
      <p:pic>
        <p:nvPicPr>
          <p:cNvPr id="5122" name="Picture 2" descr="https://www.cs.uic.edu/~jbell/CourseNotes/OperatingSystems/images/Chapter14/14_05_AccessMatrixCop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8421" y="1143000"/>
            <a:ext cx="4983847"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795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matrix</a:t>
            </a:r>
          </a:p>
        </p:txBody>
      </p:sp>
      <p:sp>
        <p:nvSpPr>
          <p:cNvPr id="3" name="Content Placeholder 2"/>
          <p:cNvSpPr>
            <a:spLocks noGrp="1"/>
          </p:cNvSpPr>
          <p:nvPr>
            <p:ph idx="1"/>
          </p:nvPr>
        </p:nvSpPr>
        <p:spPr/>
        <p:txBody>
          <a:bodyPr/>
          <a:lstStyle/>
          <a:p>
            <a:r>
              <a:rPr lang="en-IN" dirty="0"/>
              <a:t>The owner right adds the privilege of adding new rights or removing existing ones</a:t>
            </a:r>
            <a:r>
              <a:rPr lang="en-IN" dirty="0" smtClean="0"/>
              <a:t>:</a:t>
            </a:r>
          </a:p>
          <a:p>
            <a:pPr marL="0" indent="0">
              <a:buNone/>
            </a:pPr>
            <a:endParaRPr lang="en-IN" dirty="0"/>
          </a:p>
        </p:txBody>
      </p:sp>
      <p:pic>
        <p:nvPicPr>
          <p:cNvPr id="6" name="Picture 2" descr="https://www.cs.uic.edu/~jbell/CourseNotes/OperatingSystems/images/Chapter14/14_06_AccessMatrixOwner.jpg"/>
          <p:cNvPicPr>
            <a:picLocks noChangeAspect="1" noChangeArrowheads="1"/>
          </p:cNvPicPr>
          <p:nvPr/>
        </p:nvPicPr>
        <p:blipFill rotWithShape="1">
          <a:blip r:embed="rId2">
            <a:extLst>
              <a:ext uri="{28A0092B-C50C-407E-A947-70E740481C1C}">
                <a14:useLocalDpi xmlns:a14="http://schemas.microsoft.com/office/drawing/2010/main" val="0"/>
              </a:ext>
            </a:extLst>
          </a:blip>
          <a:srcRect b="56507"/>
          <a:stretch/>
        </p:blipFill>
        <p:spPr bwMode="auto">
          <a:xfrm>
            <a:off x="190500" y="1676400"/>
            <a:ext cx="4505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cs.uic.edu/~jbell/CourseNotes/OperatingSystems/images/Chapter14/14_06_AccessMatrixOwner.jpg"/>
          <p:cNvPicPr>
            <a:picLocks noChangeAspect="1" noChangeArrowheads="1"/>
          </p:cNvPicPr>
          <p:nvPr/>
        </p:nvPicPr>
        <p:blipFill rotWithShape="1">
          <a:blip r:embed="rId2">
            <a:extLst>
              <a:ext uri="{28A0092B-C50C-407E-A947-70E740481C1C}">
                <a14:useLocalDpi xmlns:a14="http://schemas.microsoft.com/office/drawing/2010/main" val="0"/>
              </a:ext>
            </a:extLst>
          </a:blip>
          <a:srcRect t="50082" b="6425"/>
          <a:stretch/>
        </p:blipFill>
        <p:spPr bwMode="auto">
          <a:xfrm>
            <a:off x="4618622" y="1668379"/>
            <a:ext cx="45053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6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a:t>
            </a:r>
          </a:p>
        </p:txBody>
      </p:sp>
      <p:sp>
        <p:nvSpPr>
          <p:cNvPr id="3" name="Content Placeholder 2"/>
          <p:cNvSpPr>
            <a:spLocks noGrp="1"/>
          </p:cNvSpPr>
          <p:nvPr>
            <p:ph idx="1"/>
          </p:nvPr>
        </p:nvSpPr>
        <p:spPr/>
        <p:txBody>
          <a:bodyPr>
            <a:normAutofit/>
          </a:bodyPr>
          <a:lstStyle/>
          <a:p>
            <a:r>
              <a:rPr lang="en-IN" dirty="0"/>
              <a:t>A Trojan horse is a standalone malicious program which may give full control of infected PC to another PC.</a:t>
            </a:r>
          </a:p>
          <a:p>
            <a:r>
              <a:rPr lang="en-IN" dirty="0"/>
              <a:t>Trojan horses may make copies of them, steal information, or harm the host computer systems.</a:t>
            </a:r>
          </a:p>
          <a:p>
            <a:r>
              <a:rPr lang="en-IN" dirty="0"/>
              <a:t>The Trojan horse, at first glance will appear to be useful software but will actually do damage once installed or run on your computer.</a:t>
            </a:r>
          </a:p>
          <a:p>
            <a:r>
              <a:rPr lang="en-IN" dirty="0"/>
              <a:t>Trojans are designed for different purpose like changing your desktop, adding silly active desktop icons or they can cause serious damage by deleting files and destroying information on your system</a:t>
            </a:r>
            <a:r>
              <a:rPr lang="en-IN" dirty="0" smtClean="0"/>
              <a:t>.</a:t>
            </a:r>
            <a:endParaRPr lang="en-IN" dirty="0"/>
          </a:p>
        </p:txBody>
      </p:sp>
    </p:spTree>
    <p:extLst>
      <p:ext uri="{BB962C8B-B14F-4D97-AF65-F5344CB8AC3E}">
        <p14:creationId xmlns:p14="http://schemas.microsoft.com/office/powerpoint/2010/main" val="343945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a:t>
            </a:r>
          </a:p>
        </p:txBody>
      </p:sp>
      <p:sp>
        <p:nvSpPr>
          <p:cNvPr id="3" name="Content Placeholder 2"/>
          <p:cNvSpPr>
            <a:spLocks noGrp="1"/>
          </p:cNvSpPr>
          <p:nvPr>
            <p:ph idx="1"/>
          </p:nvPr>
        </p:nvSpPr>
        <p:spPr/>
        <p:txBody>
          <a:bodyPr>
            <a:normAutofit/>
          </a:bodyPr>
          <a:lstStyle/>
          <a:p>
            <a:r>
              <a:rPr lang="en-IN" dirty="0" smtClean="0"/>
              <a:t>Trojans </a:t>
            </a:r>
            <a:r>
              <a:rPr lang="en-IN" dirty="0"/>
              <a:t>are also known to create a backdoor on your computer that gives unauthorized users access to your system, possibly allowing confidential or personal information to be compromised. </a:t>
            </a:r>
          </a:p>
          <a:p>
            <a:r>
              <a:rPr lang="en-IN" dirty="0"/>
              <a:t>Unlike viruses and worms, Trojans do not reproduce by infecting other files nor do they self-replicate. Means Trojan horse viruses differ from other computer viruses in that they are not designed to spread themselves.</a:t>
            </a:r>
          </a:p>
          <a:p>
            <a:r>
              <a:rPr lang="en-IN" dirty="0"/>
              <a:t>Most popular Trojan horses are </a:t>
            </a:r>
            <a:r>
              <a:rPr lang="en-IN" dirty="0" err="1"/>
              <a:t>Netbus</a:t>
            </a:r>
            <a:r>
              <a:rPr lang="en-IN" dirty="0"/>
              <a:t>, </a:t>
            </a:r>
            <a:r>
              <a:rPr lang="en-IN" dirty="0" err="1"/>
              <a:t>Subseven</a:t>
            </a:r>
            <a:r>
              <a:rPr lang="en-IN" dirty="0"/>
              <a:t>, Y3K Remote Administration Tool, Back Orifice, Beast, Zeus, The </a:t>
            </a:r>
            <a:r>
              <a:rPr lang="en-IN" dirty="0" err="1"/>
              <a:t>Blackhole</a:t>
            </a:r>
            <a:r>
              <a:rPr lang="en-IN" dirty="0"/>
              <a:t> Exploit Kit, Flashback Trojan</a:t>
            </a:r>
            <a:r>
              <a:rPr lang="en-IN" dirty="0" smtClean="0"/>
              <a:t>.</a:t>
            </a:r>
            <a:endParaRPr lang="en-IN" dirty="0"/>
          </a:p>
        </p:txBody>
      </p:sp>
    </p:spTree>
    <p:extLst>
      <p:ext uri="{BB962C8B-B14F-4D97-AF65-F5344CB8AC3E}">
        <p14:creationId xmlns:p14="http://schemas.microsoft.com/office/powerpoint/2010/main" val="88791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Door</a:t>
            </a:r>
          </a:p>
        </p:txBody>
      </p:sp>
      <p:sp>
        <p:nvSpPr>
          <p:cNvPr id="3" name="Content Placeholder 2"/>
          <p:cNvSpPr>
            <a:spLocks noGrp="1"/>
          </p:cNvSpPr>
          <p:nvPr>
            <p:ph idx="1"/>
          </p:nvPr>
        </p:nvSpPr>
        <p:spPr/>
        <p:txBody>
          <a:bodyPr/>
          <a:lstStyle/>
          <a:p>
            <a:r>
              <a:rPr lang="en-IN" dirty="0"/>
              <a:t>A trap door is a secret entry point into a program that allows someone that is aware of the trap door to gain access without going through the usual security </a:t>
            </a:r>
            <a:r>
              <a:rPr lang="en-IN" dirty="0" smtClean="0"/>
              <a:t>access procedures</a:t>
            </a:r>
            <a:r>
              <a:rPr lang="en-IN" dirty="0"/>
              <a:t>. </a:t>
            </a:r>
          </a:p>
          <a:p>
            <a:r>
              <a:rPr lang="en-IN" dirty="0"/>
              <a:t>We can also say that it is a method of bypassing normal authentication methods.</a:t>
            </a:r>
          </a:p>
          <a:p>
            <a:r>
              <a:rPr lang="en-IN" dirty="0"/>
              <a:t>It is also known as back door.</a:t>
            </a:r>
          </a:p>
          <a:p>
            <a:r>
              <a:rPr lang="en-IN" dirty="0"/>
              <a:t>Trap doors have been used legally for many years by programmers to debug and test programs. </a:t>
            </a:r>
          </a:p>
          <a:p>
            <a:r>
              <a:rPr lang="en-IN" dirty="0"/>
              <a:t>Trap doors become threats when they are used by dishonest programmers to gain unauthorized access.</a:t>
            </a:r>
          </a:p>
          <a:p>
            <a:r>
              <a:rPr lang="en-IN" dirty="0"/>
              <a:t>It is difficult to implement operating system controls for trap doors. </a:t>
            </a:r>
          </a:p>
          <a:p>
            <a:r>
              <a:rPr lang="en-IN" dirty="0"/>
              <a:t>Security measures must focus on the program development and software update </a:t>
            </a:r>
            <a:r>
              <a:rPr lang="en-IN" dirty="0" smtClean="0"/>
              <a:t>activities</a:t>
            </a:r>
            <a:r>
              <a:rPr lang="en-US" dirty="0"/>
              <a:t>.</a:t>
            </a:r>
            <a:endParaRPr lang="en-IN" dirty="0"/>
          </a:p>
        </p:txBody>
      </p:sp>
    </p:spTree>
    <p:extLst>
      <p:ext uri="{BB962C8B-B14F-4D97-AF65-F5344CB8AC3E}">
        <p14:creationId xmlns:p14="http://schemas.microsoft.com/office/powerpoint/2010/main" val="394562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a:t>
            </a:r>
          </a:p>
        </p:txBody>
      </p:sp>
      <p:sp>
        <p:nvSpPr>
          <p:cNvPr id="3" name="Content Placeholder 2"/>
          <p:cNvSpPr>
            <a:spLocks noGrp="1"/>
          </p:cNvSpPr>
          <p:nvPr>
            <p:ph idx="1"/>
          </p:nvPr>
        </p:nvSpPr>
        <p:spPr/>
        <p:txBody>
          <a:bodyPr>
            <a:normAutofit/>
          </a:bodyPr>
          <a:lstStyle/>
          <a:p>
            <a:r>
              <a:rPr lang="en-IN" dirty="0"/>
              <a:t>A computer virus is a computer program that can replicate itself and spread from one computer to another.</a:t>
            </a:r>
          </a:p>
          <a:p>
            <a:r>
              <a:rPr lang="en-IN" dirty="0"/>
              <a:t>Viruses can increase their chances of spreading to other computers by infecting files on a network file system or a file system that is accessed by other computers.</a:t>
            </a:r>
          </a:p>
          <a:p>
            <a:r>
              <a:rPr lang="en-IN" dirty="0"/>
              <a:t>A computer virus is a program or piece of code that is loaded onto your computer without your knowledge and runs against your wishes. </a:t>
            </a:r>
          </a:p>
          <a:p>
            <a:r>
              <a:rPr lang="en-IN" dirty="0"/>
              <a:t>Viruses can also replicate themselves. </a:t>
            </a:r>
          </a:p>
          <a:p>
            <a:r>
              <a:rPr lang="en-IN" dirty="0"/>
              <a:t>All computer viruses are manmade. </a:t>
            </a:r>
          </a:p>
          <a:p>
            <a:endParaRPr lang="en-US" dirty="0"/>
          </a:p>
        </p:txBody>
      </p:sp>
    </p:spTree>
    <p:extLst>
      <p:ext uri="{BB962C8B-B14F-4D97-AF65-F5344CB8AC3E}">
        <p14:creationId xmlns:p14="http://schemas.microsoft.com/office/powerpoint/2010/main" val="309962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Worms </a:t>
            </a:r>
            <a:r>
              <a:rPr lang="en-US" dirty="0"/>
              <a:t>program threats</a:t>
            </a:r>
          </a:p>
        </p:txBody>
      </p:sp>
      <p:sp>
        <p:nvSpPr>
          <p:cNvPr id="3" name="Content Placeholder 2"/>
          <p:cNvSpPr>
            <a:spLocks noGrp="1"/>
          </p:cNvSpPr>
          <p:nvPr>
            <p:ph idx="1"/>
          </p:nvPr>
        </p:nvSpPr>
        <p:spPr/>
        <p:txBody>
          <a:bodyPr>
            <a:normAutofit/>
          </a:bodyPr>
          <a:lstStyle/>
          <a:p>
            <a:r>
              <a:rPr lang="en-IN" dirty="0"/>
              <a:t>A worm is a program which spreads usually over network connections. </a:t>
            </a:r>
          </a:p>
          <a:p>
            <a:r>
              <a:rPr lang="en-IN" dirty="0"/>
              <a:t>Unlike a virus which attaches itself to a host program, worms always need a host program to spread. </a:t>
            </a:r>
          </a:p>
          <a:p>
            <a:r>
              <a:rPr lang="en-IN" dirty="0" smtClean="0"/>
              <a:t>Worms </a:t>
            </a:r>
            <a:r>
              <a:rPr lang="en-IN" dirty="0"/>
              <a:t>are not normally associated with one person computer systems. </a:t>
            </a:r>
          </a:p>
          <a:p>
            <a:r>
              <a:rPr lang="en-IN" dirty="0"/>
              <a:t>They are mostly found in multi-user systems such as UNIX environments. </a:t>
            </a:r>
            <a:endParaRPr lang="en-IN" dirty="0" smtClean="0"/>
          </a:p>
          <a:p>
            <a:r>
              <a:rPr lang="en-IN" dirty="0" smtClean="0"/>
              <a:t>A </a:t>
            </a:r>
            <a:r>
              <a:rPr lang="en-IN" dirty="0"/>
              <a:t>classic example of a worm is Robert Morris is Internet worm 1988.</a:t>
            </a:r>
          </a:p>
          <a:p>
            <a:endParaRPr lang="en-US" dirty="0"/>
          </a:p>
        </p:txBody>
      </p:sp>
    </p:spTree>
    <p:extLst>
      <p:ext uri="{BB962C8B-B14F-4D97-AF65-F5344CB8AC3E}">
        <p14:creationId xmlns:p14="http://schemas.microsoft.com/office/powerpoint/2010/main" val="155538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a:bodyPr>
          <a:lstStyle/>
          <a:p>
            <a:r>
              <a:rPr lang="en-US" dirty="0"/>
              <a:t>Design Principles of Security</a:t>
            </a:r>
          </a:p>
          <a:p>
            <a:r>
              <a:rPr lang="en-US" dirty="0"/>
              <a:t>Domain Protection mechanism </a:t>
            </a:r>
          </a:p>
          <a:p>
            <a:r>
              <a:rPr lang="en-US" dirty="0"/>
              <a:t>Access metrics mechanism</a:t>
            </a:r>
          </a:p>
          <a:p>
            <a:r>
              <a:rPr lang="en-US" dirty="0"/>
              <a:t>Access Control list</a:t>
            </a:r>
          </a:p>
          <a:p>
            <a:r>
              <a:rPr lang="en-US" dirty="0"/>
              <a:t>Trojan Horse, Trap Door, Virus and Warms program threats</a:t>
            </a:r>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Security</a:t>
            </a:r>
          </a:p>
        </p:txBody>
      </p:sp>
      <p:sp>
        <p:nvSpPr>
          <p:cNvPr id="3" name="Content Placeholder 2"/>
          <p:cNvSpPr>
            <a:spLocks noGrp="1"/>
          </p:cNvSpPr>
          <p:nvPr>
            <p:ph idx="1"/>
          </p:nvPr>
        </p:nvSpPr>
        <p:spPr/>
        <p:txBody>
          <a:bodyPr>
            <a:normAutofit/>
          </a:bodyPr>
          <a:lstStyle/>
          <a:p>
            <a:r>
              <a:rPr lang="en-US" dirty="0"/>
              <a:t>Principles of Least Privileges:</a:t>
            </a:r>
          </a:p>
          <a:p>
            <a:pPr lvl="1"/>
            <a:r>
              <a:rPr lang="en-US" dirty="0"/>
              <a:t>This principle states how the privileges are to be granted to a subject. </a:t>
            </a:r>
          </a:p>
          <a:p>
            <a:pPr lvl="1"/>
            <a:r>
              <a:rPr lang="en-US" dirty="0"/>
              <a:t>A subject should be given only those privileges that it requires for completing a task.</a:t>
            </a:r>
          </a:p>
          <a:p>
            <a:pPr lvl="1"/>
            <a:r>
              <a:rPr lang="en-US" dirty="0"/>
              <a:t>For example, if a subject requires append rights to an object then it must be given only the append rights and not the write rights.</a:t>
            </a:r>
          </a:p>
          <a:p>
            <a:r>
              <a:rPr lang="en-US" dirty="0" smtClean="0"/>
              <a:t>Principles </a:t>
            </a:r>
            <a:r>
              <a:rPr lang="en-US" dirty="0"/>
              <a:t>of Fail Safe Defaults:</a:t>
            </a:r>
          </a:p>
          <a:p>
            <a:pPr lvl="1"/>
            <a:r>
              <a:rPr lang="en-US" dirty="0"/>
              <a:t>This principle states that unless the subject is given explicit access to the object it should be denied access to that object.</a:t>
            </a:r>
          </a:p>
          <a:p>
            <a:pPr lvl="1"/>
            <a:r>
              <a:rPr lang="en-US" dirty="0"/>
              <a:t>This means that the default access to object is none.</a:t>
            </a:r>
          </a:p>
          <a:p>
            <a:pPr lvl="1"/>
            <a:r>
              <a:rPr lang="en-US" dirty="0"/>
              <a:t>All the access rights should be given explicitly granted.</a:t>
            </a:r>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Security</a:t>
            </a:r>
          </a:p>
        </p:txBody>
      </p:sp>
      <p:sp>
        <p:nvSpPr>
          <p:cNvPr id="3" name="Content Placeholder 2"/>
          <p:cNvSpPr>
            <a:spLocks noGrp="1"/>
          </p:cNvSpPr>
          <p:nvPr>
            <p:ph idx="1"/>
          </p:nvPr>
        </p:nvSpPr>
        <p:spPr/>
        <p:txBody>
          <a:bodyPr>
            <a:normAutofit lnSpcReduction="10000"/>
          </a:bodyPr>
          <a:lstStyle/>
          <a:p>
            <a:r>
              <a:rPr lang="en-US" dirty="0"/>
              <a:t>Principle of Economy of Mechanisms:</a:t>
            </a:r>
          </a:p>
          <a:p>
            <a:pPr lvl="1"/>
            <a:r>
              <a:rPr lang="en-US" dirty="0" smtClean="0"/>
              <a:t>This </a:t>
            </a:r>
            <a:r>
              <a:rPr lang="en-US" dirty="0"/>
              <a:t>principle states that security mechanism should be as simple as possible.</a:t>
            </a:r>
          </a:p>
          <a:p>
            <a:pPr lvl="1"/>
            <a:r>
              <a:rPr lang="en-US" dirty="0"/>
              <a:t>If design is simple there are fewer chances for errors.</a:t>
            </a:r>
          </a:p>
          <a:p>
            <a:pPr lvl="1"/>
            <a:r>
              <a:rPr lang="en-US" dirty="0"/>
              <a:t>The checking and testing procedure becomes simpler</a:t>
            </a:r>
            <a:r>
              <a:rPr lang="en-US" dirty="0" smtClean="0"/>
              <a:t>.</a:t>
            </a:r>
          </a:p>
          <a:p>
            <a:r>
              <a:rPr lang="en-US" dirty="0" smtClean="0"/>
              <a:t>Principles </a:t>
            </a:r>
            <a:r>
              <a:rPr lang="en-US" dirty="0"/>
              <a:t>of Complete Mediation:</a:t>
            </a:r>
          </a:p>
          <a:p>
            <a:pPr lvl="1"/>
            <a:r>
              <a:rPr lang="en-US" dirty="0"/>
              <a:t>This principle states that all the accesses to object be checked in order to ensure that they are allowed.</a:t>
            </a:r>
          </a:p>
          <a:p>
            <a:pPr lvl="1"/>
            <a:r>
              <a:rPr lang="en-US" dirty="0"/>
              <a:t>Whenever a subject attempts to read an object the OS mediate the action.</a:t>
            </a:r>
          </a:p>
          <a:p>
            <a:pPr lvl="1"/>
            <a:r>
              <a:rPr lang="en-US" dirty="0"/>
              <a:t>First it determines if the subject is allowed to access the object.</a:t>
            </a:r>
          </a:p>
          <a:p>
            <a:pPr lvl="1"/>
            <a:r>
              <a:rPr lang="en-US" dirty="0"/>
              <a:t>If so it provides resources for reading the object.</a:t>
            </a:r>
          </a:p>
          <a:p>
            <a:pPr lvl="1"/>
            <a:r>
              <a:rPr lang="en-US" dirty="0"/>
              <a:t>If the subject reattempts the read operation then it checks if the subject is still allowed to read the object and then allows for reading.</a:t>
            </a:r>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201093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Security</a:t>
            </a:r>
          </a:p>
        </p:txBody>
      </p:sp>
      <p:sp>
        <p:nvSpPr>
          <p:cNvPr id="3" name="Content Placeholder 2"/>
          <p:cNvSpPr>
            <a:spLocks noGrp="1"/>
          </p:cNvSpPr>
          <p:nvPr>
            <p:ph idx="1"/>
          </p:nvPr>
        </p:nvSpPr>
        <p:spPr/>
        <p:txBody>
          <a:bodyPr>
            <a:normAutofit/>
          </a:bodyPr>
          <a:lstStyle/>
          <a:p>
            <a:r>
              <a:rPr lang="en-US" dirty="0"/>
              <a:t>Principle of Open Design:</a:t>
            </a:r>
          </a:p>
          <a:p>
            <a:pPr lvl="1"/>
            <a:r>
              <a:rPr lang="en-US" dirty="0"/>
              <a:t>This principle suggests that complexity doesn’t add security.</a:t>
            </a:r>
          </a:p>
          <a:p>
            <a:pPr lvl="1"/>
            <a:r>
              <a:rPr lang="en-US" dirty="0"/>
              <a:t>This principle states that the security of mechanism should not depend on the secrecy of its design or implementation.</a:t>
            </a:r>
          </a:p>
          <a:p>
            <a:r>
              <a:rPr lang="en-US" dirty="0"/>
              <a:t>Principles of Separation of Privileges:</a:t>
            </a:r>
          </a:p>
          <a:p>
            <a:pPr lvl="1"/>
            <a:r>
              <a:rPr lang="en-US" dirty="0"/>
              <a:t>This principle states that the access of an object should not depend only on fulfilling a single condition.</a:t>
            </a:r>
          </a:p>
          <a:p>
            <a:pPr lvl="1"/>
            <a:r>
              <a:rPr lang="en-US" dirty="0"/>
              <a:t>There should be multiple conditions required to grant privilege and two or more system components work together to enforce security.</a:t>
            </a:r>
          </a:p>
          <a:p>
            <a:pPr lvl="1"/>
            <a:endParaRPr lang="en-US" dirty="0"/>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2254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Security</a:t>
            </a:r>
          </a:p>
        </p:txBody>
      </p:sp>
      <p:sp>
        <p:nvSpPr>
          <p:cNvPr id="3" name="Content Placeholder 2"/>
          <p:cNvSpPr>
            <a:spLocks noGrp="1"/>
          </p:cNvSpPr>
          <p:nvPr>
            <p:ph idx="1"/>
          </p:nvPr>
        </p:nvSpPr>
        <p:spPr/>
        <p:txBody>
          <a:bodyPr>
            <a:normAutofit/>
          </a:bodyPr>
          <a:lstStyle/>
          <a:p>
            <a:r>
              <a:rPr lang="en-US" dirty="0"/>
              <a:t>Principles of Least Common Mechanism</a:t>
            </a:r>
          </a:p>
          <a:p>
            <a:pPr lvl="1"/>
            <a:r>
              <a:rPr lang="en-US" dirty="0"/>
              <a:t>This principle states that the amount of mechanism common to and depending on multiple users should be kept to the minimum possible.</a:t>
            </a:r>
          </a:p>
          <a:p>
            <a:r>
              <a:rPr lang="en-US" dirty="0"/>
              <a:t>Principles of user Acceptability</a:t>
            </a:r>
          </a:p>
          <a:p>
            <a:pPr lvl="1"/>
            <a:r>
              <a:rPr lang="en-US" dirty="0"/>
              <a:t>This principle states that the mechanism used for protection should be acceptable to the users and should be easy to use. </a:t>
            </a:r>
          </a:p>
          <a:p>
            <a:pPr lvl="1"/>
            <a:r>
              <a:rPr lang="en-US" dirty="0"/>
              <a:t>Otherwise, the user may feel a burden to follow the protection mechanism.</a:t>
            </a:r>
          </a:p>
          <a:p>
            <a:pPr lvl="1"/>
            <a:endParaRPr lang="en-US" dirty="0"/>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102260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a:t>
            </a:r>
            <a:r>
              <a:rPr lang="en-US" dirty="0" smtClean="0"/>
              <a:t>rotection </a:t>
            </a:r>
            <a:r>
              <a:rPr lang="en-US" dirty="0"/>
              <a:t>mechanism</a:t>
            </a:r>
          </a:p>
        </p:txBody>
      </p:sp>
      <p:sp>
        <p:nvSpPr>
          <p:cNvPr id="3" name="Content Placeholder 2"/>
          <p:cNvSpPr>
            <a:spLocks noGrp="1"/>
          </p:cNvSpPr>
          <p:nvPr>
            <p:ph idx="1"/>
          </p:nvPr>
        </p:nvSpPr>
        <p:spPr/>
        <p:txBody>
          <a:bodyPr/>
          <a:lstStyle/>
          <a:p>
            <a:r>
              <a:rPr lang="en-US" dirty="0" smtClean="0"/>
              <a:t>A </a:t>
            </a:r>
            <a:r>
              <a:rPr lang="en-US" dirty="0"/>
              <a:t>computer system is collections of objects and processes and these objects and processes are needed to be protected.</a:t>
            </a:r>
          </a:p>
          <a:p>
            <a:r>
              <a:rPr lang="en-US" dirty="0"/>
              <a:t>Each object has unique name by which it is referred and finite set of operations that processes are allowed to carry out on it.</a:t>
            </a:r>
          </a:p>
          <a:p>
            <a:r>
              <a:rPr lang="en-US" dirty="0"/>
              <a:t>There should be some way to prohibit processes from accessing objects that they are not authorized to.</a:t>
            </a:r>
          </a:p>
          <a:p>
            <a:r>
              <a:rPr lang="en-US" dirty="0"/>
              <a:t>Operations that are possible depend on the object</a:t>
            </a:r>
            <a:r>
              <a:rPr lang="en-US"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76985461"/>
              </p:ext>
            </p:extLst>
          </p:nvPr>
        </p:nvGraphicFramePr>
        <p:xfrm>
          <a:off x="1219200" y="3733800"/>
          <a:ext cx="6096000" cy="228600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US" sz="2400" dirty="0" smtClean="0"/>
                        <a:t>Object</a:t>
                      </a:r>
                      <a:endParaRPr lang="en-US" sz="2400" dirty="0"/>
                    </a:p>
                  </a:txBody>
                  <a:tcPr/>
                </a:tc>
                <a:tc>
                  <a:txBody>
                    <a:bodyPr/>
                    <a:lstStyle/>
                    <a:p>
                      <a:r>
                        <a:rPr lang="en-US" sz="2400" dirty="0" smtClean="0"/>
                        <a:t>Operation</a:t>
                      </a:r>
                      <a:endParaRPr lang="en-US" sz="2400" dirty="0"/>
                    </a:p>
                  </a:txBody>
                  <a:tcPr/>
                </a:tc>
              </a:tr>
              <a:tr h="0">
                <a:tc>
                  <a:txBody>
                    <a:bodyPr/>
                    <a:lstStyle/>
                    <a:p>
                      <a:r>
                        <a:rPr lang="en-US" sz="2400" dirty="0" smtClean="0"/>
                        <a:t>CPU</a:t>
                      </a:r>
                      <a:endParaRPr lang="en-US" sz="2400" dirty="0"/>
                    </a:p>
                  </a:txBody>
                  <a:tcPr/>
                </a:tc>
                <a:tc>
                  <a:txBody>
                    <a:bodyPr/>
                    <a:lstStyle/>
                    <a:p>
                      <a:r>
                        <a:rPr lang="en-US" sz="2400" dirty="0" smtClean="0"/>
                        <a:t>Execution</a:t>
                      </a:r>
                      <a:endParaRPr lang="en-US" sz="2400" dirty="0"/>
                    </a:p>
                  </a:txBody>
                  <a:tcPr/>
                </a:tc>
              </a:tr>
              <a:tr h="0">
                <a:tc>
                  <a:txBody>
                    <a:bodyPr/>
                    <a:lstStyle/>
                    <a:p>
                      <a:r>
                        <a:rPr lang="en-US" sz="2400" dirty="0" smtClean="0"/>
                        <a:t>File</a:t>
                      </a:r>
                      <a:endParaRPr lang="en-US" sz="2400" dirty="0"/>
                    </a:p>
                  </a:txBody>
                  <a:tcPr/>
                </a:tc>
                <a:tc>
                  <a:txBody>
                    <a:bodyPr/>
                    <a:lstStyle/>
                    <a:p>
                      <a:r>
                        <a:rPr lang="en-US" sz="2400" dirty="0" smtClean="0"/>
                        <a:t>Read, Write</a:t>
                      </a:r>
                      <a:endParaRPr lang="en-US" sz="2400" dirty="0"/>
                    </a:p>
                  </a:txBody>
                  <a:tcPr/>
                </a:tc>
              </a:tr>
              <a:tr h="0">
                <a:tc>
                  <a:txBody>
                    <a:bodyPr/>
                    <a:lstStyle/>
                    <a:p>
                      <a:r>
                        <a:rPr lang="en-US" sz="2400" dirty="0" smtClean="0"/>
                        <a:t>Semaphore</a:t>
                      </a:r>
                      <a:endParaRPr lang="en-US" sz="2400" dirty="0"/>
                    </a:p>
                  </a:txBody>
                  <a:tcPr/>
                </a:tc>
                <a:tc>
                  <a:txBody>
                    <a:bodyPr/>
                    <a:lstStyle/>
                    <a:p>
                      <a:r>
                        <a:rPr lang="en-US" sz="2400" dirty="0" smtClean="0"/>
                        <a:t>Up, Down</a:t>
                      </a:r>
                      <a:endParaRPr lang="en-US" sz="2400" dirty="0"/>
                    </a:p>
                  </a:txBody>
                  <a:tcPr/>
                </a:tc>
              </a:tr>
              <a:tr h="0">
                <a:tc>
                  <a:txBody>
                    <a:bodyPr/>
                    <a:lstStyle/>
                    <a:p>
                      <a:r>
                        <a:rPr lang="en-US" sz="2400" dirty="0" smtClean="0"/>
                        <a:t>Tape Drive</a:t>
                      </a:r>
                      <a:endParaRPr lang="en-US" sz="2400" dirty="0"/>
                    </a:p>
                  </a:txBody>
                  <a:tcPr/>
                </a:tc>
                <a:tc>
                  <a:txBody>
                    <a:bodyPr/>
                    <a:lstStyle/>
                    <a:p>
                      <a:r>
                        <a:rPr lang="en-US" sz="2400" dirty="0" smtClean="0"/>
                        <a:t>Read, Write,</a:t>
                      </a:r>
                      <a:r>
                        <a:rPr lang="en-US" sz="2400" baseline="0" dirty="0" smtClean="0"/>
                        <a:t> Rewound</a:t>
                      </a:r>
                      <a:endParaRPr lang="en-US" sz="2400" dirty="0"/>
                    </a:p>
                  </a:txBody>
                  <a:tcPr/>
                </a:tc>
              </a:tr>
            </a:tbl>
          </a:graphicData>
        </a:graphic>
      </p:graphicFrame>
    </p:spTree>
    <p:extLst>
      <p:ext uri="{BB962C8B-B14F-4D97-AF65-F5344CB8AC3E}">
        <p14:creationId xmlns:p14="http://schemas.microsoft.com/office/powerpoint/2010/main" val="274549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Domain </a:t>
            </a:r>
            <a:r>
              <a:rPr lang="en-IN" dirty="0" smtClean="0"/>
              <a:t>structure</a:t>
            </a:r>
            <a:endParaRPr lang="en-IN" dirty="0"/>
          </a:p>
        </p:txBody>
      </p:sp>
      <p:sp>
        <p:nvSpPr>
          <p:cNvPr id="3" name="Content Placeholder 2"/>
          <p:cNvSpPr>
            <a:spLocks noGrp="1"/>
          </p:cNvSpPr>
          <p:nvPr>
            <p:ph idx="1"/>
          </p:nvPr>
        </p:nvSpPr>
        <p:spPr/>
        <p:txBody>
          <a:bodyPr/>
          <a:lstStyle/>
          <a:p>
            <a:r>
              <a:rPr lang="en-IN" dirty="0" smtClean="0"/>
              <a:t>A </a:t>
            </a:r>
            <a:r>
              <a:rPr lang="en-IN" dirty="0"/>
              <a:t>protection domain specifies the resources that a process may access. </a:t>
            </a:r>
            <a:endParaRPr lang="en-IN" dirty="0" smtClean="0"/>
          </a:p>
          <a:p>
            <a:r>
              <a:rPr lang="en-IN" dirty="0"/>
              <a:t>Each domain defines a set of objects and the types of operations that may be invoked on each object. </a:t>
            </a:r>
            <a:endParaRPr lang="en-IN" dirty="0" smtClean="0"/>
          </a:p>
          <a:p>
            <a:endParaRPr lang="en-US" dirty="0"/>
          </a:p>
          <a:p>
            <a:endParaRPr lang="en-US" dirty="0" smtClean="0"/>
          </a:p>
          <a:p>
            <a:endParaRPr lang="en-IN" dirty="0" smtClean="0"/>
          </a:p>
          <a:p>
            <a:endParaRPr lang="en-IN" dirty="0" smtClean="0"/>
          </a:p>
          <a:p>
            <a:r>
              <a:rPr lang="en-IN" dirty="0"/>
              <a:t>A domain is defined as a set of </a:t>
            </a:r>
            <a:r>
              <a:rPr lang="en-IN" b="1" dirty="0"/>
              <a:t>&lt; object, {access right set} &gt; </a:t>
            </a:r>
            <a:r>
              <a:rPr lang="en-IN" dirty="0"/>
              <a:t>pairs. </a:t>
            </a:r>
            <a:endParaRPr lang="en-IN" dirty="0" smtClean="0"/>
          </a:p>
          <a:p>
            <a:r>
              <a:rPr lang="en-IN" dirty="0" smtClean="0"/>
              <a:t>Note </a:t>
            </a:r>
            <a:r>
              <a:rPr lang="en-IN" dirty="0"/>
              <a:t>that some domains may be disjoint while others overlap. </a:t>
            </a:r>
            <a:endParaRPr lang="en-IN" dirty="0" smtClean="0"/>
          </a:p>
          <a:p>
            <a:endParaRPr lang="en-IN" dirty="0"/>
          </a:p>
        </p:txBody>
      </p:sp>
      <p:pic>
        <p:nvPicPr>
          <p:cNvPr id="1026" name="Picture 2" descr="https://www.cs.uic.edu/~jbell/CourseNotes/OperatingSystems/images/Chapter14/14_01_ThreeDoma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68961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60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Domain </a:t>
            </a:r>
            <a:r>
              <a:rPr lang="en-IN" dirty="0" smtClean="0"/>
              <a:t>structure</a:t>
            </a:r>
            <a:endParaRPr lang="en-IN" dirty="0"/>
          </a:p>
        </p:txBody>
      </p:sp>
      <p:sp>
        <p:nvSpPr>
          <p:cNvPr id="3" name="Content Placeholder 2"/>
          <p:cNvSpPr>
            <a:spLocks noGrp="1"/>
          </p:cNvSpPr>
          <p:nvPr>
            <p:ph idx="1"/>
          </p:nvPr>
        </p:nvSpPr>
        <p:spPr/>
        <p:txBody>
          <a:bodyPr/>
          <a:lstStyle/>
          <a:p>
            <a:r>
              <a:rPr lang="en-IN" dirty="0"/>
              <a:t>The association between a process and a domain may be static or dynamic.</a:t>
            </a:r>
          </a:p>
          <a:p>
            <a:pPr lvl="1"/>
            <a:r>
              <a:rPr lang="en-IN" dirty="0"/>
              <a:t>If the association is static, then the need-to-know principle requires a way of changing the contents of the domain dynamically.</a:t>
            </a:r>
          </a:p>
          <a:p>
            <a:pPr lvl="1"/>
            <a:r>
              <a:rPr lang="en-IN" dirty="0"/>
              <a:t>If the association is dynamic, then there needs to be a mechanism for domain switching. </a:t>
            </a:r>
            <a:endParaRPr lang="en-IN" dirty="0" smtClean="0"/>
          </a:p>
          <a:p>
            <a:endParaRPr lang="en-IN" dirty="0"/>
          </a:p>
        </p:txBody>
      </p:sp>
    </p:spTree>
    <p:extLst>
      <p:ext uri="{BB962C8B-B14F-4D97-AF65-F5344CB8AC3E}">
        <p14:creationId xmlns:p14="http://schemas.microsoft.com/office/powerpoint/2010/main" val="16839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30566</TotalTime>
  <Words>1329</Words>
  <Application>Microsoft Office PowerPoint</Application>
  <PresentationFormat>On-screen Show (4:3)</PresentationFormat>
  <Paragraphs>132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FontAwesome</vt:lpstr>
      <vt:lpstr>Open Sans</vt:lpstr>
      <vt:lpstr>Open Sans Extrabold</vt:lpstr>
      <vt:lpstr>Open Sans Semibold</vt:lpstr>
      <vt:lpstr>Times New Roman</vt:lpstr>
      <vt:lpstr>Wingdings</vt:lpstr>
      <vt:lpstr>Office Theme</vt:lpstr>
      <vt:lpstr>Unit – 8 Security </vt:lpstr>
      <vt:lpstr>Topics to be covered</vt:lpstr>
      <vt:lpstr>Design Principles of Security</vt:lpstr>
      <vt:lpstr>Design Principles of Security</vt:lpstr>
      <vt:lpstr>Design Principles of Security</vt:lpstr>
      <vt:lpstr>Design Principles of Security</vt:lpstr>
      <vt:lpstr>Domain protection mechanism</vt:lpstr>
      <vt:lpstr>Domain structure</vt:lpstr>
      <vt:lpstr>Domain structure</vt:lpstr>
      <vt:lpstr>Access matrix</vt:lpstr>
      <vt:lpstr>Access matrix</vt:lpstr>
      <vt:lpstr>Access matrix</vt:lpstr>
      <vt:lpstr>Access matrix with copy rights</vt:lpstr>
      <vt:lpstr>Access matrix</vt:lpstr>
      <vt:lpstr>Trojan Horse</vt:lpstr>
      <vt:lpstr>Trojan Horse</vt:lpstr>
      <vt:lpstr>Trap Door</vt:lpstr>
      <vt:lpstr>Virus</vt:lpstr>
      <vt:lpstr>Worms program threats</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3153</cp:revision>
  <dcterms:created xsi:type="dcterms:W3CDTF">2013-05-17T03:00:03Z</dcterms:created>
  <dcterms:modified xsi:type="dcterms:W3CDTF">2017-04-27T06:05:34Z</dcterms:modified>
</cp:coreProperties>
</file>