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7" r:id="rId2"/>
    <p:sldId id="264" r:id="rId3"/>
    <p:sldId id="258" r:id="rId4"/>
    <p:sldId id="260" r:id="rId5"/>
    <p:sldId id="261" r:id="rId6"/>
    <p:sldId id="268" r:id="rId7"/>
    <p:sldId id="262" r:id="rId8"/>
    <p:sldId id="269" r:id="rId9"/>
    <p:sldId id="274" r:id="rId10"/>
    <p:sldId id="275" r:id="rId11"/>
    <p:sldId id="276" r:id="rId12"/>
    <p:sldId id="270" r:id="rId13"/>
    <p:sldId id="271" r:id="rId14"/>
    <p:sldId id="277" r:id="rId15"/>
    <p:sldId id="272" r:id="rId16"/>
    <p:sldId id="278" r:id="rId17"/>
    <p:sldId id="273" r:id="rId18"/>
    <p:sldId id="279" r:id="rId19"/>
    <p:sldId id="280" r:id="rId20"/>
    <p:sldId id="281" r:id="rId21"/>
    <p:sldId id="282" r:id="rId22"/>
    <p:sldId id="283" r:id="rId23"/>
    <p:sldId id="284" r:id="rId24"/>
    <p:sldId id="28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Qs0YKcS+Ggytn4/R8Z+tA==" hashData="BmXxtZWQrLH+qum2FCjsGIPiiIMOd+sWZStCx9/ebMcSMfZQFDMml+KCTDM35fKBETpN7KWariQzxSA4XzCCh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129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A338F-0A2B-4948-982B-83364FACE3A6}" type="datetimeFigureOut">
              <a:rPr lang="en-IN" smtClean="0"/>
              <a:t>15-05-2017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7A7E3-6A75-4C42-8DA2-F48C95F63673}" type="slidenum">
              <a:rPr lang="en-IN" smtClean="0"/>
              <a:t>‹#›</a:t>
            </a:fld>
            <a:endParaRPr lang="en-IN"/>
          </a:p>
        </p:txBody>
      </p:sp>
    </p:spTree>
    <p:extLst>
      <p:ext uri="{BB962C8B-B14F-4D97-AF65-F5344CB8AC3E}">
        <p14:creationId xmlns:p14="http://schemas.microsoft.com/office/powerpoint/2010/main" val="8418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421052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39251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564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754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5"/>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ea typeface="Open Sans" panose="020B0606030504020204" pitchFamily="34" charset="0"/>
                <a:cs typeface="Open Sans" panose="020B0606030504020204" pitchFamily="34" charset="0"/>
              </a:rPr>
              <a:t>Unit </a:t>
            </a:r>
            <a:r>
              <a:rPr lang="da-DK" sz="1800" noProof="1" smtClean="0">
                <a:solidFill>
                  <a:srgbClr val="FFFFFF"/>
                </a:solidFill>
                <a:ea typeface="Open Sans" panose="020B0606030504020204" pitchFamily="34" charset="0"/>
                <a:cs typeface="Open Sans" panose="020B0606030504020204" pitchFamily="34" charset="0"/>
              </a:rPr>
              <a:t>– 9 : Unix/Linux Operating System                    Darshan </a:t>
            </a:r>
            <a:r>
              <a:rPr lang="da-DK" sz="1800" noProof="1">
                <a:solidFill>
                  <a:srgbClr val="FFFFFF"/>
                </a:solidFill>
                <a:ea typeface="Open Sans" panose="020B0606030504020204" pitchFamily="34" charset="0"/>
                <a:cs typeface="Open Sans" panose="020B0606030504020204" pitchFamily="34" charset="0"/>
              </a:rPr>
              <a:t>Institute of Engineering &amp; Technology</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5810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478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14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814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10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170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223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60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3415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Umesh</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Thoriya</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9714233355</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rPr>
              <a:t>umesh.thoriya</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Operating System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228601"/>
            <a:ext cx="7467600" cy="4267200"/>
          </a:xfrm>
        </p:spPr>
        <p:txBody>
          <a:bodyPr anchor="b">
            <a:noAutofit/>
          </a:bodyPr>
          <a:lstStyle/>
          <a:p>
            <a:pPr algn="l"/>
            <a:r>
              <a:rPr lang="en-US" sz="7200" b="1" dirty="0">
                <a:solidFill>
                  <a:schemeClr val="bg1"/>
                </a:solidFill>
                <a:latin typeface="+mj-lt"/>
                <a:ea typeface="Open Sans Semibold" panose="020B0706030804020204" pitchFamily="34" charset="0"/>
                <a:cs typeface="Open Sans Semibold" panose="020B0706030804020204" pitchFamily="34" charset="0"/>
              </a:rPr>
              <a:t>U</a:t>
            </a:r>
            <a:r>
              <a:rPr lang="en-US" sz="7200" b="1" dirty="0" smtClean="0">
                <a:solidFill>
                  <a:schemeClr val="bg1"/>
                </a:solidFill>
                <a:latin typeface="+mj-lt"/>
                <a:ea typeface="Open Sans Semibold" panose="020B0706030804020204" pitchFamily="34" charset="0"/>
                <a:cs typeface="Open Sans Semibold" panose="020B0706030804020204" pitchFamily="34" charset="0"/>
              </a:rPr>
              <a:t>nit – 9</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Unix/Linux Operating System</a:t>
            </a:r>
            <a:br>
              <a:rPr lang="en-US" sz="7200" b="1" dirty="0" smtClean="0">
                <a:solidFill>
                  <a:schemeClr val="bg1"/>
                </a:solidFill>
                <a:latin typeface="+mj-lt"/>
                <a:ea typeface="Open Sans Semibold" panose="020B0706030804020204" pitchFamily="34" charset="0"/>
                <a:cs typeface="Open Sans Semibold" panose="020B0706030804020204" pitchFamily="34" charset="0"/>
              </a:rPr>
            </a:br>
            <a:r>
              <a:rPr lang="en-US" sz="7200" b="1" dirty="0" smtClean="0">
                <a:solidFill>
                  <a:schemeClr val="bg1"/>
                </a:solidFill>
                <a:latin typeface="+mj-lt"/>
                <a:ea typeface="Open Sans Semibold" panose="020B0706030804020204" pitchFamily="34" charset="0"/>
                <a:cs typeface="Open Sans Semibold" panose="020B0706030804020204" pitchFamily="34" charset="0"/>
              </a:rPr>
              <a:t>             </a:t>
            </a:r>
            <a:endParaRPr lang="en-US" sz="72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extLst>
      <p:ext uri="{BB962C8B-B14F-4D97-AF65-F5344CB8AC3E}">
        <p14:creationId xmlns:p14="http://schemas.microsoft.com/office/powerpoint/2010/main" val="125023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Features of the Unix </a:t>
            </a:r>
            <a:endParaRPr lang="en-US" dirty="0"/>
          </a:p>
        </p:txBody>
      </p:sp>
      <p:sp>
        <p:nvSpPr>
          <p:cNvPr id="3" name="Content Placeholder 2"/>
          <p:cNvSpPr>
            <a:spLocks noGrp="1"/>
          </p:cNvSpPr>
          <p:nvPr>
            <p:ph idx="1"/>
          </p:nvPr>
        </p:nvSpPr>
        <p:spPr/>
        <p:txBody>
          <a:bodyPr>
            <a:normAutofit/>
          </a:bodyPr>
          <a:lstStyle/>
          <a:p>
            <a:pPr algn="just"/>
            <a:r>
              <a:rPr lang="en-IN" b="1" dirty="0"/>
              <a:t>Security</a:t>
            </a:r>
          </a:p>
          <a:p>
            <a:pPr algn="just">
              <a:buFont typeface="Arial" panose="020B0604020202020204" pitchFamily="34" charset="0"/>
              <a:buChar char="•"/>
            </a:pPr>
            <a:r>
              <a:rPr lang="en-IN" dirty="0"/>
              <a:t>Unix Has the three provisions for protecting the data. </a:t>
            </a:r>
            <a:endParaRPr lang="en-IN" dirty="0" smtClean="0"/>
          </a:p>
          <a:p>
            <a:pPr algn="just">
              <a:buFont typeface="Arial" panose="020B0604020202020204" pitchFamily="34" charset="0"/>
              <a:buChar char="•"/>
            </a:pPr>
            <a:r>
              <a:rPr lang="en-IN" dirty="0" smtClean="0"/>
              <a:t>The </a:t>
            </a:r>
            <a:r>
              <a:rPr lang="en-IN" dirty="0"/>
              <a:t>first is provided by assigning the passwords and login names to the individual users and ensuring that nobody has excess to your work.             </a:t>
            </a:r>
            <a:endParaRPr lang="en-IN" dirty="0" smtClean="0"/>
          </a:p>
          <a:p>
            <a:pPr algn="just">
              <a:buFont typeface="Arial" panose="020B0604020202020204" pitchFamily="34" charset="0"/>
              <a:buChar char="•"/>
            </a:pPr>
            <a:r>
              <a:rPr lang="en-IN" dirty="0" smtClean="0"/>
              <a:t>All </a:t>
            </a:r>
            <a:r>
              <a:rPr lang="en-IN" dirty="0"/>
              <a:t>the file have the read write and execute permissions to each file which decide who can excess a particular file, which can modify and execute </a:t>
            </a:r>
            <a:r>
              <a:rPr lang="en-IN" dirty="0" smtClean="0"/>
              <a:t>it.</a:t>
            </a:r>
          </a:p>
          <a:p>
            <a:pPr algn="just">
              <a:buFont typeface="Arial" panose="020B0604020202020204" pitchFamily="34" charset="0"/>
              <a:buChar char="•"/>
            </a:pPr>
            <a:r>
              <a:rPr lang="en-IN" dirty="0" smtClean="0"/>
              <a:t>Lastly </a:t>
            </a:r>
            <a:r>
              <a:rPr lang="en-IN" dirty="0"/>
              <a:t>there is a file encryption utility which encodes your file into an unreadable format so even if someone succeeds in opening it your secrets are safe.</a:t>
            </a:r>
          </a:p>
          <a:p>
            <a:pPr algn="just"/>
            <a:endParaRPr lang="en-IN" b="1" dirty="0"/>
          </a:p>
        </p:txBody>
      </p:sp>
    </p:spTree>
    <p:extLst>
      <p:ext uri="{BB962C8B-B14F-4D97-AF65-F5344CB8AC3E}">
        <p14:creationId xmlns:p14="http://schemas.microsoft.com/office/powerpoint/2010/main" val="52587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Features of the Unix </a:t>
            </a:r>
            <a:endParaRPr lang="en-US" dirty="0"/>
          </a:p>
        </p:txBody>
      </p:sp>
      <p:sp>
        <p:nvSpPr>
          <p:cNvPr id="3" name="Content Placeholder 2"/>
          <p:cNvSpPr>
            <a:spLocks noGrp="1"/>
          </p:cNvSpPr>
          <p:nvPr>
            <p:ph idx="1"/>
          </p:nvPr>
        </p:nvSpPr>
        <p:spPr/>
        <p:txBody>
          <a:bodyPr>
            <a:normAutofit/>
          </a:bodyPr>
          <a:lstStyle/>
          <a:p>
            <a:pPr algn="just"/>
            <a:r>
              <a:rPr lang="en-IN" b="1" dirty="0"/>
              <a:t>Portability</a:t>
            </a:r>
          </a:p>
          <a:p>
            <a:pPr algn="just">
              <a:buFont typeface="Arial" panose="020B0604020202020204" pitchFamily="34" charset="0"/>
              <a:buChar char="•"/>
            </a:pPr>
            <a:r>
              <a:rPr lang="en-IN" dirty="0"/>
              <a:t>Portability means software can works on different types of hardware in same </a:t>
            </a:r>
            <a:r>
              <a:rPr lang="en-IN" dirty="0" smtClean="0"/>
              <a:t>way.</a:t>
            </a:r>
          </a:p>
          <a:p>
            <a:pPr algn="just">
              <a:buFont typeface="Arial" panose="020B0604020202020204" pitchFamily="34" charset="0"/>
              <a:buChar char="•"/>
            </a:pPr>
            <a:r>
              <a:rPr lang="en-IN" dirty="0" smtClean="0"/>
              <a:t>It </a:t>
            </a:r>
            <a:r>
              <a:rPr lang="en-IN" dirty="0"/>
              <a:t>is one of the main reasons for the popularity of the Unix. It can be ported to almost any computer system with only the minimum </a:t>
            </a:r>
            <a:r>
              <a:rPr lang="en-IN" dirty="0" smtClean="0"/>
              <a:t>adoptions.</a:t>
            </a:r>
          </a:p>
          <a:p>
            <a:pPr algn="just">
              <a:buFont typeface="Arial" panose="020B0604020202020204" pitchFamily="34" charset="0"/>
              <a:buChar char="•"/>
            </a:pPr>
            <a:r>
              <a:rPr lang="en-IN" dirty="0" smtClean="0"/>
              <a:t>A </a:t>
            </a:r>
            <a:r>
              <a:rPr lang="en-IN" dirty="0"/>
              <a:t>portability credit of the UNIX is because of the C language, it written in C language and C language is portable.</a:t>
            </a:r>
          </a:p>
          <a:p>
            <a:pPr algn="just"/>
            <a:endParaRPr lang="en-IN" dirty="0"/>
          </a:p>
        </p:txBody>
      </p:sp>
    </p:spTree>
    <p:extLst>
      <p:ext uri="{BB962C8B-B14F-4D97-AF65-F5344CB8AC3E}">
        <p14:creationId xmlns:p14="http://schemas.microsoft.com/office/powerpoint/2010/main" val="271015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0237" y="1305019"/>
            <a:ext cx="5343525" cy="4003828"/>
          </a:xfrm>
        </p:spPr>
      </p:pic>
    </p:spTree>
    <p:extLst>
      <p:ext uri="{BB962C8B-B14F-4D97-AF65-F5344CB8AC3E}">
        <p14:creationId xmlns:p14="http://schemas.microsoft.com/office/powerpoint/2010/main" val="113972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Architecture</a:t>
            </a:r>
          </a:p>
        </p:txBody>
      </p:sp>
      <p:sp>
        <p:nvSpPr>
          <p:cNvPr id="3" name="Content Placeholder 2"/>
          <p:cNvSpPr>
            <a:spLocks noGrp="1"/>
          </p:cNvSpPr>
          <p:nvPr>
            <p:ph idx="1"/>
          </p:nvPr>
        </p:nvSpPr>
        <p:spPr/>
        <p:txBody>
          <a:bodyPr>
            <a:normAutofit/>
          </a:bodyPr>
          <a:lstStyle/>
          <a:p>
            <a:pPr algn="just"/>
            <a:r>
              <a:rPr lang="en-IN" b="1" dirty="0" smtClean="0"/>
              <a:t>Hardware</a:t>
            </a:r>
            <a:endParaRPr lang="en-IN" b="1" dirty="0"/>
          </a:p>
          <a:p>
            <a:pPr algn="just">
              <a:buFont typeface="Arial" panose="020B0604020202020204" pitchFamily="34" charset="0"/>
              <a:buChar char="•"/>
            </a:pPr>
            <a:r>
              <a:rPr lang="en-IN" dirty="0"/>
              <a:t>The bottom layer </a:t>
            </a:r>
          </a:p>
          <a:p>
            <a:pPr algn="just">
              <a:buFont typeface="Arial" panose="020B0604020202020204" pitchFamily="34" charset="0"/>
              <a:buChar char="•"/>
            </a:pPr>
            <a:r>
              <a:rPr lang="en-IN" dirty="0"/>
              <a:t>It contains physical devices of computer like CPU, Memory, Disk, printer etc.</a:t>
            </a:r>
          </a:p>
          <a:p>
            <a:pPr algn="just">
              <a:buFont typeface="Arial" panose="020B0604020202020204" pitchFamily="34" charset="0"/>
              <a:buChar char="•"/>
            </a:pPr>
            <a:r>
              <a:rPr lang="en-IN" dirty="0"/>
              <a:t>UNIX kernel will interface with this hardware</a:t>
            </a:r>
            <a:r>
              <a:rPr lang="en-IN" dirty="0" smtClean="0"/>
              <a:t>.</a:t>
            </a:r>
          </a:p>
          <a:p>
            <a:pPr marL="0" indent="0" algn="just">
              <a:buNone/>
            </a:pPr>
            <a:endParaRPr lang="en-IN" dirty="0"/>
          </a:p>
          <a:p>
            <a:pPr algn="just"/>
            <a:r>
              <a:rPr lang="en-IN" b="1" dirty="0" smtClean="0"/>
              <a:t>UNIX </a:t>
            </a:r>
            <a:r>
              <a:rPr lang="en-IN" b="1" dirty="0"/>
              <a:t>Kernel</a:t>
            </a:r>
          </a:p>
          <a:p>
            <a:pPr algn="just">
              <a:buFont typeface="Arial" panose="020B0604020202020204" pitchFamily="34" charset="0"/>
              <a:buChar char="•"/>
            </a:pPr>
            <a:r>
              <a:rPr lang="en-IN" dirty="0"/>
              <a:t>It is program which provides services of OS like memory management, file management and process management.</a:t>
            </a:r>
          </a:p>
          <a:p>
            <a:pPr algn="just">
              <a:buFont typeface="Arial" panose="020B0604020202020204" pitchFamily="34" charset="0"/>
              <a:buChar char="•"/>
            </a:pPr>
            <a:r>
              <a:rPr lang="en-IN" dirty="0"/>
              <a:t>It will provide interface with hardware and user programs.</a:t>
            </a:r>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67196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Architecture</a:t>
            </a:r>
          </a:p>
        </p:txBody>
      </p:sp>
      <p:sp>
        <p:nvSpPr>
          <p:cNvPr id="3" name="Content Placeholder 2"/>
          <p:cNvSpPr>
            <a:spLocks noGrp="1"/>
          </p:cNvSpPr>
          <p:nvPr>
            <p:ph idx="1"/>
          </p:nvPr>
        </p:nvSpPr>
        <p:spPr/>
        <p:txBody>
          <a:bodyPr>
            <a:normAutofit/>
          </a:bodyPr>
          <a:lstStyle/>
          <a:p>
            <a:pPr algn="just"/>
            <a:r>
              <a:rPr lang="en-IN" b="1" dirty="0" smtClean="0"/>
              <a:t>Standard </a:t>
            </a:r>
            <a:r>
              <a:rPr lang="en-IN" b="1" dirty="0"/>
              <a:t>library</a:t>
            </a:r>
          </a:p>
          <a:p>
            <a:pPr algn="just">
              <a:buFont typeface="Arial" panose="020B0604020202020204" pitchFamily="34" charset="0"/>
              <a:buChar char="•"/>
            </a:pPr>
            <a:r>
              <a:rPr lang="en-IN" dirty="0"/>
              <a:t>It contains set of procedures. </a:t>
            </a:r>
            <a:endParaRPr lang="en-IN" dirty="0" smtClean="0"/>
          </a:p>
          <a:p>
            <a:pPr algn="just">
              <a:buFont typeface="Arial" panose="020B0604020202020204" pitchFamily="34" charset="0"/>
              <a:buChar char="•"/>
            </a:pPr>
            <a:r>
              <a:rPr lang="en-IN" dirty="0" smtClean="0"/>
              <a:t>This </a:t>
            </a:r>
            <a:r>
              <a:rPr lang="en-IN" dirty="0"/>
              <a:t>is collection of system level files.  </a:t>
            </a:r>
            <a:endParaRPr lang="en-IN" dirty="0" smtClean="0"/>
          </a:p>
          <a:p>
            <a:pPr algn="just">
              <a:buFont typeface="Arial" panose="020B0604020202020204" pitchFamily="34" charset="0"/>
              <a:buChar char="•"/>
            </a:pPr>
            <a:endParaRPr lang="en-IN" dirty="0"/>
          </a:p>
          <a:p>
            <a:pPr algn="just"/>
            <a:r>
              <a:rPr lang="en-IN" b="1" dirty="0" smtClean="0"/>
              <a:t>Utility </a:t>
            </a:r>
            <a:r>
              <a:rPr lang="en-IN" b="1" dirty="0"/>
              <a:t>program</a:t>
            </a:r>
          </a:p>
          <a:p>
            <a:pPr algn="just">
              <a:buFont typeface="Arial" panose="020B0604020202020204" pitchFamily="34" charset="0"/>
              <a:buChar char="•"/>
            </a:pPr>
            <a:r>
              <a:rPr lang="en-IN" dirty="0"/>
              <a:t>U</a:t>
            </a:r>
            <a:r>
              <a:rPr lang="en-IN" dirty="0" smtClean="0"/>
              <a:t>sed to </a:t>
            </a:r>
            <a:r>
              <a:rPr lang="en-IN" dirty="0"/>
              <a:t>make user programs and make work </a:t>
            </a:r>
            <a:r>
              <a:rPr lang="en-IN" dirty="0" smtClean="0"/>
              <a:t>easier.</a:t>
            </a:r>
          </a:p>
          <a:p>
            <a:pPr algn="just">
              <a:buFont typeface="Arial" panose="020B0604020202020204" pitchFamily="34" charset="0"/>
              <a:buChar char="•"/>
            </a:pPr>
            <a:r>
              <a:rPr lang="en-IN" dirty="0"/>
              <a:t>L</a:t>
            </a:r>
            <a:r>
              <a:rPr lang="en-IN" dirty="0" smtClean="0"/>
              <a:t>ike </a:t>
            </a:r>
            <a:r>
              <a:rPr lang="en-IN" dirty="0"/>
              <a:t>compilers, assemblers, editors etc</a:t>
            </a:r>
            <a:r>
              <a:rPr lang="en-IN" dirty="0" smtClean="0"/>
              <a:t>.</a:t>
            </a:r>
          </a:p>
          <a:p>
            <a:pPr algn="just">
              <a:buFont typeface="Arial" panose="020B0604020202020204" pitchFamily="34" charset="0"/>
              <a:buChar char="•"/>
            </a:pPr>
            <a:endParaRPr lang="en-IN" dirty="0"/>
          </a:p>
          <a:p>
            <a:pPr algn="just"/>
            <a:r>
              <a:rPr lang="en-IN" b="1" dirty="0" smtClean="0"/>
              <a:t>User</a:t>
            </a:r>
            <a:endParaRPr lang="en-IN" b="1" dirty="0"/>
          </a:p>
          <a:p>
            <a:pPr algn="just">
              <a:buFont typeface="Arial" panose="020B0604020202020204" pitchFamily="34" charset="0"/>
              <a:buChar char="•"/>
            </a:pPr>
            <a:r>
              <a:rPr lang="en-IN" dirty="0"/>
              <a:t>User programs are comes for processing and interact with system.</a:t>
            </a:r>
          </a:p>
        </p:txBody>
      </p:sp>
    </p:spTree>
    <p:extLst>
      <p:ext uri="{BB962C8B-B14F-4D97-AF65-F5344CB8AC3E}">
        <p14:creationId xmlns:p14="http://schemas.microsoft.com/office/powerpoint/2010/main" val="304979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Linux System</a:t>
            </a:r>
          </a:p>
        </p:txBody>
      </p:sp>
      <p:sp>
        <p:nvSpPr>
          <p:cNvPr id="3" name="Content Placeholder 2"/>
          <p:cNvSpPr>
            <a:spLocks noGrp="1"/>
          </p:cNvSpPr>
          <p:nvPr>
            <p:ph idx="1"/>
          </p:nvPr>
        </p:nvSpPr>
        <p:spPr/>
        <p:txBody>
          <a:bodyPr>
            <a:normAutofit lnSpcReduction="10000"/>
          </a:bodyPr>
          <a:lstStyle/>
          <a:p>
            <a:pPr algn="just"/>
            <a:r>
              <a:rPr lang="en-IN" b="1" dirty="0"/>
              <a:t>Kernel </a:t>
            </a:r>
          </a:p>
          <a:p>
            <a:pPr algn="just">
              <a:buFont typeface="Arial" panose="020B0604020202020204" pitchFamily="34" charset="0"/>
              <a:buChar char="•"/>
            </a:pPr>
            <a:r>
              <a:rPr lang="en-IN" dirty="0" smtClean="0"/>
              <a:t>Kernel </a:t>
            </a:r>
            <a:r>
              <a:rPr lang="en-IN" dirty="0"/>
              <a:t>is the core part of Linux. It is responsible for all major activities of this operating system. It consists of various modules and it interacts directly with the underlying </a:t>
            </a:r>
            <a:r>
              <a:rPr lang="en-IN" dirty="0" smtClean="0"/>
              <a:t>hardware.</a:t>
            </a:r>
          </a:p>
          <a:p>
            <a:pPr algn="just">
              <a:buFont typeface="Arial" panose="020B0604020202020204" pitchFamily="34" charset="0"/>
              <a:buChar char="•"/>
            </a:pPr>
            <a:endParaRPr lang="en-IN" dirty="0"/>
          </a:p>
          <a:p>
            <a:pPr algn="just"/>
            <a:r>
              <a:rPr lang="en-IN" b="1" dirty="0"/>
              <a:t>System Library</a:t>
            </a:r>
            <a:r>
              <a:rPr lang="en-IN" dirty="0"/>
              <a:t> </a:t>
            </a:r>
          </a:p>
          <a:p>
            <a:pPr algn="just">
              <a:buFont typeface="Arial" panose="020B0604020202020204" pitchFamily="34" charset="0"/>
              <a:buChar char="•"/>
            </a:pPr>
            <a:r>
              <a:rPr lang="en-IN" dirty="0" smtClean="0"/>
              <a:t>System </a:t>
            </a:r>
            <a:r>
              <a:rPr lang="en-IN" dirty="0"/>
              <a:t>libraries are special functions or programs using which application programs or system utilities accesses Kernel's features. </a:t>
            </a:r>
            <a:endParaRPr lang="en-IN" dirty="0" smtClean="0"/>
          </a:p>
          <a:p>
            <a:pPr algn="just">
              <a:buFont typeface="Arial" panose="020B0604020202020204" pitchFamily="34" charset="0"/>
              <a:buChar char="•"/>
            </a:pPr>
            <a:endParaRPr lang="en-IN" dirty="0"/>
          </a:p>
          <a:p>
            <a:pPr algn="just"/>
            <a:r>
              <a:rPr lang="en-IN" b="1" dirty="0"/>
              <a:t>System Utility </a:t>
            </a:r>
          </a:p>
          <a:p>
            <a:pPr algn="just">
              <a:buFont typeface="Arial" panose="020B0604020202020204" pitchFamily="34" charset="0"/>
              <a:buChar char="•"/>
            </a:pPr>
            <a:r>
              <a:rPr lang="en-IN" dirty="0" smtClean="0"/>
              <a:t>System </a:t>
            </a:r>
            <a:r>
              <a:rPr lang="en-IN" dirty="0"/>
              <a:t>Utility programs are responsible to do specialized, individual level tasks.</a:t>
            </a:r>
          </a:p>
        </p:txBody>
      </p:sp>
    </p:spTree>
    <p:extLst>
      <p:ext uri="{BB962C8B-B14F-4D97-AF65-F5344CB8AC3E}">
        <p14:creationId xmlns:p14="http://schemas.microsoft.com/office/powerpoint/2010/main" val="215756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Linux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006" y="1766656"/>
            <a:ext cx="4031987" cy="3613211"/>
          </a:xfrm>
        </p:spPr>
      </p:pic>
    </p:spTree>
    <p:extLst>
      <p:ext uri="{BB962C8B-B14F-4D97-AF65-F5344CB8AC3E}">
        <p14:creationId xmlns:p14="http://schemas.microsoft.com/office/powerpoint/2010/main" val="164594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 of Kernel</a:t>
            </a:r>
          </a:p>
        </p:txBody>
      </p:sp>
      <p:sp>
        <p:nvSpPr>
          <p:cNvPr id="3" name="Content Placeholder 2"/>
          <p:cNvSpPr>
            <a:spLocks noGrp="1"/>
          </p:cNvSpPr>
          <p:nvPr>
            <p:ph idx="1"/>
          </p:nvPr>
        </p:nvSpPr>
        <p:spPr/>
        <p:txBody>
          <a:bodyPr>
            <a:normAutofit fontScale="92500" lnSpcReduction="10000"/>
          </a:bodyPr>
          <a:lstStyle/>
          <a:p>
            <a:pPr algn="just"/>
            <a:r>
              <a:rPr lang="en-IN" b="1" dirty="0" smtClean="0"/>
              <a:t>Resource </a:t>
            </a:r>
            <a:r>
              <a:rPr lang="en-IN" b="1" dirty="0"/>
              <a:t>allocation</a:t>
            </a:r>
          </a:p>
          <a:p>
            <a:pPr algn="just">
              <a:buFont typeface="Arial" panose="020B0604020202020204" pitchFamily="34" charset="0"/>
              <a:buChar char="•"/>
            </a:pPr>
            <a:r>
              <a:rPr lang="en-IN" dirty="0"/>
              <a:t>The kernel's primary function is to manage the computer's resources and allow other programs to run and use these resources. </a:t>
            </a:r>
          </a:p>
          <a:p>
            <a:pPr algn="just">
              <a:buFont typeface="Arial" panose="020B0604020202020204" pitchFamily="34" charset="0"/>
              <a:buChar char="•"/>
            </a:pPr>
            <a:r>
              <a:rPr lang="en-IN" dirty="0"/>
              <a:t>These resources are- CPU, Memory and I/O devices</a:t>
            </a:r>
            <a:r>
              <a:rPr lang="en-IN" dirty="0" smtClean="0"/>
              <a:t>.</a:t>
            </a:r>
          </a:p>
          <a:p>
            <a:pPr marL="0" indent="0" algn="just">
              <a:buNone/>
            </a:pPr>
            <a:endParaRPr lang="en-IN" dirty="0"/>
          </a:p>
          <a:p>
            <a:pPr algn="just"/>
            <a:r>
              <a:rPr lang="en-IN" b="1" dirty="0" smtClean="0"/>
              <a:t>Process Management</a:t>
            </a:r>
            <a:r>
              <a:rPr lang="en-IN" dirty="0" smtClean="0"/>
              <a:t> </a:t>
            </a:r>
            <a:endParaRPr lang="en-IN" dirty="0"/>
          </a:p>
          <a:p>
            <a:pPr algn="just">
              <a:buFont typeface="Arial" panose="020B0604020202020204" pitchFamily="34" charset="0"/>
              <a:buChar char="•"/>
            </a:pPr>
            <a:r>
              <a:rPr lang="en-IN" dirty="0"/>
              <a:t>A process defines which memory portions the application can access. The main task of a kernel is to allow the execution of applications and support them with features such as hardware abstraction.</a:t>
            </a:r>
          </a:p>
          <a:p>
            <a:pPr algn="just">
              <a:buFont typeface="Arial" panose="020B0604020202020204" pitchFamily="34" charset="0"/>
              <a:buChar char="•"/>
            </a:pPr>
            <a:r>
              <a:rPr lang="en-IN" dirty="0"/>
              <a:t>To run an application, a kernel first set up an address space for the application, then loads the file containing the application's code into memory, then set up a stack for the program and branches to a given location inside the program, thus finally starting its execution.</a:t>
            </a:r>
          </a:p>
        </p:txBody>
      </p:sp>
    </p:spTree>
    <p:extLst>
      <p:ext uri="{BB962C8B-B14F-4D97-AF65-F5344CB8AC3E}">
        <p14:creationId xmlns:p14="http://schemas.microsoft.com/office/powerpoint/2010/main" val="11631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 of Kernel</a:t>
            </a:r>
          </a:p>
        </p:txBody>
      </p:sp>
      <p:sp>
        <p:nvSpPr>
          <p:cNvPr id="3" name="Content Placeholder 2"/>
          <p:cNvSpPr>
            <a:spLocks noGrp="1"/>
          </p:cNvSpPr>
          <p:nvPr>
            <p:ph idx="1"/>
          </p:nvPr>
        </p:nvSpPr>
        <p:spPr/>
        <p:txBody>
          <a:bodyPr>
            <a:normAutofit fontScale="92500" lnSpcReduction="10000"/>
          </a:bodyPr>
          <a:lstStyle/>
          <a:p>
            <a:pPr algn="just"/>
            <a:r>
              <a:rPr lang="en-IN" b="1" dirty="0" smtClean="0"/>
              <a:t>Memory Management</a:t>
            </a:r>
            <a:r>
              <a:rPr lang="en-IN" dirty="0" smtClean="0"/>
              <a:t> </a:t>
            </a:r>
            <a:endParaRPr lang="en-IN" dirty="0"/>
          </a:p>
          <a:p>
            <a:pPr algn="just">
              <a:buFont typeface="Arial" panose="020B0604020202020204" pitchFamily="34" charset="0"/>
              <a:buChar char="•"/>
            </a:pPr>
            <a:r>
              <a:rPr lang="en-IN" dirty="0"/>
              <a:t>The kernel has full access to the system's memory. </a:t>
            </a:r>
            <a:endParaRPr lang="en-IN" dirty="0" smtClean="0"/>
          </a:p>
          <a:p>
            <a:pPr algn="just">
              <a:buFont typeface="Arial" panose="020B0604020202020204" pitchFamily="34" charset="0"/>
              <a:buChar char="•"/>
            </a:pPr>
            <a:r>
              <a:rPr lang="en-IN" dirty="0" smtClean="0"/>
              <a:t>It </a:t>
            </a:r>
            <a:r>
              <a:rPr lang="en-IN" dirty="0"/>
              <a:t>allows processes to safely access this memory as they require it. </a:t>
            </a:r>
            <a:endParaRPr lang="en-IN" dirty="0" smtClean="0"/>
          </a:p>
          <a:p>
            <a:pPr algn="just">
              <a:buFont typeface="Arial" panose="020B0604020202020204" pitchFamily="34" charset="0"/>
              <a:buChar char="•"/>
            </a:pPr>
            <a:r>
              <a:rPr lang="en-IN" dirty="0" smtClean="0"/>
              <a:t>Virtual </a:t>
            </a:r>
            <a:r>
              <a:rPr lang="en-IN" dirty="0"/>
              <a:t>addressing helps kernel to create virtual partitions of memory in two disjointed areas, one is reserved for the kernel </a:t>
            </a:r>
            <a:r>
              <a:rPr lang="en-IN" dirty="0" smtClean="0"/>
              <a:t>(kernel </a:t>
            </a:r>
            <a:r>
              <a:rPr lang="en-IN" dirty="0"/>
              <a:t>space) and the other for the applications (user space</a:t>
            </a:r>
            <a:r>
              <a:rPr lang="en-IN" dirty="0" smtClean="0"/>
              <a:t>).</a:t>
            </a:r>
          </a:p>
          <a:p>
            <a:pPr algn="just">
              <a:buFont typeface="Arial" panose="020B0604020202020204" pitchFamily="34" charset="0"/>
              <a:buChar char="•"/>
            </a:pPr>
            <a:endParaRPr lang="en-IN" dirty="0"/>
          </a:p>
          <a:p>
            <a:pPr algn="just"/>
            <a:r>
              <a:rPr lang="en-IN" b="1" dirty="0" smtClean="0"/>
              <a:t>I/O </a:t>
            </a:r>
            <a:r>
              <a:rPr lang="en-IN" b="1" dirty="0"/>
              <a:t>Device </a:t>
            </a:r>
            <a:r>
              <a:rPr lang="en-IN" b="1" dirty="0" smtClean="0"/>
              <a:t>Management</a:t>
            </a:r>
            <a:r>
              <a:rPr lang="en-IN" dirty="0" smtClean="0"/>
              <a:t> </a:t>
            </a:r>
            <a:endParaRPr lang="en-IN" dirty="0"/>
          </a:p>
          <a:p>
            <a:pPr algn="just">
              <a:buFont typeface="Arial" panose="020B0604020202020204" pitchFamily="34" charset="0"/>
              <a:buChar char="•"/>
            </a:pPr>
            <a:r>
              <a:rPr lang="en-IN" dirty="0"/>
              <a:t>To perform useful functions, processes need access to the peripherals connected to the computer, which are controlled by the kernel through Device Drivers. </a:t>
            </a:r>
            <a:endParaRPr lang="en-IN" dirty="0" smtClean="0"/>
          </a:p>
          <a:p>
            <a:pPr algn="just">
              <a:buFont typeface="Arial" panose="020B0604020202020204" pitchFamily="34" charset="0"/>
              <a:buChar char="•"/>
            </a:pPr>
            <a:r>
              <a:rPr lang="en-IN" dirty="0" smtClean="0"/>
              <a:t>A </a:t>
            </a:r>
            <a:r>
              <a:rPr lang="en-IN" dirty="0"/>
              <a:t>device driver is a computer program that enables the operating system to interact with a hardware device. </a:t>
            </a:r>
          </a:p>
        </p:txBody>
      </p:sp>
    </p:spTree>
    <p:extLst>
      <p:ext uri="{BB962C8B-B14F-4D97-AF65-F5344CB8AC3E}">
        <p14:creationId xmlns:p14="http://schemas.microsoft.com/office/powerpoint/2010/main" val="286896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 of Kernel</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sz="2200" dirty="0"/>
              <a:t>It provides the operating system with information of how to control and communicate with a certain piece of </a:t>
            </a:r>
            <a:r>
              <a:rPr lang="en-IN" sz="2200" dirty="0" smtClean="0"/>
              <a:t>hardware.</a:t>
            </a:r>
          </a:p>
          <a:p>
            <a:pPr algn="just">
              <a:buFont typeface="Arial" panose="020B0604020202020204" pitchFamily="34" charset="0"/>
              <a:buChar char="•"/>
            </a:pPr>
            <a:r>
              <a:rPr lang="en-IN" sz="2200" dirty="0" smtClean="0"/>
              <a:t>A </a:t>
            </a:r>
            <a:r>
              <a:rPr lang="en-IN" sz="2200" dirty="0"/>
              <a:t>kernel maintains a list of available devices. </a:t>
            </a:r>
            <a:endParaRPr lang="en-IN" sz="2200" dirty="0" smtClean="0"/>
          </a:p>
          <a:p>
            <a:pPr algn="just">
              <a:buFont typeface="Arial" panose="020B0604020202020204" pitchFamily="34" charset="0"/>
              <a:buChar char="•"/>
            </a:pPr>
            <a:r>
              <a:rPr lang="en-IN" sz="2200" dirty="0" smtClean="0"/>
              <a:t>The </a:t>
            </a:r>
            <a:r>
              <a:rPr lang="en-IN" sz="2200" dirty="0"/>
              <a:t>kernel provides the I/O to allow drivers to physically access their devices through some port or memory location</a:t>
            </a:r>
            <a:r>
              <a:rPr lang="en-IN" sz="2200" dirty="0" smtClean="0"/>
              <a:t>.</a:t>
            </a:r>
          </a:p>
          <a:p>
            <a:pPr algn="just">
              <a:buFont typeface="Arial" panose="020B0604020202020204" pitchFamily="34" charset="0"/>
              <a:buChar char="•"/>
            </a:pPr>
            <a:endParaRPr lang="en-IN" sz="2200" dirty="0"/>
          </a:p>
          <a:p>
            <a:pPr algn="just"/>
            <a:r>
              <a:rPr lang="en-IN" sz="2200" b="1" dirty="0" smtClean="0"/>
              <a:t>Inter- </a:t>
            </a:r>
            <a:r>
              <a:rPr lang="en-IN" sz="2200" b="1" dirty="0"/>
              <a:t>Process </a:t>
            </a:r>
            <a:r>
              <a:rPr lang="en-IN" sz="2200" b="1" dirty="0" smtClean="0"/>
              <a:t>Communication</a:t>
            </a:r>
            <a:r>
              <a:rPr lang="en-IN" sz="2200" dirty="0" smtClean="0"/>
              <a:t> </a:t>
            </a:r>
            <a:endParaRPr lang="en-IN" sz="2200" dirty="0"/>
          </a:p>
          <a:p>
            <a:pPr algn="just">
              <a:buFont typeface="Arial" panose="020B0604020202020204" pitchFamily="34" charset="0"/>
              <a:buChar char="•"/>
            </a:pPr>
            <a:r>
              <a:rPr lang="en-IN" sz="2200" dirty="0"/>
              <a:t>Kernel provides methods for Synchronization and Communication between processes called Inter- Process Communication (IPC). </a:t>
            </a:r>
            <a:endParaRPr lang="en-IN" sz="2200" dirty="0" smtClean="0"/>
          </a:p>
          <a:p>
            <a:pPr algn="just">
              <a:buFont typeface="Arial" panose="020B0604020202020204" pitchFamily="34" charset="0"/>
              <a:buChar char="•"/>
            </a:pPr>
            <a:r>
              <a:rPr lang="en-IN" sz="2200" dirty="0" smtClean="0"/>
              <a:t>There </a:t>
            </a:r>
            <a:r>
              <a:rPr lang="en-IN" sz="2200" dirty="0"/>
              <a:t>are various approaches of IPC say, semaphore, shared memory, message queue, pipe (or named </a:t>
            </a:r>
            <a:r>
              <a:rPr lang="en-IN" sz="2200" dirty="0" err="1"/>
              <a:t>fifo</a:t>
            </a:r>
            <a:r>
              <a:rPr lang="en-IN" sz="2200" dirty="0"/>
              <a:t>), etc.</a:t>
            </a:r>
          </a:p>
          <a:p>
            <a:pPr algn="just"/>
            <a:endParaRPr lang="en-IN" sz="2200" dirty="0"/>
          </a:p>
        </p:txBody>
      </p:sp>
    </p:spTree>
    <p:extLst>
      <p:ext uri="{BB962C8B-B14F-4D97-AF65-F5344CB8AC3E}">
        <p14:creationId xmlns:p14="http://schemas.microsoft.com/office/powerpoint/2010/main" val="32411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0517" y="1970843"/>
            <a:ext cx="8389398" cy="2554545"/>
          </a:xfrm>
          <a:prstGeom prst="rect">
            <a:avLst/>
          </a:prstGeom>
          <a:noFill/>
        </p:spPr>
        <p:txBody>
          <a:bodyPr wrap="square" rtlCol="0">
            <a:spAutoFit/>
          </a:bodyPr>
          <a:lstStyle/>
          <a:p>
            <a:pPr algn="ctr"/>
            <a:r>
              <a:rPr lang="en-US" sz="8000" b="1" dirty="0" smtClean="0"/>
              <a:t>Unix/Linux </a:t>
            </a:r>
            <a:r>
              <a:rPr lang="en-US" sz="8000" b="1" dirty="0"/>
              <a:t>Operating </a:t>
            </a:r>
            <a:r>
              <a:rPr lang="en-US" sz="8000" b="1" dirty="0" smtClean="0"/>
              <a:t>System</a:t>
            </a:r>
            <a:endParaRPr lang="en-US" sz="8000" b="1" dirty="0"/>
          </a:p>
        </p:txBody>
      </p:sp>
    </p:spTree>
    <p:extLst>
      <p:ext uri="{BB962C8B-B14F-4D97-AF65-F5344CB8AC3E}">
        <p14:creationId xmlns:p14="http://schemas.microsoft.com/office/powerpoint/2010/main" val="1240970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 of Kernel</a:t>
            </a:r>
          </a:p>
        </p:txBody>
      </p:sp>
      <p:sp>
        <p:nvSpPr>
          <p:cNvPr id="3" name="Content Placeholder 2"/>
          <p:cNvSpPr>
            <a:spLocks noGrp="1"/>
          </p:cNvSpPr>
          <p:nvPr>
            <p:ph idx="1"/>
          </p:nvPr>
        </p:nvSpPr>
        <p:spPr/>
        <p:txBody>
          <a:bodyPr>
            <a:noAutofit/>
          </a:bodyPr>
          <a:lstStyle/>
          <a:p>
            <a:pPr algn="just"/>
            <a:r>
              <a:rPr lang="en-IN" sz="2200" b="1" dirty="0" smtClean="0"/>
              <a:t>Scheduling</a:t>
            </a:r>
            <a:endParaRPr lang="en-IN" sz="2200" dirty="0"/>
          </a:p>
          <a:p>
            <a:pPr algn="just">
              <a:buFont typeface="Arial" panose="020B0604020202020204" pitchFamily="34" charset="0"/>
              <a:buChar char="•"/>
            </a:pPr>
            <a:r>
              <a:rPr lang="en-IN" sz="2200" dirty="0"/>
              <a:t>In a Multitasking system, the kernel will give every program a slice of time and switch from process to process so quickly that it will appear to the user as if these processes were being executed simultaneously. </a:t>
            </a:r>
          </a:p>
          <a:p>
            <a:pPr algn="just">
              <a:buFont typeface="Arial" panose="020B0604020202020204" pitchFamily="34" charset="0"/>
              <a:buChar char="•"/>
            </a:pPr>
            <a:r>
              <a:rPr lang="en-IN" sz="2200" dirty="0"/>
              <a:t>The kernel uses Scheduling Algorithms to determine which process is running next and how much time it will be given. </a:t>
            </a:r>
          </a:p>
          <a:p>
            <a:pPr algn="just"/>
            <a:r>
              <a:rPr lang="en-IN" sz="2200" b="1" dirty="0" smtClean="0"/>
              <a:t>System </a:t>
            </a:r>
            <a:r>
              <a:rPr lang="en-IN" sz="2200" b="1" dirty="0"/>
              <a:t>Calls and Interrupt </a:t>
            </a:r>
            <a:r>
              <a:rPr lang="en-IN" sz="2200" b="1" dirty="0" smtClean="0"/>
              <a:t>Handling</a:t>
            </a:r>
            <a:r>
              <a:rPr lang="en-IN" sz="2200" dirty="0" smtClean="0"/>
              <a:t> </a:t>
            </a:r>
            <a:endParaRPr lang="en-IN" sz="2200" dirty="0"/>
          </a:p>
          <a:p>
            <a:pPr algn="just">
              <a:buFont typeface="Arial" panose="020B0604020202020204" pitchFamily="34" charset="0"/>
              <a:buChar char="•"/>
            </a:pPr>
            <a:r>
              <a:rPr lang="en-IN" sz="2200" dirty="0"/>
              <a:t>A system call is a mechanism that is used by the application program to request a service from the operating system. </a:t>
            </a:r>
          </a:p>
          <a:p>
            <a:pPr algn="just">
              <a:buFont typeface="Arial" panose="020B0604020202020204" pitchFamily="34" charset="0"/>
              <a:buChar char="•"/>
            </a:pPr>
            <a:r>
              <a:rPr lang="en-IN" sz="2200" dirty="0"/>
              <a:t>System calls include close, open, read, wait and write. To access the services provided by the kernel we need to invoke the related kernel functions. Most kernels provide a C Library or an API, which in turn invokes the related kernel functions.</a:t>
            </a:r>
          </a:p>
        </p:txBody>
      </p:sp>
    </p:spTree>
    <p:extLst>
      <p:ext uri="{BB962C8B-B14F-4D97-AF65-F5344CB8AC3E}">
        <p14:creationId xmlns:p14="http://schemas.microsoft.com/office/powerpoint/2010/main" val="9104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 of Kernel</a:t>
            </a:r>
          </a:p>
        </p:txBody>
      </p:sp>
      <p:sp>
        <p:nvSpPr>
          <p:cNvPr id="3" name="Content Placeholder 2"/>
          <p:cNvSpPr>
            <a:spLocks noGrp="1"/>
          </p:cNvSpPr>
          <p:nvPr>
            <p:ph idx="1"/>
          </p:nvPr>
        </p:nvSpPr>
        <p:spPr/>
        <p:txBody>
          <a:bodyPr>
            <a:normAutofit/>
          </a:bodyPr>
          <a:lstStyle/>
          <a:p>
            <a:pPr algn="just"/>
            <a:r>
              <a:rPr lang="en-IN" sz="2200" b="1" dirty="0" smtClean="0"/>
              <a:t>Security </a:t>
            </a:r>
            <a:r>
              <a:rPr lang="en-IN" sz="2200" b="1" dirty="0"/>
              <a:t>or Protection </a:t>
            </a:r>
            <a:r>
              <a:rPr lang="en-IN" sz="2200" b="1" dirty="0" smtClean="0"/>
              <a:t>Management</a:t>
            </a:r>
            <a:endParaRPr lang="en-IN" sz="2200" b="1" dirty="0"/>
          </a:p>
          <a:p>
            <a:pPr algn="just">
              <a:buFont typeface="Arial" panose="020B0604020202020204" pitchFamily="34" charset="0"/>
              <a:buChar char="•"/>
            </a:pPr>
            <a:r>
              <a:rPr lang="en-IN" sz="2200" dirty="0"/>
              <a:t>Kernel also provides protection from faults (error control) and from malicious </a:t>
            </a:r>
            <a:r>
              <a:rPr lang="en-IN" sz="2200" dirty="0" smtClean="0"/>
              <a:t>behaviours </a:t>
            </a:r>
            <a:r>
              <a:rPr lang="en-IN" sz="2200" dirty="0"/>
              <a:t>(Security). </a:t>
            </a:r>
          </a:p>
          <a:p>
            <a:pPr algn="just">
              <a:buFont typeface="Arial" panose="020B0604020202020204" pitchFamily="34" charset="0"/>
              <a:buChar char="•"/>
            </a:pPr>
            <a:r>
              <a:rPr lang="en-IN" sz="2200" dirty="0"/>
              <a:t>One approach toward this can be Language based protection system, in which the kernel will only allow code to execute which has been produced by a trusted language compiler.</a:t>
            </a:r>
          </a:p>
        </p:txBody>
      </p:sp>
    </p:spTree>
    <p:extLst>
      <p:ext uri="{BB962C8B-B14F-4D97-AF65-F5344CB8AC3E}">
        <p14:creationId xmlns:p14="http://schemas.microsoft.com/office/powerpoint/2010/main" val="11239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Vs. Windows</a:t>
            </a:r>
          </a:p>
        </p:txBody>
      </p:sp>
      <p:sp>
        <p:nvSpPr>
          <p:cNvPr id="3" name="Content Placeholder 2"/>
          <p:cNvSpPr>
            <a:spLocks noGrp="1"/>
          </p:cNvSpPr>
          <p:nvPr>
            <p:ph idx="1"/>
          </p:nvPr>
        </p:nvSpPr>
        <p:spPr/>
        <p:txBody>
          <a:bodyPr>
            <a:normAutofit lnSpcReduction="10000"/>
          </a:bodyPr>
          <a:lstStyle/>
          <a:p>
            <a:pPr algn="just"/>
            <a:r>
              <a:rPr lang="en-IN" sz="2200" b="1" dirty="0" smtClean="0"/>
              <a:t>Reduces </a:t>
            </a:r>
            <a:r>
              <a:rPr lang="en-IN" sz="2200" b="1" dirty="0"/>
              <a:t>the risk of carpal tunnel syndrome</a:t>
            </a:r>
          </a:p>
          <a:p>
            <a:pPr algn="just">
              <a:buFont typeface="Arial" panose="020B0604020202020204" pitchFamily="34" charset="0"/>
              <a:buChar char="•"/>
            </a:pPr>
            <a:r>
              <a:rPr lang="en-IN" sz="2200" dirty="0"/>
              <a:t>When </a:t>
            </a:r>
            <a:r>
              <a:rPr lang="en-IN" sz="2200" dirty="0" smtClean="0"/>
              <a:t>Linux </a:t>
            </a:r>
            <a:r>
              <a:rPr lang="en-IN" sz="2200" dirty="0"/>
              <a:t>is properly installed, there no longer a need to use the mouse. Chances of you using a mouse is close to zero.</a:t>
            </a:r>
          </a:p>
          <a:p>
            <a:pPr algn="just"/>
            <a:r>
              <a:rPr lang="en-IN" sz="2200" b="1" dirty="0" smtClean="0"/>
              <a:t>Use </a:t>
            </a:r>
            <a:r>
              <a:rPr lang="en-IN" sz="2200" b="1" dirty="0"/>
              <a:t>the extra cash for rewards</a:t>
            </a:r>
          </a:p>
          <a:p>
            <a:pPr algn="just">
              <a:buFont typeface="Arial" panose="020B0604020202020204" pitchFamily="34" charset="0"/>
              <a:buChar char="•"/>
            </a:pPr>
            <a:r>
              <a:rPr lang="en-IN" sz="2200" dirty="0"/>
              <a:t>Linux is 100% free while Windows Vista Ultimate costs $398.99 at the time of writing. Companies that pay a licensing annually could have used the money for other things like buying an additional server to reduce the load or even give a bigger bonus to its loyal employees.</a:t>
            </a:r>
          </a:p>
          <a:p>
            <a:pPr algn="just"/>
            <a:r>
              <a:rPr lang="en-IN" sz="2200" b="1" dirty="0" smtClean="0"/>
              <a:t>Formats </a:t>
            </a:r>
            <a:r>
              <a:rPr lang="en-IN" sz="2200" b="1" dirty="0"/>
              <a:t>are free, freedom is preserved</a:t>
            </a:r>
          </a:p>
          <a:p>
            <a:pPr algn="just">
              <a:buFont typeface="Arial" panose="020B0604020202020204" pitchFamily="34" charset="0"/>
              <a:buChar char="•"/>
            </a:pPr>
            <a:r>
              <a:rPr lang="en-IN" sz="2200" dirty="0"/>
              <a:t>Linux file formats can be accessed in a variety of ways because they are free. Windows on the other hand makes you lock your own data in secret formats that can only be accessed with tools leased to you at the vendor’s price. </a:t>
            </a:r>
          </a:p>
        </p:txBody>
      </p:sp>
    </p:spTree>
    <p:extLst>
      <p:ext uri="{BB962C8B-B14F-4D97-AF65-F5344CB8AC3E}">
        <p14:creationId xmlns:p14="http://schemas.microsoft.com/office/powerpoint/2010/main" val="369268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Vs. Windows</a:t>
            </a:r>
          </a:p>
        </p:txBody>
      </p:sp>
      <p:sp>
        <p:nvSpPr>
          <p:cNvPr id="3" name="Content Placeholder 2"/>
          <p:cNvSpPr>
            <a:spLocks noGrp="1"/>
          </p:cNvSpPr>
          <p:nvPr>
            <p:ph idx="1"/>
          </p:nvPr>
        </p:nvSpPr>
        <p:spPr/>
        <p:txBody>
          <a:bodyPr>
            <a:normAutofit fontScale="92500" lnSpcReduction="10000"/>
          </a:bodyPr>
          <a:lstStyle/>
          <a:p>
            <a:pPr algn="just"/>
            <a:r>
              <a:rPr lang="en-IN" sz="2200" b="1" dirty="0" smtClean="0"/>
              <a:t>Zero </a:t>
            </a:r>
            <a:r>
              <a:rPr lang="en-IN" sz="2200" b="1" dirty="0"/>
              <a:t>risk in violating license agreements</a:t>
            </a:r>
          </a:p>
          <a:p>
            <a:pPr algn="just">
              <a:buFont typeface="Arial" panose="020B0604020202020204" pitchFamily="34" charset="0"/>
              <a:buChar char="•"/>
            </a:pPr>
            <a:r>
              <a:rPr lang="en-IN" sz="2200" dirty="0"/>
              <a:t>Linux is open source so you are unlikely to violate any license agreement. All the software is happily yours. With MS Windows you likely already violate all kinds of licenses and you could be pronounced a computer pirate if only a smart lawyer was after you. </a:t>
            </a:r>
          </a:p>
          <a:p>
            <a:pPr algn="just"/>
            <a:r>
              <a:rPr lang="en-IN" sz="2200" b="1" dirty="0" smtClean="0"/>
              <a:t>Transparent </a:t>
            </a:r>
            <a:r>
              <a:rPr lang="en-IN" sz="2200" b="1" dirty="0" err="1"/>
              <a:t>vs</a:t>
            </a:r>
            <a:r>
              <a:rPr lang="en-IN" sz="2200" b="1" dirty="0"/>
              <a:t> Proprietary</a:t>
            </a:r>
          </a:p>
          <a:p>
            <a:pPr algn="just">
              <a:buFont typeface="Arial" panose="020B0604020202020204" pitchFamily="34" charset="0"/>
              <a:buChar char="•"/>
            </a:pPr>
            <a:r>
              <a:rPr lang="en-IN" sz="2200" dirty="0"/>
              <a:t>MS Windows is based on DOS, Linux is based on UNIX. MS Windows Graphical User Interface (GUI) is based on Microsoft-own marketing-driven specifications. Linux GUI is based on industry-standard network-transparent X-Windows.</a:t>
            </a:r>
          </a:p>
          <a:p>
            <a:pPr algn="just"/>
            <a:r>
              <a:rPr lang="en-IN" sz="2200" b="1" dirty="0" smtClean="0"/>
              <a:t>Better </a:t>
            </a:r>
            <a:r>
              <a:rPr lang="en-IN" sz="2200" b="1" dirty="0"/>
              <a:t>network, processing capabilities</a:t>
            </a:r>
          </a:p>
          <a:p>
            <a:pPr algn="just">
              <a:buFont typeface="Arial" panose="020B0604020202020204" pitchFamily="34" charset="0"/>
              <a:buChar char="•"/>
            </a:pPr>
            <a:r>
              <a:rPr lang="en-IN" sz="2200" dirty="0"/>
              <a:t>Linux beats Windows hands down on network features, as a development platform, in data processing capabilities, and as a scientific workstation. MS Windows desktop has a more polished appearance, simple general business applications, and many more games for kids (less intellectual games compared to </a:t>
            </a:r>
            <a:r>
              <a:rPr lang="en-IN" sz="2200" dirty="0" err="1"/>
              <a:t>linux’s</a:t>
            </a:r>
            <a:r>
              <a:rPr lang="en-IN" sz="2200" dirty="0"/>
              <a:t>).</a:t>
            </a:r>
          </a:p>
        </p:txBody>
      </p:sp>
    </p:spTree>
    <p:extLst>
      <p:ext uri="{BB962C8B-B14F-4D97-AF65-F5344CB8AC3E}">
        <p14:creationId xmlns:p14="http://schemas.microsoft.com/office/powerpoint/2010/main" val="270539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Vs. Windows</a:t>
            </a:r>
          </a:p>
        </p:txBody>
      </p:sp>
      <p:sp>
        <p:nvSpPr>
          <p:cNvPr id="3" name="Content Placeholder 2"/>
          <p:cNvSpPr>
            <a:spLocks noGrp="1"/>
          </p:cNvSpPr>
          <p:nvPr>
            <p:ph idx="1"/>
          </p:nvPr>
        </p:nvSpPr>
        <p:spPr/>
        <p:txBody>
          <a:bodyPr>
            <a:normAutofit fontScale="92500" lnSpcReduction="20000"/>
          </a:bodyPr>
          <a:lstStyle/>
          <a:p>
            <a:pPr algn="just"/>
            <a:r>
              <a:rPr lang="en-IN" sz="2200" b="1" dirty="0" smtClean="0"/>
              <a:t>Customizable</a:t>
            </a:r>
            <a:endParaRPr lang="en-IN" sz="2200" b="1" dirty="0"/>
          </a:p>
          <a:p>
            <a:pPr algn="just">
              <a:buFont typeface="Arial" panose="020B0604020202020204" pitchFamily="34" charset="0"/>
              <a:buChar char="•"/>
            </a:pPr>
            <a:r>
              <a:rPr lang="en-IN" sz="2200" dirty="0"/>
              <a:t>Linux is customizable in a way that Windows is not. For example, </a:t>
            </a:r>
            <a:r>
              <a:rPr lang="en-IN" sz="2200" dirty="0" err="1"/>
              <a:t>NASlite</a:t>
            </a:r>
            <a:r>
              <a:rPr lang="en-IN" sz="2200" dirty="0"/>
              <a:t> is a version of Linux that runs off a single floppy disk and converts an old computer into a file server. This ultra-small edition of Linux is capable of networking, file sharing and being a web server.</a:t>
            </a:r>
          </a:p>
          <a:p>
            <a:pPr algn="just"/>
            <a:r>
              <a:rPr lang="en-IN" sz="2200" b="1" dirty="0" smtClean="0"/>
              <a:t>Flexibility</a:t>
            </a:r>
            <a:endParaRPr lang="en-IN" sz="2200" b="1" dirty="0"/>
          </a:p>
          <a:p>
            <a:pPr algn="just">
              <a:buFont typeface="Arial" panose="020B0604020202020204" pitchFamily="34" charset="0"/>
              <a:buChar char="•"/>
            </a:pPr>
            <a:r>
              <a:rPr lang="en-IN" sz="2200" dirty="0"/>
              <a:t>Windows must boot from a primary partition. Linux can boot from either a primary partition or a logical partition inside an extended partition. Windows must boot from the first hard disk. Linux can boot from any hard disk in the computer.</a:t>
            </a:r>
          </a:p>
          <a:p>
            <a:pPr algn="just"/>
            <a:r>
              <a:rPr lang="en-IN" sz="2200" b="1" dirty="0" smtClean="0"/>
              <a:t>Mobility</a:t>
            </a:r>
            <a:endParaRPr lang="en-IN" sz="2200" b="1" dirty="0"/>
          </a:p>
          <a:p>
            <a:pPr algn="just">
              <a:buFont typeface="Arial" panose="020B0604020202020204" pitchFamily="34" charset="0"/>
              <a:buChar char="•"/>
            </a:pPr>
            <a:r>
              <a:rPr lang="en-IN" sz="2200" dirty="0"/>
              <a:t>Windows allows programs to store user information (files and settings) anywhere. In contrast, Linux stores all user data in the home directory making it much easier to migrate from an old computer to a new one. If home directories are segregated in their own partition, you can even upgrade from one version of Linux to another without having to migrate user data and settings.</a:t>
            </a:r>
          </a:p>
        </p:txBody>
      </p:sp>
    </p:spTree>
    <p:extLst>
      <p:ext uri="{BB962C8B-B14F-4D97-AF65-F5344CB8AC3E}">
        <p14:creationId xmlns:p14="http://schemas.microsoft.com/office/powerpoint/2010/main" val="226809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Vs. Windows</a:t>
            </a:r>
          </a:p>
        </p:txBody>
      </p:sp>
      <p:sp>
        <p:nvSpPr>
          <p:cNvPr id="3" name="Content Placeholder 2"/>
          <p:cNvSpPr>
            <a:spLocks noGrp="1"/>
          </p:cNvSpPr>
          <p:nvPr>
            <p:ph idx="1"/>
          </p:nvPr>
        </p:nvSpPr>
        <p:spPr/>
        <p:txBody>
          <a:bodyPr>
            <a:normAutofit/>
          </a:bodyPr>
          <a:lstStyle/>
          <a:p>
            <a:pPr algn="just"/>
            <a:r>
              <a:rPr lang="en-IN" sz="2200" b="1" dirty="0" smtClean="0"/>
              <a:t>Proven </a:t>
            </a:r>
            <a:r>
              <a:rPr lang="en-IN" sz="2200" b="1" dirty="0"/>
              <a:t>Security</a:t>
            </a:r>
          </a:p>
          <a:p>
            <a:pPr algn="just">
              <a:buFont typeface="Arial" panose="020B0604020202020204" pitchFamily="34" charset="0"/>
              <a:buChar char="•"/>
            </a:pPr>
            <a:r>
              <a:rPr lang="en-IN" sz="2200" dirty="0"/>
              <a:t>Why isn’t Linux affected by viruses? Simply because its code has been open source for more than a decade, tested by people all around the world, and not by a single development team like in the case of Windows. </a:t>
            </a:r>
            <a:endParaRPr lang="en-IN" sz="2200" dirty="0" smtClean="0"/>
          </a:p>
          <a:p>
            <a:pPr algn="just">
              <a:buFont typeface="Arial" panose="020B0604020202020204" pitchFamily="34" charset="0"/>
              <a:buChar char="•"/>
            </a:pPr>
            <a:r>
              <a:rPr lang="en-IN" sz="2200" dirty="0" smtClean="0"/>
              <a:t>This </a:t>
            </a:r>
            <a:r>
              <a:rPr lang="en-IN" sz="2200" dirty="0"/>
              <a:t>leads to a lightning fast finding and fixing for exploitable holes in Linux. </a:t>
            </a:r>
            <a:endParaRPr lang="en-IN" sz="2200" dirty="0" smtClean="0"/>
          </a:p>
          <a:p>
            <a:pPr algn="just">
              <a:buFont typeface="Arial" panose="020B0604020202020204" pitchFamily="34" charset="0"/>
              <a:buChar char="•"/>
            </a:pPr>
            <a:r>
              <a:rPr lang="en-IN" sz="2200" dirty="0" smtClean="0"/>
              <a:t>So </a:t>
            </a:r>
            <a:r>
              <a:rPr lang="en-IN" sz="2200" dirty="0"/>
              <a:t>that my friends, proves Linux as having an extremely enhanced security and lesser chances of exploits compared to Windows.</a:t>
            </a:r>
          </a:p>
          <a:p>
            <a:pPr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334359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an Operating System?</a:t>
            </a:r>
            <a:endParaRPr lang="en-US" dirty="0"/>
          </a:p>
        </p:txBody>
      </p:sp>
      <p:sp>
        <p:nvSpPr>
          <p:cNvPr id="3" name="Content Placeholder 2"/>
          <p:cNvSpPr>
            <a:spLocks noGrp="1"/>
          </p:cNvSpPr>
          <p:nvPr>
            <p:ph idx="1"/>
          </p:nvPr>
        </p:nvSpPr>
        <p:spPr/>
        <p:txBody>
          <a:bodyPr>
            <a:noAutofit/>
          </a:bodyPr>
          <a:lstStyle/>
          <a:p>
            <a:pPr algn="just">
              <a:buFont typeface="Arial" panose="020B0604020202020204" pitchFamily="34" charset="0"/>
              <a:buChar char="•"/>
            </a:pPr>
            <a:r>
              <a:rPr lang="en-IN" dirty="0"/>
              <a:t>The operating system (OS) is the program which starts up when you turn on your computer and runs underneath all other programs - without it nothing would happen at </a:t>
            </a:r>
            <a:r>
              <a:rPr lang="en-IN" dirty="0" smtClean="0"/>
              <a:t>all.</a:t>
            </a:r>
          </a:p>
          <a:p>
            <a:pPr algn="just">
              <a:buFont typeface="Arial" panose="020B0604020202020204" pitchFamily="34" charset="0"/>
              <a:buChar char="•"/>
            </a:pPr>
            <a:r>
              <a:rPr lang="en-IN" dirty="0" smtClean="0"/>
              <a:t>In </a:t>
            </a:r>
            <a:r>
              <a:rPr lang="en-IN" dirty="0"/>
              <a:t>simple terms, an operating system is a </a:t>
            </a:r>
            <a:r>
              <a:rPr lang="en-IN" dirty="0" smtClean="0"/>
              <a:t>manager. It </a:t>
            </a:r>
            <a:r>
              <a:rPr lang="en-IN" dirty="0"/>
              <a:t>manages all the available resources on a computer, from the CPU, to memory, to hard disk </a:t>
            </a:r>
            <a:r>
              <a:rPr lang="en-IN" dirty="0" smtClean="0"/>
              <a:t>accesses.</a:t>
            </a:r>
          </a:p>
          <a:p>
            <a:pPr algn="just">
              <a:buFont typeface="Arial" panose="020B0604020202020204" pitchFamily="34" charset="0"/>
              <a:buChar char="•"/>
            </a:pPr>
            <a:r>
              <a:rPr lang="en-IN" dirty="0" smtClean="0"/>
              <a:t>Several </a:t>
            </a:r>
            <a:r>
              <a:rPr lang="en-IN" dirty="0"/>
              <a:t>people can use a UNIX computer at the same time; hence UNIX is called a multiuser system. Any of these users can also run multiple programs at the same time; hence UNIX is called multitasking. </a:t>
            </a:r>
          </a:p>
          <a:p>
            <a:pPr marL="457200" indent="-457200" algn="just">
              <a:buFont typeface="+mj-lt"/>
              <a:buAutoNum type="arabicPeriod" startAt="7"/>
            </a:pPr>
            <a:endParaRPr lang="en-IN" dirty="0"/>
          </a:p>
        </p:txBody>
      </p:sp>
    </p:spTree>
    <p:extLst>
      <p:ext uri="{BB962C8B-B14F-4D97-AF65-F5344CB8AC3E}">
        <p14:creationId xmlns:p14="http://schemas.microsoft.com/office/powerpoint/2010/main" val="121262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Tasks the operating system must </a:t>
            </a:r>
            <a:r>
              <a:rPr lang="en-IN" dirty="0" smtClean="0"/>
              <a:t>perform</a:t>
            </a:r>
            <a:r>
              <a:rPr lang="en-IN" dirty="0"/>
              <a:t/>
            </a:r>
            <a:br>
              <a:rPr lang="en-IN" dirty="0"/>
            </a:br>
            <a:endParaRPr lang="en-US" dirty="0"/>
          </a:p>
        </p:txBody>
      </p:sp>
      <p:sp>
        <p:nvSpPr>
          <p:cNvPr id="3" name="Content Placeholder 2"/>
          <p:cNvSpPr>
            <a:spLocks noGrp="1"/>
          </p:cNvSpPr>
          <p:nvPr>
            <p:ph idx="1"/>
          </p:nvPr>
        </p:nvSpPr>
        <p:spPr/>
        <p:txBody>
          <a:bodyPr>
            <a:noAutofit/>
          </a:bodyPr>
          <a:lstStyle/>
          <a:p>
            <a:pPr algn="just"/>
            <a:r>
              <a:rPr lang="en-IN" b="1" dirty="0"/>
              <a:t>Control Hardware</a:t>
            </a:r>
          </a:p>
          <a:p>
            <a:pPr algn="just">
              <a:buFont typeface="Arial" panose="020B0604020202020204" pitchFamily="34" charset="0"/>
              <a:buChar char="•"/>
            </a:pPr>
            <a:r>
              <a:rPr lang="en-IN" dirty="0"/>
              <a:t>The operating system controls all the parts of the computer and attempts to get everything working together. </a:t>
            </a:r>
          </a:p>
          <a:p>
            <a:pPr algn="just"/>
            <a:r>
              <a:rPr lang="en-IN" b="1" dirty="0"/>
              <a:t>Run Applications</a:t>
            </a:r>
          </a:p>
          <a:p>
            <a:pPr algn="just">
              <a:buFont typeface="Arial" panose="020B0604020202020204" pitchFamily="34" charset="0"/>
              <a:buChar char="•"/>
            </a:pPr>
            <a:r>
              <a:rPr lang="en-IN" dirty="0"/>
              <a:t>Another job the OS does is run application software. This would include word processors, web browsers, games, etc... </a:t>
            </a:r>
          </a:p>
          <a:p>
            <a:pPr algn="just"/>
            <a:r>
              <a:rPr lang="en-IN" b="1" dirty="0"/>
              <a:t>Manage Data and Files</a:t>
            </a:r>
          </a:p>
          <a:p>
            <a:pPr algn="just">
              <a:buFont typeface="Arial" panose="020B0604020202020204" pitchFamily="34" charset="0"/>
              <a:buChar char="•"/>
            </a:pPr>
            <a:r>
              <a:rPr lang="en-IN" dirty="0"/>
              <a:t>The OS makes it easy for you to organize your computer. Through the OS you are able to do a number of things to data, including copy, move, delete, and rename it. This makes it much easier to find and organize what you have. </a:t>
            </a:r>
          </a:p>
          <a:p>
            <a:pPr marL="457200" indent="-457200" algn="just">
              <a:buFont typeface="+mj-lt"/>
              <a:buAutoNum type="arabicPeriod" startAt="7"/>
            </a:pPr>
            <a:endParaRPr lang="en-IN" dirty="0"/>
          </a:p>
        </p:txBody>
      </p:sp>
    </p:spTree>
    <p:extLst>
      <p:ext uri="{BB962C8B-B14F-4D97-AF65-F5344CB8AC3E}">
        <p14:creationId xmlns:p14="http://schemas.microsoft.com/office/powerpoint/2010/main" val="376083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 ?</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dirty="0"/>
              <a:t>Several people can use a UNIX computer at the same time; hence UNIX is called a multiuser system. Any of these users can also run multiple programs at the same time; hence UNIX is called multitasking. </a:t>
            </a:r>
          </a:p>
          <a:p>
            <a:pPr algn="just">
              <a:buFont typeface="Arial" panose="020B0604020202020204" pitchFamily="34" charset="0"/>
              <a:buChar char="•"/>
            </a:pPr>
            <a:r>
              <a:rPr lang="en-IN" dirty="0"/>
              <a:t>UNIX is a powerful operating system originally developed at AT&amp;T Bell Labs.</a:t>
            </a:r>
          </a:p>
        </p:txBody>
      </p:sp>
    </p:spTree>
    <p:extLst>
      <p:ext uri="{BB962C8B-B14F-4D97-AF65-F5344CB8AC3E}">
        <p14:creationId xmlns:p14="http://schemas.microsoft.com/office/powerpoint/2010/main" val="38554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UNIX ?</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IN" dirty="0"/>
              <a:t>The UNIX system is mainly composed of three different parts: the kernel, the file system, and the shell.</a:t>
            </a:r>
          </a:p>
          <a:p>
            <a:pPr algn="just">
              <a:buFont typeface="Arial" panose="020B0604020202020204" pitchFamily="34" charset="0"/>
              <a:buChar char="•"/>
            </a:pPr>
            <a:r>
              <a:rPr lang="en-IN" dirty="0"/>
              <a:t>The kernel is that part of the system which manages the resources of whatever computer system it lives on, to keep track of the disks, tapes, printers, terminals, communication lines and any other devices.</a:t>
            </a:r>
          </a:p>
          <a:p>
            <a:pPr algn="just">
              <a:buFont typeface="Arial" panose="020B0604020202020204" pitchFamily="34" charset="0"/>
              <a:buChar char="•"/>
            </a:pPr>
            <a:r>
              <a:rPr lang="en-IN" dirty="0"/>
              <a:t>The file system is the organizing structure for data. The file system is perhaps the most important part of the Linux operating system. </a:t>
            </a:r>
          </a:p>
          <a:p>
            <a:pPr algn="just">
              <a:buFont typeface="Arial" panose="020B0604020202020204" pitchFamily="34" charset="0"/>
              <a:buChar char="•"/>
            </a:pPr>
            <a:r>
              <a:rPr lang="en-IN" dirty="0"/>
              <a:t>The shell is the command interpreter. Although the shell is just a utility program, and is not properly a part of the system, it is the part that the user sees. </a:t>
            </a:r>
          </a:p>
          <a:p>
            <a:pPr algn="just">
              <a:buFont typeface="Arial" panose="020B0604020202020204" pitchFamily="34" charset="0"/>
              <a:buChar char="•"/>
            </a:pPr>
            <a:r>
              <a:rPr lang="en-IN" dirty="0"/>
              <a:t>The shell listens to your terminal and translates your requests into actions on the part of the kernel and the many utility </a:t>
            </a:r>
            <a:r>
              <a:rPr lang="en-IN" dirty="0" smtClean="0"/>
              <a:t>programs.</a:t>
            </a: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45645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History</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dirty="0"/>
              <a:t>The UNIX operating system was born in the late </a:t>
            </a:r>
            <a:r>
              <a:rPr lang="en-IN" dirty="0" smtClean="0"/>
              <a:t>1960s.</a:t>
            </a:r>
          </a:p>
          <a:p>
            <a:pPr>
              <a:buFont typeface="Arial" panose="020B0604020202020204" pitchFamily="34" charset="0"/>
              <a:buChar char="•"/>
            </a:pPr>
            <a:r>
              <a:rPr lang="en-IN" dirty="0" smtClean="0"/>
              <a:t>It </a:t>
            </a:r>
            <a:r>
              <a:rPr lang="en-IN" dirty="0"/>
              <a:t>originally began as a one man project led by Ken Thompson of Bell Labs, and has since grown to become the most widely used operating </a:t>
            </a:r>
            <a:r>
              <a:rPr lang="en-IN" dirty="0" smtClean="0"/>
              <a:t>system.</a:t>
            </a:r>
          </a:p>
          <a:p>
            <a:pPr>
              <a:buFont typeface="Arial" panose="020B0604020202020204" pitchFamily="34" charset="0"/>
              <a:buChar char="•"/>
            </a:pPr>
            <a:r>
              <a:rPr lang="en-IN" dirty="0" smtClean="0"/>
              <a:t>In </a:t>
            </a:r>
            <a:r>
              <a:rPr lang="en-IN" dirty="0"/>
              <a:t>the time since UNIX was first developed, it has gone through many different generations and even </a:t>
            </a:r>
            <a:r>
              <a:rPr lang="en-IN" dirty="0" smtClean="0"/>
              <a:t>mutations.</a:t>
            </a:r>
          </a:p>
          <a:p>
            <a:pPr>
              <a:buFont typeface="Arial" panose="020B0604020202020204" pitchFamily="34" charset="0"/>
              <a:buChar char="•"/>
            </a:pPr>
            <a:r>
              <a:rPr lang="en-IN" dirty="0" smtClean="0"/>
              <a:t>Some </a:t>
            </a:r>
            <a:r>
              <a:rPr lang="en-IN" dirty="0"/>
              <a:t>differ substantially from the original version, like Berkeley Software Distribution (BSD) or </a:t>
            </a:r>
            <a:r>
              <a:rPr lang="en-IN" dirty="0" smtClean="0"/>
              <a:t>Linux.</a:t>
            </a:r>
          </a:p>
          <a:p>
            <a:pPr>
              <a:buFont typeface="Arial" panose="020B0604020202020204" pitchFamily="34" charset="0"/>
              <a:buChar char="•"/>
            </a:pPr>
            <a:r>
              <a:rPr lang="en-IN" dirty="0" smtClean="0"/>
              <a:t>Others</a:t>
            </a:r>
            <a:r>
              <a:rPr lang="en-IN" dirty="0"/>
              <a:t>, still contain major portions that are based on the original source code.</a:t>
            </a:r>
          </a:p>
          <a:p>
            <a:pPr marL="457200" indent="-457200">
              <a:buFont typeface="+mj-lt"/>
              <a:buAutoNum type="arabicPeriod" startAt="7"/>
            </a:pPr>
            <a:endParaRPr lang="en-IN" dirty="0"/>
          </a:p>
        </p:txBody>
      </p:sp>
    </p:spTree>
    <p:extLst>
      <p:ext uri="{BB962C8B-B14F-4D97-AF65-F5344CB8AC3E}">
        <p14:creationId xmlns:p14="http://schemas.microsoft.com/office/powerpoint/2010/main" val="93624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Features of the Unix </a:t>
            </a:r>
            <a:endParaRPr lang="en-US" dirty="0"/>
          </a:p>
        </p:txBody>
      </p:sp>
      <p:sp>
        <p:nvSpPr>
          <p:cNvPr id="3" name="Content Placeholder 2"/>
          <p:cNvSpPr>
            <a:spLocks noGrp="1"/>
          </p:cNvSpPr>
          <p:nvPr>
            <p:ph idx="1"/>
          </p:nvPr>
        </p:nvSpPr>
        <p:spPr/>
        <p:txBody>
          <a:bodyPr>
            <a:normAutofit lnSpcReduction="10000"/>
          </a:bodyPr>
          <a:lstStyle/>
          <a:p>
            <a:pPr algn="just"/>
            <a:r>
              <a:rPr lang="en-IN" b="1" dirty="0"/>
              <a:t>Open Source</a:t>
            </a:r>
          </a:p>
          <a:p>
            <a:pPr algn="just">
              <a:buFont typeface="Arial" panose="020B0604020202020204" pitchFamily="34" charset="0"/>
              <a:buChar char="•"/>
            </a:pPr>
            <a:r>
              <a:rPr lang="en-IN" dirty="0"/>
              <a:t>Linux source code is freely available and it is community based   development project.</a:t>
            </a:r>
          </a:p>
          <a:p>
            <a:pPr algn="just">
              <a:buFont typeface="Arial" panose="020B0604020202020204" pitchFamily="34" charset="0"/>
              <a:buChar char="•"/>
            </a:pPr>
            <a:endParaRPr lang="en-IN" dirty="0"/>
          </a:p>
          <a:p>
            <a:pPr algn="just"/>
            <a:r>
              <a:rPr lang="en-IN" b="1" dirty="0"/>
              <a:t>Multiuser capability</a:t>
            </a:r>
          </a:p>
          <a:p>
            <a:pPr algn="just">
              <a:buFont typeface="Arial" panose="020B0604020202020204" pitchFamily="34" charset="0"/>
              <a:buChar char="•"/>
            </a:pPr>
            <a:r>
              <a:rPr lang="en-IN" dirty="0"/>
              <a:t>In a multi user system the same computer resources hard disk, memory </a:t>
            </a:r>
            <a:r>
              <a:rPr lang="en-IN" dirty="0" smtClean="0"/>
              <a:t>etc. </a:t>
            </a:r>
            <a:r>
              <a:rPr lang="en-IN" dirty="0"/>
              <a:t>are accessible to the many users.</a:t>
            </a:r>
          </a:p>
          <a:p>
            <a:pPr algn="just">
              <a:buFont typeface="Arial" panose="020B0604020202020204" pitchFamily="34" charset="0"/>
              <a:buChar char="•"/>
            </a:pPr>
            <a:r>
              <a:rPr lang="en-IN" dirty="0"/>
              <a:t>Users are given the different terminal to operate, a terminal in turn, is a keyboard and a monitor. All the terminals are connected to the main computer whose resources are available by all users.</a:t>
            </a:r>
          </a:p>
          <a:p>
            <a:pPr algn="just">
              <a:buFont typeface="Arial" panose="020B0604020202020204" pitchFamily="34" charset="0"/>
              <a:buChar char="•"/>
            </a:pPr>
            <a:r>
              <a:rPr lang="en-IN" dirty="0"/>
              <a:t>So the user at any of the terminals cannot use only the computer but also any devices that may be attached like a printer.</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253876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Features of the Unix </a:t>
            </a:r>
            <a:endParaRPr lang="en-US" dirty="0"/>
          </a:p>
        </p:txBody>
      </p:sp>
      <p:sp>
        <p:nvSpPr>
          <p:cNvPr id="3" name="Content Placeholder 2"/>
          <p:cNvSpPr>
            <a:spLocks noGrp="1"/>
          </p:cNvSpPr>
          <p:nvPr>
            <p:ph idx="1"/>
          </p:nvPr>
        </p:nvSpPr>
        <p:spPr/>
        <p:txBody>
          <a:bodyPr>
            <a:normAutofit lnSpcReduction="10000"/>
          </a:bodyPr>
          <a:lstStyle/>
          <a:p>
            <a:pPr algn="just"/>
            <a:r>
              <a:rPr lang="en-IN" b="1" dirty="0"/>
              <a:t>Multitasking capability</a:t>
            </a:r>
          </a:p>
          <a:p>
            <a:pPr algn="just">
              <a:buFont typeface="Arial" panose="020B0604020202020204" pitchFamily="34" charset="0"/>
              <a:buChar char="•"/>
            </a:pPr>
            <a:r>
              <a:rPr lang="en-IN" dirty="0"/>
              <a:t>It means that it is capable of carrying out more than one job at the same time it allow you to type in a program in its editor while simultaneously executes some other command you might have given earlier.</a:t>
            </a:r>
          </a:p>
          <a:p>
            <a:pPr algn="just"/>
            <a:endParaRPr lang="en-IN" b="1" dirty="0"/>
          </a:p>
          <a:p>
            <a:pPr algn="just"/>
            <a:r>
              <a:rPr lang="en-IN" b="1" dirty="0"/>
              <a:t>Communication</a:t>
            </a:r>
          </a:p>
          <a:p>
            <a:pPr algn="just">
              <a:buFont typeface="Arial" panose="020B0604020202020204" pitchFamily="34" charset="0"/>
              <a:buChar char="•"/>
            </a:pPr>
            <a:r>
              <a:rPr lang="en-IN" dirty="0"/>
              <a:t>UNIX has the excellent communication with the users. The communication may be within the network of a single main computer or between two or more such computer </a:t>
            </a:r>
            <a:r>
              <a:rPr lang="en-IN" dirty="0" smtClean="0"/>
              <a:t>network.</a:t>
            </a:r>
          </a:p>
          <a:p>
            <a:pPr algn="just">
              <a:buFont typeface="Arial" panose="020B0604020202020204" pitchFamily="34" charset="0"/>
              <a:buChar char="•"/>
            </a:pPr>
            <a:r>
              <a:rPr lang="en-IN" dirty="0" smtClean="0"/>
              <a:t>The </a:t>
            </a:r>
            <a:r>
              <a:rPr lang="en-IN" dirty="0"/>
              <a:t>users can easily exchange mail, data, and programs through such networks.</a:t>
            </a:r>
          </a:p>
          <a:p>
            <a:pPr algn="just"/>
            <a:endParaRPr lang="en-IN" b="1" dirty="0"/>
          </a:p>
        </p:txBody>
      </p:sp>
    </p:spTree>
    <p:extLst>
      <p:ext uri="{BB962C8B-B14F-4D97-AF65-F5344CB8AC3E}">
        <p14:creationId xmlns:p14="http://schemas.microsoft.com/office/powerpoint/2010/main" val="20617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2127</Words>
  <Application>Microsoft Office PowerPoint</Application>
  <PresentationFormat>On-screen Show (4:3)</PresentationFormat>
  <Paragraphs>152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FontAwesome</vt:lpstr>
      <vt:lpstr>Open Sans</vt:lpstr>
      <vt:lpstr>Open Sans Extrabold</vt:lpstr>
      <vt:lpstr>Open Sans Semibold</vt:lpstr>
      <vt:lpstr>Times New Roman</vt:lpstr>
      <vt:lpstr>Wingdings</vt:lpstr>
      <vt:lpstr>1_Office Theme</vt:lpstr>
      <vt:lpstr>Unit – 9 Unix/Linux Operating System              </vt:lpstr>
      <vt:lpstr>PowerPoint Presentation</vt:lpstr>
      <vt:lpstr>What is an Operating System?</vt:lpstr>
      <vt:lpstr> Tasks the operating system must perform </vt:lpstr>
      <vt:lpstr>What is UNIX ?</vt:lpstr>
      <vt:lpstr>What is UNIX ?</vt:lpstr>
      <vt:lpstr>UNIX History</vt:lpstr>
      <vt:lpstr>The Features of the Unix </vt:lpstr>
      <vt:lpstr>The Features of the Unix </vt:lpstr>
      <vt:lpstr>The Features of the Unix </vt:lpstr>
      <vt:lpstr>The Features of the Unix </vt:lpstr>
      <vt:lpstr>Linux  Architecture</vt:lpstr>
      <vt:lpstr>Linux  Architecture</vt:lpstr>
      <vt:lpstr>Linux  Architecture</vt:lpstr>
      <vt:lpstr>Components of Linux System</vt:lpstr>
      <vt:lpstr>Components of Linux System</vt:lpstr>
      <vt:lpstr>Basic function of Kernel</vt:lpstr>
      <vt:lpstr>Basic function of Kernel</vt:lpstr>
      <vt:lpstr>Basic function of Kernel</vt:lpstr>
      <vt:lpstr>Basic function of Kernel</vt:lpstr>
      <vt:lpstr>Basic function of Kernel</vt:lpstr>
      <vt:lpstr>Linux Vs. Windows</vt:lpstr>
      <vt:lpstr>Linux Vs. Windows</vt:lpstr>
      <vt:lpstr>Linux Vs. Windows</vt:lpstr>
      <vt:lpstr>Linux Vs. Windows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cp:revision>
  <dcterms:created xsi:type="dcterms:W3CDTF">2017-01-04T09:05:11Z</dcterms:created>
  <dcterms:modified xsi:type="dcterms:W3CDTF">2017-05-15T03:29:03Z</dcterms:modified>
</cp:coreProperties>
</file>