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314" r:id="rId6"/>
    <p:sldId id="260" r:id="rId7"/>
    <p:sldId id="262" r:id="rId8"/>
    <p:sldId id="263" r:id="rId9"/>
    <p:sldId id="264" r:id="rId10"/>
    <p:sldId id="316" r:id="rId11"/>
    <p:sldId id="319" r:id="rId12"/>
    <p:sldId id="320" r:id="rId13"/>
    <p:sldId id="265" r:id="rId14"/>
    <p:sldId id="266" r:id="rId15"/>
    <p:sldId id="313" r:id="rId16"/>
    <p:sldId id="269" r:id="rId17"/>
    <p:sldId id="307" r:id="rId18"/>
    <p:sldId id="270" r:id="rId19"/>
    <p:sldId id="271" r:id="rId20"/>
    <p:sldId id="272" r:id="rId21"/>
    <p:sldId id="273" r:id="rId22"/>
    <p:sldId id="286" r:id="rId23"/>
    <p:sldId id="287" r:id="rId24"/>
    <p:sldId id="288" r:id="rId25"/>
    <p:sldId id="289" r:id="rId26"/>
    <p:sldId id="291" r:id="rId27"/>
    <p:sldId id="293" r:id="rId28"/>
    <p:sldId id="294" r:id="rId29"/>
    <p:sldId id="323" r:id="rId30"/>
    <p:sldId id="309" r:id="rId31"/>
    <p:sldId id="322" r:id="rId32"/>
    <p:sldId id="297" r:id="rId33"/>
    <p:sldId id="298" r:id="rId34"/>
    <p:sldId id="310" r:id="rId35"/>
    <p:sldId id="299" r:id="rId36"/>
    <p:sldId id="300" r:id="rId37"/>
    <p:sldId id="301" r:id="rId38"/>
    <p:sldId id="302" r:id="rId39"/>
    <p:sldId id="311" r:id="rId40"/>
    <p:sldId id="304" r:id="rId41"/>
    <p:sldId id="305" r:id="rId42"/>
    <p:sldId id="275" r:id="rId43"/>
    <p:sldId id="276" r:id="rId44"/>
    <p:sldId id="312" r:id="rId45"/>
    <p:sldId id="31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zIU7MDV0vOsZ998HyM6nQ==" hashData="+s6N6V76J4s4WgAuhXHkKQxgSrcWOAksOdLLI123092jqhmeGP/CybVb41l9L6LebaTCkOxbweqRDpExOQhdE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40524"/>
    <a:srgbClr val="A7C0DE"/>
    <a:srgbClr val="7BA1CE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02A7E-BDAA-4D84-8A06-3B1E9545ED0F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8838297E-A6BB-4E2D-993D-D1F240C7A0E5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13715D51-81D6-487D-8110-977FA083D2AF}" type="parTrans" cxnId="{C5668CC5-3494-4F7E-B8C8-012A59AB8A22}">
      <dgm:prSet/>
      <dgm:spPr/>
      <dgm:t>
        <a:bodyPr/>
        <a:lstStyle/>
        <a:p>
          <a:endParaRPr lang="en-US"/>
        </a:p>
      </dgm:t>
    </dgm:pt>
    <dgm:pt modelId="{2B265654-EFED-4E60-8FED-05ABC4892D15}" type="sibTrans" cxnId="{C5668CC5-3494-4F7E-B8C8-012A59AB8A22}">
      <dgm:prSet/>
      <dgm:spPr/>
      <dgm:t>
        <a:bodyPr/>
        <a:lstStyle/>
        <a:p>
          <a:endParaRPr lang="en-US"/>
        </a:p>
      </dgm:t>
    </dgm:pt>
    <dgm:pt modelId="{A5168DAA-5832-4B71-9E4C-8E7C6E31C15C}" type="pres">
      <dgm:prSet presAssocID="{20C02A7E-BDAA-4D84-8A06-3B1E9545ED0F}" presName="Name0" presStyleCnt="0">
        <dgm:presLayoutVars>
          <dgm:chMax val="7"/>
          <dgm:dir/>
          <dgm:resizeHandles val="exact"/>
        </dgm:presLayoutVars>
      </dgm:prSet>
      <dgm:spPr/>
    </dgm:pt>
    <dgm:pt modelId="{E096C930-F471-4C6E-AB61-E4C717BBF448}" type="pres">
      <dgm:prSet presAssocID="{20C02A7E-BDAA-4D84-8A06-3B1E9545ED0F}" presName="ellipse1" presStyleLbl="vennNode1" presStyleIdx="0" presStyleCnt="1" custLinFactNeighborX="-27861" custLinFactNeighborY="57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BA3D04-BAA6-4D06-B8BD-CC758AA7F558}" type="presOf" srcId="{8838297E-A6BB-4E2D-993D-D1F240C7A0E5}" destId="{E096C930-F471-4C6E-AB61-E4C717BBF448}" srcOrd="0" destOrd="0" presId="urn:microsoft.com/office/officeart/2005/8/layout/rings+Icon"/>
    <dgm:cxn modelId="{C5668CC5-3494-4F7E-B8C8-012A59AB8A22}" srcId="{20C02A7E-BDAA-4D84-8A06-3B1E9545ED0F}" destId="{8838297E-A6BB-4E2D-993D-D1F240C7A0E5}" srcOrd="0" destOrd="0" parTransId="{13715D51-81D6-487D-8110-977FA083D2AF}" sibTransId="{2B265654-EFED-4E60-8FED-05ABC4892D15}"/>
    <dgm:cxn modelId="{000F9FC0-3259-4619-9773-9A2E59BA143E}" type="presOf" srcId="{20C02A7E-BDAA-4D84-8A06-3B1E9545ED0F}" destId="{A5168DAA-5832-4B71-9E4C-8E7C6E31C15C}" srcOrd="0" destOrd="0" presId="urn:microsoft.com/office/officeart/2005/8/layout/rings+Icon"/>
    <dgm:cxn modelId="{786E2171-EA76-4DAD-8B6E-488ABEE21312}" type="presParOf" srcId="{A5168DAA-5832-4B71-9E4C-8E7C6E31C15C}" destId="{E096C930-F471-4C6E-AB61-E4C717BBF448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493E6-48FE-4BEB-9E64-A0F1471779F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</dgm:pt>
    <dgm:pt modelId="{B68D86C1-F24F-4746-985A-AC79499179C3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600" dirty="0" smtClean="0"/>
            <a:t>B</a:t>
          </a:r>
          <a:endParaRPr lang="en-US" sz="2600" dirty="0"/>
        </a:p>
      </dgm:t>
    </dgm:pt>
    <dgm:pt modelId="{722186E5-B8DB-4E50-ACCC-37A738991478}" type="parTrans" cxnId="{A48C920F-9384-4AFD-BBF2-A3F353474E92}">
      <dgm:prSet/>
      <dgm:spPr/>
      <dgm:t>
        <a:bodyPr/>
        <a:lstStyle/>
        <a:p>
          <a:endParaRPr lang="en-US"/>
        </a:p>
      </dgm:t>
    </dgm:pt>
    <dgm:pt modelId="{5C00451B-B5B4-4DA2-8AB6-1882868C0BDE}" type="sibTrans" cxnId="{A48C920F-9384-4AFD-BBF2-A3F353474E92}">
      <dgm:prSet/>
      <dgm:spPr/>
      <dgm:t>
        <a:bodyPr/>
        <a:lstStyle/>
        <a:p>
          <a:endParaRPr lang="en-US"/>
        </a:p>
      </dgm:t>
    </dgm:pt>
    <dgm:pt modelId="{A05B76BF-15AF-4230-9255-55AE1FC9306A}" type="pres">
      <dgm:prSet presAssocID="{361493E6-48FE-4BEB-9E64-A0F1471779FB}" presName="Name0" presStyleCnt="0">
        <dgm:presLayoutVars>
          <dgm:chMax val="7"/>
          <dgm:dir/>
          <dgm:resizeHandles val="exact"/>
        </dgm:presLayoutVars>
      </dgm:prSet>
      <dgm:spPr/>
    </dgm:pt>
    <dgm:pt modelId="{EAE2C94E-E2C4-4EDA-BF4C-BBF1652B5066}" type="pres">
      <dgm:prSet presAssocID="{361493E6-48FE-4BEB-9E64-A0F1471779FB}" presName="ellipse1" presStyleLbl="vennNode1" presStyleIdx="0" presStyleCnt="1" custLinFactNeighborX="-20128" custLinFactNeighborY="44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C920F-9384-4AFD-BBF2-A3F353474E92}" srcId="{361493E6-48FE-4BEB-9E64-A0F1471779FB}" destId="{B68D86C1-F24F-4746-985A-AC79499179C3}" srcOrd="0" destOrd="0" parTransId="{722186E5-B8DB-4E50-ACCC-37A738991478}" sibTransId="{5C00451B-B5B4-4DA2-8AB6-1882868C0BDE}"/>
    <dgm:cxn modelId="{BC0F4742-AA8B-49B5-A4E6-982DFF855319}" type="presOf" srcId="{B68D86C1-F24F-4746-985A-AC79499179C3}" destId="{EAE2C94E-E2C4-4EDA-BF4C-BBF1652B5066}" srcOrd="0" destOrd="0" presId="urn:microsoft.com/office/officeart/2005/8/layout/rings+Icon"/>
    <dgm:cxn modelId="{AFDA960D-C6AD-4F33-B97D-702F81AFD85E}" type="presOf" srcId="{361493E6-48FE-4BEB-9E64-A0F1471779FB}" destId="{A05B76BF-15AF-4230-9255-55AE1FC9306A}" srcOrd="0" destOrd="0" presId="urn:microsoft.com/office/officeart/2005/8/layout/rings+Icon"/>
    <dgm:cxn modelId="{81CB537B-DA19-4ACD-B134-4A97851CCBA8}" type="presParOf" srcId="{A05B76BF-15AF-4230-9255-55AE1FC9306A}" destId="{EAE2C94E-E2C4-4EDA-BF4C-BBF1652B5066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 smtClean="0"/>
            <a:t> </a:t>
          </a:r>
          <a:r>
            <a:rPr lang="en-US" sz="4400" dirty="0" smtClean="0"/>
            <a:t>A</a:t>
          </a:r>
          <a:endParaRPr lang="en-US" sz="4400" dirty="0"/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 smtClean="0"/>
            <a:t>B</a:t>
          </a:r>
          <a:endParaRPr lang="en-US" sz="4400" dirty="0"/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  <dgm:t>
        <a:bodyPr/>
        <a:lstStyle/>
        <a:p>
          <a:endParaRPr lang="en-US"/>
        </a:p>
      </dgm:t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4F6F-E8EC-4652-A466-B4413EC2A6CF}" type="pres">
      <dgm:prSet presAssocID="{4DB94439-FB73-4DF8-80C9-B7D111C2878D}" presName="circ2" presStyleLbl="vennNode1" presStyleIdx="1" presStyleCnt="2"/>
      <dgm:spPr/>
      <dgm:t>
        <a:bodyPr/>
        <a:lstStyle/>
        <a:p>
          <a:endParaRPr lang="en-US"/>
        </a:p>
      </dgm:t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815F2-ED3D-462C-8EE4-3084C373615E}" type="presOf" srcId="{9E801209-AB1F-426F-AC5E-959616E1A871}" destId="{C167175D-D605-445E-B110-FC4C8265D082}" srcOrd="0" destOrd="0" presId="urn:microsoft.com/office/officeart/2005/8/layout/venn1"/>
    <dgm:cxn modelId="{B55BF96F-AFC0-41F4-AB35-5623F2FE2873}" type="presOf" srcId="{4DB94439-FB73-4DF8-80C9-B7D111C2878D}" destId="{D3482414-218C-448A-9EEF-CE334DF883F8}" srcOrd="1" destOrd="0" presId="urn:microsoft.com/office/officeart/2005/8/layout/venn1"/>
    <dgm:cxn modelId="{FB3D2226-2BC5-429B-9144-6D9444133E6D}" type="presOf" srcId="{4DB94439-FB73-4DF8-80C9-B7D111C2878D}" destId="{EB1E4F6F-E8EC-4652-A466-B4413EC2A6CF}" srcOrd="0" destOrd="0" presId="urn:microsoft.com/office/officeart/2005/8/layout/venn1"/>
    <dgm:cxn modelId="{C94FEFA4-7F37-436A-BA29-75B55D78B9BF}" type="presOf" srcId="{03FE9124-2D8E-4D9A-837E-49CD930A92B6}" destId="{FF9F3275-AE11-4E74-8BEB-999A10E5283E}" srcOrd="0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19F6E926-2869-44BC-B2A0-2928C48FFE15}" type="presOf" srcId="{03FE9124-2D8E-4D9A-837E-49CD930A92B6}" destId="{E714446B-3EB1-4FAB-9005-0FC210241CE1}" srcOrd="1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420E84F0-2BED-4E3A-B65A-BF45B6D94D4F}" type="presParOf" srcId="{C167175D-D605-445E-B110-FC4C8265D082}" destId="{FF9F3275-AE11-4E74-8BEB-999A10E5283E}" srcOrd="0" destOrd="0" presId="urn:microsoft.com/office/officeart/2005/8/layout/venn1"/>
    <dgm:cxn modelId="{611BE97E-6391-4DAA-87DD-B593A4FBFF0F}" type="presParOf" srcId="{C167175D-D605-445E-B110-FC4C8265D082}" destId="{E714446B-3EB1-4FAB-9005-0FC210241CE1}" srcOrd="1" destOrd="0" presId="urn:microsoft.com/office/officeart/2005/8/layout/venn1"/>
    <dgm:cxn modelId="{393E97D7-BF6C-4803-AF3E-041F9C8328C3}" type="presParOf" srcId="{C167175D-D605-445E-B110-FC4C8265D082}" destId="{EB1E4F6F-E8EC-4652-A466-B4413EC2A6CF}" srcOrd="2" destOrd="0" presId="urn:microsoft.com/office/officeart/2005/8/layout/venn1"/>
    <dgm:cxn modelId="{CD07B91A-53E2-4F33-B20B-55A0FC3B170B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03FE9124-2D8E-4D9A-837E-49CD930A92B6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 smtClean="0"/>
            <a:t> </a:t>
          </a:r>
          <a:r>
            <a:rPr lang="en-US" sz="4400" dirty="0" smtClean="0"/>
            <a:t>A</a:t>
          </a:r>
          <a:endParaRPr lang="en-US" sz="4400" dirty="0"/>
        </a:p>
      </dgm:t>
    </dgm:pt>
    <dgm:pt modelId="{051411EA-2D87-4396-AA60-24EF9A8188B3}" type="parTrans" cxnId="{2C8FCA68-88D6-4FAF-9637-F2752B1CEDAE}">
      <dgm:prSet/>
      <dgm:spPr/>
      <dgm:t>
        <a:bodyPr/>
        <a:lstStyle/>
        <a:p>
          <a:endParaRPr lang="en-US"/>
        </a:p>
      </dgm:t>
    </dgm:pt>
    <dgm:pt modelId="{E60CFB83-A9CF-4FCA-B42A-56E23B9CCA3D}" type="sibTrans" cxnId="{2C8FCA68-88D6-4FAF-9637-F2752B1CEDAE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4400" dirty="0" smtClean="0"/>
            <a:t>B</a:t>
          </a:r>
          <a:endParaRPr lang="en-US" sz="4400" dirty="0"/>
        </a:p>
      </dgm:t>
    </dgm:pt>
    <dgm:pt modelId="{F2BB63A1-4215-4C41-9157-A6AE40393D2D}" type="parTrans" cxnId="{8718FBCB-E0FC-4F95-BB96-20942BED348F}">
      <dgm:prSet/>
      <dgm:spPr/>
      <dgm:t>
        <a:bodyPr/>
        <a:lstStyle/>
        <a:p>
          <a:endParaRPr lang="en-US"/>
        </a:p>
      </dgm:t>
    </dgm:pt>
    <dgm:pt modelId="{4B1F1D43-A649-4406-90B4-08C3BB940CDE}" type="sibTrans" cxnId="{8718FBCB-E0FC-4F95-BB96-20942BED348F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  <dgm:t>
        <a:bodyPr/>
        <a:lstStyle/>
        <a:p>
          <a:endParaRPr lang="en-US"/>
        </a:p>
      </dgm:t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4F6F-E8EC-4652-A466-B4413EC2A6CF}" type="pres">
      <dgm:prSet presAssocID="{4DB94439-FB73-4DF8-80C9-B7D111C2878D}" presName="circ2" presStyleLbl="vennNode1" presStyleIdx="1" presStyleCnt="2"/>
      <dgm:spPr/>
      <dgm:t>
        <a:bodyPr/>
        <a:lstStyle/>
        <a:p>
          <a:endParaRPr lang="en-US"/>
        </a:p>
      </dgm:t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9815F2-ED3D-462C-8EE4-3084C373615E}" type="presOf" srcId="{9E801209-AB1F-426F-AC5E-959616E1A871}" destId="{C167175D-D605-445E-B110-FC4C8265D082}" srcOrd="0" destOrd="0" presId="urn:microsoft.com/office/officeart/2005/8/layout/venn1"/>
    <dgm:cxn modelId="{B55BF96F-AFC0-41F4-AB35-5623F2FE2873}" type="presOf" srcId="{4DB94439-FB73-4DF8-80C9-B7D111C2878D}" destId="{D3482414-218C-448A-9EEF-CE334DF883F8}" srcOrd="1" destOrd="0" presId="urn:microsoft.com/office/officeart/2005/8/layout/venn1"/>
    <dgm:cxn modelId="{FB3D2226-2BC5-429B-9144-6D9444133E6D}" type="presOf" srcId="{4DB94439-FB73-4DF8-80C9-B7D111C2878D}" destId="{EB1E4F6F-E8EC-4652-A466-B4413EC2A6CF}" srcOrd="0" destOrd="0" presId="urn:microsoft.com/office/officeart/2005/8/layout/venn1"/>
    <dgm:cxn modelId="{C94FEFA4-7F37-436A-BA29-75B55D78B9BF}" type="presOf" srcId="{03FE9124-2D8E-4D9A-837E-49CD930A92B6}" destId="{FF9F3275-AE11-4E74-8BEB-999A10E5283E}" srcOrd="0" destOrd="0" presId="urn:microsoft.com/office/officeart/2005/8/layout/venn1"/>
    <dgm:cxn modelId="{2C8FCA68-88D6-4FAF-9637-F2752B1CEDAE}" srcId="{9E801209-AB1F-426F-AC5E-959616E1A871}" destId="{03FE9124-2D8E-4D9A-837E-49CD930A92B6}" srcOrd="0" destOrd="0" parTransId="{051411EA-2D87-4396-AA60-24EF9A8188B3}" sibTransId="{E60CFB83-A9CF-4FCA-B42A-56E23B9CCA3D}"/>
    <dgm:cxn modelId="{19F6E926-2869-44BC-B2A0-2928C48FFE15}" type="presOf" srcId="{03FE9124-2D8E-4D9A-837E-49CD930A92B6}" destId="{E714446B-3EB1-4FAB-9005-0FC210241CE1}" srcOrd="1" destOrd="0" presId="urn:microsoft.com/office/officeart/2005/8/layout/venn1"/>
    <dgm:cxn modelId="{8718FBCB-E0FC-4F95-BB96-20942BED348F}" srcId="{9E801209-AB1F-426F-AC5E-959616E1A871}" destId="{4DB94439-FB73-4DF8-80C9-B7D111C2878D}" srcOrd="1" destOrd="0" parTransId="{F2BB63A1-4215-4C41-9157-A6AE40393D2D}" sibTransId="{4B1F1D43-A649-4406-90B4-08C3BB940CDE}"/>
    <dgm:cxn modelId="{420E84F0-2BED-4E3A-B65A-BF45B6D94D4F}" type="presParOf" srcId="{C167175D-D605-445E-B110-FC4C8265D082}" destId="{FF9F3275-AE11-4E74-8BEB-999A10E5283E}" srcOrd="0" destOrd="0" presId="urn:microsoft.com/office/officeart/2005/8/layout/venn1"/>
    <dgm:cxn modelId="{611BE97E-6391-4DAA-87DD-B593A4FBFF0F}" type="presParOf" srcId="{C167175D-D605-445E-B110-FC4C8265D082}" destId="{E714446B-3EB1-4FAB-9005-0FC210241CE1}" srcOrd="1" destOrd="0" presId="urn:microsoft.com/office/officeart/2005/8/layout/venn1"/>
    <dgm:cxn modelId="{393E97D7-BF6C-4803-AF3E-041F9C8328C3}" type="presParOf" srcId="{C167175D-D605-445E-B110-FC4C8265D082}" destId="{EB1E4F6F-E8EC-4652-A466-B4413EC2A6CF}" srcOrd="2" destOrd="0" presId="urn:microsoft.com/office/officeart/2005/8/layout/venn1"/>
    <dgm:cxn modelId="{CD07B91A-53E2-4F33-B20B-55A0FC3B170B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6C930-F471-4C6E-AB61-E4C717BBF448}">
      <dsp:nvSpPr>
        <dsp:cNvPr id="0" name=""/>
        <dsp:cNvSpPr/>
      </dsp:nvSpPr>
      <dsp:spPr>
        <a:xfrm>
          <a:off x="0" y="0"/>
          <a:ext cx="1447800" cy="1447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 </a:t>
          </a:r>
          <a:endParaRPr lang="en-US" sz="4700" kern="1200" dirty="0"/>
        </a:p>
      </dsp:txBody>
      <dsp:txXfrm>
        <a:off x="212025" y="212025"/>
        <a:ext cx="1023750" cy="102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2C94E-E2C4-4EDA-BF4C-BBF1652B5066}">
      <dsp:nvSpPr>
        <dsp:cNvPr id="0" name=""/>
        <dsp:cNvSpPr/>
      </dsp:nvSpPr>
      <dsp:spPr>
        <a:xfrm>
          <a:off x="0" y="94789"/>
          <a:ext cx="798317" cy="79831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</a:t>
          </a:r>
          <a:endParaRPr lang="en-US" sz="2600" kern="1200" dirty="0"/>
        </a:p>
      </dsp:txBody>
      <dsp:txXfrm>
        <a:off x="116911" y="211700"/>
        <a:ext cx="564495" cy="564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82295" y="305816"/>
          <a:ext cx="2029968" cy="202996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r>
            <a:rPr lang="en-US" sz="4400" kern="1200" dirty="0" smtClean="0"/>
            <a:t>A</a:t>
          </a:r>
          <a:endParaRPr lang="en-US" sz="4400" kern="1200" dirty="0"/>
        </a:p>
      </dsp:txBody>
      <dsp:txXfrm>
        <a:off x="365759" y="545192"/>
        <a:ext cx="1170432" cy="1551214"/>
      </dsp:txXfrm>
    </dsp:sp>
    <dsp:sp modelId="{EB1E4F6F-E8EC-4652-A466-B4413EC2A6CF}">
      <dsp:nvSpPr>
        <dsp:cNvPr id="0" name=""/>
        <dsp:cNvSpPr/>
      </dsp:nvSpPr>
      <dsp:spPr>
        <a:xfrm>
          <a:off x="1545335" y="305816"/>
          <a:ext cx="2029968" cy="202996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</a:t>
          </a:r>
          <a:endParaRPr lang="en-US" sz="4400" kern="1200" dirty="0"/>
        </a:p>
      </dsp:txBody>
      <dsp:txXfrm>
        <a:off x="2121408" y="545192"/>
        <a:ext cx="1170432" cy="15512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82295" y="305816"/>
          <a:ext cx="2029968" cy="2029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r>
            <a:rPr lang="en-US" sz="4400" kern="1200" dirty="0" smtClean="0"/>
            <a:t>A</a:t>
          </a:r>
          <a:endParaRPr lang="en-US" sz="4400" kern="1200" dirty="0"/>
        </a:p>
      </dsp:txBody>
      <dsp:txXfrm>
        <a:off x="365759" y="545192"/>
        <a:ext cx="1170432" cy="1551214"/>
      </dsp:txXfrm>
    </dsp:sp>
    <dsp:sp modelId="{EB1E4F6F-E8EC-4652-A466-B4413EC2A6CF}">
      <dsp:nvSpPr>
        <dsp:cNvPr id="0" name=""/>
        <dsp:cNvSpPr/>
      </dsp:nvSpPr>
      <dsp:spPr>
        <a:xfrm>
          <a:off x="1545335" y="305816"/>
          <a:ext cx="2029968" cy="202996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</a:t>
          </a:r>
          <a:endParaRPr lang="en-US" sz="4400" kern="1200" dirty="0"/>
        </a:p>
      </dsp:txBody>
      <dsp:txXfrm>
        <a:off x="2121408" y="545192"/>
        <a:ext cx="1170432" cy="1551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DD572-8F0C-476B-BFF5-F00018AEE252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3545-8D9D-4ED1-86F6-499A7FEA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Mathematics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fld id="{0DFAFC65-7612-4714-8C31-D331BBD2B88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png"/><Relationship Id="rId24" Type="http://schemas.openxmlformats.org/officeDocument/2006/relationships/image" Target="../media/image6.png"/><Relationship Id="rId15" Type="http://schemas.openxmlformats.org/officeDocument/2006/relationships/image" Target="../media/image180.png"/><Relationship Id="rId23" Type="http://schemas.openxmlformats.org/officeDocument/2006/relationships/image" Target="../media/image33.png"/><Relationship Id="rId19" Type="http://schemas.openxmlformats.org/officeDocument/2006/relationships/image" Target="../media/image29.png"/><Relationship Id="rId14" Type="http://schemas.openxmlformats.org/officeDocument/2006/relationships/image" Target="../media/image18.png"/><Relationship Id="rId9" Type="http://schemas.openxmlformats.org/officeDocument/2006/relationships/image" Target="../media/image19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7.png"/><Relationship Id="rId24" Type="http://schemas.openxmlformats.org/officeDocument/2006/relationships/image" Target="../media/image9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.png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image" Target="../media/image19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71.png"/><Relationship Id="rId9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361.png"/><Relationship Id="rId4" Type="http://schemas.openxmlformats.org/officeDocument/2006/relationships/image" Target="../media/image3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4.png"/><Relationship Id="rId3" Type="http://schemas.openxmlformats.org/officeDocument/2006/relationships/image" Target="../media/image411.png"/><Relationship Id="rId7" Type="http://schemas.openxmlformats.org/officeDocument/2006/relationships/image" Target="../media/image370.png"/><Relationship Id="rId12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20.png"/><Relationship Id="rId5" Type="http://schemas.openxmlformats.org/officeDocument/2006/relationships/image" Target="../media/image350.png"/><Relationship Id="rId10" Type="http://schemas.openxmlformats.org/officeDocument/2006/relationships/image" Target="../media/image410.png"/><Relationship Id="rId4" Type="http://schemas.openxmlformats.org/officeDocument/2006/relationships/image" Target="../media/image421.png"/><Relationship Id="rId9" Type="http://schemas.openxmlformats.org/officeDocument/2006/relationships/image" Target="../media/image39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6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5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8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Gopi Sanghani</a:t>
            </a:r>
          </a:p>
          <a:p>
            <a:pPr algn="l">
              <a:spcBef>
                <a:spcPts val="0"/>
              </a:spcBef>
            </a:pPr>
            <a:r>
              <a:rPr lang="en-I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02822-293032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gopi.sanghani@darshan.ac.in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Basics of Algorithms and </a:t>
            </a:r>
            <a:r>
              <a:rPr lang="en-US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Mathematics	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4525378" cy="4267200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1</a:t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48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Basics of Algorithms and Mathematics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  <p:pic>
        <p:nvPicPr>
          <p:cNvPr id="1028" name="Picture 4" descr="Image result for ANALYSIS AND DESIGN OF ALGORITHM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51" y="1381124"/>
            <a:ext cx="2615049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Multiply following values using divide and conquer method.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4567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×6543</m:t>
                    </m:r>
                  </m:oMath>
                </a14:m>
                <a:endParaRPr lang="en-US" dirty="0" smtClean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31415975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×8182818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4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90500" y="457200"/>
                <a:ext cx="8763000" cy="6540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t" anchorCtr="0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smtClean="0"/>
                  <a:t>To multiply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3141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5975 </m:t>
                    </m:r>
                  </m:oMath>
                </a14:m>
                <a:r>
                  <a:rPr lang="en-US" sz="2800" dirty="0" smtClean="0"/>
                  <a:t>with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0818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2818</m:t>
                    </m:r>
                  </m:oMath>
                </a14:m>
                <a:endParaRPr lang="en-US" sz="2800" dirty="0" smtClean="0"/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57200"/>
                <a:ext cx="8763000" cy="654050"/>
              </a:xfrm>
              <a:prstGeom prst="rect">
                <a:avLst/>
              </a:prstGeom>
              <a:blipFill>
                <a:blip r:embed="rId2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400" y="1219200"/>
          <a:ext cx="6705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xmlns="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xmlns="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xmlns="" val="148353721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856016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82151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835949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55588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9962305"/>
                  </a:ext>
                </a:extLst>
              </a:tr>
              <a:tr h="45974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62262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0" y="4038600"/>
          <a:ext cx="670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xmlns="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xmlns="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xmlns="" val="148353721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856016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82151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835949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55588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9962305"/>
                  </a:ext>
                </a:extLst>
              </a:tr>
              <a:tr h="44450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blipFill>
                <a:blip r:embed="rId7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𝟐𝟓𝟔𝟗𝟑𝟑𝟖𝟎𝟎𝟎𝟎𝟎𝟎𝟎𝟎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31∗08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41∗08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blipFill>
                <a:blip r:embed="rId15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248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328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𝟐𝟓𝟔𝟗𝟑𝟑𝟖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4114800" y="45720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72262" y="45720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/>
          <p:cNvSpPr/>
          <p:nvPr/>
        </p:nvSpPr>
        <p:spPr>
          <a:xfrm>
            <a:off x="304800" y="1752600"/>
            <a:ext cx="990600" cy="2743200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76600" y="990600"/>
            <a:ext cx="8382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834062" y="990600"/>
            <a:ext cx="8382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52600" y="1693575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90800" y="1676400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 rot="16200000">
            <a:off x="6048345" y="3686144"/>
            <a:ext cx="4895910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 txBox="1">
                <a:spLocks/>
              </p:cNvSpPr>
              <p:nvPr/>
            </p:nvSpPr>
            <p:spPr>
              <a:xfrm>
                <a:off x="190500" y="457200"/>
                <a:ext cx="8763000" cy="6540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anchor="t" anchorCtr="0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dirty="0" smtClean="0"/>
                  <a:t>To multiply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3141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5975 </m:t>
                    </m:r>
                  </m:oMath>
                </a14:m>
                <a:r>
                  <a:rPr lang="en-US" sz="2800" dirty="0" smtClean="0"/>
                  <a:t>with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0818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2818</m:t>
                    </m:r>
                  </m:oMath>
                </a14:m>
                <a:endParaRPr lang="en-US" sz="2800" dirty="0" smtClean="0"/>
              </a:p>
              <a:p>
                <a:pPr marL="0" indent="0" algn="ctr">
                  <a:buFont typeface="Arial" pitchFamily="34" charset="0"/>
                  <a:buNone/>
                </a:pPr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457200"/>
                <a:ext cx="8763000" cy="654050"/>
              </a:xfrm>
              <a:prstGeom prst="rect">
                <a:avLst/>
              </a:prstGeom>
              <a:blipFill>
                <a:blip r:embed="rId2"/>
                <a:stretch>
                  <a:fillRect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95400" y="1219200"/>
          <a:ext cx="6705600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xmlns="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xmlns="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xmlns="" val="1483537212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856016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82151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835949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555888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9962305"/>
                  </a:ext>
                </a:extLst>
              </a:tr>
              <a:tr h="45974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362262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95400" y="4038600"/>
          <a:ext cx="670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220">
                  <a:extLst>
                    <a:ext uri="{9D8B030D-6E8A-4147-A177-3AD203B41FA5}">
                      <a16:colId xmlns:a16="http://schemas.microsoft.com/office/drawing/2014/main" xmlns="" val="3419318280"/>
                    </a:ext>
                  </a:extLst>
                </a:gridCol>
                <a:gridCol w="1046775">
                  <a:extLst>
                    <a:ext uri="{9D8B030D-6E8A-4147-A177-3AD203B41FA5}">
                      <a16:colId xmlns:a16="http://schemas.microsoft.com/office/drawing/2014/main" xmlns="" val="2188335301"/>
                    </a:ext>
                  </a:extLst>
                </a:gridCol>
                <a:gridCol w="3898605">
                  <a:extLst>
                    <a:ext uri="{9D8B030D-6E8A-4147-A177-3AD203B41FA5}">
                      <a16:colId xmlns:a16="http://schemas.microsoft.com/office/drawing/2014/main" xmlns="" val="148353721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Multiply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Shift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C00000"/>
                          </a:solidFill>
                        </a:rPr>
                        <a:t>Result </a:t>
                      </a:r>
                      <a:endParaRPr lang="en-US" sz="2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856016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882151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835949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9555888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9962305"/>
                  </a:ext>
                </a:extLst>
              </a:tr>
              <a:tr h="444500">
                <a:tc gridSpan="3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175260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95400" y="262886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5975∗0818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28860"/>
                <a:ext cx="17526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95400" y="215263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3141∗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52630"/>
                <a:ext cx="17526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295400" y="3105090"/>
                <a:ext cx="1752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5975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05090"/>
                <a:ext cx="17526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33490"/>
                <a:ext cx="304800" cy="400110"/>
              </a:xfrm>
              <a:prstGeom prst="rect">
                <a:avLst/>
              </a:prstGeom>
              <a:blipFill>
                <a:blip r:embed="rId7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29000" y="21906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90690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29000" y="2647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47890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29000" y="31050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05090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256933800000000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676400"/>
                <a:ext cx="25603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67400" y="2152630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𝟖𝟖𝟓𝟏𝟑𝟑𝟖𝟎𝟎𝟎𝟎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152630"/>
                <a:ext cx="210312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867400" y="2628860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4887550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628860"/>
                <a:ext cx="21031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867400" y="3105090"/>
                <a:ext cx="2103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16837550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105090"/>
                <a:ext cx="210312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62600" y="3505200"/>
                <a:ext cx="2438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𝟐𝟓𝟕𝟎𝟕𝟏𝟐𝟎𝟓𝟕𝟏𝟕𝟓𝟓𝟎</m:t>
                      </m:r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05200"/>
                <a:ext cx="24384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31∗28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89302"/>
                <a:ext cx="173736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41∗28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21307"/>
                <a:ext cx="173736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4933890"/>
                <a:ext cx="173736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5848290"/>
                <a:ext cx="173736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76690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338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91090"/>
                <a:ext cx="304800" cy="400110"/>
              </a:xfrm>
              <a:prstGeom prst="rect">
                <a:avLst/>
              </a:prstGeom>
              <a:blipFill>
                <a:blip r:embed="rId1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848290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868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80" y="4495800"/>
                <a:ext cx="25603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3000"/>
                <a:ext cx="256032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1148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391090"/>
                <a:ext cx="2560320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48290"/>
                <a:ext cx="256032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𝟖𝟖𝟓𝟏𝟑𝟑𝟖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305490"/>
                <a:ext cx="2560320" cy="40011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Right Arrow 1"/>
          <p:cNvSpPr/>
          <p:nvPr/>
        </p:nvSpPr>
        <p:spPr>
          <a:xfrm>
            <a:off x="304800" y="2286000"/>
            <a:ext cx="990600" cy="2209800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752600" y="2169805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90800" y="2152630"/>
            <a:ext cx="0" cy="4209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rved Up Arrow 9"/>
          <p:cNvSpPr/>
          <p:nvPr/>
        </p:nvSpPr>
        <p:spPr>
          <a:xfrm rot="16200000">
            <a:off x="6230298" y="3868097"/>
            <a:ext cx="4532004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4114800" y="45720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6600" y="990600"/>
            <a:ext cx="8382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705600" y="990600"/>
            <a:ext cx="8382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25439" y="3533745"/>
            <a:ext cx="2560320" cy="47244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6672262" y="457200"/>
            <a:ext cx="0" cy="654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2" grpId="0" animBg="1"/>
      <p:bldP spid="10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Mathematics for Algorithmic </a:t>
            </a:r>
            <a:r>
              <a:rPr lang="en-US" sz="4000" dirty="0" smtClean="0"/>
              <a:t>Sets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set is an </a:t>
                </a:r>
                <a:r>
                  <a:rPr lang="en-US" b="1" dirty="0" smtClean="0"/>
                  <a:t>unordered collection </a:t>
                </a:r>
                <a:r>
                  <a:rPr lang="en-US" dirty="0" smtClean="0"/>
                  <a:t>of </a:t>
                </a:r>
                <a:r>
                  <a:rPr lang="en-US" b="1" dirty="0" smtClean="0"/>
                  <a:t>distinct objects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The objects in a set are called </a:t>
                </a:r>
                <a:r>
                  <a:rPr lang="en-US" b="1" dirty="0" smtClean="0"/>
                  <a:t>elements or members </a:t>
                </a:r>
                <a:r>
                  <a:rPr lang="en-US" dirty="0" smtClean="0"/>
                  <a:t>of </a:t>
                </a:r>
                <a:r>
                  <a:rPr lang="en-US" dirty="0"/>
                  <a:t>the set.</a:t>
                </a:r>
              </a:p>
              <a:p>
                <a:r>
                  <a:rPr lang="en-US" dirty="0" smtClean="0"/>
                  <a:t>Examples: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{11, 12, 21, 22}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𝑡h𝑎𝑛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1}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𝑑𝑖𝑔𝑖𝑡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𝑤h𝑜𝑠𝑒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𝑑𝑖𝑔𝑖𝑡𝑠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2}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609600" y="2438400"/>
            <a:ext cx="2590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/>
          <p:cNvSpPr/>
          <p:nvPr/>
        </p:nvSpPr>
        <p:spPr>
          <a:xfrm rot="10800000">
            <a:off x="228599" y="2895600"/>
            <a:ext cx="457200" cy="1497724"/>
          </a:xfrm>
          <a:prstGeom prst="rightBrace">
            <a:avLst>
              <a:gd name="adj1" fmla="val 8333"/>
              <a:gd name="adj2" fmla="val 4853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81000" y="4657396"/>
            <a:ext cx="1371600" cy="7015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Property notation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096000" y="2362200"/>
            <a:ext cx="2286000" cy="6059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C00000"/>
                </a:solidFill>
              </a:rPr>
              <a:t>Value notation </a:t>
            </a:r>
            <a:endParaRPr lang="en-US" sz="2200" dirty="0">
              <a:solidFill>
                <a:srgbClr val="C00000"/>
              </a:solidFill>
            </a:endParaRPr>
          </a:p>
        </p:txBody>
      </p:sp>
      <p:cxnSp>
        <p:nvCxnSpPr>
          <p:cNvPr id="13" name="Elbow Connector 12"/>
          <p:cNvCxnSpPr>
            <a:stCxn id="60" idx="3"/>
            <a:endCxn id="64" idx="1"/>
          </p:cNvCxnSpPr>
          <p:nvPr/>
        </p:nvCxnSpPr>
        <p:spPr>
          <a:xfrm flipV="1">
            <a:off x="3200400" y="2665185"/>
            <a:ext cx="2895600" cy="1815"/>
          </a:xfrm>
          <a:prstGeom prst="bentConnector3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4" idx="1"/>
            <a:endCxn id="55" idx="1"/>
          </p:cNvCxnSpPr>
          <p:nvPr/>
        </p:nvCxnSpPr>
        <p:spPr>
          <a:xfrm>
            <a:off x="228599" y="3666344"/>
            <a:ext cx="152401" cy="1341835"/>
          </a:xfrm>
          <a:prstGeom prst="bentConnector5">
            <a:avLst>
              <a:gd name="adj1" fmla="val -50000"/>
              <a:gd name="adj2" fmla="val 64018"/>
              <a:gd name="adj3" fmla="val -49999"/>
            </a:avLst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3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4" grpId="0" animBg="1"/>
      <p:bldP spid="55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Finite &amp; Infinite sets</a:t>
                </a:r>
                <a:r>
                  <a:rPr lang="en-US" dirty="0" smtClean="0"/>
                  <a:t>: A set is finite if it contains a finite number of elements, </a:t>
                </a:r>
                <a:r>
                  <a:rPr lang="en-US" b="1" dirty="0" smtClean="0"/>
                  <a:t>otherwise </a:t>
                </a:r>
                <a:r>
                  <a:rPr lang="en-US" dirty="0" smtClean="0"/>
                  <a:t>it is an infinite set. </a:t>
                </a:r>
              </a:p>
              <a:p>
                <a:r>
                  <a:rPr lang="en-US" dirty="0" smtClean="0"/>
                  <a:t>Examples: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−81=0</m:t>
                    </m:r>
                    <m:r>
                      <a:rPr lang="en-US" b="0" i="0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200" dirty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−9,9</m:t>
                          </m:r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divisible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by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2}</m:t>
                    </m:r>
                  </m:oMath>
                </a14:m>
                <a:endParaRPr lang="en-US" dirty="0" smtClean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b="1" dirty="0" smtClean="0"/>
              </a:p>
              <a:p>
                <a:r>
                  <a:rPr lang="en-US" b="1" dirty="0" smtClean="0"/>
                  <a:t>Cardinality of set</a:t>
                </a:r>
                <a:r>
                  <a:rPr lang="en-US" dirty="0" smtClean="0"/>
                  <a:t>: The cardinality of a set denotes the number of elements in a set. The </a:t>
                </a:r>
                <a:r>
                  <a:rPr lang="en-US" dirty="0"/>
                  <a:t>cardinality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Examples: 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English alphabets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= 26</m:t>
                    </m:r>
                  </m:oMath>
                </a14:m>
                <a:endParaRPr lang="en-US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The cardinality of infinite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denoted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b="1" dirty="0" smtClean="0"/>
                  <a:t>empty set </a:t>
                </a:r>
                <a:r>
                  <a:rPr lang="en-US" dirty="0" smtClean="0"/>
                  <a:t>denoted as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is the unique set whose cardinality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5" t="-800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9200" y="2133600"/>
                <a:ext cx="266700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en-US" sz="2200" dirty="0" smtClean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is a finite </a:t>
                </a:r>
                <a:r>
                  <a:rPr lang="en-US" sz="2200" dirty="0" smtClean="0">
                    <a:solidFill>
                      <a:srgbClr val="C00000"/>
                    </a:solidFill>
                  </a:rPr>
                  <a:t>set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133600"/>
                <a:ext cx="2667000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2968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29200" y="2895600"/>
                <a:ext cx="266700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en-US" sz="2200" dirty="0" smtClean="0">
                    <a:solidFill>
                      <a:srgbClr val="00206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is </a:t>
                </a:r>
                <a:r>
                  <a:rPr lang="en-US" sz="2200" dirty="0" smtClean="0">
                    <a:solidFill>
                      <a:srgbClr val="002060"/>
                    </a:solidFill>
                  </a:rPr>
                  <a:t>an infinite set</a:t>
                </a:r>
                <a:endParaRPr 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2895600"/>
                <a:ext cx="266700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968" t="-9859" r="-1826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1026968"/>
                <a:ext cx="87630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Subset</a:t>
                </a:r>
                <a:r>
                  <a:rPr lang="en-US" dirty="0" smtClean="0"/>
                  <a:t>: For </a:t>
                </a:r>
                <a:r>
                  <a:rPr lang="en-US" dirty="0"/>
                  <a:t>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we say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subset 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written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if </a:t>
                </a:r>
                <a:r>
                  <a:rPr lang="en-US" dirty="0" smtClean="0"/>
                  <a:t>each </a:t>
                </a:r>
                <a:r>
                  <a:rPr lang="en-US" dirty="0"/>
                  <a:t>member of set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/>
                  <a:t>is also a member</a:t>
                </a:r>
                <a:r>
                  <a:rPr lang="en-US" dirty="0"/>
                  <a:t> of </a:t>
                </a:r>
                <a:r>
                  <a:rPr lang="en-US" dirty="0" smtClean="0"/>
                  <a:t>set 𝐴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b="1" dirty="0" smtClean="0"/>
                  <a:t>Proper Subset</a:t>
                </a:r>
                <a:r>
                  <a:rPr lang="en-US" dirty="0" smtClean="0"/>
                  <a:t>: A </a:t>
                </a:r>
                <a:r>
                  <a:rPr lang="en-US" dirty="0"/>
                  <a:t>proper subset of a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/>
                  <a:t>not equal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={1,3,5}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 </a:t>
                </a:r>
                <a:r>
                  <a:rPr lang="en-US" b="1" dirty="0"/>
                  <a:t>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={1,3,5} </m:t>
                    </m:r>
                  </m:oMath>
                </a14:m>
                <a:r>
                  <a:rPr lang="en-US" dirty="0"/>
                  <a:t>is a subset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but it is </a:t>
                </a:r>
                <a:r>
                  <a:rPr lang="en-US" b="1" dirty="0"/>
                  <a:t>not a proper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1026968"/>
                <a:ext cx="8763000" cy="5334000"/>
              </a:xfrm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353123"/>
              </p:ext>
            </p:extLst>
          </p:nvPr>
        </p:nvGraphicFramePr>
        <p:xfrm>
          <a:off x="3844636" y="4876800"/>
          <a:ext cx="1600200" cy="144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84134074"/>
              </p:ext>
            </p:extLst>
          </p:nvPr>
        </p:nvGraphicFramePr>
        <p:xfrm>
          <a:off x="4383283" y="5255386"/>
          <a:ext cx="798317" cy="9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05600" y="4876800"/>
            <a:ext cx="1524000" cy="1484168"/>
            <a:chOff x="0" y="0"/>
            <a:chExt cx="2286000" cy="2286000"/>
          </a:xfrm>
        </p:grpSpPr>
        <p:sp>
          <p:nvSpPr>
            <p:cNvPr id="9" name="Oval 8"/>
            <p:cNvSpPr/>
            <p:nvPr/>
          </p:nvSpPr>
          <p:spPr>
            <a:xfrm>
              <a:off x="0" y="0"/>
              <a:ext cx="2286000" cy="228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0" name="Oval 4"/>
            <p:cNvSpPr txBox="1"/>
            <p:nvPr/>
          </p:nvSpPr>
          <p:spPr>
            <a:xfrm>
              <a:off x="334777" y="334777"/>
              <a:ext cx="1616446" cy="1616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>
                  <a:solidFill>
                    <a:srgbClr val="002060"/>
                  </a:solidFill>
                </a:rPr>
                <a:t>A=C </a:t>
              </a:r>
              <a:endParaRPr lang="en-US" sz="2800" kern="1200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76800" y="4627160"/>
                <a:ext cx="980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2400" dirty="0"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m:t>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627160"/>
                <a:ext cx="980210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48600" y="4653915"/>
                <a:ext cx="1083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653915"/>
                <a:ext cx="1083350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38600" y="5115580"/>
            <a:ext cx="414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E40524"/>
                </a:solidFill>
              </a:rPr>
              <a:t>A</a:t>
            </a:r>
            <a:endParaRPr lang="en-US" sz="2800" dirty="0">
              <a:solidFill>
                <a:srgbClr val="E405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  <p:bldGraphic spid="7" grpId="0">
        <p:bldAsOne/>
      </p:bldGraphic>
      <p:bldP spid="4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Power Set: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set. The power </a:t>
                </a:r>
                <a:r>
                  <a:rPr lang="en-US" dirty="0" smtClean="0"/>
                  <a:t>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written </a:t>
                </a: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the set of all subsets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lvl="1" indent="-34290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 {0, 1} </m:t>
                    </m:r>
                  </m:oMath>
                </a14:m>
                <a:r>
                  <a:rPr lang="en-US" dirty="0" smtClean="0"/>
                  <a:t>then the </a:t>
                </a:r>
                <a:r>
                  <a:rPr lang="en-US" dirty="0"/>
                  <a:t>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{{}, {0}, {1}, {0, 1}}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7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Complement</a:t>
                </a:r>
                <a:r>
                  <a:rPr lang="en-US" dirty="0" smtClean="0"/>
                  <a:t>: The complement of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that contains every element </a:t>
                </a:r>
                <a:r>
                  <a:rPr lang="en-US" dirty="0"/>
                  <a:t>of the Universal set U </a:t>
                </a:r>
                <a:r>
                  <a:rPr lang="en-US" dirty="0" smtClean="0"/>
                  <a:t>but not in A.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 </a:t>
                </a:r>
                <a:endParaRPr lang="en-US" dirty="0"/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39775" lvl="1" indent="0">
                  <a:buNone/>
                </a:pPr>
                <a:r>
                  <a:rPr lang="en-US" sz="2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′= {3, 7, 9}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959928" y="3810000"/>
            <a:ext cx="3848100" cy="2399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53000" y="3810000"/>
            <a:ext cx="3861955" cy="2406072"/>
          </a:xfrm>
          <a:prstGeom prst="rect">
            <a:avLst/>
          </a:prstGeom>
          <a:solidFill>
            <a:srgbClr val="A7C0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42433" y="5446631"/>
            <a:ext cx="53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U</a:t>
            </a:r>
            <a:endParaRPr lang="en-US" sz="4400" dirty="0"/>
          </a:p>
        </p:txBody>
      </p:sp>
      <p:sp>
        <p:nvSpPr>
          <p:cNvPr id="18" name="Oval 17"/>
          <p:cNvSpPr/>
          <p:nvPr/>
        </p:nvSpPr>
        <p:spPr>
          <a:xfrm>
            <a:off x="5836805" y="3942772"/>
            <a:ext cx="2094346" cy="2133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9" name="TextBox 18"/>
          <p:cNvSpPr txBox="1"/>
          <p:nvPr/>
        </p:nvSpPr>
        <p:spPr>
          <a:xfrm>
            <a:off x="6569653" y="4624852"/>
            <a:ext cx="628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5069609" y="3942772"/>
            <a:ext cx="533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A’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905000"/>
            <a:ext cx="34290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5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9" grpId="0"/>
      <p:bldP spid="20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Union</a:t>
                </a:r>
                <a:r>
                  <a:rPr lang="en-US" dirty="0" smtClean="0"/>
                  <a:t>: The </a:t>
                </a:r>
                <a:r>
                  <a:rPr lang="en-US" dirty="0"/>
                  <a:t>union </a:t>
                </a:r>
                <a:r>
                  <a:rPr lang="en-US" dirty="0" smtClean="0"/>
                  <a:t>of two different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is the set </a:t>
                </a:r>
                <a:r>
                  <a:rPr lang="en-US" dirty="0"/>
                  <a:t>of </a:t>
                </a:r>
                <a:r>
                  <a:rPr lang="en-US" b="1" dirty="0"/>
                  <a:t>all</a:t>
                </a:r>
                <a:r>
                  <a:rPr lang="en-US" dirty="0"/>
                  <a:t> </a:t>
                </a:r>
                <a:r>
                  <a:rPr lang="en-US" b="1" dirty="0"/>
                  <a:t>distinct elements </a:t>
                </a:r>
                <a:r>
                  <a:rPr lang="en-US" dirty="0" smtClean="0"/>
                  <a:t>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Example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  <a:tabLst>
                    <a:tab pos="798513" algn="l"/>
                  </a:tabLst>
                </a:pPr>
                <a:r>
                  <a:rPr lang="en-US" sz="2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∪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{1, 2, 3, 4, 5, 7, 9}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1289683"/>
              </p:ext>
            </p:extLst>
          </p:nvPr>
        </p:nvGraphicFramePr>
        <p:xfrm>
          <a:off x="4876800" y="3683000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130985645"/>
              </p:ext>
            </p:extLst>
          </p:nvPr>
        </p:nvGraphicFramePr>
        <p:xfrm>
          <a:off x="4876800" y="3689927"/>
          <a:ext cx="36576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1905000"/>
            <a:ext cx="40386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8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/>
        </p:bldSub>
      </p:bldGraphic>
      <p:bldGraphic spid="11" grpId="1">
        <p:bldSub>
          <a:bldDgm/>
        </p:bldSub>
      </p:bldGraphic>
      <p:bldGraphic spid="12" grpId="0">
        <p:bldAsOne/>
      </p:bldGraphic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Intersection</a:t>
                </a:r>
                <a:r>
                  <a:rPr lang="en-US" dirty="0" smtClean="0"/>
                  <a:t>: The intersection of </a:t>
                </a:r>
                <a:r>
                  <a:rPr lang="en-US" dirty="0"/>
                  <a:t>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that contains all elements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that also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but no other elements.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Example, 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i="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∩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{1, 3, 5}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518160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</a:t>
            </a:r>
            <a:r>
              <a:rPr lang="en-US" sz="4400" kern="1200" dirty="0" smtClean="0"/>
              <a:t>A</a:t>
            </a:r>
            <a:endParaRPr lang="en-US" sz="4400" kern="1200" dirty="0"/>
          </a:p>
        </p:txBody>
      </p:sp>
      <p:sp>
        <p:nvSpPr>
          <p:cNvPr id="9" name="Freeform 8"/>
          <p:cNvSpPr/>
          <p:nvPr/>
        </p:nvSpPr>
        <p:spPr>
          <a:xfrm>
            <a:off x="649224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/>
              <a:t>B</a:t>
            </a:r>
            <a:endParaRPr lang="en-US" sz="4400" kern="1200" dirty="0"/>
          </a:p>
        </p:txBody>
      </p:sp>
      <p:sp>
        <p:nvSpPr>
          <p:cNvPr id="31" name="Freeform 30"/>
          <p:cNvSpPr/>
          <p:nvPr/>
        </p:nvSpPr>
        <p:spPr>
          <a:xfrm>
            <a:off x="6492240" y="4430413"/>
            <a:ext cx="721234" cy="1502377"/>
          </a:xfrm>
          <a:custGeom>
            <a:avLst/>
            <a:gdLst>
              <a:gd name="connsiteX0" fmla="*/ 360617 w 721234"/>
              <a:gd name="connsiteY0" fmla="*/ 0 h 1502377"/>
              <a:gd name="connsiteX1" fmla="*/ 423673 w 721234"/>
              <a:gd name="connsiteY1" fmla="*/ 50728 h 1502377"/>
              <a:gd name="connsiteX2" fmla="*/ 721234 w 721234"/>
              <a:gd name="connsiteY2" fmla="*/ 751188 h 1502377"/>
              <a:gd name="connsiteX3" fmla="*/ 423673 w 721234"/>
              <a:gd name="connsiteY3" fmla="*/ 1451648 h 1502377"/>
              <a:gd name="connsiteX4" fmla="*/ 360617 w 721234"/>
              <a:gd name="connsiteY4" fmla="*/ 1502377 h 1502377"/>
              <a:gd name="connsiteX5" fmla="*/ 297561 w 721234"/>
              <a:gd name="connsiteY5" fmla="*/ 1451648 h 1502377"/>
              <a:gd name="connsiteX6" fmla="*/ 0 w 721234"/>
              <a:gd name="connsiteY6" fmla="*/ 751188 h 1502377"/>
              <a:gd name="connsiteX7" fmla="*/ 297561 w 721234"/>
              <a:gd name="connsiteY7" fmla="*/ 50728 h 150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34" h="1502377">
                <a:moveTo>
                  <a:pt x="360617" y="0"/>
                </a:moveTo>
                <a:lnTo>
                  <a:pt x="423673" y="50728"/>
                </a:lnTo>
                <a:cubicBezTo>
                  <a:pt x="607522" y="229992"/>
                  <a:pt x="721234" y="477642"/>
                  <a:pt x="721234" y="751188"/>
                </a:cubicBezTo>
                <a:cubicBezTo>
                  <a:pt x="721234" y="1024735"/>
                  <a:pt x="607522" y="1272385"/>
                  <a:pt x="423673" y="1451648"/>
                </a:cubicBezTo>
                <a:lnTo>
                  <a:pt x="360617" y="1502377"/>
                </a:lnTo>
                <a:lnTo>
                  <a:pt x="297561" y="1451648"/>
                </a:lnTo>
                <a:cubicBezTo>
                  <a:pt x="113713" y="1272385"/>
                  <a:pt x="0" y="1024735"/>
                  <a:pt x="0" y="751188"/>
                </a:cubicBezTo>
                <a:cubicBezTo>
                  <a:pt x="0" y="477642"/>
                  <a:pt x="113713" y="229992"/>
                  <a:pt x="297561" y="5072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</a:t>
            </a:r>
            <a:endParaRPr lang="en-US" sz="4400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286000"/>
            <a:ext cx="41910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1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1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</a:t>
            </a:r>
            <a:r>
              <a:rPr lang="en-US" dirty="0" smtClean="0"/>
              <a:t>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smtClean="0"/>
              <a:t>algorithm?</a:t>
            </a:r>
          </a:p>
          <a:p>
            <a:pPr lvl="1"/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Simple Multiplication Methods</a:t>
            </a:r>
            <a:endParaRPr lang="en-US" dirty="0"/>
          </a:p>
          <a:p>
            <a:r>
              <a:rPr lang="en-US" dirty="0"/>
              <a:t>Mathematics for Algorithmic Sets</a:t>
            </a:r>
          </a:p>
          <a:p>
            <a:pPr lvl="1"/>
            <a:r>
              <a:rPr lang="en-US" dirty="0" smtClean="0"/>
              <a:t>Set Theory</a:t>
            </a:r>
          </a:p>
          <a:p>
            <a:pPr lvl="1"/>
            <a:r>
              <a:rPr lang="en-US" dirty="0" smtClean="0"/>
              <a:t>Functions </a:t>
            </a:r>
            <a:r>
              <a:rPr lang="en-US" dirty="0"/>
              <a:t>and Relations </a:t>
            </a:r>
          </a:p>
          <a:p>
            <a:pPr lvl="1"/>
            <a:r>
              <a:rPr lang="en-US" dirty="0"/>
              <a:t>Vectors and Matrices</a:t>
            </a:r>
          </a:p>
          <a:p>
            <a:pPr lvl="1"/>
            <a:r>
              <a:rPr lang="en-US" dirty="0"/>
              <a:t>Linear Inequalities and Linear </a:t>
            </a:r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Logic and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Set </a:t>
                </a:r>
                <a:r>
                  <a:rPr lang="en-US" b="1" dirty="0" smtClean="0"/>
                  <a:t>Difference</a:t>
                </a:r>
                <a:r>
                  <a:rPr lang="en-US" dirty="0" smtClean="0"/>
                  <a:t>: The </a:t>
                </a:r>
                <a:r>
                  <a:rPr lang="en-US" dirty="0"/>
                  <a:t>set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 smtClean="0"/>
                  <a:t>elements that are </a:t>
                </a:r>
                <a:r>
                  <a:rPr lang="en-US" b="1" dirty="0" smtClean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∉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Example</a:t>
                </a:r>
                <a:endParaRPr lang="en-US" dirty="0"/>
              </a:p>
              <a:p>
                <a:pPr lvl="1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= {7, 9}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518160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</a:t>
            </a:r>
            <a:r>
              <a:rPr lang="en-US" sz="4400" kern="1200" dirty="0" smtClean="0"/>
              <a:t>A</a:t>
            </a:r>
            <a:endParaRPr lang="en-US" sz="4400" kern="1200" dirty="0"/>
          </a:p>
        </p:txBody>
      </p:sp>
      <p:sp>
        <p:nvSpPr>
          <p:cNvPr id="9" name="Freeform 8"/>
          <p:cNvSpPr/>
          <p:nvPr/>
        </p:nvSpPr>
        <p:spPr>
          <a:xfrm>
            <a:off x="649224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/>
              <a:t>B</a:t>
            </a:r>
            <a:endParaRPr lang="en-US" sz="4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5181600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  </a:t>
            </a:r>
            <a:r>
              <a:rPr lang="en-US" sz="4400" kern="1200" dirty="0" smtClean="0"/>
              <a:t>A</a:t>
            </a:r>
            <a:endParaRPr lang="en-US" sz="4400" kern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905000"/>
            <a:ext cx="41910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Symmetric </a:t>
                </a:r>
                <a:r>
                  <a:rPr lang="en-US" b="1" dirty="0" smtClean="0"/>
                  <a:t>Difference</a:t>
                </a:r>
                <a:r>
                  <a:rPr lang="en-US" dirty="0" smtClean="0"/>
                  <a:t>: The </a:t>
                </a:r>
                <a:r>
                  <a:rPr lang="en-US" dirty="0"/>
                  <a:t>symmetric difference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smtClean="0"/>
                  <a:t>and </a:t>
                </a:r>
                <a:r>
                  <a:rPr lang="en-US" dirty="0"/>
                  <a:t>the </a:t>
                </a:r>
                <a:r>
                  <a:rPr lang="en-US" dirty="0" smtClean="0"/>
                  <a:t>elements that are </a:t>
                </a:r>
                <a:r>
                  <a:rPr lang="en-US" b="1" dirty="0"/>
                  <a:t>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but not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∪(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 smtClean="0"/>
                  <a:t>Consider,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⊖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{7, 9, 2, 4}</m:t>
                    </m:r>
                  </m:oMath>
                </a14:m>
                <a:endParaRPr lang="en-US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518160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</a:t>
            </a:r>
            <a:r>
              <a:rPr lang="en-US" sz="4400" kern="1200" dirty="0" smtClean="0"/>
              <a:t>A</a:t>
            </a:r>
            <a:endParaRPr lang="en-US" sz="44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6492240" y="4191000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 smtClean="0"/>
              <a:t>B</a:t>
            </a:r>
            <a:endParaRPr lang="en-US" sz="4400" kern="1200" dirty="0"/>
          </a:p>
        </p:txBody>
      </p:sp>
      <p:sp>
        <p:nvSpPr>
          <p:cNvPr id="19" name="Freeform 18"/>
          <p:cNvSpPr/>
          <p:nvPr/>
        </p:nvSpPr>
        <p:spPr>
          <a:xfrm>
            <a:off x="5181600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  </a:t>
            </a:r>
            <a:r>
              <a:rPr lang="en-US" sz="4400" kern="1200" dirty="0" smtClean="0"/>
              <a:t>A</a:t>
            </a:r>
            <a:endParaRPr lang="en-US" sz="4400" kern="1200" dirty="0"/>
          </a:p>
        </p:txBody>
      </p:sp>
      <p:sp>
        <p:nvSpPr>
          <p:cNvPr id="20" name="Freeform 19"/>
          <p:cNvSpPr/>
          <p:nvPr/>
        </p:nvSpPr>
        <p:spPr>
          <a:xfrm rot="10800000" flipV="1">
            <a:off x="6858000" y="4191000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solidFill>
            <a:srgbClr val="A7C0D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kern="1200" dirty="0" smtClean="0"/>
              <a:t> </a:t>
            </a:r>
            <a:r>
              <a:rPr lang="en-US" sz="4400" kern="1200" dirty="0" smtClean="0"/>
              <a:t>B</a:t>
            </a:r>
            <a:endParaRPr lang="en-US" sz="4400" kern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86000"/>
            <a:ext cx="41910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Sequences</a:t>
            </a:r>
            <a:r>
              <a:rPr lang="en-US" dirty="0" smtClean="0"/>
              <a:t>: A </a:t>
            </a:r>
            <a:r>
              <a:rPr lang="en-US" dirty="0"/>
              <a:t>sequence of objects is a list of objects in </a:t>
            </a:r>
            <a:r>
              <a:rPr lang="en-US" b="1" dirty="0"/>
              <a:t>some </a:t>
            </a:r>
            <a:r>
              <a:rPr lang="en-US" b="1" dirty="0" smtClean="0"/>
              <a:t>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the </a:t>
            </a:r>
            <a:r>
              <a:rPr lang="en-US" dirty="0"/>
              <a:t>sequence 7, 21, 57 would be written as (7, 21, 57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</a:t>
            </a:r>
            <a:r>
              <a:rPr lang="en-US" dirty="0"/>
              <a:t>a set the order </a:t>
            </a:r>
            <a:r>
              <a:rPr lang="en-US" b="1" dirty="0"/>
              <a:t>does not </a:t>
            </a:r>
            <a:r>
              <a:rPr lang="en-US" dirty="0"/>
              <a:t>matter but in a sequence it </a:t>
            </a:r>
            <a:r>
              <a:rPr lang="en-US" b="1" dirty="0" smtClean="0"/>
              <a:t>does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Repetition is not permitted in a set but repetition is permitted in a sequence. So, (7, 7, 21, 57) is different from (7, 21, 57).</a:t>
            </a:r>
          </a:p>
          <a:p>
            <a:r>
              <a:rPr lang="en-US" b="1" dirty="0" smtClean="0"/>
              <a:t>Tuples</a:t>
            </a:r>
            <a:r>
              <a:rPr lang="en-US" dirty="0" smtClean="0"/>
              <a:t>: Finite </a:t>
            </a:r>
            <a:r>
              <a:rPr lang="en-US" dirty="0"/>
              <a:t>sequences </a:t>
            </a:r>
            <a:r>
              <a:rPr lang="en-US" dirty="0" smtClean="0"/>
              <a:t>are </a:t>
            </a:r>
            <a:r>
              <a:rPr lang="en-US" dirty="0"/>
              <a:t>called </a:t>
            </a:r>
            <a:r>
              <a:rPr lang="en-US" b="1" dirty="0"/>
              <a:t>tuples</a:t>
            </a:r>
            <a:r>
              <a:rPr lang="en-US" dirty="0"/>
              <a:t>. 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(7, 21)             2-tuple or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(7, 21, 57)       3-tuple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(7, 21, ..., k )   k-tuple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79248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1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Cartesian Product</a:t>
                </a:r>
                <a:r>
                  <a:rPr lang="en-US" dirty="0" smtClean="0"/>
                  <a:t>: The </a:t>
                </a:r>
                <a:r>
                  <a:rPr lang="en-US" dirty="0"/>
                  <a:t>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of 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ordered pairs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143000" y="3591674"/>
                <a:ext cx="15240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91674"/>
                <a:ext cx="1524000" cy="1524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137563" y="3591674"/>
                <a:ext cx="1524000" cy="152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63" y="3591674"/>
                <a:ext cx="1524000" cy="1524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009900" y="2895600"/>
            <a:ext cx="2819399" cy="2743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9000" y="3418725"/>
                <a:ext cx="838200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418725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l="-6569" r="-1240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33900" y="3418725"/>
                <a:ext cx="838200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(1, 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418725"/>
                <a:ext cx="838200" cy="461665"/>
              </a:xfrm>
              <a:prstGeom prst="rect">
                <a:avLst/>
              </a:prstGeom>
              <a:blipFill>
                <a:blip r:embed="rId6"/>
                <a:stretch>
                  <a:fillRect l="-6569" r="-131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29000" y="4036367"/>
                <a:ext cx="838200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36367"/>
                <a:ext cx="838200" cy="461665"/>
              </a:xfrm>
              <a:prstGeom prst="rect">
                <a:avLst/>
              </a:prstGeom>
              <a:blipFill>
                <a:blip r:embed="rId7"/>
                <a:stretch>
                  <a:fillRect l="-6569" r="-1240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33900" y="4067097"/>
                <a:ext cx="838200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(2, 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4067097"/>
                <a:ext cx="838200" cy="461665"/>
              </a:xfrm>
              <a:prstGeom prst="rect">
                <a:avLst/>
              </a:prstGeom>
              <a:blipFill>
                <a:blip r:embed="rId8"/>
                <a:stretch>
                  <a:fillRect l="-6569" r="-131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29000" y="4654009"/>
                <a:ext cx="838200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(3, 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54009"/>
                <a:ext cx="838200" cy="461665"/>
              </a:xfrm>
              <a:prstGeom prst="rect">
                <a:avLst/>
              </a:prstGeom>
              <a:blipFill>
                <a:blip r:embed="rId9"/>
                <a:stretch>
                  <a:fillRect l="-6569" r="-1240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33900" y="4654009"/>
                <a:ext cx="838200" cy="46166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(3, 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4654009"/>
                <a:ext cx="838200" cy="461665"/>
              </a:xfrm>
              <a:prstGeom prst="rect">
                <a:avLst/>
              </a:prstGeom>
              <a:blipFill>
                <a:blip r:embed="rId10"/>
                <a:stretch>
                  <a:fillRect l="-6569" r="-1313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29000" y="5638800"/>
                <a:ext cx="19430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638800"/>
                <a:ext cx="19430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90600" y="2286000"/>
            <a:ext cx="45720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5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two sets. </a:t>
                </a:r>
                <a:r>
                  <a:rPr lang="en-US" b="1" dirty="0"/>
                  <a:t>Any</a:t>
                </a:r>
                <a:r>
                  <a:rPr lang="en-US" dirty="0"/>
                  <a:t> </a:t>
                </a:r>
                <a:r>
                  <a:rPr lang="en-US" b="1" dirty="0"/>
                  <a:t>subset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their Cartesian product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relation.</a:t>
                </a:r>
              </a:p>
              <a:p>
                <a:r>
                  <a:rPr lang="en-US" dirty="0"/>
                  <a:t>A relation </a:t>
                </a:r>
                <a:r>
                  <a:rPr lang="en-US" dirty="0" smtClean="0"/>
                  <a:t>defines the </a:t>
                </a:r>
                <a:r>
                  <a:rPr lang="en-US" dirty="0"/>
                  <a:t>relationship between sets of values. </a:t>
                </a:r>
                <a:endParaRPr lang="en-US" dirty="0" smtClean="0"/>
              </a:p>
              <a:p>
                <a:r>
                  <a:rPr lang="en-US" dirty="0" smtClean="0"/>
                  <a:t>It is defined between </a:t>
                </a:r>
                <a:r>
                  <a:rPr lang="en-US" dirty="0"/>
                  <a:t>the x-values and y-values of </a:t>
                </a:r>
                <a:r>
                  <a:rPr lang="en-US" dirty="0" smtClean="0"/>
                  <a:t>the ordered </a:t>
                </a:r>
                <a:r>
                  <a:rPr lang="en-US" dirty="0"/>
                  <a:t>pairs.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set of all x-values is called </a:t>
                </a:r>
                <a:r>
                  <a:rPr lang="en-US" b="1" dirty="0"/>
                  <a:t>the domain</a:t>
                </a:r>
                <a:r>
                  <a:rPr lang="en-US" dirty="0"/>
                  <a:t>, and the set of all y-values is called </a:t>
                </a:r>
                <a:r>
                  <a:rPr lang="en-US" b="1" dirty="0"/>
                  <a:t>the range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Reflexive</a:t>
                </a:r>
                <a:r>
                  <a:rPr lang="en-US" dirty="0" smtClean="0"/>
                  <a:t>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set, and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binary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 Relation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is reflexive </a:t>
                </a:r>
                <a:r>
                  <a:rPr lang="pt-BR" dirty="0" smtClean="0"/>
                  <a:t>if,</a:t>
                </a:r>
              </a:p>
              <a:p>
                <a:pPr marL="0" indent="0" algn="ctr">
                  <a:buNone/>
                </a:pPr>
                <a:r>
                  <a:rPr lang="pt-BR" dirty="0" smtClean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:[(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)→((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 smtClean="0">
                  <a:solidFill>
                    <a:srgbClr val="0066FF"/>
                  </a:solidFill>
                </a:endParaRPr>
              </a:p>
              <a:p>
                <a:r>
                  <a:rPr lang="en-US" dirty="0" smtClean="0"/>
                  <a:t>Examples: </a:t>
                </a:r>
              </a:p>
              <a:p>
                <a:pPr marL="914400" lvl="1" indent="-457200" algn="l">
                  <a:buFont typeface="+mj-lt"/>
                  <a:buAutoNum type="arabicPeriod"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={1, 2}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= {(1,1), (1,2), (2,1), (2,2), (3,4), (4,1), (4,4)}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05600" y="2800290"/>
            <a:ext cx="1219200" cy="457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Reflexive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178370"/>
                <a:ext cx="5791200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lvl="2" algn="ctr"/>
                <a:r>
                  <a:rPr lang="en-US" sz="2000" dirty="0" smtClean="0">
                    <a:solidFill>
                      <a:srgbClr val="FF0000"/>
                    </a:solidFill>
                  </a:rPr>
                  <a:t>Relation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Not Reflexive since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(3,3) ∉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78370"/>
                <a:ext cx="579120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V="1">
            <a:off x="3810000" y="3630304"/>
            <a:ext cx="304800" cy="6927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3637231"/>
            <a:ext cx="3048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38600" y="2800290"/>
            <a:ext cx="25146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5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0050"/>
                <a:r>
                  <a:rPr lang="en-US" b="1" dirty="0" smtClean="0"/>
                  <a:t>Symmetric</a:t>
                </a:r>
                <a:r>
                  <a:rPr lang="en-US" dirty="0" smtClean="0"/>
                  <a:t>: </a:t>
                </a:r>
                <a:r>
                  <a:rPr lang="en-US" i="0" dirty="0" smtClean="0">
                    <a:latin typeface="+mj-lt"/>
                  </a:rPr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called symmetric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for some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:[((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)→((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dirty="0" smtClean="0">
                  <a:solidFill>
                    <a:srgbClr val="0066FF"/>
                  </a:solidFill>
                </a:endParaRPr>
              </a:p>
              <a:p>
                <a:pPr marL="400050"/>
                <a:r>
                  <a:rPr lang="pt-BR" dirty="0" smtClean="0"/>
                  <a:t>Examples:</a:t>
                </a:r>
              </a:p>
              <a:p>
                <a:pPr marL="9715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={1,2,3} </m:t>
                    </m:r>
                  </m:oMath>
                </a14:m>
                <a:r>
                  <a:rPr lang="pt-B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pt-BR" dirty="0" smtClean="0"/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={(1,2),(1,3),(2,1),(2,3),(3,1),(3,2)}</m:t>
                    </m:r>
                  </m:oMath>
                </a14:m>
                <a:endParaRPr lang="pt-BR" dirty="0" smtClean="0"/>
              </a:p>
              <a:p>
                <a:pPr marL="9715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= { 1, 2, 3} </m:t>
                    </m:r>
                  </m:oMath>
                </a14:m>
                <a:r>
                  <a:rPr lang="pt-BR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pt-BR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i="0" dirty="0" smtClean="0">
                        <a:latin typeface="Cambria Math" panose="02040503050406030204" pitchFamily="18" charset="0"/>
                      </a:rPr>
                      <m:t> = {(1,1), (1,2), (1,3), (2,2),(2,3),(3,3)}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7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58000" y="3200400"/>
            <a:ext cx="1295400" cy="457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Symmetric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0" y="4038600"/>
            <a:ext cx="1752600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Asymmetric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3200400"/>
            <a:ext cx="49530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0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Transitive</a:t>
                </a:r>
                <a:r>
                  <a:rPr lang="en-US" dirty="0"/>
                  <a:t>: A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is called transitive </a:t>
                </a:r>
                <a:r>
                  <a:rPr lang="en-US" dirty="0" smtClean="0"/>
                  <a:t>if 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,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5143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[([(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]∧[(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])→((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4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2400" dirty="0">
                  <a:solidFill>
                    <a:srgbClr val="0066FF"/>
                  </a:solidFill>
                </a:endParaRPr>
              </a:p>
              <a:p>
                <a:pPr marL="400050"/>
                <a:r>
                  <a:rPr lang="pt-BR" dirty="0" smtClean="0"/>
                  <a:t>Example:</a:t>
                </a:r>
                <a:endParaRPr lang="pt-BR" dirty="0"/>
              </a:p>
              <a:p>
                <a:pPr marL="857250" lvl="1" indent="-342900"/>
                <a:r>
                  <a:rPr lang="pt-BR" dirty="0" smtClean="0"/>
                  <a:t>Consider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={ 1, 2, 3} </m:t>
                    </m:r>
                  </m:oMath>
                </a14:m>
                <a:r>
                  <a:rPr lang="pt-BR" dirty="0"/>
                  <a:t>and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BR" dirty="0"/>
              </a:p>
              <a:p>
                <a:pPr marL="855663" lvl="2" indent="0">
                  <a:buNone/>
                </a:pPr>
                <a:r>
                  <a:rPr lang="pt-BR" dirty="0"/>
                  <a:t>So,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={(1,1), (1,2), (1,3), (2,2),(2,3),(3,3)}</m:t>
                    </m:r>
                  </m:oMath>
                </a14:m>
                <a:endParaRPr lang="pt-BR" dirty="0"/>
              </a:p>
              <a:p>
                <a:pPr marL="0" indent="0" algn="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62800" y="2800290"/>
            <a:ext cx="1219200" cy="457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Transitive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2800290"/>
            <a:ext cx="25146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3657600"/>
            <a:ext cx="3810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6800" y="3657600"/>
            <a:ext cx="3810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81400" y="3657600"/>
            <a:ext cx="3810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4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Equivalence 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Equivalence Relation </a:t>
                </a:r>
                <a:r>
                  <a:rPr lang="en-US" dirty="0" smtClean="0"/>
                  <a:t>declares or shows some kind of equality or equivalence.</a:t>
                </a:r>
              </a:p>
              <a:p>
                <a:r>
                  <a:rPr lang="en-US" dirty="0" smtClean="0"/>
                  <a:t>If the relation satisfies all three properties </a:t>
                </a:r>
                <a:r>
                  <a:rPr lang="en-US" b="1" dirty="0" smtClean="0"/>
                  <a:t>reflexive</a:t>
                </a:r>
                <a:r>
                  <a:rPr lang="en-US" b="1" dirty="0"/>
                  <a:t>, symmetric and transitive </a:t>
                </a:r>
                <a:r>
                  <a:rPr lang="en-US" dirty="0"/>
                  <a:t>then it is called </a:t>
                </a:r>
                <a:r>
                  <a:rPr lang="en-US" dirty="0" smtClean="0"/>
                  <a:t>an Equivalence </a:t>
                </a:r>
                <a:r>
                  <a:rPr lang="en-US" dirty="0"/>
                  <a:t>Relation.</a:t>
                </a:r>
              </a:p>
              <a:p>
                <a:r>
                  <a:rPr lang="en-US" dirty="0" smtClean="0"/>
                  <a:t>Equality </a:t>
                </a:r>
                <a:r>
                  <a:rPr lang="en-US" dirty="0"/>
                  <a:t>‘=’ relation is </a:t>
                </a:r>
                <a:r>
                  <a:rPr lang="en-US" dirty="0" smtClean="0"/>
                  <a:t>the equivalence </a:t>
                </a:r>
                <a:r>
                  <a:rPr lang="en-US" dirty="0"/>
                  <a:t>relation because equality proves </a:t>
                </a:r>
                <a:r>
                  <a:rPr lang="en-US" dirty="0" smtClean="0"/>
                  <a:t>the required conditions.</a:t>
                </a:r>
                <a:endParaRPr lang="en-US" dirty="0"/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Reflexive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Symmetric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true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b="1" dirty="0"/>
                  <a:t>Transitive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true for all values then we can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7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Relationship between </a:t>
                </a:r>
                <a:r>
                  <a:rPr lang="en-US" b="1" dirty="0"/>
                  <a:t>two sets of numbers </a:t>
                </a:r>
                <a:r>
                  <a:rPr lang="en-US" dirty="0"/>
                  <a:t>is known as a function.</a:t>
                </a:r>
              </a:p>
              <a:p>
                <a:r>
                  <a:rPr lang="en-US" dirty="0"/>
                  <a:t>Function is the </a:t>
                </a:r>
                <a:r>
                  <a:rPr lang="en-US" b="1" dirty="0"/>
                  <a:t>special kind of relation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 number in one set is </a:t>
                </a:r>
                <a:r>
                  <a:rPr lang="en-US" b="1" dirty="0"/>
                  <a:t>mapped to </a:t>
                </a:r>
                <a:r>
                  <a:rPr lang="en-US" dirty="0"/>
                  <a:t>number in another set by the function. </a:t>
                </a:r>
              </a:p>
              <a:p>
                <a:r>
                  <a:rPr lang="en-US" dirty="0"/>
                  <a:t>Example: this tree </a:t>
                </a:r>
                <a:r>
                  <a:rPr lang="en-US" b="1" dirty="0"/>
                  <a:t>grows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cm </a:t>
                </a:r>
                <a:r>
                  <a:rPr lang="en-US" dirty="0"/>
                  <a:t>every year, so the height of the tree is related to its age using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177006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		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So</a:t>
                </a:r>
                <a:r>
                  <a:rPr lang="en-US" dirty="0">
                    <a:solidFill>
                      <a:srgbClr val="C00000"/>
                    </a:solidFill>
                  </a:rPr>
                  <a:t>, if the </a:t>
                </a:r>
                <a:r>
                  <a:rPr lang="en-US" b="1" dirty="0">
                    <a:solidFill>
                      <a:srgbClr val="C00000"/>
                    </a:solidFill>
                  </a:rPr>
                  <a:t>age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years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0" indent="0" algn="l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			then </a:t>
                </a:r>
                <a:r>
                  <a:rPr lang="en-US" dirty="0">
                    <a:solidFill>
                      <a:srgbClr val="C00000"/>
                    </a:solidFill>
                  </a:rPr>
                  <a:t>height is 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cm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like saying </a:t>
                </a:r>
                <a:r>
                  <a:rPr lang="en-US" b="1" dirty="0"/>
                  <a:t>10 is related to 200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b="1" dirty="0" smtClean="0"/>
                  <a:t>Here, age is called Domain and height is called Codomain.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276600"/>
            <a:ext cx="1333500" cy="11474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3400" y="5685972"/>
            <a:ext cx="7467600" cy="381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43800" y="4648200"/>
            <a:ext cx="1066800" cy="457200"/>
          </a:xfrm>
          <a:prstGeom prst="round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</a:t>
            </a:r>
            <a:r>
              <a:rPr lang="en-US" dirty="0" smtClean="0"/>
              <a:t>lgorithm?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Broadly an algorithm can be defined as;</a:t>
            </a:r>
          </a:p>
          <a:p>
            <a:pPr lvl="1"/>
            <a:r>
              <a:rPr lang="en-US" b="1" i="1" dirty="0" smtClean="0">
                <a:latin typeface="Cambria" panose="02040503050406030204" pitchFamily="18" charset="0"/>
              </a:rPr>
              <a:t>A </a:t>
            </a:r>
            <a:r>
              <a:rPr lang="en-US" b="1" i="1" dirty="0">
                <a:latin typeface="Cambria" panose="02040503050406030204" pitchFamily="18" charset="0"/>
              </a:rPr>
              <a:t>process or </a:t>
            </a:r>
            <a:r>
              <a:rPr lang="en-US" b="1" i="1" dirty="0" smtClean="0">
                <a:latin typeface="Cambria" panose="02040503050406030204" pitchFamily="18" charset="0"/>
              </a:rPr>
              <a:t>a set </a:t>
            </a:r>
            <a:r>
              <a:rPr lang="en-US" b="1" i="1" dirty="0">
                <a:latin typeface="Cambria" panose="02040503050406030204" pitchFamily="18" charset="0"/>
              </a:rPr>
              <a:t>of rules to be followed </a:t>
            </a:r>
            <a:r>
              <a:rPr lang="en-US" b="1" i="1" dirty="0" smtClean="0">
                <a:latin typeface="Cambria" panose="02040503050406030204" pitchFamily="18" charset="0"/>
              </a:rPr>
              <a:t>to achieve desired output, </a:t>
            </a:r>
            <a:r>
              <a:rPr lang="en-US" b="1" i="1" dirty="0">
                <a:latin typeface="Cambria" panose="02040503050406030204" pitchFamily="18" charset="0"/>
              </a:rPr>
              <a:t>especially by a computer</a:t>
            </a:r>
            <a:r>
              <a:rPr lang="en-US" b="1" i="1" dirty="0" smtClean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step-by-step procedure, to solve the different kinds of problems.</a:t>
            </a:r>
          </a:p>
          <a:p>
            <a:pPr lvl="1"/>
            <a:r>
              <a:rPr lang="en-US" dirty="0"/>
              <a:t>An unambiguous sequence of computational steps that transform the input into the output.</a:t>
            </a:r>
          </a:p>
          <a:p>
            <a:pPr lvl="1"/>
            <a:r>
              <a:rPr lang="en-US" dirty="0"/>
              <a:t>An algorithm is any well-defined computational procedure that takes some value, or set of values, as input and produces some value, or set of values as output.</a:t>
            </a:r>
          </a:p>
        </p:txBody>
      </p:sp>
    </p:spTree>
    <p:extLst>
      <p:ext uri="{BB962C8B-B14F-4D97-AF65-F5344CB8AC3E}">
        <p14:creationId xmlns:p14="http://schemas.microsoft.com/office/powerpoint/2010/main" val="402263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866" y="1028133"/>
                <a:ext cx="8763000" cy="53340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Domain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given as </a:t>
                </a:r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input to the function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called the domain of the function.</a:t>
                </a:r>
              </a:p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Codomain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Values that may possibly come out of a function is the codomain.</a:t>
                </a:r>
              </a:p>
              <a:p>
                <a:pPr algn="just"/>
                <a:r>
                  <a:rPr lang="en-US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Range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Actual values that come out of a function is a range.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Example: </a:t>
                </a:r>
              </a:p>
              <a:p>
                <a:pPr marL="14811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)=2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+1</m:t>
                      </m:r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(1)=2(1)+1= 3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(2)=2(2)+1= 5</m:t>
                      </m:r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(4)=2(4)+1= 9</m:t>
                      </m:r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range of </a:t>
                </a: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3, 5, 7, 9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866" y="1028133"/>
                <a:ext cx="8763000" cy="5334000"/>
              </a:xfrm>
              <a:blipFill>
                <a:blip r:embed="rId2"/>
                <a:stretch>
                  <a:fillRect l="-974" t="-914" r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6319768" y="5840603"/>
            <a:ext cx="107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Domain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772400" y="5873983"/>
            <a:ext cx="11811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Codomain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43464" y="3962400"/>
            <a:ext cx="396618" cy="16138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353036" y="3429000"/>
            <a:ext cx="809764" cy="1975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924800" y="2819400"/>
            <a:ext cx="914400" cy="3061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6592437" y="3530224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37" y="3530224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600209" y="397908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09" y="3979083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6607981" y="442794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981" y="4427942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615752" y="4876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52" y="4876800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8153400" y="3047999"/>
                <a:ext cx="495300" cy="2833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2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3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4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5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6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7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8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9</a:t>
                </a:r>
              </a:p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10</a:t>
                </a:r>
              </a:p>
              <a:p>
                <a:pPr algn="ctr"/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047999"/>
                <a:ext cx="495300" cy="2833045"/>
              </a:xfrm>
              <a:prstGeom prst="rect">
                <a:avLst/>
              </a:prstGeom>
              <a:blipFill>
                <a:blip r:embed="rId7"/>
                <a:stretch>
                  <a:fillRect l="-3704" t="-2796" r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6858000" y="3690299"/>
            <a:ext cx="1400175" cy="50085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858000" y="4180014"/>
            <a:ext cx="1400175" cy="0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858000" y="4611283"/>
            <a:ext cx="1400175" cy="85824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858000" y="5056869"/>
            <a:ext cx="1400175" cy="200931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/>
          <p:cNvSpPr/>
          <p:nvPr/>
        </p:nvSpPr>
        <p:spPr>
          <a:xfrm>
            <a:off x="2438400" y="3138996"/>
            <a:ext cx="1295400" cy="318656"/>
          </a:xfrm>
          <a:prstGeom prst="wedgeRoundRectCallout">
            <a:avLst>
              <a:gd name="adj1" fmla="val -31489"/>
              <a:gd name="adj2" fmla="val 110501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0524"/>
                </a:solidFill>
              </a:rPr>
              <a:t>Codomain</a:t>
            </a:r>
            <a:endParaRPr lang="en-US" dirty="0">
              <a:solidFill>
                <a:srgbClr val="E40524"/>
              </a:solidFill>
            </a:endParaRPr>
          </a:p>
        </p:txBody>
      </p:sp>
      <p:sp>
        <p:nvSpPr>
          <p:cNvPr id="78" name="Rounded Rectangular Callout 77"/>
          <p:cNvSpPr/>
          <p:nvPr/>
        </p:nvSpPr>
        <p:spPr>
          <a:xfrm>
            <a:off x="950547" y="4091723"/>
            <a:ext cx="1047412" cy="352762"/>
          </a:xfrm>
          <a:prstGeom prst="wedgeRoundRectCallout">
            <a:avLst>
              <a:gd name="adj1" fmla="val 64773"/>
              <a:gd name="adj2" fmla="val -98548"/>
              <a:gd name="adj3" fmla="val 16667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0524"/>
                </a:solidFill>
              </a:rPr>
              <a:t>Domain</a:t>
            </a:r>
            <a:endParaRPr lang="en-US" dirty="0">
              <a:solidFill>
                <a:srgbClr val="E4052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9817" y="3505200"/>
            <a:ext cx="200897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27" grpId="0" animBg="1"/>
      <p:bldP spid="28" grpId="0" animBg="1"/>
      <p:bldP spid="55" grpId="0"/>
      <p:bldP spid="56" grpId="0"/>
      <p:bldP spid="57" grpId="0"/>
      <p:bldP spid="58" grpId="0"/>
      <p:bldP spid="59" grpId="0"/>
      <p:bldP spid="77" grpId="0" animBg="1"/>
      <p:bldP spid="77" grpId="1" animBg="1"/>
      <p:bldP spid="78" grpId="0" animBg="1"/>
      <p:bldP spid="78" grpId="1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&amp; Function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5693" y="2923279"/>
            <a:ext cx="809764" cy="23913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607457" y="2085030"/>
            <a:ext cx="914400" cy="37061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19636" y="3018821"/>
            <a:ext cx="809764" cy="2391379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91400" y="3016914"/>
            <a:ext cx="787841" cy="2393286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Division (Domain)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150257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Students  (Codomain)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11893" y="3432737"/>
            <a:ext cx="6573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 smtClean="0"/>
              <a:t>CX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/>
              <a:t>CY</a:t>
            </a:r>
          </a:p>
          <a:p>
            <a:pPr algn="ctr">
              <a:spcBef>
                <a:spcPts val="600"/>
              </a:spcBef>
            </a:pPr>
            <a:r>
              <a:rPr lang="en-US" sz="2400" b="1" dirty="0" smtClean="0"/>
              <a:t>CZ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12093" y="2348554"/>
            <a:ext cx="685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000" b="1" dirty="0" smtClean="0"/>
              <a:t>Ana</a:t>
            </a:r>
          </a:p>
          <a:p>
            <a:pPr algn="r">
              <a:spcBef>
                <a:spcPts val="600"/>
              </a:spcBef>
            </a:pPr>
            <a:r>
              <a:rPr lang="en-US" sz="2000" b="1" dirty="0" err="1" smtClean="0"/>
              <a:t>Mit</a:t>
            </a:r>
            <a:endParaRPr lang="en-US" sz="2000" b="1" dirty="0" smtClean="0"/>
          </a:p>
          <a:p>
            <a:pPr algn="r">
              <a:spcBef>
                <a:spcPts val="600"/>
              </a:spcBef>
            </a:pPr>
            <a:r>
              <a:rPr lang="en-US" sz="2000" b="1" dirty="0" smtClean="0"/>
              <a:t>Sam</a:t>
            </a:r>
          </a:p>
          <a:p>
            <a:pPr algn="r">
              <a:spcBef>
                <a:spcPts val="600"/>
              </a:spcBef>
            </a:pPr>
            <a:r>
              <a:rPr lang="en-US" sz="2000" b="1" dirty="0" err="1" smtClean="0"/>
              <a:t>Yug</a:t>
            </a:r>
            <a:endParaRPr lang="en-US" sz="2000" b="1" dirty="0" smtClean="0"/>
          </a:p>
          <a:p>
            <a:pPr algn="r">
              <a:spcBef>
                <a:spcPts val="600"/>
              </a:spcBef>
            </a:pPr>
            <a:r>
              <a:rPr lang="en-US" sz="2000" b="1" dirty="0" smtClean="0"/>
              <a:t>Jen</a:t>
            </a:r>
          </a:p>
          <a:p>
            <a:pPr algn="r">
              <a:spcBef>
                <a:spcPts val="600"/>
              </a:spcBef>
            </a:pPr>
            <a:r>
              <a:rPr lang="en-US" sz="2000" b="1" dirty="0" smtClean="0"/>
              <a:t>Tom</a:t>
            </a:r>
          </a:p>
          <a:p>
            <a:pPr algn="r">
              <a:spcBef>
                <a:spcPts val="600"/>
              </a:spcBef>
            </a:pPr>
            <a:r>
              <a:rPr lang="en-US" sz="2000" b="1" dirty="0" smtClean="0"/>
              <a:t>Ram</a:t>
            </a:r>
          </a:p>
          <a:p>
            <a:pPr algn="r">
              <a:spcBef>
                <a:spcPts val="600"/>
              </a:spcBef>
            </a:pPr>
            <a:r>
              <a:rPr lang="en-US" sz="2000" b="1" dirty="0" smtClean="0"/>
              <a:t>Neel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591596" y="2553813"/>
            <a:ext cx="1253569" cy="1090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590009" y="3294591"/>
            <a:ext cx="1226720" cy="360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91596" y="3643954"/>
            <a:ext cx="1193522" cy="838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23967" y="2923280"/>
            <a:ext cx="1237351" cy="12258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23967" y="3747241"/>
            <a:ext cx="1364490" cy="4019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17858" y="4149177"/>
            <a:ext cx="1189161" cy="11472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561605" y="4053329"/>
            <a:ext cx="1299713" cy="52352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739" y="4576857"/>
            <a:ext cx="1237379" cy="2863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960" y="13323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C00000"/>
                </a:solidFill>
              </a:rPr>
              <a:t>Is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not a function </a:t>
            </a:r>
            <a:r>
              <a:rPr lang="en-US" sz="2000" dirty="0" smtClean="0">
                <a:solidFill>
                  <a:srgbClr val="C00000"/>
                </a:solidFill>
              </a:rPr>
              <a:t>since elements of domain point to multiple elements of codomain.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7960" y="887158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Relation 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61047" y="133231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rgbClr val="0070C0"/>
                </a:solidFill>
              </a:rPr>
              <a:t>Is a function </a:t>
            </a:r>
            <a:r>
              <a:rPr lang="en-US" sz="2000" dirty="0" smtClean="0">
                <a:solidFill>
                  <a:srgbClr val="0070C0"/>
                </a:solidFill>
              </a:rPr>
              <a:t>since elements of domain point to only one element of codomain.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61047" y="887158"/>
            <a:ext cx="163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Relation 2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9338" y="3355312"/>
            <a:ext cx="76006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Ana 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Yug</a:t>
            </a:r>
            <a:endParaRPr lang="en-US" sz="2400" b="1" dirty="0" smtClean="0"/>
          </a:p>
          <a:p>
            <a:pPr>
              <a:spcBef>
                <a:spcPts val="600"/>
              </a:spcBef>
            </a:pPr>
            <a:r>
              <a:rPr lang="en-US" sz="2400" b="1" dirty="0" smtClean="0"/>
              <a:t>Ram</a:t>
            </a:r>
          </a:p>
          <a:p>
            <a:pPr>
              <a:spcBef>
                <a:spcPts val="600"/>
              </a:spcBef>
            </a:pPr>
            <a:r>
              <a:rPr lang="en-US" sz="2400" b="1" dirty="0" err="1" smtClean="0"/>
              <a:t>Mit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599358" y="3444911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CX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CY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/>
              <a:t>CZ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49221" y="3632186"/>
            <a:ext cx="1150137" cy="10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1"/>
          </p:cNvCxnSpPr>
          <p:nvPr/>
        </p:nvCxnSpPr>
        <p:spPr>
          <a:xfrm>
            <a:off x="6425651" y="4029686"/>
            <a:ext cx="1173707" cy="7694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85529" y="4506456"/>
            <a:ext cx="1210671" cy="2817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425651" y="4612278"/>
            <a:ext cx="1270549" cy="27905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1250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Division (Codomain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450404" y="5727986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Students  (Domain)</a:t>
            </a:r>
            <a:endParaRPr lang="en-US" sz="2000" dirty="0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4572000" y="914400"/>
            <a:ext cx="0" cy="5521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4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22" grpId="0"/>
      <p:bldP spid="23" grpId="0"/>
      <p:bldP spid="24" grpId="0"/>
      <p:bldP spid="25" grpId="0"/>
      <p:bldP spid="26" grpId="0"/>
      <p:bldP spid="27" grpId="0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the </a:t>
                </a:r>
                <a:r>
                  <a:rPr lang="en-US" b="1" dirty="0" smtClean="0"/>
                  <a:t>range of function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codomain of function </a:t>
                </a:r>
                <a:r>
                  <a:rPr lang="en-US" dirty="0" smtClean="0"/>
                  <a:t>are equal then the function </a:t>
                </a:r>
                <a:r>
                  <a:rPr lang="en-US" dirty="0"/>
                  <a:t>is said to be </a:t>
                </a:r>
                <a:r>
                  <a:rPr lang="en-US" dirty="0">
                    <a:solidFill>
                      <a:srgbClr val="0066FF"/>
                    </a:solidFill>
                  </a:rPr>
                  <a:t>onto or surjective or surjection.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marL="9144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={−2,−1,1,2,3,4}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200" i="0" dirty="0" smtClean="0">
                        <a:latin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200" dirty="0"/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1, </m:t>
                      </m:r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=9, </m:t>
                      </m:r>
                    </m:oMath>
                  </m:oMathPara>
                </a14:m>
                <a:endParaRPr lang="en-US" sz="2000" dirty="0" smtClean="0">
                  <a:latin typeface="Cambria Math" panose="02040503050406030204" pitchFamily="18" charset="0"/>
                </a:endParaRPr>
              </a:p>
              <a:p>
                <a:pPr marL="2006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(4)=16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dirty="0" smtClean="0"/>
                  <a:t>Range </a:t>
                </a:r>
                <a:r>
                  <a:rPr lang="en-US" dirty="0"/>
                  <a:t>of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)={1, 4, 9, 16}=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6332560" y="3703662"/>
            <a:ext cx="914400" cy="2697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924800" y="3962400"/>
            <a:ext cx="9144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29400" y="333915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339155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88656" y="358765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6" y="3587656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 l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592437" y="451513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37" y="4515136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06653" y="4953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53" y="4953000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615752" y="540451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52" y="5404512"/>
                <a:ext cx="381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15752" y="586171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52" y="5861712"/>
                <a:ext cx="381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174440" y="40095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40" y="4009599"/>
                <a:ext cx="381000" cy="381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188656" y="45731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6" y="4573137"/>
                <a:ext cx="3810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202304" y="51042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304" y="5104265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56244" y="57286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244" y="5728648"/>
                <a:ext cx="468004" cy="381000"/>
              </a:xfrm>
              <a:prstGeom prst="rect">
                <a:avLst/>
              </a:prstGeom>
              <a:blipFill>
                <a:blip r:embed="rId12"/>
                <a:stretch>
                  <a:fillRect l="-12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6967184" y="3962400"/>
            <a:ext cx="1207256" cy="80749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96752" y="4210050"/>
            <a:ext cx="1261423" cy="18055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50124" y="4304730"/>
            <a:ext cx="1322267" cy="41796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04148" y="4896137"/>
            <a:ext cx="1198156" cy="20528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86184" y="3703662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84" y="3703662"/>
                <a:ext cx="381000" cy="381000"/>
              </a:xfrm>
              <a:prstGeom prst="rect">
                <a:avLst/>
              </a:prstGeom>
              <a:blipFill>
                <a:blip r:embed="rId13"/>
                <a:stretch>
                  <a:fillRect l="-12698" t="-8065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00400" y="412844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00" y="4128448"/>
                <a:ext cx="381000" cy="381000"/>
              </a:xfrm>
              <a:prstGeom prst="rect">
                <a:avLst/>
              </a:prstGeom>
              <a:blipFill>
                <a:blip r:embed="rId14"/>
                <a:stretch>
                  <a:fillRect l="-14516" t="-6349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7004148" y="5332865"/>
            <a:ext cx="1220904" cy="26840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956380" y="5957248"/>
            <a:ext cx="1268672" cy="6823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95912" y="2819400"/>
            <a:ext cx="1371600" cy="432180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2209800" y="1807193"/>
            <a:ext cx="1295400" cy="478807"/>
          </a:xfrm>
          <a:prstGeom prst="wedgeRoundRectCallout">
            <a:avLst>
              <a:gd name="adj1" fmla="val -59757"/>
              <a:gd name="adj2" fmla="val 75395"/>
              <a:gd name="adj3" fmla="val 16667"/>
            </a:avLst>
          </a:prstGeom>
          <a:solidFill>
            <a:schemeClr val="bg2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E40524"/>
                </a:solidFill>
              </a:rPr>
              <a:t>Codomain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09800" y="2362200"/>
            <a:ext cx="12573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3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0" grpId="0"/>
      <p:bldP spid="21" grpId="0"/>
      <p:bldP spid="24" grpId="0" animBg="1"/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>
                    <a:solidFill>
                      <a:srgbClr val="0066FF"/>
                    </a:solidFill>
                  </a:rPr>
                  <a:t>injective or one-to-one </a:t>
                </a:r>
                <a:r>
                  <a:rPr lang="en-US" dirty="0"/>
                  <a:t>if there </a:t>
                </a:r>
                <a:r>
                  <a:rPr lang="en-US" b="1" dirty="0"/>
                  <a:t>do not exist </a:t>
                </a:r>
                <a:r>
                  <a:rPr lang="en-US" dirty="0"/>
                  <a:t>two distinct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0" dirty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is a one-to-one function, </a:t>
                </a:r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 2, 3, 4}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={2, 3, 4, 5}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3276600" y="3322662"/>
            <a:ext cx="914400" cy="2697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79644" y="3276600"/>
            <a:ext cx="914400" cy="2697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8480" y="35287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480" y="3528799"/>
                <a:ext cx="381000" cy="381000"/>
              </a:xfrm>
              <a:prstGeom prst="rect">
                <a:avLst/>
              </a:prstGeom>
              <a:blipFill rotWithShape="0">
                <a:blip r:embed="rId3"/>
                <a:stretch>
                  <a:fillRect l="-9677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2696" y="40923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96" y="4092337"/>
                <a:ext cx="381000" cy="381000"/>
              </a:xfrm>
              <a:prstGeom prst="rect">
                <a:avLst/>
              </a:prstGeom>
              <a:blipFill rotWithShape="0">
                <a:blip r:embed="rId4"/>
                <a:stretch>
                  <a:fillRect l="-967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46344" y="46234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44" y="4623465"/>
                <a:ext cx="381000" cy="381000"/>
              </a:xfrm>
              <a:prstGeom prst="rect">
                <a:avLst/>
              </a:prstGeom>
              <a:blipFill rotWithShape="0">
                <a:blip r:embed="rId5"/>
                <a:stretch>
                  <a:fillRect l="-9524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00284" y="52478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84" y="5247848"/>
                <a:ext cx="468004" cy="381000"/>
              </a:xfrm>
              <a:prstGeom prst="rect">
                <a:avLst/>
              </a:prstGeom>
              <a:blipFill rotWithShape="0">
                <a:blip r:embed="rId6"/>
                <a:stretch>
                  <a:fillRect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12592" y="352879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592" y="3528799"/>
                <a:ext cx="381000" cy="381000"/>
              </a:xfrm>
              <a:prstGeom prst="rect">
                <a:avLst/>
              </a:prstGeom>
              <a:blipFill rotWithShape="0">
                <a:blip r:embed="rId7"/>
                <a:stretch>
                  <a:fillRect l="-9524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26808" y="409233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08" y="4092337"/>
                <a:ext cx="381000" cy="381000"/>
              </a:xfrm>
              <a:prstGeom prst="rect">
                <a:avLst/>
              </a:prstGeom>
              <a:blipFill rotWithShape="0">
                <a:blip r:embed="rId8"/>
                <a:stretch>
                  <a:fillRect l="-967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40456" y="462346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456" y="4623465"/>
                <a:ext cx="381000" cy="381000"/>
              </a:xfrm>
              <a:prstGeom prst="rect">
                <a:avLst/>
              </a:prstGeom>
              <a:blipFill rotWithShape="0">
                <a:blip r:embed="rId9"/>
                <a:stretch>
                  <a:fillRect l="-9677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494396" y="5247848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96" y="5247848"/>
                <a:ext cx="468004" cy="381000"/>
              </a:xfrm>
              <a:prstGeom prst="rect">
                <a:avLst/>
              </a:prstGeom>
              <a:blipFill rotWithShape="0">
                <a:blip r:embed="rId10"/>
                <a:stretch>
                  <a:fillRect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0" idx="3"/>
            <a:endCxn id="6" idx="1"/>
          </p:cNvCxnSpPr>
          <p:nvPr/>
        </p:nvCxnSpPr>
        <p:spPr>
          <a:xfrm>
            <a:off x="3893592" y="3719299"/>
            <a:ext cx="12248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>
          <a:xfrm>
            <a:off x="3907808" y="4282837"/>
            <a:ext cx="12248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  <a:endCxn id="8" idx="1"/>
          </p:cNvCxnSpPr>
          <p:nvPr/>
        </p:nvCxnSpPr>
        <p:spPr>
          <a:xfrm>
            <a:off x="3921456" y="4813965"/>
            <a:ext cx="122488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93592" y="5385749"/>
            <a:ext cx="1252752" cy="525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622344" y="6019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344" y="6019800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 l="-1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181600" y="60198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6019800"/>
                <a:ext cx="381000" cy="381000"/>
              </a:xfrm>
              <a:prstGeom prst="rect">
                <a:avLst/>
              </a:prstGeom>
              <a:blipFill>
                <a:blip r:embed="rId12"/>
                <a:stretch>
                  <a:fillRect l="-3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603435" y="1909836"/>
            <a:ext cx="1730565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/>
      <p:bldP spid="19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If function is both </a:t>
                </a:r>
                <a:r>
                  <a:rPr lang="en-US" b="1" dirty="0" smtClean="0"/>
                  <a:t>one-to-one and onto </a:t>
                </a:r>
                <a:r>
                  <a:rPr lang="en-US" dirty="0" smtClean="0"/>
                  <a:t>then the function is called </a:t>
                </a:r>
                <a:r>
                  <a:rPr lang="en-US" dirty="0" smtClean="0">
                    <a:solidFill>
                      <a:srgbClr val="0066FF"/>
                    </a:solidFill>
                  </a:rPr>
                  <a:t>Bijection function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Example: </a:t>
                </a:r>
              </a:p>
              <a:p>
                <a:pPr marL="855663" lvl="1" indent="0">
                  <a:buNone/>
                </a:pP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sz="22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={1,2,3,4}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 = 1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 = 4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 = 9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 = 16</m:t>
                      </m:r>
                    </m:oMath>
                  </m:oMathPara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334000"/>
              </a:xfrm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180160" y="3933399"/>
            <a:ext cx="914400" cy="23912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72400" y="3886201"/>
            <a:ext cx="914400" cy="2438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019800" y="373380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33801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81900" y="373380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900" y="3733801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 l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440037" y="4038601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4253" y="4572001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3352" y="5154305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63352" y="5715001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22040" y="4024953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36256" y="4496938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49904" y="5028066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9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03844" y="5576249"/>
            <a:ext cx="46800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16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844352" y="4253553"/>
            <a:ext cx="1228300" cy="1137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51748" y="4718429"/>
            <a:ext cx="1170292" cy="5374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1748" y="5256668"/>
            <a:ext cx="1220904" cy="7477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36392" y="5815935"/>
            <a:ext cx="1199864" cy="7079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1" y="2362200"/>
            <a:ext cx="1447800" cy="457200"/>
          </a:xfrm>
          <a:prstGeom prst="rect">
            <a:avLst/>
          </a:prstGeom>
          <a:solidFill>
            <a:srgbClr val="C0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Matrices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, means a list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-tuple) of numbers: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</a:t>
                </a:r>
                <a:r>
                  <a:rPr lang="en-US" dirty="0"/>
                  <a:t>called the components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zero,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called the zero vector</a:t>
                </a:r>
                <a:r>
                  <a:rPr lang="en-US" dirty="0" smtClean="0"/>
                  <a:t>.</a:t>
                </a:r>
              </a:p>
              <a:p>
                <a:r>
                  <a:rPr lang="en-US" b="1" dirty="0" smtClean="0"/>
                  <a:t>Vector operations : </a:t>
                </a:r>
                <a:r>
                  <a:rPr lang="en-US" b="1" dirty="0"/>
                  <a:t>Addition, </a:t>
                </a:r>
                <a:r>
                  <a:rPr lang="en-US" b="1" dirty="0" smtClean="0"/>
                  <a:t>Subtraction, Scalar Multiplication</a:t>
                </a:r>
                <a:endParaRPr lang="en-US" b="1" dirty="0"/>
              </a:p>
              <a:p>
                <a:r>
                  <a:rPr lang="en-US" dirty="0"/>
                  <a:t>Matrix A, means a rectangular array of numbers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3x3 </a:t>
                </a:r>
                <a:r>
                  <a:rPr lang="en-US" dirty="0" smtClean="0"/>
                  <a:t>Matrix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 smtClean="0"/>
                  <a:t>Matrix operations: Addition, Subtraction, Multiplication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09900" y="1524000"/>
                <a:ext cx="3124200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" y="1524000"/>
                <a:ext cx="3124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5867400" y="5029200"/>
            <a:ext cx="1905000" cy="381000"/>
          </a:xfrm>
          <a:prstGeom prst="roundRect">
            <a:avLst/>
          </a:prstGeom>
          <a:solidFill>
            <a:srgbClr val="E4052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Inequalities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Inequalities</a:t>
                </a:r>
                <a:r>
                  <a:rPr lang="en-US" dirty="0" smtClean="0"/>
                  <a:t>: The </a:t>
                </a:r>
                <a:r>
                  <a:rPr lang="en-US" dirty="0"/>
                  <a:t>term inequality is applied to any statement involving one of the symbols &lt;, &gt;, ≤, ≥.</a:t>
                </a:r>
              </a:p>
              <a:p>
                <a:r>
                  <a:rPr lang="en-US" dirty="0"/>
                  <a:t>Examples of inequalities are: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&gt; 16 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 ≤1/2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Linear equation with one </a:t>
                </a:r>
                <a:r>
                  <a:rPr lang="en-US" b="1" dirty="0"/>
                  <a:t>Unknown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 smtClean="0"/>
                  <a:t>Two </a:t>
                </a:r>
                <a:r>
                  <a:rPr lang="en-US" b="1" dirty="0"/>
                  <a:t>Equations with Two Unknowns</a:t>
                </a:r>
              </a:p>
              <a:p>
                <a:pPr lvl="1"/>
                <a:r>
                  <a:rPr lang="en-US" dirty="0"/>
                  <a:t>A system of two linear equations in the two unknowns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solution of above can be obtained by the elimination process, whereby reduce </a:t>
                </a:r>
                <a:r>
                  <a:rPr lang="en-US" dirty="0" smtClean="0"/>
                  <a:t>the </a:t>
                </a:r>
                <a:r>
                  <a:rPr lang="en-US" dirty="0"/>
                  <a:t>system to a single equation in only one </a:t>
                </a:r>
                <a:r>
                  <a:rPr lang="en-US" dirty="0" smtClean="0"/>
                  <a:t>unknown.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1676400"/>
                <a:ext cx="1447800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676400"/>
                <a:ext cx="1447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895" y="1510424"/>
                <a:ext cx="1752600" cy="7936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95" y="1510424"/>
                <a:ext cx="1752600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10105" y="1707176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Solution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45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Declarative statement that is sufficiently objective, meaningful and precise </a:t>
                </a:r>
                <a:r>
                  <a:rPr lang="en-US" b="1" dirty="0"/>
                  <a:t>to have a truth value (true or false) </a:t>
                </a:r>
                <a:r>
                  <a:rPr lang="en-US" dirty="0"/>
                  <a:t>is known as proposition.</a:t>
                </a:r>
              </a:p>
              <a:p>
                <a:r>
                  <a:rPr lang="en-US" dirty="0" smtClean="0"/>
                  <a:t>Proposition examples: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: Fourteen is an even integer.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: Mumbai is the capital city of India.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: 0 = </a:t>
                </a:r>
                <a:r>
                  <a:rPr lang="en-US" dirty="0" smtClean="0"/>
                  <a:t>0</a:t>
                </a:r>
              </a:p>
              <a:p>
                <a:pPr marL="400050"/>
                <a:r>
                  <a:rPr lang="en-US" dirty="0" smtClean="0"/>
                  <a:t>Following statements </a:t>
                </a:r>
                <a:r>
                  <a:rPr lang="en-US" b="1" dirty="0" smtClean="0"/>
                  <a:t>are not </a:t>
                </a:r>
                <a:r>
                  <a:rPr lang="en-US" b="1" dirty="0"/>
                  <a:t>propositions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dirty="0" smtClean="0"/>
                  <a:t>Close </a:t>
                </a:r>
                <a:r>
                  <a:rPr lang="en-US" dirty="0"/>
                  <a:t>the </a:t>
                </a:r>
                <a:r>
                  <a:rPr lang="en-US" dirty="0" smtClean="0"/>
                  <a:t>door.</a:t>
                </a:r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dirty="0" smtClean="0"/>
                  <a:t>Where are you?</a:t>
                </a:r>
              </a:p>
              <a:p>
                <a:pPr marL="9715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 smtClean="0"/>
                  <a:t> is greater than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04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Conjunction </a:t>
                </a: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Ʌ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logical connective Conjunction </a:t>
                </a:r>
                <a:r>
                  <a:rPr lang="en-US" dirty="0">
                    <a:solidFill>
                      <a:srgbClr val="0066FF"/>
                    </a:solidFill>
                  </a:rPr>
                  <a:t>(logical AND) </a:t>
                </a:r>
                <a:r>
                  <a:rPr lang="en-US" dirty="0"/>
                  <a:t>is true only when </a:t>
                </a:r>
                <a:r>
                  <a:rPr lang="en-US" b="1" dirty="0"/>
                  <a:t>both of the propositions </a:t>
                </a:r>
                <a:r>
                  <a:rPr lang="en-US" dirty="0"/>
                  <a:t>are true. </a:t>
                </a:r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It is raining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: It is </a:t>
                </a:r>
                <a:r>
                  <a:rPr lang="en-US" sz="2200" dirty="0" smtClean="0"/>
                  <a:t>cold</a:t>
                </a:r>
                <a:endParaRPr lang="en-US" sz="2200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 : It is raining </a:t>
                </a:r>
                <a:r>
                  <a:rPr lang="en-US" sz="2200" b="1" dirty="0"/>
                  <a:t>AND</a:t>
                </a:r>
                <a:r>
                  <a:rPr lang="en-US" sz="2200" dirty="0"/>
                  <a:t> it is </a:t>
                </a:r>
                <a:r>
                  <a:rPr lang="en-US" sz="2200" dirty="0" smtClean="0"/>
                  <a:t>cold</a:t>
                </a:r>
                <a:endParaRPr lang="en-US" sz="2200" dirty="0"/>
              </a:p>
              <a:p>
                <a:r>
                  <a:rPr lang="en-US" dirty="0" smtClean="0"/>
                  <a:t>Truth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043270"/>
                  </p:ext>
                </p:extLst>
              </p:nvPr>
            </p:nvGraphicFramePr>
            <p:xfrm>
              <a:off x="2286000" y="41148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000" b="1" dirty="0" smtClean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m:rPr>
                                  <m:nor/>
                                </m:rPr>
                                <a:rPr lang="en-US" sz="1800" b="1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 smtClean="0"/>
                                <m:t>Ʌ</m:t>
                              </m:r>
                              <m:r>
                                <m:rPr>
                                  <m:nor/>
                                </m:rPr>
                                <a:rPr lang="en-US" sz="2000" b="1" i="0" dirty="0" smtClean="0"/>
                                <m:t> </m:t>
                              </m:r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endParaRPr lang="en-US" sz="2000" b="1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1527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5270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6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043270"/>
                  </p:ext>
                </p:extLst>
              </p:nvPr>
            </p:nvGraphicFramePr>
            <p:xfrm>
              <a:off x="2286000" y="41148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7692" r="-2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7692" r="-1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800" t="-7692" r="-1600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107692" r="-2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107692" r="-1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15270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207692" r="-20160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207692" r="-10160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527057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307692" r="-20160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307692" r="-10160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6952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00" t="-407692" r="-20160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800" t="-407692" r="-10160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38800" y="45074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07468"/>
                <a:ext cx="9144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38800" y="492073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920734"/>
                <a:ext cx="9144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8800" y="53340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9144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8800" y="57150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715000"/>
                <a:ext cx="9144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31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Finiteness</a:t>
            </a:r>
            <a:r>
              <a:rPr lang="en-US" dirty="0" smtClean="0"/>
              <a:t>: An </a:t>
            </a:r>
            <a:r>
              <a:rPr lang="en-US" dirty="0"/>
              <a:t>algorithm must always terminate after a finite number of steps.</a:t>
            </a:r>
          </a:p>
          <a:p>
            <a:r>
              <a:rPr lang="en-US" b="1" dirty="0" smtClean="0"/>
              <a:t>Definiteness</a:t>
            </a:r>
            <a:r>
              <a:rPr lang="en-US" dirty="0" smtClean="0"/>
              <a:t>: Each </a:t>
            </a:r>
            <a:r>
              <a:rPr lang="en-US" dirty="0"/>
              <a:t>step of an algorithm must be precisely </a:t>
            </a:r>
            <a:r>
              <a:rPr lang="en-US" dirty="0" smtClean="0"/>
              <a:t>defined.</a:t>
            </a:r>
            <a:endParaRPr lang="en-US" dirty="0"/>
          </a:p>
          <a:p>
            <a:r>
              <a:rPr lang="en-US" b="1" dirty="0" smtClean="0"/>
              <a:t>Input</a:t>
            </a:r>
            <a:r>
              <a:rPr lang="en-US" dirty="0" smtClean="0"/>
              <a:t>: </a:t>
            </a:r>
            <a:r>
              <a:rPr lang="en-US" dirty="0"/>
              <a:t>An algorithm has zero or more </a:t>
            </a:r>
            <a:r>
              <a:rPr lang="en-US" dirty="0" smtClean="0"/>
              <a:t>inputs</a:t>
            </a:r>
            <a:r>
              <a:rPr lang="en-US" dirty="0"/>
              <a:t>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</a:t>
            </a:r>
            <a:r>
              <a:rPr lang="en-US" dirty="0"/>
              <a:t>An algorithm </a:t>
            </a:r>
            <a:r>
              <a:rPr lang="en-US" dirty="0" smtClean="0"/>
              <a:t>must have at least one desirable output.</a:t>
            </a:r>
            <a:endParaRPr lang="en-US" dirty="0"/>
          </a:p>
          <a:p>
            <a:r>
              <a:rPr lang="en-US" b="1" dirty="0" smtClean="0"/>
              <a:t>Effectiveness</a:t>
            </a:r>
            <a:r>
              <a:rPr lang="en-US" dirty="0" smtClean="0"/>
              <a:t>: All the </a:t>
            </a:r>
            <a:r>
              <a:rPr lang="en-US" dirty="0"/>
              <a:t>operations to be performed in the algorithm must be sufficiently basic </a:t>
            </a:r>
            <a:r>
              <a:rPr lang="en-US" dirty="0" smtClean="0"/>
              <a:t>so that </a:t>
            </a:r>
            <a:r>
              <a:rPr lang="en-US" dirty="0"/>
              <a:t>they can in principle be done exactly and in a finite length of time.</a:t>
            </a:r>
          </a:p>
        </p:txBody>
      </p:sp>
    </p:spTree>
    <p:extLst>
      <p:ext uri="{BB962C8B-B14F-4D97-AF65-F5344CB8AC3E}">
        <p14:creationId xmlns:p14="http://schemas.microsoft.com/office/powerpoint/2010/main" val="97684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Disjunction (V)</a:t>
                </a:r>
                <a:r>
                  <a:rPr lang="en-US" dirty="0" smtClean="0"/>
                  <a:t>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The </a:t>
                </a:r>
                <a:r>
                  <a:rPr lang="en-US" dirty="0"/>
                  <a:t>logical disjunction, or </a:t>
                </a:r>
                <a:r>
                  <a:rPr lang="en-US" dirty="0">
                    <a:solidFill>
                      <a:srgbClr val="0066FF"/>
                    </a:solidFill>
                  </a:rPr>
                  <a:t>logical OR</a:t>
                </a:r>
                <a:r>
                  <a:rPr lang="en-US" dirty="0"/>
                  <a:t>, is true if </a:t>
                </a:r>
                <a:r>
                  <a:rPr lang="en-US" b="1" dirty="0"/>
                  <a:t>one or both</a:t>
                </a:r>
                <a:r>
                  <a:rPr lang="en-US" dirty="0"/>
                  <a:t> of the </a:t>
                </a:r>
                <a:r>
                  <a:rPr lang="en-US" dirty="0" smtClean="0"/>
                  <a:t>propositions </a:t>
                </a:r>
                <a:r>
                  <a:rPr lang="en-US" dirty="0"/>
                  <a:t>are true.</a:t>
                </a:r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914400" lvl="1" indent="-58738" defTabSz="7985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: 2+2=5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: 1&lt;2</m:t>
                      </m:r>
                    </m:oMath>
                  </m:oMathPara>
                </a14:m>
                <a:endParaRPr lang="en-US" sz="22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: 2+2=5 </m:t>
                      </m:r>
                      <m:r>
                        <a:rPr lang="en-US" sz="2200" b="1" i="0" dirty="0" smtClean="0"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200" i="0" dirty="0" smtClean="0">
                          <a:latin typeface="Cambria Math" panose="02040503050406030204" pitchFamily="18" charset="0"/>
                        </a:rPr>
                        <m:t> 1&lt;2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32511"/>
                  </p:ext>
                </p:extLst>
              </p:nvPr>
            </p:nvGraphicFramePr>
            <p:xfrm>
              <a:off x="2286000" y="41910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000" dirty="0" smtClean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000" dirty="0" smtClean="0"/>
                            <a:t> </a:t>
                          </a:r>
                          <a:r>
                            <a:rPr lang="en-US" sz="2000" b="0" dirty="0" smtClean="0"/>
                            <a:t>V</a:t>
                          </a:r>
                          <a:r>
                            <a:rPr lang="en-US" sz="2000" b="0" i="0" dirty="0" smtClean="0">
                              <a:latin typeface="+mj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215270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52705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695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232511"/>
                  </p:ext>
                </p:extLst>
              </p:nvPr>
            </p:nvGraphicFramePr>
            <p:xfrm>
              <a:off x="2286000" y="4191000"/>
              <a:ext cx="4572000" cy="198120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7692" r="-2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7692" r="-101600" b="-4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00" t="-7692" r="-1600" b="-4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107692" r="-2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107692" r="-10160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204545" r="-201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204545" r="-1016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309231" r="-2016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309231" r="-101600" b="-1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409231" r="-2016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409231" r="-101600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38800" y="4595336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95336"/>
                <a:ext cx="9144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500860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08602"/>
                <a:ext cx="9144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38800" y="54218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421868"/>
                <a:ext cx="9144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38800" y="5802868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802868"/>
                <a:ext cx="9144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2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Negation </a:t>
                </a:r>
                <a:r>
                  <a:rPr lang="en-US" b="1" dirty="0" smtClean="0"/>
                  <a:t>(</a:t>
                </a:r>
                <a:r>
                  <a:rPr lang="en-US" altLang="en-US" b="1" dirty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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 negation of a proposition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also a </a:t>
                </a:r>
                <a:r>
                  <a:rPr lang="en-US" dirty="0" smtClean="0"/>
                  <a:t>proposition.</a:t>
                </a:r>
                <a:endParaRPr lang="en-US" dirty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: John studies.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n-US" altLang="en-US" sz="2200" i="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/>
                  <a:t>: John does NOT study.</a:t>
                </a:r>
              </a:p>
              <a:p>
                <a:r>
                  <a:rPr lang="en-US" dirty="0"/>
                  <a:t>Truth table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80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296399"/>
                  </p:ext>
                </p:extLst>
              </p:nvPr>
            </p:nvGraphicFramePr>
            <p:xfrm>
              <a:off x="2895600" y="3962400"/>
              <a:ext cx="3048000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 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67422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216169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296399"/>
                  </p:ext>
                </p:extLst>
              </p:nvPr>
            </p:nvGraphicFramePr>
            <p:xfrm>
              <a:off x="2895600" y="3962400"/>
              <a:ext cx="3048000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" t="-3077" r="-10160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00" t="-3077" r="-1600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4220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6169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6600" y="4343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343400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1550" y="434340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4343400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76600" y="479119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91194"/>
                <a:ext cx="9144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1550" y="4792889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4792889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 smtClean="0"/>
                  <a:t>Universal Quantifier </a:t>
                </a:r>
                <a:r>
                  <a:rPr lang="en-US" dirty="0" smtClean="0"/>
                  <a:t>(denoted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“∀”</m:t>
                    </m:r>
                  </m:oMath>
                </a14:m>
                <a:r>
                  <a:rPr lang="en-US" i="0" dirty="0" smtClean="0">
                    <a:latin typeface="+mj-lt"/>
                  </a:rPr>
                  <a:t> f</a:t>
                </a:r>
                <a:r>
                  <a:rPr lang="en-US" dirty="0" smtClean="0"/>
                  <a:t>or </a:t>
                </a:r>
                <a:r>
                  <a:rPr lang="en-US" dirty="0"/>
                  <a:t>all):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preposition,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gives expected result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universe of </a:t>
                </a:r>
                <a:r>
                  <a:rPr lang="en-US" dirty="0" smtClean="0"/>
                  <a:t>discourse</a:t>
                </a:r>
                <a:r>
                  <a:rPr lang="en-US" dirty="0"/>
                  <a:t> </a:t>
                </a:r>
                <a:r>
                  <a:rPr lang="en-US" dirty="0" smtClean="0"/>
                  <a:t>then the </a:t>
                </a:r>
                <a:r>
                  <a:rPr lang="en-US" dirty="0"/>
                  <a:t>universal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Examples: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0" dirty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all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true</a:t>
                </a:r>
                <a:endParaRPr lang="en-US" dirty="0"/>
              </a:p>
              <a:p>
                <a:pPr marL="739775" lvl="1" indent="-282575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+1&gt; </m:t>
                      </m:r>
                      <m:r>
                        <m:rPr>
                          <m:sty m:val="p"/>
                        </m:rPr>
                        <a:rPr lang="en-US" i="0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order to prove that a universal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it must be shown to be false for only ONE </a:t>
                </a:r>
                <a:r>
                  <a:rPr lang="en-US" dirty="0" smtClean="0"/>
                  <a:t>case.</a:t>
                </a:r>
                <a:endParaRPr lang="en-US" dirty="0"/>
              </a:p>
              <a:p>
                <a:r>
                  <a:rPr lang="en-US" dirty="0"/>
                  <a:t>In order to prove that a universal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it must be shown true for ALL </a:t>
                </a:r>
                <a:r>
                  <a:rPr lang="en-US" dirty="0" smtClean="0"/>
                  <a:t>cases.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819400" y="4481512"/>
            <a:ext cx="2286000" cy="457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5376578"/>
            <a:ext cx="1828800" cy="457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4038600"/>
            <a:ext cx="27432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Existential </a:t>
                </a:r>
                <a:r>
                  <a:rPr lang="en-US" b="1" dirty="0" smtClean="0"/>
                  <a:t>Quantifier </a:t>
                </a:r>
                <a:r>
                  <a:rPr lang="en-US" dirty="0" smtClean="0"/>
                  <a:t>(denoted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”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some):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preposition, if there exits 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the universe of discourse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giving expected </a:t>
                </a:r>
                <a:r>
                  <a:rPr lang="en-US" dirty="0" smtClean="0"/>
                  <a:t>result</a:t>
                </a:r>
                <a:r>
                  <a:rPr lang="en-US" dirty="0"/>
                  <a:t> </a:t>
                </a:r>
                <a:r>
                  <a:rPr lang="en-US" dirty="0" smtClean="0"/>
                  <a:t>then the </a:t>
                </a:r>
                <a:r>
                  <a:rPr lang="en-US" dirty="0"/>
                  <a:t>Existential Quantification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represented </a:t>
                </a:r>
                <a:r>
                  <a:rPr lang="en-US" dirty="0" smtClean="0"/>
                  <a:t>by,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 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739775" lvl="2" indent="0">
                  <a:buNone/>
                </a:pPr>
                <a:r>
                  <a:rPr lang="en-US" sz="2200" dirty="0"/>
                  <a:t>There exists a numerical value for which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/2 &lt;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is true</a:t>
                </a:r>
              </a:p>
              <a:p>
                <a:pPr marL="739775" lvl="2" indent="0">
                  <a:buNone/>
                </a:pPr>
                <a:r>
                  <a:rPr lang="en-US" sz="2200" dirty="0"/>
                  <a:t>Thus, </a:t>
                </a: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en-US" sz="22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is true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order to show an existential quantification </a:t>
                </a:r>
                <a:r>
                  <a:rPr lang="en-US" b="1" dirty="0"/>
                  <a:t>is true</a:t>
                </a:r>
                <a:r>
                  <a:rPr lang="en-US" dirty="0"/>
                  <a:t>, </a:t>
                </a:r>
                <a:r>
                  <a:rPr lang="en-US" dirty="0" smtClean="0"/>
                  <a:t>it must be shown true for only ONE value.</a:t>
                </a:r>
                <a:endParaRPr lang="en-US" dirty="0"/>
              </a:p>
              <a:p>
                <a:r>
                  <a:rPr lang="en-US" dirty="0"/>
                  <a:t>In order to show an existential quantification </a:t>
                </a:r>
                <a:r>
                  <a:rPr lang="en-US" b="1" dirty="0"/>
                  <a:t>is false</a:t>
                </a:r>
                <a:r>
                  <a:rPr lang="en-US" dirty="0"/>
                  <a:t>, </a:t>
                </a:r>
                <a:r>
                  <a:rPr lang="en-US" dirty="0" smtClean="0"/>
                  <a:t>it must be show </a:t>
                </a:r>
                <a:r>
                  <a:rPr lang="en-US" dirty="0"/>
                  <a:t>false for ALL </a:t>
                </a:r>
                <a:r>
                  <a:rPr lang="en-US" dirty="0" smtClean="0"/>
                  <a:t>values.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571" r="-1043" b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043112" y="4924424"/>
            <a:ext cx="2514600" cy="457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52624" y="5802927"/>
            <a:ext cx="1905000" cy="457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4419600"/>
            <a:ext cx="20574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GTU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the term: Quantifier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</a:t>
            </a:r>
            <a:r>
              <a:rPr lang="en-US" dirty="0" smtClean="0"/>
              <a:t>term: </a:t>
            </a:r>
            <a:r>
              <a:rPr lang="en-US" dirty="0"/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vector? Which operations are performed on vector?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types of 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key characteristics of </a:t>
            </a:r>
            <a:r>
              <a:rPr lang="en-US" dirty="0" smtClean="0"/>
              <a:t>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Explain Equivalence Relation with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2" descr="Image result for thank you 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69950"/>
            <a:ext cx="4953000" cy="536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0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/>
              <a:t>recursive algorithms</a:t>
            </a:r>
          </a:p>
          <a:p>
            <a:r>
              <a:rPr lang="en-US" dirty="0"/>
              <a:t>Backtracking algorithms</a:t>
            </a:r>
          </a:p>
          <a:p>
            <a:r>
              <a:rPr lang="en-US" dirty="0"/>
              <a:t>Divide and conquer algorithms</a:t>
            </a:r>
          </a:p>
          <a:p>
            <a:r>
              <a:rPr lang="en-US" dirty="0"/>
              <a:t>Dynamic programming algorithms</a:t>
            </a:r>
          </a:p>
          <a:p>
            <a:r>
              <a:rPr lang="en-US" dirty="0"/>
              <a:t>Greedy algorithms</a:t>
            </a:r>
          </a:p>
          <a:p>
            <a:r>
              <a:rPr lang="en-US" dirty="0"/>
              <a:t>Branch and bound algorithms</a:t>
            </a:r>
          </a:p>
          <a:p>
            <a:r>
              <a:rPr lang="en-US" dirty="0"/>
              <a:t>Brute force algorithms</a:t>
            </a:r>
          </a:p>
          <a:p>
            <a:r>
              <a:rPr lang="en-US" dirty="0"/>
              <a:t>Randomized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Multiplication Example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1306513"/>
            <a:ext cx="3276600" cy="639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1. American approach</a:t>
            </a:r>
            <a:endParaRPr lang="en-US" b="1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5181600" y="1306513"/>
            <a:ext cx="3505200" cy="6397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 smtClean="0"/>
              <a:t>2. English approach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811735" y="2057400"/>
            <a:ext cx="10259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9 8 1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13210" y="3203863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3 9 2 4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1600" y="3737263"/>
            <a:ext cx="12954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2 9 4 3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6009" y="42672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1 9 6 2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6009" y="4800600"/>
            <a:ext cx="1025912" cy="552797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9 8 1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5486400"/>
            <a:ext cx="17526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1 2 1 0 5 5 4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399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54044" y="2590800"/>
            <a:ext cx="284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3217" y="2590800"/>
            <a:ext cx="2765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83735" y="2057400"/>
            <a:ext cx="10259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9 8 1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0" y="47244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3 9 2 4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67400" y="4191000"/>
            <a:ext cx="12954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2 9 4 3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38800" y="3657600"/>
            <a:ext cx="128239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1 9 6 2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38800" y="3181003"/>
            <a:ext cx="1004708" cy="476597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9 8 1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2600" y="5410200"/>
            <a:ext cx="1752600" cy="5334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1 2 1 0 5 5 4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10399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4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26044" y="2590800"/>
            <a:ext cx="2843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05217" y="2590800"/>
            <a:ext cx="27658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48400" y="2590800"/>
            <a:ext cx="2568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169526" y="3048000"/>
            <a:ext cx="195467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8735" y="5353397"/>
            <a:ext cx="2286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86400" y="3048000"/>
            <a:ext cx="2133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34000" y="5257800"/>
            <a:ext cx="25146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1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2622" y="113260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1234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4162" y="159096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2468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65702" y="204931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4936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67242" y="250767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9872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3401" y="296602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19744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4941" y="342438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39488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68782" y="3882739"/>
            <a:ext cx="1205343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78976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76477" y="434109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157952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71861" y="479944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315904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0321" y="5257800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631808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48222" y="113260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981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51302" y="159096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490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49762" y="204931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245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52842" y="250767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9001" y="296602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0541" y="342438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54382" y="3882739"/>
            <a:ext cx="761997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62077" y="4341094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57461" y="4799449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5921" y="5257800"/>
            <a:ext cx="761998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35578" y="113260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1234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10422" y="2044701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4936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10422" y="3006441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19744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10423" y="3878116"/>
            <a:ext cx="1205343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78976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10422" y="4341094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157952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10422" y="4799449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315904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10422" y="5257800"/>
            <a:ext cx="1205344" cy="419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631808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5" idx="1"/>
          </p:cNvCxnSpPr>
          <p:nvPr/>
        </p:nvCxnSpPr>
        <p:spPr>
          <a:xfrm>
            <a:off x="6264162" y="1800514"/>
            <a:ext cx="2651604" cy="28286"/>
          </a:xfrm>
          <a:prstGeom prst="line">
            <a:avLst/>
          </a:prstGeom>
          <a:ln w="28575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1"/>
          </p:cNvCxnSpPr>
          <p:nvPr/>
        </p:nvCxnSpPr>
        <p:spPr>
          <a:xfrm>
            <a:off x="6267242" y="2717224"/>
            <a:ext cx="2661102" cy="17318"/>
          </a:xfrm>
          <a:prstGeom prst="line">
            <a:avLst/>
          </a:prstGeom>
          <a:ln w="28575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1"/>
          </p:cNvCxnSpPr>
          <p:nvPr/>
        </p:nvCxnSpPr>
        <p:spPr>
          <a:xfrm>
            <a:off x="6274941" y="3633934"/>
            <a:ext cx="2640825" cy="24245"/>
          </a:xfrm>
          <a:prstGeom prst="line">
            <a:avLst/>
          </a:prstGeom>
          <a:ln w="28575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456665" y="5935525"/>
            <a:ext cx="1459101" cy="451338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1210554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467600" y="5791200"/>
            <a:ext cx="145910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Multiplication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5003780" cy="5334000"/>
              </a:xfrm>
              <a:noFill/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. à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𝒍𝒂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dirty="0" err="1" smtClean="0">
                        <a:latin typeface="Cambria Math" panose="02040503050406030204" pitchFamily="18" charset="0"/>
                      </a:rPr>
                      <m:t>𝒓𝒖𝒔𝒔𝒆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 smtClean="0"/>
                  <a:t>multiplication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/>
                  <a:t>Write the multiplicand and multiplier side by side.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/>
                  <a:t>Make two columns, one under each </a:t>
                </a:r>
                <a:r>
                  <a:rPr lang="en-US" sz="2400" dirty="0" smtClean="0"/>
                  <a:t>operand.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/>
                  <a:t>Repeat step </a:t>
                </a:r>
                <a:r>
                  <a:rPr lang="en-US" sz="2400" dirty="0" smtClean="0"/>
                  <a:t>4 </a:t>
                </a:r>
                <a:r>
                  <a:rPr lang="en-US" sz="2400" dirty="0"/>
                  <a:t>and </a:t>
                </a:r>
                <a:r>
                  <a:rPr lang="en-US" sz="2400" dirty="0" smtClean="0"/>
                  <a:t>5 </a:t>
                </a:r>
                <a:r>
                  <a:rPr lang="en-US" sz="2400" dirty="0"/>
                  <a:t>until the number in the left column is 1.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 smtClean="0"/>
                  <a:t>Divide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 number in the </a:t>
                </a:r>
                <a:r>
                  <a:rPr lang="en-US" sz="2400" b="1" dirty="0"/>
                  <a:t>left hand column by 2</a:t>
                </a:r>
                <a:r>
                  <a:rPr lang="en-US" sz="2400" dirty="0"/>
                  <a:t>, ignoring any </a:t>
                </a:r>
                <a:r>
                  <a:rPr lang="en-US" sz="2400" dirty="0" smtClean="0"/>
                  <a:t>fractions.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b="1" dirty="0" smtClean="0"/>
                  <a:t>Double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the number in the </a:t>
                </a:r>
                <a:r>
                  <a:rPr lang="en-US" sz="2400" b="1" dirty="0"/>
                  <a:t>right hand column</a:t>
                </a:r>
                <a:r>
                  <a:rPr lang="en-US" sz="2400" dirty="0"/>
                  <a:t> by adding it to itself. </a:t>
                </a:r>
                <a:endParaRPr lang="en-US" sz="2400" dirty="0" smtClean="0"/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 smtClean="0"/>
                  <a:t>Next </a:t>
                </a:r>
                <a:r>
                  <a:rPr lang="en-US" sz="2400" dirty="0"/>
                  <a:t>cross out each row where the number in the left hand column is </a:t>
                </a:r>
                <a:r>
                  <a:rPr lang="en-US" sz="2400" dirty="0" smtClean="0"/>
                  <a:t>even.</a:t>
                </a:r>
              </a:p>
              <a:p>
                <a:pPr marL="623888" lvl="1" indent="-341313">
                  <a:buFont typeface="+mj-lt"/>
                  <a:buAutoNum type="arabicPeriod"/>
                </a:pPr>
                <a:r>
                  <a:rPr lang="en-US" sz="2400" dirty="0" smtClean="0"/>
                  <a:t>Finally </a:t>
                </a:r>
                <a:r>
                  <a:rPr lang="en-US" sz="2400" dirty="0"/>
                  <a:t>add up the numbers that remain in the right hand column</a:t>
                </a:r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5003780" cy="5334000"/>
              </a:xfrm>
              <a:blipFill rotWithShape="0">
                <a:blip r:embed="rId2"/>
                <a:stretch>
                  <a:fillRect l="-244" t="-914" r="-1340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Multiplication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4. Multiplication </a:t>
            </a:r>
            <a:r>
              <a:rPr lang="en-US" b="1" dirty="0"/>
              <a:t>by divide and </a:t>
            </a:r>
            <a:r>
              <a:rPr lang="en-US" b="1" dirty="0" smtClean="0"/>
              <a:t>conquer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oth </a:t>
            </a:r>
            <a:r>
              <a:rPr lang="en-US" dirty="0"/>
              <a:t>the multiplicand and the multiplier must have the same number of digits </a:t>
            </a:r>
            <a:r>
              <a:rPr lang="en-US" dirty="0" smtClean="0"/>
              <a:t>and </a:t>
            </a:r>
            <a:r>
              <a:rPr lang="en-US" dirty="0"/>
              <a:t>this number be a power of 2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not then it can be done by adding zeros on the left if necessary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3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Multiplication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30" y="1485780"/>
            <a:ext cx="4821016" cy="4838820"/>
          </a:xfrm>
        </p:spPr>
        <p:txBody>
          <a:bodyPr>
            <a:normAutofit fontScale="92500"/>
          </a:bodyPr>
          <a:lstStyle/>
          <a:p>
            <a:pPr marL="685800" lvl="1" indent="-396875">
              <a:buFont typeface="+mj-lt"/>
              <a:buAutoNum type="romanLcPeriod"/>
            </a:pPr>
            <a:r>
              <a:rPr lang="en-US" sz="2100" dirty="0" smtClean="0"/>
              <a:t>Multiply </a:t>
            </a:r>
            <a:r>
              <a:rPr lang="en-US" sz="2100" dirty="0" smtClean="0">
                <a:solidFill>
                  <a:srgbClr val="0066FF"/>
                </a:solidFill>
              </a:rPr>
              <a:t>left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multiplicand by </a:t>
            </a:r>
            <a:r>
              <a:rPr lang="en-US" sz="2100" dirty="0" smtClean="0">
                <a:solidFill>
                  <a:srgbClr val="0066FF"/>
                </a:solidFill>
              </a:rPr>
              <a:t>left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</a:t>
            </a:r>
            <a:r>
              <a:rPr lang="en-US" sz="2100" dirty="0" smtClean="0"/>
              <a:t>multiplier</a:t>
            </a:r>
            <a:r>
              <a:rPr lang="en-US" sz="2100" dirty="0"/>
              <a:t> </a:t>
            </a:r>
            <a:r>
              <a:rPr lang="en-US" sz="2100" dirty="0" smtClean="0"/>
              <a:t>and shift the result by no. of digits of multiplier </a:t>
            </a:r>
            <a:r>
              <a:rPr lang="en-US" sz="2100" b="1" dirty="0" smtClean="0"/>
              <a:t>i.e. 4.</a:t>
            </a:r>
            <a:endParaRPr lang="en-US" sz="2100" b="1" dirty="0"/>
          </a:p>
          <a:p>
            <a:pPr marL="685800" lvl="1" indent="-396875">
              <a:buFont typeface="+mj-lt"/>
              <a:buAutoNum type="romanLcPeriod"/>
            </a:pPr>
            <a:r>
              <a:rPr lang="en-US" sz="2100" dirty="0" smtClean="0"/>
              <a:t>Multiply </a:t>
            </a:r>
            <a:r>
              <a:rPr lang="en-US" sz="2100" dirty="0" smtClean="0">
                <a:solidFill>
                  <a:srgbClr val="0066FF"/>
                </a:solidFill>
              </a:rPr>
              <a:t>left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multiplicand by </a:t>
            </a:r>
            <a:r>
              <a:rPr lang="en-US" sz="2100" dirty="0" smtClean="0">
                <a:solidFill>
                  <a:srgbClr val="0066FF"/>
                </a:solidFill>
              </a:rPr>
              <a:t>right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</a:t>
            </a:r>
            <a:r>
              <a:rPr lang="en-US" sz="2100" dirty="0" smtClean="0"/>
              <a:t>multiplier, shift the result by half the number of digits of multiplier </a:t>
            </a:r>
            <a:r>
              <a:rPr lang="en-US" sz="2100" b="1" dirty="0" smtClean="0"/>
              <a:t>i.e. 2. </a:t>
            </a:r>
          </a:p>
          <a:p>
            <a:pPr marL="685800" lvl="1" indent="-396875">
              <a:buFont typeface="+mj-lt"/>
              <a:buAutoNum type="romanLcPeriod"/>
            </a:pPr>
            <a:r>
              <a:rPr lang="en-US" sz="2100" dirty="0" smtClean="0"/>
              <a:t>Multiply </a:t>
            </a:r>
            <a:r>
              <a:rPr lang="en-US" sz="2100" dirty="0" smtClean="0">
                <a:solidFill>
                  <a:srgbClr val="0066FF"/>
                </a:solidFill>
              </a:rPr>
              <a:t>right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multiplicand by </a:t>
            </a:r>
            <a:r>
              <a:rPr lang="en-US" sz="2100" dirty="0" smtClean="0">
                <a:solidFill>
                  <a:srgbClr val="0066FF"/>
                </a:solidFill>
              </a:rPr>
              <a:t>left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</a:t>
            </a:r>
            <a:r>
              <a:rPr lang="en-US" sz="2100" dirty="0" smtClean="0"/>
              <a:t>multiplier, </a:t>
            </a:r>
            <a:r>
              <a:rPr lang="en-US" sz="2100" dirty="0"/>
              <a:t>shift the result by half the number of digits of multiplier </a:t>
            </a:r>
            <a:r>
              <a:rPr lang="en-US" sz="2100" b="1" dirty="0"/>
              <a:t>i.e. 2. </a:t>
            </a:r>
          </a:p>
          <a:p>
            <a:pPr marL="685800" lvl="1" indent="-396875">
              <a:buFont typeface="+mj-lt"/>
              <a:buAutoNum type="romanLcPeriod"/>
            </a:pPr>
            <a:r>
              <a:rPr lang="en-US" sz="2100" dirty="0" smtClean="0"/>
              <a:t>Multiply </a:t>
            </a:r>
            <a:r>
              <a:rPr lang="en-US" sz="2100" dirty="0" smtClean="0">
                <a:solidFill>
                  <a:srgbClr val="0066FF"/>
                </a:solidFill>
              </a:rPr>
              <a:t>right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multiplicand by </a:t>
            </a:r>
            <a:r>
              <a:rPr lang="en-US" sz="2100" dirty="0" smtClean="0">
                <a:solidFill>
                  <a:srgbClr val="0066FF"/>
                </a:solidFill>
              </a:rPr>
              <a:t>right </a:t>
            </a:r>
            <a:r>
              <a:rPr lang="en-US" sz="2100" dirty="0">
                <a:solidFill>
                  <a:srgbClr val="0066FF"/>
                </a:solidFill>
              </a:rPr>
              <a:t>half </a:t>
            </a:r>
            <a:r>
              <a:rPr lang="en-US" sz="2100" dirty="0"/>
              <a:t>of the multiplier </a:t>
            </a:r>
            <a:r>
              <a:rPr lang="en-US" sz="2100" dirty="0" smtClean="0"/>
              <a:t>the result is </a:t>
            </a:r>
            <a:r>
              <a:rPr lang="en-US" sz="2100" b="1" dirty="0"/>
              <a:t>not</a:t>
            </a:r>
            <a:r>
              <a:rPr lang="en-US" sz="2100" dirty="0"/>
              <a:t> shifted at all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66806"/>
              </p:ext>
            </p:extLst>
          </p:nvPr>
        </p:nvGraphicFramePr>
        <p:xfrm>
          <a:off x="5257800" y="2419924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Multiply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Shift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C00000"/>
                          </a:solidFill>
                          <a:effectLst/>
                        </a:rPr>
                        <a:t>Result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06401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74084"/>
              </p:ext>
            </p:extLst>
          </p:nvPr>
        </p:nvGraphicFramePr>
        <p:xfrm>
          <a:off x="5257800" y="2879763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(09) * (12)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64016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86802"/>
              </p:ext>
            </p:extLst>
          </p:nvPr>
        </p:nvGraphicFramePr>
        <p:xfrm>
          <a:off x="5257800" y="3339602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1127431462"/>
                    </a:ext>
                  </a:extLst>
                </a:gridCol>
                <a:gridCol w="744415">
                  <a:extLst>
                    <a:ext uri="{9D8B030D-6E8A-4147-A177-3AD203B41FA5}">
                      <a16:colId xmlns:a16="http://schemas.microsoft.com/office/drawing/2014/main" xmlns="" val="798515959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xmlns="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(09) * (34)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64016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08097"/>
              </p:ext>
            </p:extLst>
          </p:nvPr>
        </p:nvGraphicFramePr>
        <p:xfrm>
          <a:off x="5257800" y="3799441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(81) * (12)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64016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86198"/>
              </p:ext>
            </p:extLst>
          </p:nvPr>
        </p:nvGraphicFramePr>
        <p:xfrm>
          <a:off x="5257800" y="4259280"/>
          <a:ext cx="36576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1127431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79851595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2032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(81) * (34)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2000" b="0" dirty="0">
                        <a:solidFill>
                          <a:srgbClr val="C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64016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458200" y="289570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86800" y="2907983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9600" y="2904912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01000" y="2901843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72400" y="289263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8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800" y="2889567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2518" y="2895600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58200" y="335893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686800" y="337121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9600" y="336814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1000" y="336507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3355869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58200" y="381613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86800" y="382841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229600" y="3825345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01000" y="3822276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7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72400" y="3813069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9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58200" y="4267200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86800" y="427947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29600" y="4276407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7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001000" y="4273338"/>
            <a:ext cx="228600" cy="420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7048500" y="4800600"/>
            <a:ext cx="18669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162800" y="4923657"/>
            <a:ext cx="1725801" cy="451338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rgbClr val="C00000"/>
                </a:solidFill>
              </a:rPr>
              <a:t>1 2 1 0 5 5 4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0" y="1485780"/>
            <a:ext cx="259080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Multiplicand </a:t>
            </a:r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= 0 9 8 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42264" y="1885890"/>
            <a:ext cx="2590800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Multiplier = 1 2 3 4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00" y="1485780"/>
            <a:ext cx="0" cy="40011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190500" y="990600"/>
            <a:ext cx="8763000" cy="835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28575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8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 smtClean="0"/>
              <a:t>4. Multiplication by divide and conquer</a:t>
            </a:r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7332518" y="1885890"/>
            <a:ext cx="0" cy="40011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51" grpId="0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</TotalTime>
  <Words>3172</Words>
  <Application>Microsoft Office PowerPoint</Application>
  <PresentationFormat>On-screen Show (4:3)</PresentationFormat>
  <Paragraphs>602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MS Gothic</vt:lpstr>
      <vt:lpstr>ＭＳ Ｐゴシック</vt:lpstr>
      <vt:lpstr>Arial</vt:lpstr>
      <vt:lpstr>Calibri</vt:lpstr>
      <vt:lpstr>Cambria</vt:lpstr>
      <vt:lpstr>Cambria Math</vt:lpstr>
      <vt:lpstr>FontAwesome</vt:lpstr>
      <vt:lpstr>Open Sans</vt:lpstr>
      <vt:lpstr>Open Sans Extrabold</vt:lpstr>
      <vt:lpstr>Open Sans Semibold</vt:lpstr>
      <vt:lpstr>Symbol</vt:lpstr>
      <vt:lpstr>Times New Roman</vt:lpstr>
      <vt:lpstr>Wingdings</vt:lpstr>
      <vt:lpstr>Office Theme</vt:lpstr>
      <vt:lpstr>Unit – 1 Basics of Algorithms and Mathematics</vt:lpstr>
      <vt:lpstr>Topics to be Covered</vt:lpstr>
      <vt:lpstr>What is an algorithm? </vt:lpstr>
      <vt:lpstr>Characteristics of an algorithm</vt:lpstr>
      <vt:lpstr>Types of Algorithm</vt:lpstr>
      <vt:lpstr>Simple Multiplication Example</vt:lpstr>
      <vt:lpstr>Simple Multiplication Example</vt:lpstr>
      <vt:lpstr>Simple Multiplication Example</vt:lpstr>
      <vt:lpstr>Simple Multiplication Example</vt:lpstr>
      <vt:lpstr>Exercises  </vt:lpstr>
      <vt:lpstr>PowerPoint Presentation</vt:lpstr>
      <vt:lpstr>PowerPoint Presentation</vt:lpstr>
      <vt:lpstr>Mathematics for Algorithmic Sets</vt:lpstr>
      <vt:lpstr>Set Theory</vt:lpstr>
      <vt:lpstr>Set Theory</vt:lpstr>
      <vt:lpstr>Set Theory</vt:lpstr>
      <vt:lpstr>Set Theory</vt:lpstr>
      <vt:lpstr>Set Operations</vt:lpstr>
      <vt:lpstr>Set Operations</vt:lpstr>
      <vt:lpstr>Set Operations</vt:lpstr>
      <vt:lpstr>Set Operations</vt:lpstr>
      <vt:lpstr>Set Operations</vt:lpstr>
      <vt:lpstr>Set Operations</vt:lpstr>
      <vt:lpstr>Relation </vt:lpstr>
      <vt:lpstr>Properties of the Relation</vt:lpstr>
      <vt:lpstr>Properties of the Relation</vt:lpstr>
      <vt:lpstr>Properties of the Relation</vt:lpstr>
      <vt:lpstr>Equivalence Relation</vt:lpstr>
      <vt:lpstr>Functions </vt:lpstr>
      <vt:lpstr>Function Notations</vt:lpstr>
      <vt:lpstr>Relation &amp; Function</vt:lpstr>
      <vt:lpstr>Functions </vt:lpstr>
      <vt:lpstr>Functions </vt:lpstr>
      <vt:lpstr>Functions </vt:lpstr>
      <vt:lpstr>Vectors and Matrices </vt:lpstr>
      <vt:lpstr>Linear Inequalities</vt:lpstr>
      <vt:lpstr>Linear Equations</vt:lpstr>
      <vt:lpstr>Logic </vt:lpstr>
      <vt:lpstr>Logical Connectives</vt:lpstr>
      <vt:lpstr>Logical Connectives</vt:lpstr>
      <vt:lpstr>Logical Connectives</vt:lpstr>
      <vt:lpstr>Logical Quantifiers</vt:lpstr>
      <vt:lpstr>Logical Quantifiers</vt:lpstr>
      <vt:lpstr>GTU Questions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1070</cp:revision>
  <dcterms:created xsi:type="dcterms:W3CDTF">2013-05-17T03:00:03Z</dcterms:created>
  <dcterms:modified xsi:type="dcterms:W3CDTF">2018-07-30T09:51:05Z</dcterms:modified>
</cp:coreProperties>
</file>