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380" r:id="rId4"/>
    <p:sldId id="400" r:id="rId5"/>
    <p:sldId id="401" r:id="rId6"/>
    <p:sldId id="402" r:id="rId7"/>
    <p:sldId id="406" r:id="rId8"/>
    <p:sldId id="403" r:id="rId9"/>
    <p:sldId id="404" r:id="rId10"/>
    <p:sldId id="405" r:id="rId11"/>
    <p:sldId id="407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39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g7SNqgtAKapKb7cjtO2w4A==" hashData="CV0MMya427Q5hOGdxwIb14vMRVH/cmSjjJlgDHSNMr9nwy+R48F6DJslzDNFtyqS8rwiGOoj6XG2Qts5i2MBow=="/>
  <p:extLst>
    <p:ext uri="{EFAFB233-063F-42B5-8137-9DF3F51BA10A}">
      <p15:sldGuideLst xmlns:p15="http://schemas.microsoft.com/office/powerpoint/2012/main">
        <p15:guide id="1" orient="horz" pos="100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E9EDF4"/>
    <a:srgbClr val="C0C0C0"/>
    <a:srgbClr val="D3D2D2"/>
    <a:srgbClr val="008000"/>
    <a:srgbClr val="4D4C4D"/>
    <a:srgbClr val="66FF66"/>
    <a:srgbClr val="E40524"/>
    <a:srgbClr val="385D8A"/>
    <a:srgbClr val="344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3615" autoAdjust="0"/>
  </p:normalViewPr>
  <p:slideViewPr>
    <p:cSldViewPr>
      <p:cViewPr varScale="1">
        <p:scale>
          <a:sx n="63" d="100"/>
          <a:sy n="63" d="100"/>
        </p:scale>
        <p:origin x="1296" y="19"/>
      </p:cViewPr>
      <p:guideLst>
        <p:guide orient="horz" pos="100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9/16/2017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X.800 and RFC 2828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International Telecommunication Union (ITU)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92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F9BC18-5F67-48C8-AE19-74C8DD218351}" type="datetime1">
              <a:rPr lang="en-US" altLang="en-US">
                <a:solidFill>
                  <a:srgbClr val="000000"/>
                </a:solidFill>
              </a:rPr>
              <a:pPr/>
              <a:t>9/16/2017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42CAB-82AF-48CC-9F29-41124BD4446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999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3BC1A9-3026-4393-A80E-70E36827A4AD}" type="datetime1">
              <a:rPr lang="en-US" altLang="en-US">
                <a:solidFill>
                  <a:srgbClr val="000000"/>
                </a:solidFill>
              </a:rPr>
              <a:pPr/>
              <a:t>9/16/2017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2ED1F-C8F3-43E9-AED7-01176710CDF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063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2276D-4A96-46EF-8F4E-3E4A2C9240C2}" type="datetime1">
              <a:rPr lang="en-US" altLang="en-US">
                <a:solidFill>
                  <a:srgbClr val="000000"/>
                </a:solidFill>
              </a:rPr>
              <a:pPr/>
              <a:t>9/16/2017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8E09EA-C0CE-4BED-A47A-07C359C9080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308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8817AE-1559-4AEF-BDB3-5BD030A59C90}" type="datetime1">
              <a:rPr lang="en-US" altLang="en-US">
                <a:solidFill>
                  <a:srgbClr val="000000"/>
                </a:solidFill>
              </a:rPr>
              <a:pPr/>
              <a:t>9/16/2017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B8AA6-F314-4771-A41D-9756F3A4364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343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B86E4-7AE4-4E85-B048-146AB3044B18}" type="datetime1">
              <a:rPr lang="en-US" altLang="en-US">
                <a:solidFill>
                  <a:srgbClr val="000000"/>
                </a:solidFill>
              </a:rPr>
              <a:pPr/>
              <a:t>9/16/2017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2A09A-456B-44E8-9ED5-46638CA9FA8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03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5C2BFF-42B3-4937-97A6-34550EFA0AC8}" type="datetime1">
              <a:rPr lang="en-US" altLang="en-US">
                <a:solidFill>
                  <a:srgbClr val="000000"/>
                </a:solidFill>
              </a:rPr>
              <a:pPr/>
              <a:t>9/16/2017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DDFA1-3E15-497A-AF8D-C26CAC16521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967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D0F898-BE90-4F85-B1AC-FCBAACABB1BA}" type="datetime1">
              <a:rPr lang="en-US" altLang="en-US">
                <a:solidFill>
                  <a:srgbClr val="000000"/>
                </a:solidFill>
              </a:rPr>
              <a:pPr/>
              <a:t>9/16/2017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EFCD8-9014-49B2-92DF-8F1FF273850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633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BB57F4-4871-4F37-A6AB-98EE80D5FFB9}" type="datetime1">
              <a:rPr lang="en-US" altLang="en-US">
                <a:solidFill>
                  <a:srgbClr val="000000"/>
                </a:solidFill>
              </a:rPr>
              <a:pPr/>
              <a:t>9/16/2017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032BB8-7F9C-4026-BEDA-6D71BD117CA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10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</a:t>
            </a:r>
            <a:r>
              <a:rPr lang="en-IN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6 Exploring Graphs                            </a:t>
            </a:r>
            <a:r>
              <a:rPr lang="en-IN" sz="180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Darshan </a:t>
            </a: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   </a:t>
            </a:r>
            <a:fld id="{6E8469F3-9EE8-43CF-BEDC-475B89412D1D}" type="slidenum"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6228184" y="6139934"/>
            <a:ext cx="295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INS is very Interesting</a:t>
            </a:r>
            <a:r>
              <a:rPr lang="en-IN" baseline="0" dirty="0" smtClean="0">
                <a:solidFill>
                  <a:schemeClr val="bg1"/>
                </a:solidFill>
              </a:rPr>
              <a:t> Subject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B9B514-8B20-4D90-9E0B-3B5555402639}" type="datetime1">
              <a:rPr lang="en-US" altLang="en-US">
                <a:solidFill>
                  <a:srgbClr val="000000"/>
                </a:solidFill>
              </a:rPr>
              <a:pPr/>
              <a:t>9/16/2017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2F591-EF32-4442-8DCE-923FCAC4D1A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532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145F6A-67EF-4769-A964-C31A00AB2601}" type="datetime1">
              <a:rPr lang="en-US" altLang="en-US">
                <a:solidFill>
                  <a:srgbClr val="000000"/>
                </a:solidFill>
              </a:rPr>
              <a:pPr/>
              <a:t>9/16/2017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75CBD-765C-459E-85B5-505902757CC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204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C31762-40F3-409E-A80A-6F1776BEEA3B}" type="datetime1">
              <a:rPr lang="en-US" altLang="en-US">
                <a:solidFill>
                  <a:srgbClr val="000000"/>
                </a:solidFill>
              </a:rPr>
              <a:pPr/>
              <a:t>9/16/2017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E0CCF3-82BA-4617-9267-681E7274A6B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70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747963"/>
            <a:ext cx="7772400" cy="1362075"/>
          </a:xfrm>
        </p:spPr>
        <p:txBody>
          <a:bodyPr anchor="t"/>
          <a:lstStyle>
            <a:lvl1pPr algn="l">
              <a:defRPr sz="4000" b="1" cap="none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ktangel 11"/>
          <p:cNvSpPr/>
          <p:nvPr userDrawn="1"/>
        </p:nvSpPr>
        <p:spPr>
          <a:xfrm>
            <a:off x="0" y="6434613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Unit-7                                                      </a:t>
            </a:r>
            <a:r>
              <a:rPr lang="da-DK" sz="1600" baseline="0" noProof="1" smtClean="0">
                <a:solidFill>
                  <a:srgbClr val="F8F8F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</a:t>
            </a: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            </a:t>
            </a:r>
            <a:fld id="{6E8469F3-9EE8-43CF-BEDC-475B89412D1D}" type="slidenum"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FDA55D-4A49-4130-AC9C-7CCB25CEAAA8}" type="datetime1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9/16/2017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3FFAF6E-EE6E-41BB-AB95-2D225EDB63A8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150535" name="Picture 7" descr="1347-395_08_TTslid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58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346" y="4800600"/>
            <a:ext cx="5476766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Rupesh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G.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Vaishnav</a:t>
            </a: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rupesh.vaishnav@darshan.ac.in</a:t>
            </a:r>
          </a:p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94280-37452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Analysis and Design of Algorithm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2150703)	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03" y="530588"/>
            <a:ext cx="5513056" cy="2898412"/>
          </a:xfrm>
        </p:spPr>
        <p:txBody>
          <a:bodyPr anchor="t">
            <a:noAutofit/>
          </a:bodyPr>
          <a:lstStyle/>
          <a:p>
            <a:pPr algn="l"/>
            <a: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UNIT-6</a:t>
            </a:r>
            <a:b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Exploring Graphs</a:t>
            </a:r>
            <a:endParaRPr lang="en-US" sz="60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58" y="5085184"/>
            <a:ext cx="3329979" cy="768717"/>
          </a:xfrm>
          <a:prstGeom prst="rect">
            <a:avLst/>
          </a:prstGeom>
        </p:spPr>
      </p:pic>
      <p:pic>
        <p:nvPicPr>
          <p:cNvPr id="8" name="Picture 7" descr="Image result for ANALYSIS AND DESIGN OF ALGORITHMS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289" y="80628"/>
            <a:ext cx="3465132" cy="34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Breadth First Search / Traversal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348894" y="102172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1</a:t>
            </a:r>
            <a:endParaRPr lang="en-IN" b="1" dirty="0"/>
          </a:p>
        </p:txBody>
      </p:sp>
      <p:sp>
        <p:nvSpPr>
          <p:cNvPr id="5" name="Oval 4"/>
          <p:cNvSpPr/>
          <p:nvPr/>
        </p:nvSpPr>
        <p:spPr>
          <a:xfrm>
            <a:off x="1348894" y="209897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3</a:t>
            </a:r>
            <a:endParaRPr lang="en-IN" b="1" dirty="0"/>
          </a:p>
        </p:txBody>
      </p:sp>
      <p:sp>
        <p:nvSpPr>
          <p:cNvPr id="6" name="Oval 5"/>
          <p:cNvSpPr/>
          <p:nvPr/>
        </p:nvSpPr>
        <p:spPr>
          <a:xfrm>
            <a:off x="196766" y="210247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2</a:t>
            </a:r>
            <a:endParaRPr lang="en-IN" sz="2400" b="1" dirty="0"/>
          </a:p>
        </p:txBody>
      </p:sp>
      <p:sp>
        <p:nvSpPr>
          <p:cNvPr id="7" name="Oval 6"/>
          <p:cNvSpPr/>
          <p:nvPr/>
        </p:nvSpPr>
        <p:spPr>
          <a:xfrm>
            <a:off x="1348894" y="317697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6</a:t>
            </a:r>
            <a:endParaRPr lang="en-IN" b="1" dirty="0"/>
          </a:p>
        </p:txBody>
      </p:sp>
      <p:sp>
        <p:nvSpPr>
          <p:cNvPr id="8" name="Oval 7"/>
          <p:cNvSpPr/>
          <p:nvPr/>
        </p:nvSpPr>
        <p:spPr>
          <a:xfrm>
            <a:off x="196766" y="318046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5</a:t>
            </a:r>
            <a:endParaRPr lang="en-IN" b="1" dirty="0"/>
          </a:p>
        </p:txBody>
      </p:sp>
      <p:sp>
        <p:nvSpPr>
          <p:cNvPr id="9" name="Oval 8"/>
          <p:cNvSpPr/>
          <p:nvPr/>
        </p:nvSpPr>
        <p:spPr>
          <a:xfrm>
            <a:off x="2495236" y="210247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4</a:t>
            </a:r>
            <a:endParaRPr lang="en-IN" b="1" dirty="0"/>
          </a:p>
        </p:txBody>
      </p:sp>
      <p:sp>
        <p:nvSpPr>
          <p:cNvPr id="10" name="Oval 9"/>
          <p:cNvSpPr/>
          <p:nvPr/>
        </p:nvSpPr>
        <p:spPr>
          <a:xfrm>
            <a:off x="3647364" y="317697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8</a:t>
            </a:r>
            <a:endParaRPr lang="en-IN" b="1" dirty="0"/>
          </a:p>
        </p:txBody>
      </p:sp>
      <p:sp>
        <p:nvSpPr>
          <p:cNvPr id="11" name="Oval 10"/>
          <p:cNvSpPr/>
          <p:nvPr/>
        </p:nvSpPr>
        <p:spPr>
          <a:xfrm>
            <a:off x="2495236" y="318046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7</a:t>
            </a:r>
            <a:endParaRPr lang="en-IN" b="1" dirty="0"/>
          </a:p>
        </p:txBody>
      </p:sp>
      <p:cxnSp>
        <p:nvCxnSpPr>
          <p:cNvPr id="12" name="Straight Connector 11"/>
          <p:cNvCxnSpPr>
            <a:stCxn id="4" idx="4"/>
            <a:endCxn id="5" idx="0"/>
          </p:cNvCxnSpPr>
          <p:nvPr/>
        </p:nvCxnSpPr>
        <p:spPr>
          <a:xfrm>
            <a:off x="1618894" y="1561729"/>
            <a:ext cx="0" cy="5372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0"/>
            <a:endCxn id="4" idx="2"/>
          </p:cNvCxnSpPr>
          <p:nvPr/>
        </p:nvCxnSpPr>
        <p:spPr>
          <a:xfrm flipV="1">
            <a:off x="466766" y="1291729"/>
            <a:ext cx="882128" cy="810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6"/>
            <a:endCxn id="9" idx="0"/>
          </p:cNvCxnSpPr>
          <p:nvPr/>
        </p:nvCxnSpPr>
        <p:spPr>
          <a:xfrm>
            <a:off x="1888894" y="1291729"/>
            <a:ext cx="876342" cy="810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4"/>
            <a:endCxn id="7" idx="0"/>
          </p:cNvCxnSpPr>
          <p:nvPr/>
        </p:nvCxnSpPr>
        <p:spPr>
          <a:xfrm>
            <a:off x="1618894" y="2638979"/>
            <a:ext cx="0" cy="5379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4"/>
            <a:endCxn id="8" idx="0"/>
          </p:cNvCxnSpPr>
          <p:nvPr/>
        </p:nvCxnSpPr>
        <p:spPr>
          <a:xfrm>
            <a:off x="466766" y="2642472"/>
            <a:ext cx="0" cy="5379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5"/>
            <a:endCxn id="7" idx="1"/>
          </p:cNvCxnSpPr>
          <p:nvPr/>
        </p:nvCxnSpPr>
        <p:spPr>
          <a:xfrm>
            <a:off x="657685" y="2563391"/>
            <a:ext cx="770290" cy="6926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6"/>
            <a:endCxn id="5" idx="2"/>
          </p:cNvCxnSpPr>
          <p:nvPr/>
        </p:nvCxnSpPr>
        <p:spPr>
          <a:xfrm flipV="1">
            <a:off x="736766" y="2368979"/>
            <a:ext cx="612128" cy="34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6"/>
            <a:endCxn id="7" idx="2"/>
          </p:cNvCxnSpPr>
          <p:nvPr/>
        </p:nvCxnSpPr>
        <p:spPr>
          <a:xfrm flipV="1">
            <a:off x="736766" y="3446972"/>
            <a:ext cx="612128" cy="34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6"/>
            <a:endCxn id="10" idx="2"/>
          </p:cNvCxnSpPr>
          <p:nvPr/>
        </p:nvCxnSpPr>
        <p:spPr>
          <a:xfrm flipV="1">
            <a:off x="3035236" y="3446972"/>
            <a:ext cx="612128" cy="34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4"/>
            <a:endCxn id="11" idx="0"/>
          </p:cNvCxnSpPr>
          <p:nvPr/>
        </p:nvCxnSpPr>
        <p:spPr>
          <a:xfrm>
            <a:off x="2765236" y="2642472"/>
            <a:ext cx="0" cy="5379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6"/>
            <a:endCxn id="10" idx="0"/>
          </p:cNvCxnSpPr>
          <p:nvPr/>
        </p:nvCxnSpPr>
        <p:spPr>
          <a:xfrm>
            <a:off x="3035236" y="2372472"/>
            <a:ext cx="882128" cy="8045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8443" y="957295"/>
            <a:ext cx="4495057" cy="9194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2400" dirty="0" smtClean="0"/>
              <a:t>Select any node v ∈ N as starting point mark that node as visited.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59791" y="1915730"/>
            <a:ext cx="4495057" cy="9194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2400" dirty="0" smtClean="0"/>
              <a:t>Enqueue visited v node into queue Q </a:t>
            </a:r>
            <a:endParaRPr lang="en-IN" sz="2400" dirty="0"/>
          </a:p>
        </p:txBody>
      </p:sp>
      <p:sp>
        <p:nvSpPr>
          <p:cNvPr id="27" name="Rectangle 26"/>
          <p:cNvSpPr/>
          <p:nvPr/>
        </p:nvSpPr>
        <p:spPr>
          <a:xfrm>
            <a:off x="1390028" y="5243954"/>
            <a:ext cx="576064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3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09518" y="5243954"/>
            <a:ext cx="576064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2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33454" y="5243954"/>
            <a:ext cx="576064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1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47652" y="5871408"/>
            <a:ext cx="12240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 smtClean="0"/>
              <a:t>Queue Q</a:t>
            </a:r>
            <a:endParaRPr lang="en-IN" sz="2200" dirty="0"/>
          </a:p>
        </p:txBody>
      </p:sp>
      <p:sp>
        <p:nvSpPr>
          <p:cNvPr id="31" name="Rectangle 30"/>
          <p:cNvSpPr/>
          <p:nvPr/>
        </p:nvSpPr>
        <p:spPr>
          <a:xfrm>
            <a:off x="3128721" y="5243954"/>
            <a:ext cx="576064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6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548211" y="5243954"/>
            <a:ext cx="576064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5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72147" y="5243954"/>
            <a:ext cx="576064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4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283094" y="5243954"/>
            <a:ext cx="576064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702584" y="5243954"/>
            <a:ext cx="576064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53332" y="5133703"/>
            <a:ext cx="496855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3935" y="5819875"/>
            <a:ext cx="496855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457364" y="2882175"/>
            <a:ext cx="4495057" cy="21452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2400" dirty="0" smtClean="0"/>
              <a:t>Dequeue a node from front of queue.</a:t>
            </a:r>
          </a:p>
          <a:p>
            <a:pPr algn="just"/>
            <a:r>
              <a:rPr lang="en-IN" sz="2400" dirty="0" smtClean="0"/>
              <a:t>Find it’s all unvisited adjacent nodes, mark as visited, enqueue into queue  </a:t>
            </a:r>
            <a:endParaRPr lang="en-IN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4272187" y="5886634"/>
            <a:ext cx="4675077" cy="5107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2400" dirty="0" smtClean="0"/>
              <a:t>Visited : </a:t>
            </a:r>
            <a:endParaRPr lang="en-IN" sz="2400" dirty="0"/>
          </a:p>
        </p:txBody>
      </p:sp>
      <p:sp>
        <p:nvSpPr>
          <p:cNvPr id="38" name="Rectangle 37"/>
          <p:cNvSpPr/>
          <p:nvPr/>
        </p:nvSpPr>
        <p:spPr>
          <a:xfrm>
            <a:off x="5391130" y="5919263"/>
            <a:ext cx="43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1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823130" y="5919263"/>
            <a:ext cx="43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2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255130" y="5919263"/>
            <a:ext cx="43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3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542886" y="5926023"/>
            <a:ext cx="43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6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119130" y="5919263"/>
            <a:ext cx="43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5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683008" y="5919263"/>
            <a:ext cx="43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4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981258" y="5919263"/>
            <a:ext cx="43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7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413258" y="5919263"/>
            <a:ext cx="43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8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93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5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1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2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5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0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2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2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6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0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6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26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7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8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31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2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9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3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7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0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86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7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8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91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2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9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3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7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0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23" grpId="0" animBg="1"/>
      <p:bldP spid="25" grpId="0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42" grpId="0" animBg="1"/>
      <p:bldP spid="37" grpId="0" animBg="1"/>
      <p:bldP spid="38" grpId="0" animBg="1"/>
      <p:bldP spid="39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46850" y="990600"/>
            <a:ext cx="8806650" cy="3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procedure </a:t>
            </a:r>
            <a:r>
              <a:rPr lang="en-US" sz="2200" b="1" dirty="0" err="1" smtClean="0">
                <a:latin typeface="Consolas" panose="020B0609020204030204" pitchFamily="49" charset="0"/>
              </a:rPr>
              <a:t>bfs</a:t>
            </a:r>
            <a:r>
              <a:rPr lang="en-US" sz="2200" b="1" dirty="0" smtClean="0">
                <a:latin typeface="Consolas" panose="020B0609020204030204" pitchFamily="49" charset="0"/>
              </a:rPr>
              <a:t>(v)</a:t>
            </a:r>
            <a:endParaRPr lang="en-IN" sz="2200" dirty="0">
              <a:latin typeface="Consolas" panose="020B0609020204030204" pitchFamily="49" charset="0"/>
            </a:endParaRPr>
          </a:p>
          <a:p>
            <a:r>
              <a:rPr lang="en-IN" sz="2200" dirty="0">
                <a:latin typeface="Consolas" panose="020B0609020204030204" pitchFamily="49" charset="0"/>
              </a:rPr>
              <a:t> </a:t>
            </a:r>
            <a:r>
              <a:rPr lang="en-IN" sz="2200" dirty="0" smtClean="0"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latin typeface="Consolas" panose="020B0609020204030204" pitchFamily="49" charset="0"/>
              </a:rPr>
              <a:t>Q </a:t>
            </a:r>
            <a:r>
              <a:rPr lang="en-US" sz="2200" dirty="0">
                <a:latin typeface="Consolas" panose="020B0609020204030204" pitchFamily="49" charset="0"/>
              </a:rPr>
              <a:t>← empty-queue</a:t>
            </a:r>
            <a:endParaRPr lang="en-IN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</a:rPr>
              <a:t>  mark[v</a:t>
            </a:r>
            <a:r>
              <a:rPr lang="en-US" sz="2200" dirty="0">
                <a:latin typeface="Consolas" panose="020B0609020204030204" pitchFamily="49" charset="0"/>
              </a:rPr>
              <a:t>] ← visited</a:t>
            </a:r>
            <a:endParaRPr lang="en-IN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</a:rPr>
              <a:t>  </a:t>
            </a:r>
            <a:r>
              <a:rPr lang="en-US" sz="2200" b="1" dirty="0" smtClean="0">
                <a:latin typeface="Consolas" panose="020B0609020204030204" pitchFamily="49" charset="0"/>
              </a:rPr>
              <a:t>enqueue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v into Q</a:t>
            </a:r>
            <a:endParaRPr lang="en-IN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</a:rPr>
              <a:t>  </a:t>
            </a:r>
            <a:r>
              <a:rPr lang="en-US" sz="2200" b="1" dirty="0" smtClean="0">
                <a:latin typeface="Consolas" panose="020B0609020204030204" pitchFamily="49" charset="0"/>
              </a:rPr>
              <a:t>while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Q is not empty </a:t>
            </a:r>
            <a:endParaRPr lang="en-US" sz="2200" dirty="0" smtClean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latin typeface="Consolas" panose="020B0609020204030204" pitchFamily="49" charset="0"/>
              </a:rPr>
              <a:t>  do </a:t>
            </a:r>
            <a:r>
              <a:rPr lang="en-US" sz="2200" dirty="0" smtClean="0">
                <a:latin typeface="Consolas" panose="020B0609020204030204" pitchFamily="49" charset="0"/>
              </a:rPr>
              <a:t>u </a:t>
            </a:r>
            <a:r>
              <a:rPr lang="en-US" sz="2200" dirty="0">
                <a:latin typeface="Consolas" panose="020B0609020204030204" pitchFamily="49" charset="0"/>
              </a:rPr>
              <a:t>← first(Q)</a:t>
            </a:r>
            <a:endParaRPr lang="en-IN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b="1" dirty="0" err="1" smtClean="0">
                <a:latin typeface="Consolas" panose="020B0609020204030204" pitchFamily="49" charset="0"/>
              </a:rPr>
              <a:t>dequeue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u from Q</a:t>
            </a:r>
            <a:endParaRPr lang="en-IN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b="1" dirty="0" smtClean="0">
                <a:latin typeface="Consolas" panose="020B0609020204030204" pitchFamily="49" charset="0"/>
              </a:rPr>
              <a:t>for </a:t>
            </a:r>
            <a:r>
              <a:rPr lang="en-US" sz="2200" b="1" dirty="0">
                <a:latin typeface="Consolas" panose="020B0609020204030204" pitchFamily="49" charset="0"/>
              </a:rPr>
              <a:t>each</a:t>
            </a:r>
            <a:r>
              <a:rPr lang="en-US" sz="2200" dirty="0">
                <a:latin typeface="Consolas" panose="020B0609020204030204" pitchFamily="49" charset="0"/>
              </a:rPr>
              <a:t> node w adjacent to u </a:t>
            </a:r>
            <a:endParaRPr lang="en-US" sz="2200" dirty="0" smtClean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latin typeface="Consolas" panose="020B0609020204030204" pitchFamily="49" charset="0"/>
              </a:rPr>
              <a:t>     do if </a:t>
            </a:r>
            <a:r>
              <a:rPr lang="en-US" sz="2200" dirty="0">
                <a:latin typeface="Consolas" panose="020B0609020204030204" pitchFamily="49" charset="0"/>
              </a:rPr>
              <a:t>mark[w] ≠ visited </a:t>
            </a:r>
            <a:endParaRPr lang="en-US" sz="2200" dirty="0" smtClean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latin typeface="Consolas" panose="020B0609020204030204" pitchFamily="49" charset="0"/>
              </a:rPr>
              <a:t>        then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mark[w] ← visited</a:t>
            </a:r>
            <a:endParaRPr lang="en-IN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</a:rPr>
              <a:t>     </a:t>
            </a:r>
            <a:r>
              <a:rPr lang="en-US" sz="2200" b="1" dirty="0" smtClean="0">
                <a:latin typeface="Consolas" panose="020B0609020204030204" pitchFamily="49" charset="0"/>
              </a:rPr>
              <a:t>enqueue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w into Q</a:t>
            </a:r>
            <a:endParaRPr lang="en-IN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75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0500" y="995980"/>
            <a:ext cx="8676964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procedure search(G)</a:t>
            </a:r>
            <a:endParaRPr lang="en-IN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</a:t>
            </a:r>
            <a:r>
              <a:rPr lang="en-US" sz="2400" b="1" dirty="0" smtClean="0">
                <a:latin typeface="Consolas" panose="020B0609020204030204" pitchFamily="49" charset="0"/>
              </a:rPr>
              <a:t>for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each v Є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N </a:t>
            </a:r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  do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mark[v] ← not visited</a:t>
            </a:r>
            <a:endParaRPr lang="en-IN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</a:t>
            </a:r>
            <a:r>
              <a:rPr lang="en-US" sz="2400" b="1" dirty="0" smtClean="0">
                <a:latin typeface="Consolas" panose="020B0609020204030204" pitchFamily="49" charset="0"/>
              </a:rPr>
              <a:t>for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each v Є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N </a:t>
            </a:r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  do if </a:t>
            </a:r>
            <a:r>
              <a:rPr lang="en-US" sz="2400" dirty="0">
                <a:latin typeface="Consolas" panose="020B0609020204030204" pitchFamily="49" charset="0"/>
              </a:rPr>
              <a:t>mark[v] ≠ visited </a:t>
            </a:r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     then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bfs</a:t>
            </a:r>
            <a:r>
              <a:rPr lang="en-US" sz="2400" dirty="0" smtClean="0">
                <a:latin typeface="Consolas" panose="020B0609020204030204" pitchFamily="49" charset="0"/>
              </a:rPr>
              <a:t>(v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endParaRPr lang="en-IN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11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Traverse graph using DFS and BFS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3627384" y="1232757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A</a:t>
            </a:r>
            <a:endParaRPr lang="en-IN" b="1" dirty="0"/>
          </a:p>
        </p:txBody>
      </p:sp>
      <p:sp>
        <p:nvSpPr>
          <p:cNvPr id="5" name="Oval 4"/>
          <p:cNvSpPr/>
          <p:nvPr/>
        </p:nvSpPr>
        <p:spPr>
          <a:xfrm>
            <a:off x="2727284" y="216886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B</a:t>
            </a:r>
            <a:endParaRPr lang="en-IN" sz="2400" b="1" dirty="0"/>
          </a:p>
        </p:txBody>
      </p:sp>
      <p:sp>
        <p:nvSpPr>
          <p:cNvPr id="6" name="Oval 5"/>
          <p:cNvSpPr/>
          <p:nvPr/>
        </p:nvSpPr>
        <p:spPr>
          <a:xfrm>
            <a:off x="3627384" y="306896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D</a:t>
            </a:r>
            <a:endParaRPr lang="en-IN" b="1" dirty="0"/>
          </a:p>
        </p:txBody>
      </p:sp>
      <p:sp>
        <p:nvSpPr>
          <p:cNvPr id="7" name="Oval 6"/>
          <p:cNvSpPr/>
          <p:nvPr/>
        </p:nvSpPr>
        <p:spPr>
          <a:xfrm>
            <a:off x="4526596" y="216886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C</a:t>
            </a:r>
            <a:endParaRPr lang="en-IN" b="1" dirty="0"/>
          </a:p>
        </p:txBody>
      </p:sp>
      <p:sp>
        <p:nvSpPr>
          <p:cNvPr id="8" name="Oval 7"/>
          <p:cNvSpPr/>
          <p:nvPr/>
        </p:nvSpPr>
        <p:spPr>
          <a:xfrm>
            <a:off x="5498704" y="306896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F</a:t>
            </a:r>
            <a:endParaRPr lang="en-IN" b="1" dirty="0"/>
          </a:p>
        </p:txBody>
      </p:sp>
      <p:sp>
        <p:nvSpPr>
          <p:cNvPr id="9" name="Oval 8"/>
          <p:cNvSpPr/>
          <p:nvPr/>
        </p:nvSpPr>
        <p:spPr>
          <a:xfrm>
            <a:off x="6259412" y="216886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E</a:t>
            </a:r>
            <a:endParaRPr lang="en-IN" b="1" dirty="0"/>
          </a:p>
        </p:txBody>
      </p:sp>
      <p:cxnSp>
        <p:nvCxnSpPr>
          <p:cNvPr id="11" name="Straight Connector 10"/>
          <p:cNvCxnSpPr>
            <a:stCxn id="4" idx="2"/>
            <a:endCxn id="5" idx="0"/>
          </p:cNvCxnSpPr>
          <p:nvPr/>
        </p:nvCxnSpPr>
        <p:spPr>
          <a:xfrm flipH="1">
            <a:off x="2997284" y="1502757"/>
            <a:ext cx="630100" cy="666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4"/>
            <a:endCxn id="6" idx="2"/>
          </p:cNvCxnSpPr>
          <p:nvPr/>
        </p:nvCxnSpPr>
        <p:spPr>
          <a:xfrm>
            <a:off x="2997284" y="2708861"/>
            <a:ext cx="630100" cy="630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6"/>
            <a:endCxn id="7" idx="4"/>
          </p:cNvCxnSpPr>
          <p:nvPr/>
        </p:nvCxnSpPr>
        <p:spPr>
          <a:xfrm flipV="1">
            <a:off x="4167384" y="2708861"/>
            <a:ext cx="629212" cy="630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6"/>
            <a:endCxn id="7" idx="0"/>
          </p:cNvCxnSpPr>
          <p:nvPr/>
        </p:nvCxnSpPr>
        <p:spPr>
          <a:xfrm>
            <a:off x="4167384" y="1502757"/>
            <a:ext cx="629212" cy="666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5"/>
            <a:endCxn id="8" idx="2"/>
          </p:cNvCxnSpPr>
          <p:nvPr/>
        </p:nvCxnSpPr>
        <p:spPr>
          <a:xfrm>
            <a:off x="4987515" y="2629780"/>
            <a:ext cx="511189" cy="7091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9" idx="4"/>
          </p:cNvCxnSpPr>
          <p:nvPr/>
        </p:nvCxnSpPr>
        <p:spPr>
          <a:xfrm flipV="1">
            <a:off x="6038704" y="2708861"/>
            <a:ext cx="490708" cy="630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6"/>
            <a:endCxn id="9" idx="2"/>
          </p:cNvCxnSpPr>
          <p:nvPr/>
        </p:nvCxnSpPr>
        <p:spPr>
          <a:xfrm>
            <a:off x="5066596" y="2438861"/>
            <a:ext cx="119281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47864" y="4070660"/>
            <a:ext cx="2268252" cy="5107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2400" dirty="0" smtClean="0"/>
              <a:t>DFS : A B D C E F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37352" y="4736765"/>
            <a:ext cx="2268252" cy="5107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2400" dirty="0" smtClean="0"/>
              <a:t>BFS : A B C D E F</a:t>
            </a:r>
          </a:p>
        </p:txBody>
      </p:sp>
    </p:spTree>
    <p:extLst>
      <p:ext uri="{BB962C8B-B14F-4D97-AF65-F5344CB8AC3E}">
        <p14:creationId xmlns:p14="http://schemas.microsoft.com/office/powerpoint/2010/main" val="267376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Topological Sorting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</a:t>
            </a:r>
            <a:r>
              <a:rPr lang="en-IN" b="1" dirty="0">
                <a:solidFill>
                  <a:schemeClr val="tx2"/>
                </a:solidFill>
              </a:rPr>
              <a:t>topological sort </a:t>
            </a:r>
            <a:r>
              <a:rPr lang="en-IN" dirty="0"/>
              <a:t>or </a:t>
            </a:r>
            <a:r>
              <a:rPr lang="en-IN" b="1" dirty="0">
                <a:solidFill>
                  <a:schemeClr val="tx2"/>
                </a:solidFill>
              </a:rPr>
              <a:t>topological ordering</a:t>
            </a:r>
            <a:r>
              <a:rPr lang="en-IN" dirty="0"/>
              <a:t> of a directed </a:t>
            </a:r>
            <a:r>
              <a:rPr lang="en-IN" dirty="0" smtClean="0"/>
              <a:t>acyclic graph </a:t>
            </a:r>
            <a:r>
              <a:rPr lang="en-IN" dirty="0"/>
              <a:t>is a linear ordering of its vertices such that for every directed edge </a:t>
            </a:r>
            <a:r>
              <a:rPr lang="en-IN" b="1" dirty="0" err="1">
                <a:solidFill>
                  <a:schemeClr val="tx2"/>
                </a:solidFill>
              </a:rPr>
              <a:t>uv</a:t>
            </a:r>
            <a:r>
              <a:rPr lang="en-IN" dirty="0"/>
              <a:t> from vertex </a:t>
            </a:r>
            <a:r>
              <a:rPr lang="en-IN" b="1" dirty="0">
                <a:solidFill>
                  <a:schemeClr val="tx2"/>
                </a:solidFill>
              </a:rPr>
              <a:t>u</a:t>
            </a:r>
            <a:r>
              <a:rPr lang="en-IN" dirty="0"/>
              <a:t> to vertex </a:t>
            </a:r>
            <a:r>
              <a:rPr lang="en-IN" b="1" dirty="0">
                <a:solidFill>
                  <a:schemeClr val="tx2"/>
                </a:solidFill>
              </a:rPr>
              <a:t>v</a:t>
            </a:r>
            <a:r>
              <a:rPr lang="en-IN" dirty="0"/>
              <a:t>, </a:t>
            </a:r>
            <a:r>
              <a:rPr lang="en-IN" b="1" dirty="0">
                <a:solidFill>
                  <a:schemeClr val="tx2"/>
                </a:solidFill>
              </a:rPr>
              <a:t>u</a:t>
            </a:r>
            <a:r>
              <a:rPr lang="en-IN" dirty="0"/>
              <a:t> comes before </a:t>
            </a:r>
            <a:r>
              <a:rPr lang="en-IN" b="1" dirty="0">
                <a:solidFill>
                  <a:schemeClr val="tx2"/>
                </a:solidFill>
              </a:rPr>
              <a:t>v</a:t>
            </a:r>
            <a:r>
              <a:rPr lang="en-IN" dirty="0"/>
              <a:t> in the ordering.</a:t>
            </a:r>
          </a:p>
        </p:txBody>
      </p:sp>
      <p:sp>
        <p:nvSpPr>
          <p:cNvPr id="4" name="AutoShape 2" descr="../_images/pancakes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4301113" y="3889078"/>
            <a:ext cx="115212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/>
              <a:t>1 cup mix</a:t>
            </a:r>
            <a:endParaRPr lang="en-IN" sz="2000" dirty="0"/>
          </a:p>
        </p:txBody>
      </p:sp>
      <p:sp>
        <p:nvSpPr>
          <p:cNvPr id="7" name="Oval 6"/>
          <p:cNvSpPr/>
          <p:nvPr/>
        </p:nvSpPr>
        <p:spPr>
          <a:xfrm>
            <a:off x="2536917" y="2865512"/>
            <a:ext cx="115212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/>
              <a:t>¾ cup milk</a:t>
            </a:r>
            <a:endParaRPr lang="en-IN" sz="2000" dirty="0"/>
          </a:p>
        </p:txBody>
      </p:sp>
      <p:sp>
        <p:nvSpPr>
          <p:cNvPr id="8" name="Oval 7"/>
          <p:cNvSpPr/>
          <p:nvPr/>
        </p:nvSpPr>
        <p:spPr>
          <a:xfrm>
            <a:off x="2536917" y="3888392"/>
            <a:ext cx="115212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/>
              <a:t>1 egg</a:t>
            </a:r>
            <a:endParaRPr lang="en-IN" sz="2000" dirty="0"/>
          </a:p>
        </p:txBody>
      </p:sp>
      <p:sp>
        <p:nvSpPr>
          <p:cNvPr id="9" name="Oval 8"/>
          <p:cNvSpPr/>
          <p:nvPr/>
        </p:nvSpPr>
        <p:spPr>
          <a:xfrm>
            <a:off x="2536917" y="5105055"/>
            <a:ext cx="115212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/>
              <a:t>1 </a:t>
            </a:r>
            <a:r>
              <a:rPr lang="en-IN" sz="2000" dirty="0" err="1" smtClean="0"/>
              <a:t>Tbl</a:t>
            </a:r>
            <a:r>
              <a:rPr lang="en-IN" sz="2000" dirty="0" smtClean="0"/>
              <a:t> oil</a:t>
            </a:r>
            <a:endParaRPr lang="en-IN" sz="2000" dirty="0"/>
          </a:p>
        </p:txBody>
      </p:sp>
      <p:sp>
        <p:nvSpPr>
          <p:cNvPr id="10" name="Oval 9"/>
          <p:cNvSpPr/>
          <p:nvPr/>
        </p:nvSpPr>
        <p:spPr>
          <a:xfrm>
            <a:off x="5992926" y="2528900"/>
            <a:ext cx="133214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/>
              <a:t>Heat griddle</a:t>
            </a:r>
            <a:endParaRPr lang="en-IN" sz="2000" dirty="0"/>
          </a:p>
        </p:txBody>
      </p:sp>
      <p:sp>
        <p:nvSpPr>
          <p:cNvPr id="11" name="Oval 10"/>
          <p:cNvSpPr/>
          <p:nvPr/>
        </p:nvSpPr>
        <p:spPr>
          <a:xfrm>
            <a:off x="6082936" y="3589239"/>
            <a:ext cx="115212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/>
              <a:t>Pour ¼ cup</a:t>
            </a:r>
            <a:endParaRPr lang="en-IN" sz="2000" dirty="0"/>
          </a:p>
        </p:txBody>
      </p:sp>
      <p:sp>
        <p:nvSpPr>
          <p:cNvPr id="12" name="Oval 11"/>
          <p:cNvSpPr/>
          <p:nvPr/>
        </p:nvSpPr>
        <p:spPr>
          <a:xfrm>
            <a:off x="5805025" y="4676851"/>
            <a:ext cx="1707950" cy="657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Turn when bubbly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6082936" y="5501099"/>
            <a:ext cx="115212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/>
              <a:t>eat</a:t>
            </a:r>
            <a:endParaRPr lang="en-IN" sz="2000" dirty="0"/>
          </a:p>
        </p:txBody>
      </p:sp>
      <p:sp>
        <p:nvSpPr>
          <p:cNvPr id="14" name="Oval 13"/>
          <p:cNvSpPr/>
          <p:nvPr/>
        </p:nvSpPr>
        <p:spPr>
          <a:xfrm>
            <a:off x="4288887" y="5357979"/>
            <a:ext cx="115212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/>
              <a:t>Heat syrup</a:t>
            </a:r>
            <a:endParaRPr lang="en-IN" sz="2000" dirty="0"/>
          </a:p>
        </p:txBody>
      </p:sp>
      <p:cxnSp>
        <p:nvCxnSpPr>
          <p:cNvPr id="15" name="Straight Arrow Connector 14"/>
          <p:cNvCxnSpPr>
            <a:stCxn id="7" idx="6"/>
            <a:endCxn id="5" idx="1"/>
          </p:cNvCxnSpPr>
          <p:nvPr/>
        </p:nvCxnSpPr>
        <p:spPr>
          <a:xfrm>
            <a:off x="3689045" y="3261556"/>
            <a:ext cx="780793" cy="743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5" idx="2"/>
          </p:cNvCxnSpPr>
          <p:nvPr/>
        </p:nvCxnSpPr>
        <p:spPr>
          <a:xfrm>
            <a:off x="3689045" y="4284436"/>
            <a:ext cx="612068" cy="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  <a:endCxn id="5" idx="3"/>
          </p:cNvCxnSpPr>
          <p:nvPr/>
        </p:nvCxnSpPr>
        <p:spPr>
          <a:xfrm flipV="1">
            <a:off x="3689045" y="4565167"/>
            <a:ext cx="780793" cy="93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4"/>
            <a:endCxn id="14" idx="0"/>
          </p:cNvCxnSpPr>
          <p:nvPr/>
        </p:nvCxnSpPr>
        <p:spPr>
          <a:xfrm flipH="1">
            <a:off x="4864951" y="4681166"/>
            <a:ext cx="12226" cy="67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4"/>
            <a:endCxn id="11" idx="0"/>
          </p:cNvCxnSpPr>
          <p:nvPr/>
        </p:nvCxnSpPr>
        <p:spPr>
          <a:xfrm>
            <a:off x="6659000" y="3320988"/>
            <a:ext cx="0" cy="268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4"/>
            <a:endCxn id="12" idx="0"/>
          </p:cNvCxnSpPr>
          <p:nvPr/>
        </p:nvCxnSpPr>
        <p:spPr>
          <a:xfrm>
            <a:off x="6659000" y="4381327"/>
            <a:ext cx="0" cy="295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4"/>
            <a:endCxn id="13" idx="0"/>
          </p:cNvCxnSpPr>
          <p:nvPr/>
        </p:nvCxnSpPr>
        <p:spPr>
          <a:xfrm>
            <a:off x="6659000" y="5334795"/>
            <a:ext cx="0" cy="16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6"/>
            <a:endCxn id="13" idx="2"/>
          </p:cNvCxnSpPr>
          <p:nvPr/>
        </p:nvCxnSpPr>
        <p:spPr>
          <a:xfrm>
            <a:off x="5441015" y="5754023"/>
            <a:ext cx="641921" cy="14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6"/>
            <a:endCxn id="11" idx="2"/>
          </p:cNvCxnSpPr>
          <p:nvPr/>
        </p:nvCxnSpPr>
        <p:spPr>
          <a:xfrm flipV="1">
            <a:off x="5453241" y="3985283"/>
            <a:ext cx="629695" cy="299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67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Topological sorting –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201893" y="188082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A</a:t>
            </a:r>
            <a:endParaRPr lang="en-IN" b="1" dirty="0"/>
          </a:p>
        </p:txBody>
      </p:sp>
      <p:sp>
        <p:nvSpPr>
          <p:cNvPr id="5" name="Oval 4"/>
          <p:cNvSpPr/>
          <p:nvPr/>
        </p:nvSpPr>
        <p:spPr>
          <a:xfrm>
            <a:off x="1331640" y="104478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B</a:t>
            </a:r>
            <a:endParaRPr lang="en-IN" b="1" dirty="0"/>
          </a:p>
        </p:txBody>
      </p:sp>
      <p:sp>
        <p:nvSpPr>
          <p:cNvPr id="6" name="Oval 5"/>
          <p:cNvSpPr/>
          <p:nvPr/>
        </p:nvSpPr>
        <p:spPr>
          <a:xfrm>
            <a:off x="1331640" y="2783064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D</a:t>
            </a:r>
            <a:endParaRPr lang="en-IN" b="1" dirty="0"/>
          </a:p>
        </p:txBody>
      </p:sp>
      <p:sp>
        <p:nvSpPr>
          <p:cNvPr id="7" name="Oval 6"/>
          <p:cNvSpPr/>
          <p:nvPr/>
        </p:nvSpPr>
        <p:spPr>
          <a:xfrm>
            <a:off x="2879812" y="104478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C</a:t>
            </a:r>
            <a:endParaRPr lang="en-IN" b="1" dirty="0"/>
          </a:p>
        </p:txBody>
      </p:sp>
      <p:sp>
        <p:nvSpPr>
          <p:cNvPr id="8" name="Oval 7"/>
          <p:cNvSpPr/>
          <p:nvPr/>
        </p:nvSpPr>
        <p:spPr>
          <a:xfrm>
            <a:off x="2876710" y="2783064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E</a:t>
            </a:r>
            <a:endParaRPr lang="en-IN" b="1" dirty="0"/>
          </a:p>
        </p:txBody>
      </p:sp>
      <p:sp>
        <p:nvSpPr>
          <p:cNvPr id="9" name="Oval 8"/>
          <p:cNvSpPr/>
          <p:nvPr/>
        </p:nvSpPr>
        <p:spPr>
          <a:xfrm>
            <a:off x="3652015" y="191392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F</a:t>
            </a:r>
            <a:endParaRPr lang="en-IN" b="1" dirty="0"/>
          </a:p>
        </p:txBody>
      </p:sp>
      <p:cxnSp>
        <p:nvCxnSpPr>
          <p:cNvPr id="11" name="Straight Arrow Connector 10"/>
          <p:cNvCxnSpPr>
            <a:stCxn id="4" idx="0"/>
            <a:endCxn id="5" idx="2"/>
          </p:cNvCxnSpPr>
          <p:nvPr/>
        </p:nvCxnSpPr>
        <p:spPr>
          <a:xfrm flipV="1">
            <a:off x="471893" y="1314780"/>
            <a:ext cx="859747" cy="56604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6" idx="2"/>
          </p:cNvCxnSpPr>
          <p:nvPr/>
        </p:nvCxnSpPr>
        <p:spPr>
          <a:xfrm>
            <a:off x="471893" y="2420828"/>
            <a:ext cx="859747" cy="63223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  <a:endCxn id="7" idx="2"/>
          </p:cNvCxnSpPr>
          <p:nvPr/>
        </p:nvCxnSpPr>
        <p:spPr>
          <a:xfrm>
            <a:off x="1871640" y="1314780"/>
            <a:ext cx="100817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6"/>
            <a:endCxn id="8" idx="2"/>
          </p:cNvCxnSpPr>
          <p:nvPr/>
        </p:nvCxnSpPr>
        <p:spPr>
          <a:xfrm>
            <a:off x="1871640" y="3053064"/>
            <a:ext cx="100507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4"/>
            <a:endCxn id="8" idx="0"/>
          </p:cNvCxnSpPr>
          <p:nvPr/>
        </p:nvCxnSpPr>
        <p:spPr>
          <a:xfrm flipH="1">
            <a:off x="3146710" y="1584780"/>
            <a:ext cx="3102" cy="119828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6" idx="7"/>
          </p:cNvCxnSpPr>
          <p:nvPr/>
        </p:nvCxnSpPr>
        <p:spPr>
          <a:xfrm flipH="1">
            <a:off x="1792559" y="1505699"/>
            <a:ext cx="1166334" cy="135644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58443" y="957295"/>
            <a:ext cx="4495057" cy="5107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2400" dirty="0" smtClean="0"/>
              <a:t>Identify nodes having in degree ‘0’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58442" y="1631706"/>
            <a:ext cx="4495057" cy="9194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2400" dirty="0" smtClean="0"/>
              <a:t>Select a node and delete it with its edges then add node to output</a:t>
            </a:r>
          </a:p>
        </p:txBody>
      </p:sp>
      <p:sp>
        <p:nvSpPr>
          <p:cNvPr id="27" name="Oval 26"/>
          <p:cNvSpPr/>
          <p:nvPr/>
        </p:nvSpPr>
        <p:spPr>
          <a:xfrm>
            <a:off x="1041361" y="510775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A</a:t>
            </a:r>
            <a:endParaRPr lang="en-IN" b="1" dirty="0"/>
          </a:p>
        </p:txBody>
      </p:sp>
      <p:sp>
        <p:nvSpPr>
          <p:cNvPr id="28" name="Oval 27"/>
          <p:cNvSpPr/>
          <p:nvPr/>
        </p:nvSpPr>
        <p:spPr>
          <a:xfrm>
            <a:off x="2281235" y="510775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B</a:t>
            </a:r>
            <a:endParaRPr lang="en-IN" b="1" dirty="0"/>
          </a:p>
        </p:txBody>
      </p:sp>
      <p:sp>
        <p:nvSpPr>
          <p:cNvPr id="29" name="Oval 28"/>
          <p:cNvSpPr/>
          <p:nvPr/>
        </p:nvSpPr>
        <p:spPr>
          <a:xfrm>
            <a:off x="3506945" y="510775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C</a:t>
            </a:r>
            <a:endParaRPr lang="en-IN" b="1" dirty="0"/>
          </a:p>
        </p:txBody>
      </p:sp>
      <p:sp>
        <p:nvSpPr>
          <p:cNvPr id="30" name="Oval 29"/>
          <p:cNvSpPr/>
          <p:nvPr/>
        </p:nvSpPr>
        <p:spPr>
          <a:xfrm>
            <a:off x="4746819" y="510775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D</a:t>
            </a:r>
            <a:endParaRPr lang="en-IN" b="1" dirty="0"/>
          </a:p>
        </p:txBody>
      </p:sp>
      <p:sp>
        <p:nvSpPr>
          <p:cNvPr id="31" name="Oval 30"/>
          <p:cNvSpPr/>
          <p:nvPr/>
        </p:nvSpPr>
        <p:spPr>
          <a:xfrm>
            <a:off x="5960418" y="510775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E</a:t>
            </a:r>
            <a:endParaRPr lang="en-IN" b="1" dirty="0"/>
          </a:p>
        </p:txBody>
      </p:sp>
      <p:sp>
        <p:nvSpPr>
          <p:cNvPr id="32" name="Oval 31"/>
          <p:cNvSpPr/>
          <p:nvPr/>
        </p:nvSpPr>
        <p:spPr>
          <a:xfrm>
            <a:off x="7200292" y="510775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F</a:t>
            </a:r>
            <a:endParaRPr lang="en-IN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3602" y="4257092"/>
            <a:ext cx="1237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Output:</a:t>
            </a:r>
            <a:endParaRPr lang="en-IN" dirty="0"/>
          </a:p>
        </p:txBody>
      </p:sp>
      <p:cxnSp>
        <p:nvCxnSpPr>
          <p:cNvPr id="35" name="Straight Arrow Connector 34"/>
          <p:cNvCxnSpPr>
            <a:stCxn id="27" idx="6"/>
            <a:endCxn id="28" idx="2"/>
          </p:cNvCxnSpPr>
          <p:nvPr/>
        </p:nvCxnSpPr>
        <p:spPr>
          <a:xfrm>
            <a:off x="1581361" y="5377755"/>
            <a:ext cx="699874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27" idx="4"/>
            <a:endCxn id="30" idx="4"/>
          </p:cNvCxnSpPr>
          <p:nvPr/>
        </p:nvCxnSpPr>
        <p:spPr>
          <a:xfrm rot="16200000" flipH="1">
            <a:off x="3164090" y="3795026"/>
            <a:ext cx="12700" cy="3705458"/>
          </a:xfrm>
          <a:prstGeom prst="curvedConnector3">
            <a:avLst>
              <a:gd name="adj1" fmla="val 4613244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8" idx="6"/>
            <a:endCxn id="29" idx="2"/>
          </p:cNvCxnSpPr>
          <p:nvPr/>
        </p:nvCxnSpPr>
        <p:spPr>
          <a:xfrm>
            <a:off x="2821235" y="5377755"/>
            <a:ext cx="685710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9" idx="6"/>
            <a:endCxn id="30" idx="2"/>
          </p:cNvCxnSpPr>
          <p:nvPr/>
        </p:nvCxnSpPr>
        <p:spPr>
          <a:xfrm>
            <a:off x="4046945" y="5377755"/>
            <a:ext cx="699874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29" idx="0"/>
            <a:endCxn id="31" idx="0"/>
          </p:cNvCxnSpPr>
          <p:nvPr/>
        </p:nvCxnSpPr>
        <p:spPr>
          <a:xfrm rot="5400000" flipH="1" flipV="1">
            <a:off x="5003681" y="3881019"/>
            <a:ext cx="12700" cy="2453473"/>
          </a:xfrm>
          <a:prstGeom prst="curvedConnector3">
            <a:avLst>
              <a:gd name="adj1" fmla="val 3182756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0" idx="6"/>
            <a:endCxn id="31" idx="2"/>
          </p:cNvCxnSpPr>
          <p:nvPr/>
        </p:nvCxnSpPr>
        <p:spPr>
          <a:xfrm>
            <a:off x="5286819" y="5377755"/>
            <a:ext cx="673599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29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5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mph" presetSubtype="0" repeatCount="indefinite" fill="remove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45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50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1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2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7" presetClass="emph" presetSubtype="0" repeatCount="indefinite" fill="remove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70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2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75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7" presetClass="emph" presetSubtype="0" repeatCount="indefinite" fill="remove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98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0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0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Topological </a:t>
            </a:r>
            <a:r>
              <a:rPr lang="en-IN" dirty="0"/>
              <a:t>S</a:t>
            </a:r>
            <a:r>
              <a:rPr lang="en-IN" dirty="0" smtClean="0"/>
              <a:t>ort Example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2397307" y="211810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2</a:t>
            </a:r>
            <a:endParaRPr lang="en-IN" b="1" dirty="0"/>
          </a:p>
        </p:txBody>
      </p:sp>
      <p:sp>
        <p:nvSpPr>
          <p:cNvPr id="5" name="Oval 4"/>
          <p:cNvSpPr/>
          <p:nvPr/>
        </p:nvSpPr>
        <p:spPr>
          <a:xfrm>
            <a:off x="3261403" y="121800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</a:t>
            </a:r>
            <a:endParaRPr lang="en-IN" b="1" dirty="0"/>
          </a:p>
        </p:txBody>
      </p:sp>
      <p:sp>
        <p:nvSpPr>
          <p:cNvPr id="6" name="Oval 5"/>
          <p:cNvSpPr/>
          <p:nvPr/>
        </p:nvSpPr>
        <p:spPr>
          <a:xfrm>
            <a:off x="3261403" y="309021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3</a:t>
            </a:r>
            <a:endParaRPr lang="en-IN" b="1" dirty="0"/>
          </a:p>
        </p:txBody>
      </p:sp>
      <p:sp>
        <p:nvSpPr>
          <p:cNvPr id="7" name="Oval 6"/>
          <p:cNvSpPr/>
          <p:nvPr/>
        </p:nvSpPr>
        <p:spPr>
          <a:xfrm>
            <a:off x="4233511" y="211810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0</a:t>
            </a:r>
            <a:endParaRPr lang="en-IN" b="1" dirty="0"/>
          </a:p>
        </p:txBody>
      </p:sp>
      <p:sp>
        <p:nvSpPr>
          <p:cNvPr id="8" name="Oval 7"/>
          <p:cNvSpPr/>
          <p:nvPr/>
        </p:nvSpPr>
        <p:spPr>
          <a:xfrm>
            <a:off x="5277627" y="121800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4</a:t>
            </a:r>
            <a:endParaRPr lang="en-IN" b="1" dirty="0"/>
          </a:p>
        </p:txBody>
      </p:sp>
      <p:sp>
        <p:nvSpPr>
          <p:cNvPr id="9" name="Oval 8"/>
          <p:cNvSpPr/>
          <p:nvPr/>
        </p:nvSpPr>
        <p:spPr>
          <a:xfrm>
            <a:off x="6285739" y="211810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1</a:t>
            </a:r>
            <a:endParaRPr lang="en-IN" b="1" dirty="0"/>
          </a:p>
        </p:txBody>
      </p:sp>
      <p:cxnSp>
        <p:nvCxnSpPr>
          <p:cNvPr id="11" name="Straight Arrow Connector 10"/>
          <p:cNvCxnSpPr>
            <a:stCxn id="5" idx="2"/>
            <a:endCxn id="4" idx="0"/>
          </p:cNvCxnSpPr>
          <p:nvPr/>
        </p:nvCxnSpPr>
        <p:spPr>
          <a:xfrm flipH="1">
            <a:off x="2667307" y="1488003"/>
            <a:ext cx="594096" cy="6301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7" idx="1"/>
          </p:cNvCxnSpPr>
          <p:nvPr/>
        </p:nvCxnSpPr>
        <p:spPr>
          <a:xfrm>
            <a:off x="3801403" y="1488003"/>
            <a:ext cx="511189" cy="70918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4"/>
            <a:endCxn id="6" idx="2"/>
          </p:cNvCxnSpPr>
          <p:nvPr/>
        </p:nvCxnSpPr>
        <p:spPr>
          <a:xfrm>
            <a:off x="2667307" y="2658103"/>
            <a:ext cx="594096" cy="70210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9" idx="3"/>
          </p:cNvCxnSpPr>
          <p:nvPr/>
        </p:nvCxnSpPr>
        <p:spPr>
          <a:xfrm flipV="1">
            <a:off x="3801403" y="2579022"/>
            <a:ext cx="2563417" cy="78118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  <a:endCxn id="7" idx="7"/>
          </p:cNvCxnSpPr>
          <p:nvPr/>
        </p:nvCxnSpPr>
        <p:spPr>
          <a:xfrm flipH="1">
            <a:off x="4694430" y="1488003"/>
            <a:ext cx="583197" cy="70918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6"/>
            <a:endCxn id="9" idx="0"/>
          </p:cNvCxnSpPr>
          <p:nvPr/>
        </p:nvCxnSpPr>
        <p:spPr>
          <a:xfrm>
            <a:off x="5817627" y="1488003"/>
            <a:ext cx="738112" cy="63010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401401" y="490684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4</a:t>
            </a:r>
            <a:endParaRPr lang="en-IN" b="1" dirty="0"/>
          </a:p>
        </p:txBody>
      </p:sp>
      <p:sp>
        <p:nvSpPr>
          <p:cNvPr id="26" name="Oval 25"/>
          <p:cNvSpPr/>
          <p:nvPr/>
        </p:nvSpPr>
        <p:spPr>
          <a:xfrm>
            <a:off x="2641275" y="490684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5</a:t>
            </a:r>
            <a:endParaRPr lang="en-IN" b="1" dirty="0"/>
          </a:p>
        </p:txBody>
      </p:sp>
      <p:sp>
        <p:nvSpPr>
          <p:cNvPr id="27" name="Oval 26"/>
          <p:cNvSpPr/>
          <p:nvPr/>
        </p:nvSpPr>
        <p:spPr>
          <a:xfrm>
            <a:off x="3866985" y="490684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0</a:t>
            </a:r>
            <a:endParaRPr lang="en-IN" b="1" dirty="0"/>
          </a:p>
        </p:txBody>
      </p:sp>
      <p:sp>
        <p:nvSpPr>
          <p:cNvPr id="28" name="Oval 27"/>
          <p:cNvSpPr/>
          <p:nvPr/>
        </p:nvSpPr>
        <p:spPr>
          <a:xfrm>
            <a:off x="5106859" y="490684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2</a:t>
            </a:r>
            <a:endParaRPr lang="en-IN" b="1" dirty="0"/>
          </a:p>
        </p:txBody>
      </p:sp>
      <p:sp>
        <p:nvSpPr>
          <p:cNvPr id="29" name="Oval 28"/>
          <p:cNvSpPr/>
          <p:nvPr/>
        </p:nvSpPr>
        <p:spPr>
          <a:xfrm>
            <a:off x="6320458" y="490684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3</a:t>
            </a:r>
            <a:endParaRPr lang="en-IN" b="1" dirty="0"/>
          </a:p>
        </p:txBody>
      </p:sp>
      <p:sp>
        <p:nvSpPr>
          <p:cNvPr id="30" name="Oval 29"/>
          <p:cNvSpPr/>
          <p:nvPr/>
        </p:nvSpPr>
        <p:spPr>
          <a:xfrm>
            <a:off x="7560332" y="490684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1</a:t>
            </a:r>
            <a:endParaRPr lang="en-IN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33642" y="4056180"/>
            <a:ext cx="1237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Output:</a:t>
            </a:r>
            <a:endParaRPr lang="en-IN" dirty="0"/>
          </a:p>
        </p:txBody>
      </p:sp>
      <p:cxnSp>
        <p:nvCxnSpPr>
          <p:cNvPr id="42" name="Curved Connector 41"/>
          <p:cNvCxnSpPr>
            <a:stCxn id="25" idx="0"/>
            <a:endCxn id="30" idx="0"/>
          </p:cNvCxnSpPr>
          <p:nvPr/>
        </p:nvCxnSpPr>
        <p:spPr>
          <a:xfrm rot="5400000" flipH="1" flipV="1">
            <a:off x="4750866" y="1827378"/>
            <a:ext cx="12700" cy="6158931"/>
          </a:xfrm>
          <a:prstGeom prst="curvedConnector3">
            <a:avLst>
              <a:gd name="adj1" fmla="val 408874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25" idx="4"/>
            <a:endCxn id="27" idx="4"/>
          </p:cNvCxnSpPr>
          <p:nvPr/>
        </p:nvCxnSpPr>
        <p:spPr>
          <a:xfrm rot="16200000" flipH="1">
            <a:off x="2904193" y="4214051"/>
            <a:ext cx="12700" cy="2465584"/>
          </a:xfrm>
          <a:prstGeom prst="curvedConnector3">
            <a:avLst>
              <a:gd name="adj1" fmla="val 408874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6" idx="6"/>
            <a:endCxn id="27" idx="2"/>
          </p:cNvCxnSpPr>
          <p:nvPr/>
        </p:nvCxnSpPr>
        <p:spPr>
          <a:xfrm>
            <a:off x="3181275" y="5176843"/>
            <a:ext cx="6857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8" idx="6"/>
            <a:endCxn id="29" idx="2"/>
          </p:cNvCxnSpPr>
          <p:nvPr/>
        </p:nvCxnSpPr>
        <p:spPr>
          <a:xfrm>
            <a:off x="5646859" y="5176843"/>
            <a:ext cx="6735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9" idx="6"/>
            <a:endCxn id="30" idx="2"/>
          </p:cNvCxnSpPr>
          <p:nvPr/>
        </p:nvCxnSpPr>
        <p:spPr>
          <a:xfrm>
            <a:off x="6860458" y="5176843"/>
            <a:ext cx="69987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26" idx="0"/>
            <a:endCxn id="28" idx="0"/>
          </p:cNvCxnSpPr>
          <p:nvPr/>
        </p:nvCxnSpPr>
        <p:spPr>
          <a:xfrm rot="5400000" flipH="1" flipV="1">
            <a:off x="4144067" y="3674051"/>
            <a:ext cx="12700" cy="2465584"/>
          </a:xfrm>
          <a:prstGeom prst="curvedConnector3">
            <a:avLst>
              <a:gd name="adj1" fmla="val 26105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07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Connected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</a:t>
            </a:r>
            <a:r>
              <a:rPr lang="en-IN" b="1" dirty="0">
                <a:solidFill>
                  <a:schemeClr val="tx2"/>
                </a:solidFill>
              </a:rPr>
              <a:t>connected component </a:t>
            </a:r>
            <a:r>
              <a:rPr lang="en-IN" dirty="0"/>
              <a:t>(or just component) of an undirected graph is a subgraph in which any two vertices are connected to each other by </a:t>
            </a:r>
            <a:r>
              <a:rPr lang="en-IN" dirty="0" smtClean="0"/>
              <a:t>paths.</a:t>
            </a:r>
          </a:p>
          <a:p>
            <a:r>
              <a:rPr lang="en-IN" dirty="0" smtClean="0"/>
              <a:t>Can all nodes communicate ?</a:t>
            </a:r>
            <a:endParaRPr lang="en-IN" dirty="0"/>
          </a:p>
        </p:txBody>
      </p:sp>
      <p:pic>
        <p:nvPicPr>
          <p:cNvPr id="1028" name="Picture 4" descr="SCCUndirec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682" y="2779480"/>
            <a:ext cx="5724636" cy="367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36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Articulation Point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 </a:t>
            </a:r>
            <a:r>
              <a:rPr lang="en-IN" b="1" dirty="0" smtClean="0">
                <a:solidFill>
                  <a:schemeClr val="tx2"/>
                </a:solidFill>
              </a:rPr>
              <a:t>articulation point </a:t>
            </a:r>
            <a:r>
              <a:rPr lang="en-IN" dirty="0" smtClean="0"/>
              <a:t>in a connected graph is a vertex , that if deleted then disconnects the graph.</a:t>
            </a:r>
          </a:p>
          <a:p>
            <a:r>
              <a:rPr lang="en-IN" b="1" dirty="0">
                <a:solidFill>
                  <a:schemeClr val="tx2"/>
                </a:solidFill>
              </a:rPr>
              <a:t>AP</a:t>
            </a:r>
            <a:r>
              <a:rPr lang="en-IN" dirty="0" smtClean="0"/>
              <a:t> represent vulnerabilities in a connected network, single points whose failure would split network into two or more disconnected components.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395536" y="365992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1</a:t>
            </a:r>
            <a:endParaRPr lang="en-IN" b="1" dirty="0"/>
          </a:p>
        </p:txBody>
      </p:sp>
      <p:sp>
        <p:nvSpPr>
          <p:cNvPr id="5" name="Oval 4"/>
          <p:cNvSpPr/>
          <p:nvPr/>
        </p:nvSpPr>
        <p:spPr>
          <a:xfrm>
            <a:off x="395536" y="479715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4</a:t>
            </a:r>
            <a:endParaRPr lang="en-IN" b="1" dirty="0"/>
          </a:p>
        </p:txBody>
      </p:sp>
      <p:sp>
        <p:nvSpPr>
          <p:cNvPr id="6" name="Oval 5"/>
          <p:cNvSpPr/>
          <p:nvPr/>
        </p:nvSpPr>
        <p:spPr>
          <a:xfrm>
            <a:off x="1655676" y="365992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2</a:t>
            </a:r>
            <a:endParaRPr lang="en-IN" b="1" dirty="0"/>
          </a:p>
        </p:txBody>
      </p:sp>
      <p:sp>
        <p:nvSpPr>
          <p:cNvPr id="7" name="Oval 6"/>
          <p:cNvSpPr/>
          <p:nvPr/>
        </p:nvSpPr>
        <p:spPr>
          <a:xfrm>
            <a:off x="2915816" y="365992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3</a:t>
            </a:r>
            <a:endParaRPr lang="en-IN" b="1" dirty="0"/>
          </a:p>
        </p:txBody>
      </p:sp>
      <p:sp>
        <p:nvSpPr>
          <p:cNvPr id="8" name="Oval 7"/>
          <p:cNvSpPr/>
          <p:nvPr/>
        </p:nvSpPr>
        <p:spPr>
          <a:xfrm>
            <a:off x="2918186" y="479715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5</a:t>
            </a:r>
            <a:endParaRPr lang="en-IN" b="1" dirty="0"/>
          </a:p>
        </p:txBody>
      </p:sp>
      <p:cxnSp>
        <p:nvCxnSpPr>
          <p:cNvPr id="10" name="Straight Connector 9"/>
          <p:cNvCxnSpPr>
            <a:stCxn id="4" idx="6"/>
            <a:endCxn id="6" idx="2"/>
          </p:cNvCxnSpPr>
          <p:nvPr/>
        </p:nvCxnSpPr>
        <p:spPr>
          <a:xfrm>
            <a:off x="935536" y="3929923"/>
            <a:ext cx="720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6"/>
            <a:endCxn id="7" idx="2"/>
          </p:cNvCxnSpPr>
          <p:nvPr/>
        </p:nvCxnSpPr>
        <p:spPr>
          <a:xfrm>
            <a:off x="2195676" y="3929923"/>
            <a:ext cx="720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4"/>
            <a:endCxn id="5" idx="0"/>
          </p:cNvCxnSpPr>
          <p:nvPr/>
        </p:nvCxnSpPr>
        <p:spPr>
          <a:xfrm>
            <a:off x="665536" y="4199923"/>
            <a:ext cx="0" cy="597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6"/>
            <a:endCxn id="6" idx="3"/>
          </p:cNvCxnSpPr>
          <p:nvPr/>
        </p:nvCxnSpPr>
        <p:spPr>
          <a:xfrm flipV="1">
            <a:off x="935536" y="4120842"/>
            <a:ext cx="799221" cy="9463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4"/>
            <a:endCxn id="8" idx="0"/>
          </p:cNvCxnSpPr>
          <p:nvPr/>
        </p:nvCxnSpPr>
        <p:spPr>
          <a:xfrm>
            <a:off x="3185816" y="4199923"/>
            <a:ext cx="2370" cy="597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991442" y="340931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1</a:t>
            </a:r>
            <a:endParaRPr lang="en-IN" b="1" dirty="0"/>
          </a:p>
        </p:txBody>
      </p:sp>
      <p:sp>
        <p:nvSpPr>
          <p:cNvPr id="21" name="Oval 20"/>
          <p:cNvSpPr/>
          <p:nvPr/>
        </p:nvSpPr>
        <p:spPr>
          <a:xfrm>
            <a:off x="4991442" y="4548868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2</a:t>
            </a:r>
            <a:endParaRPr lang="en-IN" b="1" dirty="0"/>
          </a:p>
        </p:txBody>
      </p:sp>
      <p:sp>
        <p:nvSpPr>
          <p:cNvPr id="22" name="Oval 21"/>
          <p:cNvSpPr/>
          <p:nvPr/>
        </p:nvSpPr>
        <p:spPr>
          <a:xfrm>
            <a:off x="6076582" y="401997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3</a:t>
            </a:r>
            <a:endParaRPr lang="en-IN" b="1" dirty="0"/>
          </a:p>
        </p:txBody>
      </p:sp>
      <p:sp>
        <p:nvSpPr>
          <p:cNvPr id="23" name="Oval 22"/>
          <p:cNvSpPr/>
          <p:nvPr/>
        </p:nvSpPr>
        <p:spPr>
          <a:xfrm>
            <a:off x="7072674" y="340931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5</a:t>
            </a:r>
            <a:endParaRPr lang="en-IN" b="1" dirty="0"/>
          </a:p>
        </p:txBody>
      </p:sp>
      <p:sp>
        <p:nvSpPr>
          <p:cNvPr id="24" name="Oval 23"/>
          <p:cNvSpPr/>
          <p:nvPr/>
        </p:nvSpPr>
        <p:spPr>
          <a:xfrm>
            <a:off x="8051945" y="401997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7</a:t>
            </a:r>
            <a:endParaRPr lang="en-IN" b="1" dirty="0"/>
          </a:p>
        </p:txBody>
      </p:sp>
      <p:sp>
        <p:nvSpPr>
          <p:cNvPr id="25" name="Oval 24"/>
          <p:cNvSpPr/>
          <p:nvPr/>
        </p:nvSpPr>
        <p:spPr>
          <a:xfrm>
            <a:off x="7072674" y="4620876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6</a:t>
            </a:r>
            <a:endParaRPr lang="en-IN" b="1" dirty="0"/>
          </a:p>
        </p:txBody>
      </p:sp>
      <p:sp>
        <p:nvSpPr>
          <p:cNvPr id="26" name="Oval 25"/>
          <p:cNvSpPr/>
          <p:nvPr/>
        </p:nvSpPr>
        <p:spPr>
          <a:xfrm>
            <a:off x="6076582" y="5412964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4</a:t>
            </a:r>
            <a:endParaRPr lang="en-IN" b="1" dirty="0"/>
          </a:p>
        </p:txBody>
      </p:sp>
      <p:cxnSp>
        <p:nvCxnSpPr>
          <p:cNvPr id="28" name="Straight Connector 27"/>
          <p:cNvCxnSpPr>
            <a:stCxn id="20" idx="6"/>
            <a:endCxn id="22" idx="1"/>
          </p:cNvCxnSpPr>
          <p:nvPr/>
        </p:nvCxnSpPr>
        <p:spPr>
          <a:xfrm>
            <a:off x="5531442" y="3679316"/>
            <a:ext cx="624221" cy="4197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0" idx="4"/>
            <a:endCxn id="21" idx="0"/>
          </p:cNvCxnSpPr>
          <p:nvPr/>
        </p:nvCxnSpPr>
        <p:spPr>
          <a:xfrm>
            <a:off x="5261442" y="3949316"/>
            <a:ext cx="0" cy="5995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1" idx="6"/>
            <a:endCxn id="22" idx="3"/>
          </p:cNvCxnSpPr>
          <p:nvPr/>
        </p:nvCxnSpPr>
        <p:spPr>
          <a:xfrm flipV="1">
            <a:off x="5531442" y="4480894"/>
            <a:ext cx="624221" cy="3379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7"/>
            <a:endCxn id="23" idx="2"/>
          </p:cNvCxnSpPr>
          <p:nvPr/>
        </p:nvCxnSpPr>
        <p:spPr>
          <a:xfrm flipV="1">
            <a:off x="6537501" y="3679316"/>
            <a:ext cx="535173" cy="4197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2" idx="5"/>
            <a:endCxn id="25" idx="2"/>
          </p:cNvCxnSpPr>
          <p:nvPr/>
        </p:nvCxnSpPr>
        <p:spPr>
          <a:xfrm>
            <a:off x="6537501" y="4480894"/>
            <a:ext cx="535173" cy="4099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2" idx="4"/>
            <a:endCxn id="26" idx="0"/>
          </p:cNvCxnSpPr>
          <p:nvPr/>
        </p:nvCxnSpPr>
        <p:spPr>
          <a:xfrm>
            <a:off x="6346582" y="4559975"/>
            <a:ext cx="0" cy="8529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3" idx="6"/>
            <a:endCxn id="24" idx="1"/>
          </p:cNvCxnSpPr>
          <p:nvPr/>
        </p:nvCxnSpPr>
        <p:spPr>
          <a:xfrm>
            <a:off x="7612674" y="3679316"/>
            <a:ext cx="518352" cy="4197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5" idx="6"/>
            <a:endCxn id="24" idx="3"/>
          </p:cNvCxnSpPr>
          <p:nvPr/>
        </p:nvCxnSpPr>
        <p:spPr>
          <a:xfrm flipV="1">
            <a:off x="7612674" y="4480894"/>
            <a:ext cx="518352" cy="4099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13508" y="566124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Articulation Points: 2,3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4972503" y="6002917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Articulation Points: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568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9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4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20" grpId="0" animBg="1"/>
      <p:bldP spid="21" grpId="0" animBg="1"/>
      <p:bldP spid="22" grpId="0" animBg="1"/>
      <p:bldP spid="22" grpId="1" animBg="1"/>
      <p:bldP spid="22" grpId="2" animBg="1"/>
      <p:bldP spid="23" grpId="0" animBg="1"/>
      <p:bldP spid="24" grpId="0" animBg="1"/>
      <p:bldP spid="25" grpId="0" animBg="1"/>
      <p:bldP spid="26" grpId="0" animBg="1"/>
      <p:bldP spid="47" grpId="0"/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764704"/>
            <a:ext cx="4977963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7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Outline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54724"/>
          </a:xfrm>
        </p:spPr>
        <p:txBody>
          <a:bodyPr>
            <a:normAutofit/>
          </a:bodyPr>
          <a:lstStyle/>
          <a:p>
            <a:r>
              <a:rPr lang="en-IN" dirty="0"/>
              <a:t>An introduction using </a:t>
            </a:r>
            <a:r>
              <a:rPr lang="en-IN"/>
              <a:t>graphs </a:t>
            </a:r>
            <a:endParaRPr lang="en-IN" smtClean="0"/>
          </a:p>
          <a:p>
            <a:r>
              <a:rPr lang="en-IN" smtClean="0"/>
              <a:t>Undirected </a:t>
            </a:r>
            <a:r>
              <a:rPr lang="en-IN" dirty="0" smtClean="0"/>
              <a:t>Graph</a:t>
            </a:r>
          </a:p>
          <a:p>
            <a:r>
              <a:rPr lang="en-IN" dirty="0"/>
              <a:t>Directed </a:t>
            </a:r>
            <a:r>
              <a:rPr lang="en-IN" dirty="0" smtClean="0"/>
              <a:t>Graph</a:t>
            </a:r>
          </a:p>
          <a:p>
            <a:r>
              <a:rPr lang="en-IN" dirty="0"/>
              <a:t>Traversing </a:t>
            </a:r>
            <a:r>
              <a:rPr lang="en-IN" dirty="0" smtClean="0"/>
              <a:t>Graphs</a:t>
            </a:r>
          </a:p>
          <a:p>
            <a:r>
              <a:rPr lang="en-IN" dirty="0"/>
              <a:t>Depth First </a:t>
            </a:r>
            <a:r>
              <a:rPr lang="en-IN" dirty="0" smtClean="0"/>
              <a:t>Search (DFS)</a:t>
            </a:r>
          </a:p>
          <a:p>
            <a:r>
              <a:rPr lang="en-IN" dirty="0"/>
              <a:t>Breath First </a:t>
            </a:r>
            <a:r>
              <a:rPr lang="en-IN" dirty="0" smtClean="0"/>
              <a:t>Search (BFS)</a:t>
            </a:r>
          </a:p>
          <a:p>
            <a:r>
              <a:rPr lang="en-IN" dirty="0"/>
              <a:t>Topological </a:t>
            </a:r>
            <a:r>
              <a:rPr lang="en-IN" dirty="0" smtClean="0"/>
              <a:t>sort</a:t>
            </a:r>
          </a:p>
          <a:p>
            <a:r>
              <a:rPr lang="en-IN" dirty="0"/>
              <a:t>Connected components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26470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Graph- Definition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Graph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 smtClean="0"/>
                  <a:t>, where </a:t>
                </a:r>
                <a:r>
                  <a:rPr lang="en-US" b="1" dirty="0" smtClean="0">
                    <a:solidFill>
                      <a:schemeClr val="tx2"/>
                    </a:solidFill>
                  </a:rPr>
                  <a:t>N</a:t>
                </a:r>
                <a:r>
                  <a:rPr lang="en-US" dirty="0" smtClean="0"/>
                  <a:t> is a set of nodes and </a:t>
                </a:r>
                <a:r>
                  <a:rPr lang="en-US" b="1" dirty="0" smtClean="0">
                    <a:solidFill>
                      <a:schemeClr val="tx2"/>
                    </a:solidFill>
                  </a:rPr>
                  <a:t>A</a:t>
                </a:r>
                <a:r>
                  <a:rPr lang="en-US" dirty="0" smtClean="0"/>
                  <a:t> is a set of edges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10857" r="-2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2090130" y="3210866"/>
            <a:ext cx="609600" cy="609600"/>
          </a:xfrm>
          <a:prstGeom prst="ellipse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A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614130" y="4893892"/>
            <a:ext cx="609600" cy="609600"/>
          </a:xfrm>
          <a:prstGeom prst="ellipse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F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309330" y="3820466"/>
            <a:ext cx="609600" cy="609600"/>
          </a:xfrm>
          <a:prstGeom prst="ellipse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C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480530" y="4665292"/>
            <a:ext cx="609600" cy="609600"/>
          </a:xfrm>
          <a:prstGeom prst="ellipse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B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28530" y="2836492"/>
            <a:ext cx="609600" cy="609600"/>
          </a:xfrm>
          <a:prstGeom prst="ellipse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D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281130" y="3515666"/>
            <a:ext cx="609600" cy="609600"/>
          </a:xfrm>
          <a:prstGeom prst="ellipse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E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1" name="Straight Connector 10"/>
          <p:cNvCxnSpPr>
            <a:stCxn id="4" idx="6"/>
            <a:endCxn id="8" idx="2"/>
          </p:cNvCxnSpPr>
          <p:nvPr/>
        </p:nvCxnSpPr>
        <p:spPr>
          <a:xfrm flipV="1">
            <a:off x="2699730" y="3141292"/>
            <a:ext cx="1828800" cy="3743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090130" y="4284292"/>
            <a:ext cx="1219200" cy="609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3"/>
            <a:endCxn id="7" idx="0"/>
          </p:cNvCxnSpPr>
          <p:nvPr/>
        </p:nvCxnSpPr>
        <p:spPr>
          <a:xfrm flipH="1">
            <a:off x="1785330" y="3731192"/>
            <a:ext cx="394074" cy="9341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5"/>
            <a:endCxn id="5" idx="2"/>
          </p:cNvCxnSpPr>
          <p:nvPr/>
        </p:nvCxnSpPr>
        <p:spPr>
          <a:xfrm>
            <a:off x="2000856" y="5185618"/>
            <a:ext cx="1613274" cy="130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9" idx="1"/>
          </p:cNvCxnSpPr>
          <p:nvPr/>
        </p:nvCxnSpPr>
        <p:spPr>
          <a:xfrm>
            <a:off x="5138130" y="3141292"/>
            <a:ext cx="1232274" cy="4636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7"/>
            <a:endCxn id="8" idx="3"/>
          </p:cNvCxnSpPr>
          <p:nvPr/>
        </p:nvCxnSpPr>
        <p:spPr>
          <a:xfrm flipV="1">
            <a:off x="3829656" y="3356818"/>
            <a:ext cx="788148" cy="5529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6"/>
            <a:endCxn id="9" idx="3"/>
          </p:cNvCxnSpPr>
          <p:nvPr/>
        </p:nvCxnSpPr>
        <p:spPr>
          <a:xfrm flipV="1">
            <a:off x="4223730" y="4035992"/>
            <a:ext cx="2146674" cy="11627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5"/>
            <a:endCxn id="5" idx="0"/>
          </p:cNvCxnSpPr>
          <p:nvPr/>
        </p:nvCxnSpPr>
        <p:spPr>
          <a:xfrm>
            <a:off x="3829656" y="4340792"/>
            <a:ext cx="89274" cy="5531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18004" y="4970092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n</a:t>
            </a:r>
            <a:r>
              <a:rPr lang="en-US" sz="2000" b="1" dirty="0" smtClean="0"/>
              <a:t>odes</a:t>
            </a:r>
          </a:p>
          <a:p>
            <a:pPr algn="ctr"/>
            <a:r>
              <a:rPr lang="en-US" sz="2000" b="1" dirty="0" smtClean="0"/>
              <a:t>(or vertices)</a:t>
            </a:r>
            <a:endParaRPr lang="en-US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505254" y="2128606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</a:t>
            </a:r>
            <a:r>
              <a:rPr lang="en-US" sz="2000" b="1" dirty="0" smtClean="0"/>
              <a:t>dges</a:t>
            </a:r>
          </a:p>
          <a:p>
            <a:pPr algn="ctr"/>
            <a:r>
              <a:rPr lang="en-US" sz="2000" b="1" dirty="0" smtClean="0"/>
              <a:t>(or links) </a:t>
            </a:r>
            <a:endParaRPr lang="en-US" sz="2000" b="1" dirty="0"/>
          </a:p>
        </p:txBody>
      </p:sp>
      <p:cxnSp>
        <p:nvCxnSpPr>
          <p:cNvPr id="33" name="Straight Arrow Connector 32"/>
          <p:cNvCxnSpPr>
            <a:stCxn id="30" idx="1"/>
          </p:cNvCxnSpPr>
          <p:nvPr/>
        </p:nvCxnSpPr>
        <p:spPr>
          <a:xfrm flipH="1">
            <a:off x="4223730" y="5324035"/>
            <a:ext cx="199427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0" idx="1"/>
            <a:endCxn id="8" idx="5"/>
          </p:cNvCxnSpPr>
          <p:nvPr/>
        </p:nvCxnSpPr>
        <p:spPr>
          <a:xfrm flipH="1" flipV="1">
            <a:off x="5048856" y="3356818"/>
            <a:ext cx="1169148" cy="1967217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1"/>
            <a:endCxn id="9" idx="4"/>
          </p:cNvCxnSpPr>
          <p:nvPr/>
        </p:nvCxnSpPr>
        <p:spPr>
          <a:xfrm flipV="1">
            <a:off x="6218004" y="4125266"/>
            <a:ext cx="367926" cy="1198769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1" idx="1"/>
          </p:cNvCxnSpPr>
          <p:nvPr/>
        </p:nvCxnSpPr>
        <p:spPr>
          <a:xfrm flipH="1">
            <a:off x="5633430" y="2482549"/>
            <a:ext cx="871824" cy="84593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1" idx="1"/>
          </p:cNvCxnSpPr>
          <p:nvPr/>
        </p:nvCxnSpPr>
        <p:spPr>
          <a:xfrm flipH="1">
            <a:off x="5197518" y="2482549"/>
            <a:ext cx="1307736" cy="2134793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3442120" y="2482549"/>
            <a:ext cx="3063134" cy="84593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78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857372"/>
            <a:ext cx="8763000" cy="53340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graph </a:t>
            </a:r>
            <a:r>
              <a:rPr lang="en-US" b="1" dirty="0">
                <a:solidFill>
                  <a:schemeClr val="tx2"/>
                </a:solidFill>
              </a:rPr>
              <a:t>G</a:t>
            </a:r>
            <a:r>
              <a:rPr lang="en-US" dirty="0"/>
              <a:t> consist of a </a:t>
            </a:r>
            <a:r>
              <a:rPr lang="en-US" b="1" dirty="0"/>
              <a:t>non-empty</a:t>
            </a:r>
            <a:r>
              <a:rPr lang="en-US" dirty="0"/>
              <a:t> set </a:t>
            </a:r>
            <a:r>
              <a:rPr lang="en-US" b="1" dirty="0" smtClean="0">
                <a:solidFill>
                  <a:schemeClr val="tx2"/>
                </a:solidFill>
              </a:rPr>
              <a:t>N</a:t>
            </a:r>
            <a:r>
              <a:rPr lang="en-US" dirty="0" smtClean="0"/>
              <a:t> </a:t>
            </a:r>
            <a:r>
              <a:rPr lang="en-US" dirty="0"/>
              <a:t>called the set of nodes (points, vertices) of the graph, a set </a:t>
            </a:r>
            <a:r>
              <a:rPr lang="en-US" b="1" dirty="0" smtClean="0">
                <a:solidFill>
                  <a:schemeClr val="tx2"/>
                </a:solidFill>
              </a:rPr>
              <a:t>A</a:t>
            </a:r>
            <a:r>
              <a:rPr lang="en-US" dirty="0" smtClean="0"/>
              <a:t> </a:t>
            </a:r>
            <a:r>
              <a:rPr lang="en-US" dirty="0"/>
              <a:t>which is the set of edges and a mapping from the set of edges </a:t>
            </a:r>
            <a:r>
              <a:rPr lang="en-US" b="1" dirty="0" smtClean="0">
                <a:solidFill>
                  <a:schemeClr val="tx2"/>
                </a:solidFill>
              </a:rPr>
              <a:t>A</a:t>
            </a:r>
            <a:r>
              <a:rPr lang="en-US" dirty="0" smtClean="0"/>
              <a:t> </a:t>
            </a:r>
            <a:r>
              <a:rPr lang="en-US" dirty="0"/>
              <a:t>to as set of pairs of elements </a:t>
            </a:r>
            <a:r>
              <a:rPr lang="en-US" b="1" dirty="0" smtClean="0">
                <a:solidFill>
                  <a:schemeClr val="tx2"/>
                </a:solidFill>
              </a:rPr>
              <a:t>N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Directed </a:t>
            </a:r>
            <a:r>
              <a:rPr lang="en-US" b="1" dirty="0"/>
              <a:t>Graph</a:t>
            </a:r>
            <a:r>
              <a:rPr lang="en-US" dirty="0"/>
              <a:t>: </a:t>
            </a:r>
            <a:r>
              <a:rPr lang="en-US" dirty="0" smtClean="0"/>
              <a:t> A </a:t>
            </a:r>
            <a:r>
              <a:rPr lang="en-US" dirty="0"/>
              <a:t>graph in which every edge is directed is called directed </a:t>
            </a:r>
            <a:r>
              <a:rPr lang="en-US" dirty="0" smtClean="0"/>
              <a:t>graph or </a:t>
            </a:r>
            <a:r>
              <a:rPr lang="en-US" dirty="0"/>
              <a:t>digraph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Undirected Graph</a:t>
            </a:r>
            <a:r>
              <a:rPr lang="en-US" dirty="0" smtClean="0"/>
              <a:t>: A </a:t>
            </a:r>
            <a:r>
              <a:rPr lang="en-US" dirty="0"/>
              <a:t>graph in which every edge is undirected is called directed graph or digraph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1144656" y="4624427"/>
            <a:ext cx="2117035" cy="1509019"/>
            <a:chOff x="838200" y="4651513"/>
            <a:chExt cx="2117035" cy="1509019"/>
          </a:xfrm>
        </p:grpSpPr>
        <p:sp>
          <p:nvSpPr>
            <p:cNvPr id="4" name="Oval 3"/>
            <p:cNvSpPr/>
            <p:nvPr/>
          </p:nvSpPr>
          <p:spPr>
            <a:xfrm>
              <a:off x="838200" y="47244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583635" y="4896678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26435" y="542013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123661" y="52611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438400" y="46515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4" idx="6"/>
              <a:endCxn id="5" idx="1"/>
            </p:cNvCxnSpPr>
            <p:nvPr/>
          </p:nvCxnSpPr>
          <p:spPr>
            <a:xfrm>
              <a:off x="1143000" y="4876800"/>
              <a:ext cx="485272" cy="64515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5"/>
              <a:endCxn id="8" idx="2"/>
            </p:cNvCxnSpPr>
            <p:nvPr/>
          </p:nvCxnSpPr>
          <p:spPr>
            <a:xfrm>
              <a:off x="1843798" y="5156841"/>
              <a:ext cx="279863" cy="256672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0"/>
              <a:endCxn id="9" idx="3"/>
            </p:cNvCxnSpPr>
            <p:nvPr/>
          </p:nvCxnSpPr>
          <p:spPr>
            <a:xfrm flipV="1">
              <a:off x="2276061" y="4911676"/>
              <a:ext cx="206976" cy="349437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1"/>
              <a:endCxn id="4" idx="5"/>
            </p:cNvCxnSpPr>
            <p:nvPr/>
          </p:nvCxnSpPr>
          <p:spPr>
            <a:xfrm flipH="1" flipV="1">
              <a:off x="1098363" y="4984563"/>
              <a:ext cx="72709" cy="48021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5" idx="7"/>
              <a:endCxn id="9" idx="2"/>
            </p:cNvCxnSpPr>
            <p:nvPr/>
          </p:nvCxnSpPr>
          <p:spPr>
            <a:xfrm flipV="1">
              <a:off x="1843798" y="4803913"/>
              <a:ext cx="594602" cy="137402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2"/>
            </p:cNvCxnSpPr>
            <p:nvPr/>
          </p:nvCxnSpPr>
          <p:spPr>
            <a:xfrm flipH="1">
              <a:off x="1431235" y="5413513"/>
              <a:ext cx="692426" cy="159026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278835" y="5791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Directed Graph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997063" y="4335480"/>
            <a:ext cx="2286000" cy="1845221"/>
            <a:chOff x="4800600" y="4346713"/>
            <a:chExt cx="2286000" cy="1845221"/>
          </a:xfrm>
        </p:grpSpPr>
        <p:sp>
          <p:nvSpPr>
            <p:cNvPr id="27" name="Oval 26"/>
            <p:cNvSpPr/>
            <p:nvPr/>
          </p:nvSpPr>
          <p:spPr>
            <a:xfrm>
              <a:off x="5638800" y="44991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155634" y="4885866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486400" y="5194852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586331" y="52611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6420678" y="43467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800600" y="4956313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32" idx="7"/>
              <a:endCxn id="27" idx="2"/>
            </p:cNvCxnSpPr>
            <p:nvPr/>
          </p:nvCxnSpPr>
          <p:spPr>
            <a:xfrm flipV="1">
              <a:off x="5060763" y="4651513"/>
              <a:ext cx="578037" cy="3494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2" idx="5"/>
              <a:endCxn id="29" idx="2"/>
            </p:cNvCxnSpPr>
            <p:nvPr/>
          </p:nvCxnSpPr>
          <p:spPr>
            <a:xfrm>
              <a:off x="5060763" y="5216476"/>
              <a:ext cx="425637" cy="130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8" idx="7"/>
              <a:endCxn id="31" idx="4"/>
            </p:cNvCxnSpPr>
            <p:nvPr/>
          </p:nvCxnSpPr>
          <p:spPr>
            <a:xfrm flipV="1">
              <a:off x="6415797" y="4651513"/>
              <a:ext cx="157281" cy="2789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7" idx="6"/>
              <a:endCxn id="31" idx="2"/>
            </p:cNvCxnSpPr>
            <p:nvPr/>
          </p:nvCxnSpPr>
          <p:spPr>
            <a:xfrm flipV="1">
              <a:off x="5943600" y="4499113"/>
              <a:ext cx="477078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27" idx="4"/>
              <a:endCxn id="29" idx="6"/>
            </p:cNvCxnSpPr>
            <p:nvPr/>
          </p:nvCxnSpPr>
          <p:spPr>
            <a:xfrm>
              <a:off x="5791200" y="4803913"/>
              <a:ext cx="0" cy="5433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7" idx="5"/>
              <a:endCxn id="28" idx="2"/>
            </p:cNvCxnSpPr>
            <p:nvPr/>
          </p:nvCxnSpPr>
          <p:spPr>
            <a:xfrm>
              <a:off x="5898963" y="4759276"/>
              <a:ext cx="256671" cy="2789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9" idx="6"/>
              <a:endCxn id="30" idx="2"/>
            </p:cNvCxnSpPr>
            <p:nvPr/>
          </p:nvCxnSpPr>
          <p:spPr>
            <a:xfrm>
              <a:off x="5791200" y="5347252"/>
              <a:ext cx="795131" cy="662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31" idx="4"/>
              <a:endCxn id="30" idx="1"/>
            </p:cNvCxnSpPr>
            <p:nvPr/>
          </p:nvCxnSpPr>
          <p:spPr>
            <a:xfrm>
              <a:off x="6573078" y="4651513"/>
              <a:ext cx="57890" cy="6542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128591" y="5822602"/>
              <a:ext cx="1958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Undirected </a:t>
              </a:r>
              <a:r>
                <a:rPr lang="en-US" b="1" dirty="0"/>
                <a:t>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065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Traversing </a:t>
            </a:r>
            <a:r>
              <a:rPr lang="en-US" dirty="0"/>
              <a:t>Graph/Tree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Preorder</a:t>
            </a:r>
            <a:endParaRPr lang="en-US" b="1" dirty="0"/>
          </a:p>
          <a:p>
            <a:pPr marL="808038" indent="-450850">
              <a:buFont typeface="+mj-lt"/>
              <a:buAutoNum type="romanLcPeriod"/>
            </a:pPr>
            <a:r>
              <a:rPr lang="en-US" dirty="0" smtClean="0"/>
              <a:t>Visit </a:t>
            </a:r>
            <a:r>
              <a:rPr lang="en-US" dirty="0"/>
              <a:t>the root.</a:t>
            </a:r>
          </a:p>
          <a:p>
            <a:pPr marL="808038" indent="-450850">
              <a:buFont typeface="+mj-lt"/>
              <a:buAutoNum type="romanLcPeriod"/>
            </a:pPr>
            <a:r>
              <a:rPr lang="en-US" dirty="0" smtClean="0"/>
              <a:t>Traverse </a:t>
            </a:r>
            <a:r>
              <a:rPr lang="en-US" dirty="0"/>
              <a:t>the left sub tree in preorder.</a:t>
            </a:r>
          </a:p>
          <a:p>
            <a:pPr marL="808038" indent="-450850">
              <a:buFont typeface="+mj-lt"/>
              <a:buAutoNum type="romanLcPeriod"/>
            </a:pPr>
            <a:r>
              <a:rPr lang="en-US" dirty="0" smtClean="0"/>
              <a:t>Traverse </a:t>
            </a:r>
            <a:r>
              <a:rPr lang="en-US" dirty="0"/>
              <a:t>the right sub tree in preorder.</a:t>
            </a:r>
          </a:p>
          <a:p>
            <a:r>
              <a:rPr lang="en-US" b="1" dirty="0" smtClean="0"/>
              <a:t>In order</a:t>
            </a:r>
          </a:p>
          <a:p>
            <a:pPr marL="808038" indent="-450850">
              <a:buFont typeface="+mj-lt"/>
              <a:buAutoNum type="romanLcPeriod"/>
            </a:pPr>
            <a:r>
              <a:rPr lang="en-US" dirty="0"/>
              <a:t>Traverse the left sub tree in in order.</a:t>
            </a:r>
          </a:p>
          <a:p>
            <a:pPr marL="808038" indent="-450850">
              <a:buFont typeface="+mj-lt"/>
              <a:buAutoNum type="romanLcPeriod"/>
            </a:pPr>
            <a:r>
              <a:rPr lang="en-US" dirty="0"/>
              <a:t>Visit the root.</a:t>
            </a:r>
          </a:p>
          <a:p>
            <a:pPr marL="808038" indent="-450850">
              <a:buFont typeface="+mj-lt"/>
              <a:buAutoNum type="romanLcPeriod"/>
            </a:pPr>
            <a:r>
              <a:rPr lang="en-US" dirty="0"/>
              <a:t>Traverse the right sub tree in in order.</a:t>
            </a:r>
          </a:p>
          <a:p>
            <a:r>
              <a:rPr lang="en-US" b="1" dirty="0" smtClean="0"/>
              <a:t>Post </a:t>
            </a:r>
            <a:r>
              <a:rPr lang="en-US" b="1" dirty="0"/>
              <a:t>order</a:t>
            </a:r>
          </a:p>
          <a:p>
            <a:pPr marL="808038" indent="-450850">
              <a:buFont typeface="+mj-lt"/>
              <a:buAutoNum type="romanLcPeriod"/>
            </a:pPr>
            <a:r>
              <a:rPr lang="en-US" dirty="0"/>
              <a:t>Traverse the left sub tree in Post order.</a:t>
            </a:r>
          </a:p>
          <a:p>
            <a:pPr marL="808038" indent="-450850">
              <a:buFont typeface="+mj-lt"/>
              <a:buAutoNum type="romanLcPeriod"/>
            </a:pPr>
            <a:r>
              <a:rPr lang="en-US" dirty="0"/>
              <a:t>Traverse the right sub tree in Post order.</a:t>
            </a:r>
          </a:p>
          <a:p>
            <a:pPr marL="808038" indent="-450850">
              <a:buFont typeface="+mj-lt"/>
              <a:buAutoNum type="romanLcPeriod"/>
            </a:pPr>
            <a:r>
              <a:rPr lang="en-US" dirty="0"/>
              <a:t>Visit the root</a:t>
            </a:r>
          </a:p>
        </p:txBody>
      </p:sp>
    </p:spTree>
    <p:extLst>
      <p:ext uri="{BB962C8B-B14F-4D97-AF65-F5344CB8AC3E}">
        <p14:creationId xmlns:p14="http://schemas.microsoft.com/office/powerpoint/2010/main" val="200897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Depth-First Search / Traversal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348894" y="102172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1</a:t>
            </a:r>
            <a:endParaRPr lang="en-IN" b="1" dirty="0"/>
          </a:p>
        </p:txBody>
      </p:sp>
      <p:sp>
        <p:nvSpPr>
          <p:cNvPr id="5" name="Oval 4"/>
          <p:cNvSpPr/>
          <p:nvPr/>
        </p:nvSpPr>
        <p:spPr>
          <a:xfrm>
            <a:off x="1348894" y="209897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3</a:t>
            </a:r>
            <a:endParaRPr lang="en-IN" b="1" dirty="0"/>
          </a:p>
        </p:txBody>
      </p:sp>
      <p:sp>
        <p:nvSpPr>
          <p:cNvPr id="6" name="Oval 5"/>
          <p:cNvSpPr/>
          <p:nvPr/>
        </p:nvSpPr>
        <p:spPr>
          <a:xfrm>
            <a:off x="196766" y="210247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2</a:t>
            </a:r>
            <a:endParaRPr lang="en-IN" sz="2400" b="1" dirty="0"/>
          </a:p>
        </p:txBody>
      </p:sp>
      <p:sp>
        <p:nvSpPr>
          <p:cNvPr id="7" name="Oval 6"/>
          <p:cNvSpPr/>
          <p:nvPr/>
        </p:nvSpPr>
        <p:spPr>
          <a:xfrm>
            <a:off x="1348894" y="317697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6</a:t>
            </a:r>
            <a:endParaRPr lang="en-IN" b="1" dirty="0"/>
          </a:p>
        </p:txBody>
      </p:sp>
      <p:sp>
        <p:nvSpPr>
          <p:cNvPr id="8" name="Oval 7"/>
          <p:cNvSpPr/>
          <p:nvPr/>
        </p:nvSpPr>
        <p:spPr>
          <a:xfrm>
            <a:off x="196766" y="318046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5</a:t>
            </a:r>
            <a:endParaRPr lang="en-IN" b="1" dirty="0"/>
          </a:p>
        </p:txBody>
      </p:sp>
      <p:sp>
        <p:nvSpPr>
          <p:cNvPr id="9" name="Oval 8"/>
          <p:cNvSpPr/>
          <p:nvPr/>
        </p:nvSpPr>
        <p:spPr>
          <a:xfrm>
            <a:off x="2495236" y="210247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4</a:t>
            </a:r>
            <a:endParaRPr lang="en-IN" b="1" dirty="0"/>
          </a:p>
        </p:txBody>
      </p:sp>
      <p:sp>
        <p:nvSpPr>
          <p:cNvPr id="10" name="Oval 9"/>
          <p:cNvSpPr/>
          <p:nvPr/>
        </p:nvSpPr>
        <p:spPr>
          <a:xfrm>
            <a:off x="3647364" y="317697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8</a:t>
            </a:r>
            <a:endParaRPr lang="en-IN" b="1" dirty="0"/>
          </a:p>
        </p:txBody>
      </p:sp>
      <p:sp>
        <p:nvSpPr>
          <p:cNvPr id="11" name="Oval 10"/>
          <p:cNvSpPr/>
          <p:nvPr/>
        </p:nvSpPr>
        <p:spPr>
          <a:xfrm>
            <a:off x="2495236" y="318046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7</a:t>
            </a:r>
            <a:endParaRPr lang="en-IN" b="1" dirty="0"/>
          </a:p>
        </p:txBody>
      </p:sp>
      <p:cxnSp>
        <p:nvCxnSpPr>
          <p:cNvPr id="15" name="Straight Connector 14"/>
          <p:cNvCxnSpPr>
            <a:stCxn id="4" idx="4"/>
            <a:endCxn id="5" idx="0"/>
          </p:cNvCxnSpPr>
          <p:nvPr/>
        </p:nvCxnSpPr>
        <p:spPr>
          <a:xfrm>
            <a:off x="1618894" y="1561729"/>
            <a:ext cx="0" cy="5372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0"/>
            <a:endCxn id="4" idx="2"/>
          </p:cNvCxnSpPr>
          <p:nvPr/>
        </p:nvCxnSpPr>
        <p:spPr>
          <a:xfrm flipV="1">
            <a:off x="466766" y="1291729"/>
            <a:ext cx="882128" cy="810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6"/>
            <a:endCxn id="9" idx="0"/>
          </p:cNvCxnSpPr>
          <p:nvPr/>
        </p:nvCxnSpPr>
        <p:spPr>
          <a:xfrm>
            <a:off x="1888894" y="1291729"/>
            <a:ext cx="876342" cy="810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4"/>
            <a:endCxn id="7" idx="0"/>
          </p:cNvCxnSpPr>
          <p:nvPr/>
        </p:nvCxnSpPr>
        <p:spPr>
          <a:xfrm>
            <a:off x="1618894" y="2638979"/>
            <a:ext cx="0" cy="5379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4"/>
            <a:endCxn id="8" idx="0"/>
          </p:cNvCxnSpPr>
          <p:nvPr/>
        </p:nvCxnSpPr>
        <p:spPr>
          <a:xfrm>
            <a:off x="466766" y="2642472"/>
            <a:ext cx="0" cy="5379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5"/>
            <a:endCxn id="7" idx="1"/>
          </p:cNvCxnSpPr>
          <p:nvPr/>
        </p:nvCxnSpPr>
        <p:spPr>
          <a:xfrm>
            <a:off x="657685" y="2563391"/>
            <a:ext cx="770290" cy="6926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6"/>
            <a:endCxn id="5" idx="2"/>
          </p:cNvCxnSpPr>
          <p:nvPr/>
        </p:nvCxnSpPr>
        <p:spPr>
          <a:xfrm flipV="1">
            <a:off x="736766" y="2368979"/>
            <a:ext cx="612128" cy="34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6"/>
            <a:endCxn id="7" idx="2"/>
          </p:cNvCxnSpPr>
          <p:nvPr/>
        </p:nvCxnSpPr>
        <p:spPr>
          <a:xfrm flipV="1">
            <a:off x="736766" y="3446972"/>
            <a:ext cx="612128" cy="34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1" idx="6"/>
            <a:endCxn id="10" idx="2"/>
          </p:cNvCxnSpPr>
          <p:nvPr/>
        </p:nvCxnSpPr>
        <p:spPr>
          <a:xfrm flipV="1">
            <a:off x="3035236" y="3446972"/>
            <a:ext cx="612128" cy="34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4"/>
            <a:endCxn id="11" idx="0"/>
          </p:cNvCxnSpPr>
          <p:nvPr/>
        </p:nvCxnSpPr>
        <p:spPr>
          <a:xfrm>
            <a:off x="2765236" y="2642472"/>
            <a:ext cx="0" cy="5379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6"/>
            <a:endCxn id="10" idx="0"/>
          </p:cNvCxnSpPr>
          <p:nvPr/>
        </p:nvCxnSpPr>
        <p:spPr>
          <a:xfrm>
            <a:off x="3035236" y="2372472"/>
            <a:ext cx="882128" cy="8045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463988" y="982465"/>
            <a:ext cx="4495057" cy="9194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2400" dirty="0" smtClean="0"/>
              <a:t>Select any node v ∈ N as starting point mark that node as visited</a:t>
            </a:r>
            <a:endParaRPr lang="en-IN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4458443" y="2010472"/>
            <a:ext cx="4495057" cy="17366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2400" dirty="0" smtClean="0"/>
              <a:t>Select one of the unvisited adjacent of current node.</a:t>
            </a:r>
          </a:p>
          <a:p>
            <a:pPr algn="just"/>
            <a:r>
              <a:rPr lang="en-IN" sz="2400" dirty="0" smtClean="0"/>
              <a:t>Make it new starting point mark it as visited </a:t>
            </a:r>
            <a:endParaRPr lang="en-IN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4462430" y="3855724"/>
            <a:ext cx="4495057" cy="13280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2400" dirty="0" smtClean="0"/>
              <a:t>If new node has no unvisited adjacent then move to parent and make it starting point</a:t>
            </a:r>
            <a:endParaRPr lang="en-IN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76943" y="5754301"/>
            <a:ext cx="4675077" cy="5107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2400" dirty="0" smtClean="0"/>
              <a:t>Visited : </a:t>
            </a:r>
            <a:endParaRPr lang="en-IN" sz="2400" dirty="0"/>
          </a:p>
        </p:txBody>
      </p:sp>
      <p:sp>
        <p:nvSpPr>
          <p:cNvPr id="47" name="Rectangle 46"/>
          <p:cNvSpPr/>
          <p:nvPr/>
        </p:nvSpPr>
        <p:spPr>
          <a:xfrm>
            <a:off x="1195886" y="5786930"/>
            <a:ext cx="43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1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627886" y="5786930"/>
            <a:ext cx="43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2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059886" y="5786930"/>
            <a:ext cx="43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3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491886" y="5786930"/>
            <a:ext cx="43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6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923886" y="5786930"/>
            <a:ext cx="43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5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355886" y="5786930"/>
            <a:ext cx="43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4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786014" y="5786930"/>
            <a:ext cx="43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7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218014" y="5786930"/>
            <a:ext cx="43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8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99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31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7" presetClass="emph" presetSubtype="0" repeatCount="indefinite" fill="remove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5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7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1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2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4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7" presetClass="emph" presetSubtype="0" repeatCount="indefinite" fill="remove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8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4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8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7" presetClass="emph" presetSubtype="0" repeatCount="indefinite" fill="remove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06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7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8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8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1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5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4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4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5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48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9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0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6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0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7" presetClass="emph" presetSubtype="0" repeatCount="indefinite" fill="remove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68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0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5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6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7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0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Depth-First </a:t>
            </a:r>
            <a:r>
              <a:rPr lang="en-US" dirty="0" smtClean="0"/>
              <a:t>Search – </a:t>
            </a:r>
            <a:r>
              <a:rPr lang="en-US" dirty="0" err="1" smtClean="0"/>
              <a:t>Cont</a:t>
            </a:r>
            <a:r>
              <a:rPr lang="en-US" dirty="0" smtClean="0"/>
              <a:t>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Let G = (N, A) be an undirected graph all of whose nodes we wish to visit. </a:t>
            </a:r>
          </a:p>
          <a:p>
            <a:pPr lvl="0"/>
            <a:r>
              <a:rPr lang="en-US" dirty="0" smtClean="0"/>
              <a:t>It </a:t>
            </a:r>
            <a:r>
              <a:rPr lang="en-US" dirty="0"/>
              <a:t>is somehow possible to mark a node to show it has already been visited.</a:t>
            </a:r>
          </a:p>
          <a:p>
            <a:pPr lvl="0"/>
            <a:r>
              <a:rPr lang="en-US" dirty="0"/>
              <a:t>To carry out a depth-first traversal of the graph, choose any node v Є N as the starting point.</a:t>
            </a:r>
          </a:p>
          <a:p>
            <a:pPr lvl="0"/>
            <a:r>
              <a:rPr lang="en-US" dirty="0"/>
              <a:t>Mark this node to show it has been </a:t>
            </a:r>
            <a:r>
              <a:rPr lang="en-US" b="1" dirty="0"/>
              <a:t>visited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there is a node adjacent to v that has not yet been visited, choose this node as a new starting point and call the depth-first search procedure </a:t>
            </a:r>
            <a:r>
              <a:rPr lang="en-US" b="1" dirty="0"/>
              <a:t>recursively</a:t>
            </a:r>
            <a:r>
              <a:rPr lang="en-US" dirty="0"/>
              <a:t>. </a:t>
            </a:r>
          </a:p>
          <a:p>
            <a:pPr lvl="0"/>
            <a:r>
              <a:rPr lang="en-US" dirty="0" smtClean="0"/>
              <a:t>When </a:t>
            </a:r>
            <a:r>
              <a:rPr lang="en-US" dirty="0"/>
              <a:t>all the nodes adjacent to v are </a:t>
            </a:r>
            <a:r>
              <a:rPr lang="en-US" b="1" dirty="0"/>
              <a:t>marked</a:t>
            </a:r>
            <a:r>
              <a:rPr lang="en-US" dirty="0"/>
              <a:t>, the search starting at v is </a:t>
            </a:r>
            <a:r>
              <a:rPr lang="en-US" b="1" dirty="0"/>
              <a:t>finished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If there remain any nodes of G that </a:t>
            </a:r>
            <a:r>
              <a:rPr lang="en-US" b="1" dirty="0"/>
              <a:t>have not been visited</a:t>
            </a:r>
            <a:r>
              <a:rPr lang="en-US" dirty="0"/>
              <a:t>, choose any one of them as a </a:t>
            </a:r>
            <a:r>
              <a:rPr lang="en-US" b="1" dirty="0"/>
              <a:t>new starting point</a:t>
            </a:r>
            <a:r>
              <a:rPr lang="en-US" dirty="0"/>
              <a:t>, and call the procedure yet again. </a:t>
            </a:r>
          </a:p>
        </p:txBody>
      </p:sp>
    </p:spTree>
    <p:extLst>
      <p:ext uri="{BB962C8B-B14F-4D97-AF65-F5344CB8AC3E}">
        <p14:creationId xmlns:p14="http://schemas.microsoft.com/office/powerpoint/2010/main" val="161916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8000" y="979944"/>
            <a:ext cx="74880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procedure </a:t>
            </a:r>
            <a:r>
              <a:rPr lang="en-US" sz="2400" b="1" dirty="0" err="1">
                <a:latin typeface="Consolas" panose="020B0609020204030204" pitchFamily="49" charset="0"/>
              </a:rPr>
              <a:t>dfsearch</a:t>
            </a:r>
            <a:r>
              <a:rPr lang="en-US" sz="2400" b="1" dirty="0">
                <a:latin typeface="Consolas" panose="020B0609020204030204" pitchFamily="49" charset="0"/>
              </a:rPr>
              <a:t>(G)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</a:t>
            </a:r>
            <a:r>
              <a:rPr lang="en-US" sz="2400" b="1" dirty="0" smtClean="0">
                <a:latin typeface="Consolas" panose="020B0609020204030204" pitchFamily="49" charset="0"/>
              </a:rPr>
              <a:t>for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each v Є N </a:t>
            </a:r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   do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mark[v] ← not-visited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</a:t>
            </a:r>
            <a:r>
              <a:rPr lang="en-US" sz="2400" b="1" dirty="0" smtClean="0">
                <a:latin typeface="Consolas" panose="020B0609020204030204" pitchFamily="49" charset="0"/>
              </a:rPr>
              <a:t>for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each v Є N </a:t>
            </a:r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   do if </a:t>
            </a:r>
            <a:r>
              <a:rPr lang="en-US" sz="2400" dirty="0">
                <a:latin typeface="Consolas" panose="020B0609020204030204" pitchFamily="49" charset="0"/>
              </a:rPr>
              <a:t>mark[v] ≠ visited </a:t>
            </a:r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      then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i="1" dirty="0" err="1">
                <a:latin typeface="Consolas" panose="020B0609020204030204" pitchFamily="49" charset="0"/>
              </a:rPr>
              <a:t>dfs</a:t>
            </a:r>
            <a:r>
              <a:rPr lang="en-US" sz="2400" dirty="0">
                <a:latin typeface="Consolas" panose="020B0609020204030204" pitchFamily="49" charset="0"/>
              </a:rPr>
              <a:t>(v</a:t>
            </a:r>
            <a:r>
              <a:rPr lang="en-US" sz="2400" dirty="0" smtClean="0">
                <a:latin typeface="Consolas" panose="020B0609020204030204" pitchFamily="49" charset="0"/>
              </a:rPr>
              <a:t>)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370148"/>
            <a:ext cx="7488832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procedure </a:t>
            </a:r>
            <a:r>
              <a:rPr lang="en-US" sz="2400" b="1" dirty="0" err="1">
                <a:latin typeface="Consolas" panose="020B0609020204030204" pitchFamily="49" charset="0"/>
              </a:rPr>
              <a:t>dfs</a:t>
            </a:r>
            <a:r>
              <a:rPr lang="en-US" sz="2400" b="1" dirty="0">
                <a:latin typeface="Consolas" panose="020B0609020204030204" pitchFamily="49" charset="0"/>
              </a:rPr>
              <a:t>(v)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{</a:t>
            </a:r>
            <a:r>
              <a:rPr lang="en-US" sz="2400" dirty="0">
                <a:latin typeface="Consolas" panose="020B0609020204030204" pitchFamily="49" charset="0"/>
              </a:rPr>
              <a:t>Node v has not previously been visited}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mark[v</a:t>
            </a:r>
            <a:r>
              <a:rPr lang="en-US" sz="2400" dirty="0">
                <a:latin typeface="Consolas" panose="020B0609020204030204" pitchFamily="49" charset="0"/>
              </a:rPr>
              <a:t>] ← visited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</a:t>
            </a:r>
            <a:r>
              <a:rPr lang="en-US" sz="2400" b="1" dirty="0" smtClean="0">
                <a:latin typeface="Consolas" panose="020B0609020204030204" pitchFamily="49" charset="0"/>
              </a:rPr>
              <a:t>for </a:t>
            </a:r>
            <a:r>
              <a:rPr lang="en-US" sz="2400" dirty="0">
                <a:latin typeface="Consolas" panose="020B0609020204030204" pitchFamily="49" charset="0"/>
              </a:rPr>
              <a:t>each node w adjacent to v </a:t>
            </a:r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   do if </a:t>
            </a:r>
            <a:r>
              <a:rPr lang="en-US" sz="2400" dirty="0">
                <a:latin typeface="Consolas" panose="020B0609020204030204" pitchFamily="49" charset="0"/>
              </a:rPr>
              <a:t>mark[w] ≠ visited </a:t>
            </a:r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      then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i="1" dirty="0" err="1">
                <a:latin typeface="Consolas" panose="020B0609020204030204" pitchFamily="49" charset="0"/>
              </a:rPr>
              <a:t>dfs</a:t>
            </a:r>
            <a:r>
              <a:rPr lang="en-US" sz="2400" dirty="0">
                <a:latin typeface="Consolas" panose="020B0609020204030204" pitchFamily="49" charset="0"/>
              </a:rPr>
              <a:t>(w</a:t>
            </a:r>
            <a:r>
              <a:rPr lang="en-US" sz="2400" dirty="0" smtClean="0">
                <a:latin typeface="Consolas" panose="020B0609020204030204" pitchFamily="49" charset="0"/>
              </a:rPr>
              <a:t>)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95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119340"/>
            <a:ext cx="8763000" cy="808037"/>
          </a:xfrm>
        </p:spPr>
        <p:txBody>
          <a:bodyPr/>
          <a:lstStyle/>
          <a:p>
            <a:pPr algn="l"/>
            <a:r>
              <a:rPr lang="en-US" dirty="0"/>
              <a:t>Depth-First </a:t>
            </a:r>
            <a:r>
              <a:rPr lang="en-US" dirty="0" smtClean="0"/>
              <a:t>Search – </a:t>
            </a:r>
            <a:r>
              <a:rPr lang="en-US" dirty="0" err="1" smtClean="0"/>
              <a:t>Cont</a:t>
            </a:r>
            <a:r>
              <a:rPr lang="en-US" smtClean="0"/>
              <a:t>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6269" y="616130"/>
            <a:ext cx="91502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200" dirty="0" err="1" smtClean="0">
                <a:latin typeface="Consolas" panose="020B0609020204030204" pitchFamily="49" charset="0"/>
              </a:rPr>
              <a:t>dfs</a:t>
            </a:r>
            <a:r>
              <a:rPr lang="en-IN" sz="2200" dirty="0" smtClean="0">
                <a:latin typeface="Consolas" panose="020B0609020204030204" pitchFamily="49" charset="0"/>
              </a:rPr>
              <a:t>(1)         Initial call</a:t>
            </a:r>
          </a:p>
          <a:p>
            <a:pPr marL="342900" indent="-342900">
              <a:buAutoNum type="arabicPeriod"/>
            </a:pPr>
            <a:r>
              <a:rPr lang="en-IN" sz="2200" dirty="0">
                <a:latin typeface="Consolas" panose="020B0609020204030204" pitchFamily="49" charset="0"/>
              </a:rPr>
              <a:t> </a:t>
            </a:r>
            <a:r>
              <a:rPr lang="en-IN" sz="2200" dirty="0" smtClean="0">
                <a:latin typeface="Consolas" panose="020B0609020204030204" pitchFamily="49" charset="0"/>
              </a:rPr>
              <a:t> </a:t>
            </a:r>
            <a:r>
              <a:rPr lang="en-IN" sz="2200" dirty="0" err="1" smtClean="0">
                <a:latin typeface="Consolas" panose="020B0609020204030204" pitchFamily="49" charset="0"/>
              </a:rPr>
              <a:t>dfs</a:t>
            </a:r>
            <a:r>
              <a:rPr lang="en-IN" sz="2200" dirty="0" smtClean="0">
                <a:latin typeface="Consolas" panose="020B0609020204030204" pitchFamily="49" charset="0"/>
              </a:rPr>
              <a:t>(2)       recursive call</a:t>
            </a:r>
          </a:p>
          <a:p>
            <a:pPr marL="342900" indent="-342900">
              <a:buAutoNum type="arabicPeriod"/>
            </a:pPr>
            <a:r>
              <a:rPr lang="en-IN" sz="2200" dirty="0">
                <a:latin typeface="Consolas" panose="020B0609020204030204" pitchFamily="49" charset="0"/>
              </a:rPr>
              <a:t> </a:t>
            </a:r>
            <a:r>
              <a:rPr lang="en-IN" sz="2200" dirty="0" smtClean="0">
                <a:latin typeface="Consolas" panose="020B0609020204030204" pitchFamily="49" charset="0"/>
              </a:rPr>
              <a:t>   </a:t>
            </a:r>
            <a:r>
              <a:rPr lang="en-IN" sz="2200" dirty="0" err="1" smtClean="0">
                <a:latin typeface="Consolas" panose="020B0609020204030204" pitchFamily="49" charset="0"/>
              </a:rPr>
              <a:t>dfs</a:t>
            </a:r>
            <a:r>
              <a:rPr lang="en-IN" sz="2200" dirty="0" smtClean="0">
                <a:latin typeface="Consolas" panose="020B0609020204030204" pitchFamily="49" charset="0"/>
              </a:rPr>
              <a:t>(3)     recursive call</a:t>
            </a:r>
          </a:p>
          <a:p>
            <a:pPr marL="342900" indent="-342900">
              <a:buAutoNum type="arabicPeriod"/>
            </a:pPr>
            <a:r>
              <a:rPr lang="en-IN" sz="2200" dirty="0">
                <a:latin typeface="Consolas" panose="020B0609020204030204" pitchFamily="49" charset="0"/>
              </a:rPr>
              <a:t> </a:t>
            </a:r>
            <a:r>
              <a:rPr lang="en-IN" sz="2200" dirty="0" smtClean="0">
                <a:latin typeface="Consolas" panose="020B0609020204030204" pitchFamily="49" charset="0"/>
              </a:rPr>
              <a:t>     </a:t>
            </a:r>
            <a:r>
              <a:rPr lang="en-IN" sz="2200" dirty="0" err="1" smtClean="0">
                <a:latin typeface="Consolas" panose="020B0609020204030204" pitchFamily="49" charset="0"/>
              </a:rPr>
              <a:t>dfs</a:t>
            </a:r>
            <a:r>
              <a:rPr lang="en-IN" sz="2200" dirty="0" smtClean="0">
                <a:latin typeface="Consolas" panose="020B0609020204030204" pitchFamily="49" charset="0"/>
              </a:rPr>
              <a:t>(6)   recursive call</a:t>
            </a:r>
          </a:p>
          <a:p>
            <a:pPr marL="342900" indent="-342900">
              <a:buAutoNum type="arabicPeriod"/>
            </a:pPr>
            <a:r>
              <a:rPr lang="en-IN" sz="2200" dirty="0">
                <a:latin typeface="Consolas" panose="020B0609020204030204" pitchFamily="49" charset="0"/>
              </a:rPr>
              <a:t> </a:t>
            </a:r>
            <a:r>
              <a:rPr lang="en-IN" sz="2200" dirty="0" smtClean="0">
                <a:latin typeface="Consolas" panose="020B0609020204030204" pitchFamily="49" charset="0"/>
              </a:rPr>
              <a:t>       </a:t>
            </a:r>
            <a:r>
              <a:rPr lang="en-IN" sz="2200" dirty="0" err="1" smtClean="0">
                <a:latin typeface="Consolas" panose="020B0609020204030204" pitchFamily="49" charset="0"/>
              </a:rPr>
              <a:t>dfs</a:t>
            </a:r>
            <a:r>
              <a:rPr lang="en-IN" sz="2200" dirty="0" smtClean="0">
                <a:latin typeface="Consolas" panose="020B0609020204030204" pitchFamily="49" charset="0"/>
              </a:rPr>
              <a:t>(5) recursive call; progress is blocked</a:t>
            </a:r>
          </a:p>
          <a:p>
            <a:pPr marL="342900" indent="-342900">
              <a:buAutoNum type="arabicPeriod"/>
            </a:pPr>
            <a:r>
              <a:rPr lang="en-IN" sz="2200" dirty="0">
                <a:latin typeface="Consolas" panose="020B0609020204030204" pitchFamily="49" charset="0"/>
              </a:rPr>
              <a:t> </a:t>
            </a:r>
            <a:r>
              <a:rPr lang="en-IN" sz="2200" dirty="0" smtClean="0">
                <a:latin typeface="Consolas" panose="020B0609020204030204" pitchFamily="49" charset="0"/>
              </a:rPr>
              <a:t> </a:t>
            </a:r>
            <a:r>
              <a:rPr lang="en-IN" sz="2200" dirty="0" err="1" smtClean="0">
                <a:latin typeface="Consolas" panose="020B0609020204030204" pitchFamily="49" charset="0"/>
              </a:rPr>
              <a:t>dfs</a:t>
            </a:r>
            <a:r>
              <a:rPr lang="en-IN" sz="2200" dirty="0" smtClean="0">
                <a:latin typeface="Consolas" panose="020B0609020204030204" pitchFamily="49" charset="0"/>
              </a:rPr>
              <a:t>(4)       a neighbour of node1 has not been visited</a:t>
            </a:r>
          </a:p>
          <a:p>
            <a:pPr marL="342900" indent="-342900">
              <a:buAutoNum type="arabicPeriod"/>
            </a:pPr>
            <a:r>
              <a:rPr lang="en-IN" sz="2200" dirty="0">
                <a:latin typeface="Consolas" panose="020B0609020204030204" pitchFamily="49" charset="0"/>
              </a:rPr>
              <a:t> </a:t>
            </a:r>
            <a:r>
              <a:rPr lang="en-IN" sz="2200" dirty="0" smtClean="0">
                <a:latin typeface="Consolas" panose="020B0609020204030204" pitchFamily="49" charset="0"/>
              </a:rPr>
              <a:t>   </a:t>
            </a:r>
            <a:r>
              <a:rPr lang="en-IN" sz="2200" dirty="0" err="1" smtClean="0">
                <a:latin typeface="Consolas" panose="020B0609020204030204" pitchFamily="49" charset="0"/>
              </a:rPr>
              <a:t>dfs</a:t>
            </a:r>
            <a:r>
              <a:rPr lang="en-IN" sz="2200" dirty="0" smtClean="0">
                <a:latin typeface="Consolas" panose="020B0609020204030204" pitchFamily="49" charset="0"/>
              </a:rPr>
              <a:t>(7)     recursive call</a:t>
            </a:r>
          </a:p>
          <a:p>
            <a:pPr marL="342900" indent="-342900">
              <a:buAutoNum type="arabicPeriod"/>
            </a:pPr>
            <a:r>
              <a:rPr lang="en-IN" sz="2200" dirty="0">
                <a:latin typeface="Consolas" panose="020B0609020204030204" pitchFamily="49" charset="0"/>
              </a:rPr>
              <a:t> </a:t>
            </a:r>
            <a:r>
              <a:rPr lang="en-IN" sz="2200" dirty="0" smtClean="0">
                <a:latin typeface="Consolas" panose="020B0609020204030204" pitchFamily="49" charset="0"/>
              </a:rPr>
              <a:t>     </a:t>
            </a:r>
            <a:r>
              <a:rPr lang="en-IN" sz="2200" dirty="0" err="1" smtClean="0">
                <a:latin typeface="Consolas" panose="020B0609020204030204" pitchFamily="49" charset="0"/>
              </a:rPr>
              <a:t>dfs</a:t>
            </a:r>
            <a:r>
              <a:rPr lang="en-IN" sz="2200" dirty="0" smtClean="0">
                <a:latin typeface="Consolas" panose="020B0609020204030204" pitchFamily="49" charset="0"/>
              </a:rPr>
              <a:t>(8)   recursive call</a:t>
            </a:r>
          </a:p>
          <a:p>
            <a:pPr marL="342900" indent="-342900">
              <a:buAutoNum type="arabicPeriod"/>
            </a:pPr>
            <a:r>
              <a:rPr lang="en-IN" sz="2200" dirty="0" smtClean="0">
                <a:latin typeface="Consolas" panose="020B0609020204030204" pitchFamily="49" charset="0"/>
              </a:rPr>
              <a:t>There are no more nodes to visit</a:t>
            </a:r>
            <a:endParaRPr lang="en-IN" sz="2200" dirty="0">
              <a:latin typeface="Consolas" panose="020B0609020204030204" pitchFamily="49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1302754" y="389252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1</a:t>
            </a:r>
            <a:endParaRPr lang="en-IN" b="1" dirty="0"/>
          </a:p>
        </p:txBody>
      </p:sp>
      <p:sp>
        <p:nvSpPr>
          <p:cNvPr id="52" name="Oval 51"/>
          <p:cNvSpPr/>
          <p:nvPr/>
        </p:nvSpPr>
        <p:spPr>
          <a:xfrm>
            <a:off x="1302754" y="496977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3</a:t>
            </a:r>
            <a:endParaRPr lang="en-IN" b="1" dirty="0"/>
          </a:p>
        </p:txBody>
      </p:sp>
      <p:sp>
        <p:nvSpPr>
          <p:cNvPr id="53" name="Oval 52"/>
          <p:cNvSpPr/>
          <p:nvPr/>
        </p:nvSpPr>
        <p:spPr>
          <a:xfrm>
            <a:off x="150626" y="497327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2</a:t>
            </a:r>
            <a:endParaRPr lang="en-IN" sz="2400" b="1" dirty="0"/>
          </a:p>
        </p:txBody>
      </p:sp>
      <p:sp>
        <p:nvSpPr>
          <p:cNvPr id="54" name="Oval 53"/>
          <p:cNvSpPr/>
          <p:nvPr/>
        </p:nvSpPr>
        <p:spPr>
          <a:xfrm>
            <a:off x="1302754" y="604777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6</a:t>
            </a:r>
            <a:endParaRPr lang="en-IN" b="1" dirty="0"/>
          </a:p>
        </p:txBody>
      </p:sp>
      <p:sp>
        <p:nvSpPr>
          <p:cNvPr id="56" name="Oval 55"/>
          <p:cNvSpPr/>
          <p:nvPr/>
        </p:nvSpPr>
        <p:spPr>
          <a:xfrm>
            <a:off x="150626" y="605126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5</a:t>
            </a:r>
            <a:endParaRPr lang="en-IN" b="1" dirty="0"/>
          </a:p>
        </p:txBody>
      </p:sp>
      <p:sp>
        <p:nvSpPr>
          <p:cNvPr id="57" name="Oval 56"/>
          <p:cNvSpPr/>
          <p:nvPr/>
        </p:nvSpPr>
        <p:spPr>
          <a:xfrm>
            <a:off x="2449096" y="497327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4</a:t>
            </a:r>
            <a:endParaRPr lang="en-IN" b="1" dirty="0"/>
          </a:p>
        </p:txBody>
      </p:sp>
      <p:sp>
        <p:nvSpPr>
          <p:cNvPr id="58" name="Oval 57"/>
          <p:cNvSpPr/>
          <p:nvPr/>
        </p:nvSpPr>
        <p:spPr>
          <a:xfrm>
            <a:off x="3601224" y="604777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8</a:t>
            </a:r>
            <a:endParaRPr lang="en-IN" b="1" dirty="0"/>
          </a:p>
        </p:txBody>
      </p:sp>
      <p:sp>
        <p:nvSpPr>
          <p:cNvPr id="59" name="Oval 58"/>
          <p:cNvSpPr/>
          <p:nvPr/>
        </p:nvSpPr>
        <p:spPr>
          <a:xfrm>
            <a:off x="2449096" y="605126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7</a:t>
            </a:r>
            <a:endParaRPr lang="en-IN" b="1" dirty="0"/>
          </a:p>
        </p:txBody>
      </p:sp>
      <p:cxnSp>
        <p:nvCxnSpPr>
          <p:cNvPr id="60" name="Straight Connector 59"/>
          <p:cNvCxnSpPr>
            <a:stCxn id="50" idx="4"/>
            <a:endCxn id="52" idx="0"/>
          </p:cNvCxnSpPr>
          <p:nvPr/>
        </p:nvCxnSpPr>
        <p:spPr>
          <a:xfrm>
            <a:off x="1572754" y="4432529"/>
            <a:ext cx="0" cy="5372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3" idx="0"/>
            <a:endCxn id="50" idx="2"/>
          </p:cNvCxnSpPr>
          <p:nvPr/>
        </p:nvCxnSpPr>
        <p:spPr>
          <a:xfrm flipV="1">
            <a:off x="420626" y="4162529"/>
            <a:ext cx="882128" cy="810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0" idx="6"/>
            <a:endCxn id="57" idx="0"/>
          </p:cNvCxnSpPr>
          <p:nvPr/>
        </p:nvCxnSpPr>
        <p:spPr>
          <a:xfrm>
            <a:off x="1842754" y="4162529"/>
            <a:ext cx="876342" cy="8107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2" idx="4"/>
            <a:endCxn id="54" idx="0"/>
          </p:cNvCxnSpPr>
          <p:nvPr/>
        </p:nvCxnSpPr>
        <p:spPr>
          <a:xfrm>
            <a:off x="1572754" y="5509779"/>
            <a:ext cx="0" cy="5379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3" idx="4"/>
            <a:endCxn id="56" idx="0"/>
          </p:cNvCxnSpPr>
          <p:nvPr/>
        </p:nvCxnSpPr>
        <p:spPr>
          <a:xfrm>
            <a:off x="420626" y="5513272"/>
            <a:ext cx="0" cy="5379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3" idx="5"/>
            <a:endCxn id="54" idx="1"/>
          </p:cNvCxnSpPr>
          <p:nvPr/>
        </p:nvCxnSpPr>
        <p:spPr>
          <a:xfrm>
            <a:off x="611545" y="5434191"/>
            <a:ext cx="770290" cy="6926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3" idx="6"/>
            <a:endCxn id="52" idx="2"/>
          </p:cNvCxnSpPr>
          <p:nvPr/>
        </p:nvCxnSpPr>
        <p:spPr>
          <a:xfrm flipV="1">
            <a:off x="690626" y="5239779"/>
            <a:ext cx="612128" cy="34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6" idx="6"/>
            <a:endCxn id="54" idx="2"/>
          </p:cNvCxnSpPr>
          <p:nvPr/>
        </p:nvCxnSpPr>
        <p:spPr>
          <a:xfrm flipV="1">
            <a:off x="690626" y="6317772"/>
            <a:ext cx="612128" cy="34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9" idx="6"/>
            <a:endCxn id="58" idx="2"/>
          </p:cNvCxnSpPr>
          <p:nvPr/>
        </p:nvCxnSpPr>
        <p:spPr>
          <a:xfrm flipV="1">
            <a:off x="2989096" y="6317772"/>
            <a:ext cx="612128" cy="34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7" idx="4"/>
            <a:endCxn id="59" idx="0"/>
          </p:cNvCxnSpPr>
          <p:nvPr/>
        </p:nvCxnSpPr>
        <p:spPr>
          <a:xfrm>
            <a:off x="2719096" y="5513272"/>
            <a:ext cx="0" cy="5379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7" idx="6"/>
            <a:endCxn id="58" idx="0"/>
          </p:cNvCxnSpPr>
          <p:nvPr/>
        </p:nvCxnSpPr>
        <p:spPr>
          <a:xfrm>
            <a:off x="2989096" y="5243272"/>
            <a:ext cx="882128" cy="8045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381500" y="4976501"/>
            <a:ext cx="4657308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procedure </a:t>
            </a:r>
            <a:r>
              <a:rPr lang="en-US" sz="2000" b="1" dirty="0" err="1">
                <a:latin typeface="Consolas" panose="020B0609020204030204" pitchFamily="49" charset="0"/>
              </a:rPr>
              <a:t>dfs</a:t>
            </a:r>
            <a:r>
              <a:rPr lang="en-US" sz="2000" b="1" dirty="0">
                <a:latin typeface="Consolas" panose="020B0609020204030204" pitchFamily="49" charset="0"/>
              </a:rPr>
              <a:t>(v)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mark[v</a:t>
            </a:r>
            <a:r>
              <a:rPr lang="en-US" sz="2000" dirty="0">
                <a:latin typeface="Consolas" panose="020B0609020204030204" pitchFamily="49" charset="0"/>
              </a:rPr>
              <a:t>] ← visited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b="1" dirty="0" smtClean="0">
                <a:latin typeface="Consolas" panose="020B0609020204030204" pitchFamily="49" charset="0"/>
              </a:rPr>
              <a:t>for </a:t>
            </a:r>
            <a:r>
              <a:rPr lang="en-US" sz="2000" dirty="0">
                <a:latin typeface="Consolas" panose="020B0609020204030204" pitchFamily="49" charset="0"/>
              </a:rPr>
              <a:t>each node w adjacent to v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</a:rPr>
              <a:t>   do if </a:t>
            </a:r>
            <a:r>
              <a:rPr lang="en-US" sz="2000" dirty="0">
                <a:latin typeface="Consolas" panose="020B0609020204030204" pitchFamily="49" charset="0"/>
              </a:rPr>
              <a:t>mark[w] ≠ visited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</a:rPr>
              <a:t>      then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i="1" dirty="0" err="1">
                <a:latin typeface="Consolas" panose="020B0609020204030204" pitchFamily="49" charset="0"/>
              </a:rPr>
              <a:t>dfs</a:t>
            </a:r>
            <a:r>
              <a:rPr lang="en-US" sz="2000" dirty="0">
                <a:latin typeface="Consolas" panose="020B0609020204030204" pitchFamily="49" charset="0"/>
              </a:rPr>
              <a:t>(w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83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1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1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0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7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6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1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0" dur="1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9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1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3" dur="1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15525</TotalTime>
  <Words>1028</Words>
  <Application>Microsoft Office PowerPoint</Application>
  <PresentationFormat>On-screen Show (4:3)</PresentationFormat>
  <Paragraphs>248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Cambria Math</vt:lpstr>
      <vt:lpstr>Consolas</vt:lpstr>
      <vt:lpstr>Open Sans</vt:lpstr>
      <vt:lpstr>Open Sans Extrabold</vt:lpstr>
      <vt:lpstr>Open Sans Semibold</vt:lpstr>
      <vt:lpstr>Times New Roman</vt:lpstr>
      <vt:lpstr>Wingdings</vt:lpstr>
      <vt:lpstr>Office Theme</vt:lpstr>
      <vt:lpstr>Custom Design</vt:lpstr>
      <vt:lpstr>UNIT-6 Exploring Graphs</vt:lpstr>
      <vt:lpstr>Outline</vt:lpstr>
      <vt:lpstr>Graph- Definition</vt:lpstr>
      <vt:lpstr>Graphs</vt:lpstr>
      <vt:lpstr>Traversing Graph/Tree</vt:lpstr>
      <vt:lpstr>Depth-First Search / Traversal</vt:lpstr>
      <vt:lpstr>Depth-First Search – Cont… </vt:lpstr>
      <vt:lpstr>Depth-First Search Algorithm</vt:lpstr>
      <vt:lpstr>Depth-First Search – Cont…</vt:lpstr>
      <vt:lpstr>Breadth First Search / Traversal</vt:lpstr>
      <vt:lpstr>Breadth first search algorithm</vt:lpstr>
      <vt:lpstr>Breadth first search algorithm</vt:lpstr>
      <vt:lpstr>Traverse graph using DFS and BFS</vt:lpstr>
      <vt:lpstr>Topological Sorting</vt:lpstr>
      <vt:lpstr>Topological sorting – Cont…</vt:lpstr>
      <vt:lpstr>Topological Sort Example</vt:lpstr>
      <vt:lpstr>Connected Components</vt:lpstr>
      <vt:lpstr>Articulation Point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OOPC++ UNIT-1</dc:title>
  <dc:creator>Darshan Institute of Engg. &amp; Tech.</dc:creator>
  <cp:lastModifiedBy>RUPESH-PC</cp:lastModifiedBy>
  <cp:revision>3241</cp:revision>
  <dcterms:created xsi:type="dcterms:W3CDTF">2013-05-17T03:00:03Z</dcterms:created>
  <dcterms:modified xsi:type="dcterms:W3CDTF">2017-09-16T07:36:32Z</dcterms:modified>
</cp:coreProperties>
</file>