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380" r:id="rId4"/>
    <p:sldId id="400" r:id="rId5"/>
    <p:sldId id="401" r:id="rId6"/>
    <p:sldId id="406" r:id="rId7"/>
    <p:sldId id="403" r:id="rId8"/>
    <p:sldId id="405" r:id="rId9"/>
    <p:sldId id="404" r:id="rId10"/>
    <p:sldId id="408" r:id="rId11"/>
    <p:sldId id="407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7" r:id="rId20"/>
    <p:sldId id="420" r:id="rId21"/>
    <p:sldId id="422" r:id="rId22"/>
    <p:sldId id="423" r:id="rId23"/>
    <p:sldId id="425" r:id="rId24"/>
    <p:sldId id="426" r:id="rId25"/>
    <p:sldId id="427" r:id="rId26"/>
    <p:sldId id="428" r:id="rId27"/>
    <p:sldId id="429" r:id="rId28"/>
    <p:sldId id="431" r:id="rId29"/>
    <p:sldId id="432" r:id="rId30"/>
    <p:sldId id="433" r:id="rId31"/>
    <p:sldId id="434" r:id="rId32"/>
    <p:sldId id="3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JvhmOHlUJV63jo6zR0npw==" hashData="/z5t1gwiaVfpnBfR33jz7rKdMjUCBHtWR4lwOoBUTvDL7yV3HBcfz5g62h+9wGSzq4xRgLiz9E8tSMglIumm7w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93201" autoAdjust="0"/>
  </p:normalViewPr>
  <p:slideViewPr>
    <p:cSldViewPr>
      <p:cViewPr varScale="1">
        <p:scale>
          <a:sx n="58" d="100"/>
          <a:sy n="58" d="100"/>
        </p:scale>
        <p:origin x="1440" y="17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http://www.techiedelight.com/travelling-salesman-problem-using-branch-and-bound/</a:t>
            </a:r>
          </a:p>
          <a:p>
            <a:r>
              <a:rPr lang="en-IN" dirty="0" smtClean="0"/>
              <a:t>https://www.youtube.com/watch?v=RR7GXoWiUw4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7 Back Tracking &amp; Branch &amp;</a:t>
            </a:r>
            <a:r>
              <a:rPr lang="en-IN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Bound</a:t>
            </a:r>
            <a:r>
              <a:rPr lang="en-IN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INS is very Interesting</a:t>
            </a:r>
            <a:r>
              <a:rPr lang="en-IN" baseline="0" dirty="0" smtClean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Unit-7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9/16/2017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Analysis and Design of Algorithm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2150703)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2898412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UNIT-7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Backtracking &amp; Branch &amp; Bound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8" name="Picture 7" descr="Image result for ANALYSIS AND DESIGN OF ALGORITHMS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89" y="80628"/>
            <a:ext cx="3465132" cy="34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Knapsack Problem -  </a:t>
            </a:r>
            <a:r>
              <a:rPr lang="en-IN" dirty="0" err="1" smtClean="0"/>
              <a:t>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given a certain number of </a:t>
            </a:r>
            <a:r>
              <a:rPr lang="en-IN" b="1" dirty="0" smtClean="0">
                <a:solidFill>
                  <a:schemeClr val="tx2"/>
                </a:solidFill>
              </a:rPr>
              <a:t>objects</a:t>
            </a:r>
            <a:r>
              <a:rPr lang="en-IN" dirty="0" smtClean="0"/>
              <a:t> and a </a:t>
            </a:r>
            <a:r>
              <a:rPr lang="en-IN" b="1" dirty="0" smtClean="0">
                <a:solidFill>
                  <a:schemeClr val="tx2"/>
                </a:solidFill>
              </a:rPr>
              <a:t>knapsack.</a:t>
            </a:r>
          </a:p>
          <a:p>
            <a:r>
              <a:rPr lang="en-IN" dirty="0" smtClean="0"/>
              <a:t>Instead of supposing that we have n objects available, we shall suppose that we have </a:t>
            </a:r>
            <a:r>
              <a:rPr lang="en-IN" b="1" dirty="0" smtClean="0">
                <a:solidFill>
                  <a:schemeClr val="tx2"/>
                </a:solidFill>
              </a:rPr>
              <a:t>n types of object</a:t>
            </a:r>
            <a:r>
              <a:rPr lang="en-IN" dirty="0" smtClean="0"/>
              <a:t>, and that an adequate number of objects of each type are available.</a:t>
            </a:r>
          </a:p>
          <a:p>
            <a:r>
              <a:rPr lang="en-IN" dirty="0" smtClean="0"/>
              <a:t>Our aim is to fill the knapsack in a way that maximizes the value of the included objects. </a:t>
            </a:r>
          </a:p>
          <a:p>
            <a:r>
              <a:rPr lang="en-IN" dirty="0" smtClean="0"/>
              <a:t>We may take an object or leave behind, but we may not take fraction of an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7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343"/>
            <a:ext cx="8763000" cy="808037"/>
          </a:xfrm>
        </p:spPr>
        <p:txBody>
          <a:bodyPr/>
          <a:lstStyle/>
          <a:p>
            <a:pPr algn="l"/>
            <a:r>
              <a:rPr lang="en-IN" dirty="0" smtClean="0"/>
              <a:t>Knapsack Problem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79183" y="776486"/>
            <a:ext cx="175320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w = (2,3,4,5)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0684" y="1263680"/>
            <a:ext cx="183620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v = (3,5,6,10)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9183" y="1755270"/>
            <a:ext cx="93610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W = 8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7914" y="2886430"/>
            <a:ext cx="10801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; 0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224" y="6364312"/>
            <a:ext cx="131582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2,2,2,2; 12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224" y="5695769"/>
            <a:ext cx="9611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2,2,2; 9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4083" y="5695769"/>
            <a:ext cx="109289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2,2,3; 11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8719" y="5695769"/>
            <a:ext cx="1116393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2,2,4; 12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6851" y="5695769"/>
            <a:ext cx="108038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2,3,3; 13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16100" y="4762807"/>
            <a:ext cx="7688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2,2; 6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4972" y="4762807"/>
            <a:ext cx="7688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2,3; 8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33844" y="4762807"/>
            <a:ext cx="7688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2,4; 9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6994" y="4762807"/>
            <a:ext cx="8880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2,5; 13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9306" y="4762807"/>
            <a:ext cx="8944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3,3; 10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8034" y="4762807"/>
            <a:ext cx="89215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3,4; 11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0346" y="4762807"/>
            <a:ext cx="8898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3,5; 15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39074" y="4762807"/>
            <a:ext cx="8875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4,4; 12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0828" y="3849655"/>
            <a:ext cx="6742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2 ; 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76970" y="3849655"/>
            <a:ext cx="6742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3 ; 5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0609" y="3849655"/>
            <a:ext cx="6742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4</a:t>
            </a:r>
            <a:r>
              <a:rPr lang="en-IN" sz="2000" dirty="0" smtClean="0">
                <a:solidFill>
                  <a:schemeClr val="tx1"/>
                </a:solidFill>
              </a:rPr>
              <a:t> ; 6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84248" y="3849655"/>
            <a:ext cx="7594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5</a:t>
            </a:r>
            <a:r>
              <a:rPr lang="en-IN" sz="2000" dirty="0" smtClean="0">
                <a:solidFill>
                  <a:schemeClr val="tx1"/>
                </a:solidFill>
              </a:rPr>
              <a:t> ; 10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2" idx="0"/>
          </p:cNvCxnSpPr>
          <p:nvPr/>
        </p:nvCxnSpPr>
        <p:spPr>
          <a:xfrm flipH="1">
            <a:off x="3097970" y="3254734"/>
            <a:ext cx="1687048" cy="594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0"/>
          </p:cNvCxnSpPr>
          <p:nvPr/>
        </p:nvCxnSpPr>
        <p:spPr>
          <a:xfrm>
            <a:off x="5055292" y="3254734"/>
            <a:ext cx="1258820" cy="594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0"/>
          </p:cNvCxnSpPr>
          <p:nvPr/>
        </p:nvCxnSpPr>
        <p:spPr>
          <a:xfrm>
            <a:off x="5559348" y="3246470"/>
            <a:ext cx="1858403" cy="60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0"/>
          </p:cNvCxnSpPr>
          <p:nvPr/>
        </p:nvCxnSpPr>
        <p:spPr>
          <a:xfrm>
            <a:off x="5811376" y="3246470"/>
            <a:ext cx="2752610" cy="60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0"/>
          </p:cNvCxnSpPr>
          <p:nvPr/>
        </p:nvCxnSpPr>
        <p:spPr>
          <a:xfrm flipH="1">
            <a:off x="1700531" y="4209695"/>
            <a:ext cx="1158517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15" idx="0"/>
          </p:cNvCxnSpPr>
          <p:nvPr/>
        </p:nvCxnSpPr>
        <p:spPr>
          <a:xfrm flipH="1">
            <a:off x="2559403" y="4209695"/>
            <a:ext cx="538567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16" idx="0"/>
          </p:cNvCxnSpPr>
          <p:nvPr/>
        </p:nvCxnSpPr>
        <p:spPr>
          <a:xfrm>
            <a:off x="3097970" y="4209695"/>
            <a:ext cx="320305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7" idx="0"/>
          </p:cNvCxnSpPr>
          <p:nvPr/>
        </p:nvCxnSpPr>
        <p:spPr>
          <a:xfrm>
            <a:off x="3361456" y="4209695"/>
            <a:ext cx="979550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" idx="0"/>
          </p:cNvCxnSpPr>
          <p:nvPr/>
        </p:nvCxnSpPr>
        <p:spPr>
          <a:xfrm flipH="1">
            <a:off x="5326526" y="4209695"/>
            <a:ext cx="772882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0"/>
          </p:cNvCxnSpPr>
          <p:nvPr/>
        </p:nvCxnSpPr>
        <p:spPr>
          <a:xfrm>
            <a:off x="6495452" y="4209695"/>
            <a:ext cx="799830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19" idx="0"/>
          </p:cNvCxnSpPr>
          <p:nvPr/>
        </p:nvCxnSpPr>
        <p:spPr>
          <a:xfrm>
            <a:off x="6314112" y="4209695"/>
            <a:ext cx="0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2"/>
            <a:endCxn id="21" idx="0"/>
          </p:cNvCxnSpPr>
          <p:nvPr/>
        </p:nvCxnSpPr>
        <p:spPr>
          <a:xfrm>
            <a:off x="7417751" y="4209695"/>
            <a:ext cx="865117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601784" y="5122847"/>
            <a:ext cx="869876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0"/>
          </p:cNvCxnSpPr>
          <p:nvPr/>
        </p:nvCxnSpPr>
        <p:spPr>
          <a:xfrm>
            <a:off x="1922944" y="5122847"/>
            <a:ext cx="953972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10" idx="0"/>
          </p:cNvCxnSpPr>
          <p:nvPr/>
        </p:nvCxnSpPr>
        <p:spPr>
          <a:xfrm>
            <a:off x="1700531" y="5122847"/>
            <a:ext cx="1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12" idx="0"/>
          </p:cNvCxnSpPr>
          <p:nvPr/>
        </p:nvCxnSpPr>
        <p:spPr>
          <a:xfrm>
            <a:off x="2559403" y="5122847"/>
            <a:ext cx="1487643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8" idx="0"/>
          </p:cNvCxnSpPr>
          <p:nvPr/>
        </p:nvCxnSpPr>
        <p:spPr>
          <a:xfrm>
            <a:off x="601784" y="6055809"/>
            <a:ext cx="177351" cy="308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ular Callout 60"/>
          <p:cNvSpPr/>
          <p:nvPr/>
        </p:nvSpPr>
        <p:spPr>
          <a:xfrm>
            <a:off x="5008814" y="758743"/>
            <a:ext cx="1667774" cy="684076"/>
          </a:xfrm>
          <a:prstGeom prst="wedgeRoundRectCallout">
            <a:avLst>
              <a:gd name="adj1" fmla="val 78984"/>
              <a:gd name="adj2" fmla="val -399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Weight of objects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4752020" y="1221640"/>
            <a:ext cx="1965207" cy="995471"/>
          </a:xfrm>
          <a:prstGeom prst="wedgeRoundRectCallout">
            <a:avLst>
              <a:gd name="adj1" fmla="val 73002"/>
              <a:gd name="adj2" fmla="val -399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Corresponding value of each object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/>
          <p:cNvSpPr/>
          <p:nvPr/>
        </p:nvSpPr>
        <p:spPr>
          <a:xfrm>
            <a:off x="5020508" y="1729410"/>
            <a:ext cx="1667774" cy="684076"/>
          </a:xfrm>
          <a:prstGeom prst="wedgeRoundRectCallout">
            <a:avLst>
              <a:gd name="adj1" fmla="val 78984"/>
              <a:gd name="adj2" fmla="val -399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Capacity of Knapsack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2719" y="747309"/>
            <a:ext cx="6727627" cy="17366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Initially solution is empty.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Left of the semicolon are weights of the objects.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Right of the semicolon is the current total value of load. </a:t>
            </a:r>
            <a:endParaRPr lang="en-IN" sz="2400" dirty="0"/>
          </a:p>
        </p:txBody>
      </p:sp>
      <p:sp>
        <p:nvSpPr>
          <p:cNvPr id="65" name="Rectangle 64"/>
          <p:cNvSpPr/>
          <p:nvPr/>
        </p:nvSpPr>
        <p:spPr>
          <a:xfrm>
            <a:off x="3142000" y="3912292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369438" y="3903159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7405281" y="4812880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6418721" y="4820480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5432674" y="4820480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4445986" y="4812535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3518662" y="4816981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2669454" y="4819135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1800740" y="4821941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795018" y="5754149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1913124" y="5743473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3089826" y="5747283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4255486" y="5762433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1084158" y="6418318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166843" y="2536315"/>
            <a:ext cx="3937105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Now, apply depth first search</a:t>
            </a:r>
            <a:endParaRPr lang="en-IN" sz="2400" dirty="0"/>
          </a:p>
        </p:txBody>
      </p:sp>
      <p:sp>
        <p:nvSpPr>
          <p:cNvPr id="84" name="Freeform 83"/>
          <p:cNvSpPr/>
          <p:nvPr/>
        </p:nvSpPr>
        <p:spPr>
          <a:xfrm>
            <a:off x="304800" y="3164840"/>
            <a:ext cx="4013200" cy="3149600"/>
          </a:xfrm>
          <a:custGeom>
            <a:avLst/>
            <a:gdLst>
              <a:gd name="connsiteX0" fmla="*/ 5080 w 4013200"/>
              <a:gd name="connsiteY0" fmla="*/ 3149600 h 3149600"/>
              <a:gd name="connsiteX1" fmla="*/ 0 w 4013200"/>
              <a:gd name="connsiteY1" fmla="*/ 2407920 h 3149600"/>
              <a:gd name="connsiteX2" fmla="*/ 812800 w 4013200"/>
              <a:gd name="connsiteY2" fmla="*/ 1854200 h 3149600"/>
              <a:gd name="connsiteX3" fmla="*/ 812800 w 4013200"/>
              <a:gd name="connsiteY3" fmla="*/ 1473200 h 3149600"/>
              <a:gd name="connsiteX4" fmla="*/ 2255520 w 4013200"/>
              <a:gd name="connsiteY4" fmla="*/ 904240 h 3149600"/>
              <a:gd name="connsiteX5" fmla="*/ 2245360 w 4013200"/>
              <a:gd name="connsiteY5" fmla="*/ 553720 h 3149600"/>
              <a:gd name="connsiteX6" fmla="*/ 4013200 w 4013200"/>
              <a:gd name="connsiteY6" fmla="*/ 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200" h="3149600">
                <a:moveTo>
                  <a:pt x="5080" y="3149600"/>
                </a:moveTo>
                <a:cubicBezTo>
                  <a:pt x="3387" y="2902373"/>
                  <a:pt x="1693" y="2655147"/>
                  <a:pt x="0" y="2407920"/>
                </a:cubicBezTo>
                <a:lnTo>
                  <a:pt x="812800" y="1854200"/>
                </a:lnTo>
                <a:lnTo>
                  <a:pt x="812800" y="1473200"/>
                </a:lnTo>
                <a:lnTo>
                  <a:pt x="2255520" y="904240"/>
                </a:lnTo>
                <a:lnTo>
                  <a:pt x="2245360" y="553720"/>
                </a:lnTo>
                <a:lnTo>
                  <a:pt x="401320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/>
          <p:cNvSpPr txBox="1"/>
          <p:nvPr/>
        </p:nvSpPr>
        <p:spPr>
          <a:xfrm>
            <a:off x="4808218" y="5774519"/>
            <a:ext cx="4122639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Store solution if optimal solution than current is found</a:t>
            </a:r>
            <a:endParaRPr lang="en-IN" sz="2400" dirty="0"/>
          </a:p>
        </p:txBody>
      </p:sp>
      <p:sp>
        <p:nvSpPr>
          <p:cNvPr id="88" name="Freeform 87"/>
          <p:cNvSpPr/>
          <p:nvPr/>
        </p:nvSpPr>
        <p:spPr>
          <a:xfrm>
            <a:off x="1115568" y="5013960"/>
            <a:ext cx="408432" cy="624840"/>
          </a:xfrm>
          <a:custGeom>
            <a:avLst/>
            <a:gdLst>
              <a:gd name="connsiteX0" fmla="*/ 0 w 408432"/>
              <a:gd name="connsiteY0" fmla="*/ 0 h 624840"/>
              <a:gd name="connsiteX1" fmla="*/ 405384 w 408432"/>
              <a:gd name="connsiteY1" fmla="*/ 460248 h 624840"/>
              <a:gd name="connsiteX2" fmla="*/ 408432 w 408432"/>
              <a:gd name="connsiteY2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432" h="624840">
                <a:moveTo>
                  <a:pt x="0" y="0"/>
                </a:moveTo>
                <a:lnTo>
                  <a:pt x="405384" y="460248"/>
                </a:lnTo>
                <a:lnTo>
                  <a:pt x="408432" y="62484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 88"/>
          <p:cNvSpPr/>
          <p:nvPr/>
        </p:nvSpPr>
        <p:spPr>
          <a:xfrm>
            <a:off x="1132840" y="5034280"/>
            <a:ext cx="1407160" cy="584200"/>
          </a:xfrm>
          <a:custGeom>
            <a:avLst/>
            <a:gdLst>
              <a:gd name="connsiteX0" fmla="*/ 1407160 w 1407160"/>
              <a:gd name="connsiteY0" fmla="*/ 584200 h 584200"/>
              <a:gd name="connsiteX1" fmla="*/ 802640 w 1407160"/>
              <a:gd name="connsiteY1" fmla="*/ 208280 h 584200"/>
              <a:gd name="connsiteX2" fmla="*/ 50800 w 1407160"/>
              <a:gd name="connsiteY2" fmla="*/ 208280 h 584200"/>
              <a:gd name="connsiteX3" fmla="*/ 0 w 1407160"/>
              <a:gd name="connsiteY3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160" h="584200">
                <a:moveTo>
                  <a:pt x="1407160" y="584200"/>
                </a:moveTo>
                <a:lnTo>
                  <a:pt x="802640" y="208280"/>
                </a:lnTo>
                <a:lnTo>
                  <a:pt x="50800" y="20828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reeform 90"/>
          <p:cNvSpPr/>
          <p:nvPr/>
        </p:nvSpPr>
        <p:spPr>
          <a:xfrm>
            <a:off x="5359400" y="3268980"/>
            <a:ext cx="2004060" cy="1442720"/>
          </a:xfrm>
          <a:custGeom>
            <a:avLst/>
            <a:gdLst>
              <a:gd name="connsiteX0" fmla="*/ 0 w 2004060"/>
              <a:gd name="connsiteY0" fmla="*/ 0 h 1442720"/>
              <a:gd name="connsiteX1" fmla="*/ 1391920 w 2004060"/>
              <a:gd name="connsiteY1" fmla="*/ 538480 h 1442720"/>
              <a:gd name="connsiteX2" fmla="*/ 1397000 w 2004060"/>
              <a:gd name="connsiteY2" fmla="*/ 929640 h 1442720"/>
              <a:gd name="connsiteX3" fmla="*/ 2004060 w 2004060"/>
              <a:gd name="connsiteY3" fmla="*/ 14427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060" h="1442720">
                <a:moveTo>
                  <a:pt x="0" y="0"/>
                </a:moveTo>
                <a:lnTo>
                  <a:pt x="1391920" y="538480"/>
                </a:lnTo>
                <a:cubicBezTo>
                  <a:pt x="1393613" y="668867"/>
                  <a:pt x="1395307" y="799253"/>
                  <a:pt x="1397000" y="929640"/>
                </a:cubicBezTo>
                <a:lnTo>
                  <a:pt x="2004060" y="144272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3454515" y="5445224"/>
            <a:ext cx="1243499" cy="869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8" grpId="0" animBg="1"/>
      <p:bldP spid="89" grpId="0" animBg="1"/>
      <p:bldP spid="91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Knapsack Problem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Consolas" panose="020B0609020204030204" pitchFamily="49" charset="0"/>
              </a:rPr>
              <a:t>function</a:t>
            </a:r>
            <a:r>
              <a:rPr lang="en-IN" dirty="0" smtClean="0">
                <a:latin typeface="Consolas" panose="020B0609020204030204" pitchFamily="49" charset="0"/>
              </a:rPr>
              <a:t> backpack(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 smtClean="0">
                <a:latin typeface="Consolas" panose="020B0609020204030204" pitchFamily="49" charset="0"/>
              </a:rPr>
              <a:t>, r)</a:t>
            </a:r>
          </a:p>
          <a:p>
            <a:pPr marL="1076325" indent="-1076325">
              <a:buNone/>
            </a:pPr>
            <a:r>
              <a:rPr lang="en-IN" dirty="0" smtClean="0">
                <a:latin typeface="Consolas" panose="020B0609020204030204" pitchFamily="49" charset="0"/>
              </a:rPr>
              <a:t>	{Calculates the value of the best load that can be constructed using items of type </a:t>
            </a:r>
            <a:r>
              <a:rPr lang="en-IN" dirty="0" err="1" smtClean="0">
                <a:latin typeface="Consolas" panose="020B0609020204030204" pitchFamily="49" charset="0"/>
              </a:rPr>
              <a:t>i</a:t>
            </a:r>
            <a:r>
              <a:rPr lang="en-IN" dirty="0" smtClean="0">
                <a:latin typeface="Consolas" panose="020B0609020204030204" pitchFamily="49" charset="0"/>
              </a:rPr>
              <a:t> to n and whose total weight does not exceed r}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	b 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 0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	{Try each allowed kind of item in turn}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IN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for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k  </a:t>
            </a:r>
            <a:r>
              <a:rPr lang="en-IN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to n </a:t>
            </a:r>
            <a:r>
              <a:rPr lang="en-IN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do</a:t>
            </a:r>
          </a:p>
          <a:p>
            <a:pPr marL="0" indent="0">
              <a:buNone/>
            </a:pPr>
            <a:r>
              <a:rPr lang="en-IN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		if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w[k] ≤ r </a:t>
            </a:r>
            <a:r>
              <a:rPr lang="en-IN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then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	b  max(b, v[k] + backpack (k, r – w[k]))</a:t>
            </a:r>
          </a:p>
          <a:p>
            <a:pPr marL="0" indent="0">
              <a:buNone/>
            </a:pPr>
            <a:r>
              <a:rPr lang="en-IN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	return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b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5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Minimax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decision rule that </a:t>
            </a:r>
            <a:r>
              <a:rPr lang="en-IN" b="1" dirty="0" smtClean="0">
                <a:solidFill>
                  <a:schemeClr val="tx2"/>
                </a:solidFill>
              </a:rPr>
              <a:t>minimize the maximum loss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chemeClr val="tx2"/>
                </a:solidFill>
              </a:rPr>
              <a:t>maximize the minimum profit(gain)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1026" name="Picture 2" descr="A move tree from the perspective of the other player, 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7921" r="13287" b="7014"/>
          <a:stretch/>
        </p:blipFill>
        <p:spPr bwMode="auto">
          <a:xfrm>
            <a:off x="1691680" y="1988840"/>
            <a:ext cx="5760640" cy="44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Minimax principle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key to the Minimax algorithm is a back and forth between the two players, where the player whose "turn it is" desires to pick the move with the </a:t>
            </a:r>
            <a:r>
              <a:rPr lang="en-IN" b="1" dirty="0">
                <a:solidFill>
                  <a:schemeClr val="tx2"/>
                </a:solidFill>
              </a:rPr>
              <a:t>maximum score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turn, the scores for each of the available moves are determined by the opposing player deciding which of its available moves has the </a:t>
            </a:r>
            <a:r>
              <a:rPr lang="en-IN" b="1" dirty="0">
                <a:solidFill>
                  <a:schemeClr val="tx2"/>
                </a:solidFill>
              </a:rPr>
              <a:t>minimum score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/>
              <a:t>the scores for the opposing players moves are again determined by the turn-taking player trying to maximize its score and so on all the way down the move tree to an end state.</a:t>
            </a:r>
          </a:p>
        </p:txBody>
      </p:sp>
    </p:spTree>
    <p:extLst>
      <p:ext uri="{BB962C8B-B14F-4D97-AF65-F5344CB8AC3E}">
        <p14:creationId xmlns:p14="http://schemas.microsoft.com/office/powerpoint/2010/main" val="20447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1277"/>
            <a:ext cx="8763000" cy="808037"/>
          </a:xfrm>
        </p:spPr>
        <p:txBody>
          <a:bodyPr/>
          <a:lstStyle/>
          <a:p>
            <a:pPr algn="l"/>
            <a:r>
              <a:rPr lang="en-IN" dirty="0" smtClean="0"/>
              <a:t>Minimax principle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096"/>
              </p:ext>
            </p:extLst>
          </p:nvPr>
        </p:nvGraphicFramePr>
        <p:xfrm>
          <a:off x="4840466" y="762794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81947"/>
              </p:ext>
            </p:extLst>
          </p:nvPr>
        </p:nvGraphicFramePr>
        <p:xfrm>
          <a:off x="3072552" y="23841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7988"/>
              </p:ext>
            </p:extLst>
          </p:nvPr>
        </p:nvGraphicFramePr>
        <p:xfrm>
          <a:off x="4840466" y="23841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32152"/>
              </p:ext>
            </p:extLst>
          </p:nvPr>
        </p:nvGraphicFramePr>
        <p:xfrm>
          <a:off x="6586212" y="2380496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2929"/>
              </p:ext>
            </p:extLst>
          </p:nvPr>
        </p:nvGraphicFramePr>
        <p:xfrm>
          <a:off x="2326720" y="39986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05216"/>
              </p:ext>
            </p:extLst>
          </p:nvPr>
        </p:nvGraphicFramePr>
        <p:xfrm>
          <a:off x="3852064" y="39986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89508"/>
              </p:ext>
            </p:extLst>
          </p:nvPr>
        </p:nvGraphicFramePr>
        <p:xfrm>
          <a:off x="5903166" y="39986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8160"/>
              </p:ext>
            </p:extLst>
          </p:nvPr>
        </p:nvGraphicFramePr>
        <p:xfrm>
          <a:off x="7517571" y="39986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62205"/>
              </p:ext>
            </p:extLst>
          </p:nvPr>
        </p:nvGraphicFramePr>
        <p:xfrm>
          <a:off x="3860013" y="56131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27698"/>
              </p:ext>
            </p:extLst>
          </p:nvPr>
        </p:nvGraphicFramePr>
        <p:xfrm>
          <a:off x="7513662" y="558924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98628" y="2739556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Min</a:t>
            </a:r>
            <a:endParaRPr lang="en-IN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77692" y="2739556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Computer</a:t>
            </a:r>
            <a:endParaRPr lang="en-IN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5408" y="1172540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Max</a:t>
            </a:r>
            <a:endParaRPr lang="en-IN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94472" y="1172540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Human</a:t>
            </a:r>
            <a:endParaRPr lang="en-IN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1246" y="4365104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Max</a:t>
            </a:r>
            <a:endParaRPr lang="en-IN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30310" y="4365104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Human</a:t>
            </a:r>
            <a:endParaRPr lang="en-IN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1451246" y="5976460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Min</a:t>
            </a:r>
            <a:endParaRPr lang="en-IN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30310" y="5976460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Computer</a:t>
            </a:r>
            <a:endParaRPr lang="en-IN" sz="2200" dirty="0"/>
          </a:p>
        </p:txBody>
      </p: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5500370" y="1951514"/>
            <a:ext cx="0" cy="43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0"/>
          </p:cNvCxnSpPr>
          <p:nvPr/>
        </p:nvCxnSpPr>
        <p:spPr>
          <a:xfrm flipH="1">
            <a:off x="3732456" y="1951514"/>
            <a:ext cx="1307596" cy="43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0"/>
          </p:cNvCxnSpPr>
          <p:nvPr/>
        </p:nvCxnSpPr>
        <p:spPr>
          <a:xfrm>
            <a:off x="5948477" y="1951514"/>
            <a:ext cx="1297639" cy="42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0"/>
          </p:cNvCxnSpPr>
          <p:nvPr/>
        </p:nvCxnSpPr>
        <p:spPr>
          <a:xfrm flipH="1">
            <a:off x="2986624" y="3569216"/>
            <a:ext cx="651018" cy="429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0"/>
          </p:cNvCxnSpPr>
          <p:nvPr/>
        </p:nvCxnSpPr>
        <p:spPr>
          <a:xfrm>
            <a:off x="3852064" y="3569216"/>
            <a:ext cx="659904" cy="429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4" idx="0"/>
          </p:cNvCxnSpPr>
          <p:nvPr/>
        </p:nvCxnSpPr>
        <p:spPr>
          <a:xfrm flipH="1">
            <a:off x="6563070" y="3585250"/>
            <a:ext cx="555824" cy="41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5" idx="0"/>
          </p:cNvCxnSpPr>
          <p:nvPr/>
        </p:nvCxnSpPr>
        <p:spPr>
          <a:xfrm>
            <a:off x="7394746" y="3585250"/>
            <a:ext cx="782729" cy="41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0"/>
          </p:cNvCxnSpPr>
          <p:nvPr/>
        </p:nvCxnSpPr>
        <p:spPr>
          <a:xfrm flipV="1">
            <a:off x="4519917" y="5211220"/>
            <a:ext cx="0" cy="401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177475" y="5187340"/>
            <a:ext cx="0" cy="401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619180" y="2154041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WIN</a:t>
            </a:r>
            <a:endParaRPr lang="en-IN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5933104" y="3772165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WIN</a:t>
            </a:r>
            <a:endParaRPr lang="en-IN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2343500" y="3772627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WIN</a:t>
            </a:r>
            <a:endParaRPr lang="en-IN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3868507" y="5394583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WIN</a:t>
            </a:r>
            <a:endParaRPr lang="en-IN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7511503" y="5364947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WIN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309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961" t="1918" r="6799"/>
          <a:stretch/>
        </p:blipFill>
        <p:spPr>
          <a:xfrm>
            <a:off x="704293" y="2644"/>
            <a:ext cx="7735414" cy="68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Travelling Salesman Problem (TSP)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402303"/>
          </a:xfrm>
        </p:spPr>
        <p:txBody>
          <a:bodyPr/>
          <a:lstStyle/>
          <a:p>
            <a:r>
              <a:rPr lang="en-IN" dirty="0" smtClean="0"/>
              <a:t>Given a set of cities and distance between every pair of vertices the problem is to find the </a:t>
            </a:r>
            <a:r>
              <a:rPr lang="en-IN" b="1" dirty="0" smtClean="0">
                <a:solidFill>
                  <a:schemeClr val="tx2"/>
                </a:solidFill>
              </a:rPr>
              <a:t>shortest possible route </a:t>
            </a:r>
            <a:r>
              <a:rPr lang="en-IN" dirty="0" smtClean="0"/>
              <a:t>that visits every city </a:t>
            </a:r>
            <a:r>
              <a:rPr lang="en-IN" b="1" dirty="0" smtClean="0">
                <a:solidFill>
                  <a:schemeClr val="tx2"/>
                </a:solidFill>
              </a:rPr>
              <a:t>once</a:t>
            </a:r>
            <a:r>
              <a:rPr lang="en-IN" dirty="0" smtClean="0"/>
              <a:t> and returns to the starting city.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744685" y="260090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5091417" y="494116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8403785" y="494116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6747601" y="390603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5361417" y="2870908"/>
            <a:ext cx="1383268" cy="2070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5631417" y="5211168"/>
            <a:ext cx="2772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7"/>
            <a:endCxn id="7" idx="3"/>
          </p:cNvCxnSpPr>
          <p:nvPr/>
        </p:nvCxnSpPr>
        <p:spPr>
          <a:xfrm flipV="1">
            <a:off x="5552336" y="4366957"/>
            <a:ext cx="1274346" cy="6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  <a:endCxn id="7" idx="5"/>
          </p:cNvCxnSpPr>
          <p:nvPr/>
        </p:nvCxnSpPr>
        <p:spPr>
          <a:xfrm flipH="1" flipV="1">
            <a:off x="7208520" y="4366957"/>
            <a:ext cx="1274346" cy="6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6"/>
          </p:cNvCxnSpPr>
          <p:nvPr/>
        </p:nvCxnSpPr>
        <p:spPr>
          <a:xfrm flipH="1" flipV="1">
            <a:off x="7284685" y="2870908"/>
            <a:ext cx="1389100" cy="2070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4" idx="4"/>
          </p:cNvCxnSpPr>
          <p:nvPr/>
        </p:nvCxnSpPr>
        <p:spPr>
          <a:xfrm flipH="1" flipV="1">
            <a:off x="7014685" y="3140908"/>
            <a:ext cx="2916" cy="765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4454" y="3554537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10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0820" y="3348913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</a:t>
            </a:r>
            <a:r>
              <a:rPr lang="en-IN" sz="2400" dirty="0" smtClean="0"/>
              <a:t>0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88" y="4260515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25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16754" y="4260514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30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33881" y="3539349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15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44685" y="5139847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35</a:t>
            </a:r>
            <a:endParaRPr lang="en-IN" sz="24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90500" y="2334071"/>
            <a:ext cx="4849552" cy="372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Suppose tour in a graph is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A-B-C-D-A</a:t>
            </a:r>
          </a:p>
          <a:p>
            <a:r>
              <a:rPr lang="en-IN" dirty="0" smtClean="0"/>
              <a:t>Then cost of tour </a:t>
            </a:r>
          </a:p>
          <a:p>
            <a:pPr marL="0" indent="0">
              <a:buNone/>
            </a:pPr>
            <a:r>
              <a:rPr lang="en-IN" dirty="0" smtClean="0"/>
              <a:t>     = 10 + 35 + 30 + 20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= 95</a:t>
            </a:r>
          </a:p>
          <a:p>
            <a:r>
              <a:rPr lang="en-IN" dirty="0" smtClean="0"/>
              <a:t>But is tour is not optimal path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89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6" grpId="0"/>
      <p:bldP spid="17" grpId="0"/>
      <p:bldP spid="19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TSP – Using Branch and Bound</a:t>
            </a:r>
            <a:endParaRPr lang="en-IN" dirty="0"/>
          </a:p>
        </p:txBody>
      </p:sp>
      <p:grpSp>
        <p:nvGrpSpPr>
          <p:cNvPr id="65" name="Group 64"/>
          <p:cNvGrpSpPr/>
          <p:nvPr/>
        </p:nvGrpSpPr>
        <p:grpSpPr>
          <a:xfrm>
            <a:off x="113381" y="1102445"/>
            <a:ext cx="3835978" cy="3308924"/>
            <a:chOff x="113381" y="1102445"/>
            <a:chExt cx="3835978" cy="3308924"/>
          </a:xfrm>
        </p:grpSpPr>
        <p:sp>
          <p:nvSpPr>
            <p:cNvPr id="4" name="Oval 3"/>
            <p:cNvSpPr/>
            <p:nvPr/>
          </p:nvSpPr>
          <p:spPr>
            <a:xfrm>
              <a:off x="624484" y="163318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/>
                <a:t>A</a:t>
              </a:r>
              <a:endParaRPr lang="en-IN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11560" y="332537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/>
                <a:t>B</a:t>
              </a:r>
              <a:endParaRPr lang="en-IN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951820" y="163318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/>
                <a:t>C</a:t>
              </a:r>
              <a:endParaRPr lang="en-IN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51820" y="332075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/>
                <a:t>D</a:t>
              </a:r>
              <a:endParaRPr lang="en-IN" b="1" dirty="0"/>
            </a:p>
          </p:txBody>
        </p:sp>
        <p:cxnSp>
          <p:nvCxnSpPr>
            <p:cNvPr id="11" name="Straight Arrow Connector 10"/>
            <p:cNvCxnSpPr>
              <a:stCxn id="6" idx="2"/>
              <a:endCxn id="4" idx="6"/>
            </p:cNvCxnSpPr>
            <p:nvPr/>
          </p:nvCxnSpPr>
          <p:spPr>
            <a:xfrm flipH="1">
              <a:off x="1164484" y="1903188"/>
              <a:ext cx="17873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4"/>
              <a:endCxn id="5" idx="0"/>
            </p:cNvCxnSpPr>
            <p:nvPr/>
          </p:nvCxnSpPr>
          <p:spPr>
            <a:xfrm flipH="1">
              <a:off x="881560" y="2173188"/>
              <a:ext cx="12924" cy="1152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1">
              <a:off x="1151560" y="3590753"/>
              <a:ext cx="1800260" cy="46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6" idx="4"/>
            </p:cNvCxnSpPr>
            <p:nvPr/>
          </p:nvCxnSpPr>
          <p:spPr>
            <a:xfrm flipV="1">
              <a:off x="3221820" y="2173188"/>
              <a:ext cx="0" cy="11475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35193" y="2041464"/>
              <a:ext cx="2002916" cy="1296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042510" y="2173969"/>
              <a:ext cx="1980220" cy="1301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5" idx="2"/>
              <a:endCxn id="4" idx="2"/>
            </p:cNvCxnSpPr>
            <p:nvPr/>
          </p:nvCxnSpPr>
          <p:spPr>
            <a:xfrm rot="10800000" flipH="1">
              <a:off x="611560" y="1903188"/>
              <a:ext cx="12924" cy="1692188"/>
            </a:xfrm>
            <a:prstGeom prst="curvedConnector3">
              <a:avLst>
                <a:gd name="adj1" fmla="val -176880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stCxn id="4" idx="0"/>
              <a:endCxn id="6" idx="0"/>
            </p:cNvCxnSpPr>
            <p:nvPr/>
          </p:nvCxnSpPr>
          <p:spPr>
            <a:xfrm rot="5400000" flipH="1" flipV="1">
              <a:off x="2058152" y="469520"/>
              <a:ext cx="12700" cy="2327336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6" idx="6"/>
              <a:endCxn id="7" idx="6"/>
            </p:cNvCxnSpPr>
            <p:nvPr/>
          </p:nvCxnSpPr>
          <p:spPr>
            <a:xfrm>
              <a:off x="3491820" y="1903188"/>
              <a:ext cx="12700" cy="1687565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7" idx="4"/>
              <a:endCxn id="5" idx="4"/>
            </p:cNvCxnSpPr>
            <p:nvPr/>
          </p:nvCxnSpPr>
          <p:spPr>
            <a:xfrm rot="5400000">
              <a:off x="2049379" y="2692934"/>
              <a:ext cx="4623" cy="2340260"/>
            </a:xfrm>
            <a:prstGeom prst="curvedConnector3">
              <a:avLst>
                <a:gd name="adj1" fmla="val 50448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25845" y="2524249"/>
              <a:ext cx="285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4</a:t>
              </a:r>
              <a:endParaRPr lang="en-IN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3381" y="2489481"/>
              <a:ext cx="277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5</a:t>
              </a:r>
              <a:endParaRPr lang="en-IN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8594" y="325412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18</a:t>
              </a:r>
              <a:endParaRPr lang="en-IN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10016" y="266313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10</a:t>
              </a:r>
              <a:endParaRPr lang="en-IN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93424" y="2422570"/>
              <a:ext cx="322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7</a:t>
              </a:r>
              <a:endParaRPr lang="en-IN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59398" y="183736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11</a:t>
              </a:r>
              <a:endParaRPr lang="en-IN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93123" y="252424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3</a:t>
              </a:r>
              <a:endParaRPr lang="en-IN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78109" y="2546915"/>
              <a:ext cx="271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6</a:t>
              </a:r>
              <a:endParaRPr lang="en-IN" sz="2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90289" y="110244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12</a:t>
              </a:r>
              <a:endParaRPr lang="en-IN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73700" y="4011259"/>
              <a:ext cx="279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2</a:t>
              </a:r>
              <a:endParaRPr lang="en-IN" sz="20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242220" y="1132562"/>
            <a:ext cx="4838714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Step-1:  Create initial cost matrix and reduce it</a:t>
            </a:r>
            <a:endParaRPr lang="en-IN" sz="24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33171"/>
              </p:ext>
            </p:extLst>
          </p:nvPr>
        </p:nvGraphicFramePr>
        <p:xfrm>
          <a:off x="4406875" y="2747927"/>
          <a:ext cx="362797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595">
                  <a:extLst>
                    <a:ext uri="{9D8B030D-6E8A-4147-A177-3AD203B41FA5}">
                      <a16:colId xmlns:a16="http://schemas.microsoft.com/office/drawing/2014/main" val="3463830182"/>
                    </a:ext>
                  </a:extLst>
                </a:gridCol>
                <a:gridCol w="725595">
                  <a:extLst>
                    <a:ext uri="{9D8B030D-6E8A-4147-A177-3AD203B41FA5}">
                      <a16:colId xmlns:a16="http://schemas.microsoft.com/office/drawing/2014/main" val="2338713237"/>
                    </a:ext>
                  </a:extLst>
                </a:gridCol>
                <a:gridCol w="725595">
                  <a:extLst>
                    <a:ext uri="{9D8B030D-6E8A-4147-A177-3AD203B41FA5}">
                      <a16:colId xmlns:a16="http://schemas.microsoft.com/office/drawing/2014/main" val="2745655206"/>
                    </a:ext>
                  </a:extLst>
                </a:gridCol>
                <a:gridCol w="725595">
                  <a:extLst>
                    <a:ext uri="{9D8B030D-6E8A-4147-A177-3AD203B41FA5}">
                      <a16:colId xmlns:a16="http://schemas.microsoft.com/office/drawing/2014/main" val="1123062530"/>
                    </a:ext>
                  </a:extLst>
                </a:gridCol>
                <a:gridCol w="725595">
                  <a:extLst>
                    <a:ext uri="{9D8B030D-6E8A-4147-A177-3AD203B41FA5}">
                      <a16:colId xmlns:a16="http://schemas.microsoft.com/office/drawing/2014/main" val="1851500789"/>
                    </a:ext>
                  </a:extLst>
                </a:gridCol>
              </a:tblGrid>
              <a:tr h="405735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1989141"/>
                  </a:ext>
                </a:extLst>
              </a:tr>
              <a:tr h="40573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663613"/>
                  </a:ext>
                </a:extLst>
              </a:tr>
              <a:tr h="40573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612797"/>
                  </a:ext>
                </a:extLst>
              </a:tr>
              <a:tr h="40573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4113348"/>
                  </a:ext>
                </a:extLst>
              </a:tr>
              <a:tr h="40573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280588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234891" y="325984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64726" y="3258252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75546" y="325412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06686" y="325984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49373" y="3713478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41878" y="3713478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41878" y="416878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96236" y="416878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97367" y="370731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34891" y="417450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85664" y="370731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06686" y="419499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34891" y="463766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41878" y="463766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82188" y="463657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00018" y="461332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103948" y="1001301"/>
            <a:ext cx="0" cy="534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ouble Bracket 9"/>
          <p:cNvSpPr/>
          <p:nvPr/>
        </p:nvSpPr>
        <p:spPr>
          <a:xfrm>
            <a:off x="5219034" y="3251956"/>
            <a:ext cx="2691117" cy="1814500"/>
          </a:xfrm>
          <a:prstGeom prst="bracketPair">
            <a:avLst>
              <a:gd name="adj" fmla="val 965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6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The </a:t>
            </a:r>
            <a:r>
              <a:rPr lang="en-IN" dirty="0"/>
              <a:t>Eight queens </a:t>
            </a:r>
            <a:r>
              <a:rPr lang="en-IN" dirty="0" smtClean="0"/>
              <a:t>problem </a:t>
            </a:r>
          </a:p>
          <a:p>
            <a:r>
              <a:rPr lang="en-IN" dirty="0" smtClean="0"/>
              <a:t>Knapsack problem</a:t>
            </a:r>
          </a:p>
          <a:p>
            <a:r>
              <a:rPr lang="en-IN" dirty="0" smtClean="0"/>
              <a:t>Travelling Salesman problem</a:t>
            </a:r>
          </a:p>
          <a:p>
            <a:r>
              <a:rPr lang="en-IN" dirty="0" smtClean="0"/>
              <a:t>Minimax </a:t>
            </a:r>
            <a:r>
              <a:rPr lang="en-IN" dirty="0"/>
              <a:t>principle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2599948" y="658452"/>
            <a:ext cx="1057482" cy="4874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Reduce by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0252" y="121010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90087" y="120851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00907" y="1204382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32047" y="121010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4734" y="166373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7239" y="166373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7239" y="211904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21597" y="211904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22728" y="165757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0252" y="212476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11025" y="165757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2047" y="214524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0252" y="258792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67239" y="258791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07549" y="2586835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25379" y="256358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Double Bracket 9"/>
          <p:cNvSpPr/>
          <p:nvPr/>
        </p:nvSpPr>
        <p:spPr>
          <a:xfrm>
            <a:off x="144395" y="1202215"/>
            <a:ext cx="2691117" cy="1814500"/>
          </a:xfrm>
          <a:prstGeom prst="bracketPair">
            <a:avLst>
              <a:gd name="adj" fmla="val 761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40" y="13029"/>
            <a:ext cx="8763000" cy="40631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smtClean="0"/>
              <a:t>Step-1 Create initial cost matrix and reduce it</a:t>
            </a:r>
            <a:endParaRPr lang="en-IN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73125" y="604098"/>
            <a:ext cx="2232248" cy="396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Initial Cost Matrix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5719" y="451619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5554" y="451460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16374" y="4510478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47514" y="451619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0201" y="496983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2706" y="496983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82706" y="542514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637064" y="542514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38195" y="496366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5719" y="543085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26492" y="496366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47514" y="5451345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5719" y="589401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82706" y="5894015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23016" y="589293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40846" y="586967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Double Bracket 84"/>
          <p:cNvSpPr/>
          <p:nvPr/>
        </p:nvSpPr>
        <p:spPr>
          <a:xfrm>
            <a:off x="159862" y="4508311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3516780" y="1210100"/>
            <a:ext cx="5497078" cy="25538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We can reduce a row if it has no zero ‘0’ element.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Reduce a row by smallest element of a row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For each row subtract smallest element from each row element </a:t>
            </a:r>
            <a:endParaRPr lang="en-IN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532" y="3130659"/>
            <a:ext cx="0" cy="12984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532" y="3355810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Row Reduction</a:t>
            </a:r>
            <a:endParaRPr lang="en-IN" sz="2200" dirty="0"/>
          </a:p>
        </p:txBody>
      </p:sp>
      <p:sp>
        <p:nvSpPr>
          <p:cNvPr id="87" name="Rectangle 86"/>
          <p:cNvSpPr/>
          <p:nvPr/>
        </p:nvSpPr>
        <p:spPr>
          <a:xfrm>
            <a:off x="2866446" y="120949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922" y="167241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8107" y="214229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863341" y="256062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98209" y="5085184"/>
            <a:ext cx="13871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57403" y="5203954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Column</a:t>
            </a:r>
          </a:p>
          <a:p>
            <a:pPr algn="ctr"/>
            <a:r>
              <a:rPr lang="en-IN" sz="2200" dirty="0" smtClean="0"/>
              <a:t>Reduction</a:t>
            </a:r>
            <a:endParaRPr lang="en-IN" sz="2200" dirty="0"/>
          </a:p>
        </p:txBody>
      </p:sp>
      <p:sp>
        <p:nvSpPr>
          <p:cNvPr id="96" name="TextBox 95"/>
          <p:cNvSpPr txBox="1"/>
          <p:nvPr/>
        </p:nvSpPr>
        <p:spPr>
          <a:xfrm>
            <a:off x="3516658" y="1200717"/>
            <a:ext cx="5497200" cy="25538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We can reduce a column if it has no zero ‘0’ element.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Reduce a column by smallest element of a row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For each column subtract smallest element from each column element </a:t>
            </a:r>
            <a:endParaRPr lang="en-IN" sz="2400" dirty="0"/>
          </a:p>
        </p:txBody>
      </p:sp>
      <p:sp>
        <p:nvSpPr>
          <p:cNvPr id="97" name="Rectangle 96"/>
          <p:cNvSpPr/>
          <p:nvPr/>
        </p:nvSpPr>
        <p:spPr>
          <a:xfrm>
            <a:off x="4587857" y="450663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317692" y="4505045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028512" y="450091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759652" y="450663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02339" y="496027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94844" y="496027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94844" y="541557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049202" y="541557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50333" y="495410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87857" y="542129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38630" y="495410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759652" y="544178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87857" y="588445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94844" y="588445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035154" y="588336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752984" y="586011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Double Bracket 112"/>
          <p:cNvSpPr/>
          <p:nvPr/>
        </p:nvSpPr>
        <p:spPr>
          <a:xfrm>
            <a:off x="4572000" y="4498749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/>
          <p:cNvSpPr/>
          <p:nvPr/>
        </p:nvSpPr>
        <p:spPr>
          <a:xfrm>
            <a:off x="190853" y="6377496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67238" y="6377496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27271" y="6377496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341910" y="6377496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783536" y="4010129"/>
            <a:ext cx="2232248" cy="396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Reduced Matrix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24825" y="1208511"/>
            <a:ext cx="5497200" cy="1328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Cost(A) = Total of all reductions</a:t>
            </a:r>
          </a:p>
          <a:p>
            <a:pPr algn="just"/>
            <a:r>
              <a:rPr lang="en-IN" sz="2400" dirty="0" smtClean="0"/>
              <a:t>              = 4 + 5 + 6 + 2 + 1</a:t>
            </a:r>
          </a:p>
          <a:p>
            <a:pPr algn="just"/>
            <a:r>
              <a:rPr lang="en-IN" sz="2400" dirty="0"/>
              <a:t> </a:t>
            </a:r>
            <a:r>
              <a:rPr lang="en-IN" sz="2400" dirty="0" smtClean="0"/>
              <a:t>             = 18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0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68" grpId="0" animBg="1"/>
      <p:bldP spid="6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10" grpId="0" animBg="1"/>
      <p:bldP spid="9" grpId="0" animBg="1"/>
      <p:bldP spid="5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6" grpId="1" build="allAtOnce" animBg="1"/>
      <p:bldP spid="21" grpId="0"/>
      <p:bldP spid="87" grpId="0" animBg="1"/>
      <p:bldP spid="88" grpId="0" animBg="1"/>
      <p:bldP spid="90" grpId="0" animBg="1"/>
      <p:bldP spid="92" grpId="0" animBg="1"/>
      <p:bldP spid="95" grpId="0"/>
      <p:bldP spid="96" grpId="0" animBg="1"/>
      <p:bldP spid="96" grpId="1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Step-2 Find cost to further nodes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310794" y="290123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2492622" y="457107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310794" y="457107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6093022" y="457107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22220" y="290220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Cost(A) = 18</a:t>
            </a:r>
            <a:endParaRPr lang="en-IN" sz="2400" dirty="0"/>
          </a:p>
        </p:txBody>
      </p:sp>
      <p:cxnSp>
        <p:nvCxnSpPr>
          <p:cNvPr id="32" name="Straight Arrow Connector 31"/>
          <p:cNvCxnSpPr>
            <a:stCxn id="5" idx="4"/>
            <a:endCxn id="7" idx="0"/>
          </p:cNvCxnSpPr>
          <p:nvPr/>
        </p:nvCxnSpPr>
        <p:spPr>
          <a:xfrm>
            <a:off x="4580794" y="3441238"/>
            <a:ext cx="0" cy="112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5"/>
            <a:endCxn id="8" idx="1"/>
          </p:cNvCxnSpPr>
          <p:nvPr/>
        </p:nvCxnSpPr>
        <p:spPr>
          <a:xfrm>
            <a:off x="4771713" y="3362157"/>
            <a:ext cx="1400390" cy="1287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6" idx="0"/>
          </p:cNvCxnSpPr>
          <p:nvPr/>
        </p:nvCxnSpPr>
        <p:spPr>
          <a:xfrm flipH="1">
            <a:off x="2762622" y="3362157"/>
            <a:ext cx="1627253" cy="12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4370" y="5157192"/>
            <a:ext cx="21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Cost(A-&gt;B) =</a:t>
            </a:r>
            <a:endParaRPr lang="en-IN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43908" y="5157192"/>
            <a:ext cx="21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Cost(A-&gt;C) =</a:t>
            </a:r>
            <a:endParaRPr lang="en-IN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633022" y="5157192"/>
            <a:ext cx="211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Cost(A-&gt;D) =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" y="1083317"/>
            <a:ext cx="8701980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Consolas" panose="020B0609020204030204" pitchFamily="49" charset="0"/>
              </a:rPr>
              <a:t>Minimum [Cost(</a:t>
            </a:r>
            <a:r>
              <a:rPr lang="en-IN" sz="2400" b="1" dirty="0" smtClean="0">
                <a:latin typeface="Consolas" panose="020B0609020204030204" pitchFamily="49" charset="0"/>
              </a:rPr>
              <a:t>A-&gt;B</a:t>
            </a:r>
            <a:r>
              <a:rPr lang="en-IN" sz="2400" dirty="0" smtClean="0">
                <a:latin typeface="Consolas" panose="020B0609020204030204" pitchFamily="49" charset="0"/>
              </a:rPr>
              <a:t>), Cost (</a:t>
            </a:r>
            <a:r>
              <a:rPr lang="en-IN" sz="2400" b="1" dirty="0" smtClean="0">
                <a:latin typeface="Consolas" panose="020B0609020204030204" pitchFamily="49" charset="0"/>
              </a:rPr>
              <a:t>A-&gt;C</a:t>
            </a:r>
            <a:r>
              <a:rPr lang="en-IN" sz="2400" dirty="0" smtClean="0">
                <a:latin typeface="Consolas" panose="020B0609020204030204" pitchFamily="49" charset="0"/>
              </a:rPr>
              <a:t>), Cost(</a:t>
            </a:r>
            <a:r>
              <a:rPr lang="en-IN" sz="2400" b="1" dirty="0" smtClean="0">
                <a:latin typeface="Consolas" panose="020B0609020204030204" pitchFamily="49" charset="0"/>
              </a:rPr>
              <a:t>A-&gt;D</a:t>
            </a:r>
            <a:r>
              <a:rPr lang="en-IN" sz="2400" dirty="0" smtClean="0">
                <a:latin typeface="Consolas" panose="020B0609020204030204" pitchFamily="49" charset="0"/>
              </a:rPr>
              <a:t>)]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/>
      <p:bldP spid="37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40" y="13029"/>
            <a:ext cx="8763000" cy="40631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smtClean="0"/>
              <a:t>Step-2 Find Cost(A-&gt;B)</a:t>
            </a:r>
            <a:endParaRPr lang="en-IN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779911" y="1097073"/>
            <a:ext cx="5266569" cy="1941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Take Reduced Matrix of Step-1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Store from Matrix M[A,B] =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row A and column B to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M[B,A] = </a:t>
            </a: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Then Reduce cost </a:t>
            </a:r>
            <a:r>
              <a:rPr lang="en-IN" sz="2200" dirty="0">
                <a:solidFill>
                  <a:schemeClr val="tx1"/>
                </a:solidFill>
              </a:rPr>
              <a:t>m</a:t>
            </a:r>
            <a:r>
              <a:rPr lang="en-IN" sz="2200" dirty="0" smtClean="0">
                <a:solidFill>
                  <a:schemeClr val="tx1"/>
                </a:solidFill>
              </a:rPr>
              <a:t>atrix</a:t>
            </a:r>
            <a:endParaRPr lang="en-IN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7377" y="116863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97212" y="116704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08032" y="1162915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439172" y="116863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1859" y="162227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74364" y="162227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74364" y="2077578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728722" y="2077578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29853" y="161610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67377" y="208329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18150" y="161610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439172" y="2103782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67377" y="254645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74364" y="2546452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714674" y="2545368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432504" y="252211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3" name="Double Bracket 132"/>
          <p:cNvSpPr/>
          <p:nvPr/>
        </p:nvSpPr>
        <p:spPr>
          <a:xfrm>
            <a:off x="251520" y="1160748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ounded Rectangle 133"/>
          <p:cNvSpPr/>
          <p:nvPr/>
        </p:nvSpPr>
        <p:spPr>
          <a:xfrm>
            <a:off x="463056" y="672128"/>
            <a:ext cx="2232248" cy="396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Reduced Matrix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6316" y="1592263"/>
            <a:ext cx="360040" cy="311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0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73807" y="115931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710450" y="115877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518393" y="1201751"/>
            <a:ext cx="324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69569" y="2559861"/>
            <a:ext cx="324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82102" y="1665578"/>
            <a:ext cx="324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75719" y="451619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95394" y="451460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616374" y="4510478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323008" y="452029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90201" y="496983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82706" y="496983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2706" y="542514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637064" y="542514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638195" y="496366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75719" y="543085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326492" y="496366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317906" y="546009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75719" y="589401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82706" y="5894015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623016" y="589293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310047" y="586967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Double Bracket 155"/>
          <p:cNvSpPr/>
          <p:nvPr/>
        </p:nvSpPr>
        <p:spPr>
          <a:xfrm>
            <a:off x="159862" y="4508311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59532" y="3130659"/>
            <a:ext cx="0" cy="12984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9532" y="3355810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Row Reduction</a:t>
            </a:r>
            <a:endParaRPr lang="en-IN" sz="2200" dirty="0"/>
          </a:p>
        </p:txBody>
      </p:sp>
      <p:sp>
        <p:nvSpPr>
          <p:cNvPr id="159" name="Rectangle 158"/>
          <p:cNvSpPr/>
          <p:nvPr/>
        </p:nvSpPr>
        <p:spPr>
          <a:xfrm>
            <a:off x="190853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67238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341910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955189" y="1201751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921976" y="1531415"/>
            <a:ext cx="590912" cy="511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IN" sz="2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955189" y="2077577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955189" y="2490423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2998209" y="5085184"/>
            <a:ext cx="13871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957403" y="5203954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Column</a:t>
            </a:r>
          </a:p>
          <a:p>
            <a:pPr algn="ctr"/>
            <a:r>
              <a:rPr lang="en-IN" sz="2200" dirty="0" smtClean="0"/>
              <a:t>Reduction</a:t>
            </a:r>
            <a:endParaRPr lang="en-IN" sz="2200" dirty="0"/>
          </a:p>
        </p:txBody>
      </p:sp>
      <p:sp>
        <p:nvSpPr>
          <p:cNvPr id="171" name="Rectangle 170"/>
          <p:cNvSpPr/>
          <p:nvPr/>
        </p:nvSpPr>
        <p:spPr>
          <a:xfrm>
            <a:off x="4587857" y="450663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302452" y="4505045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039979" y="450091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749141" y="450663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602339" y="496027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294844" y="496027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294844" y="541557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039422" y="541557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039422" y="495410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587857" y="542129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749141" y="495410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749141" y="544178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87857" y="588445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294844" y="588445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039979" y="588336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748584" y="586011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7" name="Double Bracket 186"/>
          <p:cNvSpPr/>
          <p:nvPr/>
        </p:nvSpPr>
        <p:spPr>
          <a:xfrm>
            <a:off x="4572000" y="4498749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Rounded Rectangle 187"/>
          <p:cNvSpPr/>
          <p:nvPr/>
        </p:nvSpPr>
        <p:spPr>
          <a:xfrm>
            <a:off x="4783536" y="4010129"/>
            <a:ext cx="2232248" cy="396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Reduced Matrix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605100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773759" y="1097872"/>
            <a:ext cx="5266569" cy="1135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Cost (A-&gt;B) = Reduction + Cost(A) + M[A,B]</a:t>
            </a:r>
          </a:p>
          <a:p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                    = 13 + 5 + 18 + 0</a:t>
            </a:r>
          </a:p>
          <a:p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                    = 36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uild="allAtOnce" animBg="1"/>
      <p:bldP spid="91" grpId="0" animBg="1"/>
      <p:bldP spid="94" grpId="0" animBg="1"/>
      <p:bldP spid="115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2" grpId="0" animBg="1"/>
      <p:bldP spid="2" grpId="1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/>
      <p:bldP spid="159" grpId="0" animBg="1"/>
      <p:bldP spid="160" grpId="0" animBg="1"/>
      <p:bldP spid="162" grpId="0" animBg="1"/>
      <p:bldP spid="163" grpId="0"/>
      <p:bldP spid="164" grpId="0"/>
      <p:bldP spid="167" grpId="0"/>
      <p:bldP spid="168" grpId="0"/>
      <p:bldP spid="170" grpId="0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40" y="13029"/>
            <a:ext cx="8763000" cy="40631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smtClean="0"/>
              <a:t>Step-2 Find Cost(A-&gt;C)</a:t>
            </a:r>
            <a:endParaRPr lang="en-IN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779911" y="1097073"/>
            <a:ext cx="5266569" cy="1941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Take Reduced Matrix of Step-1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Store from Matrix M[A,C] =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row A and column </a:t>
            </a:r>
            <a:r>
              <a:rPr lang="en-IN" sz="2200" dirty="0">
                <a:solidFill>
                  <a:schemeClr val="tx1"/>
                </a:solidFill>
              </a:rPr>
              <a:t>C</a:t>
            </a:r>
            <a:r>
              <a:rPr lang="en-IN" sz="2200" dirty="0" smtClean="0">
                <a:solidFill>
                  <a:schemeClr val="tx1"/>
                </a:solidFill>
              </a:rPr>
              <a:t> to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M[C,A] = </a:t>
            </a: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Then Reduce cost </a:t>
            </a:r>
            <a:r>
              <a:rPr lang="en-IN" sz="2200" dirty="0">
                <a:solidFill>
                  <a:schemeClr val="tx1"/>
                </a:solidFill>
              </a:rPr>
              <a:t>m</a:t>
            </a:r>
            <a:r>
              <a:rPr lang="en-IN" sz="2200" dirty="0" smtClean="0">
                <a:solidFill>
                  <a:schemeClr val="tx1"/>
                </a:solidFill>
              </a:rPr>
              <a:t>atrix</a:t>
            </a:r>
            <a:endParaRPr lang="en-IN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63056" y="672128"/>
            <a:ext cx="2232248" cy="396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Reduced Matrix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6316" y="1592263"/>
            <a:ext cx="360040" cy="311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59532" y="3537012"/>
            <a:ext cx="0" cy="1158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9532" y="3622510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Row Reduction</a:t>
            </a:r>
            <a:endParaRPr lang="en-IN" sz="2200" dirty="0"/>
          </a:p>
        </p:txBody>
      </p:sp>
      <p:sp>
        <p:nvSpPr>
          <p:cNvPr id="160" name="Rectangle 159"/>
          <p:cNvSpPr/>
          <p:nvPr/>
        </p:nvSpPr>
        <p:spPr>
          <a:xfrm>
            <a:off x="999050" y="3044130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473722" y="3044130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950059" y="1201751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950059" y="2052177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950059" y="2490423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2998209" y="5062036"/>
            <a:ext cx="13871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957403" y="5180806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Column</a:t>
            </a:r>
          </a:p>
          <a:p>
            <a:pPr algn="ctr"/>
            <a:r>
              <a:rPr lang="en-IN" sz="2200" dirty="0" smtClean="0"/>
              <a:t>Reduction</a:t>
            </a:r>
            <a:endParaRPr lang="en-IN" sz="2200" dirty="0"/>
          </a:p>
        </p:txBody>
      </p:sp>
      <p:sp>
        <p:nvSpPr>
          <p:cNvPr id="189" name="Rectangle 188"/>
          <p:cNvSpPr/>
          <p:nvPr/>
        </p:nvSpPr>
        <p:spPr>
          <a:xfrm>
            <a:off x="1736912" y="3044130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778798" y="1113950"/>
            <a:ext cx="5266569" cy="1135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Cost (A-&gt;C) = Reduction + Cost(A) + M[A,C]</a:t>
            </a:r>
          </a:p>
          <a:p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                    = 0+ 18 + 7</a:t>
            </a:r>
          </a:p>
          <a:p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                    = 25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73777" y="113727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03612" y="1135688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14432" y="113155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45572" y="113727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8259" y="159091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80764" y="159091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80764" y="204622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35122" y="204622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36253" y="158475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3777" y="205194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24550" y="158475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45572" y="207242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73777" y="251509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80764" y="251509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721074" y="2514012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38904" y="249075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86680" y="114350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746144" y="113294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19329" y="114925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Double Bracket 92"/>
          <p:cNvSpPr/>
          <p:nvPr/>
        </p:nvSpPr>
        <p:spPr>
          <a:xfrm>
            <a:off x="257920" y="1129392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1746144" y="251509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3220" y="207242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50059" y="1594858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81957" y="4788362"/>
            <a:ext cx="2428164" cy="910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No Row Reduction Required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61188" y="3044130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616575" y="4788362"/>
            <a:ext cx="2722365" cy="910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No Column Reduction Required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uild="allAtOnce" animBg="1"/>
      <p:bldP spid="134" grpId="0" animBg="1"/>
      <p:bldP spid="2" grpId="0" animBg="1"/>
      <p:bldP spid="2" grpId="1" animBg="1"/>
      <p:bldP spid="158" grpId="0"/>
      <p:bldP spid="160" grpId="0" animBg="1"/>
      <p:bldP spid="162" grpId="0" animBg="1"/>
      <p:bldP spid="163" grpId="0"/>
      <p:bldP spid="167" grpId="0"/>
      <p:bldP spid="168" grpId="0"/>
      <p:bldP spid="170" grpId="0"/>
      <p:bldP spid="189" grpId="0" animBg="1"/>
      <p:bldP spid="190" grpId="0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5" grpId="0" animBg="1"/>
      <p:bldP spid="96" grpId="0" animBg="1"/>
      <p:bldP spid="96" grpId="1" animBg="1"/>
      <p:bldP spid="97" grpId="0" animBg="1"/>
      <p:bldP spid="93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40" y="13029"/>
            <a:ext cx="8763000" cy="40631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smtClean="0"/>
              <a:t>Step-2 Find Cost(A-&gt;D)</a:t>
            </a:r>
            <a:endParaRPr lang="en-IN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779911" y="1097073"/>
            <a:ext cx="5266569" cy="1941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Take Reduced Matrix of Step-1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Store from Matrix M[A,D] =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row A and column D to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M[D,A] = </a:t>
            </a: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Then Reduce cost </a:t>
            </a:r>
            <a:r>
              <a:rPr lang="en-IN" sz="2200" dirty="0">
                <a:solidFill>
                  <a:schemeClr val="tx1"/>
                </a:solidFill>
              </a:rPr>
              <a:t>m</a:t>
            </a:r>
            <a:r>
              <a:rPr lang="en-IN" sz="2200" dirty="0" smtClean="0">
                <a:solidFill>
                  <a:schemeClr val="tx1"/>
                </a:solidFill>
              </a:rPr>
              <a:t>atrix</a:t>
            </a:r>
            <a:endParaRPr lang="en-IN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63056" y="672128"/>
            <a:ext cx="2232248" cy="396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Reduced Matrix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6316" y="1592263"/>
            <a:ext cx="360040" cy="311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3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75719" y="451619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95394" y="451460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616374" y="4510478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323008" y="452029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90201" y="496983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82706" y="496983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2706" y="542514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637064" y="542514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638195" y="496366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90200" y="543192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326492" y="496366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317906" y="546009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75719" y="589401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82706" y="5894015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623016" y="589293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310047" y="586967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Double Bracket 155"/>
          <p:cNvSpPr/>
          <p:nvPr/>
        </p:nvSpPr>
        <p:spPr>
          <a:xfrm>
            <a:off x="159862" y="4508311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59532" y="3130659"/>
            <a:ext cx="0" cy="12984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9532" y="3355810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Row Reduction</a:t>
            </a:r>
            <a:endParaRPr lang="en-IN" sz="2200" dirty="0"/>
          </a:p>
        </p:txBody>
      </p:sp>
      <p:sp>
        <p:nvSpPr>
          <p:cNvPr id="160" name="Rectangle 159"/>
          <p:cNvSpPr/>
          <p:nvPr/>
        </p:nvSpPr>
        <p:spPr>
          <a:xfrm>
            <a:off x="867238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341910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948705" y="1201751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948705" y="2136049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sz="2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948705" y="2592008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2998209" y="5085184"/>
            <a:ext cx="13871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957403" y="5203954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Column</a:t>
            </a:r>
          </a:p>
          <a:p>
            <a:pPr algn="ctr"/>
            <a:r>
              <a:rPr lang="en-IN" sz="2200" dirty="0" smtClean="0"/>
              <a:t>Reduction</a:t>
            </a:r>
            <a:endParaRPr lang="en-IN" sz="2200" dirty="0"/>
          </a:p>
        </p:txBody>
      </p:sp>
      <p:sp>
        <p:nvSpPr>
          <p:cNvPr id="189" name="Rectangle 188"/>
          <p:cNvSpPr/>
          <p:nvPr/>
        </p:nvSpPr>
        <p:spPr>
          <a:xfrm>
            <a:off x="1605100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780233" y="1150529"/>
            <a:ext cx="5266569" cy="1135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Cost (A-&gt;D) = Reduction + Cost(A) + M[A,D]</a:t>
            </a:r>
          </a:p>
          <a:p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                    = 5 + 18 + 3</a:t>
            </a:r>
          </a:p>
          <a:p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                    = 26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6837" y="121231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5774" y="1197958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86594" y="1193829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17734" y="119954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0421" y="165318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52926" y="165318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52926" y="210849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07284" y="210849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08415" y="164702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5939" y="211421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96712" y="164702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17734" y="213469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45939" y="257736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52926" y="257736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93236" y="2576282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66" y="255302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8993" y="120322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729472" y="121231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416943" y="120617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416943" y="167873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16943" y="211868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416943" y="255326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Double Bracket 92"/>
          <p:cNvSpPr/>
          <p:nvPr/>
        </p:nvSpPr>
        <p:spPr>
          <a:xfrm>
            <a:off x="230082" y="1191662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/>
          <p:cNvSpPr/>
          <p:nvPr/>
        </p:nvSpPr>
        <p:spPr>
          <a:xfrm>
            <a:off x="258978" y="257015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948705" y="1678737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0199" y="6385984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681159" y="4677896"/>
            <a:ext cx="2722365" cy="910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No Column Reduction Required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uild="allAtOnce" animBg="1"/>
      <p:bldP spid="134" grpId="0" animBg="1"/>
      <p:bldP spid="2" grpId="0" animBg="1"/>
      <p:bldP spid="2" grpId="1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/>
      <p:bldP spid="160" grpId="0" animBg="1"/>
      <p:bldP spid="162" grpId="0" animBg="1"/>
      <p:bldP spid="163" grpId="0"/>
      <p:bldP spid="167" grpId="0"/>
      <p:bldP spid="168" grpId="0"/>
      <p:bldP spid="170" grpId="0"/>
      <p:bldP spid="189" grpId="0" animBg="1"/>
      <p:bldP spid="190" grpId="0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9" grpId="0" animBg="1"/>
      <p:bldP spid="100" grpId="0" animBg="1"/>
      <p:bldP spid="101" grpId="0" animBg="1"/>
      <p:bldP spid="101" grpId="1" animBg="1"/>
      <p:bldP spid="102" grpId="0" animBg="1"/>
      <p:bldP spid="103" grpId="0" animBg="1"/>
      <p:bldP spid="104" grpId="0" animBg="1"/>
      <p:bldP spid="93" grpId="0" animBg="1"/>
      <p:bldP spid="105" grpId="0" animBg="1"/>
      <p:bldP spid="106" grpId="0"/>
      <p:bldP spid="107" grpId="0" animBg="1"/>
      <p:bldP spid="1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Step-2 Find cost to further nodes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74790" y="185712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2456618" y="352695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274790" y="352695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6057018" y="352695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86216" y="185809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Cost(A) = 18</a:t>
            </a:r>
            <a:endParaRPr lang="en-IN" sz="2400" dirty="0"/>
          </a:p>
        </p:txBody>
      </p:sp>
      <p:cxnSp>
        <p:nvCxnSpPr>
          <p:cNvPr id="32" name="Straight Arrow Connector 31"/>
          <p:cNvCxnSpPr>
            <a:stCxn id="5" idx="4"/>
            <a:endCxn id="7" idx="0"/>
          </p:cNvCxnSpPr>
          <p:nvPr/>
        </p:nvCxnSpPr>
        <p:spPr>
          <a:xfrm>
            <a:off x="4544790" y="2397122"/>
            <a:ext cx="0" cy="112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5"/>
            <a:endCxn id="8" idx="1"/>
          </p:cNvCxnSpPr>
          <p:nvPr/>
        </p:nvCxnSpPr>
        <p:spPr>
          <a:xfrm>
            <a:off x="4735709" y="2318041"/>
            <a:ext cx="1400390" cy="1287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6" idx="0"/>
          </p:cNvCxnSpPr>
          <p:nvPr/>
        </p:nvCxnSpPr>
        <p:spPr>
          <a:xfrm flipH="1">
            <a:off x="2726618" y="2318041"/>
            <a:ext cx="1627253" cy="12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8366" y="4113076"/>
            <a:ext cx="21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Cost(A-&gt;B) = 36</a:t>
            </a:r>
            <a:endParaRPr lang="en-IN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83090" y="4091589"/>
            <a:ext cx="21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Cost(A-&gt;C) = 25</a:t>
            </a:r>
            <a:endParaRPr lang="en-IN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08204" y="4113076"/>
            <a:ext cx="211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Cost(A-&gt;D) =26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" y="1083317"/>
            <a:ext cx="8701980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Consolas" panose="020B0609020204030204" pitchFamily="49" charset="0"/>
              </a:rPr>
              <a:t>Minimum [Cost(</a:t>
            </a:r>
            <a:r>
              <a:rPr lang="en-IN" sz="2400" b="1" dirty="0" smtClean="0">
                <a:latin typeface="Consolas" panose="020B0609020204030204" pitchFamily="49" charset="0"/>
              </a:rPr>
              <a:t>A-&gt;B</a:t>
            </a:r>
            <a:r>
              <a:rPr lang="en-IN" sz="2400" dirty="0" smtClean="0">
                <a:latin typeface="Consolas" panose="020B0609020204030204" pitchFamily="49" charset="0"/>
              </a:rPr>
              <a:t>), Cost (</a:t>
            </a:r>
            <a:r>
              <a:rPr lang="en-IN" sz="2400" b="1" dirty="0" smtClean="0">
                <a:latin typeface="Consolas" panose="020B0609020204030204" pitchFamily="49" charset="0"/>
              </a:rPr>
              <a:t>A-&gt;C</a:t>
            </a:r>
            <a:r>
              <a:rPr lang="en-IN" sz="2400" dirty="0" smtClean="0">
                <a:latin typeface="Consolas" panose="020B0609020204030204" pitchFamily="49" charset="0"/>
              </a:rPr>
              <a:t>), Cost(</a:t>
            </a:r>
            <a:r>
              <a:rPr lang="en-IN" sz="2400" b="1" dirty="0" smtClean="0">
                <a:latin typeface="Consolas" panose="020B0609020204030204" pitchFamily="49" charset="0"/>
              </a:rPr>
              <a:t>A-&gt;D</a:t>
            </a:r>
            <a:r>
              <a:rPr lang="en-IN" sz="2400" dirty="0" smtClean="0">
                <a:latin typeface="Consolas" panose="020B0609020204030204" pitchFamily="49" charset="0"/>
              </a:rPr>
              <a:t>)]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6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/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Step-3 Find cost to further nodes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74790" y="185712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2456618" y="352695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274790" y="352695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6057018" y="352695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86216" y="185809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Cost(A) = 18</a:t>
            </a:r>
            <a:endParaRPr lang="en-IN" sz="2400" dirty="0"/>
          </a:p>
        </p:txBody>
      </p:sp>
      <p:cxnSp>
        <p:nvCxnSpPr>
          <p:cNvPr id="32" name="Straight Arrow Connector 31"/>
          <p:cNvCxnSpPr>
            <a:stCxn id="5" idx="4"/>
            <a:endCxn id="7" idx="0"/>
          </p:cNvCxnSpPr>
          <p:nvPr/>
        </p:nvCxnSpPr>
        <p:spPr>
          <a:xfrm>
            <a:off x="4544790" y="2397122"/>
            <a:ext cx="0" cy="112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5"/>
            <a:endCxn id="8" idx="1"/>
          </p:cNvCxnSpPr>
          <p:nvPr/>
        </p:nvCxnSpPr>
        <p:spPr>
          <a:xfrm>
            <a:off x="4735709" y="2318041"/>
            <a:ext cx="1400390" cy="1287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6" idx="0"/>
          </p:cNvCxnSpPr>
          <p:nvPr/>
        </p:nvCxnSpPr>
        <p:spPr>
          <a:xfrm flipH="1">
            <a:off x="2726618" y="2318041"/>
            <a:ext cx="1627253" cy="12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8366" y="4113076"/>
            <a:ext cx="21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Cost(A-&gt;B) = 36</a:t>
            </a:r>
            <a:endParaRPr lang="en-IN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83090" y="4091589"/>
            <a:ext cx="21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Cost(A-&gt;C) = 25</a:t>
            </a:r>
            <a:endParaRPr lang="en-IN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08204" y="4113076"/>
            <a:ext cx="211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Cost(A-&gt;D) =26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" y="1083317"/>
            <a:ext cx="8701980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Consolas" panose="020B0609020204030204" pitchFamily="49" charset="0"/>
              </a:rPr>
              <a:t>Minimum [Cost(</a:t>
            </a:r>
            <a:r>
              <a:rPr lang="en-IN" sz="2400" b="1" dirty="0" smtClean="0">
                <a:latin typeface="Consolas" panose="020B0609020204030204" pitchFamily="49" charset="0"/>
              </a:rPr>
              <a:t>A-&gt;C-&gt;B</a:t>
            </a:r>
            <a:r>
              <a:rPr lang="en-IN" sz="2400" dirty="0" smtClean="0">
                <a:latin typeface="Consolas" panose="020B0609020204030204" pitchFamily="49" charset="0"/>
              </a:rPr>
              <a:t>), Cost (</a:t>
            </a:r>
            <a:r>
              <a:rPr lang="en-IN" sz="2400" b="1" dirty="0" smtClean="0">
                <a:latin typeface="Consolas" panose="020B0609020204030204" pitchFamily="49" charset="0"/>
              </a:rPr>
              <a:t>A-&gt;C-&gt;D</a:t>
            </a:r>
            <a:r>
              <a:rPr lang="en-IN" sz="2400" dirty="0" smtClean="0">
                <a:latin typeface="Consolas" panose="020B0609020204030204" pitchFamily="49" charset="0"/>
              </a:rPr>
              <a:t>)]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96099" y="499850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sp>
        <p:nvSpPr>
          <p:cNvPr id="16" name="Oval 15"/>
          <p:cNvSpPr/>
          <p:nvPr/>
        </p:nvSpPr>
        <p:spPr>
          <a:xfrm>
            <a:off x="3017442" y="499850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cxnSp>
        <p:nvCxnSpPr>
          <p:cNvPr id="10" name="Straight Arrow Connector 9"/>
          <p:cNvCxnSpPr>
            <a:stCxn id="7" idx="3"/>
            <a:endCxn id="16" idx="0"/>
          </p:cNvCxnSpPr>
          <p:nvPr/>
        </p:nvCxnSpPr>
        <p:spPr>
          <a:xfrm flipH="1">
            <a:off x="3287442" y="3987876"/>
            <a:ext cx="1066429" cy="101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15" idx="0"/>
          </p:cNvCxnSpPr>
          <p:nvPr/>
        </p:nvCxnSpPr>
        <p:spPr>
          <a:xfrm>
            <a:off x="4735709" y="3987876"/>
            <a:ext cx="1130390" cy="101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2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37" grpId="0"/>
      <p:bldP spid="38" grpId="0"/>
      <p:bldP spid="39" grpId="0"/>
      <p:bldP spid="14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40" y="13029"/>
            <a:ext cx="8763000" cy="40631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smtClean="0"/>
              <a:t>Step-3 Find Cost(A-&gt;</a:t>
            </a:r>
            <a:r>
              <a:rPr lang="en-IN" sz="3600" b="1" dirty="0" smtClean="0">
                <a:solidFill>
                  <a:srgbClr val="FF0000"/>
                </a:solidFill>
              </a:rPr>
              <a:t>C-&gt;B</a:t>
            </a:r>
            <a:r>
              <a:rPr lang="en-IN" sz="3600" dirty="0" smtClean="0"/>
              <a:t>)</a:t>
            </a:r>
            <a:endParaRPr lang="en-IN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779911" y="1097073"/>
            <a:ext cx="5266569" cy="1941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Take Reduced Matrix of Step-2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Store from Matrix M[C,B] =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row C and column B to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M[</a:t>
            </a:r>
            <a:r>
              <a:rPr lang="en-IN" sz="2200" dirty="0" smtClean="0">
                <a:solidFill>
                  <a:srgbClr val="FF0000"/>
                </a:solidFill>
              </a:rPr>
              <a:t>B</a:t>
            </a:r>
            <a:r>
              <a:rPr lang="en-IN" sz="2200" dirty="0" smtClean="0">
                <a:solidFill>
                  <a:schemeClr val="tx1"/>
                </a:solidFill>
              </a:rPr>
              <a:t>,A] = </a:t>
            </a: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Then Reduce cost </a:t>
            </a:r>
            <a:r>
              <a:rPr lang="en-IN" sz="2200" dirty="0">
                <a:solidFill>
                  <a:schemeClr val="tx1"/>
                </a:solidFill>
              </a:rPr>
              <a:t>m</a:t>
            </a:r>
            <a:r>
              <a:rPr lang="en-IN" sz="2200" dirty="0" smtClean="0">
                <a:solidFill>
                  <a:schemeClr val="tx1"/>
                </a:solidFill>
              </a:rPr>
              <a:t>atrix</a:t>
            </a:r>
            <a:endParaRPr lang="en-IN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63056" y="672128"/>
            <a:ext cx="2232248" cy="396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Reduced Matrix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6316" y="1592263"/>
            <a:ext cx="360040" cy="311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sz="2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59532" y="3089678"/>
            <a:ext cx="0" cy="1158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9532" y="3175176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Row Reduction</a:t>
            </a:r>
            <a:endParaRPr lang="en-IN" sz="2200" dirty="0"/>
          </a:p>
        </p:txBody>
      </p:sp>
      <p:sp>
        <p:nvSpPr>
          <p:cNvPr id="163" name="Rectangle 162"/>
          <p:cNvSpPr/>
          <p:nvPr/>
        </p:nvSpPr>
        <p:spPr>
          <a:xfrm>
            <a:off x="2950059" y="1201751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950059" y="2052177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950059" y="2490423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2998209" y="5062036"/>
            <a:ext cx="13871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957403" y="5180806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Column</a:t>
            </a:r>
          </a:p>
          <a:p>
            <a:pPr algn="ctr"/>
            <a:r>
              <a:rPr lang="en-IN" sz="2200" dirty="0" smtClean="0"/>
              <a:t>Reduction</a:t>
            </a:r>
            <a:endParaRPr lang="en-IN" sz="2200" dirty="0"/>
          </a:p>
        </p:txBody>
      </p:sp>
      <p:sp>
        <p:nvSpPr>
          <p:cNvPr id="190" name="Rounded Rectangle 189"/>
          <p:cNvSpPr/>
          <p:nvPr/>
        </p:nvSpPr>
        <p:spPr>
          <a:xfrm>
            <a:off x="3548442" y="1073429"/>
            <a:ext cx="5537567" cy="1135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Cost (A-&gt;C-&gt;B) = Reduction + Cost(C) + M[C,B]</a:t>
            </a:r>
          </a:p>
          <a:p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                    = 13+8+ 25 +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  <a:p>
            <a:r>
              <a:rPr lang="en-IN" sz="2200" dirty="0" smtClean="0">
                <a:solidFill>
                  <a:schemeClr val="tx1"/>
                </a:solidFill>
              </a:rPr>
              <a:t>                     = </a:t>
            </a: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73777" y="113727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8259" y="159091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80764" y="159091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80764" y="204622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35122" y="204622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36253" y="158475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24550" y="158475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45572" y="2072426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73776" y="2490422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606" y="251271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721074" y="2514012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38904" y="249075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85561" y="112939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746204" y="113975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45572" y="113727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46144" y="251509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50059" y="1594858"/>
            <a:ext cx="524487" cy="35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616575" y="4788362"/>
            <a:ext cx="2722365" cy="910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No Column Reduction Required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3776" y="114980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8258" y="160344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85560" y="114191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46203" y="115228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45571" y="114980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2450" y="205655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23436" y="206061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96868" y="252006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0056" y="159817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0059" y="447121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4541" y="492485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7046" y="492485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37046" y="538015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97396" y="539049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97396" y="492485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80832" y="4918687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01854" y="540636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30059" y="584903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37046" y="5849033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7953" y="582469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95186" y="5824694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41843" y="446332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697396" y="447369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01854" y="447121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Double Bracket 74"/>
          <p:cNvSpPr/>
          <p:nvPr/>
        </p:nvSpPr>
        <p:spPr>
          <a:xfrm>
            <a:off x="214202" y="4463329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>
            <a:off x="248732" y="539049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Double Bracket 92"/>
          <p:cNvSpPr/>
          <p:nvPr/>
        </p:nvSpPr>
        <p:spPr>
          <a:xfrm>
            <a:off x="257920" y="1129392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867238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341910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05100" y="6371783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90199" y="6385984"/>
            <a:ext cx="524487" cy="354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6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uild="allAtOnce" animBg="1"/>
      <p:bldP spid="134" grpId="0" animBg="1"/>
      <p:bldP spid="2" grpId="0" animBg="1"/>
      <p:bldP spid="2" grpId="1" animBg="1"/>
      <p:bldP spid="158" grpId="0"/>
      <p:bldP spid="163" grpId="0"/>
      <p:bldP spid="167" grpId="0"/>
      <p:bldP spid="168" grpId="0"/>
      <p:bldP spid="170" grpId="0"/>
      <p:bldP spid="190" grpId="0" animBg="1"/>
      <p:bldP spid="76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2" grpId="2" animBg="1"/>
      <p:bldP spid="83" grpId="0" animBg="1"/>
      <p:bldP spid="83" grpId="1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100" grpId="0"/>
      <p:bldP spid="103" grpId="0" animBg="1"/>
      <p:bldP spid="47" grpId="0" animBg="1"/>
      <p:bldP spid="48" grpId="0" animBg="1"/>
      <p:bldP spid="60" grpId="0" animBg="1"/>
      <p:bldP spid="60" grpId="1" animBg="1"/>
      <p:bldP spid="61" grpId="0" animBg="1"/>
      <p:bldP spid="62" grpId="0" animBg="1"/>
      <p:bldP spid="65" grpId="0" animBg="1"/>
      <p:bldP spid="65" grpId="1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104" grpId="0" animBg="1"/>
      <p:bldP spid="93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40" y="13029"/>
            <a:ext cx="8763000" cy="40631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smtClean="0"/>
              <a:t>Step-3 Find Cost(A-&gt;</a:t>
            </a:r>
            <a:r>
              <a:rPr lang="en-IN" sz="3600" b="1" dirty="0" smtClean="0">
                <a:solidFill>
                  <a:srgbClr val="FF0000"/>
                </a:solidFill>
              </a:rPr>
              <a:t>C-&gt;D</a:t>
            </a:r>
            <a:r>
              <a:rPr lang="en-IN" sz="3600" dirty="0" smtClean="0"/>
              <a:t>)</a:t>
            </a:r>
            <a:endParaRPr lang="en-IN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779911" y="1097073"/>
            <a:ext cx="5266569" cy="1941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Take Reduced Matrix of Step-2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Store from Matrix M[C,D] =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row C and column D to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M[</a:t>
            </a:r>
            <a:r>
              <a:rPr lang="en-IN" sz="2200" dirty="0" smtClean="0">
                <a:solidFill>
                  <a:srgbClr val="FF0000"/>
                </a:solidFill>
              </a:rPr>
              <a:t>D</a:t>
            </a:r>
            <a:r>
              <a:rPr lang="en-IN" sz="2200" dirty="0" smtClean="0">
                <a:solidFill>
                  <a:schemeClr val="tx1"/>
                </a:solidFill>
              </a:rPr>
              <a:t>,A] = </a:t>
            </a: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Then Reduce cost </a:t>
            </a:r>
            <a:r>
              <a:rPr lang="en-IN" sz="2200" dirty="0">
                <a:solidFill>
                  <a:schemeClr val="tx1"/>
                </a:solidFill>
              </a:rPr>
              <a:t>m</a:t>
            </a:r>
            <a:r>
              <a:rPr lang="en-IN" sz="2200" dirty="0" smtClean="0">
                <a:solidFill>
                  <a:schemeClr val="tx1"/>
                </a:solidFill>
              </a:rPr>
              <a:t>atrix</a:t>
            </a:r>
            <a:endParaRPr lang="en-IN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63056" y="672128"/>
            <a:ext cx="2232248" cy="396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Reduced Matrix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6316" y="1592263"/>
            <a:ext cx="360040" cy="311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sz="2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59532" y="3089678"/>
            <a:ext cx="0" cy="1158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9532" y="3175176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Row Reduction</a:t>
            </a:r>
            <a:endParaRPr lang="en-IN" sz="2200" dirty="0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2998209" y="5062036"/>
            <a:ext cx="13871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957403" y="5180806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Column</a:t>
            </a:r>
          </a:p>
          <a:p>
            <a:pPr algn="ctr"/>
            <a:r>
              <a:rPr lang="en-IN" sz="2200" dirty="0" smtClean="0"/>
              <a:t>Reduction</a:t>
            </a:r>
            <a:endParaRPr lang="en-IN" sz="2200" dirty="0"/>
          </a:p>
        </p:txBody>
      </p:sp>
      <p:sp>
        <p:nvSpPr>
          <p:cNvPr id="190" name="Rounded Rectangle 189"/>
          <p:cNvSpPr/>
          <p:nvPr/>
        </p:nvSpPr>
        <p:spPr>
          <a:xfrm>
            <a:off x="3508913" y="1104703"/>
            <a:ext cx="5537567" cy="1135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Cost (A-&gt;C-&gt;D) = Reduction + Cost(C) + M[C,B]</a:t>
            </a:r>
          </a:p>
          <a:p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                    = 0+ 25 +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en-IN" sz="2200" dirty="0" smtClean="0">
                <a:solidFill>
                  <a:schemeClr val="tx1"/>
                </a:solidFill>
              </a:rPr>
              <a:t>                     =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606378" y="4606853"/>
            <a:ext cx="2722365" cy="910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No Column Reduction Required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66496" y="116833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80978" y="1621968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73483" y="1621968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73483" y="207727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33833" y="208760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733833" y="162196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417269" y="1615804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438291" y="210348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66496" y="254615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73483" y="254615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734390" y="252181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434957" y="252181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78280" y="116044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33833" y="117080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434957" y="116833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85169" y="208760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434957" y="209916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434957" y="161001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0978" y="2514983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Double Bracket 129"/>
          <p:cNvSpPr/>
          <p:nvPr/>
        </p:nvSpPr>
        <p:spPr>
          <a:xfrm>
            <a:off x="266496" y="1150435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ounded Rectangle 136"/>
          <p:cNvSpPr/>
          <p:nvPr/>
        </p:nvSpPr>
        <p:spPr>
          <a:xfrm>
            <a:off x="251348" y="4606853"/>
            <a:ext cx="2428164" cy="910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No Row Reduction Required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uild="allAtOnce" animBg="1"/>
      <p:bldP spid="134" grpId="0" animBg="1"/>
      <p:bldP spid="2" grpId="0" animBg="1"/>
      <p:bldP spid="2" grpId="1" animBg="1"/>
      <p:bldP spid="158" grpId="0"/>
      <p:bldP spid="170" grpId="0"/>
      <p:bldP spid="190" grpId="0" animBg="1"/>
      <p:bldP spid="103" grpId="0" animBg="1"/>
      <p:bldP spid="114" grpId="0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5" grpId="1" animBg="1"/>
      <p:bldP spid="126" grpId="0" animBg="1"/>
      <p:bldP spid="127" grpId="0" animBg="1"/>
      <p:bldP spid="128" grpId="0" animBg="1"/>
      <p:bldP spid="128" grpId="1" animBg="1"/>
      <p:bldP spid="129" grpId="0" animBg="1"/>
      <p:bldP spid="129" grpId="1" animBg="1"/>
      <p:bldP spid="131" grpId="0" animBg="1"/>
      <p:bldP spid="131" grpId="1" animBg="1"/>
      <p:bldP spid="135" grpId="0" animBg="1"/>
      <p:bldP spid="136" grpId="0" animBg="1"/>
      <p:bldP spid="130" grpId="0" animBg="1"/>
      <p:bldP spid="1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Step-4 Find cost to further nodes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89997" y="103317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2471825" y="270300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289997" y="270300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6072225" y="270300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01423" y="103413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Cost(A) = 18</a:t>
            </a:r>
            <a:endParaRPr lang="en-IN" sz="2400" dirty="0"/>
          </a:p>
        </p:txBody>
      </p:sp>
      <p:cxnSp>
        <p:nvCxnSpPr>
          <p:cNvPr id="32" name="Straight Arrow Connector 31"/>
          <p:cNvCxnSpPr>
            <a:stCxn id="5" idx="4"/>
            <a:endCxn id="7" idx="0"/>
          </p:cNvCxnSpPr>
          <p:nvPr/>
        </p:nvCxnSpPr>
        <p:spPr>
          <a:xfrm>
            <a:off x="4559997" y="1573170"/>
            <a:ext cx="0" cy="112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5"/>
            <a:endCxn id="8" idx="1"/>
          </p:cNvCxnSpPr>
          <p:nvPr/>
        </p:nvCxnSpPr>
        <p:spPr>
          <a:xfrm>
            <a:off x="4750916" y="1494089"/>
            <a:ext cx="1400390" cy="1287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6" idx="0"/>
          </p:cNvCxnSpPr>
          <p:nvPr/>
        </p:nvCxnSpPr>
        <p:spPr>
          <a:xfrm flipH="1">
            <a:off x="2741825" y="1494089"/>
            <a:ext cx="1627253" cy="12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3573" y="3289124"/>
            <a:ext cx="21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Cost(A-&gt;B) = 36</a:t>
            </a:r>
            <a:endParaRPr lang="en-IN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98297" y="3267637"/>
            <a:ext cx="21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Cost(A-&gt;C) = 25</a:t>
            </a:r>
            <a:endParaRPr lang="en-IN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23411" y="3289124"/>
            <a:ext cx="211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Cost(A-&gt;D) =26</a:t>
            </a:r>
            <a:endParaRPr lang="en-IN" sz="2400" dirty="0"/>
          </a:p>
        </p:txBody>
      </p:sp>
      <p:sp>
        <p:nvSpPr>
          <p:cNvPr id="15" name="Oval 14"/>
          <p:cNvSpPr/>
          <p:nvPr/>
        </p:nvSpPr>
        <p:spPr>
          <a:xfrm>
            <a:off x="5611306" y="417455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sp>
        <p:nvSpPr>
          <p:cNvPr id="16" name="Oval 15"/>
          <p:cNvSpPr/>
          <p:nvPr/>
        </p:nvSpPr>
        <p:spPr>
          <a:xfrm>
            <a:off x="3032649" y="417455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cxnSp>
        <p:nvCxnSpPr>
          <p:cNvPr id="10" name="Straight Arrow Connector 9"/>
          <p:cNvCxnSpPr>
            <a:stCxn id="7" idx="3"/>
            <a:endCxn id="16" idx="0"/>
          </p:cNvCxnSpPr>
          <p:nvPr/>
        </p:nvCxnSpPr>
        <p:spPr>
          <a:xfrm flipH="1">
            <a:off x="3302649" y="3163924"/>
            <a:ext cx="1066429" cy="101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15" idx="0"/>
          </p:cNvCxnSpPr>
          <p:nvPr/>
        </p:nvCxnSpPr>
        <p:spPr>
          <a:xfrm>
            <a:off x="4750916" y="3163924"/>
            <a:ext cx="1130390" cy="101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6562" y="4174556"/>
            <a:ext cx="26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Cost(A-&gt;C-&gt;B) = 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64188" y="4221088"/>
            <a:ext cx="26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Cost(A-&gt;C-&gt;D) = </a:t>
            </a:r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04018" y="545518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cxnSp>
        <p:nvCxnSpPr>
          <p:cNvPr id="22" name="Straight Arrow Connector 21"/>
          <p:cNvCxnSpPr>
            <a:stCxn id="15" idx="4"/>
            <a:endCxn id="21" idx="0"/>
          </p:cNvCxnSpPr>
          <p:nvPr/>
        </p:nvCxnSpPr>
        <p:spPr>
          <a:xfrm flipH="1">
            <a:off x="5874018" y="4714556"/>
            <a:ext cx="7288" cy="74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</a:t>
            </a:r>
            <a:r>
              <a:rPr lang="en-IN" b="1" dirty="0" smtClean="0">
                <a:solidFill>
                  <a:schemeClr val="tx2"/>
                </a:solidFill>
              </a:rPr>
              <a:t>recursive algorithm </a:t>
            </a:r>
            <a:r>
              <a:rPr lang="en-IN" dirty="0" smtClean="0"/>
              <a:t>technique</a:t>
            </a:r>
          </a:p>
          <a:p>
            <a:r>
              <a:rPr lang="en-IN" dirty="0" smtClean="0"/>
              <a:t>It generates </a:t>
            </a:r>
            <a:r>
              <a:rPr lang="en-IN" b="1" dirty="0" smtClean="0">
                <a:solidFill>
                  <a:schemeClr val="tx2"/>
                </a:solidFill>
              </a:rPr>
              <a:t>state space tree </a:t>
            </a:r>
            <a:r>
              <a:rPr lang="en-IN" dirty="0" smtClean="0"/>
              <a:t>for all possible solutions</a:t>
            </a:r>
          </a:p>
          <a:p>
            <a:r>
              <a:rPr lang="en-IN" dirty="0" smtClean="0"/>
              <a:t>It traverse state space tree in </a:t>
            </a:r>
            <a:r>
              <a:rPr lang="en-IN" b="1" dirty="0" smtClean="0">
                <a:solidFill>
                  <a:schemeClr val="tx2"/>
                </a:solidFill>
              </a:rPr>
              <a:t>depth first order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40" y="13029"/>
            <a:ext cx="8763000" cy="40631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smtClean="0"/>
              <a:t>Step-4 Find Cost(A-&gt;</a:t>
            </a:r>
            <a:r>
              <a:rPr lang="en-IN" sz="3600" b="1" dirty="0" smtClean="0">
                <a:solidFill>
                  <a:srgbClr val="FF0000"/>
                </a:solidFill>
              </a:rPr>
              <a:t>C-&gt;D-&gt;B</a:t>
            </a:r>
            <a:r>
              <a:rPr lang="en-IN" sz="3600" dirty="0" smtClean="0"/>
              <a:t>)</a:t>
            </a:r>
            <a:endParaRPr lang="en-IN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779911" y="1097073"/>
            <a:ext cx="5266569" cy="1941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Take Reduced Matrix of Step-3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Store from Matrix M[D,B] =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row D and column B to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Set M[</a:t>
            </a:r>
            <a:r>
              <a:rPr lang="en-IN" sz="2200" dirty="0" smtClean="0">
                <a:solidFill>
                  <a:srgbClr val="FF0000"/>
                </a:solidFill>
              </a:rPr>
              <a:t>B</a:t>
            </a:r>
            <a:r>
              <a:rPr lang="en-IN" sz="2200" dirty="0" smtClean="0">
                <a:solidFill>
                  <a:schemeClr val="tx1"/>
                </a:solidFill>
              </a:rPr>
              <a:t>,A] = </a:t>
            </a:r>
            <a:r>
              <a:rPr lang="en-I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</a:rPr>
              <a:t>Then Reduce cost </a:t>
            </a:r>
            <a:r>
              <a:rPr lang="en-IN" sz="2200" dirty="0">
                <a:solidFill>
                  <a:schemeClr val="tx1"/>
                </a:solidFill>
              </a:rPr>
              <a:t>m</a:t>
            </a:r>
            <a:r>
              <a:rPr lang="en-IN" sz="2200" dirty="0" smtClean="0">
                <a:solidFill>
                  <a:schemeClr val="tx1"/>
                </a:solidFill>
              </a:rPr>
              <a:t>atrix</a:t>
            </a:r>
            <a:endParaRPr lang="en-IN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63056" y="672128"/>
            <a:ext cx="2232248" cy="396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Reduced Matrix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6316" y="1592263"/>
            <a:ext cx="360040" cy="311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59532" y="3089678"/>
            <a:ext cx="0" cy="1158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9532" y="3175176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Row Reduction</a:t>
            </a:r>
            <a:endParaRPr lang="en-IN" sz="2200" dirty="0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2998209" y="5062036"/>
            <a:ext cx="13871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957403" y="5180806"/>
            <a:ext cx="137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Column</a:t>
            </a:r>
          </a:p>
          <a:p>
            <a:pPr algn="ctr"/>
            <a:r>
              <a:rPr lang="en-IN" sz="2200" dirty="0" smtClean="0"/>
              <a:t>Reduction</a:t>
            </a:r>
            <a:endParaRPr lang="en-IN" sz="2200" dirty="0"/>
          </a:p>
        </p:txBody>
      </p:sp>
      <p:sp>
        <p:nvSpPr>
          <p:cNvPr id="190" name="Rounded Rectangle 189"/>
          <p:cNvSpPr/>
          <p:nvPr/>
        </p:nvSpPr>
        <p:spPr>
          <a:xfrm>
            <a:off x="2867065" y="2857074"/>
            <a:ext cx="6211631" cy="16357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Cost (A-&gt;C-&gt;D-&gt;B) = Reduction + Cost(D) + M[D,B]</a:t>
            </a:r>
          </a:p>
          <a:p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                    = 0+ 25 +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en-IN" sz="2200" dirty="0" smtClean="0">
                <a:solidFill>
                  <a:schemeClr val="tx1"/>
                </a:solidFill>
              </a:rPr>
              <a:t>                     = </a:t>
            </a:r>
            <a:r>
              <a:rPr lang="en-IN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</a:p>
          <a:p>
            <a:r>
              <a:rPr lang="en-IN" sz="2200" dirty="0">
                <a:solidFill>
                  <a:schemeClr val="tx1"/>
                </a:solidFill>
              </a:rPr>
              <a:t>Optimal path is A-&gt;C-&gt;D-&gt;B with cost = 25</a:t>
            </a:r>
          </a:p>
          <a:p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606378" y="4606853"/>
            <a:ext cx="2722365" cy="910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No Column Reduction Required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6597" y="116833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80978" y="1621968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73483" y="1621968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73483" y="207727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33833" y="208760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733833" y="162196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73483" y="2546150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734390" y="2521811"/>
            <a:ext cx="524487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434957" y="2521811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78280" y="1160446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33833" y="117080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434957" y="116833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76597" y="2087609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440820" y="208196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440820" y="1618927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76597" y="2521810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Double Bracket 129"/>
          <p:cNvSpPr/>
          <p:nvPr/>
        </p:nvSpPr>
        <p:spPr>
          <a:xfrm>
            <a:off x="266496" y="1150435"/>
            <a:ext cx="2691117" cy="1814500"/>
          </a:xfrm>
          <a:prstGeom prst="bracketPair">
            <a:avLst>
              <a:gd name="adj" fmla="val 94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ounded Rectangle 136"/>
          <p:cNvSpPr/>
          <p:nvPr/>
        </p:nvSpPr>
        <p:spPr>
          <a:xfrm>
            <a:off x="251348" y="4606853"/>
            <a:ext cx="2428164" cy="910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dirty="0" smtClean="0">
                <a:solidFill>
                  <a:schemeClr val="tx1"/>
                </a:solidFill>
              </a:rPr>
              <a:t>No Row Reduction Required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6354" y="2521105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2278" y="1609052"/>
            <a:ext cx="525600" cy="35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uild="allAtOnce" animBg="1"/>
      <p:bldP spid="134" grpId="0" animBg="1"/>
      <p:bldP spid="2" grpId="0" animBg="1"/>
      <p:bldP spid="2" grpId="1" animBg="1"/>
      <p:bldP spid="158" grpId="0"/>
      <p:bldP spid="170" grpId="0"/>
      <p:bldP spid="190" grpId="0" animBg="1"/>
      <p:bldP spid="10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5" grpId="0" animBg="1"/>
      <p:bldP spid="136" grpId="0" animBg="1"/>
      <p:bldP spid="130" grpId="0" animBg="1"/>
      <p:bldP spid="137" grpId="0" animBg="1"/>
      <p:bldP spid="33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n-queens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K-Promising solution</a:t>
            </a:r>
          </a:p>
          <a:p>
            <a:pPr marL="357188" lvl="1" indent="0">
              <a:buNone/>
            </a:pPr>
            <a:r>
              <a:rPr lang="en-IN" sz="2400" dirty="0" smtClean="0"/>
              <a:t>A solution is called </a:t>
            </a:r>
            <a:r>
              <a:rPr lang="en-IN" sz="2400" b="1" dirty="0" smtClean="0">
                <a:solidFill>
                  <a:schemeClr val="tx2"/>
                </a:solidFill>
              </a:rPr>
              <a:t>k-promising</a:t>
            </a:r>
            <a:r>
              <a:rPr lang="en-IN" sz="2400" dirty="0" smtClean="0"/>
              <a:t> if it arranges </a:t>
            </a:r>
            <a:r>
              <a:rPr lang="en-IN" sz="2400" b="1" dirty="0">
                <a:solidFill>
                  <a:schemeClr val="tx2"/>
                </a:solidFill>
              </a:rPr>
              <a:t>queens</a:t>
            </a:r>
            <a:r>
              <a:rPr lang="en-IN" sz="2400" dirty="0" smtClean="0"/>
              <a:t> such a way that they can not threat each other.</a:t>
            </a:r>
          </a:p>
          <a:p>
            <a:pPr marL="357188" lvl="1" indent="0">
              <a:buNone/>
            </a:pPr>
            <a:r>
              <a:rPr lang="en-IN" sz="2400" dirty="0" smtClean="0"/>
              <a:t>Two queens of same row or column or diagonal can threat each other.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06279"/>
              </p:ext>
            </p:extLst>
          </p:nvPr>
        </p:nvGraphicFramePr>
        <p:xfrm>
          <a:off x="611560" y="4021188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Q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036" y="4935588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1</a:t>
            </a:r>
            <a:r>
              <a:rPr lang="en-IN" sz="2200" dirty="0" smtClean="0"/>
              <a:t> - Promising Solution</a:t>
            </a:r>
            <a:endParaRPr lang="en-IN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87625"/>
              </p:ext>
            </p:extLst>
          </p:nvPr>
        </p:nvGraphicFramePr>
        <p:xfrm>
          <a:off x="7045139" y="4021188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69615" y="4935588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0 - Promising Solution</a:t>
            </a:r>
            <a:endParaRPr lang="en-IN" sz="2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12523"/>
              </p:ext>
            </p:extLst>
          </p:nvPr>
        </p:nvGraphicFramePr>
        <p:xfrm>
          <a:off x="2663569" y="4021188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Q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Q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88045" y="4935588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0</a:t>
            </a:r>
            <a:r>
              <a:rPr lang="en-IN" sz="2200" dirty="0" smtClean="0"/>
              <a:t> - Promising Solution</a:t>
            </a:r>
            <a:endParaRPr lang="en-IN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36350"/>
              </p:ext>
            </p:extLst>
          </p:nvPr>
        </p:nvGraphicFramePr>
        <p:xfrm>
          <a:off x="4857898" y="4021188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Q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Q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82374" y="4935588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0 - Promising Solution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611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4-queen problem </a:t>
            </a:r>
            <a:endParaRPr lang="en-IN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503492"/>
              </p:ext>
            </p:extLst>
          </p:nvPr>
        </p:nvGraphicFramePr>
        <p:xfrm>
          <a:off x="119426" y="939681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3292008"/>
            <a:ext cx="1679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1</a:t>
            </a:r>
            <a:r>
              <a:rPr lang="en-IN" sz="2200" dirty="0" smtClean="0"/>
              <a:t> - Promising</a:t>
            </a:r>
            <a:endParaRPr lang="en-IN" sz="2200" dirty="0"/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375876"/>
              </p:ext>
            </p:extLst>
          </p:nvPr>
        </p:nvGraphicFramePr>
        <p:xfrm>
          <a:off x="2993411" y="972845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99892" y="1916832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"/>
          <p:cNvSpPr/>
          <p:nvPr/>
        </p:nvSpPr>
        <p:spPr>
          <a:xfrm>
            <a:off x="4178865" y="1916832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4"/>
          <p:cNvSpPr/>
          <p:nvPr/>
        </p:nvSpPr>
        <p:spPr>
          <a:xfrm>
            <a:off x="4757838" y="1916832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Multiply 1"/>
          <p:cNvSpPr/>
          <p:nvPr/>
        </p:nvSpPr>
        <p:spPr>
          <a:xfrm>
            <a:off x="3662899" y="1927555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Multiply 2"/>
          <p:cNvSpPr/>
          <p:nvPr/>
        </p:nvSpPr>
        <p:spPr>
          <a:xfrm>
            <a:off x="4237430" y="1927554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851920" y="3313137"/>
            <a:ext cx="1679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2</a:t>
            </a:r>
            <a:r>
              <a:rPr lang="en-IN" sz="2200" dirty="0" smtClean="0"/>
              <a:t> - Promising</a:t>
            </a:r>
            <a:endParaRPr lang="en-IN" sz="2200" dirty="0"/>
          </a:p>
        </p:txBody>
      </p:sp>
      <p:sp>
        <p:nvSpPr>
          <p:cNvPr id="37" name="Rectangle 5"/>
          <p:cNvSpPr/>
          <p:nvPr/>
        </p:nvSpPr>
        <p:spPr>
          <a:xfrm>
            <a:off x="3596795" y="2379204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6"/>
          <p:cNvSpPr/>
          <p:nvPr/>
        </p:nvSpPr>
        <p:spPr>
          <a:xfrm>
            <a:off x="4174423" y="2385305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7"/>
          <p:cNvSpPr/>
          <p:nvPr/>
        </p:nvSpPr>
        <p:spPr>
          <a:xfrm>
            <a:off x="4764466" y="2389816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8"/>
          <p:cNvSpPr/>
          <p:nvPr/>
        </p:nvSpPr>
        <p:spPr>
          <a:xfrm>
            <a:off x="5336549" y="2389816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y 3"/>
          <p:cNvSpPr/>
          <p:nvPr/>
        </p:nvSpPr>
        <p:spPr>
          <a:xfrm>
            <a:off x="3659802" y="2372525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y 4"/>
          <p:cNvSpPr/>
          <p:nvPr/>
        </p:nvSpPr>
        <p:spPr>
          <a:xfrm>
            <a:off x="4237430" y="2384808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Multiply 5"/>
          <p:cNvSpPr/>
          <p:nvPr/>
        </p:nvSpPr>
        <p:spPr>
          <a:xfrm>
            <a:off x="4827810" y="2382974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Multiply 6"/>
          <p:cNvSpPr/>
          <p:nvPr/>
        </p:nvSpPr>
        <p:spPr>
          <a:xfrm>
            <a:off x="5402723" y="2367375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812093"/>
              </p:ext>
            </p:extLst>
          </p:nvPr>
        </p:nvGraphicFramePr>
        <p:xfrm>
          <a:off x="5840605" y="974459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68" name="Rectangle 9"/>
          <p:cNvSpPr/>
          <p:nvPr/>
        </p:nvSpPr>
        <p:spPr>
          <a:xfrm>
            <a:off x="6441487" y="1916832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10"/>
          <p:cNvSpPr/>
          <p:nvPr/>
        </p:nvSpPr>
        <p:spPr>
          <a:xfrm>
            <a:off x="6448758" y="2367375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11"/>
          <p:cNvSpPr/>
          <p:nvPr/>
        </p:nvSpPr>
        <p:spPr>
          <a:xfrm>
            <a:off x="7031683" y="2388407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12"/>
          <p:cNvSpPr/>
          <p:nvPr/>
        </p:nvSpPr>
        <p:spPr>
          <a:xfrm>
            <a:off x="7602930" y="2384603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13"/>
          <p:cNvSpPr/>
          <p:nvPr/>
        </p:nvSpPr>
        <p:spPr>
          <a:xfrm>
            <a:off x="8175004" y="2376519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Multiply 8"/>
          <p:cNvSpPr/>
          <p:nvPr/>
        </p:nvSpPr>
        <p:spPr>
          <a:xfrm>
            <a:off x="6506872" y="2393646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Multiply 9"/>
          <p:cNvSpPr/>
          <p:nvPr/>
        </p:nvSpPr>
        <p:spPr>
          <a:xfrm>
            <a:off x="7094537" y="2388407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Multiply 10"/>
          <p:cNvSpPr/>
          <p:nvPr/>
        </p:nvSpPr>
        <p:spPr>
          <a:xfrm>
            <a:off x="7666090" y="2384782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13"/>
          <p:cNvSpPr/>
          <p:nvPr/>
        </p:nvSpPr>
        <p:spPr>
          <a:xfrm>
            <a:off x="6449351" y="2837257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14"/>
          <p:cNvSpPr/>
          <p:nvPr/>
        </p:nvSpPr>
        <p:spPr>
          <a:xfrm>
            <a:off x="7019656" y="2833158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Multiply 9"/>
          <p:cNvSpPr/>
          <p:nvPr/>
        </p:nvSpPr>
        <p:spPr>
          <a:xfrm>
            <a:off x="6513259" y="2833866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/>
          <p:cNvSpPr txBox="1"/>
          <p:nvPr/>
        </p:nvSpPr>
        <p:spPr>
          <a:xfrm>
            <a:off x="6359200" y="3305996"/>
            <a:ext cx="231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4</a:t>
            </a:r>
            <a:r>
              <a:rPr lang="en-IN" sz="2200" dirty="0" smtClean="0"/>
              <a:t> – Promising</a:t>
            </a:r>
          </a:p>
          <a:p>
            <a:pPr algn="ctr"/>
            <a:r>
              <a:rPr lang="en-IN" sz="2200" b="1" dirty="0" smtClean="0"/>
              <a:t>&lt;3, 1, 4, 2&gt;</a:t>
            </a:r>
            <a:endParaRPr lang="en-IN" sz="2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647697" y="4058058"/>
            <a:ext cx="5173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Above 4-promising solution can be written as </a:t>
            </a:r>
          </a:p>
          <a:p>
            <a:r>
              <a:rPr lang="en-IN" sz="2400" b="1" dirty="0">
                <a:solidFill>
                  <a:schemeClr val="tx2"/>
                </a:solidFill>
              </a:rPr>
              <a:t> </a:t>
            </a:r>
            <a:r>
              <a:rPr lang="en-IN" sz="2400" b="1" dirty="0" smtClean="0">
                <a:solidFill>
                  <a:schemeClr val="tx2"/>
                </a:solidFill>
              </a:rPr>
              <a:t>                   &lt;3, 1, 4, 2&gt;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Another possible solution is </a:t>
            </a:r>
          </a:p>
          <a:p>
            <a:r>
              <a:rPr lang="en-IN" sz="2400" dirty="0" smtClean="0"/>
              <a:t>                   </a:t>
            </a:r>
            <a:r>
              <a:rPr lang="en-IN" sz="2400" b="1" dirty="0" smtClean="0">
                <a:solidFill>
                  <a:schemeClr val="tx2"/>
                </a:solidFill>
              </a:rPr>
              <a:t>&lt;2, 4, 1, 3&gt;</a:t>
            </a:r>
            <a:endParaRPr lang="en-IN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8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678257"/>
              </p:ext>
            </p:extLst>
          </p:nvPr>
        </p:nvGraphicFramePr>
        <p:xfrm>
          <a:off x="119426" y="3657572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97221" y="5985284"/>
            <a:ext cx="3084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4</a:t>
            </a:r>
            <a:r>
              <a:rPr lang="en-IN" sz="2200" dirty="0" smtClean="0"/>
              <a:t> – Promising </a:t>
            </a:r>
            <a:r>
              <a:rPr lang="en-IN" sz="2200" b="1" dirty="0" smtClean="0"/>
              <a:t>&lt;2, 4, 1, 3&gt;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648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3" grpId="1" animBg="1"/>
      <p:bldP spid="32" grpId="0" animBg="1"/>
      <p:bldP spid="32" grpId="1" animBg="1"/>
      <p:bldP spid="33" grpId="0" animBg="1"/>
      <p:bldP spid="4" grpId="0" animBg="1"/>
      <p:bldP spid="4" grpId="1" animBg="1"/>
      <p:bldP spid="35" grpId="0" animBg="1"/>
      <p:bldP spid="35" grpId="1" animBg="1"/>
      <p:bldP spid="36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53" grpId="0" animBg="1"/>
      <p:bldP spid="53" grpId="1" animBg="1"/>
      <p:bldP spid="61" grpId="0" animBg="1"/>
      <p:bldP spid="61" grpId="1" animBg="1"/>
      <p:bldP spid="68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83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N- Queen problem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712339"/>
              </p:ext>
            </p:extLst>
          </p:nvPr>
        </p:nvGraphicFramePr>
        <p:xfrm>
          <a:off x="2309242" y="990600"/>
          <a:ext cx="452551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758">
                  <a:extLst>
                    <a:ext uri="{9D8B030D-6E8A-4147-A177-3AD203B41FA5}">
                      <a16:colId xmlns:a16="http://schemas.microsoft.com/office/drawing/2014/main" val="3447454615"/>
                    </a:ext>
                  </a:extLst>
                </a:gridCol>
                <a:gridCol w="2262758">
                  <a:extLst>
                    <a:ext uri="{9D8B030D-6E8A-4147-A177-3AD203B41FA5}">
                      <a16:colId xmlns:a16="http://schemas.microsoft.com/office/drawing/2014/main" val="3929746018"/>
                    </a:ext>
                  </a:extLst>
                </a:gridCol>
              </a:tblGrid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Number</a:t>
                      </a:r>
                      <a:r>
                        <a:rPr lang="en-IN" sz="2400" baseline="0" dirty="0" smtClean="0"/>
                        <a:t> of Queens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Possible Solutions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79888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91248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49960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08249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52217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50590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11852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43001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92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74889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352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52810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724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1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430549"/>
              </p:ext>
            </p:extLst>
          </p:nvPr>
        </p:nvGraphicFramePr>
        <p:xfrm>
          <a:off x="6018006" y="8979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2135" y="1921510"/>
            <a:ext cx="8268277" cy="49253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procedure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queens (k, col, diag45, diag135)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{sol[1..k] is k-promising,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col = {sol[</a:t>
            </a:r>
            <a:r>
              <a:rPr lang="en-I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| 1≤i≤k},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diag45 = {sol[</a:t>
            </a:r>
            <a:r>
              <a:rPr lang="en-I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]–i+1 | 1≤i≤k}, and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diag135 = {sol[</a:t>
            </a:r>
            <a:r>
              <a:rPr lang="en-I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]+</a:t>
            </a:r>
            <a:r>
              <a:rPr lang="en-IN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–1 | 1≤i≤k}}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k = 4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write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sol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for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j ← 1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 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j ∉ col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j – k ∉ diag45 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j + k ∉ diag135 	     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then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sol[k+1]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j</a:t>
            </a:r>
            <a:endParaRPr lang="en-I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queens(k + 1, col U {j}, diag45 U {j - k}, diag135 U {j + k})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00" y="80628"/>
            <a:ext cx="82809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Sol = 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580" y="80668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[2,0,0,0]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500" y="570236"/>
            <a:ext cx="82809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col = 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80" y="570276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{2}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9712" y="80628"/>
            <a:ext cx="54006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K =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4656" y="80668"/>
            <a:ext cx="329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1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3436" y="571907"/>
            <a:ext cx="129242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diag45 = 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59704" y="570498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{2}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6494" y="1072293"/>
            <a:ext cx="129936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diag135 = 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9704" y="1073028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{2}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14206" y="2384884"/>
            <a:ext cx="177300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1- Promising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47164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= 1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67944" y="5013176"/>
            <a:ext cx="1044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- k = 0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20072" y="5013176"/>
            <a:ext cx="129614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+ k = 2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9361" y="80588"/>
            <a:ext cx="1152128" cy="4680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[2,4,0,0]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8424" y="977680"/>
            <a:ext cx="4329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91580" y="570236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{2,4}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45698" y="576324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{2,3}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45698" y="1072293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{2,5}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4206" y="2387705"/>
            <a:ext cx="1773000" cy="4680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2- Promising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44179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= 2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44179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= 3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64959" y="5013176"/>
            <a:ext cx="1044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- k = 2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41194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= 4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61974" y="5013176"/>
            <a:ext cx="1044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- k = 3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14102" y="5013176"/>
            <a:ext cx="129614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+ k = 5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77917" y="89492"/>
            <a:ext cx="329116" cy="4680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2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66019" y="1434022"/>
            <a:ext cx="4329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Arrow 2"/>
          <p:cNvSpPr/>
          <p:nvPr/>
        </p:nvSpPr>
        <p:spPr>
          <a:xfrm>
            <a:off x="28688" y="4077072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795772" y="5697252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3235048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= 1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18140" y="5024400"/>
            <a:ext cx="113178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- k = -1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11117" y="5013176"/>
            <a:ext cx="129614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J + k = 3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791580" y="6099129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763560" y="80588"/>
            <a:ext cx="1152128" cy="4680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[2,4,1,0]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14206" y="2382063"/>
            <a:ext cx="1773000" cy="4680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3- Promising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1333068" y="6525049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2481450" y="84779"/>
            <a:ext cx="329116" cy="4680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smtClean="0">
                <a:solidFill>
                  <a:schemeClr val="tx1"/>
                </a:solidFill>
              </a:rPr>
              <a:t>3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5266" y="576884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{2,4,1}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55858" y="574297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{2,3,-2}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63611" y="1075770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{2,5,4}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808629" y="1880996"/>
            <a:ext cx="4329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766163" y="87196"/>
            <a:ext cx="1152128" cy="468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[2,4,1,3]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14206" y="2385629"/>
            <a:ext cx="1773000" cy="468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4- </a:t>
            </a:r>
            <a:r>
              <a:rPr lang="en-IN" sz="2200" dirty="0">
                <a:solidFill>
                  <a:schemeClr val="tx1"/>
                </a:solidFill>
              </a:rPr>
              <a:t>Promising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477917" y="86988"/>
            <a:ext cx="329116" cy="468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4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3" grpId="0" animBg="1"/>
      <p:bldP spid="3" grpId="1" animBg="1"/>
      <p:bldP spid="42" grpId="0" animBg="1"/>
      <p:bldP spid="42" grpId="1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630" y="944724"/>
            <a:ext cx="8990870" cy="5850816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procedure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queens (k, col, diag45, diag135)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{sol[1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..k] is 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k-promising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col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{sol[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| 1≤i≤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diag45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{sol[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]–i+1 | 1≤i≤k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}, and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diag135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{sol[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]+</a:t>
            </a:r>
            <a:r>
              <a:rPr lang="en-IN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–1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1≤i≤k}}</a:t>
            </a:r>
            <a:endParaRPr lang="en-IN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IN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k = 8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{an 8-promising vector is a solution}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write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sol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IN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{explore (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k+1)-promising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extensions of sol 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for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j ← 1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8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I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 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j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col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j – k ∉ 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diag45 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j + k ∉ diag135 ∉ sol[k+1] ← j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  </a:t>
            </a:r>
            <a:r>
              <a:rPr lang="en-IN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 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sol[k+1]</a:t>
            </a:r>
            <a:r>
              <a:rPr lang="en-IN" sz="16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j</a:t>
            </a:r>
            <a:endParaRPr lang="en-I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{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sol[1..k+1] is (k+1)-promising}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queens(k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+ 1, col U {j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}, diag45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U {j - k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}, diag135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U {j + k</a:t>
            </a:r>
            <a:r>
              <a:rPr lang="en-I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})</a:t>
            </a:r>
            <a:endParaRPr lang="en-IN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058" y="68516"/>
            <a:ext cx="8885434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200" dirty="0" smtClean="0">
                <a:latin typeface="+mj-lt"/>
                <a:ea typeface="Cambria Math" panose="02040503050406030204" pitchFamily="18" charset="0"/>
              </a:rPr>
              <a:t>sol[1…8] is global array, for all solutions to the eight queens problem call queens(0,</a:t>
            </a:r>
            <a:r>
              <a:rPr lang="en-IN" sz="2200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-IN" sz="2200" dirty="0" smtClean="0">
                <a:latin typeface="+mj-lt"/>
                <a:ea typeface="Cambria Math" panose="02040503050406030204" pitchFamily="18" charset="0"/>
              </a:rPr>
              <a:t>∅,</a:t>
            </a:r>
            <a:r>
              <a:rPr lang="en-IN" sz="2200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-IN" sz="2200" dirty="0" smtClean="0">
                <a:latin typeface="+mj-lt"/>
                <a:ea typeface="Cambria Math" panose="02040503050406030204" pitchFamily="18" charset="0"/>
              </a:rPr>
              <a:t>∅,</a:t>
            </a:r>
            <a:r>
              <a:rPr lang="en-IN" sz="2200" dirty="0">
                <a:latin typeface="+mj-lt"/>
                <a:ea typeface="Cambria Math" panose="02040503050406030204" pitchFamily="18" charset="0"/>
              </a:rPr>
              <a:t> ∅</a:t>
            </a:r>
            <a:r>
              <a:rPr lang="en-IN" sz="2200" dirty="0" smtClean="0">
                <a:latin typeface="+mj-lt"/>
                <a:ea typeface="Cambria Math" panose="02040503050406030204" pitchFamily="18" charset="0"/>
              </a:rPr>
              <a:t>)</a:t>
            </a:r>
            <a:endParaRPr lang="en-IN" sz="220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0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n-Queens State Space Tree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203868" y="220771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67576" y="28462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98552" y="323889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98552" y="36557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47588" y="322821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47588" y="364502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270552" y="296918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  <a:endCxn id="11" idx="0"/>
          </p:cNvCxnSpPr>
          <p:nvPr/>
        </p:nvCxnSpPr>
        <p:spPr>
          <a:xfrm>
            <a:off x="490488" y="296918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270552" y="338289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2" idx="0"/>
          </p:cNvCxnSpPr>
          <p:nvPr/>
        </p:nvCxnSpPr>
        <p:spPr>
          <a:xfrm>
            <a:off x="619588" y="337221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3"/>
            <a:endCxn id="6" idx="0"/>
          </p:cNvCxnSpPr>
          <p:nvPr/>
        </p:nvCxnSpPr>
        <p:spPr>
          <a:xfrm flipH="1">
            <a:off x="439576" y="2330624"/>
            <a:ext cx="785380" cy="5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78" idx="0"/>
          </p:cNvCxnSpPr>
          <p:nvPr/>
        </p:nvCxnSpPr>
        <p:spPr>
          <a:xfrm flipH="1">
            <a:off x="1274706" y="2351712"/>
            <a:ext cx="1162" cy="50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5"/>
            <a:endCxn id="92" idx="0"/>
          </p:cNvCxnSpPr>
          <p:nvPr/>
        </p:nvCxnSpPr>
        <p:spPr>
          <a:xfrm>
            <a:off x="1326780" y="2330624"/>
            <a:ext cx="769887" cy="53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872" y="3342336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33224" y="288344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39688" y="2334668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57568" y="288344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24792" y="332862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8" name="Oval 77"/>
          <p:cNvSpPr/>
          <p:nvPr/>
        </p:nvSpPr>
        <p:spPr>
          <a:xfrm>
            <a:off x="1202706" y="285351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1033682" y="324612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1033682" y="366293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/>
          <p:cNvSpPr/>
          <p:nvPr/>
        </p:nvSpPr>
        <p:spPr>
          <a:xfrm>
            <a:off x="1382718" y="32354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1382718" y="365226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Connector 82"/>
          <p:cNvCxnSpPr>
            <a:stCxn id="78" idx="3"/>
            <a:endCxn id="79" idx="0"/>
          </p:cNvCxnSpPr>
          <p:nvPr/>
        </p:nvCxnSpPr>
        <p:spPr>
          <a:xfrm flipH="1">
            <a:off x="1105682" y="2976424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8" idx="5"/>
            <a:endCxn id="81" idx="0"/>
          </p:cNvCxnSpPr>
          <p:nvPr/>
        </p:nvCxnSpPr>
        <p:spPr>
          <a:xfrm>
            <a:off x="1325618" y="2976424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9" idx="4"/>
            <a:endCxn id="80" idx="0"/>
          </p:cNvCxnSpPr>
          <p:nvPr/>
        </p:nvCxnSpPr>
        <p:spPr>
          <a:xfrm>
            <a:off x="1105682" y="3390128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4"/>
            <a:endCxn id="82" idx="0"/>
          </p:cNvCxnSpPr>
          <p:nvPr/>
        </p:nvCxnSpPr>
        <p:spPr>
          <a:xfrm>
            <a:off x="1454718" y="337945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07002" y="3349572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968354" y="289067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1392698" y="289067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1459922" y="333585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2" name="Oval 91"/>
          <p:cNvSpPr/>
          <p:nvPr/>
        </p:nvSpPr>
        <p:spPr>
          <a:xfrm>
            <a:off x="2024667" y="286343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1855643" y="325604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1855643" y="367285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/>
          <p:cNvSpPr/>
          <p:nvPr/>
        </p:nvSpPr>
        <p:spPr>
          <a:xfrm>
            <a:off x="2204679" y="324537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/>
          <p:cNvSpPr/>
          <p:nvPr/>
        </p:nvSpPr>
        <p:spPr>
          <a:xfrm>
            <a:off x="2204679" y="366218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7" name="Straight Connector 96"/>
          <p:cNvCxnSpPr>
            <a:stCxn id="92" idx="3"/>
            <a:endCxn id="93" idx="0"/>
          </p:cNvCxnSpPr>
          <p:nvPr/>
        </p:nvCxnSpPr>
        <p:spPr>
          <a:xfrm flipH="1">
            <a:off x="1927643" y="2986344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5"/>
            <a:endCxn id="95" idx="0"/>
          </p:cNvCxnSpPr>
          <p:nvPr/>
        </p:nvCxnSpPr>
        <p:spPr>
          <a:xfrm>
            <a:off x="2147579" y="2986344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3" idx="4"/>
            <a:endCxn id="94" idx="0"/>
          </p:cNvCxnSpPr>
          <p:nvPr/>
        </p:nvCxnSpPr>
        <p:spPr>
          <a:xfrm>
            <a:off x="1927643" y="3400048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5" idx="4"/>
            <a:endCxn id="96" idx="0"/>
          </p:cNvCxnSpPr>
          <p:nvPr/>
        </p:nvCxnSpPr>
        <p:spPr>
          <a:xfrm>
            <a:off x="2276679" y="338937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28963" y="335949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2" name="TextBox 101"/>
          <p:cNvSpPr txBox="1"/>
          <p:nvPr/>
        </p:nvSpPr>
        <p:spPr>
          <a:xfrm>
            <a:off x="1790315" y="290059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03" name="TextBox 102"/>
          <p:cNvSpPr txBox="1"/>
          <p:nvPr/>
        </p:nvSpPr>
        <p:spPr>
          <a:xfrm>
            <a:off x="2214659" y="290059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2281883" y="334577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1121324" y="2468978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7" name="TextBox 106"/>
          <p:cNvSpPr txBox="1"/>
          <p:nvPr/>
        </p:nvSpPr>
        <p:spPr>
          <a:xfrm>
            <a:off x="1711723" y="2334668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8" name="Oval 107"/>
          <p:cNvSpPr/>
          <p:nvPr/>
        </p:nvSpPr>
        <p:spPr>
          <a:xfrm>
            <a:off x="4005485" y="21997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/>
          <p:cNvSpPr/>
          <p:nvPr/>
        </p:nvSpPr>
        <p:spPr>
          <a:xfrm>
            <a:off x="3169193" y="28383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/>
          <p:cNvSpPr/>
          <p:nvPr/>
        </p:nvSpPr>
        <p:spPr>
          <a:xfrm>
            <a:off x="3000169" y="323092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/>
          <p:cNvSpPr/>
          <p:nvPr/>
        </p:nvSpPr>
        <p:spPr>
          <a:xfrm>
            <a:off x="3000169" y="36477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/>
          <p:cNvSpPr/>
          <p:nvPr/>
        </p:nvSpPr>
        <p:spPr>
          <a:xfrm>
            <a:off x="3349205" y="322025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/>
          <p:cNvSpPr/>
          <p:nvPr/>
        </p:nvSpPr>
        <p:spPr>
          <a:xfrm>
            <a:off x="3349205" y="363705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4" name="Straight Connector 113"/>
          <p:cNvCxnSpPr>
            <a:stCxn id="109" idx="3"/>
            <a:endCxn id="110" idx="0"/>
          </p:cNvCxnSpPr>
          <p:nvPr/>
        </p:nvCxnSpPr>
        <p:spPr>
          <a:xfrm flipH="1">
            <a:off x="3072169" y="2961222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5"/>
            <a:endCxn id="112" idx="0"/>
          </p:cNvCxnSpPr>
          <p:nvPr/>
        </p:nvCxnSpPr>
        <p:spPr>
          <a:xfrm>
            <a:off x="3292105" y="2961222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0" idx="4"/>
            <a:endCxn id="111" idx="0"/>
          </p:cNvCxnSpPr>
          <p:nvPr/>
        </p:nvCxnSpPr>
        <p:spPr>
          <a:xfrm>
            <a:off x="3072169" y="337492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2" idx="4"/>
            <a:endCxn id="113" idx="0"/>
          </p:cNvCxnSpPr>
          <p:nvPr/>
        </p:nvCxnSpPr>
        <p:spPr>
          <a:xfrm>
            <a:off x="3421205" y="3364250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3"/>
            <a:endCxn id="109" idx="0"/>
          </p:cNvCxnSpPr>
          <p:nvPr/>
        </p:nvCxnSpPr>
        <p:spPr>
          <a:xfrm flipH="1">
            <a:off x="3241193" y="2322658"/>
            <a:ext cx="785380" cy="5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8" idx="4"/>
            <a:endCxn id="126" idx="0"/>
          </p:cNvCxnSpPr>
          <p:nvPr/>
        </p:nvCxnSpPr>
        <p:spPr>
          <a:xfrm flipH="1">
            <a:off x="4076323" y="2343746"/>
            <a:ext cx="1162" cy="50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8" idx="5"/>
            <a:endCxn id="139" idx="0"/>
          </p:cNvCxnSpPr>
          <p:nvPr/>
        </p:nvCxnSpPr>
        <p:spPr>
          <a:xfrm>
            <a:off x="4128397" y="2322658"/>
            <a:ext cx="769887" cy="53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73489" y="3334370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22" name="TextBox 121"/>
          <p:cNvSpPr txBox="1"/>
          <p:nvPr/>
        </p:nvSpPr>
        <p:spPr>
          <a:xfrm>
            <a:off x="2934841" y="287547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23" name="TextBox 122"/>
          <p:cNvSpPr txBox="1"/>
          <p:nvPr/>
        </p:nvSpPr>
        <p:spPr>
          <a:xfrm>
            <a:off x="3441305" y="232670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24" name="TextBox 123"/>
          <p:cNvSpPr txBox="1"/>
          <p:nvPr/>
        </p:nvSpPr>
        <p:spPr>
          <a:xfrm>
            <a:off x="3359185" y="287547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25" name="TextBox 124"/>
          <p:cNvSpPr txBox="1"/>
          <p:nvPr/>
        </p:nvSpPr>
        <p:spPr>
          <a:xfrm>
            <a:off x="3426409" y="332065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26" name="Oval 125"/>
          <p:cNvSpPr/>
          <p:nvPr/>
        </p:nvSpPr>
        <p:spPr>
          <a:xfrm>
            <a:off x="4004323" y="28455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/>
          <p:cNvSpPr/>
          <p:nvPr/>
        </p:nvSpPr>
        <p:spPr>
          <a:xfrm>
            <a:off x="3835299" y="323816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Oval 127"/>
          <p:cNvSpPr/>
          <p:nvPr/>
        </p:nvSpPr>
        <p:spPr>
          <a:xfrm>
            <a:off x="3835299" y="365497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/>
          <p:cNvSpPr/>
          <p:nvPr/>
        </p:nvSpPr>
        <p:spPr>
          <a:xfrm>
            <a:off x="4184335" y="322748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Oval 129"/>
          <p:cNvSpPr/>
          <p:nvPr/>
        </p:nvSpPr>
        <p:spPr>
          <a:xfrm>
            <a:off x="4184335" y="364429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1" name="Straight Connector 130"/>
          <p:cNvCxnSpPr>
            <a:stCxn id="126" idx="3"/>
            <a:endCxn id="127" idx="0"/>
          </p:cNvCxnSpPr>
          <p:nvPr/>
        </p:nvCxnSpPr>
        <p:spPr>
          <a:xfrm flipH="1">
            <a:off x="3907299" y="296845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6" idx="5"/>
            <a:endCxn id="129" idx="0"/>
          </p:cNvCxnSpPr>
          <p:nvPr/>
        </p:nvCxnSpPr>
        <p:spPr>
          <a:xfrm>
            <a:off x="4127235" y="296845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7" idx="4"/>
            <a:endCxn id="128" idx="0"/>
          </p:cNvCxnSpPr>
          <p:nvPr/>
        </p:nvCxnSpPr>
        <p:spPr>
          <a:xfrm>
            <a:off x="3907299" y="338216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4"/>
            <a:endCxn id="130" idx="0"/>
          </p:cNvCxnSpPr>
          <p:nvPr/>
        </p:nvCxnSpPr>
        <p:spPr>
          <a:xfrm>
            <a:off x="4256335" y="337148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708619" y="3341606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36" name="TextBox 135"/>
          <p:cNvSpPr txBox="1"/>
          <p:nvPr/>
        </p:nvSpPr>
        <p:spPr>
          <a:xfrm>
            <a:off x="3769971" y="28827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37" name="TextBox 136"/>
          <p:cNvSpPr txBox="1"/>
          <p:nvPr/>
        </p:nvSpPr>
        <p:spPr>
          <a:xfrm>
            <a:off x="4194315" y="28827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38" name="TextBox 137"/>
          <p:cNvSpPr txBox="1"/>
          <p:nvPr/>
        </p:nvSpPr>
        <p:spPr>
          <a:xfrm>
            <a:off x="4261539" y="332789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39" name="Oval 138"/>
          <p:cNvSpPr/>
          <p:nvPr/>
        </p:nvSpPr>
        <p:spPr>
          <a:xfrm>
            <a:off x="4826284" y="285546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Oval 139"/>
          <p:cNvSpPr/>
          <p:nvPr/>
        </p:nvSpPr>
        <p:spPr>
          <a:xfrm>
            <a:off x="4657260" y="32480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Oval 140"/>
          <p:cNvSpPr/>
          <p:nvPr/>
        </p:nvSpPr>
        <p:spPr>
          <a:xfrm>
            <a:off x="4657260" y="36648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Oval 141"/>
          <p:cNvSpPr/>
          <p:nvPr/>
        </p:nvSpPr>
        <p:spPr>
          <a:xfrm>
            <a:off x="5006296" y="323740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/>
          <p:cNvSpPr/>
          <p:nvPr/>
        </p:nvSpPr>
        <p:spPr>
          <a:xfrm>
            <a:off x="5006296" y="365421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4" name="Straight Connector 143"/>
          <p:cNvCxnSpPr>
            <a:stCxn id="139" idx="3"/>
            <a:endCxn id="140" idx="0"/>
          </p:cNvCxnSpPr>
          <p:nvPr/>
        </p:nvCxnSpPr>
        <p:spPr>
          <a:xfrm flipH="1">
            <a:off x="4729260" y="297837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9" idx="5"/>
            <a:endCxn id="142" idx="0"/>
          </p:cNvCxnSpPr>
          <p:nvPr/>
        </p:nvCxnSpPr>
        <p:spPr>
          <a:xfrm>
            <a:off x="4949196" y="297837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729260" y="339208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078296" y="338140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530580" y="335152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49" name="TextBox 148"/>
          <p:cNvSpPr txBox="1"/>
          <p:nvPr/>
        </p:nvSpPr>
        <p:spPr>
          <a:xfrm>
            <a:off x="4591932" y="289263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50" name="TextBox 149"/>
          <p:cNvSpPr txBox="1"/>
          <p:nvPr/>
        </p:nvSpPr>
        <p:spPr>
          <a:xfrm>
            <a:off x="5016276" y="289263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1" name="TextBox 150"/>
          <p:cNvSpPr txBox="1"/>
          <p:nvPr/>
        </p:nvSpPr>
        <p:spPr>
          <a:xfrm>
            <a:off x="5083500" y="33378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52" name="TextBox 151"/>
          <p:cNvSpPr txBox="1"/>
          <p:nvPr/>
        </p:nvSpPr>
        <p:spPr>
          <a:xfrm>
            <a:off x="3922941" y="246101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3" name="TextBox 152"/>
          <p:cNvSpPr txBox="1"/>
          <p:nvPr/>
        </p:nvSpPr>
        <p:spPr>
          <a:xfrm>
            <a:off x="4513340" y="232670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54" name="Oval 153"/>
          <p:cNvSpPr/>
          <p:nvPr/>
        </p:nvSpPr>
        <p:spPr>
          <a:xfrm>
            <a:off x="6866414" y="21997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/>
          <p:cNvSpPr/>
          <p:nvPr/>
        </p:nvSpPr>
        <p:spPr>
          <a:xfrm>
            <a:off x="6030122" y="28383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Oval 155"/>
          <p:cNvSpPr/>
          <p:nvPr/>
        </p:nvSpPr>
        <p:spPr>
          <a:xfrm>
            <a:off x="5861098" y="323092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Oval 156"/>
          <p:cNvSpPr/>
          <p:nvPr/>
        </p:nvSpPr>
        <p:spPr>
          <a:xfrm>
            <a:off x="5861098" y="36477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Oval 157"/>
          <p:cNvSpPr/>
          <p:nvPr/>
        </p:nvSpPr>
        <p:spPr>
          <a:xfrm>
            <a:off x="6210134" y="322025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Oval 158"/>
          <p:cNvSpPr/>
          <p:nvPr/>
        </p:nvSpPr>
        <p:spPr>
          <a:xfrm>
            <a:off x="6210134" y="363705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0" name="Straight Connector 159"/>
          <p:cNvCxnSpPr>
            <a:stCxn id="155" idx="3"/>
            <a:endCxn id="156" idx="0"/>
          </p:cNvCxnSpPr>
          <p:nvPr/>
        </p:nvCxnSpPr>
        <p:spPr>
          <a:xfrm flipH="1">
            <a:off x="5933098" y="2961222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5" idx="5"/>
            <a:endCxn id="158" idx="0"/>
          </p:cNvCxnSpPr>
          <p:nvPr/>
        </p:nvCxnSpPr>
        <p:spPr>
          <a:xfrm>
            <a:off x="6153034" y="2961222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6" idx="4"/>
            <a:endCxn id="157" idx="0"/>
          </p:cNvCxnSpPr>
          <p:nvPr/>
        </p:nvCxnSpPr>
        <p:spPr>
          <a:xfrm>
            <a:off x="5933098" y="337492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4"/>
            <a:endCxn id="159" idx="0"/>
          </p:cNvCxnSpPr>
          <p:nvPr/>
        </p:nvCxnSpPr>
        <p:spPr>
          <a:xfrm>
            <a:off x="6282134" y="3364250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4" idx="3"/>
            <a:endCxn id="155" idx="0"/>
          </p:cNvCxnSpPr>
          <p:nvPr/>
        </p:nvCxnSpPr>
        <p:spPr>
          <a:xfrm flipH="1">
            <a:off x="6102122" y="2322658"/>
            <a:ext cx="785380" cy="5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54" idx="4"/>
            <a:endCxn id="172" idx="0"/>
          </p:cNvCxnSpPr>
          <p:nvPr/>
        </p:nvCxnSpPr>
        <p:spPr>
          <a:xfrm flipH="1">
            <a:off x="6937252" y="2343746"/>
            <a:ext cx="1162" cy="50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4" idx="5"/>
            <a:endCxn id="185" idx="0"/>
          </p:cNvCxnSpPr>
          <p:nvPr/>
        </p:nvCxnSpPr>
        <p:spPr>
          <a:xfrm>
            <a:off x="6989326" y="2322658"/>
            <a:ext cx="769887" cy="53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734418" y="3334370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68" name="TextBox 167"/>
          <p:cNvSpPr txBox="1"/>
          <p:nvPr/>
        </p:nvSpPr>
        <p:spPr>
          <a:xfrm>
            <a:off x="5795770" y="287547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6302234" y="232670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70" name="TextBox 169"/>
          <p:cNvSpPr txBox="1"/>
          <p:nvPr/>
        </p:nvSpPr>
        <p:spPr>
          <a:xfrm>
            <a:off x="6220114" y="287547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71" name="TextBox 170"/>
          <p:cNvSpPr txBox="1"/>
          <p:nvPr/>
        </p:nvSpPr>
        <p:spPr>
          <a:xfrm>
            <a:off x="6287338" y="332065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72" name="Oval 171"/>
          <p:cNvSpPr/>
          <p:nvPr/>
        </p:nvSpPr>
        <p:spPr>
          <a:xfrm>
            <a:off x="6865252" y="28455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6696228" y="323816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6696228" y="365497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7045264" y="322748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045264" y="364429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7" name="Straight Connector 176"/>
          <p:cNvCxnSpPr>
            <a:stCxn id="172" idx="3"/>
            <a:endCxn id="173" idx="0"/>
          </p:cNvCxnSpPr>
          <p:nvPr/>
        </p:nvCxnSpPr>
        <p:spPr>
          <a:xfrm flipH="1">
            <a:off x="6768228" y="296845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2" idx="5"/>
            <a:endCxn id="175" idx="0"/>
          </p:cNvCxnSpPr>
          <p:nvPr/>
        </p:nvCxnSpPr>
        <p:spPr>
          <a:xfrm>
            <a:off x="6988164" y="296845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3" idx="4"/>
            <a:endCxn id="174" idx="0"/>
          </p:cNvCxnSpPr>
          <p:nvPr/>
        </p:nvCxnSpPr>
        <p:spPr>
          <a:xfrm>
            <a:off x="6768228" y="338216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5" idx="4"/>
            <a:endCxn id="176" idx="0"/>
          </p:cNvCxnSpPr>
          <p:nvPr/>
        </p:nvCxnSpPr>
        <p:spPr>
          <a:xfrm>
            <a:off x="7117264" y="337148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569548" y="3341606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82" name="TextBox 181"/>
          <p:cNvSpPr txBox="1"/>
          <p:nvPr/>
        </p:nvSpPr>
        <p:spPr>
          <a:xfrm>
            <a:off x="6630900" y="28827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3" name="TextBox 182"/>
          <p:cNvSpPr txBox="1"/>
          <p:nvPr/>
        </p:nvSpPr>
        <p:spPr>
          <a:xfrm>
            <a:off x="7055244" y="28827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84" name="TextBox 183"/>
          <p:cNvSpPr txBox="1"/>
          <p:nvPr/>
        </p:nvSpPr>
        <p:spPr>
          <a:xfrm>
            <a:off x="7122468" y="332789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5" name="Oval 184"/>
          <p:cNvSpPr/>
          <p:nvPr/>
        </p:nvSpPr>
        <p:spPr>
          <a:xfrm>
            <a:off x="7687213" y="285546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Oval 185"/>
          <p:cNvSpPr/>
          <p:nvPr/>
        </p:nvSpPr>
        <p:spPr>
          <a:xfrm>
            <a:off x="7518189" y="32480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7" name="Oval 186"/>
          <p:cNvSpPr/>
          <p:nvPr/>
        </p:nvSpPr>
        <p:spPr>
          <a:xfrm>
            <a:off x="7518189" y="36648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/>
          <p:cNvSpPr/>
          <p:nvPr/>
        </p:nvSpPr>
        <p:spPr>
          <a:xfrm>
            <a:off x="7867225" y="323740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Oval 188"/>
          <p:cNvSpPr/>
          <p:nvPr/>
        </p:nvSpPr>
        <p:spPr>
          <a:xfrm>
            <a:off x="7867225" y="365421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0" name="Straight Connector 189"/>
          <p:cNvCxnSpPr>
            <a:stCxn id="185" idx="3"/>
            <a:endCxn id="186" idx="0"/>
          </p:cNvCxnSpPr>
          <p:nvPr/>
        </p:nvCxnSpPr>
        <p:spPr>
          <a:xfrm flipH="1">
            <a:off x="7590189" y="297837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85" idx="5"/>
            <a:endCxn id="188" idx="0"/>
          </p:cNvCxnSpPr>
          <p:nvPr/>
        </p:nvCxnSpPr>
        <p:spPr>
          <a:xfrm>
            <a:off x="7810125" y="297837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6" idx="4"/>
            <a:endCxn id="187" idx="0"/>
          </p:cNvCxnSpPr>
          <p:nvPr/>
        </p:nvCxnSpPr>
        <p:spPr>
          <a:xfrm>
            <a:off x="7590189" y="339208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8" idx="4"/>
            <a:endCxn id="189" idx="0"/>
          </p:cNvCxnSpPr>
          <p:nvPr/>
        </p:nvCxnSpPr>
        <p:spPr>
          <a:xfrm>
            <a:off x="7939225" y="338140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7391509" y="335152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95" name="TextBox 194"/>
          <p:cNvSpPr txBox="1"/>
          <p:nvPr/>
        </p:nvSpPr>
        <p:spPr>
          <a:xfrm>
            <a:off x="7452861" y="289263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96" name="TextBox 195"/>
          <p:cNvSpPr txBox="1"/>
          <p:nvPr/>
        </p:nvSpPr>
        <p:spPr>
          <a:xfrm>
            <a:off x="7877205" y="289263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97" name="TextBox 196"/>
          <p:cNvSpPr txBox="1"/>
          <p:nvPr/>
        </p:nvSpPr>
        <p:spPr>
          <a:xfrm>
            <a:off x="7944429" y="33378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98" name="TextBox 197"/>
          <p:cNvSpPr txBox="1"/>
          <p:nvPr/>
        </p:nvSpPr>
        <p:spPr>
          <a:xfrm>
            <a:off x="6783870" y="246101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99" name="TextBox 198"/>
          <p:cNvSpPr txBox="1"/>
          <p:nvPr/>
        </p:nvSpPr>
        <p:spPr>
          <a:xfrm>
            <a:off x="7374269" y="232670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00" name="Oval 199"/>
          <p:cNvSpPr/>
          <p:nvPr/>
        </p:nvSpPr>
        <p:spPr>
          <a:xfrm>
            <a:off x="4621340" y="103504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2" name="Straight Connector 201"/>
          <p:cNvCxnSpPr>
            <a:stCxn id="200" idx="2"/>
            <a:endCxn id="4" idx="7"/>
          </p:cNvCxnSpPr>
          <p:nvPr/>
        </p:nvCxnSpPr>
        <p:spPr>
          <a:xfrm flipH="1">
            <a:off x="1326780" y="1107040"/>
            <a:ext cx="3294560" cy="112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00" idx="3"/>
            <a:endCxn id="108" idx="0"/>
          </p:cNvCxnSpPr>
          <p:nvPr/>
        </p:nvCxnSpPr>
        <p:spPr>
          <a:xfrm flipH="1">
            <a:off x="4077485" y="1157952"/>
            <a:ext cx="564943" cy="104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0" idx="5"/>
            <a:endCxn id="154" idx="1"/>
          </p:cNvCxnSpPr>
          <p:nvPr/>
        </p:nvCxnSpPr>
        <p:spPr>
          <a:xfrm>
            <a:off x="4744252" y="1157952"/>
            <a:ext cx="2143250" cy="106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0" idx="6"/>
          </p:cNvCxnSpPr>
          <p:nvPr/>
        </p:nvCxnSpPr>
        <p:spPr>
          <a:xfrm>
            <a:off x="4765340" y="1107040"/>
            <a:ext cx="3911116" cy="117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663788" y="1407597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18" name="TextBox 217"/>
          <p:cNvSpPr txBox="1"/>
          <p:nvPr/>
        </p:nvSpPr>
        <p:spPr>
          <a:xfrm>
            <a:off x="4145218" y="143021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19" name="TextBox 218"/>
          <p:cNvSpPr txBox="1"/>
          <p:nvPr/>
        </p:nvSpPr>
        <p:spPr>
          <a:xfrm>
            <a:off x="5594493" y="1592263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20" name="TextBox 219"/>
          <p:cNvSpPr txBox="1"/>
          <p:nvPr/>
        </p:nvSpPr>
        <p:spPr>
          <a:xfrm>
            <a:off x="6647284" y="137404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4" name="Freeform 223"/>
          <p:cNvSpPr/>
          <p:nvPr/>
        </p:nvSpPr>
        <p:spPr>
          <a:xfrm>
            <a:off x="4331970" y="1276350"/>
            <a:ext cx="899160" cy="2453640"/>
          </a:xfrm>
          <a:custGeom>
            <a:avLst/>
            <a:gdLst>
              <a:gd name="connsiteX0" fmla="*/ 525780 w 899160"/>
              <a:gd name="connsiteY0" fmla="*/ 2453640 h 2453640"/>
              <a:gd name="connsiteX1" fmla="*/ 525780 w 899160"/>
              <a:gd name="connsiteY1" fmla="*/ 1897380 h 2453640"/>
              <a:gd name="connsiteX2" fmla="*/ 899160 w 899160"/>
              <a:gd name="connsiteY2" fmla="*/ 1443990 h 2453640"/>
              <a:gd name="connsiteX3" fmla="*/ 0 w 899160"/>
              <a:gd name="connsiteY3" fmla="*/ 842010 h 2453640"/>
              <a:gd name="connsiteX4" fmla="*/ 377190 w 899160"/>
              <a:gd name="connsiteY4" fmla="*/ 0 h 2453640"/>
              <a:gd name="connsiteX5" fmla="*/ 377190 w 899160"/>
              <a:gd name="connsiteY5" fmla="*/ 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9160" h="2453640">
                <a:moveTo>
                  <a:pt x="525780" y="2453640"/>
                </a:moveTo>
                <a:lnTo>
                  <a:pt x="525780" y="1897380"/>
                </a:lnTo>
                <a:lnTo>
                  <a:pt x="899160" y="1443990"/>
                </a:lnTo>
                <a:lnTo>
                  <a:pt x="0" y="842010"/>
                </a:lnTo>
                <a:lnTo>
                  <a:pt x="377190" y="0"/>
                </a:lnTo>
                <a:lnTo>
                  <a:pt x="37719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4832392" y="1441240"/>
            <a:ext cx="1507852" cy="2192137"/>
          </a:xfrm>
          <a:custGeom>
            <a:avLst/>
            <a:gdLst>
              <a:gd name="connsiteX0" fmla="*/ 1301960 w 1507852"/>
              <a:gd name="connsiteY0" fmla="*/ 2192137 h 2192137"/>
              <a:gd name="connsiteX1" fmla="*/ 1295905 w 1507852"/>
              <a:gd name="connsiteY1" fmla="*/ 1689520 h 2192137"/>
              <a:gd name="connsiteX2" fmla="*/ 938623 w 1507852"/>
              <a:gd name="connsiteY2" fmla="*/ 1253515 h 2192137"/>
              <a:gd name="connsiteX3" fmla="*/ 1507852 w 1507852"/>
              <a:gd name="connsiteY3" fmla="*/ 884122 h 2192137"/>
              <a:gd name="connsiteX4" fmla="*/ 0 w 1507852"/>
              <a:gd name="connsiteY4" fmla="*/ 0 h 2192137"/>
              <a:gd name="connsiteX5" fmla="*/ 0 w 1507852"/>
              <a:gd name="connsiteY5" fmla="*/ 0 h 219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7852" h="2192137">
                <a:moveTo>
                  <a:pt x="1301960" y="2192137"/>
                </a:moveTo>
                <a:cubicBezTo>
                  <a:pt x="1299942" y="2024598"/>
                  <a:pt x="1297923" y="1857059"/>
                  <a:pt x="1295905" y="1689520"/>
                </a:cubicBezTo>
                <a:lnTo>
                  <a:pt x="938623" y="1253515"/>
                </a:lnTo>
                <a:lnTo>
                  <a:pt x="1507852" y="88412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45" grpId="0"/>
      <p:bldP spid="46" grpId="0"/>
      <p:bldP spid="47" grpId="0"/>
      <p:bldP spid="48" grpId="0"/>
      <p:bldP spid="49" grpId="0"/>
      <p:bldP spid="78" grpId="0" animBg="1"/>
      <p:bldP spid="79" grpId="0" animBg="1"/>
      <p:bldP spid="80" grpId="0" animBg="1"/>
      <p:bldP spid="81" grpId="0" animBg="1"/>
      <p:bldP spid="82" grpId="0" animBg="1"/>
      <p:bldP spid="87" grpId="0"/>
      <p:bldP spid="88" grpId="0"/>
      <p:bldP spid="89" grpId="0"/>
      <p:bldP spid="90" grpId="0"/>
      <p:bldP spid="92" grpId="0" animBg="1"/>
      <p:bldP spid="93" grpId="0" animBg="1"/>
      <p:bldP spid="94" grpId="0" animBg="1"/>
      <p:bldP spid="95" grpId="0" animBg="1"/>
      <p:bldP spid="96" grpId="0" animBg="1"/>
      <p:bldP spid="101" grpId="0"/>
      <p:bldP spid="102" grpId="0"/>
      <p:bldP spid="103" grpId="0"/>
      <p:bldP spid="104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1" grpId="0"/>
      <p:bldP spid="122" grpId="0"/>
      <p:bldP spid="123" grpId="0"/>
      <p:bldP spid="124" grpId="0"/>
      <p:bldP spid="125" grpId="0"/>
      <p:bldP spid="126" grpId="0" animBg="1"/>
      <p:bldP spid="127" grpId="0" animBg="1"/>
      <p:bldP spid="128" grpId="0" animBg="1"/>
      <p:bldP spid="129" grpId="0" animBg="1"/>
      <p:bldP spid="130" grpId="0" animBg="1"/>
      <p:bldP spid="135" grpId="0"/>
      <p:bldP spid="136" grpId="0"/>
      <p:bldP spid="137" grpId="0"/>
      <p:bldP spid="138" grpId="0"/>
      <p:bldP spid="139" grpId="0" animBg="1"/>
      <p:bldP spid="140" grpId="0" animBg="1"/>
      <p:bldP spid="141" grpId="0" animBg="1"/>
      <p:bldP spid="142" grpId="0" animBg="1"/>
      <p:bldP spid="143" grpId="0" animBg="1"/>
      <p:bldP spid="148" grpId="0"/>
      <p:bldP spid="149" grpId="0"/>
      <p:bldP spid="150" grpId="0"/>
      <p:bldP spid="151" grpId="0"/>
      <p:bldP spid="152" grpId="0"/>
      <p:bldP spid="153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7" grpId="0"/>
      <p:bldP spid="168" grpId="0"/>
      <p:bldP spid="169" grpId="0"/>
      <p:bldP spid="170" grpId="0"/>
      <p:bldP spid="171" grpId="0"/>
      <p:bldP spid="172" grpId="0" animBg="1"/>
      <p:bldP spid="173" grpId="0" animBg="1"/>
      <p:bldP spid="174" grpId="0" animBg="1"/>
      <p:bldP spid="175" grpId="0" animBg="1"/>
      <p:bldP spid="176" grpId="0" animBg="1"/>
      <p:bldP spid="181" grpId="0"/>
      <p:bldP spid="182" grpId="0"/>
      <p:bldP spid="183" grpId="0"/>
      <p:bldP spid="184" grpId="0"/>
      <p:bldP spid="185" grpId="0" animBg="1"/>
      <p:bldP spid="186" grpId="0" animBg="1"/>
      <p:bldP spid="187" grpId="0" animBg="1"/>
      <p:bldP spid="188" grpId="0" animBg="1"/>
      <p:bldP spid="189" grpId="0" animBg="1"/>
      <p:bldP spid="194" grpId="0"/>
      <p:bldP spid="195" grpId="0"/>
      <p:bldP spid="196" grpId="0"/>
      <p:bldP spid="197" grpId="0"/>
      <p:bldP spid="198" grpId="0"/>
      <p:bldP spid="199" grpId="0"/>
      <p:bldP spid="200" grpId="0" animBg="1"/>
      <p:bldP spid="217" grpId="0"/>
      <p:bldP spid="218" grpId="0"/>
      <p:bldP spid="219" grpId="0"/>
      <p:bldP spid="220" grpId="0"/>
      <p:bldP spid="224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15997</TotalTime>
  <Words>2261</Words>
  <Application>Microsoft Office PowerPoint</Application>
  <PresentationFormat>On-screen Show (4:3)</PresentationFormat>
  <Paragraphs>873</Paragraphs>
  <Slides>31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Arial</vt:lpstr>
      <vt:lpstr>Calibri</vt:lpstr>
      <vt:lpstr>Cambria Math</vt:lpstr>
      <vt:lpstr>Consolas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UNIT-7 Backtracking &amp; Branch &amp; Bound</vt:lpstr>
      <vt:lpstr>Outline</vt:lpstr>
      <vt:lpstr>Backtracking</vt:lpstr>
      <vt:lpstr>The n-queens problem</vt:lpstr>
      <vt:lpstr>The 4-queen problem </vt:lpstr>
      <vt:lpstr>N- Queen problem</vt:lpstr>
      <vt:lpstr>PowerPoint Presentation</vt:lpstr>
      <vt:lpstr>PowerPoint Presentation</vt:lpstr>
      <vt:lpstr>n-Queens State Space Tree</vt:lpstr>
      <vt:lpstr>PowerPoint Presentation</vt:lpstr>
      <vt:lpstr>Knapsack Problem -  BackTracking</vt:lpstr>
      <vt:lpstr>Knapsack Problem – Cont…</vt:lpstr>
      <vt:lpstr>Knapsack Problem – Cont…</vt:lpstr>
      <vt:lpstr>Minimax Principle</vt:lpstr>
      <vt:lpstr>Minimax principle – Cont…</vt:lpstr>
      <vt:lpstr>Minimax principle – Cont…</vt:lpstr>
      <vt:lpstr>PowerPoint Presentation</vt:lpstr>
      <vt:lpstr>Travelling Salesman Problem (TSP)</vt:lpstr>
      <vt:lpstr>TSP – Using Branch and Bound</vt:lpstr>
      <vt:lpstr>Step-1 Create initial cost matrix and reduce it</vt:lpstr>
      <vt:lpstr>Step-2 Find cost to further nodes</vt:lpstr>
      <vt:lpstr>Step-2 Find Cost(A-&gt;B)</vt:lpstr>
      <vt:lpstr>Step-2 Find Cost(A-&gt;C)</vt:lpstr>
      <vt:lpstr>Step-2 Find Cost(A-&gt;D)</vt:lpstr>
      <vt:lpstr>Step-2 Find cost to further nodes</vt:lpstr>
      <vt:lpstr>Step-3 Find cost to further nodes</vt:lpstr>
      <vt:lpstr>Step-3 Find Cost(A-&gt;C-&gt;B)</vt:lpstr>
      <vt:lpstr>Step-3 Find Cost(A-&gt;C-&gt;D)</vt:lpstr>
      <vt:lpstr>Step-4 Find cost to further nodes</vt:lpstr>
      <vt:lpstr>Step-4 Find Cost(A-&gt;C-&gt;D-&gt;B)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3303</cp:revision>
  <dcterms:created xsi:type="dcterms:W3CDTF">2013-05-17T03:00:03Z</dcterms:created>
  <dcterms:modified xsi:type="dcterms:W3CDTF">2017-09-16T07:36:50Z</dcterms:modified>
</cp:coreProperties>
</file>