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380" r:id="rId4"/>
    <p:sldId id="400" r:id="rId5"/>
    <p:sldId id="403" r:id="rId6"/>
    <p:sldId id="402" r:id="rId7"/>
    <p:sldId id="404" r:id="rId8"/>
    <p:sldId id="405" r:id="rId9"/>
    <p:sldId id="406" r:id="rId10"/>
    <p:sldId id="407" r:id="rId11"/>
    <p:sldId id="409" r:id="rId12"/>
    <p:sldId id="408" r:id="rId13"/>
    <p:sldId id="410" r:id="rId14"/>
    <p:sldId id="411" r:id="rId15"/>
    <p:sldId id="412" r:id="rId16"/>
    <p:sldId id="415" r:id="rId17"/>
    <p:sldId id="416" r:id="rId18"/>
    <p:sldId id="417" r:id="rId19"/>
    <p:sldId id="418" r:id="rId20"/>
    <p:sldId id="419" r:id="rId21"/>
    <p:sldId id="421" r:id="rId22"/>
    <p:sldId id="426" r:id="rId23"/>
    <p:sldId id="420" r:id="rId24"/>
    <p:sldId id="427" r:id="rId25"/>
    <p:sldId id="429" r:id="rId26"/>
    <p:sldId id="428" r:id="rId27"/>
    <p:sldId id="3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k2vfXjFcbmopcoJKx4/fQ==" hashData="aBvzI3w7lxS4DGNawPUTMDNGxq+pIt6ehe7w4dX3VWkiQ99qFDmoiPi0zwhGOAEKVEBCfTXlo6/NUDYOW0hW3A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4F81BD"/>
    <a:srgbClr val="E9EDF4"/>
    <a:srgbClr val="C0C0C0"/>
    <a:srgbClr val="D3D2D2"/>
    <a:srgbClr val="008000"/>
    <a:srgbClr val="4D4C4D"/>
    <a:srgbClr val="66FF66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3201" autoAdjust="0"/>
  </p:normalViewPr>
  <p:slideViewPr>
    <p:cSldViewPr>
      <p:cViewPr varScale="1">
        <p:scale>
          <a:sx n="61" d="100"/>
          <a:sy n="61" d="100"/>
        </p:scale>
        <p:origin x="1416" y="17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en-IN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8 String Matching                             </a:t>
            </a:r>
            <a:r>
              <a:rPr lang="en-IN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228184" y="6139934"/>
            <a:ext cx="29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INS is very Interesting</a:t>
            </a:r>
            <a:r>
              <a:rPr lang="en-IN" baseline="0" dirty="0" smtClean="0">
                <a:solidFill>
                  <a:schemeClr val="bg1"/>
                </a:solidFill>
              </a:rPr>
              <a:t> Subject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9/27/2017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Unit-7         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9/27/2017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Analysis and Design of Algorithm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2150703)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2898412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UNIT-8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String Matching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8" name="Picture 7" descr="Image result for ANALYSIS AND DESIGN OF ALGORITHMS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89" y="80628"/>
            <a:ext cx="3465132" cy="34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Rabin-Karp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4110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We can compute </a:t>
            </a:r>
            <a:r>
              <a:rPr lang="en-IN" i="1" dirty="0" err="1">
                <a:latin typeface="Consolas" panose="020B0609020204030204" pitchFamily="49" charset="0"/>
              </a:rPr>
              <a:t>t</a:t>
            </a:r>
            <a:r>
              <a:rPr lang="en-IN" i="1" baseline="-25000" dirty="0" err="1">
                <a:latin typeface="Consolas" panose="020B0609020204030204" pitchFamily="49" charset="0"/>
              </a:rPr>
              <a:t>s</a:t>
            </a:r>
            <a:r>
              <a:rPr lang="en-IN" dirty="0" smtClean="0"/>
              <a:t> using following formula 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750" y="1440715"/>
            <a:ext cx="90725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32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32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+1 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10(</a:t>
            </a:r>
            <a:r>
              <a:rPr lang="en-IN" sz="32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3200" i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3200" i="1" baseline="-25000" dirty="0" smtClean="0">
                <a:latin typeface="Consolas" panose="020B0609020204030204" pitchFamily="49" charset="0"/>
              </a:rPr>
              <a:t> 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- 10</a:t>
            </a:r>
            <a:r>
              <a:rPr lang="en-IN" sz="3200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m-1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T[s+1]) + T[s + m + 1]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93360"/>
              </p:ext>
            </p:extLst>
          </p:nvPr>
        </p:nvGraphicFramePr>
        <p:xfrm>
          <a:off x="1523999" y="2139204"/>
          <a:ext cx="609600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87430" y="2798542"/>
            <a:ext cx="3448466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For m=2 and </a:t>
            </a:r>
            <a:r>
              <a:rPr lang="en-IN" sz="24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31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7430" y="3338056"/>
            <a:ext cx="8766070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 wish to remove higher order digit T[s+1]=3 and bring the new lower order digit T[s+m+1]=4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9652" y="2083466"/>
            <a:ext cx="1260140" cy="576064"/>
          </a:xfrm>
          <a:prstGeom prst="rect">
            <a:avLst/>
          </a:prstGeom>
          <a:noFill/>
          <a:ln w="28575"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86845" y="4235608"/>
            <a:ext cx="8750628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+1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10(31-10·3) + 4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= 10(1) + 4 = 14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45" y="5117748"/>
            <a:ext cx="8750628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+2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10(14-10·1) + 1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= 10(4) + 1 = 41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007604" y="2760336"/>
            <a:ext cx="3384376" cy="1419222"/>
          </a:xfrm>
          <a:prstGeom prst="wedgeRoundRectCallout">
            <a:avLst>
              <a:gd name="adj1" fmla="val 36111"/>
              <a:gd name="adj2" fmla="val -109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Removes the higher- order digit from </a:t>
            </a:r>
            <a:r>
              <a:rPr lang="en-IN" sz="28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IN" sz="2800" i="1" baseline="-25000" dirty="0" err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752020" y="2780655"/>
            <a:ext cx="3384376" cy="1419222"/>
          </a:xfrm>
          <a:prstGeom prst="wedgeRoundRectCallout">
            <a:avLst>
              <a:gd name="adj1" fmla="val 36111"/>
              <a:gd name="adj2" fmla="val -109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Brings lower-order digit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5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06094 -0.00231 " pathEditMode="relative" rAng="0" ptsTypes="AA">
                                      <p:cBhvr>
                                        <p:cTn id="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Rabin-Karp-Matcher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RABIN-KARP-MATCHER(T, P, d, q)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n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length[T];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m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length[P];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h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d</a:t>
            </a:r>
            <a:r>
              <a:rPr lang="en-I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m-1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mod q;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0;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t</a:t>
            </a:r>
            <a:r>
              <a:rPr lang="en-I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0;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for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← 1 to m do 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(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IN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+ P[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]) mod 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t</a:t>
            </a:r>
            <a:r>
              <a:rPr lang="en-I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(dt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T[</a:t>
            </a:r>
            <a:r>
              <a:rPr lang="en-I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]) mod q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for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s ← 0 to n – m do 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if </a:t>
            </a:r>
            <a:r>
              <a:rPr lang="en-IN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==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ts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then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if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P[1..m] == T[s+1..s+m] then 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print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“pattern occurs with 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shift” s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if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s &lt; n-m then </a:t>
            </a:r>
          </a:p>
          <a:p>
            <a:pPr marL="0" indent="0"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t</a:t>
            </a:r>
            <a:r>
              <a:rPr lang="en-I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s+1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(d(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IN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– T[s+1]h) + T[s+m+1]) mod q</a:t>
            </a:r>
          </a:p>
          <a:p>
            <a:pPr marL="0" indent="0">
              <a:buNone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30043"/>
              </p:ext>
            </p:extLst>
          </p:nvPr>
        </p:nvGraphicFramePr>
        <p:xfrm>
          <a:off x="5616111" y="996942"/>
          <a:ext cx="3337392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632972313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959464589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837615725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340922682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5402268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89237245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077832017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30386524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74131805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355053339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42733"/>
              </p:ext>
            </p:extLst>
          </p:nvPr>
        </p:nvGraphicFramePr>
        <p:xfrm>
          <a:off x="5616108" y="1522663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632972313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338835" y="930262"/>
            <a:ext cx="0" cy="49227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85881"/>
              </p:ext>
            </p:extLst>
          </p:nvPr>
        </p:nvGraphicFramePr>
        <p:xfrm>
          <a:off x="6641012" y="1522663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d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69468"/>
              </p:ext>
            </p:extLst>
          </p:nvPr>
        </p:nvGraphicFramePr>
        <p:xfrm>
          <a:off x="7665916" y="1522663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q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48852"/>
              </p:ext>
            </p:extLst>
          </p:nvPr>
        </p:nvGraphicFramePr>
        <p:xfrm>
          <a:off x="5616108" y="2073903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78617"/>
              </p:ext>
            </p:extLst>
          </p:nvPr>
        </p:nvGraphicFramePr>
        <p:xfrm>
          <a:off x="6641012" y="2068116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25756"/>
              </p:ext>
            </p:extLst>
          </p:nvPr>
        </p:nvGraphicFramePr>
        <p:xfrm>
          <a:off x="7665916" y="2048384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h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64663"/>
              </p:ext>
            </p:extLst>
          </p:nvPr>
        </p:nvGraphicFramePr>
        <p:xfrm>
          <a:off x="5616108" y="2627754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i="1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  <a:endParaRPr lang="en-IN" sz="240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14270"/>
              </p:ext>
            </p:extLst>
          </p:nvPr>
        </p:nvGraphicFramePr>
        <p:xfrm>
          <a:off x="6628157" y="2613569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3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370225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en-IN" sz="24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IN" sz="2400" i="0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IN" sz="2400" i="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19042"/>
              </p:ext>
            </p:extLst>
          </p:nvPr>
        </p:nvGraphicFramePr>
        <p:xfrm>
          <a:off x="5616108" y="2623113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i="1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  <a:endParaRPr lang="en-IN" sz="2400" i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94980"/>
              </p:ext>
            </p:extLst>
          </p:nvPr>
        </p:nvGraphicFramePr>
        <p:xfrm>
          <a:off x="6628157" y="2608928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3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370225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en-IN" sz="24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IN" sz="2400" i="0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IN" sz="2400" i="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7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String Matching Using Finite Automata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 finite automaton M is a 5-tuple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𝜮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IN" sz="3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b="1" dirty="0" smtClean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IN" dirty="0" smtClean="0"/>
                  <a:t> is a finite set of </a:t>
                </a:r>
                <a:r>
                  <a:rPr lang="en-IN" b="1" dirty="0" smtClean="0">
                    <a:solidFill>
                      <a:schemeClr val="tx2"/>
                    </a:solidFill>
                  </a:rPr>
                  <a:t>states</a:t>
                </a:r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IN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𝛜</m:t>
                    </m:r>
                    <m:r>
                      <a:rPr lang="en-IN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IN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IN" dirty="0"/>
                  <a:t>is a </a:t>
                </a:r>
                <a:r>
                  <a:rPr lang="en-IN" b="1" dirty="0">
                    <a:solidFill>
                      <a:schemeClr val="tx2"/>
                    </a:solidFill>
                  </a:rPr>
                  <a:t>start </a:t>
                </a:r>
                <a:r>
                  <a:rPr lang="en-IN" b="1" dirty="0" smtClean="0">
                    <a:solidFill>
                      <a:schemeClr val="tx2"/>
                    </a:solidFill>
                  </a:rPr>
                  <a:t>state</a:t>
                </a:r>
                <a:r>
                  <a:rPr lang="en-IN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set of </a:t>
                </a:r>
                <a:r>
                  <a:rPr lang="en-IN" b="1" dirty="0" smtClean="0">
                    <a:solidFill>
                      <a:schemeClr val="tx2"/>
                    </a:solidFill>
                  </a:rPr>
                  <a:t>accepting states</a:t>
                </a:r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IN" b="1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finite </a:t>
                </a:r>
                <a:r>
                  <a:rPr lang="en-IN" b="1" dirty="0">
                    <a:solidFill>
                      <a:schemeClr val="tx2"/>
                    </a:solidFill>
                  </a:rPr>
                  <a:t>input alphabet</a:t>
                </a:r>
                <a:r>
                  <a:rPr lang="en-IN" dirty="0"/>
                  <a:t>,</a:t>
                </a:r>
                <a:r>
                  <a:rPr lang="en-IN" b="1" dirty="0" smtClean="0">
                    <a:solidFill>
                      <a:schemeClr val="tx2"/>
                    </a:solidFill>
                  </a:rPr>
                  <a:t>	 </a:t>
                </a: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IN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IN" dirty="0"/>
                  <a:t>is a </a:t>
                </a:r>
                <a:r>
                  <a:rPr lang="en-IN" b="1" dirty="0">
                    <a:solidFill>
                      <a:schemeClr val="tx2"/>
                    </a:solidFill>
                  </a:rPr>
                  <a:t>transition function</a:t>
                </a:r>
                <a:r>
                  <a:rPr lang="en-IN" dirty="0"/>
                  <a:t> of 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22775"/>
              </p:ext>
            </p:extLst>
          </p:nvPr>
        </p:nvGraphicFramePr>
        <p:xfrm>
          <a:off x="575556" y="4560684"/>
          <a:ext cx="259228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33357209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339634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5890981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Input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1429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State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96566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31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55326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014798" y="4367750"/>
            <a:ext cx="3938702" cy="2021734"/>
            <a:chOff x="3931150" y="4367750"/>
            <a:chExt cx="3938702" cy="2021734"/>
          </a:xfrm>
        </p:grpSpPr>
        <p:sp>
          <p:nvSpPr>
            <p:cNvPr id="5" name="Oval 4"/>
            <p:cNvSpPr/>
            <p:nvPr/>
          </p:nvSpPr>
          <p:spPr>
            <a:xfrm>
              <a:off x="4860032" y="5013176"/>
              <a:ext cx="648000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/>
                <a:t>0</a:t>
              </a:r>
              <a:endParaRPr lang="en-IN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221852" y="5013176"/>
              <a:ext cx="648000" cy="6480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/>
                <a:t>1</a:t>
              </a:r>
              <a:endParaRPr lang="en-IN" b="1" dirty="0"/>
            </a:p>
          </p:txBody>
        </p:sp>
        <p:cxnSp>
          <p:nvCxnSpPr>
            <p:cNvPr id="8" name="Curved Connector 7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6364942" y="3832266"/>
              <a:ext cx="12700" cy="2361820"/>
            </a:xfrm>
            <a:prstGeom prst="curvedConnector3">
              <a:avLst>
                <a:gd name="adj1" fmla="val 1800000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6" idx="4"/>
              <a:endCxn id="5" idx="4"/>
            </p:cNvCxnSpPr>
            <p:nvPr/>
          </p:nvCxnSpPr>
          <p:spPr>
            <a:xfrm rot="5400000">
              <a:off x="6364942" y="4480338"/>
              <a:ext cx="12700" cy="2361820"/>
            </a:xfrm>
            <a:prstGeom prst="curvedConnector3">
              <a:avLst>
                <a:gd name="adj1" fmla="val 1800000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6" idx="5"/>
              <a:endCxn id="5" idx="3"/>
            </p:cNvCxnSpPr>
            <p:nvPr/>
          </p:nvCxnSpPr>
          <p:spPr>
            <a:xfrm rot="5400000">
              <a:off x="6364942" y="4156327"/>
              <a:ext cx="12700" cy="2820026"/>
            </a:xfrm>
            <a:prstGeom prst="curvedConnector3">
              <a:avLst>
                <a:gd name="adj1" fmla="val 6121402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5" idx="1"/>
              <a:endCxn id="5" idx="2"/>
            </p:cNvCxnSpPr>
            <p:nvPr/>
          </p:nvCxnSpPr>
          <p:spPr>
            <a:xfrm rot="16200000" flipH="1" flipV="1">
              <a:off x="4792917" y="5175199"/>
              <a:ext cx="229128" cy="94897"/>
            </a:xfrm>
            <a:prstGeom prst="curvedConnector4">
              <a:avLst>
                <a:gd name="adj1" fmla="val -195741"/>
                <a:gd name="adj2" fmla="val 673635"/>
              </a:avLst>
            </a:prstGeom>
            <a:ln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211322" y="436775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/>
                <a:t>a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5436765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/>
                <a:t>a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28184" y="5927819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/>
                <a:t>b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1150" y="468914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/>
                <a:t>b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874047" y="2096852"/>
                <a:ext cx="1717633" cy="4680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047" y="2096852"/>
                <a:ext cx="1717633" cy="468052"/>
              </a:xfrm>
              <a:prstGeom prst="roundRect">
                <a:avLst/>
              </a:prstGeom>
              <a:blipFill>
                <a:blip r:embed="rId4"/>
                <a:stretch>
                  <a:fillRect b="-168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4880397" y="2577724"/>
                <a:ext cx="1711283" cy="4680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97" y="2577724"/>
                <a:ext cx="1711283" cy="468052"/>
              </a:xfrm>
              <a:prstGeom prst="roundRect">
                <a:avLst/>
              </a:prstGeom>
              <a:blipFill>
                <a:blip r:embed="rId5"/>
                <a:stretch>
                  <a:fillRect b="-10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4886541" y="3550431"/>
                <a:ext cx="1705139" cy="4680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41" y="3550431"/>
                <a:ext cx="1705139" cy="468052"/>
              </a:xfrm>
              <a:prstGeom prst="roundRect">
                <a:avLst/>
              </a:prstGeom>
              <a:blipFill>
                <a:blip r:embed="rId6"/>
                <a:stretch>
                  <a:fillRect b="-168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874047" y="4044849"/>
                <a:ext cx="1717633" cy="4680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d>
                        <m:dPr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047" y="4044849"/>
                <a:ext cx="1717633" cy="468052"/>
              </a:xfrm>
              <a:prstGeom prst="roundRect">
                <a:avLst/>
              </a:prstGeom>
              <a:blipFill>
                <a:blip r:embed="rId7"/>
                <a:stretch>
                  <a:fillRect l="-7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4880397" y="3061887"/>
                <a:ext cx="1711283" cy="4680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97" y="3061887"/>
                <a:ext cx="1711283" cy="46805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Suffix of String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+mn-lt"/>
                  </a:rPr>
                  <a:t>If a string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</m:oMath>
                </a14:m>
                <a:r>
                  <a:rPr lang="en-IN" dirty="0" smtClean="0">
                    <a:latin typeface="+mn-lt"/>
                  </a:rPr>
                  <a:t> is a </a:t>
                </a:r>
                <a:r>
                  <a:rPr lang="en-IN" b="1" dirty="0" smtClean="0">
                    <a:solidFill>
                      <a:schemeClr val="tx2"/>
                    </a:solidFill>
                    <a:latin typeface="+mn-lt"/>
                  </a:rPr>
                  <a:t>suffix</a:t>
                </a:r>
                <a:r>
                  <a:rPr lang="en-IN" dirty="0" smtClean="0">
                    <a:latin typeface="+mn-lt"/>
                  </a:rPr>
                  <a:t> of a string </a:t>
                </a:r>
                <a:r>
                  <a:rPr lang="en-IN" b="1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rPr>
                  <a:t>x</a:t>
                </a:r>
                <a:r>
                  <a:rPr lang="en-IN" dirty="0" smtClean="0">
                    <a:latin typeface="+mn-lt"/>
                  </a:rPr>
                  <a:t> then it is denoted by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⊐</a:t>
                </a:r>
                <a:r>
                  <a:rPr lang="en-IN" b="1" dirty="0" smtClean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en-IN" b="1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rPr>
                  <a:t>x</a:t>
                </a:r>
              </a:p>
              <a:p>
                <a:r>
                  <a:rPr lang="en-US" i="1" dirty="0" smtClean="0"/>
                  <a:t>P </a:t>
                </a:r>
                <a:r>
                  <a:rPr lang="en-US" dirty="0" smtClean="0"/>
                  <a:t>= </a:t>
                </a:r>
                <a:r>
                  <a:rPr lang="en-US" dirty="0" err="1"/>
                  <a:t>ababa</a:t>
                </a:r>
                <a:endParaRPr lang="en-IN" dirty="0"/>
              </a:p>
              <a:p>
                <a:r>
                  <a:rPr lang="en-US" i="1" dirty="0" smtClean="0"/>
                  <a:t>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=a            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1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b="1" dirty="0" smtClean="0"/>
                  <a:t>⊐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i="1" dirty="0"/>
                  <a:t>P</a:t>
                </a:r>
                <a:endParaRPr lang="en-IN" dirty="0"/>
              </a:p>
              <a:p>
                <a:r>
                  <a:rPr lang="en-US" i="1" dirty="0" smtClean="0"/>
                  <a:t>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=ab         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2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b="1" dirty="0"/>
                  <a:t>⊐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i="1" dirty="0"/>
                  <a:t>P</a:t>
                </a:r>
                <a:endParaRPr lang="en-IN" dirty="0"/>
              </a:p>
              <a:p>
                <a:r>
                  <a:rPr lang="en-US" i="1" dirty="0" smtClean="0"/>
                  <a:t>P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=aba       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3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b="1" dirty="0"/>
                  <a:t>⊐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i="1" dirty="0"/>
                  <a:t>P</a:t>
                </a:r>
                <a:endParaRPr lang="en-IN" dirty="0"/>
              </a:p>
              <a:p>
                <a:r>
                  <a:rPr lang="en-US" i="1" dirty="0" smtClean="0"/>
                  <a:t>P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abab</a:t>
                </a:r>
                <a:r>
                  <a:rPr lang="en-US" dirty="0" smtClean="0"/>
                  <a:t>     </a:t>
                </a:r>
                <a:r>
                  <a:rPr lang="en-US" i="1" dirty="0" smtClean="0"/>
                  <a:t>P</a:t>
                </a:r>
                <a:r>
                  <a:rPr lang="en-US" baseline="-25000" dirty="0" smtClean="0"/>
                  <a:t>4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b="1" dirty="0"/>
                  <a:t>⊐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:r>
                  <a:rPr lang="en-US" i="1" dirty="0"/>
                  <a:t>P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6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3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 Transition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916832"/>
            <a:ext cx="5616624" cy="452663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COMPUTE-TRANSITION-FUNCTION(P,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Σ )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m ←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length[P]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for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q ← 0 to m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do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for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each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character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Є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Σ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do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    k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← min(m + 1, q + 2)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      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repeat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k ← k - 1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lv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      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until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P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k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⊐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P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q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IN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      δ(q,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← k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return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Microsoft Sans Serif" panose="020B0604020202020204" pitchFamily="34" charset="0"/>
              </a:rPr>
              <a:t>δ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79096"/>
              </p:ext>
            </p:extLst>
          </p:nvPr>
        </p:nvGraphicFramePr>
        <p:xfrm>
          <a:off x="0" y="898260"/>
          <a:ext cx="504004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995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2722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Pattern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746988" y="4276877"/>
                <a:ext cx="3348372" cy="2555931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 ← 0 to m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each character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Є Σ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k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← min(m + 1, q + 2)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 ← k - 1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until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⊐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IN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δ(q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) ← k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return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δ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746988" y="4276877"/>
                <a:ext cx="3348372" cy="2555931"/>
              </a:xfrm>
              <a:blipFill>
                <a:blip r:embed="rId3"/>
                <a:stretch>
                  <a:fillRect l="-2004" t="-1432" b="-5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38760"/>
              </p:ext>
            </p:extLst>
          </p:nvPr>
        </p:nvGraphicFramePr>
        <p:xfrm>
          <a:off x="-72516" y="-1225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Pattern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42740"/>
              </p:ext>
            </p:extLst>
          </p:nvPr>
        </p:nvGraphicFramePr>
        <p:xfrm>
          <a:off x="6503756" y="-29911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input</a:t>
                      </a:r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State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a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b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c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2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3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5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6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7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62781"/>
              </p:ext>
            </p:extLst>
          </p:nvPr>
        </p:nvGraphicFramePr>
        <p:xfrm>
          <a:off x="1971366" y="4368446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11272018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405670979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200804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k=0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ϵ⊐ϵc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9365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63611"/>
              </p:ext>
            </p:extLst>
          </p:nvPr>
        </p:nvGraphicFramePr>
        <p:xfrm>
          <a:off x="107504" y="1268760"/>
          <a:ext cx="5544616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2007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1090201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ab⊐ϵa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19953"/>
              </p:ext>
            </p:extLst>
          </p:nvPr>
        </p:nvGraphicFramePr>
        <p:xfrm>
          <a:off x="1978986" y="1689384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k=1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a⊐ϵa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89730"/>
              </p:ext>
            </p:extLst>
          </p:nvPr>
        </p:nvGraphicFramePr>
        <p:xfrm>
          <a:off x="883002" y="2110008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ab⊐ϵb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03703"/>
              </p:ext>
            </p:extLst>
          </p:nvPr>
        </p:nvGraphicFramePr>
        <p:xfrm>
          <a:off x="1971366" y="2563461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942508629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7806313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09698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a⊐ϵb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85741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24495"/>
              </p:ext>
            </p:extLst>
          </p:nvPr>
        </p:nvGraphicFramePr>
        <p:xfrm>
          <a:off x="1971366" y="3016914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98289394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87982761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33200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k=0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ϵ⊐ϵb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22302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36151"/>
              </p:ext>
            </p:extLst>
          </p:nvPr>
        </p:nvGraphicFramePr>
        <p:xfrm>
          <a:off x="877910" y="3467636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ab⊐ϵc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48764"/>
              </p:ext>
            </p:extLst>
          </p:nvPr>
        </p:nvGraphicFramePr>
        <p:xfrm>
          <a:off x="1971366" y="3914993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44212268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4574681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65644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l-GR" sz="240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a⊐ϵc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93441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380312" y="800708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956376" y="790264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526984" y="791284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746988" y="4276877"/>
                <a:ext cx="3348372" cy="2555931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 ← 0 to m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each character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Є Σ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k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← min(m + 1, q + 2)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 ← k - 1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until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⊐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IN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δ(q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) ← k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return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δ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746988" y="4276877"/>
                <a:ext cx="3348372" cy="2555931"/>
              </a:xfrm>
              <a:blipFill>
                <a:blip r:embed="rId3"/>
                <a:stretch>
                  <a:fillRect l="-2004" t="-1432" b="-5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38760"/>
              </p:ext>
            </p:extLst>
          </p:nvPr>
        </p:nvGraphicFramePr>
        <p:xfrm>
          <a:off x="-72516" y="-1225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Pattern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48418"/>
              </p:ext>
            </p:extLst>
          </p:nvPr>
        </p:nvGraphicFramePr>
        <p:xfrm>
          <a:off x="6503756" y="-29911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input</a:t>
                      </a:r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State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a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b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c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2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2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3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5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6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7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71565"/>
              </p:ext>
            </p:extLst>
          </p:nvPr>
        </p:nvGraphicFramePr>
        <p:xfrm>
          <a:off x="1971366" y="4439566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112720180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4056709790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4200804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k=1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a⊐ac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9365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23114"/>
              </p:ext>
            </p:extLst>
          </p:nvPr>
        </p:nvGraphicFramePr>
        <p:xfrm>
          <a:off x="107504" y="1268760"/>
          <a:ext cx="5544616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2007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1090201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aba⊐aa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45384"/>
              </p:ext>
            </p:extLst>
          </p:nvPr>
        </p:nvGraphicFramePr>
        <p:xfrm>
          <a:off x="1978986" y="1719864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296870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475438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k=2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ab⊐aa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99660"/>
              </p:ext>
            </p:extLst>
          </p:nvPr>
        </p:nvGraphicFramePr>
        <p:xfrm>
          <a:off x="883002" y="2633248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302653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469655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aba⊐ab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56456"/>
              </p:ext>
            </p:extLst>
          </p:nvPr>
        </p:nvGraphicFramePr>
        <p:xfrm>
          <a:off x="1971366" y="3086701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942508629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978063131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2609698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ab⊐ab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85741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9137"/>
              </p:ext>
            </p:extLst>
          </p:nvPr>
        </p:nvGraphicFramePr>
        <p:xfrm>
          <a:off x="1968111" y="4887268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982893943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2879827618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733200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k=0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ϵ⊐ac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22302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08390"/>
              </p:ext>
            </p:extLst>
          </p:nvPr>
        </p:nvGraphicFramePr>
        <p:xfrm>
          <a:off x="877910" y="3538756"/>
          <a:ext cx="4762609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201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307745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464563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aba⊐ac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9990"/>
              </p:ext>
            </p:extLst>
          </p:nvPr>
        </p:nvGraphicFramePr>
        <p:xfrm>
          <a:off x="1971366" y="3986113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442122683"/>
                    </a:ext>
                  </a:extLst>
                </a:gridCol>
                <a:gridCol w="1304490">
                  <a:extLst>
                    <a:ext uri="{9D8B030D-6E8A-4147-A177-3AD203B41FA5}">
                      <a16:colId xmlns:a16="http://schemas.microsoft.com/office/drawing/2014/main" val="2045746811"/>
                    </a:ext>
                  </a:extLst>
                </a:gridCol>
                <a:gridCol w="1467818">
                  <a:extLst>
                    <a:ext uri="{9D8B030D-6E8A-4147-A177-3AD203B41FA5}">
                      <a16:colId xmlns:a16="http://schemas.microsoft.com/office/drawing/2014/main" val="2865644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ab⊐ac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93441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2014"/>
              </p:ext>
            </p:extLst>
          </p:nvPr>
        </p:nvGraphicFramePr>
        <p:xfrm>
          <a:off x="1978986" y="2181128"/>
          <a:ext cx="3672408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296870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475438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k=1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a⊐aa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378407" y="1225136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949776" y="1221517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523050" y="1227232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958136" y="4231717"/>
                <a:ext cx="3312368" cy="2555931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 ← 0 to m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for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each character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Є Σ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do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k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← min(m + 1, q + 2)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 ← k - 1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   </a:t>
                </a:r>
                <a:r>
                  <a:rPr lang="en-US" sz="2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until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k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⊐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IN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      δ(q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) ← k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return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δ</a:t>
                </a:r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958136" y="4231717"/>
                <a:ext cx="3312368" cy="2555931"/>
              </a:xfrm>
              <a:blipFill>
                <a:blip r:embed="rId3"/>
                <a:stretch>
                  <a:fillRect l="-1838" t="-1193" r="-735" b="-5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38760"/>
              </p:ext>
            </p:extLst>
          </p:nvPr>
        </p:nvGraphicFramePr>
        <p:xfrm>
          <a:off x="-72516" y="-1225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Pattern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68408"/>
              </p:ext>
            </p:extLst>
          </p:nvPr>
        </p:nvGraphicFramePr>
        <p:xfrm>
          <a:off x="6503756" y="-29911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input</a:t>
                      </a:r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State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a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b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c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2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2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3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3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5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5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6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6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7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7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2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94563"/>
              </p:ext>
            </p:extLst>
          </p:nvPr>
        </p:nvGraphicFramePr>
        <p:xfrm>
          <a:off x="107504" y="1268760"/>
          <a:ext cx="5976665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42942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1175152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970238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397143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591190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q=2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k=4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abab⊐aba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87437"/>
              </p:ext>
            </p:extLst>
          </p:nvPr>
        </p:nvGraphicFramePr>
        <p:xfrm>
          <a:off x="2123726" y="1724944"/>
          <a:ext cx="3960442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70697">
                  <a:extLst>
                    <a:ext uri="{9D8B030D-6E8A-4147-A177-3AD203B41FA5}">
                      <a16:colId xmlns:a16="http://schemas.microsoft.com/office/drawing/2014/main" val="2426618447"/>
                    </a:ext>
                  </a:extLst>
                </a:gridCol>
                <a:gridCol w="1398586">
                  <a:extLst>
                    <a:ext uri="{9D8B030D-6E8A-4147-A177-3AD203B41FA5}">
                      <a16:colId xmlns:a16="http://schemas.microsoft.com/office/drawing/2014/main" val="3965953603"/>
                    </a:ext>
                  </a:extLst>
                </a:gridCol>
                <a:gridCol w="1591159">
                  <a:extLst>
                    <a:ext uri="{9D8B030D-6E8A-4147-A177-3AD203B41FA5}">
                      <a16:colId xmlns:a16="http://schemas.microsoft.com/office/drawing/2014/main" val="329693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  <a:cs typeface="+mn-cs"/>
                        </a:rPr>
                        <a:t>k=3</a:t>
                      </a:r>
                      <a:endParaRPr lang="en-IN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aba⊐aba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1723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63010"/>
              </p:ext>
            </p:extLst>
          </p:nvPr>
        </p:nvGraphicFramePr>
        <p:xfrm>
          <a:off x="1033448" y="2207889"/>
          <a:ext cx="5045641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5200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abb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15485"/>
              </p:ext>
            </p:extLst>
          </p:nvPr>
        </p:nvGraphicFramePr>
        <p:xfrm>
          <a:off x="1038528" y="2703022"/>
          <a:ext cx="5045640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5200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abc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380312" y="1656936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951681" y="1653317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524955" y="1659032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381222" y="2079707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952591" y="2076088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8525865" y="208180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22448"/>
              </p:ext>
            </p:extLst>
          </p:nvPr>
        </p:nvGraphicFramePr>
        <p:xfrm>
          <a:off x="38768" y="3400069"/>
          <a:ext cx="5878987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9166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904105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1733448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q=3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k=1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a⊐abaa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10953"/>
              </p:ext>
            </p:extLst>
          </p:nvPr>
        </p:nvGraphicFramePr>
        <p:xfrm>
          <a:off x="872114" y="3899365"/>
          <a:ext cx="5045641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9925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1733448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k=4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abab⊐abab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7171"/>
              </p:ext>
            </p:extLst>
          </p:nvPr>
        </p:nvGraphicFramePr>
        <p:xfrm>
          <a:off x="877194" y="4394498"/>
          <a:ext cx="5045640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4845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1738527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abac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7380312" y="2503252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951681" y="249963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8524955" y="2505348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29320"/>
              </p:ext>
            </p:extLst>
          </p:nvPr>
        </p:nvGraphicFramePr>
        <p:xfrm>
          <a:off x="17283" y="5087146"/>
          <a:ext cx="5878987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9166">
                  <a:extLst>
                    <a:ext uri="{9D8B030D-6E8A-4147-A177-3AD203B41FA5}">
                      <a16:colId xmlns:a16="http://schemas.microsoft.com/office/drawing/2014/main" val="3015274529"/>
                    </a:ext>
                  </a:extLst>
                </a:gridCol>
                <a:gridCol w="745570">
                  <a:extLst>
                    <a:ext uri="{9D8B030D-6E8A-4147-A177-3AD203B41FA5}">
                      <a16:colId xmlns:a16="http://schemas.microsoft.com/office/drawing/2014/main" val="322369619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9291985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56814182"/>
                    </a:ext>
                  </a:extLst>
                </a:gridCol>
                <a:gridCol w="2144011">
                  <a:extLst>
                    <a:ext uri="{9D8B030D-6E8A-4147-A177-3AD203B41FA5}">
                      <a16:colId xmlns:a16="http://schemas.microsoft.com/office/drawing/2014/main" val="2196907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q=4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=a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k=5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5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IN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ababa⊐ababa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855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82618"/>
              </p:ext>
            </p:extLst>
          </p:nvPr>
        </p:nvGraphicFramePr>
        <p:xfrm>
          <a:off x="850629" y="5586442"/>
          <a:ext cx="5045641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1390">
                  <a:extLst>
                    <a:ext uri="{9D8B030D-6E8A-4147-A177-3AD203B41FA5}">
                      <a16:colId xmlns:a16="http://schemas.microsoft.com/office/drawing/2014/main" val="37273088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3481317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046434303"/>
                    </a:ext>
                  </a:extLst>
                </a:gridCol>
                <a:gridCol w="2144011">
                  <a:extLst>
                    <a:ext uri="{9D8B030D-6E8A-4147-A177-3AD203B41FA5}">
                      <a16:colId xmlns:a16="http://schemas.microsoft.com/office/drawing/2014/main" val="3592588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=b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ababb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782149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35906"/>
              </p:ext>
            </p:extLst>
          </p:nvPr>
        </p:nvGraphicFramePr>
        <p:xfrm>
          <a:off x="855709" y="6081575"/>
          <a:ext cx="5045640" cy="4206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310">
                  <a:extLst>
                    <a:ext uri="{9D8B030D-6E8A-4147-A177-3AD203B41FA5}">
                      <a16:colId xmlns:a16="http://schemas.microsoft.com/office/drawing/2014/main" val="206453324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5904468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11379938"/>
                    </a:ext>
                  </a:extLst>
                </a:gridCol>
                <a:gridCol w="2149090">
                  <a:extLst>
                    <a:ext uri="{9D8B030D-6E8A-4147-A177-3AD203B41FA5}">
                      <a16:colId xmlns:a16="http://schemas.microsoft.com/office/drawing/2014/main" val="122568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=c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k=0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⊐P</a:t>
                      </a:r>
                      <a:r>
                        <a:rPr lang="en-US" sz="2400" baseline="-250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l-GR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ω</a:t>
                      </a:r>
                      <a:endParaRPr lang="en-IN" sz="2400" dirty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ϵ⊐</a:t>
                      </a:r>
                      <a:r>
                        <a:rPr lang="en-US" sz="2400" dirty="0" err="1" smtClean="0">
                          <a:effectLst/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ababc</a:t>
                      </a:r>
                      <a:endParaRPr lang="en-IN" sz="2400" dirty="0" smtClean="0">
                        <a:effectLst/>
                        <a:latin typeface="Consolas" panose="020B0609020204030204" pitchFamily="49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647907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7383319" y="2928315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954688" y="2924696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8527962" y="2930411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7378598" y="335902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7949967" y="3355404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8523241" y="3361119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7381141" y="3783343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7952510" y="3779724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8525784" y="3785439"/>
            <a:ext cx="50405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7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87790"/>
            <a:ext cx="8763000" cy="808037"/>
          </a:xfrm>
        </p:spPr>
        <p:txBody>
          <a:bodyPr/>
          <a:lstStyle/>
          <a:p>
            <a:pPr algn="l"/>
            <a:r>
              <a:rPr lang="en-IN" dirty="0" smtClean="0"/>
              <a:t>Finite Automata Matcher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500" y="669152"/>
            <a:ext cx="5688632" cy="3527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FINITE-AUTOMATON MATCHER(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T, δ, 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)</a:t>
            </a:r>
          </a:p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length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[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]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0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for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1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to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n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do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    q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←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δ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[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])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     if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q 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=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m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urierNewPS-BoldMT"/>
              </a:rPr>
              <a:t>then</a:t>
            </a:r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  print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"Pattern occurs with shift"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MT"/>
              </a:rPr>
              <a:t>–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NewPS-ItalicMT"/>
              </a:rPr>
              <a:t>m</a:t>
            </a:r>
            <a:endParaRPr lang="en-IN" sz="24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91904"/>
              </p:ext>
            </p:extLst>
          </p:nvPr>
        </p:nvGraphicFramePr>
        <p:xfrm>
          <a:off x="5904148" y="37580"/>
          <a:ext cx="256335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93">
                  <a:extLst>
                    <a:ext uri="{9D8B030D-6E8A-4147-A177-3AD203B41FA5}">
                      <a16:colId xmlns:a16="http://schemas.microsoft.com/office/drawing/2014/main" val="1489285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27680181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48220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976557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input</a:t>
                      </a:r>
                      <a:endParaRPr lang="en-IN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019812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State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a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b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c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735453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9120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2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9801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2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3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227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3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76971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5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3085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5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6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3988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6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7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40029"/>
                  </a:ext>
                </a:extLst>
              </a:tr>
              <a:tr h="30262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7</a:t>
                      </a:r>
                      <a:endParaRPr lang="en-IN" sz="2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2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0</a:t>
                      </a:r>
                      <a:endParaRPr lang="en-IN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7786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60191"/>
              </p:ext>
            </p:extLst>
          </p:nvPr>
        </p:nvGraphicFramePr>
        <p:xfrm>
          <a:off x="71500" y="5805264"/>
          <a:ext cx="683677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807">
                  <a:extLst>
                    <a:ext uri="{9D8B030D-6E8A-4147-A177-3AD203B41FA5}">
                      <a16:colId xmlns:a16="http://schemas.microsoft.com/office/drawing/2014/main" val="3805077920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546133272"/>
                    </a:ext>
                  </a:extLst>
                </a:gridCol>
                <a:gridCol w="541996">
                  <a:extLst>
                    <a:ext uri="{9D8B030D-6E8A-4147-A177-3AD203B41FA5}">
                      <a16:colId xmlns:a16="http://schemas.microsoft.com/office/drawing/2014/main" val="14181236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679092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400679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6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7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8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9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10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11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Text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98537"/>
              </p:ext>
            </p:extLst>
          </p:nvPr>
        </p:nvGraphicFramePr>
        <p:xfrm>
          <a:off x="-72751" y="4761148"/>
          <a:ext cx="44644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8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6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7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Pattern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020272" y="4556490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=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24328" y="5103186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=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68344" y="461051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68344" y="515721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5492" y="872716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673188" y="5158700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68343" y="461795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30367" y="1297121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668343" y="5161165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68342" y="461051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5690" y="1721525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650893" y="5163630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62532" y="461795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30367" y="2159859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659618" y="5146254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59617" y="4614003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55492" y="2585763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7659616" y="5148746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62551" y="4610345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30367" y="3022597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7677066" y="5152672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77066" y="4630375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78638" y="5162685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66893" y="4613601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09118" y="3022597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7654166" y="5146254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74384" y="4616708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67131" y="3444987"/>
            <a:ext cx="34557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7668036" y="5182977"/>
            <a:ext cx="696817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Knuth-Morris-Pratt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KMP algorithm relies on </a:t>
            </a:r>
            <a:r>
              <a:rPr lang="en-IN" b="1" dirty="0" smtClean="0">
                <a:solidFill>
                  <a:schemeClr val="tx2"/>
                </a:solidFill>
              </a:rPr>
              <a:t>prefix function (</a:t>
            </a:r>
            <a:r>
              <a:rPr lang="el-GR" b="1" dirty="0" smtClean="0">
                <a:solidFill>
                  <a:schemeClr val="tx2"/>
                </a:solidFill>
              </a:rPr>
              <a:t>π</a:t>
            </a:r>
            <a:r>
              <a:rPr lang="en-IN" b="1" dirty="0" smtClean="0">
                <a:solidFill>
                  <a:schemeClr val="tx2"/>
                </a:solidFill>
              </a:rPr>
              <a:t>)</a:t>
            </a:r>
          </a:p>
          <a:p>
            <a:pPr fontAlgn="base"/>
            <a:r>
              <a:rPr lang="en-IN" b="1" dirty="0"/>
              <a:t>Proper prefix</a:t>
            </a:r>
            <a:r>
              <a:rPr lang="en-IN" dirty="0"/>
              <a:t>: All the characters in a string, with one or more cut off the end. “S”, “Sn”, “</a:t>
            </a:r>
            <a:r>
              <a:rPr lang="en-IN" dirty="0" err="1"/>
              <a:t>Sna</a:t>
            </a:r>
            <a:r>
              <a:rPr lang="en-IN" dirty="0"/>
              <a:t>”, and “Snap” are all the proper prefixes of “Snape”.</a:t>
            </a:r>
          </a:p>
          <a:p>
            <a:pPr fontAlgn="base"/>
            <a:r>
              <a:rPr lang="en-IN" b="1" dirty="0"/>
              <a:t>Proper suffix</a:t>
            </a:r>
            <a:r>
              <a:rPr lang="en-IN" dirty="0"/>
              <a:t>: All the characters in a string, with one or more cut off the beginning. “</a:t>
            </a:r>
            <a:r>
              <a:rPr lang="en-IN" dirty="0" err="1"/>
              <a:t>agrid</a:t>
            </a:r>
            <a:r>
              <a:rPr lang="en-IN" dirty="0"/>
              <a:t>”, “grid”, “rid”, “id”, and “d” are all proper suffixes of “Hagrid</a:t>
            </a:r>
            <a:r>
              <a:rPr lang="en-IN" dirty="0" smtClean="0"/>
              <a:t>”.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Step-1: Calculate Prefix Function</a:t>
            </a:r>
          </a:p>
          <a:p>
            <a:pPr fontAlgn="base"/>
            <a:r>
              <a:rPr lang="en-IN" dirty="0" smtClean="0"/>
              <a:t>Step-2: Match Pattern with Text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5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The </a:t>
            </a:r>
            <a:r>
              <a:rPr lang="en-IN" dirty="0"/>
              <a:t>naive string matching </a:t>
            </a:r>
            <a:r>
              <a:rPr lang="en-IN" dirty="0" smtClean="0"/>
              <a:t>algorithm</a:t>
            </a:r>
          </a:p>
          <a:p>
            <a:r>
              <a:rPr lang="en-IN" dirty="0"/>
              <a:t>The </a:t>
            </a:r>
            <a:r>
              <a:rPr lang="en-IN" dirty="0" smtClean="0"/>
              <a:t>Rabin-Karp algorithm</a:t>
            </a:r>
          </a:p>
          <a:p>
            <a:r>
              <a:rPr lang="en-IN" dirty="0"/>
              <a:t>String Matching with finite </a:t>
            </a:r>
            <a:r>
              <a:rPr lang="en-IN" dirty="0" smtClean="0"/>
              <a:t>automata</a:t>
            </a:r>
          </a:p>
          <a:p>
            <a:r>
              <a:rPr lang="en-IN" dirty="0"/>
              <a:t>The </a:t>
            </a:r>
            <a:r>
              <a:rPr lang="en-IN" dirty="0" smtClean="0"/>
              <a:t>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Longest common Prefix and Suffix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44536"/>
              </p:ext>
            </p:extLst>
          </p:nvPr>
        </p:nvGraphicFramePr>
        <p:xfrm>
          <a:off x="186178" y="1412776"/>
          <a:ext cx="466121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6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7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Pattern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722995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87186" y="42570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 have no possible prefixes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6178" y="497717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We have no possible suffixes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2995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015716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09579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82300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466447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946210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428716" y="2382344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2660903" y="3107196"/>
            <a:ext cx="497389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06751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489917" y="3105872"/>
            <a:ext cx="852383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186" y="42570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Possible prefix = a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178" y="497717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Possible suffix = b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9814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73570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56196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39952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28304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509579" y="3104548"/>
            <a:ext cx="852383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aba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4976" y="426741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Possible prefix = a, 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93968" y="49874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Possible suffix = a,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ba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33874" y="3094228"/>
            <a:ext cx="11644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abab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02766" y="4279547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Possible prefix = a, ab, aba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01758" y="4999627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Possible suffix = b, ab,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bab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317286" y="3079004"/>
            <a:ext cx="11644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ababa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6178" y="4264323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Possible prefix = a, ab, aba,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abab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85170" y="4984403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Possible suffix = a,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ba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, aba, baba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3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496" y="-51854"/>
            <a:ext cx="8763000" cy="808037"/>
          </a:xfrm>
        </p:spPr>
        <p:txBody>
          <a:bodyPr/>
          <a:lstStyle/>
          <a:p>
            <a:pPr algn="l"/>
            <a:r>
              <a:rPr lang="en-IN" dirty="0" smtClean="0"/>
              <a:t>Calculate Prefix Function Example 1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94899"/>
              </p:ext>
            </p:extLst>
          </p:nvPr>
        </p:nvGraphicFramePr>
        <p:xfrm>
          <a:off x="35496" y="1220164"/>
          <a:ext cx="8758772" cy="1476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88">
                  <a:extLst>
                    <a:ext uri="{9D8B030D-6E8A-4147-A177-3AD203B41FA5}">
                      <a16:colId xmlns:a16="http://schemas.microsoft.com/office/drawing/2014/main" val="4157395379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1676240761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733759007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3272912894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494371180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1035108413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733593413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684976021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939606842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386529520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3436777331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1864175994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631919667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411860201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677193822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43381407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3199433362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3925850072"/>
                    </a:ext>
                  </a:extLst>
                </a:gridCol>
                <a:gridCol w="460988">
                  <a:extLst>
                    <a:ext uri="{9D8B030D-6E8A-4147-A177-3AD203B41FA5}">
                      <a16:colId xmlns:a16="http://schemas.microsoft.com/office/drawing/2014/main" val="2274458308"/>
                    </a:ext>
                  </a:extLst>
                </a:gridCol>
              </a:tblGrid>
              <a:tr h="492055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6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7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8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9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10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11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12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13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14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15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16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17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18</a:t>
                      </a:r>
                      <a:endParaRPr lang="en-IN" sz="2000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455000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P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141251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6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7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8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9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10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11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8671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7517" y="2266820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1005409" y="2266820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1469490" y="2266820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1927382" y="2266820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2390002" y="2261111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2847894" y="2261111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311975" y="2261111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769867" y="2261111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4225095" y="2265303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4682987" y="2265303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5147068" y="2265303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5604960" y="2265303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6067580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6525472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6989553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7447445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7902673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8360565" y="2259594"/>
            <a:ext cx="3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1005409" y="595361"/>
            <a:ext cx="360000" cy="822341"/>
            <a:chOff x="1005409" y="586217"/>
            <a:chExt cx="360000" cy="82234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1185409" y="1091723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05409" y="58621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endParaRPr lang="en-IN" sz="24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7058" y="674693"/>
            <a:ext cx="660917" cy="745213"/>
            <a:chOff x="5983749" y="3399774"/>
            <a:chExt cx="660917" cy="745213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6323332" y="3828152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983749" y="3399774"/>
              <a:ext cx="660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endParaRPr lang="en-IN" sz="20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94901" y="4070926"/>
            <a:ext cx="4319972" cy="1260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Initially set </a:t>
            </a:r>
            <a:r>
              <a:rPr lang="en-US" sz="2400" b="1" dirty="0" smtClean="0">
                <a:solidFill>
                  <a:schemeClr val="tx1"/>
                </a:solidFill>
              </a:rPr>
              <a:t>π[1] = 0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K is the longest prefix found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q is the current index of pattern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496" y="674693"/>
            <a:ext cx="9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75051" y="3360483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 </a:t>
            </a:r>
            <a:r>
              <a:rPr lang="en-IN" sz="240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8592" y="2818507"/>
            <a:ext cx="139363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  =  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2854511"/>
            <a:ext cx="569858" cy="396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15953" y="3360509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23783" y="3358225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Flowchart: Decision 58"/>
          <p:cNvSpPr/>
          <p:nvPr/>
        </p:nvSpPr>
        <p:spPr>
          <a:xfrm>
            <a:off x="3622400" y="2970212"/>
            <a:ext cx="4283968" cy="104411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P[k+1]==P[q]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2452016" y="4014551"/>
            <a:ext cx="1584176" cy="57606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K&gt;0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06368" y="4905165"/>
            <a:ext cx="1224136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k=k+1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928180" y="4915126"/>
            <a:ext cx="1224136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</a:t>
            </a:r>
            <a:r>
              <a:rPr lang="el-GR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[k]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52316" y="6174568"/>
            <a:ext cx="1224136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[q]=k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8" name="Elbow Connector 67"/>
          <p:cNvCxnSpPr>
            <a:stCxn id="59" idx="1"/>
            <a:endCxn id="60" idx="0"/>
          </p:cNvCxnSpPr>
          <p:nvPr/>
        </p:nvCxnSpPr>
        <p:spPr>
          <a:xfrm rot="10800000" flipV="1">
            <a:off x="3244104" y="3492269"/>
            <a:ext cx="378296" cy="522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9" idx="3"/>
            <a:endCxn id="61" idx="0"/>
          </p:cNvCxnSpPr>
          <p:nvPr/>
        </p:nvCxnSpPr>
        <p:spPr>
          <a:xfrm>
            <a:off x="7906368" y="3492270"/>
            <a:ext cx="612068" cy="1412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0" idx="3"/>
            <a:endCxn id="66" idx="0"/>
          </p:cNvCxnSpPr>
          <p:nvPr/>
        </p:nvCxnSpPr>
        <p:spPr>
          <a:xfrm>
            <a:off x="4036192" y="4302583"/>
            <a:ext cx="504056" cy="6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0" idx="1"/>
            <a:endCxn id="67" idx="1"/>
          </p:cNvCxnSpPr>
          <p:nvPr/>
        </p:nvCxnSpPr>
        <p:spPr>
          <a:xfrm rot="10800000" flipH="1" flipV="1">
            <a:off x="2452016" y="4302582"/>
            <a:ext cx="2700300" cy="2142015"/>
          </a:xfrm>
          <a:prstGeom prst="bentConnector3">
            <a:avLst>
              <a:gd name="adj1" fmla="val -8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1" idx="2"/>
            <a:endCxn id="67" idx="3"/>
          </p:cNvCxnSpPr>
          <p:nvPr/>
        </p:nvCxnSpPr>
        <p:spPr>
          <a:xfrm rot="5400000">
            <a:off x="6947758" y="4873919"/>
            <a:ext cx="999373" cy="2141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6" idx="3"/>
            <a:endCxn id="59" idx="2"/>
          </p:cNvCxnSpPr>
          <p:nvPr/>
        </p:nvCxnSpPr>
        <p:spPr>
          <a:xfrm flipV="1">
            <a:off x="5152316" y="4014328"/>
            <a:ext cx="612068" cy="1170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61236" y="3065327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true</a:t>
            </a:r>
            <a:endParaRPr lang="en-IN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3949382" y="3919600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true</a:t>
            </a:r>
            <a:endParaRPr lang="en-IN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3067725" y="3065327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false</a:t>
            </a:r>
            <a:endParaRPr lang="en-IN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1836494" y="3919600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false</a:t>
            </a:r>
            <a:endParaRPr lang="en-IN" sz="2000" dirty="0"/>
          </a:p>
        </p:txBody>
      </p:sp>
      <p:sp>
        <p:nvSpPr>
          <p:cNvPr id="82" name="Rectangle 81"/>
          <p:cNvSpPr/>
          <p:nvPr/>
        </p:nvSpPr>
        <p:spPr>
          <a:xfrm>
            <a:off x="1133233" y="2814562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37750" y="2810565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38108" y="3352489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23116" y="3355917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15616" y="2824295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08123" y="3345385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28872" y="2833327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15616" y="2799646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28872" y="3347643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29109" y="2808826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30696" y="3350824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54338" y="2837164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32578" y="3373126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458350" y="706440"/>
            <a:ext cx="660917" cy="745213"/>
            <a:chOff x="5983749" y="3399774"/>
            <a:chExt cx="660917" cy="745213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6323332" y="3828152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983749" y="3399774"/>
              <a:ext cx="660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endParaRPr lang="en-IN" sz="20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01722" y="621797"/>
            <a:ext cx="360000" cy="822341"/>
            <a:chOff x="1005409" y="586217"/>
            <a:chExt cx="360000" cy="822341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185409" y="1091723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005409" y="586217"/>
              <a:ext cx="3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endParaRPr lang="en-IN" sz="20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1154338" y="2812484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155550" y="2826006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179567" y="2796852"/>
            <a:ext cx="569858" cy="46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3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05278 0.00023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5 -0.00579 " pathEditMode="relative" rAng="0" ptsTypes="AA">
                                      <p:cBhvr>
                                        <p:cTn id="1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301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78 0.00023 L 0.10278 0.00046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-0.00578 L 0.10278 -0.00556 " pathEditMode="relative" rAng="0" ptsTypes="AA">
                                      <p:cBhvr>
                                        <p:cTn id="15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208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78 0.00047 L 0.15 0.00555 " pathEditMode="relative" rAng="0" ptsTypes="AA">
                                      <p:cBhvr>
                                        <p:cTn id="15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78 -0.00556 L 0.15278 -0.00533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86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00555 L 0.20122 0.00046 " pathEditMode="relative" rAng="0" ptsTypes="AA">
                                      <p:cBhvr>
                                        <p:cTn id="1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1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-0.00533 L 0.05 -0.00579 " pathEditMode="relative" rAng="0" ptsTypes="AA">
                                      <p:cBhvr>
                                        <p:cTn id="19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1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3.88889E-6 3.7037E-6 " pathEditMode="relative" rAng="0" ptsTypes="AA">
                                      <p:cBhvr>
                                        <p:cTn id="20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1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21 0.00046 L 0.25243 0.00417 " pathEditMode="relative" rAng="0" ptsTypes="AA">
                                      <p:cBhvr>
                                        <p:cTn id="2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1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43 0.00417 L 0.30243 -0.00301 " pathEditMode="relative" rAng="0" ptsTypes="AA">
                                      <p:cBhvr>
                                        <p:cTn id="25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1019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5 -0.00579 " pathEditMode="relative" rAng="0" ptsTypes="AA">
                                      <p:cBhvr>
                                        <p:cTn id="25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30226 -0.00995 " pathEditMode="relative" rAng="0" ptsTypes="AA">
                                      <p:cBhvr>
                                        <p:cTn id="36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15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26 -0.00996 L -0.4007 -0.00995 " pathEditMode="relative" rAng="0" ptsTypes="AA">
                                      <p:cBhvr>
                                        <p:cTn id="369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build="allAtOnce" animBg="1"/>
      <p:bldP spid="63" grpId="0" animBg="1"/>
      <p:bldP spid="63" grpId="1" animBg="1"/>
      <p:bldP spid="63" grpId="2" animBg="1"/>
      <p:bldP spid="70" grpId="0" animBg="1"/>
      <p:bldP spid="70" grpId="1" animBg="1"/>
      <p:bldP spid="70" grpId="2" animBg="1"/>
      <p:bldP spid="4" grpId="0" animBg="1"/>
      <p:bldP spid="4" grpId="1" animBg="1"/>
      <p:bldP spid="4" grpId="2" animBg="1"/>
      <p:bldP spid="37" grpId="0" animBg="1"/>
      <p:bldP spid="37" grpId="1" animBg="1"/>
      <p:bldP spid="37" grpId="2" animBg="1"/>
      <p:bldP spid="58" grpId="0" animBg="1"/>
      <p:bldP spid="58" grpId="1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60" grpId="0" animBg="1"/>
      <p:bldP spid="61" grpId="0" animBg="1"/>
      <p:bldP spid="66" grpId="0" animBg="1"/>
      <p:bldP spid="67" grpId="0" animBg="1"/>
      <p:bldP spid="78" grpId="0"/>
      <p:bldP spid="79" grpId="0"/>
      <p:bldP spid="80" grpId="0"/>
      <p:bldP spid="81" grpId="0"/>
      <p:bldP spid="82" grpId="0" animBg="1"/>
      <p:bldP spid="82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83" grpId="0" animBg="1"/>
      <p:bldP spid="83" grpId="1" animBg="1"/>
      <p:bldP spid="90" grpId="0" animBg="1"/>
      <p:bldP spid="91" grpId="0" animBg="1"/>
      <p:bldP spid="98" grpId="0" animBg="1"/>
      <p:bldP spid="99" grpId="0" animBg="1"/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KMP- Compute Prefix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COMPUTE-PREFIX-FUNCTION(P)</a:t>
            </a:r>
            <a:endParaRPr lang="en-I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 ← length[P]</a:t>
            </a:r>
            <a:endParaRPr lang="en-I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π[1] ← 0</a:t>
            </a:r>
            <a:endParaRPr lang="en-I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 ← 0</a:t>
            </a:r>
            <a:endParaRPr lang="en-I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 ← 2 to m</a:t>
            </a:r>
            <a:endParaRPr lang="en-I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k &gt; 0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P[k + 1] ≠ P[q]</a:t>
            </a:r>
            <a:endParaRPr lang="en-I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  k ← π[k]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nd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hile</a:t>
            </a:r>
            <a:endParaRPr lang="en-IN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P[k + 1] == P[q] 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endParaRPr lang="en-IN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k ← k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end 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π[q] ← k </a:t>
            </a:r>
            <a:endParaRPr lang="en-I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return π 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Calculate Prefix Function Example-2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489754"/>
              </p:ext>
            </p:extLst>
          </p:nvPr>
        </p:nvGraphicFramePr>
        <p:xfrm>
          <a:off x="190500" y="1160748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20227771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95184395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303690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960115119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17893682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88652960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794757969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03934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47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93158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19672" y="1664804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04481" y="1660398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47231" y="1654344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932040" y="1649938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016849" y="1649938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101658" y="1645532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186467" y="1658750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6480" y="-135396"/>
            <a:ext cx="8763000" cy="808037"/>
          </a:xfrm>
        </p:spPr>
        <p:txBody>
          <a:bodyPr/>
          <a:lstStyle/>
          <a:p>
            <a:pPr algn="l"/>
            <a:r>
              <a:rPr lang="en-IN" dirty="0" smtClean="0"/>
              <a:t>KMP String Matching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19390"/>
              </p:ext>
            </p:extLst>
          </p:nvPr>
        </p:nvGraphicFramePr>
        <p:xfrm>
          <a:off x="4414205" y="101600"/>
          <a:ext cx="466121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5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6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7</a:t>
                      </a:r>
                      <a:endParaRPr lang="en-IN" sz="2000" dirty="0"/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Pattern</a:t>
                      </a:r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2007"/>
              </p:ext>
            </p:extLst>
          </p:nvPr>
        </p:nvGraphicFramePr>
        <p:xfrm>
          <a:off x="-16480" y="1664804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32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448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1264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5080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890464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2712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g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652036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t</a:t>
            </a:r>
            <a:endParaRPr lang="en-IN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3923928" y="2245540"/>
            <a:ext cx="5004556" cy="596152"/>
          </a:xfrm>
          <a:prstGeom prst="wedgeRoundRectCallout">
            <a:avLst>
              <a:gd name="adj1" fmla="val -67307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Check value in prefix table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44008" y="2894344"/>
            <a:ext cx="4284476" cy="606664"/>
          </a:xfrm>
          <a:prstGeom prst="wedgeRoundRectCallout">
            <a:avLst>
              <a:gd name="adj1" fmla="val -76313"/>
              <a:gd name="adj2" fmla="val -2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tx1"/>
                </a:solidFill>
              </a:rPr>
              <a:t>We can skip 2 shifts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(Skip unnecessary shifts) 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6" idx="0"/>
          </p:cNvCxnSpPr>
          <p:nvPr/>
        </p:nvCxnSpPr>
        <p:spPr>
          <a:xfrm flipV="1">
            <a:off x="554050" y="2122004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32778" y="2117192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14378" y="2117192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1588214" y="212243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7164288" y="1016732"/>
            <a:ext cx="468052" cy="456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3" name="Group 52"/>
          <p:cNvGrpSpPr/>
          <p:nvPr/>
        </p:nvGrpSpPr>
        <p:grpSpPr>
          <a:xfrm>
            <a:off x="741499" y="2926676"/>
            <a:ext cx="2670386" cy="457200"/>
            <a:chOff x="519018" y="2999262"/>
            <a:chExt cx="2670386" cy="457200"/>
          </a:xfrm>
        </p:grpSpPr>
        <p:sp>
          <p:nvSpPr>
            <p:cNvPr id="46" name="TextBox 45"/>
            <p:cNvSpPr txBox="1"/>
            <p:nvPr/>
          </p:nvSpPr>
          <p:spPr>
            <a:xfrm>
              <a:off x="5190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a</a:t>
              </a:r>
              <a:endParaRPr lang="en-IN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06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c</a:t>
              </a:r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822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a</a:t>
              </a:r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638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c</a:t>
              </a:r>
              <a:endParaRPr lang="en-I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46232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a</a:t>
              </a:r>
              <a:endParaRPr lang="en-IN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270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g</a:t>
              </a:r>
              <a:endParaRPr lang="en-I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07804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t</a:t>
              </a:r>
              <a:endParaRPr lang="en-IN" dirty="0"/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13757"/>
              </p:ext>
            </p:extLst>
          </p:nvPr>
        </p:nvGraphicFramePr>
        <p:xfrm>
          <a:off x="-22200" y="3753036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1492909" y="4472724"/>
            <a:ext cx="2670386" cy="457200"/>
            <a:chOff x="1492909" y="4472724"/>
            <a:chExt cx="2670386" cy="457200"/>
          </a:xfrm>
        </p:grpSpPr>
        <p:sp>
          <p:nvSpPr>
            <p:cNvPr id="77" name="TextBox 76"/>
            <p:cNvSpPr txBox="1"/>
            <p:nvPr/>
          </p:nvSpPr>
          <p:spPr>
            <a:xfrm>
              <a:off x="14929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a</a:t>
              </a:r>
              <a:endParaRPr lang="en-IN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745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c</a:t>
              </a:r>
              <a:endParaRPr lang="en-IN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561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a</a:t>
              </a:r>
              <a:endParaRPr lang="en-IN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377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c</a:t>
              </a:r>
              <a:endParaRPr lang="en-IN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20123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a</a:t>
              </a:r>
              <a:endParaRPr lang="en-IN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009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g</a:t>
              </a:r>
              <a:endParaRPr lang="en-IN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81695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 smtClean="0"/>
                <a:t>t</a:t>
              </a:r>
              <a:endParaRPr lang="en-IN" dirty="0"/>
            </a:p>
          </p:txBody>
        </p:sp>
      </p:grpSp>
      <p:sp>
        <p:nvSpPr>
          <p:cNvPr id="84" name="Freeform 83"/>
          <p:cNvSpPr/>
          <p:nvPr/>
        </p:nvSpPr>
        <p:spPr>
          <a:xfrm>
            <a:off x="1586295" y="421027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ounded Rectangular Callout 85"/>
          <p:cNvSpPr/>
          <p:nvPr/>
        </p:nvSpPr>
        <p:spPr>
          <a:xfrm>
            <a:off x="5076056" y="4341500"/>
            <a:ext cx="3852428" cy="596152"/>
          </a:xfrm>
          <a:prstGeom prst="wedgeRoundRectCallout">
            <a:avLst>
              <a:gd name="adj1" fmla="val -72865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Check value in prefix table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21208" y="1016732"/>
            <a:ext cx="468052" cy="456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08503"/>
              </p:ext>
            </p:extLst>
          </p:nvPr>
        </p:nvGraphicFramePr>
        <p:xfrm>
          <a:off x="-18119" y="5231475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188718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226878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265038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01" name="TextBox 100"/>
          <p:cNvSpPr txBox="1"/>
          <p:nvPr/>
        </p:nvSpPr>
        <p:spPr>
          <a:xfrm>
            <a:off x="303198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102" name="TextBox 101"/>
          <p:cNvSpPr txBox="1"/>
          <p:nvPr/>
        </p:nvSpPr>
        <p:spPr>
          <a:xfrm>
            <a:off x="3414399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03" name="TextBox 102"/>
          <p:cNvSpPr txBox="1"/>
          <p:nvPr/>
        </p:nvSpPr>
        <p:spPr>
          <a:xfrm>
            <a:off x="379518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g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4175971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t</a:t>
            </a:r>
            <a:endParaRPr lang="en-IN" dirty="0"/>
          </a:p>
        </p:txBody>
      </p:sp>
      <p:sp>
        <p:nvSpPr>
          <p:cNvPr id="105" name="Multiply 104"/>
          <p:cNvSpPr/>
          <p:nvPr/>
        </p:nvSpPr>
        <p:spPr>
          <a:xfrm>
            <a:off x="107871" y="2926676"/>
            <a:ext cx="504056" cy="510599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2090573" y="5687739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462178" y="5677301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2767746" y="5694434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ounded Rectangular Callout 56"/>
          <p:cNvSpPr/>
          <p:nvPr/>
        </p:nvSpPr>
        <p:spPr>
          <a:xfrm>
            <a:off x="5472100" y="5876724"/>
            <a:ext cx="3456384" cy="596152"/>
          </a:xfrm>
          <a:prstGeom prst="wedgeRoundRectCallout">
            <a:avLst>
              <a:gd name="adj1" fmla="val -72865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Check value in prefix table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5" grpId="0" animBg="1"/>
      <p:bldP spid="44" grpId="0" animBg="1"/>
      <p:bldP spid="45" grpId="0" animBg="1"/>
      <p:bldP spid="84" grpId="0" animBg="1"/>
      <p:bldP spid="86" grpId="0" animBg="1"/>
      <p:bldP spid="8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56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KMP-MATCHER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KMP-MATCHER(T, 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length[T]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length[P]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π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COMPUTE-PREFIX-FUNCTION(P)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0                    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//Number of characters matched.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← 1 to n           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//Scan the text from left to right.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q &gt; 0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P[q + 1] ≠ T[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q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π[q]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//Next character does not match. </a:t>
            </a:r>
            <a:endParaRPr lang="en-IN" dirty="0">
              <a:solidFill>
                <a:schemeClr val="accent2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P[q + 1] 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==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T[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en-I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then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q ← q + 1  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//Next character matches.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==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en-I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Is all of P matched?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print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"Pattern occurs with shift"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- 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q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← π[q]  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</a:rPr>
              <a:t>//Look for the next match. </a:t>
            </a:r>
          </a:p>
        </p:txBody>
      </p:sp>
    </p:spTree>
    <p:extLst>
      <p:ext uri="{BB962C8B-B14F-4D97-AF65-F5344CB8AC3E}">
        <p14:creationId xmlns:p14="http://schemas.microsoft.com/office/powerpoint/2010/main" val="4433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Text-editing programs frequently need to find all occurrences of a pattern in the text.</a:t>
            </a:r>
          </a:p>
          <a:p>
            <a:r>
              <a:rPr lang="en-IN" dirty="0" smtClean="0"/>
              <a:t>Efficient algorithms for this problem is called </a:t>
            </a:r>
            <a:r>
              <a:rPr lang="en-IN" b="1" dirty="0" smtClean="0">
                <a:solidFill>
                  <a:schemeClr val="tx2"/>
                </a:solidFill>
              </a:rPr>
              <a:t>“String-Matching”</a:t>
            </a:r>
            <a:r>
              <a:rPr lang="en-IN" dirty="0" smtClean="0"/>
              <a:t>. </a:t>
            </a:r>
          </a:p>
          <a:p>
            <a:r>
              <a:rPr lang="en-IN" dirty="0" smtClean="0"/>
              <a:t>Among its many applications,</a:t>
            </a:r>
            <a:r>
              <a:rPr lang="en-IN" b="1" dirty="0">
                <a:solidFill>
                  <a:schemeClr val="tx2"/>
                </a:solidFill>
              </a:rPr>
              <a:t> “String-Matching</a:t>
            </a:r>
            <a:r>
              <a:rPr lang="en-IN" b="1" dirty="0" smtClean="0">
                <a:solidFill>
                  <a:schemeClr val="tx2"/>
                </a:solidFill>
              </a:rPr>
              <a:t>” </a:t>
            </a:r>
            <a:r>
              <a:rPr lang="en-IN" dirty="0" smtClean="0"/>
              <a:t> is highly used in Searching for patterns in DNA and Internet search engines.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28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Assume that text is an array </a:t>
            </a:r>
            <a:r>
              <a:rPr lang="en-IN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T[1..n]</a:t>
            </a:r>
          </a:p>
          <a:p>
            <a:r>
              <a:rPr lang="en-IN" dirty="0"/>
              <a:t>Assume that pattern is an array </a:t>
            </a:r>
            <a:r>
              <a:rPr lang="en-IN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P[1..m]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Where, </a:t>
            </a:r>
            <a:r>
              <a:rPr lang="en-IN" b="1" dirty="0" smtClean="0">
                <a:solidFill>
                  <a:schemeClr val="tx2"/>
                </a:solidFill>
              </a:rPr>
              <a:t>0 ≤ s ≤ n-m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7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3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9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35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12612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07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43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79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15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51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87593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234806" y="252890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12612" y="328498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272612" y="328498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632612" y="328498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995936" y="328498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439652" y="4054426"/>
            <a:ext cx="140415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Shift s =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1540" y="2522513"/>
            <a:ext cx="201622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Text T[1..13]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540" y="3302986"/>
            <a:ext cx="201622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Pattern P[1..4]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1790" y="4054426"/>
            <a:ext cx="3240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0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9288" y="3284984"/>
            <a:ext cx="36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349288" y="3284984"/>
            <a:ext cx="36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709288" y="3284984"/>
            <a:ext cx="36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072612" y="3284984"/>
            <a:ext cx="36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681790" y="4054717"/>
            <a:ext cx="3240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3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38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Naive String Matching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62236"/>
          </a:xfrm>
        </p:spPr>
        <p:txBody>
          <a:bodyPr/>
          <a:lstStyle/>
          <a:p>
            <a:r>
              <a:rPr lang="en-IN" dirty="0"/>
              <a:t>The naive algorithm finds all valid shifts using a loop that checks the </a:t>
            </a:r>
            <a:r>
              <a:rPr lang="en-IN" dirty="0" smtClean="0"/>
              <a:t>condition </a:t>
            </a:r>
            <a:r>
              <a:rPr lang="en-IN" b="1" dirty="0" smtClean="0">
                <a:solidFill>
                  <a:schemeClr val="tx2"/>
                </a:solidFill>
              </a:rPr>
              <a:t>P[1..m] = T[s+1..s+m]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2" y="210278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0372" y="210278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70372" y="210278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30372" y="210278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89242" y="210278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0372" y="29668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10372" y="29668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70372" y="29668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cxnSp>
        <p:nvCxnSpPr>
          <p:cNvPr id="15" name="Straight Connector 14"/>
          <p:cNvCxnSpPr>
            <a:stCxn id="4" idx="2"/>
            <a:endCxn id="9" idx="0"/>
          </p:cNvCxnSpPr>
          <p:nvPr/>
        </p:nvCxnSpPr>
        <p:spPr>
          <a:xfrm>
            <a:off x="530372" y="2564450"/>
            <a:ext cx="0" cy="402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82986" y="2562445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114902" y="3591826"/>
            <a:ext cx="75608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0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8112" y="210278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074059" y="209761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434059" y="209761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794059" y="209761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154059" y="209761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512929" y="209761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434059" y="29617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794059" y="29617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154059" y="29617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45" name="Freeform 44"/>
          <p:cNvSpPr/>
          <p:nvPr/>
        </p:nvSpPr>
        <p:spPr>
          <a:xfrm>
            <a:off x="3506673" y="2557274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831121" y="3591826"/>
            <a:ext cx="75858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1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1799" y="209761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915242" y="208283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6275242" y="208283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635242" y="208283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6995242" y="208283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354112" y="208283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6635242" y="292487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6995242" y="292487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7355242" y="292487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6718174" y="3591826"/>
            <a:ext cx="75858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2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2982" y="208283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349242" y="447670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709242" y="447670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1069242" y="447670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1429242" y="447670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788112" y="447670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1428112" y="532990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1788112" y="532990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2148112" y="5329905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1112402" y="5945731"/>
            <a:ext cx="75858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3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46982" y="447670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cxnSp>
        <p:nvCxnSpPr>
          <p:cNvPr id="72" name="Straight Connector 71"/>
          <p:cNvCxnSpPr>
            <a:stCxn id="50" idx="2"/>
            <a:endCxn id="53" idx="0"/>
          </p:cNvCxnSpPr>
          <p:nvPr/>
        </p:nvCxnSpPr>
        <p:spPr>
          <a:xfrm>
            <a:off x="6815242" y="2544504"/>
            <a:ext cx="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1" idx="2"/>
            <a:endCxn id="54" idx="0"/>
          </p:cNvCxnSpPr>
          <p:nvPr/>
        </p:nvCxnSpPr>
        <p:spPr>
          <a:xfrm>
            <a:off x="7175242" y="2544504"/>
            <a:ext cx="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" idx="2"/>
            <a:endCxn id="55" idx="0"/>
          </p:cNvCxnSpPr>
          <p:nvPr/>
        </p:nvCxnSpPr>
        <p:spPr>
          <a:xfrm>
            <a:off x="7534112" y="2544504"/>
            <a:ext cx="113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2" idx="2"/>
            <a:endCxn id="64" idx="0"/>
          </p:cNvCxnSpPr>
          <p:nvPr/>
        </p:nvCxnSpPr>
        <p:spPr>
          <a:xfrm flipH="1">
            <a:off x="1608112" y="4938369"/>
            <a:ext cx="1130" cy="39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1877785" y="4938368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>
            <a:off x="2748355" y="1958769"/>
            <a:ext cx="0" cy="2179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16116" y="1958769"/>
            <a:ext cx="0" cy="2179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90500" y="4285466"/>
            <a:ext cx="876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Rounded Rectangular Callout 89"/>
          <p:cNvSpPr/>
          <p:nvPr/>
        </p:nvSpPr>
        <p:spPr>
          <a:xfrm>
            <a:off x="4871799" y="4922796"/>
            <a:ext cx="3984677" cy="972108"/>
          </a:xfrm>
          <a:prstGeom prst="wedgeRoundRectCallout">
            <a:avLst>
              <a:gd name="adj1" fmla="val 9388"/>
              <a:gd name="adj2" fmla="val -1340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Pattern matched with shift 2</a:t>
            </a:r>
          </a:p>
          <a:p>
            <a:pPr algn="ctr"/>
            <a:r>
              <a:rPr lang="en-IN" sz="2400" dirty="0">
                <a:latin typeface="Consolas" panose="020B0609020204030204" pitchFamily="49" charset="0"/>
                <a:ea typeface="Cambria Math" panose="02040503050406030204" pitchFamily="18" charset="0"/>
              </a:rPr>
              <a:t>P[1..m</a:t>
            </a:r>
            <a:r>
              <a:rPr lang="en-IN" sz="24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] = T[s+1..s+m]</a:t>
            </a:r>
            <a:endParaRPr lang="en-IN" sz="240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9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2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Naive String Matching Algorithm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08647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NAIVE-STRING MATCHER (T,P)</a:t>
            </a:r>
          </a:p>
          <a:p>
            <a:pPr marL="457200" indent="-457200">
              <a:buAutoNum type="arabicPeriod"/>
            </a:pPr>
            <a:r>
              <a:rPr lang="en-IN" dirty="0" smtClean="0">
                <a:latin typeface="Consolas" panose="020B0609020204030204" pitchFamily="49" charset="0"/>
              </a:rPr>
              <a:t>n = </a:t>
            </a:r>
            <a:r>
              <a:rPr lang="en-IN" dirty="0" err="1" smtClean="0">
                <a:latin typeface="Consolas" panose="020B0609020204030204" pitchFamily="49" charset="0"/>
              </a:rPr>
              <a:t>T.length</a:t>
            </a:r>
            <a:endParaRPr lang="en-IN" dirty="0" smtClean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IN" dirty="0" smtClean="0">
                <a:latin typeface="Consolas" panose="020B0609020204030204" pitchFamily="49" charset="0"/>
              </a:rPr>
              <a:t>m = </a:t>
            </a:r>
            <a:r>
              <a:rPr lang="en-IN" dirty="0" err="1" smtClean="0">
                <a:latin typeface="Consolas" panose="020B0609020204030204" pitchFamily="49" charset="0"/>
              </a:rPr>
              <a:t>P.length</a:t>
            </a:r>
            <a:endParaRPr lang="en-IN" dirty="0" smtClean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IN" dirty="0" smtClean="0">
                <a:latin typeface="Consolas" panose="020B0609020204030204" pitchFamily="49" charset="0"/>
              </a:rPr>
              <a:t>for s=0 to n-m</a:t>
            </a:r>
          </a:p>
          <a:p>
            <a:pPr marL="457200" indent="-457200">
              <a:buAutoNum type="arabicPeriod"/>
            </a:pPr>
            <a:r>
              <a:rPr lang="en-IN" dirty="0" smtClean="0">
                <a:latin typeface="Consolas" panose="020B0609020204030204" pitchFamily="49" charset="0"/>
              </a:rPr>
              <a:t>    if   p[1..m] == T[s+1..s+m]</a:t>
            </a:r>
          </a:p>
          <a:p>
            <a:pPr marL="457200" indent="-457200">
              <a:buAutoNum type="arabicPeriod"/>
            </a:pPr>
            <a:r>
              <a:rPr lang="en-IN" dirty="0" smtClean="0">
                <a:latin typeface="Consolas" panose="020B0609020204030204" pitchFamily="49" charset="0"/>
              </a:rPr>
              <a:t>         print “Pattern Occurs with shift” s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9021" y="435115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009021" y="435115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69021" y="435115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729021" y="435115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87891" y="435115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4902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00902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36902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446761" y="435115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25769" y="4344771"/>
            <a:ext cx="106216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T[1..6]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5769" y="5186809"/>
            <a:ext cx="100811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P[1..3]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789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36789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72789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36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272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08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72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08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a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446761" y="519319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 smtClean="0"/>
              <a:t>b</a:t>
            </a:r>
            <a:endParaRPr lang="en-IN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4871799" y="4922796"/>
            <a:ext cx="3984677" cy="972108"/>
          </a:xfrm>
          <a:prstGeom prst="wedgeRoundRectCallout">
            <a:avLst>
              <a:gd name="adj1" fmla="val -27758"/>
              <a:gd name="adj2" fmla="val -1326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Naive String Matcher takes time O((n-m+1)m) </a:t>
            </a:r>
            <a:endParaRPr lang="en-IN" sz="240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1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6" grpId="0" animBg="1"/>
      <p:bldP spid="17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Rabin-Karp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Rabin-</a:t>
            </a:r>
            <a:r>
              <a:rPr lang="en-IN" dirty="0"/>
              <a:t>K</a:t>
            </a:r>
            <a:r>
              <a:rPr lang="en-IN" dirty="0" smtClean="0"/>
              <a:t>arp algorithm takes </a:t>
            </a:r>
            <a:r>
              <a:rPr lang="el-GR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Θ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(m)</a:t>
            </a:r>
            <a:r>
              <a:rPr lang="en-IN" dirty="0" smtClean="0"/>
              <a:t> pre-processing time, and its worst-case running time is </a:t>
            </a:r>
            <a:r>
              <a:rPr lang="el-GR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Θ</a:t>
            </a:r>
            <a:r>
              <a:rPr lang="en-IN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((n-m+1) m)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Assume that each character is a decimal digit in radix-d notation.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7161"/>
            <a:ext cx="8763000" cy="658341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Rabin-Karp Example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98551"/>
              </p:ext>
            </p:extLst>
          </p:nvPr>
        </p:nvGraphicFramePr>
        <p:xfrm>
          <a:off x="1294766" y="697232"/>
          <a:ext cx="35292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145719263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31481397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44422246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402110319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50416143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943242449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89654980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39324439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191669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9399" y="697232"/>
            <a:ext cx="990213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Text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04048" y="713595"/>
            <a:ext cx="1393633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Pattern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11024"/>
              </p:ext>
            </p:extLst>
          </p:nvPr>
        </p:nvGraphicFramePr>
        <p:xfrm>
          <a:off x="6524099" y="724447"/>
          <a:ext cx="6416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95374" y="1227617"/>
            <a:ext cx="4536504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Choose a random prime number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q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32606" y="1227617"/>
            <a:ext cx="1308274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q = 11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374" y="1754053"/>
            <a:ext cx="3648534" cy="860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Let,   </a:t>
            </a:r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P mod q 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=26 mod 11 = 4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25779" y="1804502"/>
            <a:ext cx="4823509" cy="810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</a:rPr>
              <a:t>Let </a:t>
            </a:r>
            <a:r>
              <a:rPr lang="en-IN" sz="24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i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denotes modulo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 smtClean="0">
                <a:solidFill>
                  <a:schemeClr val="tx1"/>
                </a:solidFill>
              </a:rPr>
              <a:t> for text of length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1764" y="4213706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31 mod 11 = 9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1680" y="4723774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14 mod 11 = 3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21680" y="5233842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41 mod 11 = 8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3659" y="5746582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15 mod 11 = 4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8495" y="6265630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59 mod 11 = 4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247964" y="4213706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92 mod 11 = 4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242800" y="4708486"/>
            <a:ext cx="351565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26 mod 11 = 4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47964" y="5227534"/>
            <a:ext cx="3517200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65 mod 11 = 10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42800" y="5746582"/>
            <a:ext cx="351565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53 mod 11 = 9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42800" y="6265630"/>
            <a:ext cx="3515658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35 mod 11 = 2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5651"/>
              </p:ext>
            </p:extLst>
          </p:nvPr>
        </p:nvGraphicFramePr>
        <p:xfrm>
          <a:off x="1523999" y="2827259"/>
          <a:ext cx="609600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447531"/>
              </p:ext>
            </p:extLst>
          </p:nvPr>
        </p:nvGraphicFramePr>
        <p:xfrm>
          <a:off x="1860968" y="3608938"/>
          <a:ext cx="55418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8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459387" y="2777814"/>
            <a:ext cx="1224136" cy="576064"/>
          </a:xfrm>
          <a:prstGeom prst="rect">
            <a:avLst/>
          </a:prstGeom>
          <a:noFill/>
          <a:ln w="38100"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06094 0.0004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4 0.00046 L 0.12396 0.0004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6 0.00046 L 0.18299 -0.0011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9 -0.00116 L 0.24219 -0.0011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Rabin-Karp Example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61218"/>
              </p:ext>
            </p:extLst>
          </p:nvPr>
        </p:nvGraphicFramePr>
        <p:xfrm>
          <a:off x="1638078" y="1670230"/>
          <a:ext cx="609600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11311"/>
              </p:ext>
            </p:extLst>
          </p:nvPr>
        </p:nvGraphicFramePr>
        <p:xfrm>
          <a:off x="1891063" y="2647764"/>
          <a:ext cx="55418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8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18027" y="980728"/>
            <a:ext cx="1393633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Pattern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55664"/>
              </p:ext>
            </p:extLst>
          </p:nvPr>
        </p:nvGraphicFramePr>
        <p:xfrm>
          <a:off x="1638078" y="991580"/>
          <a:ext cx="6416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406180" y="957229"/>
            <a:ext cx="1121704" cy="491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4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027" y="1664804"/>
            <a:ext cx="1393633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Text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5055" y="2168860"/>
            <a:ext cx="118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mod 11</a:t>
            </a:r>
            <a:endParaRPr lang="en-IN" sz="2400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1935767" y="1829740"/>
            <a:ext cx="502338" cy="1097718"/>
          </a:xfrm>
          <a:prstGeom prst="rightBrace">
            <a:avLst>
              <a:gd name="adj1" fmla="val 8333"/>
              <a:gd name="adj2" fmla="val 495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 rot="5400000">
            <a:off x="3612405" y="1834526"/>
            <a:ext cx="502338" cy="1097718"/>
          </a:xfrm>
          <a:prstGeom prst="rightBrace">
            <a:avLst>
              <a:gd name="adj1" fmla="val 8333"/>
              <a:gd name="adj2" fmla="val 56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ular Callout 13"/>
          <p:cNvSpPr/>
          <p:nvPr/>
        </p:nvSpPr>
        <p:spPr>
          <a:xfrm>
            <a:off x="2843808" y="3356992"/>
            <a:ext cx="1393633" cy="720080"/>
          </a:xfrm>
          <a:prstGeom prst="wedgeRoundRectCallout">
            <a:avLst>
              <a:gd name="adj1" fmla="val 21415"/>
              <a:gd name="adj2" fmla="val -854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Spurious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Hit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6488" y="2642338"/>
            <a:ext cx="1393633" cy="468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9894" y="4370276"/>
            <a:ext cx="8030518" cy="125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 </a:t>
            </a:r>
            <a:r>
              <a:rPr lang="en-IN" sz="2400" i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==  </a:t>
            </a:r>
            <a:r>
              <a:rPr lang="en-IN" sz="24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if P[1..m] == T[s+1..s+m]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print “pattern occurs with shift” s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484626" y="1820168"/>
            <a:ext cx="502338" cy="1097718"/>
          </a:xfrm>
          <a:prstGeom prst="rightBrace">
            <a:avLst>
              <a:gd name="adj1" fmla="val 8333"/>
              <a:gd name="adj2" fmla="val 495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Brace 17"/>
          <p:cNvSpPr/>
          <p:nvPr/>
        </p:nvSpPr>
        <p:spPr>
          <a:xfrm rot="5400000">
            <a:off x="4147840" y="1829740"/>
            <a:ext cx="502338" cy="1097718"/>
          </a:xfrm>
          <a:prstGeom prst="rightBrace">
            <a:avLst>
              <a:gd name="adj1" fmla="val 8333"/>
              <a:gd name="adj2" fmla="val 495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ular Callout 18"/>
          <p:cNvSpPr/>
          <p:nvPr/>
        </p:nvSpPr>
        <p:spPr>
          <a:xfrm>
            <a:off x="3419872" y="3350384"/>
            <a:ext cx="1393633" cy="720080"/>
          </a:xfrm>
          <a:prstGeom prst="wedgeRoundRectCallout">
            <a:avLst>
              <a:gd name="adj1" fmla="val 21415"/>
              <a:gd name="adj2" fmla="val -854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Spurious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Hit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5248303" y="1820168"/>
            <a:ext cx="502338" cy="1097718"/>
          </a:xfrm>
          <a:prstGeom prst="rightBrace">
            <a:avLst>
              <a:gd name="adj1" fmla="val 8333"/>
              <a:gd name="adj2" fmla="val 495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ular Callout 20"/>
          <p:cNvSpPr/>
          <p:nvPr/>
        </p:nvSpPr>
        <p:spPr>
          <a:xfrm>
            <a:off x="4551628" y="3377580"/>
            <a:ext cx="1393633" cy="720080"/>
          </a:xfrm>
          <a:prstGeom prst="wedgeRoundRectCallout">
            <a:avLst>
              <a:gd name="adj1" fmla="val 21415"/>
              <a:gd name="adj2" fmla="val -854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Valid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match</a:t>
            </a:r>
            <a:endParaRPr lang="en-IN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17513</TotalTime>
  <Words>2267</Words>
  <Application>Microsoft Office PowerPoint</Application>
  <PresentationFormat>On-screen Show (4:3)</PresentationFormat>
  <Paragraphs>993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Microsoft YaHei</vt:lpstr>
      <vt:lpstr>Arial</vt:lpstr>
      <vt:lpstr>Calibri</vt:lpstr>
      <vt:lpstr>Cambria Math</vt:lpstr>
      <vt:lpstr>Consolas</vt:lpstr>
      <vt:lpstr>CourierNewPS-BoldMT</vt:lpstr>
      <vt:lpstr>CourierNewPS-ItalicMT</vt:lpstr>
      <vt:lpstr>CourierNewPSMT</vt:lpstr>
      <vt:lpstr>Microsoft Sans Serif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UNIT-8 String Matching</vt:lpstr>
      <vt:lpstr>Outline</vt:lpstr>
      <vt:lpstr>Introduction</vt:lpstr>
      <vt:lpstr>Introduction – Cont…</vt:lpstr>
      <vt:lpstr>Naive String Matching Algorithm</vt:lpstr>
      <vt:lpstr>Naive String Matching Algorithm – Cont…</vt:lpstr>
      <vt:lpstr>Rabin-Karp Algorithm</vt:lpstr>
      <vt:lpstr>Rabin-Karp Example</vt:lpstr>
      <vt:lpstr>Rabin-Karp Example – Cont…</vt:lpstr>
      <vt:lpstr>Rabin-Karp Algorithm</vt:lpstr>
      <vt:lpstr>Rabin-Karp-Matcher </vt:lpstr>
      <vt:lpstr>String Matching Using Finite Automata</vt:lpstr>
      <vt:lpstr>Suffix of String</vt:lpstr>
      <vt:lpstr>Compute Transition Function</vt:lpstr>
      <vt:lpstr>PowerPoint Presentation</vt:lpstr>
      <vt:lpstr>PowerPoint Presentation</vt:lpstr>
      <vt:lpstr>PowerPoint Presentation</vt:lpstr>
      <vt:lpstr>Finite Automata Matcher</vt:lpstr>
      <vt:lpstr>Knuth-Morris-Pratt Algorithm</vt:lpstr>
      <vt:lpstr>Longest common Prefix and Suffix</vt:lpstr>
      <vt:lpstr>Calculate Prefix Function Example 1</vt:lpstr>
      <vt:lpstr>KMP- Compute Prefix Function</vt:lpstr>
      <vt:lpstr>Calculate Prefix Function Example-2</vt:lpstr>
      <vt:lpstr>KMP String Matching</vt:lpstr>
      <vt:lpstr>KMP-MATCHER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RUPESH-PC</cp:lastModifiedBy>
  <cp:revision>3609</cp:revision>
  <dcterms:created xsi:type="dcterms:W3CDTF">2013-05-17T03:00:03Z</dcterms:created>
  <dcterms:modified xsi:type="dcterms:W3CDTF">2017-09-27T07:41:00Z</dcterms:modified>
</cp:coreProperties>
</file>