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3"/>
  </p:notesMasterIdLst>
  <p:sldIdLst>
    <p:sldId id="256" r:id="rId2"/>
    <p:sldId id="351" r:id="rId3"/>
    <p:sldId id="352" r:id="rId4"/>
    <p:sldId id="353" r:id="rId5"/>
    <p:sldId id="354" r:id="rId6"/>
    <p:sldId id="355" r:id="rId7"/>
    <p:sldId id="397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454" r:id="rId31"/>
    <p:sldId id="455" r:id="rId32"/>
    <p:sldId id="456" r:id="rId33"/>
    <p:sldId id="457" r:id="rId34"/>
    <p:sldId id="458" r:id="rId35"/>
    <p:sldId id="459" r:id="rId36"/>
    <p:sldId id="378" r:id="rId37"/>
    <p:sldId id="379" r:id="rId38"/>
    <p:sldId id="380" r:id="rId39"/>
    <p:sldId id="381" r:id="rId40"/>
    <p:sldId id="382" r:id="rId41"/>
    <p:sldId id="388" r:id="rId42"/>
    <p:sldId id="383" r:id="rId43"/>
    <p:sldId id="419" r:id="rId44"/>
    <p:sldId id="384" r:id="rId45"/>
    <p:sldId id="390" r:id="rId46"/>
    <p:sldId id="391" r:id="rId47"/>
    <p:sldId id="392" r:id="rId48"/>
    <p:sldId id="393" r:id="rId49"/>
    <p:sldId id="389" r:id="rId50"/>
    <p:sldId id="394" r:id="rId51"/>
    <p:sldId id="395" r:id="rId52"/>
    <p:sldId id="385" r:id="rId53"/>
    <p:sldId id="429" r:id="rId54"/>
    <p:sldId id="386" r:id="rId55"/>
    <p:sldId id="387" r:id="rId56"/>
    <p:sldId id="396" r:id="rId57"/>
    <p:sldId id="398" r:id="rId58"/>
    <p:sldId id="399" r:id="rId59"/>
    <p:sldId id="400" r:id="rId60"/>
    <p:sldId id="407" r:id="rId61"/>
    <p:sldId id="408" r:id="rId62"/>
    <p:sldId id="409" r:id="rId63"/>
    <p:sldId id="410" r:id="rId64"/>
    <p:sldId id="411" r:id="rId65"/>
    <p:sldId id="412" r:id="rId66"/>
    <p:sldId id="401" r:id="rId67"/>
    <p:sldId id="402" r:id="rId68"/>
    <p:sldId id="420" r:id="rId69"/>
    <p:sldId id="421" r:id="rId70"/>
    <p:sldId id="443" r:id="rId71"/>
    <p:sldId id="444" r:id="rId72"/>
    <p:sldId id="445" r:id="rId73"/>
    <p:sldId id="446" r:id="rId74"/>
    <p:sldId id="448" r:id="rId75"/>
    <p:sldId id="447" r:id="rId76"/>
    <p:sldId id="453" r:id="rId77"/>
    <p:sldId id="403" r:id="rId78"/>
    <p:sldId id="404" r:id="rId79"/>
    <p:sldId id="436" r:id="rId80"/>
    <p:sldId id="437" r:id="rId81"/>
    <p:sldId id="438" r:id="rId82"/>
    <p:sldId id="439" r:id="rId83"/>
    <p:sldId id="440" r:id="rId84"/>
    <p:sldId id="441" r:id="rId85"/>
    <p:sldId id="442" r:id="rId86"/>
    <p:sldId id="428" r:id="rId87"/>
    <p:sldId id="431" r:id="rId88"/>
    <p:sldId id="432" r:id="rId89"/>
    <p:sldId id="433" r:id="rId90"/>
    <p:sldId id="434" r:id="rId91"/>
    <p:sldId id="435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rBE3e0VH3ZlKQaAvcljPA==" hashData="idmUXFPXnFiJbnKdAy/ysH3hAV8IORPXnkxuJkhmqvS6hx7KN3GrafRHTBf0bdXnvASKuZNt0lCX3VRu061jz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3537" autoAdjust="0"/>
  </p:normalViewPr>
  <p:slideViewPr>
    <p:cSldViewPr>
      <p:cViewPr varScale="1">
        <p:scale>
          <a:sx n="59" d="100"/>
          <a:sy n="59" d="100"/>
        </p:scale>
        <p:origin x="1399" y="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1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3: </a:t>
            </a:r>
            <a:r>
              <a:rPr lang="en-US" dirty="0" smtClean="0"/>
              <a:t>Divide and Conquer Algorithm          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38600" y="6492875"/>
            <a:ext cx="457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Gopi Sanghani</a:t>
            </a: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9825621471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gopi.sanghani@darshan.ac.in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Analysis and Design of Algorithms (2170703)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7467600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3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Divide and Conquer 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Algorithm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Fibonacci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If </a:t>
                </a:r>
                <a:r>
                  <a:rPr lang="en-US" dirty="0"/>
                  <a:t>the value of n is </a:t>
                </a:r>
                <a:r>
                  <a:rPr lang="en-US" dirty="0" smtClean="0"/>
                  <a:t>large, </a:t>
                </a:r>
                <a:r>
                  <a:rPr lang="en-US" dirty="0"/>
                  <a:t>then time needed to execute addition operation </a:t>
                </a:r>
                <a:r>
                  <a:rPr lang="en-US" dirty="0">
                    <a:solidFill>
                      <a:schemeClr val="accent1"/>
                    </a:solidFill>
                  </a:rPr>
                  <a:t>increases linearly with the length of operand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At </a:t>
                </a:r>
                <a:r>
                  <a:rPr lang="en-US" dirty="0"/>
                  <a:t>the end of k</a:t>
                </a:r>
                <a:r>
                  <a:rPr lang="en-US" baseline="30000" dirty="0"/>
                  <a:t>th</a:t>
                </a:r>
                <a:r>
                  <a:rPr lang="en-US" dirty="0"/>
                  <a:t> iteration, the value of i and j will be f</a:t>
                </a:r>
                <a:r>
                  <a:rPr lang="en-US" baseline="-25000" dirty="0"/>
                  <a:t>k-1</a:t>
                </a:r>
                <a:r>
                  <a:rPr lang="en-US" dirty="0"/>
                  <a:t> and </a:t>
                </a:r>
                <a:r>
                  <a:rPr lang="en-US" dirty="0" err="1"/>
                  <a:t>f</a:t>
                </a:r>
                <a:r>
                  <a:rPr lang="en-US" baseline="-25000" dirty="0" err="1"/>
                  <a:t>k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As </a:t>
                </a:r>
                <a:r>
                  <a:rPr lang="en-US" dirty="0"/>
                  <a:t>per De </a:t>
                </a:r>
                <a:r>
                  <a:rPr lang="en-US" dirty="0" err="1" smtClean="0"/>
                  <a:t>Moivre’s</a:t>
                </a:r>
                <a:r>
                  <a:rPr lang="en-US" dirty="0" smtClean="0"/>
                  <a:t> </a:t>
                </a:r>
                <a:r>
                  <a:rPr lang="en-US" dirty="0"/>
                  <a:t>formula the size of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f</a:t>
                </a:r>
                <a:r>
                  <a:rPr lang="en-US" baseline="-25000" dirty="0" err="1">
                    <a:solidFill>
                      <a:schemeClr val="accent1"/>
                    </a:solidFill>
                  </a:rPr>
                  <a:t>k</a:t>
                </a:r>
                <a:r>
                  <a:rPr lang="en-US" dirty="0">
                    <a:solidFill>
                      <a:schemeClr val="accent1"/>
                    </a:solidFill>
                  </a:rPr>
                  <a:t> is in Θ(k).</a:t>
                </a:r>
              </a:p>
              <a:p>
                <a:r>
                  <a:rPr lang="en-US" dirty="0" smtClean="0"/>
                  <a:t>So</a:t>
                </a:r>
                <a:r>
                  <a:rPr lang="en-US" dirty="0"/>
                  <a:t>, k</a:t>
                </a:r>
                <a:r>
                  <a:rPr lang="en-US" baseline="30000" dirty="0"/>
                  <a:t>th</a:t>
                </a:r>
                <a:r>
                  <a:rPr lang="en-US" dirty="0"/>
                  <a:t> iteration takes time in Θ(k). let c be some constant such that this time is bounded above by </a:t>
                </a:r>
                <a:r>
                  <a:rPr lang="en-US" dirty="0" err="1"/>
                  <a:t>ck</a:t>
                </a:r>
                <a:r>
                  <a:rPr lang="en-US" dirty="0"/>
                  <a:t> for all k ≥ 1.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time taken by </a:t>
                </a:r>
                <a:r>
                  <a:rPr lang="en-US" dirty="0" err="1"/>
                  <a:t>fibiter</a:t>
                </a:r>
                <a:r>
                  <a:rPr lang="en-US" dirty="0"/>
                  <a:t> algorithm is bounded above by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914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86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05200" y="5562600"/>
            <a:ext cx="2057400" cy="55894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Fibonacci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Recursive Algorithm for Fibonacci series,</a:t>
                </a:r>
              </a:p>
              <a:p>
                <a:endParaRPr lang="it-IT" dirty="0"/>
              </a:p>
              <a:p>
                <a:endParaRPr lang="it-IT" dirty="0" smtClean="0"/>
              </a:p>
              <a:p>
                <a:endParaRPr lang="it-IT" dirty="0"/>
              </a:p>
              <a:p>
                <a:endParaRPr lang="it-IT" dirty="0" smtClean="0"/>
              </a:p>
              <a:p>
                <a:r>
                  <a:rPr lang="it-IT" dirty="0" smtClean="0"/>
                  <a:t>The recurrence equation of above algorithm is given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recurrence can be re-written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85800" y="1600200"/>
            <a:ext cx="6248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lvl="1"/>
            <a:r>
              <a:rPr lang="en-US" sz="2400" b="1" dirty="0"/>
              <a:t>Function</a:t>
            </a:r>
            <a:r>
              <a:rPr lang="en-US" sz="2400" dirty="0"/>
              <a:t> </a:t>
            </a:r>
            <a:r>
              <a:rPr lang="en-US" sz="2400" dirty="0" err="1"/>
              <a:t>fibrec</a:t>
            </a:r>
            <a:r>
              <a:rPr lang="en-US" sz="2400" dirty="0"/>
              <a:t>(n)</a:t>
            </a:r>
          </a:p>
          <a:p>
            <a:pPr marL="400050" lvl="1"/>
            <a:r>
              <a:rPr lang="en-US" sz="2400" b="1" dirty="0"/>
              <a:t>          if</a:t>
            </a:r>
            <a:r>
              <a:rPr lang="en-US" sz="2400" dirty="0"/>
              <a:t> n &lt; 2 </a:t>
            </a:r>
            <a:r>
              <a:rPr lang="en-US" sz="2400" b="1" dirty="0"/>
              <a:t>then</a:t>
            </a:r>
            <a:r>
              <a:rPr lang="en-US" sz="2400" dirty="0"/>
              <a:t> </a:t>
            </a:r>
            <a:r>
              <a:rPr lang="en-US" sz="2400" b="1" dirty="0"/>
              <a:t>return</a:t>
            </a:r>
            <a:r>
              <a:rPr lang="en-US" sz="2400" dirty="0"/>
              <a:t> n</a:t>
            </a:r>
          </a:p>
          <a:p>
            <a:pPr marL="400050" lvl="1"/>
            <a:r>
              <a:rPr lang="en-US" sz="2400" dirty="0"/>
              <a:t>          </a:t>
            </a:r>
            <a:r>
              <a:rPr lang="en-US" sz="2400" b="1" dirty="0"/>
              <a:t>else return</a:t>
            </a:r>
            <a:r>
              <a:rPr lang="en-US" sz="2400" dirty="0"/>
              <a:t> </a:t>
            </a:r>
            <a:r>
              <a:rPr lang="en-US" sz="2400" dirty="0" err="1"/>
              <a:t>fibrec</a:t>
            </a:r>
            <a:r>
              <a:rPr lang="en-US" sz="2400" dirty="0"/>
              <a:t> (n – 1) + </a:t>
            </a:r>
            <a:r>
              <a:rPr lang="en-US" sz="2400" dirty="0" err="1"/>
              <a:t>fibrec</a:t>
            </a:r>
            <a:r>
              <a:rPr lang="en-US" sz="2400" dirty="0"/>
              <a:t> (n – 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2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Fibonacci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characteristic polynomial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−1=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Whose roots are,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/>
                  <a:t>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general solution is therefore of the form,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/>
                  <a:t>Substituting initial values n = 0 and n =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   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=1      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6629400" y="3505200"/>
                <a:ext cx="2057400" cy="1371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505200"/>
                <a:ext cx="2057400" cy="1371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6165273" y="1066800"/>
                <a:ext cx="2781300" cy="1295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273" y="1066800"/>
                <a:ext cx="2781300" cy="12954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3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Fibonacci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Solving these equations, we obtain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 smtClean="0"/>
                  <a:t>Substituting the values of roots and constants,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………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Moivre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formula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Time taken for recursive Fibonacci algorithm grows exponentially.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619500" y="4572000"/>
            <a:ext cx="1905000" cy="5334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7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Tower </a:t>
            </a:r>
            <a:r>
              <a:rPr lang="en-US" dirty="0" smtClean="0"/>
              <a:t>of Hanoi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388" y="1219200"/>
            <a:ext cx="7515225" cy="132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3524250"/>
            <a:ext cx="7696203" cy="13525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4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Tower of Hanoi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3886200"/>
            <a:ext cx="4608576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25919"/>
            <a:ext cx="381000" cy="838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8" y="1362075"/>
            <a:ext cx="7166040" cy="100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8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Tower of Hanoi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number of movements of a ring required in the tower of Hanoi problem is given by,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equation can be written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    (1)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To convert it into homogeneous equation,</a:t>
                </a:r>
              </a:p>
              <a:p>
                <a:pPr lvl="1"/>
                <a:r>
                  <a:rPr lang="en-US" dirty="0" smtClean="0"/>
                  <a:t>Multiply with -1 and replace m by m-1,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   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Solving equations (1) and (2), we have now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914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53200" y="30480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Inhomogeneous equation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659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Tower of Hanoi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characteristic polynomial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Whose roots are,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general solution is therefore of the form,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Substituting initial values n = 0 and n =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   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 (2)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Solving these linear equations we get c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= -1 and c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= 1.</a:t>
                </a:r>
              </a:p>
              <a:p>
                <a:r>
                  <a:rPr lang="en-US" dirty="0" smtClean="0"/>
                  <a:t>Therefore time complexity of tower of Hanoi problem is given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5257800" y="5791200"/>
            <a:ext cx="990600" cy="4572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 the following recurrences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−2                         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=0, 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master method is a cookbook method for solving recurrences. </a:t>
            </a:r>
            <a:endParaRPr lang="en-US" sz="2200" dirty="0" smtClean="0"/>
          </a:p>
          <a:p>
            <a:r>
              <a:rPr lang="en-US" sz="2200" dirty="0" smtClean="0"/>
              <a:t>Suppose </a:t>
            </a:r>
            <a:r>
              <a:rPr lang="en-US" sz="2200" dirty="0"/>
              <a:t>you have a recurrence of the form</a:t>
            </a:r>
          </a:p>
          <a:p>
            <a:pPr marL="0" indent="0" algn="ctr">
              <a:buNone/>
            </a:pPr>
            <a:r>
              <a:rPr lang="en-US" sz="2600" dirty="0" smtClean="0"/>
              <a:t>T(n</a:t>
            </a:r>
            <a:r>
              <a:rPr lang="en-US" sz="2600" dirty="0"/>
              <a:t>) = </a:t>
            </a:r>
            <a:r>
              <a:rPr lang="en-US" sz="2600" dirty="0" err="1">
                <a:solidFill>
                  <a:schemeClr val="accent1"/>
                </a:solidFill>
              </a:rPr>
              <a:t>a</a:t>
            </a:r>
            <a:r>
              <a:rPr lang="en-US" sz="2600" dirty="0" err="1">
                <a:solidFill>
                  <a:srgbClr val="FF0000"/>
                </a:solidFill>
              </a:rPr>
              <a:t>T</a:t>
            </a:r>
            <a:r>
              <a:rPr lang="en-US" sz="2600" dirty="0">
                <a:solidFill>
                  <a:srgbClr val="FF0000"/>
                </a:solidFill>
              </a:rPr>
              <a:t>(n/b)</a:t>
            </a:r>
            <a:r>
              <a:rPr lang="en-US" sz="2600" dirty="0"/>
              <a:t> + </a:t>
            </a:r>
            <a:r>
              <a:rPr lang="en-US" sz="2600" dirty="0">
                <a:solidFill>
                  <a:srgbClr val="7030A0"/>
                </a:solidFill>
              </a:rPr>
              <a:t>f(n</a:t>
            </a:r>
            <a:r>
              <a:rPr lang="en-US" sz="2600" dirty="0" smtClean="0">
                <a:solidFill>
                  <a:srgbClr val="7030A0"/>
                </a:solidFill>
              </a:rPr>
              <a:t>)</a:t>
            </a:r>
          </a:p>
          <a:p>
            <a:endParaRPr lang="en-US" sz="2600" dirty="0"/>
          </a:p>
          <a:p>
            <a:endParaRPr lang="en-US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This </a:t>
            </a:r>
            <a:r>
              <a:rPr lang="en-US" sz="2200" dirty="0"/>
              <a:t>recurrence would arise in the analysis of a recursive </a:t>
            </a:r>
            <a:r>
              <a:rPr lang="en-US" sz="2200" dirty="0" smtClean="0"/>
              <a:t>algorithm.</a:t>
            </a:r>
          </a:p>
          <a:p>
            <a:r>
              <a:rPr lang="en-US" sz="2200" dirty="0" smtClean="0"/>
              <a:t>When input size </a:t>
            </a:r>
            <a:r>
              <a:rPr lang="en-US" sz="2200" dirty="0"/>
              <a:t>n </a:t>
            </a:r>
            <a:r>
              <a:rPr lang="en-US" sz="2200" dirty="0" smtClean="0"/>
              <a:t>is large, the problem is divided </a:t>
            </a:r>
            <a:r>
              <a:rPr lang="en-US" sz="2200" dirty="0"/>
              <a:t>up into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 smtClean="0"/>
              <a:t>sub-problems </a:t>
            </a:r>
            <a:r>
              <a:rPr lang="en-US" sz="2200" dirty="0"/>
              <a:t>each of size </a:t>
            </a:r>
            <a:r>
              <a:rPr lang="en-US" sz="2200" dirty="0" smtClean="0"/>
              <a:t>n/b. Sub-problems are solved recursively and results are recombined.</a:t>
            </a:r>
          </a:p>
          <a:p>
            <a:r>
              <a:rPr lang="en-US" sz="2200" dirty="0" smtClean="0"/>
              <a:t> The </a:t>
            </a:r>
            <a:r>
              <a:rPr lang="en-US" sz="2200" dirty="0"/>
              <a:t>work to split the problem into </a:t>
            </a:r>
            <a:r>
              <a:rPr lang="en-US" sz="2200" dirty="0" smtClean="0"/>
              <a:t>sub-problems </a:t>
            </a:r>
            <a:r>
              <a:rPr lang="en-US" sz="2200" dirty="0"/>
              <a:t>and recombine the results is f(n).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2743200"/>
            <a:ext cx="18288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Number of sub-problems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 rot="10800000" flipV="1">
            <a:off x="3110343" y="2208617"/>
            <a:ext cx="1066800" cy="60960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26" idx="1"/>
          </p:cNvCxnSpPr>
          <p:nvPr/>
        </p:nvCxnSpPr>
        <p:spPr>
          <a:xfrm rot="16200000" flipH="1">
            <a:off x="4203939" y="2348082"/>
            <a:ext cx="964724" cy="685798"/>
          </a:xfrm>
          <a:prstGeom prst="curvedConnector2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29200" y="2819400"/>
            <a:ext cx="2362202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Time required to solve a sub-problem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10301" y="1524000"/>
            <a:ext cx="2095499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Time to divide &amp; recombine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92" name="Curved Connector 91"/>
          <p:cNvCxnSpPr/>
          <p:nvPr/>
        </p:nvCxnSpPr>
        <p:spPr>
          <a:xfrm flipV="1">
            <a:off x="5410200" y="1676400"/>
            <a:ext cx="800101" cy="228599"/>
          </a:xfrm>
          <a:prstGeom prst="curvedConnector3">
            <a:avLst>
              <a:gd name="adj1" fmla="val -368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0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Recurrence </a:t>
            </a:r>
            <a:r>
              <a:rPr lang="en-US" dirty="0"/>
              <a:t>and different methods to solve </a:t>
            </a:r>
            <a:r>
              <a:rPr lang="en-US" dirty="0" smtClean="0"/>
              <a:t>recurrence</a:t>
            </a:r>
          </a:p>
          <a:p>
            <a:r>
              <a:rPr lang="en-US" dirty="0" smtClean="0"/>
              <a:t>Multiplying </a:t>
            </a:r>
            <a:r>
              <a:rPr lang="en-US" dirty="0"/>
              <a:t>large Integers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Problem </a:t>
            </a:r>
            <a:r>
              <a:rPr lang="en-US" dirty="0"/>
              <a:t>Solving using divide and conquer algorithm </a:t>
            </a:r>
            <a:r>
              <a:rPr lang="en-US" dirty="0" smtClean="0"/>
              <a:t>– </a:t>
            </a:r>
          </a:p>
          <a:p>
            <a:pPr lvl="1"/>
            <a:r>
              <a:rPr lang="en-US" dirty="0" smtClean="0"/>
              <a:t>Binary </a:t>
            </a:r>
            <a:r>
              <a:rPr lang="en-US" dirty="0"/>
              <a:t>Search, </a:t>
            </a:r>
            <a:endParaRPr lang="en-US" dirty="0" smtClean="0"/>
          </a:p>
          <a:p>
            <a:pPr lvl="1"/>
            <a:r>
              <a:rPr lang="en-US" dirty="0" smtClean="0"/>
              <a:t>Sorting </a:t>
            </a:r>
            <a:r>
              <a:rPr lang="en-US" dirty="0"/>
              <a:t>(Merge Sort, Quick Sort), </a:t>
            </a:r>
            <a:endParaRPr lang="en-US" dirty="0" smtClean="0"/>
          </a:p>
          <a:p>
            <a:pPr lvl="1"/>
            <a:r>
              <a:rPr lang="en-US" dirty="0" smtClean="0"/>
              <a:t>Matrix </a:t>
            </a:r>
            <a:r>
              <a:rPr lang="en-US" dirty="0"/>
              <a:t>Multiplication, </a:t>
            </a:r>
            <a:endParaRPr lang="en-US" dirty="0" smtClean="0"/>
          </a:p>
          <a:p>
            <a:pPr lvl="1"/>
            <a:r>
              <a:rPr lang="en-US" dirty="0" smtClean="0"/>
              <a:t>Exponential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There are three cases:</a:t>
                </a: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1: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2: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𝑙𝑔𝑛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3: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sz="2400" dirty="0"/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 smtClean="0"/>
              </a:p>
              <a:p>
                <a:pPr marL="457200" lvl="1" indent="0" algn="ctr">
                  <a:buNone/>
                </a:pPr>
                <a:r>
                  <a:rPr lang="en-US" sz="2400" dirty="0" smtClean="0"/>
                  <a:t>T(n</a:t>
                </a:r>
                <a:r>
                  <a:rPr lang="en-US" sz="2400" dirty="0"/>
                  <a:t>) = </a:t>
                </a:r>
                <a:r>
                  <a:rPr lang="en-US" sz="2400" dirty="0" err="1">
                    <a:solidFill>
                      <a:schemeClr val="accent1"/>
                    </a:solidFill>
                  </a:rPr>
                  <a:t>a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T</a:t>
                </a:r>
                <a:r>
                  <a:rPr lang="en-US" sz="2400" dirty="0">
                    <a:solidFill>
                      <a:srgbClr val="FF0000"/>
                    </a:solidFill>
                  </a:rPr>
                  <a:t>(n/b)</a:t>
                </a:r>
                <a:r>
                  <a:rPr lang="en-US" sz="2400" dirty="0"/>
                  <a:t> + </a:t>
                </a:r>
                <a:r>
                  <a:rPr lang="en-US" sz="2400" dirty="0">
                    <a:solidFill>
                      <a:srgbClr val="7030A0"/>
                    </a:solidFill>
                  </a:rPr>
                  <a:t>f(n)</a:t>
                </a:r>
              </a:p>
              <a:p>
                <a:pPr marL="457200" lvl="1" indent="0">
                  <a:buNone/>
                </a:pPr>
                <a:endParaRPr lang="en-US" sz="2400" dirty="0" smtClean="0"/>
              </a:p>
              <a:p>
                <a:r>
                  <a:rPr lang="en-US" dirty="0" smtClean="0"/>
                  <a:t>Example 1: </a:t>
                </a:r>
                <a:r>
                  <a:rPr lang="en-US" dirty="0"/>
                  <a:t>T(n) = 2T(n/2) + </a:t>
                </a:r>
                <a:r>
                  <a:rPr lang="el-GR" dirty="0"/>
                  <a:t>Θ(</a:t>
                </a:r>
                <a:r>
                  <a:rPr lang="en-US" dirty="0"/>
                  <a:t>n</a:t>
                </a:r>
                <a:r>
                  <a:rPr lang="en-US" dirty="0" smtClean="0"/>
                  <a:t>).</a:t>
                </a:r>
              </a:p>
              <a:p>
                <a:r>
                  <a:rPr lang="en-US" dirty="0" smtClean="0"/>
                  <a:t>Here a = 2, b = 2.  So,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Also, f(n) = </a:t>
                </a:r>
                <a:r>
                  <a:rPr lang="el-GR" dirty="0"/>
                  <a:t>Θ(</a:t>
                </a:r>
                <a:r>
                  <a:rPr lang="en-US" dirty="0"/>
                  <a:t>n</a:t>
                </a:r>
                <a:r>
                  <a:rPr lang="en-US" dirty="0" smtClean="0"/>
                  <a:t>) </a:t>
                </a:r>
              </a:p>
              <a:p>
                <a:r>
                  <a:rPr lang="en-US" dirty="0" smtClean="0"/>
                  <a:t>Case 2 applies: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𝑙𝑔𝑛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800600" y="4191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Merge sort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 2: </a:t>
                </a:r>
                <a:r>
                  <a:rPr lang="en-US" dirty="0"/>
                  <a:t>T(n) = T(n/2) + </a:t>
                </a:r>
                <a:r>
                  <a:rPr lang="el-GR" dirty="0"/>
                  <a:t>Θ(1</a:t>
                </a:r>
                <a:r>
                  <a:rPr lang="el-GR" dirty="0" smtClean="0"/>
                  <a:t>)</a:t>
                </a:r>
                <a:endParaRPr lang="en-US" dirty="0" smtClean="0"/>
              </a:p>
              <a:p>
                <a:r>
                  <a:rPr lang="en-US" dirty="0" smtClean="0"/>
                  <a:t>Here a = 1, b = 2. </a:t>
                </a:r>
              </a:p>
              <a:p>
                <a:r>
                  <a:rPr lang="en-US" dirty="0" smtClean="0"/>
                  <a:t>It </a:t>
                </a:r>
                <a:r>
                  <a:rPr lang="en-US" dirty="0"/>
                  <a:t>also falls in case 2 </a:t>
                </a:r>
                <a:r>
                  <a:rPr lang="en-US" dirty="0" smtClean="0"/>
                  <a:t>and </a:t>
                </a:r>
                <a:r>
                  <a:rPr lang="en-US" dirty="0" err="1"/>
                  <a:t>l</a:t>
                </a:r>
                <a:r>
                  <a:rPr lang="en-US" dirty="0" err="1" smtClean="0"/>
                  <a:t>og</a:t>
                </a:r>
                <a:r>
                  <a:rPr lang="en-US" baseline="-25000" dirty="0" err="1" smtClean="0"/>
                  <a:t>b</a:t>
                </a:r>
                <a:r>
                  <a:rPr lang="en-US" dirty="0" err="1" smtClean="0"/>
                  <a:t>a</a:t>
                </a:r>
                <a:r>
                  <a:rPr lang="en-US" dirty="0" smtClean="0"/>
                  <a:t> </a:t>
                </a:r>
                <a:r>
                  <a:rPr lang="en-US" dirty="0"/>
                  <a:t>is also 0. </a:t>
                </a:r>
                <a:endParaRPr lang="en-US" dirty="0" smtClean="0"/>
              </a:p>
              <a:p>
                <a:r>
                  <a:rPr lang="en-US" dirty="0" smtClean="0"/>
                  <a:t>So </a:t>
                </a:r>
                <a:r>
                  <a:rPr lang="en-US" dirty="0"/>
                  <a:t>the solution is </a:t>
                </a:r>
                <a:r>
                  <a:rPr lang="en-US" dirty="0" smtClean="0"/>
                  <a:t>Θ(</a:t>
                </a:r>
                <a:r>
                  <a:rPr lang="en-US" dirty="0" err="1"/>
                  <a:t>l</a:t>
                </a:r>
                <a:r>
                  <a:rPr lang="en-US" dirty="0" err="1" smtClean="0"/>
                  <a:t>ogn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  <a:p>
                <a:r>
                  <a:rPr lang="en-US" dirty="0" smtClean="0"/>
                  <a:t>Example 3: T(n) = 4T(n/2) + n</a:t>
                </a:r>
              </a:p>
              <a:p>
                <a:r>
                  <a:rPr lang="en-US" dirty="0" smtClean="0"/>
                  <a:t>Here a = 4, b = 2. So</a:t>
                </a:r>
                <a:r>
                  <a:rPr lang="en-US" dirty="0"/>
                  <a:t>, </a:t>
                </a:r>
                <a:r>
                  <a:rPr lang="en-US" dirty="0" err="1"/>
                  <a:t>l</a:t>
                </a:r>
                <a:r>
                  <a:rPr lang="en-US" dirty="0" err="1" smtClean="0"/>
                  <a:t>og</a:t>
                </a:r>
                <a:r>
                  <a:rPr lang="en-US" baseline="-25000" dirty="0" err="1" smtClean="0"/>
                  <a:t>b</a:t>
                </a:r>
                <a:r>
                  <a:rPr lang="en-US" dirty="0" err="1" smtClean="0"/>
                  <a:t>a</a:t>
                </a:r>
                <a:r>
                  <a:rPr lang="en-US" dirty="0" smtClean="0"/>
                  <a:t> = 2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p>
                    </m:sSup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= n</a:t>
                </a:r>
                <a:r>
                  <a:rPr lang="en-US" baseline="30000" dirty="0" smtClean="0">
                    <a:ea typeface="Cambria Math" panose="02040503050406030204" pitchFamily="18" charset="0"/>
                  </a:rPr>
                  <a:t>2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f(n) = n i.e. f(n) ≤ n</a:t>
                </a:r>
                <a:r>
                  <a:rPr lang="en-US" baseline="30000" dirty="0" smtClean="0">
                    <a:ea typeface="Cambria Math" panose="02040503050406030204" pitchFamily="18" charset="0"/>
                  </a:rPr>
                  <a:t>2   </a:t>
                </a:r>
                <a:r>
                  <a:rPr lang="en-US" dirty="0" smtClean="0">
                    <a:ea typeface="Cambria Math" panose="02040503050406030204" pitchFamily="18" charset="0"/>
                  </a:rPr>
                  <a:t>⇒  f(n) is in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p>
                    </m:sSup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)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Case 1 applies: T(n) = </a:t>
                </a:r>
                <a:r>
                  <a:rPr lang="el-GR" dirty="0" smtClean="0"/>
                  <a:t>Θ(</a:t>
                </a:r>
                <a:r>
                  <a:rPr lang="en-US" dirty="0" smtClean="0">
                    <a:ea typeface="Cambria Math" panose="02040503050406030204" pitchFamily="18" charset="0"/>
                  </a:rPr>
                  <a:t>n</a:t>
                </a:r>
                <a:r>
                  <a:rPr lang="en-US" baseline="30000" dirty="0" smtClean="0">
                    <a:ea typeface="Cambria Math" panose="02040503050406030204" pitchFamily="18" charset="0"/>
                  </a:rPr>
                  <a:t>2</a:t>
                </a:r>
                <a:r>
                  <a:rPr lang="el-GR" dirty="0" smtClean="0"/>
                  <a:t>)</a:t>
                </a: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9906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Binary Search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4: T(n) = 4T(n/2) +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5: </a:t>
            </a:r>
            <a:r>
              <a:rPr lang="en-US" dirty="0"/>
              <a:t>T(n) = </a:t>
            </a:r>
            <a:r>
              <a:rPr lang="en-US" dirty="0" smtClean="0"/>
              <a:t>4T(n/2</a:t>
            </a:r>
            <a:r>
              <a:rPr lang="en-US" dirty="0"/>
              <a:t>) + n</a:t>
            </a:r>
            <a:r>
              <a:rPr lang="en-US" baseline="30000" dirty="0"/>
              <a:t>3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Example 6: </a:t>
            </a:r>
            <a:r>
              <a:rPr lang="en-US" dirty="0"/>
              <a:t>T(n) = </a:t>
            </a:r>
            <a:r>
              <a:rPr lang="en-US" dirty="0" smtClean="0"/>
              <a:t>9T(n/3) </a:t>
            </a:r>
            <a:r>
              <a:rPr lang="en-US" dirty="0"/>
              <a:t>+ </a:t>
            </a:r>
            <a:r>
              <a:rPr lang="en-US" dirty="0" smtClean="0"/>
              <a:t>n  (Summer 17)</a:t>
            </a:r>
          </a:p>
          <a:p>
            <a:endParaRPr lang="en-US" dirty="0"/>
          </a:p>
          <a:p>
            <a:r>
              <a:rPr lang="en-US" dirty="0" smtClean="0"/>
              <a:t>Example 7: </a:t>
            </a:r>
            <a:r>
              <a:rPr lang="en-US" dirty="0"/>
              <a:t>T(n) = T(2n/3) + </a:t>
            </a:r>
            <a:r>
              <a:rPr lang="en-US" dirty="0" smtClean="0"/>
              <a:t>1   </a:t>
            </a:r>
            <a:r>
              <a:rPr lang="en-US" dirty="0"/>
              <a:t>(Summer 17)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5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tree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Here while solving recurrences, we divide the problem </a:t>
            </a:r>
            <a:r>
              <a:rPr lang="en-US" dirty="0" smtClean="0"/>
              <a:t>into sub-problems </a:t>
            </a:r>
            <a:r>
              <a:rPr lang="en-US" dirty="0"/>
              <a:t>of  equal size</a:t>
            </a:r>
            <a:r>
              <a:rPr lang="en-US" dirty="0" smtClean="0"/>
              <a:t>.</a:t>
            </a:r>
          </a:p>
          <a:p>
            <a:r>
              <a:rPr lang="en-US" altLang="en-US" dirty="0"/>
              <a:t>For e.g., T(n) = a T(n/b) + f(n) where a </a:t>
            </a:r>
            <a:r>
              <a:rPr lang="en-US" altLang="en-US" u="sng" dirty="0"/>
              <a:t>&gt;</a:t>
            </a:r>
            <a:r>
              <a:rPr lang="en-US" altLang="en-US" dirty="0"/>
              <a:t> 1 ,b &gt; 1 and f(n) is a given </a:t>
            </a:r>
            <a:r>
              <a:rPr lang="en-US" altLang="en-US" dirty="0" smtClean="0"/>
              <a:t>function.</a:t>
            </a:r>
          </a:p>
          <a:p>
            <a:r>
              <a:rPr lang="en-US" altLang="en-US" dirty="0" smtClean="0"/>
              <a:t>F(n</a:t>
            </a:r>
            <a:r>
              <a:rPr lang="en-US" altLang="en-US" dirty="0"/>
              <a:t>) is the cost of splitting or combining the sub problems.</a:t>
            </a:r>
          </a:p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024" y="3886200"/>
            <a:ext cx="3535953" cy="1981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3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  <a:r>
              <a:rPr lang="en-US" altLang="en-US" dirty="0" smtClean="0"/>
              <a:t>T(n)  =  2T(n/2)  +  n</a:t>
            </a:r>
          </a:p>
          <a:p>
            <a:r>
              <a:rPr lang="en-US" dirty="0" smtClean="0"/>
              <a:t>The recursion tree for this recurrence is  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5" y="2133530"/>
            <a:ext cx="6154195" cy="41910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3733800"/>
            <a:ext cx="91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log</a:t>
            </a:r>
            <a:r>
              <a:rPr lang="en-US" altLang="en-US" sz="2400" baseline="-25000" dirty="0">
                <a:latin typeface="+mj-lt"/>
                <a:cs typeface="Times New Roman" panose="02020603050405020304" pitchFamily="18" charset="0"/>
              </a:rPr>
              <a:t>2 </a:t>
            </a: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6" name="Rectangle 5"/>
          <p:cNvSpPr/>
          <p:nvPr/>
        </p:nvSpPr>
        <p:spPr>
          <a:xfrm>
            <a:off x="7391400" y="2590800"/>
            <a:ext cx="378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n</a:t>
            </a:r>
            <a:endParaRPr lang="en-US" sz="24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91400" y="3195935"/>
            <a:ext cx="378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n</a:t>
            </a:r>
            <a:endParaRPr lang="en-US" sz="24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7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add the values across the levels of the recursion tree, we get a value of n for every level.</a:t>
            </a:r>
          </a:p>
          <a:p>
            <a:endParaRPr lang="en-US" dirty="0"/>
          </a:p>
          <a:p>
            <a:pPr marL="0" indent="0" algn="l">
              <a:buNone/>
            </a:pPr>
            <a:r>
              <a:rPr lang="en-US" dirty="0"/>
              <a:t>      We have      n + n + n + ……       log n times</a:t>
            </a:r>
          </a:p>
          <a:p>
            <a:pPr marL="0" indent="0" algn="l">
              <a:buNone/>
            </a:pPr>
            <a:r>
              <a:rPr lang="en-US" dirty="0"/>
              <a:t>                      = n (1 + 1 + 1 + ……   log n times)</a:t>
            </a:r>
          </a:p>
          <a:p>
            <a:pPr marL="0" indent="0" algn="l">
              <a:buNone/>
            </a:pPr>
            <a:r>
              <a:rPr lang="en-US" dirty="0"/>
              <a:t>		       = n (log</a:t>
            </a:r>
            <a:r>
              <a:rPr lang="en-US" baseline="-25000" dirty="0"/>
              <a:t>2</a:t>
            </a:r>
            <a:r>
              <a:rPr lang="en-US" baseline="30000" dirty="0"/>
              <a:t> </a:t>
            </a:r>
            <a:r>
              <a:rPr lang="en-US" dirty="0"/>
              <a:t>n)</a:t>
            </a:r>
          </a:p>
          <a:p>
            <a:pPr marL="0" indent="0" algn="l">
              <a:buNone/>
            </a:pPr>
            <a:r>
              <a:rPr lang="en-US" dirty="0"/>
              <a:t>		       = </a:t>
            </a:r>
            <a:r>
              <a:rPr lang="el-GR" dirty="0"/>
              <a:t>Θ</a:t>
            </a:r>
            <a:r>
              <a:rPr lang="en-US" dirty="0" smtClean="0"/>
              <a:t> </a:t>
            </a:r>
            <a:r>
              <a:rPr lang="en-US" dirty="0"/>
              <a:t>(n log n)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      T(n)  =  </a:t>
            </a:r>
            <a:r>
              <a:rPr lang="el-GR" dirty="0"/>
              <a:t>Θ</a:t>
            </a:r>
            <a:r>
              <a:rPr lang="en-US" b="1" dirty="0" smtClean="0"/>
              <a:t> </a:t>
            </a:r>
            <a:r>
              <a:rPr lang="en-US" b="1" dirty="0"/>
              <a:t>(n log n) </a:t>
            </a:r>
          </a:p>
          <a:p>
            <a:pPr algn="l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29000" y="4724400"/>
            <a:ext cx="2590800" cy="68580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5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2: T(n</a:t>
            </a:r>
            <a:r>
              <a:rPr lang="en-US" dirty="0"/>
              <a:t>)  =  T(n/3)  +  T(2n/3)  +  n</a:t>
            </a:r>
          </a:p>
          <a:p>
            <a:r>
              <a:rPr lang="en-US" dirty="0" smtClean="0"/>
              <a:t>Solution:   </a:t>
            </a:r>
            <a:r>
              <a:rPr lang="en-US" dirty="0"/>
              <a:t>The recursion tree for the above recurrence is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85057"/>
            <a:ext cx="7462151" cy="41395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4038600"/>
            <a:ext cx="106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72400" y="4038600"/>
            <a:ext cx="1122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3/2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46724" y="2662535"/>
            <a:ext cx="378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n</a:t>
            </a:r>
            <a:endParaRPr lang="en-US" sz="24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6724" y="3424535"/>
            <a:ext cx="378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n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46724" y="4343400"/>
            <a:ext cx="378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168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</a:t>
            </a:r>
            <a:r>
              <a:rPr lang="en-US" dirty="0"/>
              <a:t>the shortest path from the root to the leaf is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  </a:t>
            </a:r>
            <a:r>
              <a:rPr lang="en-US" dirty="0"/>
              <a:t>→   </a:t>
            </a:r>
            <a:r>
              <a:rPr lang="en-US" dirty="0" smtClean="0"/>
              <a:t>n/3   </a:t>
            </a:r>
            <a:r>
              <a:rPr lang="en-US" dirty="0"/>
              <a:t>→    </a:t>
            </a:r>
            <a:r>
              <a:rPr lang="en-US" dirty="0" smtClean="0"/>
              <a:t>n/3</a:t>
            </a:r>
            <a:r>
              <a:rPr lang="en-US" baseline="30000" dirty="0" smtClean="0"/>
              <a:t>2</a:t>
            </a:r>
            <a:r>
              <a:rPr lang="en-US" dirty="0" smtClean="0"/>
              <a:t>    </a:t>
            </a:r>
            <a:r>
              <a:rPr lang="en-US" dirty="0"/>
              <a:t>→    </a:t>
            </a:r>
            <a:r>
              <a:rPr lang="en-US" dirty="0" smtClean="0"/>
              <a:t>n/3</a:t>
            </a:r>
            <a:r>
              <a:rPr lang="en-US" baseline="30000" dirty="0" smtClean="0"/>
              <a:t>3</a:t>
            </a:r>
            <a:r>
              <a:rPr lang="en-US" dirty="0" smtClean="0"/>
              <a:t>    </a:t>
            </a:r>
            <a:r>
              <a:rPr lang="en-US" dirty="0"/>
              <a:t>→  ….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we </a:t>
            </a:r>
            <a:r>
              <a:rPr lang="en-US" dirty="0"/>
              <a:t>have 1 when    </a:t>
            </a:r>
            <a:r>
              <a:rPr lang="en-US" dirty="0" smtClean="0"/>
              <a:t>n/3</a:t>
            </a:r>
            <a:r>
              <a:rPr lang="en-US" baseline="30000" dirty="0" smtClean="0"/>
              <a:t>i </a:t>
            </a:r>
            <a:r>
              <a:rPr lang="en-US" dirty="0" smtClean="0"/>
              <a:t>  </a:t>
            </a:r>
            <a:r>
              <a:rPr lang="en-US" dirty="0"/>
              <a:t> =&gt;   1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                  =&gt;     </a:t>
            </a:r>
            <a:r>
              <a:rPr lang="en-US" dirty="0"/>
              <a:t>n = 3i</a:t>
            </a:r>
          </a:p>
          <a:p>
            <a:pPr marL="0" indent="0">
              <a:buNone/>
            </a:pPr>
            <a:r>
              <a:rPr lang="en-US" dirty="0" smtClean="0"/>
              <a:t>	Taking </a:t>
            </a:r>
            <a:r>
              <a:rPr lang="en-US" dirty="0"/>
              <a:t>log₃  on both the sides</a:t>
            </a:r>
          </a:p>
          <a:p>
            <a:pPr marL="0" indent="0">
              <a:buNone/>
            </a:pPr>
            <a:r>
              <a:rPr lang="en-US" dirty="0"/>
              <a:t>		            </a:t>
            </a:r>
            <a:r>
              <a:rPr lang="en-US" dirty="0" smtClean="0"/>
              <a:t>                    =&gt;     </a:t>
            </a:r>
            <a:r>
              <a:rPr lang="en-US" dirty="0"/>
              <a:t>log₃ n = i</a:t>
            </a:r>
          </a:p>
          <a:p>
            <a:endParaRPr lang="en-US" dirty="0"/>
          </a:p>
          <a:p>
            <a:r>
              <a:rPr lang="en-US" dirty="0"/>
              <a:t>When we add the values across the levels of the recursion tree , we get  a value of n for every level.</a:t>
            </a:r>
          </a:p>
          <a:p>
            <a:r>
              <a:rPr lang="en-US" dirty="0" smtClean="0"/>
              <a:t>Thus </a:t>
            </a:r>
            <a:r>
              <a:rPr lang="en-US" dirty="0"/>
              <a:t>the height of the shorter tree is log₃ 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600" b="1" dirty="0"/>
              <a:t>       </a:t>
            </a:r>
            <a:r>
              <a:rPr lang="en-US" sz="2600" b="1" dirty="0" smtClean="0"/>
              <a:t>T(n</a:t>
            </a:r>
            <a:r>
              <a:rPr lang="en-US" sz="2600" b="1" dirty="0"/>
              <a:t>)  &gt;  n log₃ n      …   </a:t>
            </a:r>
            <a:r>
              <a:rPr lang="en-US" sz="2600" b="1" dirty="0" smtClean="0"/>
              <a:t>(A)</a:t>
            </a:r>
            <a:endParaRPr lang="en-US" sz="2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Similarly, the longest path from root to the leaf is </a:t>
            </a:r>
          </a:p>
          <a:p>
            <a:pPr marL="0" indent="0">
              <a:buNone/>
            </a:pPr>
            <a:r>
              <a:rPr lang="en-US" sz="2200" dirty="0"/>
              <a:t>               n  →   </a:t>
            </a:r>
            <a:r>
              <a:rPr lang="en-US" sz="2200" dirty="0" smtClean="0"/>
              <a:t>2/3  </a:t>
            </a:r>
            <a:r>
              <a:rPr lang="en-US" sz="2200" dirty="0"/>
              <a:t>n  →   </a:t>
            </a:r>
            <a:r>
              <a:rPr lang="en-US" sz="2200" dirty="0" smtClean="0"/>
              <a:t>(2/3)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n  </a:t>
            </a:r>
            <a:r>
              <a:rPr lang="en-US" sz="2200" dirty="0"/>
              <a:t>→  … 1</a:t>
            </a:r>
          </a:p>
          <a:p>
            <a:endParaRPr lang="en-US" sz="2200" dirty="0" smtClean="0"/>
          </a:p>
          <a:p>
            <a:r>
              <a:rPr lang="en-US" sz="2200" dirty="0" smtClean="0"/>
              <a:t>So </a:t>
            </a:r>
            <a:r>
              <a:rPr lang="en-US" sz="2200" dirty="0"/>
              <a:t>rightmost will be the longest </a:t>
            </a:r>
          </a:p>
          <a:p>
            <a:pPr marL="0" indent="0">
              <a:buNone/>
            </a:pPr>
            <a:r>
              <a:rPr lang="en-US" sz="2200" dirty="0"/>
              <a:t>       when         </a:t>
            </a:r>
            <a:r>
              <a:rPr lang="en-US" sz="2200" dirty="0" smtClean="0"/>
              <a:t>         (2/3)</a:t>
            </a:r>
            <a:r>
              <a:rPr lang="en-US" sz="2200" baseline="30000" dirty="0" err="1" smtClean="0"/>
              <a:t>k</a:t>
            </a:r>
            <a:r>
              <a:rPr lang="en-US" sz="2200" dirty="0" err="1" smtClean="0"/>
              <a:t>n</a:t>
            </a:r>
            <a:r>
              <a:rPr lang="en-US" sz="2200" dirty="0" smtClean="0"/>
              <a:t>  = 1 </a:t>
            </a:r>
          </a:p>
          <a:p>
            <a:pPr marL="0" indent="0">
              <a:buNone/>
            </a:pPr>
            <a:r>
              <a:rPr lang="en-US" sz="2200" dirty="0" smtClean="0"/>
              <a:t>           or                   n/ (3/2)</a:t>
            </a:r>
            <a:r>
              <a:rPr lang="en-US" sz="2200" baseline="30000" dirty="0" smtClean="0"/>
              <a:t>k</a:t>
            </a:r>
            <a:r>
              <a:rPr lang="en-US" sz="2200" dirty="0" smtClean="0"/>
              <a:t> =  1</a:t>
            </a:r>
          </a:p>
          <a:p>
            <a:pPr marL="0" indent="0">
              <a:buNone/>
            </a:pPr>
            <a:r>
              <a:rPr lang="en-US" sz="2200" dirty="0" smtClean="0"/>
              <a:t>           =&gt;                                k </a:t>
            </a:r>
            <a:r>
              <a:rPr lang="en-US" sz="2200" dirty="0"/>
              <a:t>= log</a:t>
            </a:r>
            <a:r>
              <a:rPr lang="en-US" sz="2200" baseline="-25000" dirty="0"/>
              <a:t>3/2</a:t>
            </a:r>
            <a:r>
              <a:rPr lang="en-US" sz="2200" dirty="0"/>
              <a:t> </a:t>
            </a:r>
            <a:r>
              <a:rPr lang="en-US" sz="2200" dirty="0" smtClean="0"/>
              <a:t>n</a:t>
            </a:r>
            <a:endParaRPr lang="en-US" sz="2200" dirty="0"/>
          </a:p>
          <a:p>
            <a:endParaRPr lang="en-US" b="1" dirty="0" smtClean="0"/>
          </a:p>
          <a:p>
            <a:r>
              <a:rPr lang="en-US" b="1" dirty="0" smtClean="0"/>
              <a:t>T(n</a:t>
            </a:r>
            <a:r>
              <a:rPr lang="en-US" b="1" dirty="0"/>
              <a:t>)  &lt;  n log</a:t>
            </a:r>
            <a:r>
              <a:rPr lang="en-US" b="1" baseline="-25000" dirty="0"/>
              <a:t>3/2</a:t>
            </a:r>
            <a:r>
              <a:rPr lang="en-US" b="1" dirty="0"/>
              <a:t> n        …   </a:t>
            </a:r>
            <a:r>
              <a:rPr lang="en-US" b="1" dirty="0" smtClean="0"/>
              <a:t>(B)</a:t>
            </a:r>
          </a:p>
          <a:p>
            <a:r>
              <a:rPr lang="en-US" sz="2200" dirty="0" smtClean="0"/>
              <a:t>Since </a:t>
            </a:r>
            <a:r>
              <a:rPr lang="en-US" sz="2200" dirty="0"/>
              <a:t>base does not matter in asymptotic </a:t>
            </a:r>
            <a:r>
              <a:rPr lang="en-US" sz="2200" dirty="0" smtClean="0"/>
              <a:t>notation, from (A) and (B) </a:t>
            </a:r>
            <a:endParaRPr lang="en-US" sz="2200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T(n)  = </a:t>
            </a:r>
            <a:r>
              <a:rPr lang="el-GR" dirty="0"/>
              <a:t>Θ</a:t>
            </a:r>
            <a:r>
              <a:rPr lang="en-US" b="1" dirty="0" smtClean="0"/>
              <a:t> </a:t>
            </a:r>
            <a:r>
              <a:rPr lang="en-US" b="1" dirty="0"/>
              <a:t>(n </a:t>
            </a:r>
            <a:r>
              <a:rPr lang="en-US" b="1" dirty="0" smtClean="0"/>
              <a:t>log</a:t>
            </a:r>
            <a:r>
              <a:rPr lang="en-US" b="1" baseline="-25000" dirty="0" smtClean="0"/>
              <a:t>3</a:t>
            </a:r>
            <a:r>
              <a:rPr lang="en-US" b="1" dirty="0" smtClean="0"/>
              <a:t>n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95600" y="5562600"/>
            <a:ext cx="2514600" cy="53340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6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  <a:r>
              <a:rPr lang="en-US" dirty="0"/>
              <a:t>T(n)  =  </a:t>
            </a:r>
            <a:r>
              <a:rPr lang="en-US" dirty="0" smtClean="0"/>
              <a:t>T(n/4)  </a:t>
            </a:r>
            <a:r>
              <a:rPr lang="en-US" dirty="0"/>
              <a:t>+  </a:t>
            </a:r>
            <a:r>
              <a:rPr lang="en-US" dirty="0" smtClean="0"/>
              <a:t>T(3n/4)  </a:t>
            </a:r>
            <a:r>
              <a:rPr lang="en-US" dirty="0"/>
              <a:t>+  </a:t>
            </a:r>
            <a:r>
              <a:rPr lang="en-US" dirty="0" err="1" smtClean="0"/>
              <a:t>c.n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 4: </a:t>
            </a:r>
            <a:r>
              <a:rPr lang="en-US" dirty="0"/>
              <a:t>T(n)  =  </a:t>
            </a:r>
            <a:r>
              <a:rPr lang="en-US" dirty="0" smtClean="0"/>
              <a:t>3T(n/4</a:t>
            </a:r>
            <a:r>
              <a:rPr lang="en-US" dirty="0"/>
              <a:t>)  +  </a:t>
            </a:r>
            <a:r>
              <a:rPr lang="en-US" dirty="0" smtClean="0"/>
              <a:t>c.n</a:t>
            </a:r>
            <a:r>
              <a:rPr lang="en-US" baseline="30000" dirty="0" smtClean="0"/>
              <a:t>2</a:t>
            </a:r>
          </a:p>
          <a:p>
            <a:endParaRPr lang="en-US" baseline="30000" dirty="0"/>
          </a:p>
          <a:p>
            <a:r>
              <a:rPr lang="en-US" dirty="0"/>
              <a:t>Example 5: T(n) = T(n/4) + T(n/2) + n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3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Recurrence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analyzing an </a:t>
            </a:r>
            <a:r>
              <a:rPr lang="en-US" dirty="0"/>
              <a:t>algorithm </a:t>
            </a:r>
            <a:r>
              <a:rPr lang="en-US" dirty="0" smtClean="0"/>
              <a:t>the </a:t>
            </a:r>
            <a:r>
              <a:rPr lang="en-US" dirty="0"/>
              <a:t>essential last step is </a:t>
            </a:r>
            <a:r>
              <a:rPr lang="en-US" dirty="0" smtClean="0"/>
              <a:t>often to solve a recurrence equation.</a:t>
            </a:r>
          </a:p>
          <a:p>
            <a:endParaRPr lang="en-US" dirty="0"/>
          </a:p>
          <a:p>
            <a:r>
              <a:rPr lang="en-US" dirty="0"/>
              <a:t>A recurrence relation is an equation that recursively defines a sequence where the next term is a function of the previous </a:t>
            </a:r>
            <a:r>
              <a:rPr lang="en-US" dirty="0" smtClean="0"/>
              <a:t>terms. </a:t>
            </a:r>
          </a:p>
          <a:p>
            <a:endParaRPr lang="en-US" dirty="0"/>
          </a:p>
          <a:p>
            <a:r>
              <a:rPr lang="en-US" dirty="0" smtClean="0"/>
              <a:t>Expressing F(N) as  some combination of F(i) where 1 ≤ </a:t>
            </a:r>
            <a:r>
              <a:rPr lang="en-US" i="1" dirty="0" smtClean="0"/>
              <a:t>i </a:t>
            </a:r>
            <a:r>
              <a:rPr lang="en-US" dirty="0" smtClean="0"/>
              <a:t>≤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2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3: T(n)  =  T(n/4)  +  T(3n/4)  +  </a:t>
            </a:r>
            <a:r>
              <a:rPr lang="en-US" dirty="0" err="1"/>
              <a:t>c.n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96569" y="1513902"/>
            <a:ext cx="6751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i="1" dirty="0" err="1" smtClean="0">
                <a:solidFill>
                  <a:srgbClr val="009999"/>
                </a:solidFill>
              </a:rPr>
              <a:t>c.n</a:t>
            </a:r>
            <a:endParaRPr lang="en-US" altLang="en-US" dirty="0">
              <a:solidFill>
                <a:srgbClr val="009999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28028" y="2690815"/>
            <a:ext cx="708847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i="1" dirty="0" smtClean="0">
                <a:solidFill>
                  <a:srgbClr val="009999"/>
                </a:solidFill>
              </a:rPr>
              <a:t>n</a:t>
            </a:r>
            <a:r>
              <a:rPr lang="en-US" altLang="en-US" dirty="0" smtClean="0">
                <a:solidFill>
                  <a:srgbClr val="009999"/>
                </a:solidFill>
              </a:rPr>
              <a:t>/4</a:t>
            </a:r>
            <a:endParaRPr lang="en-US" altLang="en-US" dirty="0">
              <a:solidFill>
                <a:srgbClr val="009999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34952" y="2605231"/>
            <a:ext cx="914032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 smtClean="0">
                <a:solidFill>
                  <a:srgbClr val="009999"/>
                </a:solidFill>
              </a:rPr>
              <a:t>3</a:t>
            </a:r>
            <a:r>
              <a:rPr lang="en-US" altLang="en-US" i="1" dirty="0" smtClean="0">
                <a:solidFill>
                  <a:srgbClr val="009999"/>
                </a:solidFill>
              </a:rPr>
              <a:t>n</a:t>
            </a:r>
            <a:r>
              <a:rPr lang="en-US" altLang="en-US" dirty="0" smtClean="0">
                <a:solidFill>
                  <a:srgbClr val="009999"/>
                </a:solidFill>
              </a:rPr>
              <a:t>/4</a:t>
            </a:r>
            <a:endParaRPr lang="en-US" altLang="en-US" dirty="0">
              <a:solidFill>
                <a:srgbClr val="009999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840705" y="2098677"/>
            <a:ext cx="1535490" cy="5921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71754" y="2098677"/>
            <a:ext cx="1466133" cy="5921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876048" y="3814331"/>
            <a:ext cx="981359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i="1" dirty="0" smtClean="0">
                <a:solidFill>
                  <a:srgbClr val="009999"/>
                </a:solidFill>
              </a:rPr>
              <a:t>(n</a:t>
            </a:r>
            <a:r>
              <a:rPr lang="en-US" altLang="en-US" dirty="0" smtClean="0">
                <a:solidFill>
                  <a:srgbClr val="009999"/>
                </a:solidFill>
              </a:rPr>
              <a:t>/4)</a:t>
            </a:r>
            <a:endParaRPr lang="en-US" altLang="en-US" dirty="0">
              <a:solidFill>
                <a:srgbClr val="009999"/>
              </a:solidFill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4144" y="3814331"/>
            <a:ext cx="981359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i="1" dirty="0" smtClean="0">
                <a:solidFill>
                  <a:srgbClr val="009999"/>
                </a:solidFill>
              </a:rPr>
              <a:t>(n</a:t>
            </a:r>
            <a:r>
              <a:rPr lang="en-US" altLang="en-US" dirty="0" smtClean="0">
                <a:solidFill>
                  <a:srgbClr val="009999"/>
                </a:solidFill>
              </a:rPr>
              <a:t>/4)</a:t>
            </a:r>
            <a:endParaRPr lang="en-US" altLang="en-US" dirty="0">
              <a:solidFill>
                <a:srgbClr val="009999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600200" y="3190006"/>
            <a:ext cx="699839" cy="5622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40705" y="3232441"/>
            <a:ext cx="530239" cy="609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57953" y="3842041"/>
            <a:ext cx="7088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i="1" dirty="0" smtClean="0">
                <a:solidFill>
                  <a:srgbClr val="009999"/>
                </a:solidFill>
              </a:rPr>
              <a:t>1</a:t>
            </a:r>
            <a:r>
              <a:rPr lang="en-US" altLang="en-US" dirty="0" smtClean="0">
                <a:solidFill>
                  <a:srgbClr val="009999"/>
                </a:solidFill>
              </a:rPr>
              <a:t>/4</a:t>
            </a:r>
            <a:endParaRPr lang="en-US" altLang="en-US" dirty="0">
              <a:solidFill>
                <a:srgbClr val="009999"/>
              </a:solidFill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3863153" y="3842041"/>
            <a:ext cx="7088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i="1" dirty="0" smtClean="0">
                <a:solidFill>
                  <a:srgbClr val="009999"/>
                </a:solidFill>
              </a:rPr>
              <a:t>3</a:t>
            </a:r>
            <a:r>
              <a:rPr lang="en-US" altLang="en-US" dirty="0" smtClean="0">
                <a:solidFill>
                  <a:srgbClr val="009999"/>
                </a:solidFill>
              </a:rPr>
              <a:t>/4</a:t>
            </a:r>
            <a:endParaRPr lang="en-US" altLang="en-US" dirty="0">
              <a:solidFill>
                <a:srgbClr val="009999"/>
              </a:solidFill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5410384" y="3856190"/>
            <a:ext cx="1186543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i="1" dirty="0" smtClean="0">
                <a:solidFill>
                  <a:srgbClr val="009999"/>
                </a:solidFill>
              </a:rPr>
              <a:t>(3n</a:t>
            </a:r>
            <a:r>
              <a:rPr lang="en-US" altLang="en-US" dirty="0" smtClean="0">
                <a:solidFill>
                  <a:srgbClr val="009999"/>
                </a:solidFill>
              </a:rPr>
              <a:t>/4)</a:t>
            </a:r>
            <a:endParaRPr lang="en-US" altLang="en-US" dirty="0">
              <a:solidFill>
                <a:srgbClr val="009999"/>
              </a:solidFill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7099399" y="3824725"/>
            <a:ext cx="1186543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i="1" dirty="0" smtClean="0">
                <a:solidFill>
                  <a:srgbClr val="009999"/>
                </a:solidFill>
              </a:rPr>
              <a:t>(3n</a:t>
            </a:r>
            <a:r>
              <a:rPr lang="en-US" altLang="en-US" dirty="0" smtClean="0">
                <a:solidFill>
                  <a:srgbClr val="009999"/>
                </a:solidFill>
              </a:rPr>
              <a:t>/4)</a:t>
            </a:r>
            <a:endParaRPr lang="en-US" altLang="en-US" dirty="0">
              <a:solidFill>
                <a:srgbClr val="009999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995254" y="3200400"/>
            <a:ext cx="442633" cy="64164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33447" y="3200400"/>
            <a:ext cx="530239" cy="609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4844512" y="3852434"/>
            <a:ext cx="792023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i="1" dirty="0" smtClean="0">
                <a:solidFill>
                  <a:srgbClr val="009999"/>
                </a:solidFill>
              </a:rPr>
              <a:t>1</a:t>
            </a:r>
            <a:r>
              <a:rPr lang="en-US" altLang="en-US" dirty="0" smtClean="0">
                <a:solidFill>
                  <a:srgbClr val="009999"/>
                </a:solidFill>
              </a:rPr>
              <a:t>/4</a:t>
            </a:r>
            <a:endParaRPr lang="en-US" altLang="en-US" dirty="0">
              <a:solidFill>
                <a:srgbClr val="009999"/>
              </a:solidFill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7949703" y="3852435"/>
            <a:ext cx="81144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i="1" dirty="0" smtClean="0">
                <a:solidFill>
                  <a:srgbClr val="009999"/>
                </a:solidFill>
              </a:rPr>
              <a:t> 3</a:t>
            </a:r>
            <a:r>
              <a:rPr lang="en-US" altLang="en-US" dirty="0" smtClean="0">
                <a:solidFill>
                  <a:srgbClr val="009999"/>
                </a:solidFill>
              </a:rPr>
              <a:t>/4</a:t>
            </a:r>
            <a:endParaRPr lang="en-US" altLang="en-US" dirty="0">
              <a:solidFill>
                <a:srgbClr val="009999"/>
              </a:solidFill>
            </a:endParaRPr>
          </a:p>
        </p:txBody>
      </p:sp>
      <p:sp>
        <p:nvSpPr>
          <p:cNvPr id="43" name="Line 25"/>
          <p:cNvSpPr>
            <a:spLocks noChangeShapeType="1"/>
          </p:cNvSpPr>
          <p:nvPr/>
        </p:nvSpPr>
        <p:spPr bwMode="auto">
          <a:xfrm flipH="1">
            <a:off x="577850" y="4495800"/>
            <a:ext cx="533400" cy="1447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228600" y="56388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45" name="Text Box 40"/>
          <p:cNvSpPr txBox="1">
            <a:spLocks noChangeArrowheads="1"/>
          </p:cNvSpPr>
          <p:nvPr/>
        </p:nvSpPr>
        <p:spPr bwMode="auto">
          <a:xfrm rot="17366799">
            <a:off x="450057" y="4882356"/>
            <a:ext cx="590550" cy="579437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707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8" grpId="0" animBg="1"/>
      <p:bldP spid="16" grpId="0" animBg="1"/>
      <p:bldP spid="17" grpId="0" animBg="1"/>
      <p:bldP spid="26" grpId="0"/>
      <p:bldP spid="27" grpId="0"/>
      <p:bldP spid="33" grpId="0" animBg="1"/>
      <p:bldP spid="34" grpId="0" animBg="1"/>
      <p:bldP spid="37" grpId="0"/>
      <p:bldP spid="38" grpId="0"/>
      <p:bldP spid="43" grpId="0" animBg="1"/>
      <p:bldP spid="44" grpId="0" animBg="1"/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the shortest path from the root to the leaf is </a:t>
            </a:r>
          </a:p>
          <a:p>
            <a:pPr marL="0" indent="0">
              <a:buNone/>
            </a:pPr>
            <a:r>
              <a:rPr lang="en-US" dirty="0"/>
              <a:t>	n  →   </a:t>
            </a:r>
            <a:r>
              <a:rPr lang="en-US" dirty="0" smtClean="0"/>
              <a:t>n/4   </a:t>
            </a:r>
            <a:r>
              <a:rPr lang="en-US" dirty="0"/>
              <a:t>→    </a:t>
            </a:r>
            <a:r>
              <a:rPr lang="en-US" dirty="0" smtClean="0"/>
              <a:t>n/4</a:t>
            </a:r>
            <a:r>
              <a:rPr lang="en-US" baseline="30000" dirty="0" smtClean="0"/>
              <a:t>2</a:t>
            </a:r>
            <a:r>
              <a:rPr lang="en-US" dirty="0" smtClean="0"/>
              <a:t>    </a:t>
            </a:r>
            <a:r>
              <a:rPr lang="en-US" dirty="0"/>
              <a:t>→    </a:t>
            </a:r>
            <a:r>
              <a:rPr lang="en-US" dirty="0" smtClean="0"/>
              <a:t>n/4</a:t>
            </a:r>
            <a:r>
              <a:rPr lang="en-US" baseline="30000" dirty="0" smtClean="0"/>
              <a:t>3</a:t>
            </a:r>
            <a:r>
              <a:rPr lang="en-US" dirty="0" smtClean="0"/>
              <a:t>    →  …. 1</a:t>
            </a:r>
          </a:p>
          <a:p>
            <a:pPr marL="0" indent="0" algn="ctr">
              <a:buNone/>
            </a:pPr>
            <a:r>
              <a:rPr lang="en-US" dirty="0" smtClean="0"/>
              <a:t>T(n)  &gt;  n log</a:t>
            </a:r>
            <a:r>
              <a:rPr lang="en-US" baseline="-25000" dirty="0" smtClean="0"/>
              <a:t>4</a:t>
            </a:r>
            <a:r>
              <a:rPr lang="en-US" dirty="0" smtClean="0"/>
              <a:t> n      …   (A)</a:t>
            </a:r>
          </a:p>
          <a:p>
            <a:r>
              <a:rPr lang="en-US" dirty="0"/>
              <a:t>Similarly, the longest path from root to the leaf is </a:t>
            </a:r>
          </a:p>
          <a:p>
            <a:pPr marL="0" indent="0">
              <a:buNone/>
            </a:pPr>
            <a:r>
              <a:rPr lang="en-US" dirty="0"/>
              <a:t>               n  →   </a:t>
            </a:r>
            <a:r>
              <a:rPr lang="en-US" dirty="0" smtClean="0"/>
              <a:t>3/4 </a:t>
            </a:r>
            <a:r>
              <a:rPr lang="en-US" dirty="0"/>
              <a:t>n  →   </a:t>
            </a:r>
            <a:r>
              <a:rPr lang="en-US" dirty="0" smtClean="0"/>
              <a:t>(3/4)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n  →  … 1</a:t>
            </a:r>
          </a:p>
          <a:p>
            <a:pPr marL="0" indent="0" algn="ctr">
              <a:buNone/>
            </a:pPr>
            <a:r>
              <a:rPr lang="en-US" dirty="0" smtClean="0"/>
              <a:t>T(n</a:t>
            </a:r>
            <a:r>
              <a:rPr lang="en-US" dirty="0"/>
              <a:t>)  &lt;  n </a:t>
            </a:r>
            <a:r>
              <a:rPr lang="en-US" dirty="0" smtClean="0"/>
              <a:t>log</a:t>
            </a:r>
            <a:r>
              <a:rPr lang="en-US" baseline="-25000" dirty="0" smtClean="0"/>
              <a:t>4/3</a:t>
            </a:r>
            <a:r>
              <a:rPr lang="en-US" dirty="0" smtClean="0"/>
              <a:t>n        </a:t>
            </a:r>
            <a:r>
              <a:rPr lang="en-US" dirty="0"/>
              <a:t>…   (B)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		T(n)  = Θ (n </a:t>
            </a:r>
            <a:r>
              <a:rPr lang="en-US" dirty="0" smtClean="0"/>
              <a:t>log 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95600" y="4419600"/>
            <a:ext cx="2362200" cy="6096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4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4: T(n)  =  3T(n/4)  +  c.n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209800"/>
            <a:ext cx="3862962" cy="2337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81200"/>
            <a:ext cx="656993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7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91" y="1376361"/>
            <a:ext cx="8055809" cy="47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116" y="3258673"/>
            <a:ext cx="3321367" cy="131332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Summing up the cost,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1452120"/>
            <a:ext cx="4495799" cy="15322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4552606"/>
            <a:ext cx="3411422" cy="169579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09800" y="1447800"/>
            <a:ext cx="4724400" cy="1470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35116" y="3258673"/>
            <a:ext cx="3411422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9400" y="4628806"/>
            <a:ext cx="3411422" cy="1619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6511636" y="5501321"/>
            <a:ext cx="1565564" cy="58477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= </a:t>
            </a:r>
            <a:r>
              <a:rPr lang="en-US" altLang="en-US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i="1" dirty="0">
                <a:solidFill>
                  <a:srgbClr val="FF0000"/>
                </a:solidFill>
              </a:rPr>
              <a:t>n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51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  <p:bldP spid="11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5: T(n) = T(n/4) + T(n/2) + n</a:t>
            </a:r>
            <a:r>
              <a:rPr lang="en-US" baseline="30000" dirty="0"/>
              <a:t>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H="1">
            <a:off x="2209800" y="20574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733800" y="20574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705600" y="35814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882650" y="3581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1416050" y="27432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4540250" y="27432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378450" y="27432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254250" y="27432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76275" y="32766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25700" y="32766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976688" y="32750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27688" y="32750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16075" y="24542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33400" y="47244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 rot="17366799">
            <a:off x="754857" y="39679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…</a:t>
            </a: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867400" y="27432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810000" y="2042968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3" name="Object 24"/>
          <p:cNvGraphicFramePr>
            <a:graphicFrameLocks noChangeAspect="1"/>
          </p:cNvGraphicFramePr>
          <p:nvPr>
            <p:extLst/>
          </p:nvPr>
        </p:nvGraphicFramePr>
        <p:xfrm>
          <a:off x="7696200" y="23241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828588" imgH="790678" progId="Equation.3">
                  <p:embed/>
                </p:oleObj>
              </mc:Choice>
              <mc:Fallback>
                <p:oleObj name="Equation" r:id="rId3" imgW="828588" imgH="790678" progId="Equation.3">
                  <p:embed/>
                  <p:pic>
                    <p:nvPicPr>
                      <p:cNvPr id="2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3241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5"/>
          <p:cNvGraphicFramePr>
            <a:graphicFrameLocks noChangeAspect="1"/>
          </p:cNvGraphicFramePr>
          <p:nvPr>
            <p:extLst/>
          </p:nvPr>
        </p:nvGraphicFramePr>
        <p:xfrm>
          <a:off x="8128000" y="17589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400172" imgH="400110" progId="Equation.3">
                  <p:embed/>
                </p:oleObj>
              </mc:Choice>
              <mc:Fallback>
                <p:oleObj name="Equation" r:id="rId5" imgW="400172" imgH="400110" progId="Equation.3">
                  <p:embed/>
                  <p:pic>
                    <p:nvPicPr>
                      <p:cNvPr id="24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17589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>
            <p:extLst/>
          </p:nvPr>
        </p:nvGraphicFramePr>
        <p:xfrm>
          <a:off x="7442200" y="31623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7" imgW="1085955" imgH="790678" progId="Equation.3">
                  <p:embed/>
                </p:oleObj>
              </mc:Choice>
              <mc:Fallback>
                <p:oleObj name="Equation" r:id="rId7" imgW="1085955" imgH="790678" progId="Equation.3">
                  <p:embed/>
                  <p:pic>
                    <p:nvPicPr>
                      <p:cNvPr id="25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31623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4343400" y="4724400"/>
            <a:ext cx="457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7" name="Object 28"/>
          <p:cNvGraphicFramePr>
            <a:graphicFrameLocks noChangeAspect="1"/>
          </p:cNvGraphicFramePr>
          <p:nvPr>
            <p:extLst/>
          </p:nvPr>
        </p:nvGraphicFramePr>
        <p:xfrm>
          <a:off x="4425950" y="4813300"/>
          <a:ext cx="4432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9" imgW="4419666" imgH="714345" progId="Equation.3">
                  <p:embed/>
                </p:oleObj>
              </mc:Choice>
              <mc:Fallback>
                <p:oleObj name="Equation" r:id="rId9" imgW="4419666" imgH="714345" progId="Equation.3">
                  <p:embed/>
                  <p:pic>
                    <p:nvPicPr>
                      <p:cNvPr id="27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4813300"/>
                        <a:ext cx="4432300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9"/>
          <p:cNvSpPr txBox="1">
            <a:spLocks noChangeArrowheads="1"/>
          </p:cNvSpPr>
          <p:nvPr/>
        </p:nvSpPr>
        <p:spPr bwMode="auto">
          <a:xfrm rot="16200000">
            <a:off x="7766844" y="39870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9999"/>
                </a:solidFill>
              </a:rPr>
              <a:t>…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2971800" y="4906963"/>
            <a:ext cx="147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/>
              <a:t>Total  </a:t>
            </a:r>
            <a:r>
              <a:rPr lang="en-US" altLang="en-US">
                <a:solidFill>
                  <a:srgbClr val="009999"/>
                </a:solidFill>
              </a:rPr>
              <a:t>=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4038600" y="5546726"/>
            <a:ext cx="142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9999"/>
                </a:solidFill>
              </a:rPr>
              <a:t>= </a:t>
            </a:r>
            <a:r>
              <a:rPr lang="en-US" altLang="en-US" dirty="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dirty="0">
                <a:solidFill>
                  <a:srgbClr val="009999"/>
                </a:solidFill>
              </a:rPr>
              <a:t>(</a:t>
            </a:r>
            <a:r>
              <a:rPr lang="en-US" altLang="en-US" i="1" dirty="0">
                <a:solidFill>
                  <a:srgbClr val="009999"/>
                </a:solidFill>
              </a:rPr>
              <a:t>n</a:t>
            </a:r>
            <a:r>
              <a:rPr lang="en-US" altLang="en-US" baseline="30000" dirty="0">
                <a:solidFill>
                  <a:srgbClr val="009999"/>
                </a:solidFill>
              </a:rPr>
              <a:t>2</a:t>
            </a:r>
            <a:r>
              <a:rPr lang="en-US" altLang="en-US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3471863" y="16764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i="1" dirty="0">
                <a:solidFill>
                  <a:srgbClr val="009999"/>
                </a:solidFill>
              </a:rPr>
              <a:t>n</a:t>
            </a:r>
            <a:r>
              <a:rPr lang="en-US" altLang="en-US" baseline="30000" dirty="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4837113" y="24384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637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6" grpId="0" animBg="1"/>
      <p:bldP spid="28" grpId="0"/>
      <p:bldP spid="29" grpId="0"/>
      <p:bldP spid="30" grpId="0"/>
      <p:bldP spid="31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 &amp; conquer (D&amp;C)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/>
              <a:t>useful algorithms are recursive in structure: to solve a given problem, they call themselves recursively one or more </a:t>
            </a:r>
            <a:r>
              <a:rPr lang="en-US" dirty="0" smtClean="0"/>
              <a:t>times.</a:t>
            </a:r>
          </a:p>
          <a:p>
            <a:r>
              <a:rPr lang="en-US" dirty="0" smtClean="0"/>
              <a:t>These </a:t>
            </a:r>
            <a:r>
              <a:rPr lang="en-US" dirty="0"/>
              <a:t>algorithms typically follow a divide-and-conquer approach: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divide-and-conquer approach involves three steps at each level of the recursion: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Divide</a:t>
            </a:r>
            <a:r>
              <a:rPr lang="en-US" dirty="0"/>
              <a:t>:  Break the problem into several sub problems that are similar to the original problem but smaller in </a:t>
            </a:r>
            <a:r>
              <a:rPr lang="en-US" dirty="0" smtClean="0"/>
              <a:t>size. 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Conquer</a:t>
            </a:r>
            <a:r>
              <a:rPr lang="en-US" dirty="0"/>
              <a:t>: Solve the sub problems recursively, and </a:t>
            </a:r>
            <a:r>
              <a:rPr lang="en-US" dirty="0" smtClean="0"/>
              <a:t>if </a:t>
            </a:r>
            <a:r>
              <a:rPr lang="en-US" dirty="0"/>
              <a:t>the sub problem sizes are small enough, just solve the sub problems in a straightforward manner.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Combine</a:t>
            </a:r>
            <a:r>
              <a:rPr lang="en-US" dirty="0"/>
              <a:t>: Combine these solutions to create a solution to the original problem.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D&amp;C: general </a:t>
            </a:r>
            <a:r>
              <a:rPr lang="en-US" dirty="0"/>
              <a:t>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an arbitrary </a:t>
            </a:r>
            <a:r>
              <a:rPr lang="en-US" dirty="0" smtClean="0"/>
              <a:t>problem.</a:t>
            </a:r>
          </a:p>
          <a:p>
            <a:r>
              <a:rPr lang="en-US" dirty="0" smtClean="0"/>
              <a:t>Let </a:t>
            </a:r>
            <a:r>
              <a:rPr lang="en-US" dirty="0" err="1"/>
              <a:t>adhoc</a:t>
            </a:r>
            <a:r>
              <a:rPr lang="en-US" dirty="0"/>
              <a:t> be a </a:t>
            </a:r>
            <a:r>
              <a:rPr lang="en-US" dirty="0" smtClean="0"/>
              <a:t>basic simple </a:t>
            </a:r>
            <a:r>
              <a:rPr lang="en-US" dirty="0"/>
              <a:t>algorithm capable of solving the </a:t>
            </a:r>
            <a:r>
              <a:rPr lang="en-US" dirty="0" smtClean="0"/>
              <a:t>problem efficiently for small instances.</a:t>
            </a:r>
            <a:endParaRPr lang="en-US" dirty="0"/>
          </a:p>
          <a:p>
            <a:r>
              <a:rPr lang="en-US" dirty="0" smtClean="0"/>
              <a:t>But </a:t>
            </a:r>
            <a:r>
              <a:rPr lang="en-US" dirty="0"/>
              <a:t>its performance on large instances is of no concern.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3754140"/>
            <a:ext cx="6629400" cy="2646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</a:pPr>
            <a:r>
              <a:rPr lang="en-US" sz="2200" b="1" i="1" u="sng" dirty="0"/>
              <a:t>function DC(x)</a:t>
            </a:r>
            <a:endParaRPr lang="en-US" sz="2200" dirty="0"/>
          </a:p>
          <a:p>
            <a:pPr>
              <a:lnSpc>
                <a:spcPct val="114000"/>
              </a:lnSpc>
            </a:pPr>
            <a:r>
              <a:rPr lang="en-US" sz="2200" b="1" i="1" dirty="0"/>
              <a:t>if</a:t>
            </a:r>
            <a:r>
              <a:rPr lang="en-US" sz="2200" i="1" dirty="0"/>
              <a:t> x is sufficiently small or simple </a:t>
            </a:r>
            <a:r>
              <a:rPr lang="en-US" sz="2200" b="1" i="1" dirty="0"/>
              <a:t>then return</a:t>
            </a:r>
            <a:r>
              <a:rPr lang="en-US" sz="2200" i="1" dirty="0"/>
              <a:t> </a:t>
            </a:r>
            <a:r>
              <a:rPr lang="en-US" sz="2200" i="1" dirty="0" err="1"/>
              <a:t>adhoc</a:t>
            </a:r>
            <a:r>
              <a:rPr lang="en-US" sz="2200" i="1" dirty="0"/>
              <a:t>(x)</a:t>
            </a:r>
            <a:endParaRPr lang="en-US" sz="2200" dirty="0"/>
          </a:p>
          <a:p>
            <a:pPr>
              <a:lnSpc>
                <a:spcPct val="114000"/>
              </a:lnSpc>
            </a:pPr>
            <a:r>
              <a:rPr lang="en-US" sz="2200" i="1" dirty="0"/>
              <a:t>decompose x into smaller instances x</a:t>
            </a:r>
            <a:r>
              <a:rPr lang="en-US" sz="2200" i="1" baseline="-25000" dirty="0"/>
              <a:t>1</a:t>
            </a:r>
            <a:r>
              <a:rPr lang="en-US" sz="2200" i="1" dirty="0"/>
              <a:t> , x</a:t>
            </a:r>
            <a:r>
              <a:rPr lang="en-US" sz="2200" i="1" baseline="-25000" dirty="0"/>
              <a:t>2</a:t>
            </a:r>
            <a:r>
              <a:rPr lang="en-US" sz="2200" i="1" dirty="0"/>
              <a:t>, …, x</a:t>
            </a:r>
            <a:r>
              <a:rPr lang="en-US" sz="2200" i="1" baseline="-25000" dirty="0"/>
              <a:t>l</a:t>
            </a:r>
            <a:endParaRPr lang="en-US" sz="2200" dirty="0"/>
          </a:p>
          <a:p>
            <a:pPr>
              <a:lnSpc>
                <a:spcPct val="114000"/>
              </a:lnSpc>
            </a:pPr>
            <a:r>
              <a:rPr lang="en-US" sz="2200" b="1" i="1" dirty="0"/>
              <a:t>for</a:t>
            </a:r>
            <a:r>
              <a:rPr lang="en-US" sz="2200" i="1" dirty="0"/>
              <a:t> i = 1 to l </a:t>
            </a:r>
            <a:r>
              <a:rPr lang="en-US" sz="2200" b="1" i="1" dirty="0"/>
              <a:t>do</a:t>
            </a:r>
            <a:r>
              <a:rPr lang="en-US" sz="2200" i="1" dirty="0"/>
              <a:t> </a:t>
            </a:r>
            <a:r>
              <a:rPr lang="en-US" sz="2200" i="1" dirty="0" err="1"/>
              <a:t>y</a:t>
            </a:r>
            <a:r>
              <a:rPr lang="en-US" sz="2200" i="1" baseline="-25000" dirty="0" err="1"/>
              <a:t>i</a:t>
            </a:r>
            <a:r>
              <a:rPr lang="en-US" sz="2200" i="1" dirty="0"/>
              <a:t> </a:t>
            </a:r>
            <a:r>
              <a:rPr lang="en-US" sz="2200" i="1" dirty="0">
                <a:sym typeface="Wingdings" panose="05000000000000000000" pitchFamily="2" charset="2"/>
              </a:rPr>
              <a:t></a:t>
            </a:r>
            <a:r>
              <a:rPr lang="en-US" sz="2200" i="1" dirty="0"/>
              <a:t> DC(x</a:t>
            </a:r>
            <a:r>
              <a:rPr lang="en-US" sz="2200" i="1" baseline="-25000" dirty="0"/>
              <a:t>i</a:t>
            </a:r>
            <a:r>
              <a:rPr lang="en-US" sz="2200" i="1" dirty="0"/>
              <a:t>)</a:t>
            </a:r>
            <a:endParaRPr lang="en-US" sz="2200" dirty="0"/>
          </a:p>
          <a:p>
            <a:pPr>
              <a:lnSpc>
                <a:spcPct val="114000"/>
              </a:lnSpc>
            </a:pPr>
            <a:r>
              <a:rPr lang="en-US" sz="2200" i="1" dirty="0"/>
              <a:t>recombine the </a:t>
            </a:r>
            <a:r>
              <a:rPr lang="en-US" sz="2200" i="1" dirty="0" smtClean="0"/>
              <a:t>Y</a:t>
            </a:r>
            <a:r>
              <a:rPr lang="en-US" sz="2200" i="1" baseline="-25000" dirty="0" smtClean="0"/>
              <a:t>i</a:t>
            </a:r>
            <a:r>
              <a:rPr lang="en-US" sz="2200" i="1" dirty="0" smtClean="0"/>
              <a:t> </a:t>
            </a:r>
            <a:r>
              <a:rPr lang="en-US" sz="2200" i="1" dirty="0"/>
              <a:t>'s to obtain a solution y for x</a:t>
            </a:r>
            <a:endParaRPr lang="en-US" sz="2200" dirty="0"/>
          </a:p>
          <a:p>
            <a:pPr>
              <a:lnSpc>
                <a:spcPct val="114000"/>
              </a:lnSpc>
            </a:pPr>
            <a:r>
              <a:rPr lang="en-US" sz="2200" b="1" i="1" dirty="0"/>
              <a:t>return</a:t>
            </a:r>
            <a:r>
              <a:rPr lang="en-US" sz="2200" i="1" dirty="0"/>
              <a:t> y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2095500" y="31242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General template for D &amp; C algorithm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76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D&amp;C: general template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running-time analysis of such divide-and-conquer algorithms is almost automatic. </a:t>
                </a:r>
              </a:p>
              <a:p>
                <a:r>
                  <a:rPr lang="en-US" dirty="0" smtClean="0"/>
                  <a:t>Let </a:t>
                </a:r>
                <a:r>
                  <a:rPr lang="en-US" dirty="0"/>
                  <a:t>g(n) be the time required by DC on instances of size </a:t>
                </a:r>
                <a:r>
                  <a:rPr lang="en-US" dirty="0" smtClean="0"/>
                  <a:t>n.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total time t(n) taken by this divide-and-conquer algorithm is given by Recurrence equation,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solution of equation is given as,  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&lt;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&gt;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943600" y="3886200"/>
            <a:ext cx="297526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en-US" sz="2400" dirty="0" smtClean="0">
              <a:solidFill>
                <a:schemeClr val="bg1"/>
              </a:solidFill>
            </a:endParaRPr>
          </a:p>
          <a:p>
            <a:pPr marL="0" lvl="1" algn="ctr"/>
            <a:r>
              <a:rPr lang="en-US" sz="2400" dirty="0" smtClean="0">
                <a:solidFill>
                  <a:schemeClr val="bg1"/>
                </a:solidFill>
              </a:rPr>
              <a:t>T(n</a:t>
            </a:r>
            <a:r>
              <a:rPr lang="en-US" sz="2400" dirty="0">
                <a:solidFill>
                  <a:schemeClr val="bg1"/>
                </a:solidFill>
              </a:rPr>
              <a:t>) = </a:t>
            </a:r>
            <a:r>
              <a:rPr lang="en-US" sz="2400" dirty="0" err="1">
                <a:solidFill>
                  <a:schemeClr val="bg1"/>
                </a:solidFill>
              </a:rPr>
              <a:t>a</a:t>
            </a:r>
            <a:r>
              <a:rPr lang="en-US" sz="2400" dirty="0" err="1" smtClean="0">
                <a:solidFill>
                  <a:schemeClr val="bg1"/>
                </a:solidFill>
              </a:rPr>
              <a:t>T</a:t>
            </a:r>
            <a:r>
              <a:rPr lang="en-US" sz="2400" dirty="0" smtClean="0">
                <a:solidFill>
                  <a:schemeClr val="bg1"/>
                </a:solidFill>
              </a:rPr>
              <a:t>(n/b</a:t>
            </a:r>
            <a:r>
              <a:rPr lang="en-US" sz="2400" dirty="0">
                <a:solidFill>
                  <a:schemeClr val="bg1"/>
                </a:solidFill>
              </a:rPr>
              <a:t>) + f(n)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84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aseline="30000" dirty="0" smtClean="0"/>
              <a:t/>
            </a:r>
            <a:br>
              <a:rPr lang="en-US" sz="4900" baseline="30000" dirty="0" smtClean="0"/>
            </a:br>
            <a:endParaRPr lang="en-US" sz="49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Multiplying two </a:t>
            </a:r>
            <a:r>
              <a:rPr lang="en-US" i="1" dirty="0"/>
              <a:t>n</a:t>
            </a:r>
            <a:r>
              <a:rPr lang="en-US" dirty="0"/>
              <a:t> digit large integers using divide and conquer </a:t>
            </a:r>
            <a:r>
              <a:rPr lang="en-US" dirty="0" smtClean="0"/>
              <a:t>method. </a:t>
            </a:r>
          </a:p>
          <a:p>
            <a:r>
              <a:rPr lang="en-US" dirty="0"/>
              <a:t>Multiplication of 981 by 1234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Convert them into same length nos.</a:t>
            </a:r>
          </a:p>
          <a:p>
            <a:pPr lvl="1"/>
            <a:r>
              <a:rPr lang="en-US" dirty="0"/>
              <a:t>Then we split each operand into two parts: </a:t>
            </a:r>
          </a:p>
          <a:p>
            <a:pPr lvl="1"/>
            <a:r>
              <a:rPr lang="en-US" dirty="0"/>
              <a:t>0981 gives rise to </a:t>
            </a:r>
            <a:r>
              <a:rPr lang="en-US" b="1" i="1" dirty="0"/>
              <a:t>w = </a:t>
            </a:r>
            <a:r>
              <a:rPr lang="en-US" b="1" dirty="0"/>
              <a:t>09 and x </a:t>
            </a:r>
            <a:r>
              <a:rPr lang="en-US" b="1" i="1" dirty="0"/>
              <a:t>= </a:t>
            </a:r>
            <a:r>
              <a:rPr lang="en-US" b="1" dirty="0"/>
              <a:t>81</a:t>
            </a:r>
            <a:r>
              <a:rPr lang="en-US" dirty="0"/>
              <a:t>, and 1234 to </a:t>
            </a:r>
            <a:r>
              <a:rPr lang="en-US" b="1" dirty="0"/>
              <a:t>y = 12 and </a:t>
            </a:r>
            <a:r>
              <a:rPr lang="en-US" b="1" i="1" dirty="0"/>
              <a:t>z = </a:t>
            </a:r>
            <a:r>
              <a:rPr lang="en-US" b="1" dirty="0"/>
              <a:t>34.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We can write, </a:t>
            </a:r>
            <a:r>
              <a:rPr lang="en-US" dirty="0"/>
              <a:t>981 = </a:t>
            </a:r>
            <a:r>
              <a:rPr lang="en-US" dirty="0" smtClean="0"/>
              <a:t>10</a:t>
            </a:r>
            <a:r>
              <a:rPr lang="en-US" baseline="30000" dirty="0" smtClean="0"/>
              <a:t>2</a:t>
            </a:r>
            <a:r>
              <a:rPr lang="en-US" dirty="0" smtClean="0"/>
              <a:t>w </a:t>
            </a:r>
            <a:r>
              <a:rPr lang="en-US" dirty="0"/>
              <a:t>+ x and 1234 = 10</a:t>
            </a:r>
            <a:r>
              <a:rPr lang="en-US" baseline="30000" dirty="0"/>
              <a:t>2</a:t>
            </a:r>
            <a:r>
              <a:rPr lang="en-US" dirty="0"/>
              <a:t>y + z. </a:t>
            </a:r>
          </a:p>
          <a:p>
            <a:r>
              <a:rPr lang="en-US" dirty="0" smtClean="0"/>
              <a:t>Therefore</a:t>
            </a:r>
            <a:r>
              <a:rPr lang="en-US" dirty="0"/>
              <a:t>, the required product can be computed as</a:t>
            </a:r>
          </a:p>
          <a:p>
            <a:pPr marL="0" indent="0" algn="ctr">
              <a:buNone/>
            </a:pPr>
            <a:r>
              <a:rPr lang="en-US" dirty="0"/>
              <a:t>981 x 1234 = (10</a:t>
            </a:r>
            <a:r>
              <a:rPr lang="en-US" baseline="30000" dirty="0"/>
              <a:t>2</a:t>
            </a:r>
            <a:r>
              <a:rPr lang="en-US" dirty="0"/>
              <a:t>w + x) * (10</a:t>
            </a:r>
            <a:r>
              <a:rPr lang="en-US" baseline="30000" dirty="0"/>
              <a:t>2</a:t>
            </a:r>
            <a:r>
              <a:rPr lang="en-US" dirty="0"/>
              <a:t>y + z)</a:t>
            </a:r>
          </a:p>
          <a:p>
            <a:pPr marL="0" indent="0" algn="ctr">
              <a:buNone/>
            </a:pPr>
            <a:r>
              <a:rPr lang="en-US" dirty="0" smtClean="0"/>
              <a:t>                                    = 10</a:t>
            </a:r>
            <a:r>
              <a:rPr lang="en-US" baseline="30000" dirty="0" smtClean="0"/>
              <a:t>4</a:t>
            </a:r>
            <a:r>
              <a:rPr lang="en-US" dirty="0" smtClean="0"/>
              <a:t>w*y </a:t>
            </a:r>
            <a:r>
              <a:rPr lang="en-US" dirty="0"/>
              <a:t>+ </a:t>
            </a:r>
            <a:r>
              <a:rPr lang="en-US" dirty="0" smtClean="0"/>
              <a:t>10</a:t>
            </a:r>
            <a:r>
              <a:rPr lang="en-US" baseline="30000" dirty="0" smtClean="0"/>
              <a:t>2</a:t>
            </a:r>
            <a:r>
              <a:rPr lang="en-US" dirty="0" smtClean="0"/>
              <a:t>(w*z </a:t>
            </a:r>
            <a:r>
              <a:rPr lang="en-US" dirty="0"/>
              <a:t>+ </a:t>
            </a:r>
            <a:r>
              <a:rPr lang="en-US" dirty="0" smtClean="0"/>
              <a:t>x*y</a:t>
            </a:r>
            <a:r>
              <a:rPr lang="en-US" dirty="0"/>
              <a:t>) + </a:t>
            </a:r>
            <a:r>
              <a:rPr lang="en-US" dirty="0" smtClean="0"/>
              <a:t>x*z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                            = </a:t>
            </a:r>
            <a:r>
              <a:rPr lang="en-US" dirty="0"/>
              <a:t>1080000 + 127800 + 2754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= </a:t>
            </a:r>
            <a:r>
              <a:rPr lang="en-US" dirty="0"/>
              <a:t>1210554.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76200"/>
            <a:ext cx="87630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Multiplying large Integers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4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to solve Recurrence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r>
              <a:rPr lang="en-US" dirty="0" smtClean="0"/>
              <a:t>Homogeneous  (characteristic equation)</a:t>
            </a:r>
          </a:p>
          <a:p>
            <a:r>
              <a:rPr lang="en-US" dirty="0" smtClean="0"/>
              <a:t>Inhomogeneous</a:t>
            </a:r>
          </a:p>
          <a:p>
            <a:r>
              <a:rPr lang="en-US" dirty="0" smtClean="0"/>
              <a:t>Master method</a:t>
            </a:r>
          </a:p>
          <a:p>
            <a:r>
              <a:rPr lang="en-US" dirty="0" smtClean="0"/>
              <a:t>Recurrence tree</a:t>
            </a:r>
          </a:p>
          <a:p>
            <a:r>
              <a:rPr lang="en-US" dirty="0" smtClean="0"/>
              <a:t>Intelligent guess work</a:t>
            </a:r>
          </a:p>
          <a:p>
            <a:r>
              <a:rPr lang="en-US" dirty="0" smtClean="0"/>
              <a:t>Change of variable</a:t>
            </a:r>
          </a:p>
          <a:p>
            <a:r>
              <a:rPr lang="en-US" dirty="0" smtClean="0"/>
              <a:t>Range transformations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Multiplying large Integers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above procedure still needs four half-size multiplications: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w*y</a:t>
            </a:r>
            <a:r>
              <a:rPr lang="en-US" dirty="0"/>
              <a:t>, </a:t>
            </a:r>
            <a:r>
              <a:rPr lang="en-US" dirty="0" smtClean="0"/>
              <a:t>w*z</a:t>
            </a:r>
            <a:r>
              <a:rPr lang="en-US" dirty="0"/>
              <a:t>, </a:t>
            </a:r>
            <a:r>
              <a:rPr lang="en-US" dirty="0" smtClean="0"/>
              <a:t>x*y </a:t>
            </a:r>
            <a:r>
              <a:rPr lang="en-US" dirty="0"/>
              <a:t>and </a:t>
            </a:r>
            <a:r>
              <a:rPr lang="en-US" dirty="0" smtClean="0"/>
              <a:t>x*z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need to compute both </a:t>
            </a:r>
            <a:r>
              <a:rPr lang="en-US" dirty="0" smtClean="0"/>
              <a:t>w*z </a:t>
            </a:r>
            <a:r>
              <a:rPr lang="en-US" dirty="0"/>
              <a:t>and </a:t>
            </a:r>
            <a:r>
              <a:rPr lang="en-US" dirty="0" smtClean="0"/>
              <a:t>x*y</a:t>
            </a:r>
            <a:r>
              <a:rPr lang="en-US" dirty="0"/>
              <a:t>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/>
              <a:t>the product</a:t>
            </a:r>
          </a:p>
          <a:p>
            <a:pPr marL="0" indent="0" algn="ctr">
              <a:buNone/>
            </a:pPr>
            <a:r>
              <a:rPr lang="en-US" dirty="0"/>
              <a:t>r = (w + x) </a:t>
            </a:r>
            <a:r>
              <a:rPr lang="en-US" dirty="0" smtClean="0"/>
              <a:t>* </a:t>
            </a:r>
            <a:r>
              <a:rPr lang="en-US" dirty="0"/>
              <a:t>(y + z) = </a:t>
            </a:r>
            <a:r>
              <a:rPr lang="en-US" dirty="0" smtClean="0"/>
              <a:t>w*y </a:t>
            </a:r>
            <a:r>
              <a:rPr lang="en-US" dirty="0"/>
              <a:t>+ (</a:t>
            </a:r>
            <a:r>
              <a:rPr lang="en-US" dirty="0" smtClean="0"/>
              <a:t>w*z </a:t>
            </a:r>
            <a:r>
              <a:rPr lang="en-US" dirty="0"/>
              <a:t>+ </a:t>
            </a:r>
            <a:r>
              <a:rPr lang="en-US" dirty="0" smtClean="0"/>
              <a:t>x*y</a:t>
            </a:r>
            <a:r>
              <a:rPr lang="en-US" dirty="0"/>
              <a:t>) + </a:t>
            </a:r>
            <a:r>
              <a:rPr lang="en-US" dirty="0" smtClean="0"/>
              <a:t>x*z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only one multiplication, we obtain the sum of all three terms needed to calculate the desired product.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5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Multiplying large Integers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suggests proceeding as follows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pl-PL" dirty="0"/>
              <a:t>p = </a:t>
            </a:r>
            <a:r>
              <a:rPr lang="pl-PL" dirty="0" smtClean="0"/>
              <a:t>w</a:t>
            </a:r>
            <a:r>
              <a:rPr lang="en-US" dirty="0" smtClean="0"/>
              <a:t>*</a:t>
            </a:r>
            <a:r>
              <a:rPr lang="pl-PL" dirty="0" smtClean="0"/>
              <a:t>y </a:t>
            </a:r>
            <a:r>
              <a:rPr lang="pl-PL" dirty="0"/>
              <a:t>= 09 </a:t>
            </a:r>
            <a:r>
              <a:rPr lang="en-US" dirty="0" smtClean="0"/>
              <a:t>*</a:t>
            </a:r>
            <a:r>
              <a:rPr lang="pl-PL" dirty="0" smtClean="0"/>
              <a:t> </a:t>
            </a:r>
            <a:r>
              <a:rPr lang="pl-PL" dirty="0"/>
              <a:t>12 =108</a:t>
            </a:r>
          </a:p>
          <a:p>
            <a:pPr marL="0" indent="0" algn="ctr">
              <a:buNone/>
            </a:pPr>
            <a:r>
              <a:rPr lang="pl-PL" dirty="0"/>
              <a:t>q = </a:t>
            </a:r>
            <a:r>
              <a:rPr lang="pl-PL" dirty="0" smtClean="0"/>
              <a:t>x</a:t>
            </a:r>
            <a:r>
              <a:rPr lang="en-US" dirty="0" smtClean="0"/>
              <a:t>*</a:t>
            </a:r>
            <a:r>
              <a:rPr lang="pl-PL" dirty="0" smtClean="0"/>
              <a:t>z </a:t>
            </a:r>
            <a:r>
              <a:rPr lang="pl-PL" dirty="0"/>
              <a:t>= 81 </a:t>
            </a:r>
            <a:r>
              <a:rPr lang="en-US" dirty="0" smtClean="0"/>
              <a:t>*</a:t>
            </a:r>
            <a:r>
              <a:rPr lang="pl-PL" dirty="0" smtClean="0"/>
              <a:t> </a:t>
            </a:r>
            <a:r>
              <a:rPr lang="pl-PL" dirty="0"/>
              <a:t>34 = 2754</a:t>
            </a:r>
          </a:p>
          <a:p>
            <a:pPr marL="0" indent="0" algn="ctr">
              <a:buNone/>
            </a:pPr>
            <a:r>
              <a:rPr lang="pl-PL" dirty="0"/>
              <a:t>r = (w + x) </a:t>
            </a:r>
            <a:r>
              <a:rPr lang="en-US" dirty="0" smtClean="0"/>
              <a:t>* </a:t>
            </a:r>
            <a:r>
              <a:rPr lang="pl-PL" dirty="0" smtClean="0"/>
              <a:t>(</a:t>
            </a:r>
            <a:r>
              <a:rPr lang="pl-PL" dirty="0"/>
              <a:t>y + z) </a:t>
            </a:r>
            <a:r>
              <a:rPr lang="pl-PL" dirty="0" smtClean="0"/>
              <a:t>=</a:t>
            </a:r>
            <a:r>
              <a:rPr lang="en-US" dirty="0" smtClean="0"/>
              <a:t> </a:t>
            </a:r>
            <a:r>
              <a:rPr lang="pl-PL" dirty="0" smtClean="0"/>
              <a:t>90</a:t>
            </a:r>
            <a:r>
              <a:rPr lang="en-US" dirty="0" smtClean="0"/>
              <a:t> * </a:t>
            </a:r>
            <a:r>
              <a:rPr lang="pl-PL" dirty="0" smtClean="0"/>
              <a:t>46 </a:t>
            </a:r>
            <a:r>
              <a:rPr lang="pl-PL" dirty="0"/>
              <a:t>= </a:t>
            </a:r>
            <a:r>
              <a:rPr lang="pl-PL" dirty="0" smtClean="0"/>
              <a:t>4140</a:t>
            </a:r>
            <a:endParaRPr lang="pl-PL" dirty="0"/>
          </a:p>
          <a:p>
            <a:endParaRPr lang="en-US" dirty="0" smtClean="0"/>
          </a:p>
          <a:p>
            <a:r>
              <a:rPr lang="en-US" dirty="0" smtClean="0"/>
              <a:t>Finally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baseline="300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w*y + 10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(w*z + x*y) + x*z</a:t>
            </a:r>
          </a:p>
          <a:p>
            <a:pPr marL="0" indent="0" algn="ctr">
              <a:buNone/>
            </a:pPr>
            <a:r>
              <a:rPr lang="en-US" dirty="0" smtClean="0"/>
              <a:t>981 </a:t>
            </a:r>
            <a:r>
              <a:rPr lang="en-US" dirty="0"/>
              <a:t>x 1234 = 10</a:t>
            </a:r>
            <a:r>
              <a:rPr lang="en-US" baseline="30000" dirty="0"/>
              <a:t>4</a:t>
            </a:r>
            <a:r>
              <a:rPr lang="en-US" dirty="0"/>
              <a:t>p + 10</a:t>
            </a:r>
            <a:r>
              <a:rPr lang="en-US" baseline="30000" dirty="0"/>
              <a:t>2</a:t>
            </a:r>
            <a:r>
              <a:rPr lang="en-US" dirty="0"/>
              <a:t> (r - p - q) + </a:t>
            </a:r>
            <a:r>
              <a:rPr lang="en-US" dirty="0" smtClean="0"/>
              <a:t>q</a:t>
            </a:r>
          </a:p>
          <a:p>
            <a:pPr marL="0" indent="0" algn="ctr">
              <a:buNone/>
            </a:pPr>
            <a:r>
              <a:rPr lang="en-US" dirty="0" smtClean="0"/>
              <a:t>                          = </a:t>
            </a:r>
            <a:r>
              <a:rPr lang="en-US" dirty="0"/>
              <a:t>1080000 + 127800 + 2754 </a:t>
            </a:r>
          </a:p>
          <a:p>
            <a:pPr marL="0" indent="0" algn="l">
              <a:buNone/>
            </a:pPr>
            <a:r>
              <a:rPr lang="en-US" dirty="0" smtClean="0"/>
              <a:t>                                                   = 1210554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400300" y="3041073"/>
            <a:ext cx="4191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 = (w*y </a:t>
            </a:r>
            <a:r>
              <a:rPr lang="en-US" sz="2400" dirty="0"/>
              <a:t>+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(w*z + x*y) </a:t>
            </a:r>
            <a:r>
              <a:rPr lang="en-US" sz="2400" dirty="0"/>
              <a:t>+ x*z)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315200" y="1371600"/>
            <a:ext cx="1638300" cy="1669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 = 09</a:t>
            </a:r>
          </a:p>
          <a:p>
            <a:pPr algn="ctr"/>
            <a:r>
              <a:rPr lang="en-US" sz="2400" dirty="0" smtClean="0"/>
              <a:t>x = 81</a:t>
            </a:r>
          </a:p>
          <a:p>
            <a:pPr algn="ctr"/>
            <a:r>
              <a:rPr lang="en-US" sz="2400" dirty="0" smtClean="0"/>
              <a:t>y = 12</a:t>
            </a:r>
          </a:p>
          <a:p>
            <a:pPr algn="ctr"/>
            <a:r>
              <a:rPr lang="en-US" sz="2400" dirty="0" smtClean="0"/>
              <a:t>z = 34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822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Multiplying large Integers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981 * </a:t>
                </a:r>
                <a:r>
                  <a:rPr lang="en-US" dirty="0"/>
                  <a:t>1234 can be reduced to three multiplications of two-figure numbers </a:t>
                </a:r>
                <a:r>
                  <a:rPr lang="en-US" dirty="0">
                    <a:solidFill>
                      <a:schemeClr val="accent1"/>
                    </a:solidFill>
                  </a:rPr>
                  <a:t>(09 x 12, 81 x 34 and 90 x 46) </a:t>
                </a:r>
                <a:r>
                  <a:rPr lang="en-US" dirty="0"/>
                  <a:t>together with a certain number of </a:t>
                </a:r>
                <a:r>
                  <a:rPr lang="en-US" dirty="0" smtClean="0"/>
                  <a:t>shifts, </a:t>
                </a:r>
                <a:r>
                  <a:rPr lang="en-US" dirty="0"/>
                  <a:t>additions and subtractions.</a:t>
                </a:r>
              </a:p>
              <a:p>
                <a:r>
                  <a:rPr lang="en-US" dirty="0" smtClean="0"/>
                  <a:t>Reducing </a:t>
                </a:r>
                <a:r>
                  <a:rPr lang="en-US" dirty="0"/>
                  <a:t>four multiplications to three will enable us to cut 25% of the computing time required for large multiplications.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obtain an algorithm that can multiply two n-figure numbers in a time,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T(n)= 3t (n /2) + g(n),  </a:t>
                </a:r>
                <a:r>
                  <a:rPr lang="en-US" dirty="0"/>
                  <a:t>when n is even and sufficiently large.</a:t>
                </a:r>
              </a:p>
              <a:p>
                <a:r>
                  <a:rPr lang="en-US" dirty="0" smtClean="0"/>
                  <a:t>Solving </a:t>
                </a:r>
                <a:r>
                  <a:rPr lang="en-US" dirty="0"/>
                  <a:t>it gives,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𝒍𝒈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𝒑𝒐𝒘𝒆𝒓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4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Multiplying large Integers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Multiply 8114 with 7622 using divide &amp; conquer method.</a:t>
            </a:r>
          </a:p>
          <a:p>
            <a:r>
              <a:rPr lang="en-US" dirty="0" smtClean="0"/>
              <a:t>Let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pl-PL" dirty="0" smtClean="0"/>
              <a:t>p </a:t>
            </a:r>
            <a:r>
              <a:rPr lang="pl-PL" dirty="0"/>
              <a:t>= w</a:t>
            </a:r>
            <a:r>
              <a:rPr lang="en-US" dirty="0"/>
              <a:t>*</a:t>
            </a:r>
            <a:r>
              <a:rPr lang="pl-PL" dirty="0"/>
              <a:t>y = </a:t>
            </a:r>
            <a:r>
              <a:rPr lang="en-US" dirty="0" smtClean="0"/>
              <a:t>81</a:t>
            </a:r>
            <a:r>
              <a:rPr lang="pl-PL" dirty="0" smtClean="0"/>
              <a:t> </a:t>
            </a:r>
            <a:r>
              <a:rPr lang="en-US" dirty="0"/>
              <a:t>*</a:t>
            </a:r>
            <a:r>
              <a:rPr lang="pl-PL" dirty="0"/>
              <a:t> </a:t>
            </a:r>
            <a:r>
              <a:rPr lang="en-US" dirty="0" smtClean="0"/>
              <a:t>76</a:t>
            </a:r>
            <a:r>
              <a:rPr lang="pl-PL" dirty="0" smtClean="0"/>
              <a:t> =</a:t>
            </a:r>
            <a:r>
              <a:rPr lang="en-US" dirty="0" smtClean="0"/>
              <a:t> 6156</a:t>
            </a:r>
          </a:p>
          <a:p>
            <a:pPr marL="0" indent="0" algn="ctr">
              <a:buNone/>
            </a:pPr>
            <a:r>
              <a:rPr lang="pl-PL" dirty="0" smtClean="0"/>
              <a:t>q </a:t>
            </a:r>
            <a:r>
              <a:rPr lang="pl-PL" dirty="0"/>
              <a:t>= x</a:t>
            </a:r>
            <a:r>
              <a:rPr lang="en-US" dirty="0"/>
              <a:t>*</a:t>
            </a:r>
            <a:r>
              <a:rPr lang="pl-PL" dirty="0"/>
              <a:t>z = </a:t>
            </a:r>
            <a:r>
              <a:rPr lang="en-US" dirty="0" smtClean="0"/>
              <a:t>14</a:t>
            </a:r>
            <a:r>
              <a:rPr lang="pl-PL" dirty="0" smtClean="0"/>
              <a:t> </a:t>
            </a:r>
            <a:r>
              <a:rPr lang="en-US" dirty="0"/>
              <a:t>*</a:t>
            </a:r>
            <a:r>
              <a:rPr lang="pl-PL" dirty="0"/>
              <a:t> </a:t>
            </a:r>
            <a:r>
              <a:rPr lang="en-US" dirty="0" smtClean="0"/>
              <a:t>22</a:t>
            </a:r>
            <a:r>
              <a:rPr lang="pl-PL" dirty="0" smtClean="0"/>
              <a:t> </a:t>
            </a:r>
            <a:r>
              <a:rPr lang="pl-PL" dirty="0"/>
              <a:t>= </a:t>
            </a:r>
            <a:r>
              <a:rPr lang="en-US" dirty="0" smtClean="0"/>
              <a:t>308</a:t>
            </a:r>
          </a:p>
          <a:p>
            <a:pPr marL="0" indent="0" algn="ctr">
              <a:buNone/>
            </a:pPr>
            <a:r>
              <a:rPr lang="pl-PL" dirty="0" smtClean="0"/>
              <a:t>r </a:t>
            </a:r>
            <a:r>
              <a:rPr lang="pl-PL" dirty="0"/>
              <a:t>= (w + x) </a:t>
            </a:r>
            <a:r>
              <a:rPr lang="en-US" dirty="0"/>
              <a:t>* </a:t>
            </a:r>
            <a:r>
              <a:rPr lang="pl-PL" dirty="0"/>
              <a:t>(y + z) =</a:t>
            </a:r>
            <a:r>
              <a:rPr lang="en-US" dirty="0"/>
              <a:t> </a:t>
            </a:r>
            <a:r>
              <a:rPr lang="pl-PL" dirty="0" smtClean="0"/>
              <a:t>9</a:t>
            </a:r>
            <a:r>
              <a:rPr lang="en-US" dirty="0" smtClean="0"/>
              <a:t>5 </a:t>
            </a:r>
            <a:r>
              <a:rPr lang="en-US" dirty="0"/>
              <a:t>* </a:t>
            </a:r>
            <a:r>
              <a:rPr lang="en-US" dirty="0" smtClean="0"/>
              <a:t>98</a:t>
            </a:r>
            <a:r>
              <a:rPr lang="pl-PL" dirty="0" smtClean="0"/>
              <a:t> =</a:t>
            </a:r>
            <a:r>
              <a:rPr lang="en-US" dirty="0" smtClean="0"/>
              <a:t> 9310</a:t>
            </a:r>
          </a:p>
          <a:p>
            <a:pPr marL="0" indent="0" algn="ctr">
              <a:buNone/>
            </a:pPr>
            <a:r>
              <a:rPr lang="en-US" dirty="0" smtClean="0"/>
              <a:t>8114 </a:t>
            </a:r>
            <a:r>
              <a:rPr lang="en-US" dirty="0"/>
              <a:t>* </a:t>
            </a:r>
            <a:r>
              <a:rPr lang="en-US" dirty="0" smtClean="0"/>
              <a:t>7622 </a:t>
            </a:r>
            <a:r>
              <a:rPr lang="en-US" dirty="0"/>
              <a:t>=  10</a:t>
            </a:r>
            <a:r>
              <a:rPr lang="en-US" baseline="30000" dirty="0"/>
              <a:t>4</a:t>
            </a:r>
            <a:r>
              <a:rPr lang="en-US" dirty="0"/>
              <a:t>p + 10</a:t>
            </a:r>
            <a:r>
              <a:rPr lang="en-US" baseline="30000" dirty="0"/>
              <a:t>2</a:t>
            </a:r>
            <a:r>
              <a:rPr lang="en-US" dirty="0"/>
              <a:t> (r - p - q) + q</a:t>
            </a:r>
          </a:p>
          <a:p>
            <a:pPr marL="0" indent="0" algn="ctr">
              <a:buNone/>
            </a:pPr>
            <a:r>
              <a:rPr lang="en-US" dirty="0" smtClean="0"/>
              <a:t>= 61560000+284600+308</a:t>
            </a:r>
          </a:p>
          <a:p>
            <a:pPr marL="0" indent="0" algn="ctr">
              <a:buNone/>
            </a:pPr>
            <a:r>
              <a:rPr lang="en-US" dirty="0" smtClean="0"/>
              <a:t>=61844908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0" y="19812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 = 81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124200" y="1995055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 = 14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724400" y="19812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 = 76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324600" y="19812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z = 22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49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/>
              <a:t>Search is an extremely well-known instance of divide-and-conquer approach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Let </a:t>
            </a:r>
            <a:r>
              <a:rPr lang="en-US" dirty="0"/>
              <a:t>T[1 . . . n] be an array of </a:t>
            </a:r>
            <a:r>
              <a:rPr lang="en-US" dirty="0">
                <a:solidFill>
                  <a:srgbClr val="FF0000"/>
                </a:solidFill>
              </a:rPr>
              <a:t>increasing sorted order</a:t>
            </a:r>
            <a:r>
              <a:rPr lang="en-US" dirty="0"/>
              <a:t>; that is  T [i] ≤  T [j] whenever  1 ≤  i  ≤  j  ≤  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Let </a:t>
            </a:r>
            <a:r>
              <a:rPr lang="en-US" dirty="0"/>
              <a:t>x be some number. The problem consists of finding x in the array T if it is there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x is not in the array, then we want to find the position where it might be inserted.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search 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38600" y="6492875"/>
            <a:ext cx="4572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11250" y="15287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81200" y="15287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3761" y="893613"/>
            <a:ext cx="59968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/>
              <a:t>Input: </a:t>
            </a:r>
            <a:r>
              <a:rPr lang="en-US" altLang="en-US" sz="2800" dirty="0"/>
              <a:t>sorted array of integer keys.  </a:t>
            </a:r>
            <a:r>
              <a:rPr lang="en-US" altLang="en-US" sz="2800" dirty="0" smtClean="0">
                <a:solidFill>
                  <a:srgbClr val="FF0000"/>
                </a:solidFill>
              </a:rPr>
              <a:t>X=7.</a:t>
            </a:r>
            <a:endParaRPr lang="en-US" altLang="en-US" sz="28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90600" y="19812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05000" y="19812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819400" y="19812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33800" y="19812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648200" y="19812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562600" y="19812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19812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53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895600" y="15240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765550" y="15240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724400" y="15240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594350" y="15240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553200" y="1524000"/>
            <a:ext cx="59311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 dirty="0" smtClean="0">
                <a:latin typeface="Arial" panose="020B0604020202020204" pitchFamily="34" charset="0"/>
              </a:rPr>
              <a:t>[ 6 ]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37" name="Rectangle 1027"/>
          <p:cNvSpPr>
            <a:spLocks noChangeArrowheads="1"/>
          </p:cNvSpPr>
          <p:nvPr/>
        </p:nvSpPr>
        <p:spPr bwMode="auto">
          <a:xfrm>
            <a:off x="1111250" y="4002088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38" name="Rectangle 1028"/>
          <p:cNvSpPr>
            <a:spLocks noChangeArrowheads="1"/>
          </p:cNvSpPr>
          <p:nvPr/>
        </p:nvSpPr>
        <p:spPr bwMode="auto">
          <a:xfrm>
            <a:off x="1981200" y="4002088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p:sp>
        <p:nvSpPr>
          <p:cNvPr id="40" name="Rectangle 1030"/>
          <p:cNvSpPr>
            <a:spLocks noChangeArrowheads="1"/>
          </p:cNvSpPr>
          <p:nvPr/>
        </p:nvSpPr>
        <p:spPr bwMode="auto">
          <a:xfrm>
            <a:off x="990600" y="445452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Rectangle 1031"/>
          <p:cNvSpPr>
            <a:spLocks noChangeArrowheads="1"/>
          </p:cNvSpPr>
          <p:nvPr/>
        </p:nvSpPr>
        <p:spPr bwMode="auto">
          <a:xfrm>
            <a:off x="1905000" y="445452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2" name="Rectangle 1032"/>
          <p:cNvSpPr>
            <a:spLocks noChangeArrowheads="1"/>
          </p:cNvSpPr>
          <p:nvPr/>
        </p:nvSpPr>
        <p:spPr bwMode="auto">
          <a:xfrm>
            <a:off x="2819400" y="445452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3" name="Rectangle 1033"/>
          <p:cNvSpPr>
            <a:spLocks noChangeArrowheads="1"/>
          </p:cNvSpPr>
          <p:nvPr/>
        </p:nvSpPr>
        <p:spPr bwMode="auto">
          <a:xfrm>
            <a:off x="3733800" y="445452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4" name="Rectangle 1034"/>
          <p:cNvSpPr>
            <a:spLocks noChangeArrowheads="1"/>
          </p:cNvSpPr>
          <p:nvPr/>
        </p:nvSpPr>
        <p:spPr bwMode="auto">
          <a:xfrm>
            <a:off x="4648200" y="445452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45" name="Rectangle 1035"/>
          <p:cNvSpPr>
            <a:spLocks noChangeArrowheads="1"/>
          </p:cNvSpPr>
          <p:nvPr/>
        </p:nvSpPr>
        <p:spPr bwMode="auto">
          <a:xfrm>
            <a:off x="5562600" y="445452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46" name="Rectangle 1036"/>
          <p:cNvSpPr>
            <a:spLocks noChangeArrowheads="1"/>
          </p:cNvSpPr>
          <p:nvPr/>
        </p:nvSpPr>
        <p:spPr bwMode="auto">
          <a:xfrm>
            <a:off x="6477000" y="445452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53</a:t>
            </a:r>
          </a:p>
        </p:txBody>
      </p:sp>
      <p:sp>
        <p:nvSpPr>
          <p:cNvPr id="47" name="Rectangle 1037"/>
          <p:cNvSpPr>
            <a:spLocks noChangeArrowheads="1"/>
          </p:cNvSpPr>
          <p:nvPr/>
        </p:nvSpPr>
        <p:spPr bwMode="auto">
          <a:xfrm>
            <a:off x="2895600" y="3997325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48" name="Rectangle 1038"/>
          <p:cNvSpPr>
            <a:spLocks noChangeArrowheads="1"/>
          </p:cNvSpPr>
          <p:nvPr/>
        </p:nvSpPr>
        <p:spPr bwMode="auto">
          <a:xfrm>
            <a:off x="3765550" y="3997325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49" name="Rectangle 1039"/>
          <p:cNvSpPr>
            <a:spLocks noChangeArrowheads="1"/>
          </p:cNvSpPr>
          <p:nvPr/>
        </p:nvSpPr>
        <p:spPr bwMode="auto">
          <a:xfrm>
            <a:off x="4724400" y="3997325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50" name="Rectangle 1040"/>
          <p:cNvSpPr>
            <a:spLocks noChangeArrowheads="1"/>
          </p:cNvSpPr>
          <p:nvPr/>
        </p:nvSpPr>
        <p:spPr bwMode="auto">
          <a:xfrm>
            <a:off x="5594350" y="3997325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51" name="Rectangle 1041"/>
          <p:cNvSpPr>
            <a:spLocks noChangeArrowheads="1"/>
          </p:cNvSpPr>
          <p:nvPr/>
        </p:nvSpPr>
        <p:spPr bwMode="auto">
          <a:xfrm>
            <a:off x="6553200" y="3997325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[ 6 ]</a:t>
            </a:r>
          </a:p>
        </p:txBody>
      </p:sp>
      <p:sp>
        <p:nvSpPr>
          <p:cNvPr id="52" name="Line 1042"/>
          <p:cNvSpPr>
            <a:spLocks noChangeShapeType="1"/>
          </p:cNvSpPr>
          <p:nvPr/>
        </p:nvSpPr>
        <p:spPr bwMode="auto">
          <a:xfrm>
            <a:off x="4267200" y="5521325"/>
            <a:ext cx="0" cy="566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Text Box 1043"/>
          <p:cNvSpPr txBox="1">
            <a:spLocks noChangeArrowheads="1"/>
          </p:cNvSpPr>
          <p:nvPr/>
        </p:nvSpPr>
        <p:spPr bwMode="auto">
          <a:xfrm>
            <a:off x="2590800" y="6019800"/>
            <a:ext cx="3567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Find approximate midpoint</a:t>
            </a:r>
          </a:p>
        </p:txBody>
      </p:sp>
    </p:spTree>
    <p:extLst>
      <p:ext uri="{BB962C8B-B14F-4D97-AF65-F5344CB8AC3E}">
        <p14:creationId xmlns:p14="http://schemas.microsoft.com/office/powerpoint/2010/main" val="9624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37" grpId="0"/>
      <p:bldP spid="38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 animBg="1"/>
      <p:bldP spid="5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1111250" y="10461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1981200" y="10461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p:sp>
        <p:nvSpPr>
          <p:cNvPr id="7" name="Rectangle 1030"/>
          <p:cNvSpPr>
            <a:spLocks noChangeArrowheads="1"/>
          </p:cNvSpPr>
          <p:nvPr/>
        </p:nvSpPr>
        <p:spPr bwMode="auto">
          <a:xfrm>
            <a:off x="990600" y="1498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Rectangle 1031"/>
          <p:cNvSpPr>
            <a:spLocks noChangeArrowheads="1"/>
          </p:cNvSpPr>
          <p:nvPr/>
        </p:nvSpPr>
        <p:spPr bwMode="auto">
          <a:xfrm>
            <a:off x="1905000" y="1498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" name="Rectangle 1032"/>
          <p:cNvSpPr>
            <a:spLocks noChangeArrowheads="1"/>
          </p:cNvSpPr>
          <p:nvPr/>
        </p:nvSpPr>
        <p:spPr bwMode="auto">
          <a:xfrm>
            <a:off x="2819400" y="1498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1033"/>
          <p:cNvSpPr>
            <a:spLocks noChangeArrowheads="1"/>
          </p:cNvSpPr>
          <p:nvPr/>
        </p:nvSpPr>
        <p:spPr bwMode="auto">
          <a:xfrm>
            <a:off x="3733800" y="1498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1" name="Rectangle 1034"/>
          <p:cNvSpPr>
            <a:spLocks noChangeArrowheads="1"/>
          </p:cNvSpPr>
          <p:nvPr/>
        </p:nvSpPr>
        <p:spPr bwMode="auto">
          <a:xfrm>
            <a:off x="4648200" y="1498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12" name="Rectangle 1035"/>
          <p:cNvSpPr>
            <a:spLocks noChangeArrowheads="1"/>
          </p:cNvSpPr>
          <p:nvPr/>
        </p:nvSpPr>
        <p:spPr bwMode="auto">
          <a:xfrm>
            <a:off x="5562600" y="1498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3" name="Rectangle 1036"/>
          <p:cNvSpPr>
            <a:spLocks noChangeArrowheads="1"/>
          </p:cNvSpPr>
          <p:nvPr/>
        </p:nvSpPr>
        <p:spPr bwMode="auto">
          <a:xfrm>
            <a:off x="6477000" y="1498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53</a:t>
            </a:r>
          </a:p>
        </p:txBody>
      </p:sp>
      <p:sp>
        <p:nvSpPr>
          <p:cNvPr id="14" name="Rectangle 1037"/>
          <p:cNvSpPr>
            <a:spLocks noChangeArrowheads="1"/>
          </p:cNvSpPr>
          <p:nvPr/>
        </p:nvSpPr>
        <p:spPr bwMode="auto">
          <a:xfrm>
            <a:off x="2895600" y="1041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15" name="Rectangle 1038"/>
          <p:cNvSpPr>
            <a:spLocks noChangeArrowheads="1"/>
          </p:cNvSpPr>
          <p:nvPr/>
        </p:nvSpPr>
        <p:spPr bwMode="auto">
          <a:xfrm>
            <a:off x="3765550" y="1041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16" name="Rectangle 1039"/>
          <p:cNvSpPr>
            <a:spLocks noChangeArrowheads="1"/>
          </p:cNvSpPr>
          <p:nvPr/>
        </p:nvSpPr>
        <p:spPr bwMode="auto">
          <a:xfrm>
            <a:off x="4724400" y="1041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17" name="Rectangle 1040"/>
          <p:cNvSpPr>
            <a:spLocks noChangeArrowheads="1"/>
          </p:cNvSpPr>
          <p:nvPr/>
        </p:nvSpPr>
        <p:spPr bwMode="auto">
          <a:xfrm>
            <a:off x="5594350" y="1041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18" name="Rectangle 1041"/>
          <p:cNvSpPr>
            <a:spLocks noChangeArrowheads="1"/>
          </p:cNvSpPr>
          <p:nvPr/>
        </p:nvSpPr>
        <p:spPr bwMode="auto">
          <a:xfrm>
            <a:off x="6553200" y="1041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[ 6 ]</a:t>
            </a:r>
          </a:p>
        </p:txBody>
      </p:sp>
      <p:sp>
        <p:nvSpPr>
          <p:cNvPr id="19" name="Line 1042"/>
          <p:cNvSpPr>
            <a:spLocks noChangeShapeType="1"/>
          </p:cNvSpPr>
          <p:nvPr/>
        </p:nvSpPr>
        <p:spPr bwMode="auto">
          <a:xfrm>
            <a:off x="4267200" y="2565400"/>
            <a:ext cx="0" cy="63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043"/>
          <p:cNvSpPr txBox="1">
            <a:spLocks noChangeArrowheads="1"/>
          </p:cNvSpPr>
          <p:nvPr/>
        </p:nvSpPr>
        <p:spPr bwMode="auto">
          <a:xfrm>
            <a:off x="2830513" y="3200400"/>
            <a:ext cx="3345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Is 7 = midpoint key?  NO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sp>
        <p:nvSpPr>
          <p:cNvPr id="37" name="Text Box 1043"/>
          <p:cNvSpPr txBox="1">
            <a:spLocks noChangeArrowheads="1"/>
          </p:cNvSpPr>
          <p:nvPr/>
        </p:nvSpPr>
        <p:spPr bwMode="auto">
          <a:xfrm>
            <a:off x="2603500" y="3235325"/>
            <a:ext cx="376872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/>
              <a:t>Is 7 &lt; midpoint key? YES</a:t>
            </a:r>
            <a:r>
              <a:rPr lang="en-US" altLang="en-US" sz="2400" dirty="0" smtClean="0"/>
              <a:t>. </a:t>
            </a:r>
            <a:endParaRPr lang="en-US" altLang="en-US" sz="2400" dirty="0"/>
          </a:p>
        </p:txBody>
      </p:sp>
      <p:sp>
        <p:nvSpPr>
          <p:cNvPr id="38" name="Rectangle 1027"/>
          <p:cNvSpPr>
            <a:spLocks noChangeArrowheads="1"/>
          </p:cNvSpPr>
          <p:nvPr/>
        </p:nvSpPr>
        <p:spPr bwMode="auto">
          <a:xfrm>
            <a:off x="1263650" y="405477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39" name="Rectangle 1028"/>
          <p:cNvSpPr>
            <a:spLocks noChangeArrowheads="1"/>
          </p:cNvSpPr>
          <p:nvPr/>
        </p:nvSpPr>
        <p:spPr bwMode="auto">
          <a:xfrm>
            <a:off x="2133600" y="405477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p:sp>
        <p:nvSpPr>
          <p:cNvPr id="40" name="Rectangle 1030"/>
          <p:cNvSpPr>
            <a:spLocks noChangeArrowheads="1"/>
          </p:cNvSpPr>
          <p:nvPr/>
        </p:nvSpPr>
        <p:spPr bwMode="auto">
          <a:xfrm>
            <a:off x="1143000" y="450721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Rectangle 1031"/>
          <p:cNvSpPr>
            <a:spLocks noChangeArrowheads="1"/>
          </p:cNvSpPr>
          <p:nvPr/>
        </p:nvSpPr>
        <p:spPr bwMode="auto">
          <a:xfrm>
            <a:off x="2057400" y="450721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2" name="Rectangle 1032"/>
          <p:cNvSpPr>
            <a:spLocks noChangeArrowheads="1"/>
          </p:cNvSpPr>
          <p:nvPr/>
        </p:nvSpPr>
        <p:spPr bwMode="auto">
          <a:xfrm>
            <a:off x="2971800" y="450721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3" name="Rectangle 1033"/>
          <p:cNvSpPr>
            <a:spLocks noChangeArrowheads="1"/>
          </p:cNvSpPr>
          <p:nvPr/>
        </p:nvSpPr>
        <p:spPr bwMode="auto">
          <a:xfrm>
            <a:off x="3886200" y="450721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11</a:t>
            </a:r>
          </a:p>
        </p:txBody>
      </p:sp>
      <p:sp>
        <p:nvSpPr>
          <p:cNvPr id="44" name="Rectangle 1034"/>
          <p:cNvSpPr>
            <a:spLocks noChangeArrowheads="1"/>
          </p:cNvSpPr>
          <p:nvPr/>
        </p:nvSpPr>
        <p:spPr bwMode="auto">
          <a:xfrm>
            <a:off x="4800600" y="450721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32</a:t>
            </a:r>
          </a:p>
        </p:txBody>
      </p:sp>
      <p:sp>
        <p:nvSpPr>
          <p:cNvPr id="45" name="Rectangle 1035"/>
          <p:cNvSpPr>
            <a:spLocks noChangeArrowheads="1"/>
          </p:cNvSpPr>
          <p:nvPr/>
        </p:nvSpPr>
        <p:spPr bwMode="auto">
          <a:xfrm>
            <a:off x="5715000" y="450721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33</a:t>
            </a:r>
          </a:p>
        </p:txBody>
      </p:sp>
      <p:sp>
        <p:nvSpPr>
          <p:cNvPr id="46" name="Rectangle 1036"/>
          <p:cNvSpPr>
            <a:spLocks noChangeArrowheads="1"/>
          </p:cNvSpPr>
          <p:nvPr/>
        </p:nvSpPr>
        <p:spPr bwMode="auto">
          <a:xfrm>
            <a:off x="6629400" y="450721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53</a:t>
            </a:r>
          </a:p>
        </p:txBody>
      </p:sp>
      <p:sp>
        <p:nvSpPr>
          <p:cNvPr id="47" name="Rectangle 1037"/>
          <p:cNvSpPr>
            <a:spLocks noChangeArrowheads="1"/>
          </p:cNvSpPr>
          <p:nvPr/>
        </p:nvSpPr>
        <p:spPr bwMode="auto">
          <a:xfrm>
            <a:off x="3048000" y="405001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48" name="Rectangle 1038"/>
          <p:cNvSpPr>
            <a:spLocks noChangeArrowheads="1"/>
          </p:cNvSpPr>
          <p:nvPr/>
        </p:nvSpPr>
        <p:spPr bwMode="auto">
          <a:xfrm>
            <a:off x="3917950" y="405001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49" name="Rectangle 1039"/>
          <p:cNvSpPr>
            <a:spLocks noChangeArrowheads="1"/>
          </p:cNvSpPr>
          <p:nvPr/>
        </p:nvSpPr>
        <p:spPr bwMode="auto">
          <a:xfrm>
            <a:off x="4876800" y="405001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50" name="Rectangle 1040"/>
          <p:cNvSpPr>
            <a:spLocks noChangeArrowheads="1"/>
          </p:cNvSpPr>
          <p:nvPr/>
        </p:nvSpPr>
        <p:spPr bwMode="auto">
          <a:xfrm>
            <a:off x="5746750" y="405001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51" name="Rectangle 1041"/>
          <p:cNvSpPr>
            <a:spLocks noChangeArrowheads="1"/>
          </p:cNvSpPr>
          <p:nvPr/>
        </p:nvSpPr>
        <p:spPr bwMode="auto">
          <a:xfrm>
            <a:off x="6705600" y="405001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[ 6 ]</a:t>
            </a:r>
          </a:p>
        </p:txBody>
      </p:sp>
      <p:sp>
        <p:nvSpPr>
          <p:cNvPr id="52" name="Text Box 1042"/>
          <p:cNvSpPr txBox="1">
            <a:spLocks noChangeArrowheads="1"/>
          </p:cNvSpPr>
          <p:nvPr/>
        </p:nvSpPr>
        <p:spPr bwMode="auto">
          <a:xfrm>
            <a:off x="951823" y="6015335"/>
            <a:ext cx="63978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dirty="0"/>
              <a:t>Search for the target in the area before midpoint</a:t>
            </a:r>
            <a:r>
              <a:rPr lang="en-US" altLang="en-US" sz="2400" dirty="0" smtClean="0"/>
              <a:t>. </a:t>
            </a:r>
            <a:endParaRPr lang="en-US" altLang="en-US" sz="2400" dirty="0"/>
          </a:p>
        </p:txBody>
      </p:sp>
      <p:sp>
        <p:nvSpPr>
          <p:cNvPr id="53" name="AutoShape 1043"/>
          <p:cNvSpPr>
            <a:spLocks/>
          </p:cNvSpPr>
          <p:nvPr/>
        </p:nvSpPr>
        <p:spPr bwMode="auto">
          <a:xfrm rot="16200000">
            <a:off x="2247900" y="4392910"/>
            <a:ext cx="533400" cy="2743200"/>
          </a:xfrm>
          <a:prstGeom prst="leftBrace">
            <a:avLst>
              <a:gd name="adj1" fmla="val 4285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085137" y="1041400"/>
            <a:ext cx="914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X = 7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75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0" grpId="1"/>
      <p:bldP spid="37" grpId="0" animBg="1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animBg="1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1" name="Rectangle 1027"/>
          <p:cNvSpPr>
            <a:spLocks noChangeArrowheads="1"/>
          </p:cNvSpPr>
          <p:nvPr/>
        </p:nvSpPr>
        <p:spPr bwMode="auto">
          <a:xfrm>
            <a:off x="1111250" y="9953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22" name="Rectangle 1028"/>
          <p:cNvSpPr>
            <a:spLocks noChangeArrowheads="1"/>
          </p:cNvSpPr>
          <p:nvPr/>
        </p:nvSpPr>
        <p:spPr bwMode="auto">
          <a:xfrm>
            <a:off x="1981200" y="9953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p:sp>
        <p:nvSpPr>
          <p:cNvPr id="23" name="Rectangle 1030"/>
          <p:cNvSpPr>
            <a:spLocks noChangeArrowheads="1"/>
          </p:cNvSpPr>
          <p:nvPr/>
        </p:nvSpPr>
        <p:spPr bwMode="auto">
          <a:xfrm>
            <a:off x="990600" y="1447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Rectangle 1031"/>
          <p:cNvSpPr>
            <a:spLocks noChangeArrowheads="1"/>
          </p:cNvSpPr>
          <p:nvPr/>
        </p:nvSpPr>
        <p:spPr bwMode="auto">
          <a:xfrm>
            <a:off x="1905000" y="1447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5" name="Rectangle 1032"/>
          <p:cNvSpPr>
            <a:spLocks noChangeArrowheads="1"/>
          </p:cNvSpPr>
          <p:nvPr/>
        </p:nvSpPr>
        <p:spPr bwMode="auto">
          <a:xfrm>
            <a:off x="2819400" y="1447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6" name="Rectangle 1033"/>
          <p:cNvSpPr>
            <a:spLocks noChangeArrowheads="1"/>
          </p:cNvSpPr>
          <p:nvPr/>
        </p:nvSpPr>
        <p:spPr bwMode="auto">
          <a:xfrm>
            <a:off x="3733800" y="14478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11</a:t>
            </a:r>
          </a:p>
        </p:txBody>
      </p:sp>
      <p:sp>
        <p:nvSpPr>
          <p:cNvPr id="27" name="Rectangle 1034"/>
          <p:cNvSpPr>
            <a:spLocks noChangeArrowheads="1"/>
          </p:cNvSpPr>
          <p:nvPr/>
        </p:nvSpPr>
        <p:spPr bwMode="auto">
          <a:xfrm>
            <a:off x="4648200" y="14478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32</a:t>
            </a:r>
          </a:p>
        </p:txBody>
      </p:sp>
      <p:sp>
        <p:nvSpPr>
          <p:cNvPr id="28" name="Rectangle 1035"/>
          <p:cNvSpPr>
            <a:spLocks noChangeArrowheads="1"/>
          </p:cNvSpPr>
          <p:nvPr/>
        </p:nvSpPr>
        <p:spPr bwMode="auto">
          <a:xfrm>
            <a:off x="5562600" y="14478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33</a:t>
            </a:r>
          </a:p>
        </p:txBody>
      </p:sp>
      <p:sp>
        <p:nvSpPr>
          <p:cNvPr id="29" name="Rectangle 1036"/>
          <p:cNvSpPr>
            <a:spLocks noChangeArrowheads="1"/>
          </p:cNvSpPr>
          <p:nvPr/>
        </p:nvSpPr>
        <p:spPr bwMode="auto">
          <a:xfrm>
            <a:off x="6477000" y="14478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53</a:t>
            </a:r>
          </a:p>
        </p:txBody>
      </p:sp>
      <p:sp>
        <p:nvSpPr>
          <p:cNvPr id="30" name="Rectangle 1037"/>
          <p:cNvSpPr>
            <a:spLocks noChangeArrowheads="1"/>
          </p:cNvSpPr>
          <p:nvPr/>
        </p:nvSpPr>
        <p:spPr bwMode="auto">
          <a:xfrm>
            <a:off x="2895600" y="9906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31" name="Rectangle 1038"/>
          <p:cNvSpPr>
            <a:spLocks noChangeArrowheads="1"/>
          </p:cNvSpPr>
          <p:nvPr/>
        </p:nvSpPr>
        <p:spPr bwMode="auto">
          <a:xfrm>
            <a:off x="3765550" y="9906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32" name="Rectangle 1039"/>
          <p:cNvSpPr>
            <a:spLocks noChangeArrowheads="1"/>
          </p:cNvSpPr>
          <p:nvPr/>
        </p:nvSpPr>
        <p:spPr bwMode="auto">
          <a:xfrm>
            <a:off x="4724400" y="9906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33" name="Rectangle 1040"/>
          <p:cNvSpPr>
            <a:spLocks noChangeArrowheads="1"/>
          </p:cNvSpPr>
          <p:nvPr/>
        </p:nvSpPr>
        <p:spPr bwMode="auto">
          <a:xfrm>
            <a:off x="5594350" y="9906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34" name="Rectangle 1041"/>
          <p:cNvSpPr>
            <a:spLocks noChangeArrowheads="1"/>
          </p:cNvSpPr>
          <p:nvPr/>
        </p:nvSpPr>
        <p:spPr bwMode="auto">
          <a:xfrm>
            <a:off x="6553200" y="9906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[ 6 ]</a:t>
            </a:r>
          </a:p>
        </p:txBody>
      </p:sp>
      <p:sp>
        <p:nvSpPr>
          <p:cNvPr id="35" name="Line 1044"/>
          <p:cNvSpPr>
            <a:spLocks noChangeShapeType="1"/>
          </p:cNvSpPr>
          <p:nvPr/>
        </p:nvSpPr>
        <p:spPr bwMode="auto">
          <a:xfrm>
            <a:off x="2362200" y="2514600"/>
            <a:ext cx="0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1045"/>
          <p:cNvSpPr txBox="1">
            <a:spLocks noChangeArrowheads="1"/>
          </p:cNvSpPr>
          <p:nvPr/>
        </p:nvSpPr>
        <p:spPr bwMode="auto">
          <a:xfrm>
            <a:off x="685800" y="2860675"/>
            <a:ext cx="3567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Find approximate midpoint</a:t>
            </a:r>
          </a:p>
        </p:txBody>
      </p:sp>
      <p:sp>
        <p:nvSpPr>
          <p:cNvPr id="37" name="Rectangle 1027"/>
          <p:cNvSpPr>
            <a:spLocks noChangeArrowheads="1"/>
          </p:cNvSpPr>
          <p:nvPr/>
        </p:nvSpPr>
        <p:spPr bwMode="auto">
          <a:xfrm>
            <a:off x="1111250" y="38909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38" name="Rectangle 1028"/>
          <p:cNvSpPr>
            <a:spLocks noChangeArrowheads="1"/>
          </p:cNvSpPr>
          <p:nvPr/>
        </p:nvSpPr>
        <p:spPr bwMode="auto">
          <a:xfrm>
            <a:off x="1981200" y="38909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p:sp>
        <p:nvSpPr>
          <p:cNvPr id="39" name="Rectangle 1030"/>
          <p:cNvSpPr>
            <a:spLocks noChangeArrowheads="1"/>
          </p:cNvSpPr>
          <p:nvPr/>
        </p:nvSpPr>
        <p:spPr bwMode="auto">
          <a:xfrm>
            <a:off x="990600" y="43434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ectangle 1031"/>
          <p:cNvSpPr>
            <a:spLocks noChangeArrowheads="1"/>
          </p:cNvSpPr>
          <p:nvPr/>
        </p:nvSpPr>
        <p:spPr bwMode="auto">
          <a:xfrm>
            <a:off x="1905000" y="43434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1" name="Rectangle 1032"/>
          <p:cNvSpPr>
            <a:spLocks noChangeArrowheads="1"/>
          </p:cNvSpPr>
          <p:nvPr/>
        </p:nvSpPr>
        <p:spPr bwMode="auto">
          <a:xfrm>
            <a:off x="2819400" y="43434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2" name="Rectangle 1033"/>
          <p:cNvSpPr>
            <a:spLocks noChangeArrowheads="1"/>
          </p:cNvSpPr>
          <p:nvPr/>
        </p:nvSpPr>
        <p:spPr bwMode="auto">
          <a:xfrm>
            <a:off x="3733800" y="43434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11</a:t>
            </a:r>
          </a:p>
        </p:txBody>
      </p:sp>
      <p:sp>
        <p:nvSpPr>
          <p:cNvPr id="43" name="Rectangle 1034"/>
          <p:cNvSpPr>
            <a:spLocks noChangeArrowheads="1"/>
          </p:cNvSpPr>
          <p:nvPr/>
        </p:nvSpPr>
        <p:spPr bwMode="auto">
          <a:xfrm>
            <a:off x="4648200" y="43434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32</a:t>
            </a:r>
          </a:p>
        </p:txBody>
      </p:sp>
      <p:sp>
        <p:nvSpPr>
          <p:cNvPr id="44" name="Rectangle 1035"/>
          <p:cNvSpPr>
            <a:spLocks noChangeArrowheads="1"/>
          </p:cNvSpPr>
          <p:nvPr/>
        </p:nvSpPr>
        <p:spPr bwMode="auto">
          <a:xfrm>
            <a:off x="5562600" y="43434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33</a:t>
            </a:r>
          </a:p>
        </p:txBody>
      </p:sp>
      <p:sp>
        <p:nvSpPr>
          <p:cNvPr id="45" name="Rectangle 1036"/>
          <p:cNvSpPr>
            <a:spLocks noChangeArrowheads="1"/>
          </p:cNvSpPr>
          <p:nvPr/>
        </p:nvSpPr>
        <p:spPr bwMode="auto">
          <a:xfrm>
            <a:off x="6477000" y="43434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53</a:t>
            </a:r>
          </a:p>
        </p:txBody>
      </p:sp>
      <p:sp>
        <p:nvSpPr>
          <p:cNvPr id="46" name="Rectangle 1037"/>
          <p:cNvSpPr>
            <a:spLocks noChangeArrowheads="1"/>
          </p:cNvSpPr>
          <p:nvPr/>
        </p:nvSpPr>
        <p:spPr bwMode="auto">
          <a:xfrm>
            <a:off x="2895600" y="38862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47" name="Rectangle 1038"/>
          <p:cNvSpPr>
            <a:spLocks noChangeArrowheads="1"/>
          </p:cNvSpPr>
          <p:nvPr/>
        </p:nvSpPr>
        <p:spPr bwMode="auto">
          <a:xfrm>
            <a:off x="3765550" y="38862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48" name="Rectangle 1039"/>
          <p:cNvSpPr>
            <a:spLocks noChangeArrowheads="1"/>
          </p:cNvSpPr>
          <p:nvPr/>
        </p:nvSpPr>
        <p:spPr bwMode="auto">
          <a:xfrm>
            <a:off x="4724400" y="38862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49" name="Rectangle 1040"/>
          <p:cNvSpPr>
            <a:spLocks noChangeArrowheads="1"/>
          </p:cNvSpPr>
          <p:nvPr/>
        </p:nvSpPr>
        <p:spPr bwMode="auto">
          <a:xfrm>
            <a:off x="5594350" y="38862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50" name="Rectangle 1041"/>
          <p:cNvSpPr>
            <a:spLocks noChangeArrowheads="1"/>
          </p:cNvSpPr>
          <p:nvPr/>
        </p:nvSpPr>
        <p:spPr bwMode="auto">
          <a:xfrm>
            <a:off x="6553200" y="38862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[ 6 ]</a:t>
            </a:r>
          </a:p>
        </p:txBody>
      </p:sp>
      <p:sp>
        <p:nvSpPr>
          <p:cNvPr id="51" name="Line 1042"/>
          <p:cNvSpPr>
            <a:spLocks noChangeShapeType="1"/>
          </p:cNvSpPr>
          <p:nvPr/>
        </p:nvSpPr>
        <p:spPr bwMode="auto">
          <a:xfrm>
            <a:off x="2362200" y="5334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1043"/>
          <p:cNvSpPr txBox="1">
            <a:spLocks noChangeArrowheads="1"/>
          </p:cNvSpPr>
          <p:nvPr/>
        </p:nvSpPr>
        <p:spPr bwMode="auto">
          <a:xfrm>
            <a:off x="726175" y="5943600"/>
            <a:ext cx="3272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X </a:t>
            </a:r>
            <a:r>
              <a:rPr lang="en-US" altLang="en-US" sz="2400" dirty="0"/>
              <a:t>= key of midpoint? NO.</a:t>
            </a:r>
          </a:p>
        </p:txBody>
      </p:sp>
      <p:sp>
        <p:nvSpPr>
          <p:cNvPr id="53" name="Text Box 1043"/>
          <p:cNvSpPr txBox="1">
            <a:spLocks noChangeArrowheads="1"/>
          </p:cNvSpPr>
          <p:nvPr/>
        </p:nvSpPr>
        <p:spPr bwMode="auto">
          <a:xfrm>
            <a:off x="706331" y="6005945"/>
            <a:ext cx="327205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rgbClr val="FF0000"/>
                </a:solidFill>
              </a:rPr>
              <a:t>X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&lt; key of midpoint? NO.</a:t>
            </a:r>
          </a:p>
        </p:txBody>
      </p:sp>
      <p:sp>
        <p:nvSpPr>
          <p:cNvPr id="54" name="Text Box 1043"/>
          <p:cNvSpPr txBox="1">
            <a:spLocks noChangeArrowheads="1"/>
          </p:cNvSpPr>
          <p:nvPr/>
        </p:nvSpPr>
        <p:spPr bwMode="auto">
          <a:xfrm>
            <a:off x="651164" y="6031210"/>
            <a:ext cx="331359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rgbClr val="FF0000"/>
                </a:solidFill>
              </a:rPr>
              <a:t>X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&gt; key of midpoint? YES.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8085137" y="1041400"/>
            <a:ext cx="914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X = 7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5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 animBg="1"/>
      <p:bldP spid="36" grpId="0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 animBg="1"/>
      <p:bldP spid="52" grpId="0"/>
      <p:bldP spid="52" grpId="1"/>
      <p:bldP spid="53" grpId="0" animBg="1"/>
      <p:bldP spid="53" grpId="1" animBg="1"/>
      <p:bldP spid="54" grpId="0" animBg="1"/>
      <p:bldP spid="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1" name="Rectangle 1027"/>
          <p:cNvSpPr>
            <a:spLocks noChangeArrowheads="1"/>
          </p:cNvSpPr>
          <p:nvPr/>
        </p:nvSpPr>
        <p:spPr bwMode="auto">
          <a:xfrm>
            <a:off x="1111250" y="9191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22" name="Rectangle 1028"/>
          <p:cNvSpPr>
            <a:spLocks noChangeArrowheads="1"/>
          </p:cNvSpPr>
          <p:nvPr/>
        </p:nvSpPr>
        <p:spPr bwMode="auto">
          <a:xfrm>
            <a:off x="1981200" y="9191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p:sp>
        <p:nvSpPr>
          <p:cNvPr id="23" name="Rectangle 1030"/>
          <p:cNvSpPr>
            <a:spLocks noChangeArrowheads="1"/>
          </p:cNvSpPr>
          <p:nvPr/>
        </p:nvSpPr>
        <p:spPr bwMode="auto">
          <a:xfrm>
            <a:off x="990600" y="1371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</a:t>
            </a:r>
          </a:p>
        </p:txBody>
      </p:sp>
      <p:sp>
        <p:nvSpPr>
          <p:cNvPr id="24" name="Rectangle 1031"/>
          <p:cNvSpPr>
            <a:spLocks noChangeArrowheads="1"/>
          </p:cNvSpPr>
          <p:nvPr/>
        </p:nvSpPr>
        <p:spPr bwMode="auto">
          <a:xfrm>
            <a:off x="1905000" y="1371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6</a:t>
            </a:r>
          </a:p>
        </p:txBody>
      </p:sp>
      <p:sp>
        <p:nvSpPr>
          <p:cNvPr id="25" name="Rectangle 1032"/>
          <p:cNvSpPr>
            <a:spLocks noChangeArrowheads="1"/>
          </p:cNvSpPr>
          <p:nvPr/>
        </p:nvSpPr>
        <p:spPr bwMode="auto">
          <a:xfrm>
            <a:off x="2819400" y="1371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6" name="Rectangle 1033"/>
          <p:cNvSpPr>
            <a:spLocks noChangeArrowheads="1"/>
          </p:cNvSpPr>
          <p:nvPr/>
        </p:nvSpPr>
        <p:spPr bwMode="auto">
          <a:xfrm>
            <a:off x="3733800" y="1371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11</a:t>
            </a:r>
          </a:p>
        </p:txBody>
      </p:sp>
      <p:sp>
        <p:nvSpPr>
          <p:cNvPr id="27" name="Rectangle 1034"/>
          <p:cNvSpPr>
            <a:spLocks noChangeArrowheads="1"/>
          </p:cNvSpPr>
          <p:nvPr/>
        </p:nvSpPr>
        <p:spPr bwMode="auto">
          <a:xfrm>
            <a:off x="4648200" y="1371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32</a:t>
            </a:r>
          </a:p>
        </p:txBody>
      </p:sp>
      <p:sp>
        <p:nvSpPr>
          <p:cNvPr id="28" name="Rectangle 1035"/>
          <p:cNvSpPr>
            <a:spLocks noChangeArrowheads="1"/>
          </p:cNvSpPr>
          <p:nvPr/>
        </p:nvSpPr>
        <p:spPr bwMode="auto">
          <a:xfrm>
            <a:off x="5562600" y="1371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33</a:t>
            </a:r>
          </a:p>
        </p:txBody>
      </p:sp>
      <p:sp>
        <p:nvSpPr>
          <p:cNvPr id="29" name="Rectangle 1036"/>
          <p:cNvSpPr>
            <a:spLocks noChangeArrowheads="1"/>
          </p:cNvSpPr>
          <p:nvPr/>
        </p:nvSpPr>
        <p:spPr bwMode="auto">
          <a:xfrm>
            <a:off x="6477000" y="1371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53</a:t>
            </a:r>
          </a:p>
        </p:txBody>
      </p:sp>
      <p:sp>
        <p:nvSpPr>
          <p:cNvPr id="30" name="Rectangle 1037"/>
          <p:cNvSpPr>
            <a:spLocks noChangeArrowheads="1"/>
          </p:cNvSpPr>
          <p:nvPr/>
        </p:nvSpPr>
        <p:spPr bwMode="auto">
          <a:xfrm>
            <a:off x="2895600" y="914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31" name="Rectangle 1038"/>
          <p:cNvSpPr>
            <a:spLocks noChangeArrowheads="1"/>
          </p:cNvSpPr>
          <p:nvPr/>
        </p:nvSpPr>
        <p:spPr bwMode="auto">
          <a:xfrm>
            <a:off x="3765550" y="914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32" name="Rectangle 1039"/>
          <p:cNvSpPr>
            <a:spLocks noChangeArrowheads="1"/>
          </p:cNvSpPr>
          <p:nvPr/>
        </p:nvSpPr>
        <p:spPr bwMode="auto">
          <a:xfrm>
            <a:off x="4724400" y="914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33" name="Rectangle 1040"/>
          <p:cNvSpPr>
            <a:spLocks noChangeArrowheads="1"/>
          </p:cNvSpPr>
          <p:nvPr/>
        </p:nvSpPr>
        <p:spPr bwMode="auto">
          <a:xfrm>
            <a:off x="5594350" y="914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34" name="Rectangle 1041"/>
          <p:cNvSpPr>
            <a:spLocks noChangeArrowheads="1"/>
          </p:cNvSpPr>
          <p:nvPr/>
        </p:nvSpPr>
        <p:spPr bwMode="auto">
          <a:xfrm>
            <a:off x="6553200" y="914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[ 6 ]</a:t>
            </a:r>
          </a:p>
        </p:txBody>
      </p:sp>
      <p:sp>
        <p:nvSpPr>
          <p:cNvPr id="35" name="Text Box 1044"/>
          <p:cNvSpPr txBox="1">
            <a:spLocks noChangeArrowheads="1"/>
          </p:cNvSpPr>
          <p:nvPr/>
        </p:nvSpPr>
        <p:spPr bwMode="auto">
          <a:xfrm>
            <a:off x="1193871" y="2895600"/>
            <a:ext cx="55236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dirty="0"/>
              <a:t>Search for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X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in the area after midpoint.</a:t>
            </a:r>
          </a:p>
          <a:p>
            <a:pPr algn="ctr"/>
            <a:r>
              <a:rPr lang="en-US" altLang="en-US" sz="2400" dirty="0"/>
              <a:t> </a:t>
            </a:r>
          </a:p>
        </p:txBody>
      </p:sp>
      <p:sp>
        <p:nvSpPr>
          <p:cNvPr id="36" name="AutoShape 1045"/>
          <p:cNvSpPr>
            <a:spLocks/>
          </p:cNvSpPr>
          <p:nvPr/>
        </p:nvSpPr>
        <p:spPr bwMode="auto">
          <a:xfrm rot="16200000">
            <a:off x="3009900" y="2171700"/>
            <a:ext cx="533400" cy="914400"/>
          </a:xfrm>
          <a:prstGeom prst="leftBrace">
            <a:avLst>
              <a:gd name="adj1" fmla="val 1428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1027"/>
          <p:cNvSpPr>
            <a:spLocks noChangeArrowheads="1"/>
          </p:cNvSpPr>
          <p:nvPr/>
        </p:nvSpPr>
        <p:spPr bwMode="auto">
          <a:xfrm>
            <a:off x="1111250" y="37131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38" name="Rectangle 1028"/>
          <p:cNvSpPr>
            <a:spLocks noChangeArrowheads="1"/>
          </p:cNvSpPr>
          <p:nvPr/>
        </p:nvSpPr>
        <p:spPr bwMode="auto">
          <a:xfrm>
            <a:off x="1981200" y="37131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p:sp>
        <p:nvSpPr>
          <p:cNvPr id="39" name="Rectangle 1030"/>
          <p:cNvSpPr>
            <a:spLocks noChangeArrowheads="1"/>
          </p:cNvSpPr>
          <p:nvPr/>
        </p:nvSpPr>
        <p:spPr bwMode="auto">
          <a:xfrm>
            <a:off x="990600" y="4165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</a:t>
            </a:r>
          </a:p>
        </p:txBody>
      </p:sp>
      <p:sp>
        <p:nvSpPr>
          <p:cNvPr id="40" name="Rectangle 1031"/>
          <p:cNvSpPr>
            <a:spLocks noChangeArrowheads="1"/>
          </p:cNvSpPr>
          <p:nvPr/>
        </p:nvSpPr>
        <p:spPr bwMode="auto">
          <a:xfrm>
            <a:off x="1905000" y="4165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6</a:t>
            </a:r>
          </a:p>
        </p:txBody>
      </p:sp>
      <p:sp>
        <p:nvSpPr>
          <p:cNvPr id="41" name="Rectangle 1032"/>
          <p:cNvSpPr>
            <a:spLocks noChangeArrowheads="1"/>
          </p:cNvSpPr>
          <p:nvPr/>
        </p:nvSpPr>
        <p:spPr bwMode="auto">
          <a:xfrm>
            <a:off x="2819400" y="4165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2" name="Rectangle 1033"/>
          <p:cNvSpPr>
            <a:spLocks noChangeArrowheads="1"/>
          </p:cNvSpPr>
          <p:nvPr/>
        </p:nvSpPr>
        <p:spPr bwMode="auto">
          <a:xfrm>
            <a:off x="3733800" y="4165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11</a:t>
            </a:r>
          </a:p>
        </p:txBody>
      </p:sp>
      <p:sp>
        <p:nvSpPr>
          <p:cNvPr id="43" name="Rectangle 1034"/>
          <p:cNvSpPr>
            <a:spLocks noChangeArrowheads="1"/>
          </p:cNvSpPr>
          <p:nvPr/>
        </p:nvSpPr>
        <p:spPr bwMode="auto">
          <a:xfrm>
            <a:off x="4648200" y="4165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32</a:t>
            </a:r>
          </a:p>
        </p:txBody>
      </p:sp>
      <p:sp>
        <p:nvSpPr>
          <p:cNvPr id="44" name="Rectangle 1035"/>
          <p:cNvSpPr>
            <a:spLocks noChangeArrowheads="1"/>
          </p:cNvSpPr>
          <p:nvPr/>
        </p:nvSpPr>
        <p:spPr bwMode="auto">
          <a:xfrm>
            <a:off x="5562600" y="4165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33</a:t>
            </a:r>
          </a:p>
        </p:txBody>
      </p:sp>
      <p:sp>
        <p:nvSpPr>
          <p:cNvPr id="45" name="Rectangle 1036"/>
          <p:cNvSpPr>
            <a:spLocks noChangeArrowheads="1"/>
          </p:cNvSpPr>
          <p:nvPr/>
        </p:nvSpPr>
        <p:spPr bwMode="auto">
          <a:xfrm>
            <a:off x="6477000" y="4165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53</a:t>
            </a:r>
          </a:p>
        </p:txBody>
      </p:sp>
      <p:sp>
        <p:nvSpPr>
          <p:cNvPr id="46" name="Rectangle 1037"/>
          <p:cNvSpPr>
            <a:spLocks noChangeArrowheads="1"/>
          </p:cNvSpPr>
          <p:nvPr/>
        </p:nvSpPr>
        <p:spPr bwMode="auto">
          <a:xfrm>
            <a:off x="2895600" y="3708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47" name="Rectangle 1038"/>
          <p:cNvSpPr>
            <a:spLocks noChangeArrowheads="1"/>
          </p:cNvSpPr>
          <p:nvPr/>
        </p:nvSpPr>
        <p:spPr bwMode="auto">
          <a:xfrm>
            <a:off x="3765550" y="3708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48" name="Rectangle 1039"/>
          <p:cNvSpPr>
            <a:spLocks noChangeArrowheads="1"/>
          </p:cNvSpPr>
          <p:nvPr/>
        </p:nvSpPr>
        <p:spPr bwMode="auto">
          <a:xfrm>
            <a:off x="4724400" y="3708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49" name="Rectangle 1040"/>
          <p:cNvSpPr>
            <a:spLocks noChangeArrowheads="1"/>
          </p:cNvSpPr>
          <p:nvPr/>
        </p:nvSpPr>
        <p:spPr bwMode="auto">
          <a:xfrm>
            <a:off x="5594350" y="3708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50" name="Rectangle 1041"/>
          <p:cNvSpPr>
            <a:spLocks noChangeArrowheads="1"/>
          </p:cNvSpPr>
          <p:nvPr/>
        </p:nvSpPr>
        <p:spPr bwMode="auto">
          <a:xfrm>
            <a:off x="6553200" y="3708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[ 6 ]</a:t>
            </a:r>
          </a:p>
        </p:txBody>
      </p:sp>
      <p:sp>
        <p:nvSpPr>
          <p:cNvPr id="51" name="Line 1044"/>
          <p:cNvSpPr>
            <a:spLocks noChangeShapeType="1"/>
          </p:cNvSpPr>
          <p:nvPr/>
        </p:nvSpPr>
        <p:spPr bwMode="auto">
          <a:xfrm>
            <a:off x="3267074" y="5232400"/>
            <a:ext cx="9525" cy="47539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1045"/>
          <p:cNvSpPr txBox="1">
            <a:spLocks noChangeArrowheads="1"/>
          </p:cNvSpPr>
          <p:nvPr/>
        </p:nvSpPr>
        <p:spPr bwMode="auto">
          <a:xfrm>
            <a:off x="1590675" y="5638800"/>
            <a:ext cx="36447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Find approximate midpoint.</a:t>
            </a:r>
          </a:p>
          <a:p>
            <a:r>
              <a:rPr lang="en-US" altLang="en-US" sz="2400" dirty="0"/>
              <a:t>Is </a:t>
            </a:r>
            <a:r>
              <a:rPr lang="en-US" altLang="en-US" sz="2400" dirty="0" smtClean="0">
                <a:solidFill>
                  <a:srgbClr val="FF0000"/>
                </a:solidFill>
              </a:rPr>
              <a:t>X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midpoint key?  YES.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8085137" y="1041400"/>
            <a:ext cx="914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X = 7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81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 animBg="1"/>
      <p:bldP spid="52" grpId="0"/>
      <p:bldP spid="5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 algorithm – Iterative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1905000"/>
            <a:ext cx="586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Function </a:t>
            </a:r>
            <a:r>
              <a:rPr lang="en-US" sz="2400" b="1" dirty="0" err="1"/>
              <a:t>biniter</a:t>
            </a:r>
            <a:r>
              <a:rPr lang="en-US" sz="2400" b="1" dirty="0"/>
              <a:t> ( T[1,…,</a:t>
            </a:r>
            <a:r>
              <a:rPr lang="en-US" sz="2400" b="1" i="1" dirty="0"/>
              <a:t>n</a:t>
            </a:r>
            <a:r>
              <a:rPr lang="en-US" sz="2400" b="1" dirty="0"/>
              <a:t>], </a:t>
            </a:r>
            <a:r>
              <a:rPr lang="en-US" sz="2400" b="1" i="1" dirty="0"/>
              <a:t>x</a:t>
            </a:r>
            <a:r>
              <a:rPr lang="en-US" sz="2400" b="1" dirty="0"/>
              <a:t> </a:t>
            </a:r>
            <a:r>
              <a:rPr lang="en-US" sz="2400" b="1" dirty="0" smtClean="0"/>
              <a:t>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600200" y="2971800"/>
            <a:ext cx="586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1" i="1" dirty="0"/>
              <a:t>i</a:t>
            </a:r>
            <a:r>
              <a:rPr lang="en-US" sz="2400" b="1" dirty="0"/>
              <a:t> ← 1; </a:t>
            </a:r>
            <a:r>
              <a:rPr lang="en-US" sz="2400" b="1" i="1" dirty="0"/>
              <a:t>j</a:t>
            </a:r>
            <a:r>
              <a:rPr lang="en-US" sz="2400" b="1" dirty="0"/>
              <a:t> ← </a:t>
            </a:r>
            <a:r>
              <a:rPr lang="en-US" sz="2400" b="1" i="1" dirty="0"/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3505200"/>
            <a:ext cx="586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1" dirty="0"/>
              <a:t>while</a:t>
            </a:r>
            <a:r>
              <a:rPr lang="en-US" sz="2400" b="1" i="1" dirty="0"/>
              <a:t> i </a:t>
            </a:r>
            <a:r>
              <a:rPr lang="en-US" sz="2400" b="1" dirty="0"/>
              <a:t>&lt; </a:t>
            </a:r>
            <a:r>
              <a:rPr lang="en-US" sz="2400" b="1" i="1" dirty="0"/>
              <a:t>j</a:t>
            </a:r>
            <a:r>
              <a:rPr lang="en-US" sz="2400" b="1" dirty="0"/>
              <a:t> do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600200" y="4038600"/>
            <a:ext cx="586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b="1" i="1" dirty="0"/>
              <a:t>k</a:t>
            </a:r>
            <a:r>
              <a:rPr lang="en-US" sz="2400" b="1" dirty="0"/>
              <a:t> ← (</a:t>
            </a:r>
            <a:r>
              <a:rPr lang="en-US" sz="2400" b="1" i="1" dirty="0"/>
              <a:t>i</a:t>
            </a:r>
            <a:r>
              <a:rPr lang="en-US" sz="2400" b="1" dirty="0"/>
              <a:t> + </a:t>
            </a:r>
            <a:r>
              <a:rPr lang="en-US" sz="2400" b="1" i="1" dirty="0"/>
              <a:t>j</a:t>
            </a:r>
            <a:r>
              <a:rPr lang="en-US" sz="2400" b="1" dirty="0"/>
              <a:t> ) ÷ 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600200" y="4572000"/>
            <a:ext cx="586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b="1" dirty="0"/>
              <a:t>if  </a:t>
            </a:r>
            <a:r>
              <a:rPr lang="en-US" sz="2400" b="1" i="1" dirty="0"/>
              <a:t>x</a:t>
            </a:r>
            <a:r>
              <a:rPr lang="en-US" sz="2400" b="1" dirty="0"/>
              <a:t> ≤ </a:t>
            </a:r>
            <a:r>
              <a:rPr lang="en-US" sz="2400" b="1" i="1" dirty="0"/>
              <a:t>T [k]</a:t>
            </a:r>
            <a:r>
              <a:rPr lang="en-US" sz="2400" b="1" dirty="0"/>
              <a:t>  then  </a:t>
            </a:r>
            <a:r>
              <a:rPr lang="en-US" sz="2400" b="1" i="1" dirty="0"/>
              <a:t>j </a:t>
            </a:r>
            <a:r>
              <a:rPr lang="en-US" sz="2400" b="1" dirty="0"/>
              <a:t>← </a:t>
            </a:r>
            <a:r>
              <a:rPr lang="en-US" sz="2400" b="1" i="1" dirty="0"/>
              <a:t>k</a:t>
            </a:r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00200" y="5105400"/>
            <a:ext cx="586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b="1" dirty="0" smtClean="0"/>
              <a:t>                     else </a:t>
            </a:r>
            <a:r>
              <a:rPr lang="en-US" sz="2400" b="1" i="1" dirty="0"/>
              <a:t>i</a:t>
            </a:r>
            <a:r>
              <a:rPr lang="en-US" sz="2400" b="1" dirty="0"/>
              <a:t> ← </a:t>
            </a:r>
            <a:r>
              <a:rPr lang="en-US" sz="2400" b="1" i="1" dirty="0"/>
              <a:t>k</a:t>
            </a:r>
            <a:r>
              <a:rPr lang="en-US" sz="2400" b="1" dirty="0"/>
              <a:t> + 1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600200" y="5638800"/>
            <a:ext cx="586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1" dirty="0"/>
              <a:t> return </a:t>
            </a:r>
            <a:r>
              <a:rPr lang="en-US" sz="2400" b="1" i="1" dirty="0"/>
              <a:t>i</a:t>
            </a:r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600200" y="2438400"/>
            <a:ext cx="586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1" i="1" dirty="0" smtClean="0"/>
              <a:t>if x &gt; T[n] then return n+1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77601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−1                                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−2                                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l">
                  <a:buNone/>
                </a:pPr>
                <a:r>
                  <a:rPr lang="en-US" dirty="0" smtClean="0"/>
                  <a:t>Substituting (2) and (3) in (1),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l">
                  <a:buNone/>
                </a:pPr>
                <a:r>
                  <a:rPr lang="en-US" dirty="0" smtClean="0"/>
                  <a:t> In general, 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+2)+ 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l">
                  <a:buNone/>
                </a:pPr>
                <a:r>
                  <a:rPr lang="en-US" dirty="0" smtClean="0"/>
                  <a:t>Suppose if we take </a:t>
                </a:r>
                <a:r>
                  <a:rPr lang="en-US" i="1" dirty="0" smtClean="0"/>
                  <a:t>k = n </a:t>
                </a:r>
                <a:r>
                  <a:rPr lang="en-US" dirty="0" smtClean="0"/>
                  <a:t>then,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+2+ …+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 algn="l">
                  <a:buNone/>
                </a:pPr>
                <a:endParaRPr lang="en-US" dirty="0" smtClean="0"/>
              </a:p>
              <a:p>
                <a:pPr marL="0" indent="0" algn="l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5410200" y="5638800"/>
            <a:ext cx="914400" cy="5334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4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 algorithm – Recursive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1905000"/>
            <a:ext cx="667096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Function </a:t>
            </a:r>
            <a:r>
              <a:rPr lang="en-US" sz="2400" dirty="0" err="1"/>
              <a:t>binsearch</a:t>
            </a:r>
            <a:r>
              <a:rPr lang="en-US" sz="2400" dirty="0"/>
              <a:t> ( T[1,…,n], x )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2438400"/>
            <a:ext cx="667096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i="1" dirty="0"/>
              <a:t>if n = 0 or x &gt; T[n] then return n + 1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2971800"/>
            <a:ext cx="667096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/>
              <a:t>else return </a:t>
            </a:r>
            <a:r>
              <a:rPr lang="en-US" sz="2400" dirty="0" err="1"/>
              <a:t>binrec</a:t>
            </a:r>
            <a:r>
              <a:rPr lang="en-US" sz="2400" dirty="0"/>
              <a:t> ( T[1,…,n], x )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3505200"/>
            <a:ext cx="667096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/>
              <a:t>Function </a:t>
            </a:r>
            <a:r>
              <a:rPr lang="en-US" sz="2400" i="1" dirty="0" err="1"/>
              <a:t>binrec</a:t>
            </a:r>
            <a:r>
              <a:rPr lang="en-US" sz="2400" i="1" dirty="0"/>
              <a:t>( T[i,…,j], x 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600200" y="4038600"/>
            <a:ext cx="667096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if i = j then return i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0200" y="4572000"/>
            <a:ext cx="667096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k ← (i + j) ÷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200" y="5105400"/>
            <a:ext cx="667096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 if x ≤ T [k] then return </a:t>
            </a:r>
            <a:r>
              <a:rPr lang="en-US" sz="2400" dirty="0" err="1"/>
              <a:t>binrec</a:t>
            </a:r>
            <a:r>
              <a:rPr lang="en-US" sz="2400" dirty="0"/>
              <a:t>( T[i,…,k], x 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00200" y="5638800"/>
            <a:ext cx="667096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/>
            <a:r>
              <a:rPr lang="en-US" sz="2400" dirty="0"/>
              <a:t> </a:t>
            </a:r>
            <a:r>
              <a:rPr lang="en-US" sz="2400" dirty="0" smtClean="0"/>
              <a:t>     else </a:t>
            </a:r>
            <a:r>
              <a:rPr lang="en-US" sz="2400" dirty="0"/>
              <a:t>return </a:t>
            </a:r>
            <a:r>
              <a:rPr lang="en-US" sz="2400" dirty="0" err="1"/>
              <a:t>binrec</a:t>
            </a:r>
            <a:r>
              <a:rPr lang="en-US" sz="2400" dirty="0"/>
              <a:t>( T[k + 1,…,j], x )</a:t>
            </a:r>
          </a:p>
        </p:txBody>
      </p:sp>
    </p:spTree>
    <p:extLst>
      <p:ext uri="{BB962C8B-B14F-4D97-AF65-F5344CB8AC3E}">
        <p14:creationId xmlns:p14="http://schemas.microsoft.com/office/powerpoint/2010/main" val="66287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Analysis </a:t>
            </a:r>
          </a:p>
          <a:p>
            <a:r>
              <a:rPr lang="en-US" dirty="0" smtClean="0"/>
              <a:t>Let </a:t>
            </a:r>
            <a:r>
              <a:rPr lang="en-US" dirty="0"/>
              <a:t>t(n) be the time required for a call on </a:t>
            </a:r>
            <a:r>
              <a:rPr lang="en-US" dirty="0" err="1"/>
              <a:t>binrec</a:t>
            </a:r>
            <a:r>
              <a:rPr lang="en-US" dirty="0"/>
              <a:t>( T[i,…,j], x ), where n = j – i  + 1 is the number of elements still under consideration in the search.</a:t>
            </a:r>
          </a:p>
          <a:p>
            <a:r>
              <a:rPr lang="en-US" dirty="0" smtClean="0"/>
              <a:t>The </a:t>
            </a:r>
            <a:r>
              <a:rPr lang="en-US" dirty="0"/>
              <a:t>recurrence equation is given as,</a:t>
            </a:r>
          </a:p>
          <a:p>
            <a:pPr marL="0" indent="0" algn="ctr">
              <a:buNone/>
            </a:pPr>
            <a:r>
              <a:rPr lang="en-US" b="1" dirty="0"/>
              <a:t>t(n) = t(n/2) + Θ(1)</a:t>
            </a:r>
          </a:p>
          <a:p>
            <a:r>
              <a:rPr lang="en-US" dirty="0"/>
              <a:t>Comparing this to the general template for divide and conquer </a:t>
            </a:r>
            <a:r>
              <a:rPr lang="en-US" dirty="0" smtClean="0"/>
              <a:t>algorithm, a = </a:t>
            </a:r>
            <a:r>
              <a:rPr lang="en-US" dirty="0"/>
              <a:t>1, b = 2 and </a:t>
            </a:r>
            <a:r>
              <a:rPr lang="en-US" dirty="0" smtClean="0"/>
              <a:t>c </a:t>
            </a:r>
            <a:r>
              <a:rPr lang="en-US" dirty="0"/>
              <a:t>= 0.</a:t>
            </a:r>
          </a:p>
          <a:p>
            <a:r>
              <a:rPr lang="en-US" dirty="0"/>
              <a:t>So, t(n) Є Θ(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  <a:p>
            <a:r>
              <a:rPr lang="en-US" dirty="0" smtClean="0"/>
              <a:t>The </a:t>
            </a:r>
            <a:r>
              <a:rPr lang="en-US" dirty="0"/>
              <a:t>complexity of </a:t>
            </a:r>
            <a:r>
              <a:rPr lang="en-US" dirty="0" err="1"/>
              <a:t>binrec</a:t>
            </a:r>
            <a:r>
              <a:rPr lang="en-US" dirty="0"/>
              <a:t> is Θ (</a:t>
            </a:r>
            <a:r>
              <a:rPr lang="en-US" dirty="0" smtClean="0"/>
              <a:t>log </a:t>
            </a:r>
            <a:r>
              <a:rPr lang="en-US" dirty="0"/>
              <a:t>n).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91200" y="4419600"/>
            <a:ext cx="31623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800" dirty="0">
                <a:solidFill>
                  <a:schemeClr val="bg1"/>
                </a:solidFill>
              </a:rPr>
              <a:t>T(n) = </a:t>
            </a:r>
            <a:r>
              <a:rPr lang="en-US" sz="2800" dirty="0" err="1">
                <a:solidFill>
                  <a:schemeClr val="bg1"/>
                </a:solidFill>
              </a:rPr>
              <a:t>aT</a:t>
            </a:r>
            <a:r>
              <a:rPr lang="en-US" sz="2800" dirty="0">
                <a:solidFill>
                  <a:schemeClr val="bg1"/>
                </a:solidFill>
              </a:rPr>
              <a:t>(n/b) + f(n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62400" y="5181600"/>
            <a:ext cx="1219200" cy="53340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1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5" name="Group 242"/>
          <p:cNvGrpSpPr>
            <a:grpSpLocks/>
          </p:cNvGrpSpPr>
          <p:nvPr/>
        </p:nvGrpSpPr>
        <p:grpSpPr bwMode="auto">
          <a:xfrm>
            <a:off x="288925" y="1322388"/>
            <a:ext cx="4197350" cy="476250"/>
            <a:chOff x="182" y="833"/>
            <a:chExt cx="2644" cy="300"/>
          </a:xfrm>
        </p:grpSpPr>
        <p:sp>
          <p:nvSpPr>
            <p:cNvPr id="6" name="Text Box 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7" name="Text Box 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9" name="Text Box 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10" name="Text Box 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11" name="Text Box 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</p:grpSp>
      <p:grpSp>
        <p:nvGrpSpPr>
          <p:cNvPr id="14" name="Group 243"/>
          <p:cNvGrpSpPr>
            <a:grpSpLocks/>
          </p:cNvGrpSpPr>
          <p:nvPr/>
        </p:nvGrpSpPr>
        <p:grpSpPr bwMode="auto">
          <a:xfrm>
            <a:off x="153988" y="1801813"/>
            <a:ext cx="2205037" cy="1098550"/>
            <a:chOff x="97" y="1135"/>
            <a:chExt cx="1389" cy="692"/>
          </a:xfrm>
        </p:grpSpPr>
        <p:sp>
          <p:nvSpPr>
            <p:cNvPr id="15" name="Text Box 52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16" name="Text Box 53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18" name="Text Box 55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19" name="Line 61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44"/>
          <p:cNvGrpSpPr>
            <a:grpSpLocks/>
          </p:cNvGrpSpPr>
          <p:nvPr/>
        </p:nvGrpSpPr>
        <p:grpSpPr bwMode="auto">
          <a:xfrm>
            <a:off x="2303463" y="1827213"/>
            <a:ext cx="2136775" cy="1127125"/>
            <a:chOff x="1451" y="1151"/>
            <a:chExt cx="1346" cy="710"/>
          </a:xfrm>
        </p:grpSpPr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22" name="Text Box 5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23" name="Text Box 5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24" name="Text Box 5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25" name="Line 6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2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45"/>
          <p:cNvGrpSpPr>
            <a:grpSpLocks/>
          </p:cNvGrpSpPr>
          <p:nvPr/>
        </p:nvGrpSpPr>
        <p:grpSpPr bwMode="auto">
          <a:xfrm>
            <a:off x="84138" y="2914650"/>
            <a:ext cx="1089025" cy="1098550"/>
            <a:chOff x="53" y="1836"/>
            <a:chExt cx="686" cy="692"/>
          </a:xfrm>
        </p:grpSpPr>
        <p:sp>
          <p:nvSpPr>
            <p:cNvPr id="28" name="Text Box 75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29" name="Text Box 76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30" name="Line 79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80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246"/>
          <p:cNvGrpSpPr>
            <a:grpSpLocks/>
          </p:cNvGrpSpPr>
          <p:nvPr/>
        </p:nvGrpSpPr>
        <p:grpSpPr bwMode="auto">
          <a:xfrm>
            <a:off x="1160463" y="2914650"/>
            <a:ext cx="1076325" cy="1065213"/>
            <a:chOff x="731" y="1836"/>
            <a:chExt cx="678" cy="671"/>
          </a:xfrm>
        </p:grpSpPr>
        <p:sp>
          <p:nvSpPr>
            <p:cNvPr id="33" name="Text Box 77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34" name="Text Box 78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35" name="Line 81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286"/>
          <p:cNvGrpSpPr>
            <a:grpSpLocks/>
          </p:cNvGrpSpPr>
          <p:nvPr/>
        </p:nvGrpSpPr>
        <p:grpSpPr bwMode="auto">
          <a:xfrm>
            <a:off x="2317750" y="2889250"/>
            <a:ext cx="1079500" cy="1122363"/>
            <a:chOff x="1460" y="1820"/>
            <a:chExt cx="680" cy="707"/>
          </a:xfrm>
        </p:grpSpPr>
        <p:sp>
          <p:nvSpPr>
            <p:cNvPr id="37" name="Line 82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83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39" name="Text Box 84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0" name="Line 87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287"/>
          <p:cNvGrpSpPr>
            <a:grpSpLocks/>
          </p:cNvGrpSpPr>
          <p:nvPr/>
        </p:nvGrpSpPr>
        <p:grpSpPr bwMode="auto">
          <a:xfrm>
            <a:off x="3409950" y="2914650"/>
            <a:ext cx="1046163" cy="1066800"/>
            <a:chOff x="2148" y="1836"/>
            <a:chExt cx="659" cy="672"/>
          </a:xfrm>
        </p:grpSpPr>
        <p:sp>
          <p:nvSpPr>
            <p:cNvPr id="42" name="Text Box 85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3" name="Text Box 86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4" name="Line 88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" name="Group 250"/>
          <p:cNvGrpSpPr>
            <a:grpSpLocks/>
          </p:cNvGrpSpPr>
          <p:nvPr/>
        </p:nvGrpSpPr>
        <p:grpSpPr bwMode="auto">
          <a:xfrm>
            <a:off x="604838" y="3951288"/>
            <a:ext cx="508000" cy="992187"/>
            <a:chOff x="381" y="2489"/>
            <a:chExt cx="320" cy="625"/>
          </a:xfrm>
        </p:grpSpPr>
        <p:sp>
          <p:nvSpPr>
            <p:cNvPr id="46" name="Text Box 119"/>
            <p:cNvSpPr txBox="1">
              <a:spLocks noChangeArrowheads="1"/>
            </p:cNvSpPr>
            <p:nvPr/>
          </p:nvSpPr>
          <p:spPr bwMode="auto">
            <a:xfrm>
              <a:off x="38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7" name="Line 121"/>
            <p:cNvSpPr>
              <a:spLocks noChangeShapeType="1"/>
            </p:cNvSpPr>
            <p:nvPr/>
          </p:nvSpPr>
          <p:spPr bwMode="auto">
            <a:xfrm>
              <a:off x="381" y="2489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" name="Group 249"/>
          <p:cNvGrpSpPr>
            <a:grpSpLocks/>
          </p:cNvGrpSpPr>
          <p:nvPr/>
        </p:nvGrpSpPr>
        <p:grpSpPr bwMode="auto">
          <a:xfrm>
            <a:off x="38100" y="3940175"/>
            <a:ext cx="566738" cy="1052513"/>
            <a:chOff x="24" y="2482"/>
            <a:chExt cx="357" cy="663"/>
          </a:xfrm>
        </p:grpSpPr>
        <p:sp>
          <p:nvSpPr>
            <p:cNvPr id="49" name="Text Box 118"/>
            <p:cNvSpPr txBox="1">
              <a:spLocks noChangeArrowheads="1"/>
            </p:cNvSpPr>
            <p:nvPr/>
          </p:nvSpPr>
          <p:spPr bwMode="auto">
            <a:xfrm>
              <a:off x="2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50" name="Line 120"/>
            <p:cNvSpPr>
              <a:spLocks noChangeShapeType="1"/>
            </p:cNvSpPr>
            <p:nvPr/>
          </p:nvSpPr>
          <p:spPr bwMode="auto">
            <a:xfrm flipH="1">
              <a:off x="155" y="2482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22"/>
            <p:cNvSpPr>
              <a:spLocks noChangeShapeType="1"/>
            </p:cNvSpPr>
            <p:nvPr/>
          </p:nvSpPr>
          <p:spPr bwMode="auto">
            <a:xfrm>
              <a:off x="354" y="2817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265"/>
          <p:cNvGrpSpPr>
            <a:grpSpLocks/>
          </p:cNvGrpSpPr>
          <p:nvPr/>
        </p:nvGrpSpPr>
        <p:grpSpPr bwMode="auto">
          <a:xfrm>
            <a:off x="1717675" y="3951288"/>
            <a:ext cx="530225" cy="992187"/>
            <a:chOff x="1082" y="2489"/>
            <a:chExt cx="334" cy="625"/>
          </a:xfrm>
        </p:grpSpPr>
        <p:sp>
          <p:nvSpPr>
            <p:cNvPr id="53" name="Text Box 125"/>
            <p:cNvSpPr txBox="1">
              <a:spLocks noChangeArrowheads="1"/>
            </p:cNvSpPr>
            <p:nvPr/>
          </p:nvSpPr>
          <p:spPr bwMode="auto">
            <a:xfrm>
              <a:off x="109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54" name="Line 127"/>
            <p:cNvSpPr>
              <a:spLocks noChangeShapeType="1"/>
            </p:cNvSpPr>
            <p:nvPr/>
          </p:nvSpPr>
          <p:spPr bwMode="auto">
            <a:xfrm>
              <a:off x="1082" y="2489"/>
              <a:ext cx="163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" name="Group 269"/>
          <p:cNvGrpSpPr>
            <a:grpSpLocks/>
          </p:cNvGrpSpPr>
          <p:nvPr/>
        </p:nvGrpSpPr>
        <p:grpSpPr bwMode="auto">
          <a:xfrm>
            <a:off x="1173163" y="3963988"/>
            <a:ext cx="531812" cy="1020762"/>
            <a:chOff x="739" y="2497"/>
            <a:chExt cx="335" cy="643"/>
          </a:xfrm>
        </p:grpSpPr>
        <p:sp>
          <p:nvSpPr>
            <p:cNvPr id="56" name="Text Box 124"/>
            <p:cNvSpPr txBox="1">
              <a:spLocks noChangeArrowheads="1"/>
            </p:cNvSpPr>
            <p:nvPr/>
          </p:nvSpPr>
          <p:spPr bwMode="auto">
            <a:xfrm>
              <a:off x="739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57" name="Line 126"/>
            <p:cNvSpPr>
              <a:spLocks noChangeShapeType="1"/>
            </p:cNvSpPr>
            <p:nvPr/>
          </p:nvSpPr>
          <p:spPr bwMode="auto">
            <a:xfrm flipH="1">
              <a:off x="848" y="2497"/>
              <a:ext cx="226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28"/>
            <p:cNvSpPr>
              <a:spLocks noChangeShapeType="1"/>
            </p:cNvSpPr>
            <p:nvPr/>
          </p:nvSpPr>
          <p:spPr bwMode="auto">
            <a:xfrm>
              <a:off x="1073" y="281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289"/>
          <p:cNvGrpSpPr>
            <a:grpSpLocks/>
          </p:cNvGrpSpPr>
          <p:nvPr/>
        </p:nvGrpSpPr>
        <p:grpSpPr bwMode="auto">
          <a:xfrm>
            <a:off x="2828925" y="3989388"/>
            <a:ext cx="554038" cy="954087"/>
            <a:chOff x="1782" y="2513"/>
            <a:chExt cx="349" cy="601"/>
          </a:xfrm>
        </p:grpSpPr>
        <p:sp>
          <p:nvSpPr>
            <p:cNvPr id="60" name="Text Box 4"/>
            <p:cNvSpPr txBox="1">
              <a:spLocks noChangeArrowheads="1"/>
            </p:cNvSpPr>
            <p:nvPr/>
          </p:nvSpPr>
          <p:spPr bwMode="auto">
            <a:xfrm>
              <a:off x="181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61" name="Line 106"/>
            <p:cNvSpPr>
              <a:spLocks noChangeShapeType="1"/>
            </p:cNvSpPr>
            <p:nvPr/>
          </p:nvSpPr>
          <p:spPr bwMode="auto">
            <a:xfrm>
              <a:off x="1782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" name="Group 288"/>
          <p:cNvGrpSpPr>
            <a:grpSpLocks/>
          </p:cNvGrpSpPr>
          <p:nvPr/>
        </p:nvGrpSpPr>
        <p:grpSpPr bwMode="auto">
          <a:xfrm>
            <a:off x="2308225" y="3951288"/>
            <a:ext cx="534988" cy="1023937"/>
            <a:chOff x="1454" y="2489"/>
            <a:chExt cx="337" cy="645"/>
          </a:xfrm>
        </p:grpSpPr>
        <p:sp>
          <p:nvSpPr>
            <p:cNvPr id="63" name="Text Box 3"/>
            <p:cNvSpPr txBox="1">
              <a:spLocks noChangeArrowheads="1"/>
            </p:cNvSpPr>
            <p:nvPr/>
          </p:nvSpPr>
          <p:spPr bwMode="auto">
            <a:xfrm>
              <a:off x="145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64" name="Line 105"/>
            <p:cNvSpPr>
              <a:spLocks noChangeShapeType="1"/>
            </p:cNvSpPr>
            <p:nvPr/>
          </p:nvSpPr>
          <p:spPr bwMode="auto">
            <a:xfrm flipH="1">
              <a:off x="1603" y="2489"/>
              <a:ext cx="171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30"/>
            <p:cNvSpPr>
              <a:spLocks noChangeShapeType="1"/>
            </p:cNvSpPr>
            <p:nvPr/>
          </p:nvSpPr>
          <p:spPr bwMode="auto">
            <a:xfrm>
              <a:off x="1791" y="2806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" name="Group 305"/>
          <p:cNvGrpSpPr>
            <a:grpSpLocks/>
          </p:cNvGrpSpPr>
          <p:nvPr/>
        </p:nvGrpSpPr>
        <p:grpSpPr bwMode="auto">
          <a:xfrm>
            <a:off x="3978275" y="3989388"/>
            <a:ext cx="539750" cy="954087"/>
            <a:chOff x="2506" y="2513"/>
            <a:chExt cx="340" cy="601"/>
          </a:xfrm>
        </p:grpSpPr>
        <p:sp>
          <p:nvSpPr>
            <p:cNvPr id="67" name="Text Box 6"/>
            <p:cNvSpPr txBox="1">
              <a:spLocks noChangeArrowheads="1"/>
            </p:cNvSpPr>
            <p:nvPr/>
          </p:nvSpPr>
          <p:spPr bwMode="auto">
            <a:xfrm>
              <a:off x="252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68" name="Line 108"/>
            <p:cNvSpPr>
              <a:spLocks noChangeShapeType="1"/>
            </p:cNvSpPr>
            <p:nvPr/>
          </p:nvSpPr>
          <p:spPr bwMode="auto">
            <a:xfrm>
              <a:off x="2506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" name="Group 339"/>
          <p:cNvGrpSpPr>
            <a:grpSpLocks/>
          </p:cNvGrpSpPr>
          <p:nvPr/>
        </p:nvGrpSpPr>
        <p:grpSpPr bwMode="auto">
          <a:xfrm>
            <a:off x="3443288" y="3989388"/>
            <a:ext cx="541337" cy="1014412"/>
            <a:chOff x="2169" y="2513"/>
            <a:chExt cx="341" cy="639"/>
          </a:xfrm>
        </p:grpSpPr>
        <p:grpSp>
          <p:nvGrpSpPr>
            <p:cNvPr id="70" name="Group 304"/>
            <p:cNvGrpSpPr>
              <a:grpSpLocks/>
            </p:cNvGrpSpPr>
            <p:nvPr/>
          </p:nvGrpSpPr>
          <p:grpSpPr bwMode="auto">
            <a:xfrm>
              <a:off x="2169" y="2513"/>
              <a:ext cx="322" cy="601"/>
              <a:chOff x="2169" y="2513"/>
              <a:chExt cx="322" cy="601"/>
            </a:xfrm>
          </p:grpSpPr>
          <p:sp>
            <p:nvSpPr>
              <p:cNvPr id="72" name="Text Box 5"/>
              <p:cNvSpPr txBox="1">
                <a:spLocks noChangeArrowheads="1"/>
              </p:cNvSpPr>
              <p:nvPr/>
            </p:nvSpPr>
            <p:spPr bwMode="auto">
              <a:xfrm>
                <a:off x="2169" y="2814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/>
                  <a:t> 9 </a:t>
                </a:r>
              </a:p>
            </p:txBody>
          </p:sp>
          <p:sp>
            <p:nvSpPr>
              <p:cNvPr id="73" name="Line 107"/>
              <p:cNvSpPr>
                <a:spLocks noChangeShapeType="1"/>
              </p:cNvSpPr>
              <p:nvPr/>
            </p:nvSpPr>
            <p:spPr bwMode="auto">
              <a:xfrm flipH="1">
                <a:off x="2312" y="2513"/>
                <a:ext cx="179" cy="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" name="Line 132"/>
            <p:cNvSpPr>
              <a:spLocks noChangeShapeType="1"/>
            </p:cNvSpPr>
            <p:nvPr/>
          </p:nvSpPr>
          <p:spPr bwMode="auto">
            <a:xfrm>
              <a:off x="2510" y="282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" name="Group 183"/>
          <p:cNvGrpSpPr>
            <a:grpSpLocks/>
          </p:cNvGrpSpPr>
          <p:nvPr/>
        </p:nvGrpSpPr>
        <p:grpSpPr bwMode="auto">
          <a:xfrm>
            <a:off x="0" y="4954588"/>
            <a:ext cx="508000" cy="763587"/>
            <a:chOff x="0" y="3121"/>
            <a:chExt cx="320" cy="481"/>
          </a:xfrm>
        </p:grpSpPr>
        <p:sp>
          <p:nvSpPr>
            <p:cNvPr id="75" name="Text Box 151"/>
            <p:cNvSpPr txBox="1">
              <a:spLocks noChangeArrowheads="1"/>
            </p:cNvSpPr>
            <p:nvPr/>
          </p:nvSpPr>
          <p:spPr bwMode="auto">
            <a:xfrm>
              <a:off x="0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76" name="Line 159"/>
            <p:cNvSpPr>
              <a:spLocks noChangeShapeType="1"/>
            </p:cNvSpPr>
            <p:nvPr/>
          </p:nvSpPr>
          <p:spPr bwMode="auto">
            <a:xfrm>
              <a:off x="156" y="312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" name="Group 251"/>
          <p:cNvGrpSpPr>
            <a:grpSpLocks/>
          </p:cNvGrpSpPr>
          <p:nvPr/>
        </p:nvGrpSpPr>
        <p:grpSpPr bwMode="auto">
          <a:xfrm>
            <a:off x="569913" y="4959350"/>
            <a:ext cx="508000" cy="758825"/>
            <a:chOff x="359" y="3124"/>
            <a:chExt cx="320" cy="478"/>
          </a:xfrm>
        </p:grpSpPr>
        <p:sp>
          <p:nvSpPr>
            <p:cNvPr id="78" name="Text Box 152"/>
            <p:cNvSpPr txBox="1">
              <a:spLocks noChangeArrowheads="1"/>
            </p:cNvSpPr>
            <p:nvPr/>
          </p:nvSpPr>
          <p:spPr bwMode="auto">
            <a:xfrm>
              <a:off x="3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79" name="Line 160"/>
            <p:cNvSpPr>
              <a:spLocks noChangeShapeType="1"/>
            </p:cNvSpPr>
            <p:nvPr/>
          </p:nvSpPr>
          <p:spPr bwMode="auto">
            <a:xfrm>
              <a:off x="533" y="3124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" name="Group 266"/>
          <p:cNvGrpSpPr>
            <a:grpSpLocks/>
          </p:cNvGrpSpPr>
          <p:nvPr/>
        </p:nvGrpSpPr>
        <p:grpSpPr bwMode="auto">
          <a:xfrm>
            <a:off x="1141413" y="4962525"/>
            <a:ext cx="508000" cy="755650"/>
            <a:chOff x="719" y="3126"/>
            <a:chExt cx="320" cy="476"/>
          </a:xfrm>
        </p:grpSpPr>
        <p:sp>
          <p:nvSpPr>
            <p:cNvPr id="81" name="Text Box 153"/>
            <p:cNvSpPr txBox="1">
              <a:spLocks noChangeArrowheads="1"/>
            </p:cNvSpPr>
            <p:nvPr/>
          </p:nvSpPr>
          <p:spPr bwMode="auto">
            <a:xfrm>
              <a:off x="7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82" name="Line 161"/>
            <p:cNvSpPr>
              <a:spLocks noChangeShapeType="1"/>
            </p:cNvSpPr>
            <p:nvPr/>
          </p:nvSpPr>
          <p:spPr bwMode="auto">
            <a:xfrm>
              <a:off x="878" y="3126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" name="Group 267"/>
          <p:cNvGrpSpPr>
            <a:grpSpLocks/>
          </p:cNvGrpSpPr>
          <p:nvPr/>
        </p:nvGrpSpPr>
        <p:grpSpPr bwMode="auto">
          <a:xfrm>
            <a:off x="1712913" y="4941888"/>
            <a:ext cx="508000" cy="776287"/>
            <a:chOff x="1079" y="3113"/>
            <a:chExt cx="320" cy="489"/>
          </a:xfrm>
        </p:grpSpPr>
        <p:sp>
          <p:nvSpPr>
            <p:cNvPr id="84" name="Text Box 154"/>
            <p:cNvSpPr txBox="1">
              <a:spLocks noChangeArrowheads="1"/>
            </p:cNvSpPr>
            <p:nvPr/>
          </p:nvSpPr>
          <p:spPr bwMode="auto">
            <a:xfrm>
              <a:off x="107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85" name="Line 162"/>
            <p:cNvSpPr>
              <a:spLocks noChangeShapeType="1"/>
            </p:cNvSpPr>
            <p:nvPr/>
          </p:nvSpPr>
          <p:spPr bwMode="auto">
            <a:xfrm>
              <a:off x="123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" name="Group 290"/>
          <p:cNvGrpSpPr>
            <a:grpSpLocks/>
          </p:cNvGrpSpPr>
          <p:nvPr/>
        </p:nvGrpSpPr>
        <p:grpSpPr bwMode="auto">
          <a:xfrm>
            <a:off x="2284413" y="4970463"/>
            <a:ext cx="508000" cy="747712"/>
            <a:chOff x="1439" y="3131"/>
            <a:chExt cx="320" cy="471"/>
          </a:xfrm>
        </p:grpSpPr>
        <p:sp>
          <p:nvSpPr>
            <p:cNvPr id="87" name="Text Box 155"/>
            <p:cNvSpPr txBox="1">
              <a:spLocks noChangeArrowheads="1"/>
            </p:cNvSpPr>
            <p:nvPr/>
          </p:nvSpPr>
          <p:spPr bwMode="auto">
            <a:xfrm>
              <a:off x="143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88" name="Line 163"/>
            <p:cNvSpPr>
              <a:spLocks noChangeShapeType="1"/>
            </p:cNvSpPr>
            <p:nvPr/>
          </p:nvSpPr>
          <p:spPr bwMode="auto">
            <a:xfrm>
              <a:off x="1615" y="313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9" name="Group 291"/>
          <p:cNvGrpSpPr>
            <a:grpSpLocks/>
          </p:cNvGrpSpPr>
          <p:nvPr/>
        </p:nvGrpSpPr>
        <p:grpSpPr bwMode="auto">
          <a:xfrm>
            <a:off x="2855913" y="4949825"/>
            <a:ext cx="508000" cy="768350"/>
            <a:chOff x="1799" y="3118"/>
            <a:chExt cx="320" cy="484"/>
          </a:xfrm>
        </p:grpSpPr>
        <p:sp>
          <p:nvSpPr>
            <p:cNvPr id="90" name="Text Box 156"/>
            <p:cNvSpPr txBox="1">
              <a:spLocks noChangeArrowheads="1"/>
            </p:cNvSpPr>
            <p:nvPr/>
          </p:nvSpPr>
          <p:spPr bwMode="auto">
            <a:xfrm>
              <a:off x="179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91" name="Line 164"/>
            <p:cNvSpPr>
              <a:spLocks noChangeShapeType="1"/>
            </p:cNvSpPr>
            <p:nvPr/>
          </p:nvSpPr>
          <p:spPr bwMode="auto">
            <a:xfrm>
              <a:off x="1968" y="3118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292"/>
          <p:cNvGrpSpPr>
            <a:grpSpLocks/>
          </p:cNvGrpSpPr>
          <p:nvPr/>
        </p:nvGrpSpPr>
        <p:grpSpPr bwMode="auto">
          <a:xfrm>
            <a:off x="3427413" y="4941888"/>
            <a:ext cx="508000" cy="776287"/>
            <a:chOff x="2159" y="3113"/>
            <a:chExt cx="320" cy="489"/>
          </a:xfrm>
        </p:grpSpPr>
        <p:sp>
          <p:nvSpPr>
            <p:cNvPr id="93" name="Text Box 157"/>
            <p:cNvSpPr txBox="1">
              <a:spLocks noChangeArrowheads="1"/>
            </p:cNvSpPr>
            <p:nvPr/>
          </p:nvSpPr>
          <p:spPr bwMode="auto">
            <a:xfrm>
              <a:off x="21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94" name="Line 165"/>
            <p:cNvSpPr>
              <a:spLocks noChangeShapeType="1"/>
            </p:cNvSpPr>
            <p:nvPr/>
          </p:nvSpPr>
          <p:spPr bwMode="auto">
            <a:xfrm>
              <a:off x="232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268"/>
          <p:cNvGrpSpPr>
            <a:grpSpLocks/>
          </p:cNvGrpSpPr>
          <p:nvPr/>
        </p:nvGrpSpPr>
        <p:grpSpPr bwMode="auto">
          <a:xfrm>
            <a:off x="3998913" y="4957763"/>
            <a:ext cx="508000" cy="760412"/>
            <a:chOff x="2519" y="3123"/>
            <a:chExt cx="320" cy="479"/>
          </a:xfrm>
        </p:grpSpPr>
        <p:sp>
          <p:nvSpPr>
            <p:cNvPr id="96" name="Text Box 158"/>
            <p:cNvSpPr txBox="1">
              <a:spLocks noChangeArrowheads="1"/>
            </p:cNvSpPr>
            <p:nvPr/>
          </p:nvSpPr>
          <p:spPr bwMode="auto">
            <a:xfrm>
              <a:off x="25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97" name="Line 166"/>
            <p:cNvSpPr>
              <a:spLocks noChangeShapeType="1"/>
            </p:cNvSpPr>
            <p:nvPr/>
          </p:nvSpPr>
          <p:spPr bwMode="auto">
            <a:xfrm>
              <a:off x="2689" y="312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" name="Text Box 175"/>
          <p:cNvSpPr txBox="1">
            <a:spLocks noChangeArrowheads="1"/>
          </p:cNvSpPr>
          <p:nvPr/>
        </p:nvSpPr>
        <p:spPr bwMode="auto">
          <a:xfrm>
            <a:off x="4637088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99" name="Text Box 176"/>
          <p:cNvSpPr txBox="1">
            <a:spLocks noChangeArrowheads="1"/>
          </p:cNvSpPr>
          <p:nvPr/>
        </p:nvSpPr>
        <p:spPr bwMode="auto">
          <a:xfrm>
            <a:off x="52070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100" name="Text Box 177"/>
          <p:cNvSpPr txBox="1">
            <a:spLocks noChangeArrowheads="1"/>
          </p:cNvSpPr>
          <p:nvPr/>
        </p:nvSpPr>
        <p:spPr bwMode="auto">
          <a:xfrm>
            <a:off x="57785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101" name="Text Box 178"/>
          <p:cNvSpPr txBox="1">
            <a:spLocks noChangeArrowheads="1"/>
          </p:cNvSpPr>
          <p:nvPr/>
        </p:nvSpPr>
        <p:spPr bwMode="auto">
          <a:xfrm>
            <a:off x="63500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102" name="Text Box 179"/>
          <p:cNvSpPr txBox="1">
            <a:spLocks noChangeArrowheads="1"/>
          </p:cNvSpPr>
          <p:nvPr/>
        </p:nvSpPr>
        <p:spPr bwMode="auto">
          <a:xfrm>
            <a:off x="69215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103" name="Text Box 180"/>
          <p:cNvSpPr txBox="1">
            <a:spLocks noChangeArrowheads="1"/>
          </p:cNvSpPr>
          <p:nvPr/>
        </p:nvSpPr>
        <p:spPr bwMode="auto">
          <a:xfrm>
            <a:off x="74930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104" name="Text Box 181"/>
          <p:cNvSpPr txBox="1">
            <a:spLocks noChangeArrowheads="1"/>
          </p:cNvSpPr>
          <p:nvPr/>
        </p:nvSpPr>
        <p:spPr bwMode="auto">
          <a:xfrm>
            <a:off x="80645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105" name="Text Box 182"/>
          <p:cNvSpPr txBox="1">
            <a:spLocks noChangeArrowheads="1"/>
          </p:cNvSpPr>
          <p:nvPr/>
        </p:nvSpPr>
        <p:spPr bwMode="auto">
          <a:xfrm>
            <a:off x="86360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106" name="Text Box 191"/>
          <p:cNvSpPr txBox="1">
            <a:spLocks noChangeArrowheads="1"/>
          </p:cNvSpPr>
          <p:nvPr/>
        </p:nvSpPr>
        <p:spPr bwMode="auto">
          <a:xfrm>
            <a:off x="4716463" y="35210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107" name="Text Box 192"/>
          <p:cNvSpPr txBox="1">
            <a:spLocks noChangeArrowheads="1"/>
          </p:cNvSpPr>
          <p:nvPr/>
        </p:nvSpPr>
        <p:spPr bwMode="auto">
          <a:xfrm>
            <a:off x="5226050" y="35210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108" name="Text Box 196"/>
          <p:cNvSpPr txBox="1">
            <a:spLocks noChangeArrowheads="1"/>
          </p:cNvSpPr>
          <p:nvPr/>
        </p:nvSpPr>
        <p:spPr bwMode="auto">
          <a:xfrm>
            <a:off x="6327775" y="35210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109" name="Text Box 197"/>
          <p:cNvSpPr txBox="1">
            <a:spLocks noChangeArrowheads="1"/>
          </p:cNvSpPr>
          <p:nvPr/>
        </p:nvSpPr>
        <p:spPr bwMode="auto">
          <a:xfrm>
            <a:off x="5824538" y="35210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110" name="Text Box 200"/>
          <p:cNvSpPr txBox="1">
            <a:spLocks noChangeArrowheads="1"/>
          </p:cNvSpPr>
          <p:nvPr/>
        </p:nvSpPr>
        <p:spPr bwMode="auto">
          <a:xfrm>
            <a:off x="6953250" y="3521075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111" name="Text Box 201"/>
          <p:cNvSpPr txBox="1">
            <a:spLocks noChangeArrowheads="1"/>
          </p:cNvSpPr>
          <p:nvPr/>
        </p:nvSpPr>
        <p:spPr bwMode="auto">
          <a:xfrm>
            <a:off x="7469188" y="3521075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112" name="Text Box 204"/>
          <p:cNvSpPr txBox="1">
            <a:spLocks noChangeArrowheads="1"/>
          </p:cNvSpPr>
          <p:nvPr/>
        </p:nvSpPr>
        <p:spPr bwMode="auto">
          <a:xfrm>
            <a:off x="8131175" y="3533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113" name="Text Box 205"/>
          <p:cNvSpPr txBox="1">
            <a:spLocks noChangeArrowheads="1"/>
          </p:cNvSpPr>
          <p:nvPr/>
        </p:nvSpPr>
        <p:spPr bwMode="auto">
          <a:xfrm>
            <a:off x="8636000" y="3533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114" name="Text Box 211"/>
          <p:cNvSpPr txBox="1">
            <a:spLocks noChangeArrowheads="1"/>
          </p:cNvSpPr>
          <p:nvPr/>
        </p:nvSpPr>
        <p:spPr bwMode="auto">
          <a:xfrm>
            <a:off x="4691063" y="24511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115" name="Text Box 212"/>
          <p:cNvSpPr txBox="1">
            <a:spLocks noChangeArrowheads="1"/>
          </p:cNvSpPr>
          <p:nvPr/>
        </p:nvSpPr>
        <p:spPr bwMode="auto">
          <a:xfrm>
            <a:off x="5200650" y="24511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116" name="Text Box 213"/>
          <p:cNvSpPr txBox="1">
            <a:spLocks noChangeArrowheads="1"/>
          </p:cNvSpPr>
          <p:nvPr/>
        </p:nvSpPr>
        <p:spPr bwMode="auto">
          <a:xfrm>
            <a:off x="5699125" y="24495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117" name="Text Box 214"/>
          <p:cNvSpPr txBox="1">
            <a:spLocks noChangeArrowheads="1"/>
          </p:cNvSpPr>
          <p:nvPr/>
        </p:nvSpPr>
        <p:spPr bwMode="auto">
          <a:xfrm>
            <a:off x="6194425" y="24495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grpSp>
        <p:nvGrpSpPr>
          <p:cNvPr id="118" name="Group 279"/>
          <p:cNvGrpSpPr>
            <a:grpSpLocks/>
          </p:cNvGrpSpPr>
          <p:nvPr/>
        </p:nvGrpSpPr>
        <p:grpSpPr bwMode="auto">
          <a:xfrm>
            <a:off x="5165725" y="2905125"/>
            <a:ext cx="1098550" cy="506413"/>
            <a:chOff x="3254" y="1830"/>
            <a:chExt cx="692" cy="319"/>
          </a:xfrm>
        </p:grpSpPr>
        <p:sp>
          <p:nvSpPr>
            <p:cNvPr id="119" name="Line 215"/>
            <p:cNvSpPr>
              <a:spLocks noChangeShapeType="1"/>
            </p:cNvSpPr>
            <p:nvPr/>
          </p:nvSpPr>
          <p:spPr bwMode="auto">
            <a:xfrm flipV="1">
              <a:off x="3254" y="1830"/>
              <a:ext cx="334" cy="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216"/>
            <p:cNvSpPr>
              <a:spLocks noChangeShapeType="1"/>
            </p:cNvSpPr>
            <p:nvPr/>
          </p:nvSpPr>
          <p:spPr bwMode="auto">
            <a:xfrm flipH="1" flipV="1">
              <a:off x="3581" y="1837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1" name="Text Box 217"/>
          <p:cNvSpPr txBox="1">
            <a:spLocks noChangeArrowheads="1"/>
          </p:cNvSpPr>
          <p:nvPr/>
        </p:nvSpPr>
        <p:spPr bwMode="auto">
          <a:xfrm>
            <a:off x="6972300" y="24622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122" name="Text Box 218"/>
          <p:cNvSpPr txBox="1">
            <a:spLocks noChangeArrowheads="1"/>
          </p:cNvSpPr>
          <p:nvPr/>
        </p:nvSpPr>
        <p:spPr bwMode="auto">
          <a:xfrm>
            <a:off x="7475538" y="24622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123" name="Text Box 219"/>
          <p:cNvSpPr txBox="1">
            <a:spLocks noChangeArrowheads="1"/>
          </p:cNvSpPr>
          <p:nvPr/>
        </p:nvSpPr>
        <p:spPr bwMode="auto">
          <a:xfrm>
            <a:off x="7980363" y="2462213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124" name="Text Box 220"/>
          <p:cNvSpPr txBox="1">
            <a:spLocks noChangeArrowheads="1"/>
          </p:cNvSpPr>
          <p:nvPr/>
        </p:nvSpPr>
        <p:spPr bwMode="auto">
          <a:xfrm>
            <a:off x="8523288" y="2462213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grpSp>
        <p:nvGrpSpPr>
          <p:cNvPr id="125" name="Group 314"/>
          <p:cNvGrpSpPr>
            <a:grpSpLocks/>
          </p:cNvGrpSpPr>
          <p:nvPr/>
        </p:nvGrpSpPr>
        <p:grpSpPr bwMode="auto">
          <a:xfrm>
            <a:off x="7469188" y="2908300"/>
            <a:ext cx="1060450" cy="495300"/>
            <a:chOff x="4705" y="1832"/>
            <a:chExt cx="668" cy="312"/>
          </a:xfrm>
        </p:grpSpPr>
        <p:sp>
          <p:nvSpPr>
            <p:cNvPr id="126" name="Line 221"/>
            <p:cNvSpPr>
              <a:spLocks noChangeShapeType="1"/>
            </p:cNvSpPr>
            <p:nvPr/>
          </p:nvSpPr>
          <p:spPr bwMode="auto">
            <a:xfrm flipV="1">
              <a:off x="4705" y="1840"/>
              <a:ext cx="31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222"/>
            <p:cNvSpPr>
              <a:spLocks noChangeShapeType="1"/>
            </p:cNvSpPr>
            <p:nvPr/>
          </p:nvSpPr>
          <p:spPr bwMode="auto">
            <a:xfrm flipH="1" flipV="1">
              <a:off x="5008" y="1832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" name="Text Box 223"/>
          <p:cNvSpPr txBox="1">
            <a:spLocks noChangeArrowheads="1"/>
          </p:cNvSpPr>
          <p:nvPr/>
        </p:nvSpPr>
        <p:spPr bwMode="auto">
          <a:xfrm>
            <a:off x="4778375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129" name="Text Box 224"/>
          <p:cNvSpPr txBox="1">
            <a:spLocks noChangeArrowheads="1"/>
          </p:cNvSpPr>
          <p:nvPr/>
        </p:nvSpPr>
        <p:spPr bwMode="auto">
          <a:xfrm>
            <a:off x="5286375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130" name="Text Box 225"/>
          <p:cNvSpPr txBox="1">
            <a:spLocks noChangeArrowheads="1"/>
          </p:cNvSpPr>
          <p:nvPr/>
        </p:nvSpPr>
        <p:spPr bwMode="auto">
          <a:xfrm>
            <a:off x="5799138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131" name="Text Box 226"/>
          <p:cNvSpPr txBox="1">
            <a:spLocks noChangeArrowheads="1"/>
          </p:cNvSpPr>
          <p:nvPr/>
        </p:nvSpPr>
        <p:spPr bwMode="auto">
          <a:xfrm>
            <a:off x="6316663" y="1343025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132" name="Text Box 227"/>
          <p:cNvSpPr txBox="1">
            <a:spLocks noChangeArrowheads="1"/>
          </p:cNvSpPr>
          <p:nvPr/>
        </p:nvSpPr>
        <p:spPr bwMode="auto">
          <a:xfrm>
            <a:off x="6897688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133" name="Text Box 228"/>
          <p:cNvSpPr txBox="1">
            <a:spLocks noChangeArrowheads="1"/>
          </p:cNvSpPr>
          <p:nvPr/>
        </p:nvSpPr>
        <p:spPr bwMode="auto">
          <a:xfrm>
            <a:off x="7397750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134" name="Text Box 229"/>
          <p:cNvSpPr txBox="1">
            <a:spLocks noChangeArrowheads="1"/>
          </p:cNvSpPr>
          <p:nvPr/>
        </p:nvSpPr>
        <p:spPr bwMode="auto">
          <a:xfrm>
            <a:off x="7905750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135" name="Text Box 230"/>
          <p:cNvSpPr txBox="1">
            <a:spLocks noChangeArrowheads="1"/>
          </p:cNvSpPr>
          <p:nvPr/>
        </p:nvSpPr>
        <p:spPr bwMode="auto">
          <a:xfrm>
            <a:off x="8389938" y="1343025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grpSp>
        <p:nvGrpSpPr>
          <p:cNvPr id="136" name="Group 322"/>
          <p:cNvGrpSpPr>
            <a:grpSpLocks/>
          </p:cNvGrpSpPr>
          <p:nvPr/>
        </p:nvGrpSpPr>
        <p:grpSpPr bwMode="auto">
          <a:xfrm>
            <a:off x="5695950" y="1817688"/>
            <a:ext cx="2286000" cy="641350"/>
            <a:chOff x="3588" y="1145"/>
            <a:chExt cx="1440" cy="404"/>
          </a:xfrm>
        </p:grpSpPr>
        <p:sp>
          <p:nvSpPr>
            <p:cNvPr id="137" name="Line 231"/>
            <p:cNvSpPr>
              <a:spLocks noChangeShapeType="1"/>
            </p:cNvSpPr>
            <p:nvPr/>
          </p:nvSpPr>
          <p:spPr bwMode="auto">
            <a:xfrm flipV="1">
              <a:off x="3588" y="1145"/>
              <a:ext cx="755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233"/>
            <p:cNvSpPr>
              <a:spLocks noChangeShapeType="1"/>
            </p:cNvSpPr>
            <p:nvPr/>
          </p:nvSpPr>
          <p:spPr bwMode="auto">
            <a:xfrm flipH="1" flipV="1">
              <a:off x="4352" y="1145"/>
              <a:ext cx="676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9" name="Group 252"/>
          <p:cNvGrpSpPr>
            <a:grpSpLocks/>
          </p:cNvGrpSpPr>
          <p:nvPr/>
        </p:nvGrpSpPr>
        <p:grpSpPr bwMode="auto">
          <a:xfrm>
            <a:off x="4856163" y="4003675"/>
            <a:ext cx="617537" cy="457200"/>
            <a:chOff x="3059" y="2522"/>
            <a:chExt cx="389" cy="288"/>
          </a:xfrm>
        </p:grpSpPr>
        <p:sp>
          <p:nvSpPr>
            <p:cNvPr id="140" name="Line 234"/>
            <p:cNvSpPr>
              <a:spLocks noChangeShapeType="1"/>
            </p:cNvSpPr>
            <p:nvPr/>
          </p:nvSpPr>
          <p:spPr bwMode="auto">
            <a:xfrm flipV="1">
              <a:off x="3059" y="2522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235"/>
            <p:cNvSpPr>
              <a:spLocks noChangeShapeType="1"/>
            </p:cNvSpPr>
            <p:nvPr/>
          </p:nvSpPr>
          <p:spPr bwMode="auto">
            <a:xfrm flipH="1" flipV="1">
              <a:off x="3277" y="2522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2" name="Group 274"/>
          <p:cNvGrpSpPr>
            <a:grpSpLocks/>
          </p:cNvGrpSpPr>
          <p:nvPr/>
        </p:nvGrpSpPr>
        <p:grpSpPr bwMode="auto">
          <a:xfrm>
            <a:off x="5972175" y="3957638"/>
            <a:ext cx="628650" cy="469900"/>
            <a:chOff x="3762" y="2493"/>
            <a:chExt cx="396" cy="296"/>
          </a:xfrm>
        </p:grpSpPr>
        <p:sp>
          <p:nvSpPr>
            <p:cNvPr id="143" name="Line 236"/>
            <p:cNvSpPr>
              <a:spLocks noChangeShapeType="1"/>
            </p:cNvSpPr>
            <p:nvPr/>
          </p:nvSpPr>
          <p:spPr bwMode="auto">
            <a:xfrm flipV="1">
              <a:off x="3762" y="249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237"/>
            <p:cNvSpPr>
              <a:spLocks noChangeShapeType="1"/>
            </p:cNvSpPr>
            <p:nvPr/>
          </p:nvSpPr>
          <p:spPr bwMode="auto">
            <a:xfrm flipH="1" flipV="1">
              <a:off x="3987" y="250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" name="Group 297"/>
          <p:cNvGrpSpPr>
            <a:grpSpLocks/>
          </p:cNvGrpSpPr>
          <p:nvPr/>
        </p:nvGrpSpPr>
        <p:grpSpPr bwMode="auto">
          <a:xfrm>
            <a:off x="7075488" y="3973513"/>
            <a:ext cx="666750" cy="484187"/>
            <a:chOff x="4457" y="2503"/>
            <a:chExt cx="420" cy="305"/>
          </a:xfrm>
        </p:grpSpPr>
        <p:sp>
          <p:nvSpPr>
            <p:cNvPr id="146" name="Line 238"/>
            <p:cNvSpPr>
              <a:spLocks noChangeShapeType="1"/>
            </p:cNvSpPr>
            <p:nvPr/>
          </p:nvSpPr>
          <p:spPr bwMode="auto">
            <a:xfrm flipV="1">
              <a:off x="4457" y="250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239"/>
            <p:cNvSpPr>
              <a:spLocks noChangeShapeType="1"/>
            </p:cNvSpPr>
            <p:nvPr/>
          </p:nvSpPr>
          <p:spPr bwMode="auto">
            <a:xfrm flipH="1" flipV="1">
              <a:off x="4706" y="2520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8" name="Group 298"/>
          <p:cNvGrpSpPr>
            <a:grpSpLocks/>
          </p:cNvGrpSpPr>
          <p:nvPr/>
        </p:nvGrpSpPr>
        <p:grpSpPr bwMode="auto">
          <a:xfrm>
            <a:off x="8266113" y="3976688"/>
            <a:ext cx="628650" cy="498475"/>
            <a:chOff x="5207" y="2505"/>
            <a:chExt cx="396" cy="314"/>
          </a:xfrm>
        </p:grpSpPr>
        <p:sp>
          <p:nvSpPr>
            <p:cNvPr id="149" name="Line 240"/>
            <p:cNvSpPr>
              <a:spLocks noChangeShapeType="1"/>
            </p:cNvSpPr>
            <p:nvPr/>
          </p:nvSpPr>
          <p:spPr bwMode="auto">
            <a:xfrm flipV="1">
              <a:off x="5207" y="2505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241"/>
            <p:cNvSpPr>
              <a:spLocks noChangeShapeType="1"/>
            </p:cNvSpPr>
            <p:nvPr/>
          </p:nvSpPr>
          <p:spPr bwMode="auto">
            <a:xfrm flipH="1" flipV="1">
              <a:off x="5432" y="253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" name="Text Box 253"/>
          <p:cNvSpPr txBox="1">
            <a:spLocks noChangeArrowheads="1"/>
          </p:cNvSpPr>
          <p:nvPr/>
        </p:nvSpPr>
        <p:spPr bwMode="auto">
          <a:xfrm>
            <a:off x="0" y="5229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152" name="Text Box 254"/>
          <p:cNvSpPr txBox="1">
            <a:spLocks noChangeArrowheads="1"/>
          </p:cNvSpPr>
          <p:nvPr/>
        </p:nvSpPr>
        <p:spPr bwMode="auto">
          <a:xfrm>
            <a:off x="577850" y="5229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153" name="Text Box 255"/>
          <p:cNvSpPr txBox="1">
            <a:spLocks noChangeArrowheads="1"/>
          </p:cNvSpPr>
          <p:nvPr/>
        </p:nvSpPr>
        <p:spPr bwMode="auto">
          <a:xfrm>
            <a:off x="25400" y="4478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154" name="Text Box 256"/>
          <p:cNvSpPr txBox="1">
            <a:spLocks noChangeArrowheads="1"/>
          </p:cNvSpPr>
          <p:nvPr/>
        </p:nvSpPr>
        <p:spPr bwMode="auto">
          <a:xfrm>
            <a:off x="608013" y="4467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grpSp>
        <p:nvGrpSpPr>
          <p:cNvPr id="155" name="Group 259"/>
          <p:cNvGrpSpPr>
            <a:grpSpLocks/>
          </p:cNvGrpSpPr>
          <p:nvPr/>
        </p:nvGrpSpPr>
        <p:grpSpPr bwMode="auto">
          <a:xfrm>
            <a:off x="100013" y="2906713"/>
            <a:ext cx="1089025" cy="1098550"/>
            <a:chOff x="53" y="1836"/>
            <a:chExt cx="686" cy="692"/>
          </a:xfrm>
        </p:grpSpPr>
        <p:sp>
          <p:nvSpPr>
            <p:cNvPr id="156" name="Text Box 260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157" name="Text Box 261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158" name="Line 262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263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0" name="Text Box 270"/>
          <p:cNvSpPr txBox="1">
            <a:spLocks noChangeArrowheads="1"/>
          </p:cNvSpPr>
          <p:nvPr/>
        </p:nvSpPr>
        <p:spPr bwMode="auto">
          <a:xfrm>
            <a:off x="1136650" y="5229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161" name="Text Box 271"/>
          <p:cNvSpPr txBox="1">
            <a:spLocks noChangeArrowheads="1"/>
          </p:cNvSpPr>
          <p:nvPr/>
        </p:nvSpPr>
        <p:spPr bwMode="auto">
          <a:xfrm>
            <a:off x="1174750" y="4473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162" name="Text Box 272"/>
          <p:cNvSpPr txBox="1">
            <a:spLocks noChangeArrowheads="1"/>
          </p:cNvSpPr>
          <p:nvPr/>
        </p:nvSpPr>
        <p:spPr bwMode="auto">
          <a:xfrm>
            <a:off x="1719263" y="52276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163" name="Text Box 273"/>
          <p:cNvSpPr txBox="1">
            <a:spLocks noChangeArrowheads="1"/>
          </p:cNvSpPr>
          <p:nvPr/>
        </p:nvSpPr>
        <p:spPr bwMode="auto">
          <a:xfrm>
            <a:off x="1744663" y="4475163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grpSp>
        <p:nvGrpSpPr>
          <p:cNvPr id="164" name="Group 275"/>
          <p:cNvGrpSpPr>
            <a:grpSpLocks/>
          </p:cNvGrpSpPr>
          <p:nvPr/>
        </p:nvGrpSpPr>
        <p:grpSpPr bwMode="auto">
          <a:xfrm>
            <a:off x="1152525" y="2919413"/>
            <a:ext cx="1076325" cy="1065212"/>
            <a:chOff x="731" y="1836"/>
            <a:chExt cx="678" cy="671"/>
          </a:xfrm>
        </p:grpSpPr>
        <p:sp>
          <p:nvSpPr>
            <p:cNvPr id="165" name="Text Box 276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166" name="Text Box 277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167" name="Line 278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8" name="Group 280"/>
          <p:cNvGrpSpPr>
            <a:grpSpLocks/>
          </p:cNvGrpSpPr>
          <p:nvPr/>
        </p:nvGrpSpPr>
        <p:grpSpPr bwMode="auto">
          <a:xfrm>
            <a:off x="157163" y="1795463"/>
            <a:ext cx="2205037" cy="1098550"/>
            <a:chOff x="97" y="1135"/>
            <a:chExt cx="1389" cy="692"/>
          </a:xfrm>
        </p:grpSpPr>
        <p:sp>
          <p:nvSpPr>
            <p:cNvPr id="169" name="Text Box 281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170" name="Text Box 282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171" name="Text Box 283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172" name="Text Box 284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173" name="Line 285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" name="Text Box 293"/>
          <p:cNvSpPr txBox="1">
            <a:spLocks noChangeArrowheads="1"/>
          </p:cNvSpPr>
          <p:nvPr/>
        </p:nvSpPr>
        <p:spPr bwMode="auto">
          <a:xfrm>
            <a:off x="2281238" y="52276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175" name="Text Box 294"/>
          <p:cNvSpPr txBox="1">
            <a:spLocks noChangeArrowheads="1"/>
          </p:cNvSpPr>
          <p:nvPr/>
        </p:nvSpPr>
        <p:spPr bwMode="auto">
          <a:xfrm>
            <a:off x="2309813" y="4478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176" name="Text Box 295"/>
          <p:cNvSpPr txBox="1">
            <a:spLocks noChangeArrowheads="1"/>
          </p:cNvSpPr>
          <p:nvPr/>
        </p:nvSpPr>
        <p:spPr bwMode="auto">
          <a:xfrm>
            <a:off x="2851150" y="5240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177" name="Text Box 296"/>
          <p:cNvSpPr txBox="1">
            <a:spLocks noChangeArrowheads="1"/>
          </p:cNvSpPr>
          <p:nvPr/>
        </p:nvSpPr>
        <p:spPr bwMode="auto">
          <a:xfrm>
            <a:off x="2876550" y="4462463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grpSp>
        <p:nvGrpSpPr>
          <p:cNvPr id="178" name="Group 299"/>
          <p:cNvGrpSpPr>
            <a:grpSpLocks/>
          </p:cNvGrpSpPr>
          <p:nvPr/>
        </p:nvGrpSpPr>
        <p:grpSpPr bwMode="auto">
          <a:xfrm>
            <a:off x="2335213" y="2881313"/>
            <a:ext cx="1079500" cy="1122362"/>
            <a:chOff x="1460" y="1820"/>
            <a:chExt cx="680" cy="707"/>
          </a:xfrm>
        </p:grpSpPr>
        <p:sp>
          <p:nvSpPr>
            <p:cNvPr id="179" name="Line 300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Text Box 301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181" name="Text Box 302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182" name="Line 303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" name="Text Box 306"/>
          <p:cNvSpPr txBox="1">
            <a:spLocks noChangeArrowheads="1"/>
          </p:cNvSpPr>
          <p:nvPr/>
        </p:nvSpPr>
        <p:spPr bwMode="auto">
          <a:xfrm>
            <a:off x="3422650" y="5240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184" name="Text Box 307"/>
          <p:cNvSpPr txBox="1">
            <a:spLocks noChangeArrowheads="1"/>
          </p:cNvSpPr>
          <p:nvPr/>
        </p:nvSpPr>
        <p:spPr bwMode="auto">
          <a:xfrm>
            <a:off x="3451225" y="4467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185" name="Text Box 308"/>
          <p:cNvSpPr txBox="1">
            <a:spLocks noChangeArrowheads="1"/>
          </p:cNvSpPr>
          <p:nvPr/>
        </p:nvSpPr>
        <p:spPr bwMode="auto">
          <a:xfrm>
            <a:off x="4003675" y="5229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186" name="Text Box 309"/>
          <p:cNvSpPr txBox="1">
            <a:spLocks noChangeArrowheads="1"/>
          </p:cNvSpPr>
          <p:nvPr/>
        </p:nvSpPr>
        <p:spPr bwMode="auto">
          <a:xfrm>
            <a:off x="4008438" y="4467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grpSp>
        <p:nvGrpSpPr>
          <p:cNvPr id="187" name="Group 310"/>
          <p:cNvGrpSpPr>
            <a:grpSpLocks/>
          </p:cNvGrpSpPr>
          <p:nvPr/>
        </p:nvGrpSpPr>
        <p:grpSpPr bwMode="auto">
          <a:xfrm>
            <a:off x="3416300" y="2908300"/>
            <a:ext cx="1046163" cy="1066800"/>
            <a:chOff x="2148" y="1836"/>
            <a:chExt cx="659" cy="672"/>
          </a:xfrm>
        </p:grpSpPr>
        <p:sp>
          <p:nvSpPr>
            <p:cNvPr id="188" name="Text Box 311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189" name="Text Box 312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190" name="Line 313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" name="Group 315"/>
          <p:cNvGrpSpPr>
            <a:grpSpLocks/>
          </p:cNvGrpSpPr>
          <p:nvPr/>
        </p:nvGrpSpPr>
        <p:grpSpPr bwMode="auto">
          <a:xfrm>
            <a:off x="2308225" y="1831975"/>
            <a:ext cx="2136775" cy="1127125"/>
            <a:chOff x="1451" y="1151"/>
            <a:chExt cx="1346" cy="710"/>
          </a:xfrm>
        </p:grpSpPr>
        <p:sp>
          <p:nvSpPr>
            <p:cNvPr id="192" name="Text Box 31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193" name="Text Box 31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194" name="Text Box 31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195" name="Text Box 31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196" name="Line 32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321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8" name="Group 330"/>
          <p:cNvGrpSpPr>
            <a:grpSpLocks/>
          </p:cNvGrpSpPr>
          <p:nvPr/>
        </p:nvGrpSpPr>
        <p:grpSpPr bwMode="auto">
          <a:xfrm>
            <a:off x="293688" y="1327150"/>
            <a:ext cx="4197350" cy="476250"/>
            <a:chOff x="182" y="833"/>
            <a:chExt cx="2644" cy="300"/>
          </a:xfrm>
        </p:grpSpPr>
        <p:sp>
          <p:nvSpPr>
            <p:cNvPr id="199" name="Text Box 3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200" name="Text Box 3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201" name="Text Box 3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202" name="Text Box 3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203" name="Text Box 3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204" name="Text Box 3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205" name="Text Box 3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206" name="Text Box 3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</p:grpSp>
      <p:sp>
        <p:nvSpPr>
          <p:cNvPr id="207" name="Text Box 341"/>
          <p:cNvSpPr txBox="1">
            <a:spLocks noChangeArrowheads="1"/>
          </p:cNvSpPr>
          <p:nvPr/>
        </p:nvSpPr>
        <p:spPr bwMode="auto">
          <a:xfrm>
            <a:off x="4629150" y="44608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208" name="Text Box 342"/>
          <p:cNvSpPr txBox="1">
            <a:spLocks noChangeArrowheads="1"/>
          </p:cNvSpPr>
          <p:nvPr/>
        </p:nvSpPr>
        <p:spPr bwMode="auto">
          <a:xfrm>
            <a:off x="5199063" y="444976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209" name="Text Box 343"/>
          <p:cNvSpPr txBox="1">
            <a:spLocks noChangeArrowheads="1"/>
          </p:cNvSpPr>
          <p:nvPr/>
        </p:nvSpPr>
        <p:spPr bwMode="auto">
          <a:xfrm>
            <a:off x="6335713" y="44656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210" name="Text Box 344"/>
          <p:cNvSpPr txBox="1">
            <a:spLocks noChangeArrowheads="1"/>
          </p:cNvSpPr>
          <p:nvPr/>
        </p:nvSpPr>
        <p:spPr bwMode="auto">
          <a:xfrm>
            <a:off x="5788025" y="44513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211" name="Text Box 345"/>
          <p:cNvSpPr txBox="1">
            <a:spLocks noChangeArrowheads="1"/>
          </p:cNvSpPr>
          <p:nvPr/>
        </p:nvSpPr>
        <p:spPr bwMode="auto">
          <a:xfrm>
            <a:off x="5819775" y="351790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212" name="Text Box 346"/>
          <p:cNvSpPr txBox="1">
            <a:spLocks noChangeArrowheads="1"/>
          </p:cNvSpPr>
          <p:nvPr/>
        </p:nvSpPr>
        <p:spPr bwMode="auto">
          <a:xfrm>
            <a:off x="5222875" y="35163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213" name="Text Box 347"/>
          <p:cNvSpPr txBox="1">
            <a:spLocks noChangeArrowheads="1"/>
          </p:cNvSpPr>
          <p:nvPr/>
        </p:nvSpPr>
        <p:spPr bwMode="auto">
          <a:xfrm>
            <a:off x="6321425" y="35163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214" name="Text Box 348"/>
          <p:cNvSpPr txBox="1">
            <a:spLocks noChangeArrowheads="1"/>
          </p:cNvSpPr>
          <p:nvPr/>
        </p:nvSpPr>
        <p:spPr bwMode="auto">
          <a:xfrm>
            <a:off x="4722813" y="351790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215" name="Text Box 349"/>
          <p:cNvSpPr txBox="1">
            <a:spLocks noChangeArrowheads="1"/>
          </p:cNvSpPr>
          <p:nvPr/>
        </p:nvSpPr>
        <p:spPr bwMode="auto">
          <a:xfrm>
            <a:off x="7488238" y="4476750"/>
            <a:ext cx="5334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15</a:t>
            </a:r>
          </a:p>
        </p:txBody>
      </p:sp>
      <p:sp>
        <p:nvSpPr>
          <p:cNvPr id="216" name="Text Box 350"/>
          <p:cNvSpPr txBox="1">
            <a:spLocks noChangeArrowheads="1"/>
          </p:cNvSpPr>
          <p:nvPr/>
        </p:nvSpPr>
        <p:spPr bwMode="auto">
          <a:xfrm>
            <a:off x="6902450" y="4462463"/>
            <a:ext cx="5461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217" name="Text Box 351"/>
          <p:cNvSpPr txBox="1">
            <a:spLocks noChangeArrowheads="1"/>
          </p:cNvSpPr>
          <p:nvPr/>
        </p:nvSpPr>
        <p:spPr bwMode="auto">
          <a:xfrm>
            <a:off x="8636000" y="44529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218" name="Text Box 352"/>
          <p:cNvSpPr txBox="1">
            <a:spLocks noChangeArrowheads="1"/>
          </p:cNvSpPr>
          <p:nvPr/>
        </p:nvSpPr>
        <p:spPr bwMode="auto">
          <a:xfrm>
            <a:off x="8069263" y="44640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219" name="Text Box 353"/>
          <p:cNvSpPr txBox="1">
            <a:spLocks noChangeArrowheads="1"/>
          </p:cNvSpPr>
          <p:nvPr/>
        </p:nvSpPr>
        <p:spPr bwMode="auto">
          <a:xfrm>
            <a:off x="8126413" y="35290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220" name="Text Box 354"/>
          <p:cNvSpPr txBox="1">
            <a:spLocks noChangeArrowheads="1"/>
          </p:cNvSpPr>
          <p:nvPr/>
        </p:nvSpPr>
        <p:spPr bwMode="auto">
          <a:xfrm>
            <a:off x="8636000" y="35290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221" name="Text Box 355"/>
          <p:cNvSpPr txBox="1">
            <a:spLocks noChangeArrowheads="1"/>
          </p:cNvSpPr>
          <p:nvPr/>
        </p:nvSpPr>
        <p:spPr bwMode="auto">
          <a:xfrm>
            <a:off x="6958013" y="3516313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222" name="Text Box 356"/>
          <p:cNvSpPr txBox="1">
            <a:spLocks noChangeArrowheads="1"/>
          </p:cNvSpPr>
          <p:nvPr/>
        </p:nvSpPr>
        <p:spPr bwMode="auto">
          <a:xfrm>
            <a:off x="7473950" y="3517900"/>
            <a:ext cx="582613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223" name="Text Box 357"/>
          <p:cNvSpPr txBox="1">
            <a:spLocks noChangeArrowheads="1"/>
          </p:cNvSpPr>
          <p:nvPr/>
        </p:nvSpPr>
        <p:spPr bwMode="auto">
          <a:xfrm>
            <a:off x="6969125" y="246062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224" name="Text Box 358"/>
          <p:cNvSpPr txBox="1">
            <a:spLocks noChangeArrowheads="1"/>
          </p:cNvSpPr>
          <p:nvPr/>
        </p:nvSpPr>
        <p:spPr bwMode="auto">
          <a:xfrm>
            <a:off x="4697413" y="24463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225" name="Text Box 359"/>
          <p:cNvSpPr txBox="1">
            <a:spLocks noChangeArrowheads="1"/>
          </p:cNvSpPr>
          <p:nvPr/>
        </p:nvSpPr>
        <p:spPr bwMode="auto">
          <a:xfrm>
            <a:off x="7470775" y="24590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226" name="Text Box 360"/>
          <p:cNvSpPr txBox="1">
            <a:spLocks noChangeArrowheads="1"/>
          </p:cNvSpPr>
          <p:nvPr/>
        </p:nvSpPr>
        <p:spPr bwMode="auto">
          <a:xfrm>
            <a:off x="7977188" y="2459038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227" name="Text Box 361"/>
          <p:cNvSpPr txBox="1">
            <a:spLocks noChangeArrowheads="1"/>
          </p:cNvSpPr>
          <p:nvPr/>
        </p:nvSpPr>
        <p:spPr bwMode="auto">
          <a:xfrm>
            <a:off x="5195888" y="24590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228" name="Text Box 362"/>
          <p:cNvSpPr txBox="1">
            <a:spLocks noChangeArrowheads="1"/>
          </p:cNvSpPr>
          <p:nvPr/>
        </p:nvSpPr>
        <p:spPr bwMode="auto">
          <a:xfrm>
            <a:off x="5695950" y="244792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229" name="Text Box 363"/>
          <p:cNvSpPr txBox="1">
            <a:spLocks noChangeArrowheads="1"/>
          </p:cNvSpPr>
          <p:nvPr/>
        </p:nvSpPr>
        <p:spPr bwMode="auto">
          <a:xfrm>
            <a:off x="6203950" y="24463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230" name="Text Box 364"/>
          <p:cNvSpPr txBox="1">
            <a:spLocks noChangeArrowheads="1"/>
          </p:cNvSpPr>
          <p:nvPr/>
        </p:nvSpPr>
        <p:spPr bwMode="auto">
          <a:xfrm>
            <a:off x="8561388" y="2460625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231" name="Text Box 365"/>
          <p:cNvSpPr txBox="1">
            <a:spLocks noChangeArrowheads="1"/>
          </p:cNvSpPr>
          <p:nvPr/>
        </p:nvSpPr>
        <p:spPr bwMode="auto">
          <a:xfrm>
            <a:off x="1392238" y="857250"/>
            <a:ext cx="2065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u="sng">
                <a:solidFill>
                  <a:srgbClr val="CC3300"/>
                </a:solidFill>
              </a:rPr>
              <a:t>Original Sequence</a:t>
            </a:r>
          </a:p>
        </p:txBody>
      </p:sp>
      <p:sp>
        <p:nvSpPr>
          <p:cNvPr id="232" name="Text Box 366"/>
          <p:cNvSpPr txBox="1">
            <a:spLocks noChangeArrowheads="1"/>
          </p:cNvSpPr>
          <p:nvPr/>
        </p:nvSpPr>
        <p:spPr bwMode="auto">
          <a:xfrm>
            <a:off x="5770563" y="884238"/>
            <a:ext cx="188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u="sng">
                <a:solidFill>
                  <a:srgbClr val="CC3300"/>
                </a:solidFill>
              </a:rPr>
              <a:t>Sorted Sequence</a:t>
            </a:r>
          </a:p>
        </p:txBody>
      </p:sp>
    </p:spTree>
    <p:extLst>
      <p:ext uri="{BB962C8B-B14F-4D97-AF65-F5344CB8AC3E}">
        <p14:creationId xmlns:p14="http://schemas.microsoft.com/office/powerpoint/2010/main" val="50896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500"/>
                            </p:stCondLst>
                            <p:childTnLst>
                              <p:par>
                                <p:cTn id="2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000"/>
                            </p:stCondLst>
                            <p:childTnLst>
                              <p:par>
                                <p:cTn id="3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50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000"/>
                            </p:stCondLst>
                            <p:childTnLst>
                              <p:par>
                                <p:cTn id="3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350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4000"/>
                            </p:stCondLst>
                            <p:childTnLst>
                              <p:par>
                                <p:cTn id="3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3000"/>
                            </p:stCondLst>
                            <p:childTnLst>
                              <p:par>
                                <p:cTn id="3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3500"/>
                            </p:stCondLst>
                            <p:childTnLst>
                              <p:par>
                                <p:cTn id="3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4000"/>
                            </p:stCondLst>
                            <p:childTnLst>
                              <p:par>
                                <p:cTn id="3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4500"/>
                            </p:stCondLst>
                            <p:childTnLst>
                              <p:par>
                                <p:cTn id="3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0"/>
                            </p:stCondLst>
                            <p:childTnLst>
                              <p:par>
                                <p:cTn id="3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6000"/>
                            </p:stCondLst>
                            <p:childTnLst>
                              <p:par>
                                <p:cTn id="3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6500"/>
                            </p:stCondLst>
                            <p:childTnLst>
                              <p:par>
                                <p:cTn id="3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7000"/>
                            </p:stCondLst>
                            <p:childTnLst>
                              <p:par>
                                <p:cTn id="3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75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8000"/>
                            </p:stCondLst>
                            <p:childTnLst>
                              <p:par>
                                <p:cTn id="3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 autoUpdateAnimBg="0"/>
      <p:bldP spid="99" grpId="0" animBg="1" autoUpdateAnimBg="0"/>
      <p:bldP spid="100" grpId="0" animBg="1" autoUpdateAnimBg="0"/>
      <p:bldP spid="101" grpId="0" animBg="1" autoUpdateAnimBg="0"/>
      <p:bldP spid="102" grpId="0" animBg="1" autoUpdateAnimBg="0"/>
      <p:bldP spid="103" grpId="0" animBg="1" autoUpdateAnimBg="0"/>
      <p:bldP spid="104" grpId="0" animBg="1" autoUpdateAnimBg="0"/>
      <p:bldP spid="105" grpId="0" animBg="1" autoUpdateAnimBg="0"/>
      <p:bldP spid="106" grpId="0" animBg="1" autoUpdateAnimBg="0"/>
      <p:bldP spid="107" grpId="0" animBg="1" autoUpdateAnimBg="0"/>
      <p:bldP spid="108" grpId="0" animBg="1" autoUpdateAnimBg="0"/>
      <p:bldP spid="109" grpId="0" animBg="1" autoUpdateAnimBg="0"/>
      <p:bldP spid="110" grpId="0" animBg="1" autoUpdateAnimBg="0"/>
      <p:bldP spid="111" grpId="0" animBg="1" autoUpdateAnimBg="0"/>
      <p:bldP spid="112" grpId="0" animBg="1" autoUpdateAnimBg="0"/>
      <p:bldP spid="113" grpId="0" animBg="1" autoUpdateAnimBg="0"/>
      <p:bldP spid="114" grpId="0" animBg="1" autoUpdateAnimBg="0"/>
      <p:bldP spid="115" grpId="0" animBg="1" autoUpdateAnimBg="0"/>
      <p:bldP spid="116" grpId="0" animBg="1" autoUpdateAnimBg="0"/>
      <p:bldP spid="117" grpId="0" animBg="1" autoUpdateAnimBg="0"/>
      <p:bldP spid="121" grpId="0" animBg="1" autoUpdateAnimBg="0"/>
      <p:bldP spid="122" grpId="0" animBg="1" autoUpdateAnimBg="0"/>
      <p:bldP spid="123" grpId="0" animBg="1" autoUpdateAnimBg="0"/>
      <p:bldP spid="124" grpId="0" animBg="1" autoUpdateAnimBg="0"/>
      <p:bldP spid="128" grpId="0" animBg="1" autoUpdateAnimBg="0"/>
      <p:bldP spid="129" grpId="0" animBg="1" autoUpdateAnimBg="0"/>
      <p:bldP spid="130" grpId="0" animBg="1" autoUpdateAnimBg="0"/>
      <p:bldP spid="131" grpId="0" animBg="1" autoUpdateAnimBg="0"/>
      <p:bldP spid="132" grpId="0" animBg="1" autoUpdateAnimBg="0"/>
      <p:bldP spid="133" grpId="0" animBg="1" autoUpdateAnimBg="0"/>
      <p:bldP spid="134" grpId="0" animBg="1" autoUpdateAnimBg="0"/>
      <p:bldP spid="135" grpId="0" animBg="1" autoUpdateAnimBg="0"/>
      <p:bldP spid="151" grpId="0" animBg="1" autoUpdateAnimBg="0"/>
      <p:bldP spid="152" grpId="0" animBg="1" autoUpdateAnimBg="0"/>
      <p:bldP spid="153" grpId="0" animBg="1" autoUpdateAnimBg="0"/>
      <p:bldP spid="154" grpId="0" animBg="1" autoUpdateAnimBg="0"/>
      <p:bldP spid="160" grpId="0" animBg="1" autoUpdateAnimBg="0"/>
      <p:bldP spid="161" grpId="0" animBg="1" autoUpdateAnimBg="0"/>
      <p:bldP spid="162" grpId="0" animBg="1" autoUpdateAnimBg="0"/>
      <p:bldP spid="163" grpId="0" animBg="1" autoUpdateAnimBg="0"/>
      <p:bldP spid="174" grpId="0" animBg="1" autoUpdateAnimBg="0"/>
      <p:bldP spid="175" grpId="0" animBg="1" autoUpdateAnimBg="0"/>
      <p:bldP spid="176" grpId="0" animBg="1" autoUpdateAnimBg="0"/>
      <p:bldP spid="177" grpId="0" animBg="1" autoUpdateAnimBg="0"/>
      <p:bldP spid="183" grpId="0" animBg="1" autoUpdateAnimBg="0"/>
      <p:bldP spid="184" grpId="0" animBg="1" autoUpdateAnimBg="0"/>
      <p:bldP spid="185" grpId="0" animBg="1" autoUpdateAnimBg="0"/>
      <p:bldP spid="186" grpId="0" animBg="1" autoUpdateAnimBg="0"/>
      <p:bldP spid="207" grpId="0" animBg="1" autoUpdateAnimBg="0"/>
      <p:bldP spid="208" grpId="0" animBg="1" autoUpdateAnimBg="0"/>
      <p:bldP spid="209" grpId="0" animBg="1" autoUpdateAnimBg="0"/>
      <p:bldP spid="210" grpId="0" animBg="1" autoUpdateAnimBg="0"/>
      <p:bldP spid="211" grpId="0" animBg="1" autoUpdateAnimBg="0"/>
      <p:bldP spid="212" grpId="0" animBg="1" autoUpdateAnimBg="0"/>
      <p:bldP spid="213" grpId="0" animBg="1" autoUpdateAnimBg="0"/>
      <p:bldP spid="214" grpId="0" animBg="1" autoUpdateAnimBg="0"/>
      <p:bldP spid="215" grpId="0" animBg="1" autoUpdateAnimBg="0"/>
      <p:bldP spid="216" grpId="0" animBg="1" autoUpdateAnimBg="0"/>
      <p:bldP spid="217" grpId="0" animBg="1" autoUpdateAnimBg="0"/>
      <p:bldP spid="218" grpId="0" animBg="1" autoUpdateAnimBg="0"/>
      <p:bldP spid="219" grpId="0" animBg="1" autoUpdateAnimBg="0"/>
      <p:bldP spid="220" grpId="0" animBg="1" autoUpdateAnimBg="0"/>
      <p:bldP spid="221" grpId="0" animBg="1" autoUpdateAnimBg="0"/>
      <p:bldP spid="222" grpId="0" animBg="1" autoUpdateAnimBg="0"/>
      <p:bldP spid="223" grpId="0" animBg="1" autoUpdateAnimBg="0"/>
      <p:bldP spid="224" grpId="0" animBg="1" autoUpdateAnimBg="0"/>
      <p:bldP spid="225" grpId="0" animBg="1" autoUpdateAnimBg="0"/>
      <p:bldP spid="226" grpId="0" animBg="1" autoUpdateAnimBg="0"/>
      <p:bldP spid="227" grpId="0" animBg="1" autoUpdateAnimBg="0"/>
      <p:bldP spid="228" grpId="0" animBg="1" autoUpdateAnimBg="0"/>
      <p:bldP spid="229" grpId="0" animBg="1" autoUpdateAnimBg="0"/>
      <p:bldP spid="230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Example: </a:t>
            </a:r>
            <a:r>
              <a:rPr lang="en-US" sz="2400" dirty="0"/>
              <a:t>sort given numbers into descending order using merge sort.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38</a:t>
            </a:r>
            <a:r>
              <a:rPr lang="en-US" dirty="0">
                <a:solidFill>
                  <a:schemeClr val="accent1"/>
                </a:solidFill>
              </a:rPr>
              <a:t>, 27, 43, 3, 9, 82, </a:t>
            </a:r>
            <a:r>
              <a:rPr lang="en-US" dirty="0" smtClean="0">
                <a:solidFill>
                  <a:schemeClr val="accent1"/>
                </a:solidFill>
              </a:rPr>
              <a:t>10, 67, 71, 54, 97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9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for merging two sorted U and V arrays into array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6781800" cy="3886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b="1" i="1" dirty="0">
                <a:solidFill>
                  <a:schemeClr val="tx1"/>
                </a:solidFill>
              </a:rPr>
              <a:t>Procedure </a:t>
            </a:r>
            <a:r>
              <a:rPr lang="en-US" sz="2400" i="1" dirty="0">
                <a:solidFill>
                  <a:schemeClr val="tx1"/>
                </a:solidFill>
              </a:rPr>
              <a:t>merge(U[1,…,m+1],V[1,…,n+1],T[1,…,</a:t>
            </a:r>
            <a:r>
              <a:rPr lang="en-US" sz="2400" i="1" dirty="0" err="1">
                <a:solidFill>
                  <a:schemeClr val="tx1"/>
                </a:solidFill>
              </a:rPr>
              <a:t>m+n</a:t>
            </a:r>
            <a:r>
              <a:rPr lang="en-US" sz="2400" i="1" dirty="0">
                <a:solidFill>
                  <a:schemeClr val="tx1"/>
                </a:solidFill>
              </a:rPr>
              <a:t>])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tx1"/>
                </a:solidFill>
              </a:rPr>
              <a:t>                    i, j ← 1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tx1"/>
                </a:solidFill>
              </a:rPr>
              <a:t>                    U[m+1], V[n+1]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← ∞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tx1"/>
                </a:solidFill>
              </a:rPr>
              <a:t>              </a:t>
            </a:r>
            <a:r>
              <a:rPr lang="en-US" sz="2400" b="1" i="1" dirty="0" smtClean="0">
                <a:solidFill>
                  <a:schemeClr val="tx1"/>
                </a:solidFill>
              </a:rPr>
              <a:t>for</a:t>
            </a:r>
            <a:r>
              <a:rPr lang="en-US" sz="2400" i="1" dirty="0" smtClean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k ← 1 </a:t>
            </a:r>
            <a:r>
              <a:rPr lang="en-US" sz="2400" b="1" i="1" dirty="0">
                <a:solidFill>
                  <a:schemeClr val="tx1"/>
                </a:solidFill>
              </a:rPr>
              <a:t>to</a:t>
            </a:r>
            <a:r>
              <a:rPr lang="en-US" sz="2400" i="1" dirty="0">
                <a:solidFill>
                  <a:schemeClr val="tx1"/>
                </a:solidFill>
              </a:rPr>
              <a:t> m + n </a:t>
            </a:r>
            <a:r>
              <a:rPr lang="en-US" sz="2400" b="1" i="1" dirty="0">
                <a:solidFill>
                  <a:schemeClr val="tx1"/>
                </a:solidFill>
              </a:rPr>
              <a:t>do 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b="1" i="1" dirty="0">
                <a:solidFill>
                  <a:schemeClr val="tx1"/>
                </a:solidFill>
              </a:rPr>
              <a:t>                           if</a:t>
            </a:r>
            <a:r>
              <a:rPr lang="en-US" sz="2400" i="1" dirty="0">
                <a:solidFill>
                  <a:schemeClr val="tx1"/>
                </a:solidFill>
              </a:rPr>
              <a:t> U[i] &lt; V[j] 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tx1"/>
                </a:solidFill>
              </a:rPr>
              <a:t>                                   </a:t>
            </a:r>
            <a:r>
              <a:rPr lang="en-US" sz="2400" b="1" i="1" dirty="0">
                <a:solidFill>
                  <a:schemeClr val="tx1"/>
                </a:solidFill>
              </a:rPr>
              <a:t>then</a:t>
            </a:r>
            <a:r>
              <a:rPr lang="en-US" sz="2400" i="1" dirty="0">
                <a:solidFill>
                  <a:schemeClr val="tx1"/>
                </a:solidFill>
              </a:rPr>
              <a:t> T[k] ← U[i] ; i ← i + 1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b="1" i="1" dirty="0">
                <a:solidFill>
                  <a:schemeClr val="tx1"/>
                </a:solidFill>
              </a:rPr>
              <a:t>                                    else</a:t>
            </a:r>
            <a:r>
              <a:rPr lang="en-US" sz="2400" i="1" dirty="0">
                <a:solidFill>
                  <a:schemeClr val="tx1"/>
                </a:solidFill>
              </a:rPr>
              <a:t> T[k] ← V[j] ; j ← j + 1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01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7010400" cy="434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b="1" i="1" dirty="0">
                <a:solidFill>
                  <a:schemeClr val="tx1"/>
                </a:solidFill>
              </a:rPr>
              <a:t>Procedure </a:t>
            </a:r>
            <a:r>
              <a:rPr lang="en-US" sz="2400" i="1" dirty="0" err="1">
                <a:solidFill>
                  <a:schemeClr val="tx1"/>
                </a:solidFill>
              </a:rPr>
              <a:t>mergesort</a:t>
            </a:r>
            <a:r>
              <a:rPr lang="en-US" sz="2400" i="1" dirty="0">
                <a:solidFill>
                  <a:schemeClr val="tx1"/>
                </a:solidFill>
              </a:rPr>
              <a:t>(T[1,…,n])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b="1" i="1" dirty="0">
                <a:solidFill>
                  <a:schemeClr val="tx1"/>
                </a:solidFill>
              </a:rPr>
              <a:t>            if</a:t>
            </a:r>
            <a:r>
              <a:rPr lang="en-US" sz="2400" i="1" dirty="0">
                <a:solidFill>
                  <a:schemeClr val="tx1"/>
                </a:solidFill>
              </a:rPr>
              <a:t> n is sufficiently small </a:t>
            </a:r>
            <a:r>
              <a:rPr lang="en-US" sz="2400" b="1" i="1" dirty="0">
                <a:solidFill>
                  <a:schemeClr val="tx1"/>
                </a:solidFill>
              </a:rPr>
              <a:t>then</a:t>
            </a:r>
            <a:r>
              <a:rPr lang="en-US" sz="2400" i="1" dirty="0">
                <a:solidFill>
                  <a:schemeClr val="tx1"/>
                </a:solidFill>
              </a:rPr>
              <a:t> insert(T)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tx1"/>
                </a:solidFill>
              </a:rPr>
              <a:t>            </a:t>
            </a:r>
            <a:r>
              <a:rPr lang="en-US" sz="2400" b="1" i="1" dirty="0">
                <a:solidFill>
                  <a:schemeClr val="tx1"/>
                </a:solidFill>
              </a:rPr>
              <a:t>else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tx1"/>
                </a:solidFill>
              </a:rPr>
              <a:t>                   </a:t>
            </a:r>
            <a:r>
              <a:rPr lang="en-US" sz="2400" b="1" i="1" dirty="0">
                <a:solidFill>
                  <a:schemeClr val="tx1"/>
                </a:solidFill>
              </a:rPr>
              <a:t>array</a:t>
            </a:r>
            <a:r>
              <a:rPr lang="en-US" sz="2400" i="1" dirty="0">
                <a:solidFill>
                  <a:schemeClr val="tx1"/>
                </a:solidFill>
              </a:rPr>
              <a:t> U[1,…,1+n/2],V[1,…,1+n/2]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tx1"/>
                </a:solidFill>
              </a:rPr>
              <a:t>                   U[1,…,n/2] ← T[1,…,n/2]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b="1" i="1" dirty="0">
                <a:solidFill>
                  <a:schemeClr val="tx1"/>
                </a:solidFill>
              </a:rPr>
              <a:t>                   </a:t>
            </a:r>
            <a:r>
              <a:rPr lang="en-US" sz="2400" i="1" dirty="0">
                <a:solidFill>
                  <a:schemeClr val="tx1"/>
                </a:solidFill>
              </a:rPr>
              <a:t>V[1,…,n/2] ← T[n/2+1,…,n]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tx1"/>
                </a:solidFill>
              </a:rPr>
              <a:t>                  </a:t>
            </a:r>
            <a:r>
              <a:rPr lang="en-US" sz="2400" i="1" dirty="0" err="1">
                <a:solidFill>
                  <a:schemeClr val="tx1"/>
                </a:solidFill>
              </a:rPr>
              <a:t>mergesort</a:t>
            </a:r>
            <a:r>
              <a:rPr lang="en-US" sz="2400" i="1" dirty="0">
                <a:solidFill>
                  <a:schemeClr val="tx1"/>
                </a:solidFill>
              </a:rPr>
              <a:t>(U[1,…,n/2])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b="1" i="1" dirty="0">
                <a:solidFill>
                  <a:schemeClr val="tx1"/>
                </a:solidFill>
              </a:rPr>
              <a:t>                  </a:t>
            </a:r>
            <a:r>
              <a:rPr lang="en-US" sz="2400" i="1" dirty="0" err="1">
                <a:solidFill>
                  <a:schemeClr val="tx1"/>
                </a:solidFill>
              </a:rPr>
              <a:t>mergesort</a:t>
            </a:r>
            <a:r>
              <a:rPr lang="en-US" sz="2400" i="1" dirty="0">
                <a:solidFill>
                  <a:schemeClr val="tx1"/>
                </a:solidFill>
              </a:rPr>
              <a:t>(V[1,…,n/2])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tx1"/>
                </a:solidFill>
              </a:rPr>
              <a:t>                  merge(U, V, T)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55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Analysis </a:t>
            </a:r>
          </a:p>
          <a:p>
            <a:r>
              <a:rPr lang="en-US" dirty="0" smtClean="0"/>
              <a:t>Let </a:t>
            </a:r>
            <a:r>
              <a:rPr lang="en-US" dirty="0"/>
              <a:t>T(n) be the time taken by this algorithm to sort an array of n elements.</a:t>
            </a:r>
          </a:p>
          <a:p>
            <a:r>
              <a:rPr lang="en-US" dirty="0" smtClean="0"/>
              <a:t>Separating </a:t>
            </a:r>
            <a:r>
              <a:rPr lang="en-US" dirty="0"/>
              <a:t>T into U &amp; V takes linear time; merge (U, V, T) also takes linear time.</a:t>
            </a:r>
          </a:p>
          <a:p>
            <a:pPr marL="0" indent="0" algn="ctr">
              <a:buNone/>
            </a:pPr>
            <a:r>
              <a:rPr lang="en-US" dirty="0" smtClean="0"/>
              <a:t>T(n</a:t>
            </a:r>
            <a:r>
              <a:rPr lang="en-US" dirty="0"/>
              <a:t>)=T(n/2)+ T(n/2)+g(n)    where g(n) </a:t>
            </a:r>
            <a:r>
              <a:rPr lang="el-GR" dirty="0"/>
              <a:t>ϵ Θ(</a:t>
            </a:r>
            <a:r>
              <a:rPr lang="en-US" dirty="0"/>
              <a:t>n).</a:t>
            </a:r>
          </a:p>
          <a:p>
            <a:pPr marL="0" indent="0" algn="ctr">
              <a:buNone/>
            </a:pPr>
            <a:r>
              <a:rPr lang="en-US" dirty="0"/>
              <a:t>T(n) = 2t(n/2)+ </a:t>
            </a:r>
            <a:r>
              <a:rPr lang="el-GR" dirty="0"/>
              <a:t>Θ (</a:t>
            </a:r>
            <a:r>
              <a:rPr lang="en-US" dirty="0"/>
              <a:t>n)</a:t>
            </a:r>
          </a:p>
          <a:p>
            <a:r>
              <a:rPr lang="en-US" dirty="0"/>
              <a:t>Applying  the general case, l=2, b=2, k=1</a:t>
            </a:r>
          </a:p>
          <a:p>
            <a:r>
              <a:rPr lang="en-US" dirty="0"/>
              <a:t>Since </a:t>
            </a:r>
            <a:r>
              <a:rPr lang="en-US" i="1" dirty="0"/>
              <a:t>l = </a:t>
            </a:r>
            <a:r>
              <a:rPr lang="en-US" i="1" dirty="0" err="1"/>
              <a:t>b</a:t>
            </a:r>
            <a:r>
              <a:rPr lang="en-US" i="1" baseline="30000" dirty="0" err="1"/>
              <a:t>k</a:t>
            </a:r>
            <a:r>
              <a:rPr lang="en-US" i="1" dirty="0"/>
              <a:t> </a:t>
            </a:r>
            <a:r>
              <a:rPr lang="en-US" dirty="0"/>
              <a:t>the second case applies which yields t(n) </a:t>
            </a:r>
            <a:r>
              <a:rPr lang="el-GR" dirty="0"/>
              <a:t>ϵ Θ(</a:t>
            </a:r>
            <a:r>
              <a:rPr lang="en-US" dirty="0" err="1"/>
              <a:t>nlogn</a:t>
            </a:r>
            <a:r>
              <a:rPr lang="en-US" dirty="0"/>
              <a:t>).</a:t>
            </a:r>
          </a:p>
          <a:p>
            <a:r>
              <a:rPr lang="en-US" dirty="0"/>
              <a:t>Time complexity of merge sort is </a:t>
            </a:r>
            <a:r>
              <a:rPr lang="el-GR" b="1" dirty="0"/>
              <a:t>Θ (</a:t>
            </a:r>
            <a:r>
              <a:rPr lang="en-US" b="1" dirty="0" err="1"/>
              <a:t>nlogn</a:t>
            </a:r>
            <a:r>
              <a:rPr lang="en-US" b="1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4726637"/>
                <a:ext cx="4495800" cy="15979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&lt;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𝑙𝑜𝑔𝑛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&gt;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726637"/>
                <a:ext cx="4495800" cy="159796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200400" y="2819400"/>
                <a:ext cx="3505200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819400"/>
                <a:ext cx="3505200" cy="533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14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6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</a:t>
            </a:r>
            <a:r>
              <a:rPr lang="en-US" dirty="0"/>
              <a:t>sort works by partitioning the array to be sorted</a:t>
            </a:r>
            <a:r>
              <a:rPr lang="en-US" dirty="0" smtClean="0"/>
              <a:t>. Each </a:t>
            </a:r>
            <a:r>
              <a:rPr lang="en-US" dirty="0"/>
              <a:t>Partition is internally sorted recursively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As </a:t>
            </a:r>
            <a:r>
              <a:rPr lang="en-US" dirty="0"/>
              <a:t>a first step, this algorithm chooses one element of an array as a pivot or a key element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array is then partitioned on either side of the pivot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Elements </a:t>
            </a:r>
            <a:r>
              <a:rPr lang="en-US" dirty="0"/>
              <a:t>are moved so that those greater than the pivot are shifted to its right whereas the others are shifted to its left.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pointers low and up are initialized to the lower and upper bounds of the sub array.</a:t>
            </a:r>
          </a:p>
          <a:p>
            <a:endParaRPr lang="en-US" dirty="0" smtClean="0"/>
          </a:p>
          <a:p>
            <a:r>
              <a:rPr lang="en-US" dirty="0" smtClean="0"/>
              <a:t>Up </a:t>
            </a:r>
            <a:r>
              <a:rPr lang="en-US" dirty="0"/>
              <a:t>pointer will be decremented and low pointer will be incremented as per following condition.</a:t>
            </a:r>
          </a:p>
          <a:p>
            <a:pPr marL="400050" lvl="1" indent="0">
              <a:buNone/>
            </a:pPr>
            <a:r>
              <a:rPr lang="en-US" dirty="0"/>
              <a:t>1.	Increase low pointer until T[low] &gt; pivot.</a:t>
            </a:r>
          </a:p>
          <a:p>
            <a:pPr marL="400050" lvl="1" indent="0">
              <a:buNone/>
            </a:pPr>
            <a:r>
              <a:rPr lang="en-US" dirty="0"/>
              <a:t>2.	Decrease up pointer until T[up] ≤ pivot. </a:t>
            </a:r>
          </a:p>
          <a:p>
            <a:pPr marL="400050" lvl="1" indent="0">
              <a:buNone/>
            </a:pPr>
            <a:r>
              <a:rPr lang="en-US" dirty="0"/>
              <a:t>3.	If low &lt; up then interchange T[low] with T[up].</a:t>
            </a:r>
          </a:p>
          <a:p>
            <a:pPr marL="400050" lvl="1" indent="0">
              <a:buNone/>
            </a:pPr>
            <a:r>
              <a:rPr lang="en-US" dirty="0"/>
              <a:t>4.	If up ≤ low then interchange T[up] with T[</a:t>
            </a:r>
            <a:r>
              <a:rPr lang="en-US" dirty="0" err="1"/>
              <a:t>i</a:t>
            </a:r>
            <a:r>
              <a:rPr lang="en-US" dirty="0"/>
              <a:t>].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0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Increase low pointer </a:t>
            </a:r>
            <a:r>
              <a:rPr lang="en-US" dirty="0">
                <a:solidFill>
                  <a:srgbClr val="FF0000"/>
                </a:solidFill>
              </a:rPr>
              <a:t>until</a:t>
            </a:r>
            <a:r>
              <a:rPr lang="en-US" dirty="0"/>
              <a:t> T[low] &gt; pivot.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Decrease </a:t>
            </a:r>
            <a:r>
              <a:rPr lang="en-US" dirty="0"/>
              <a:t>up pointer </a:t>
            </a:r>
            <a:r>
              <a:rPr lang="en-US" dirty="0">
                <a:solidFill>
                  <a:srgbClr val="FF0000"/>
                </a:solidFill>
              </a:rPr>
              <a:t>until</a:t>
            </a:r>
            <a:r>
              <a:rPr lang="en-US" dirty="0"/>
              <a:t> T[up] ≤ pivot.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low &lt; up then interchange T[low] with T[up].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up ≤ low then interchange T[up] with </a:t>
            </a:r>
            <a:r>
              <a:rPr lang="en-US" dirty="0" smtClean="0"/>
              <a:t>T[</a:t>
            </a:r>
            <a:r>
              <a:rPr lang="en-US" dirty="0"/>
              <a:t>pivot</a:t>
            </a:r>
            <a:r>
              <a:rPr lang="en-US" dirty="0" smtClean="0"/>
              <a:t>].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40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20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10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80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60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50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7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30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100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39589" y="4264967"/>
            <a:ext cx="14209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pivot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40</a:t>
            </a:r>
            <a:endParaRPr lang="en-US" altLang="en-US" sz="2400" dirty="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23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[0]    [1]   [2]    [3]   </a:t>
            </a:r>
            <a:r>
              <a:rPr lang="en-US" altLang="en-US" sz="2400" dirty="0" smtClean="0"/>
              <a:t>   [</a:t>
            </a:r>
            <a:r>
              <a:rPr lang="en-US" altLang="en-US" sz="2400" dirty="0"/>
              <a:t>4]   [5]    [6]   [7]   </a:t>
            </a:r>
            <a:r>
              <a:rPr lang="en-US" altLang="en-US" sz="2400" dirty="0" smtClean="0"/>
              <a:t> [</a:t>
            </a:r>
            <a:r>
              <a:rPr lang="en-US" altLang="en-US" sz="2400" dirty="0"/>
              <a:t>8]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2590800" y="5786735"/>
            <a:ext cx="76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low</a:t>
            </a:r>
            <a:endParaRPr lang="en-US" altLang="en-US" sz="2400" dirty="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934200" y="5786735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up</a:t>
            </a:r>
            <a:endParaRPr lang="en-US" altLang="en-US" sz="2400" dirty="0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7239000" y="5257799"/>
            <a:ext cx="152400" cy="6140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V="1">
            <a:off x="2970892" y="5257799"/>
            <a:ext cx="153308" cy="575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" name="Left Arrow 20"/>
          <p:cNvSpPr/>
          <p:nvPr/>
        </p:nvSpPr>
        <p:spPr>
          <a:xfrm>
            <a:off x="6172200" y="1140767"/>
            <a:ext cx="609600" cy="304800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58000" y="1057785"/>
            <a:ext cx="1486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T[low] =  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8059016" y="1099727"/>
            <a:ext cx="72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20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0" y="1432530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Pivot  =   40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8010958" y="1099727"/>
            <a:ext cx="5715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8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2.77778E-7 0.00024 C 0.00469 0.0007 0.00937 0.00209 0.01424 0.00209 C 0.03264 0.00209 0.05122 -4.81481E-6 0.06979 -4.81481E-6 L 0.06979 -0.00208 " pathEditMode="relative" rAng="0" ptsTypes="AAAAA">
                                      <p:cBhvr>
                                        <p:cTn id="9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69 0.0007 0.00937 0.00208 0.01423 0.00208 C 0.03264 0.00208 0.05121 0 0.06979 0 L 0.06979 -0.00208 " pathEditMode="relative" ptsTypes="AAAAA">
                                      <p:cBhvr>
                                        <p:cTn id="9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7" grpId="1"/>
      <p:bldP spid="18" grpId="0"/>
      <p:bldP spid="19" grpId="0" animBg="1"/>
      <p:bldP spid="20" grpId="0" animBg="1"/>
      <p:bldP spid="20" grpId="1" animBg="1"/>
      <p:bldP spid="21" grpId="0" animBg="1"/>
      <p:bldP spid="22" grpId="0"/>
      <p:bldP spid="23" grpId="0"/>
      <p:bldP spid="24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Here,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general,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l">
                  <a:buNone/>
                </a:pPr>
                <a:r>
                  <a:rPr lang="en-US" dirty="0"/>
                  <a:t>Suppose if we take </a:t>
                </a:r>
                <a:r>
                  <a:rPr lang="en-US" i="1" dirty="0"/>
                  <a:t>k = n </a:t>
                </a:r>
                <a:r>
                  <a:rPr lang="en-US" dirty="0"/>
                  <a:t>then,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7467600" y="5562600"/>
            <a:ext cx="838200" cy="5334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Increase low pointer </a:t>
            </a:r>
            <a:r>
              <a:rPr lang="en-US" dirty="0">
                <a:solidFill>
                  <a:srgbClr val="FF0000"/>
                </a:solidFill>
              </a:rPr>
              <a:t>until</a:t>
            </a:r>
            <a:r>
              <a:rPr lang="en-US" dirty="0"/>
              <a:t> T[low] &gt; pivot.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Decrease </a:t>
            </a:r>
            <a:r>
              <a:rPr lang="en-US" dirty="0"/>
              <a:t>up pointer </a:t>
            </a:r>
            <a:r>
              <a:rPr lang="en-US" dirty="0">
                <a:solidFill>
                  <a:srgbClr val="FF0000"/>
                </a:solidFill>
              </a:rPr>
              <a:t>until</a:t>
            </a:r>
            <a:r>
              <a:rPr lang="en-US" dirty="0"/>
              <a:t> T[up] ≤ pivot.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low &lt; up then interchange T[low] with T[up].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up ≤ low then interchange T[up] with </a:t>
            </a:r>
            <a:r>
              <a:rPr lang="en-US" dirty="0" smtClean="0"/>
              <a:t>T[</a:t>
            </a:r>
            <a:r>
              <a:rPr lang="en-US" dirty="0"/>
              <a:t>pivot</a:t>
            </a:r>
            <a:r>
              <a:rPr lang="en-US" dirty="0" smtClean="0"/>
              <a:t>].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40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20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10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80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60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50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7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30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100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39589" y="4264967"/>
            <a:ext cx="14209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pivot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40</a:t>
            </a:r>
            <a:endParaRPr lang="en-US" altLang="en-US" sz="2400" dirty="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23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[0]    [1]   [2]    [3]   </a:t>
            </a:r>
            <a:r>
              <a:rPr lang="en-US" altLang="en-US" sz="2400" dirty="0" smtClean="0"/>
              <a:t>   [</a:t>
            </a:r>
            <a:r>
              <a:rPr lang="en-US" altLang="en-US" sz="2400" dirty="0"/>
              <a:t>4]   [5]    [6]   [7]   </a:t>
            </a:r>
            <a:r>
              <a:rPr lang="en-US" altLang="en-US" sz="2400" dirty="0" smtClean="0"/>
              <a:t> [</a:t>
            </a:r>
            <a:r>
              <a:rPr lang="en-US" altLang="en-US" sz="2400" dirty="0"/>
              <a:t>8]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3200400" y="5786735"/>
            <a:ext cx="76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low</a:t>
            </a:r>
            <a:endParaRPr lang="en-US" altLang="en-US" sz="2400" dirty="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934200" y="5786735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up</a:t>
            </a:r>
            <a:endParaRPr lang="en-US" altLang="en-US" sz="2400" dirty="0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7239000" y="5257799"/>
            <a:ext cx="113392" cy="6140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V="1">
            <a:off x="3580492" y="5257799"/>
            <a:ext cx="77108" cy="5754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" name="Left Arrow 20"/>
          <p:cNvSpPr/>
          <p:nvPr/>
        </p:nvSpPr>
        <p:spPr>
          <a:xfrm>
            <a:off x="6172200" y="1140767"/>
            <a:ext cx="609600" cy="304800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58000" y="1057785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T[low] =  10 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10400" y="1432530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Pivot =  40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7962900" y="1066800"/>
            <a:ext cx="5715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4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0139 L 2.77778E-7 0.00186 C 0.03125 0.00741 0.02222 0.00741 0.06562 0.00139 C 0.06875 0.00093 0.07517 -0.00185 0.07517 -0.00162 L 0.07517 -0.00185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301 L 3.33333E-6 0.00394 C 0.03073 0.01274 0.0217 0.01274 0.06441 0.00301 C 0.06753 0.00278 0.07396 -0.00185 0.07396 -0.00162 L 0.07396 -0.0018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Increase low pointer </a:t>
            </a:r>
            <a:r>
              <a:rPr lang="en-US" dirty="0">
                <a:solidFill>
                  <a:srgbClr val="FF0000"/>
                </a:solidFill>
              </a:rPr>
              <a:t>until</a:t>
            </a:r>
            <a:r>
              <a:rPr lang="en-US" dirty="0"/>
              <a:t> T[low] &gt; pivot.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Decrease </a:t>
            </a:r>
            <a:r>
              <a:rPr lang="en-US" dirty="0"/>
              <a:t>up pointer </a:t>
            </a:r>
            <a:r>
              <a:rPr lang="en-US" dirty="0">
                <a:solidFill>
                  <a:srgbClr val="FF0000"/>
                </a:solidFill>
              </a:rPr>
              <a:t>until</a:t>
            </a:r>
            <a:r>
              <a:rPr lang="en-US" dirty="0"/>
              <a:t> T[up] ≤ pivot.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low &lt; up then interchange T[low] with T[up].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up ≤ low then interchange T[up] with </a:t>
            </a:r>
            <a:r>
              <a:rPr lang="en-US" dirty="0" smtClean="0"/>
              <a:t>T[</a:t>
            </a:r>
            <a:r>
              <a:rPr lang="en-US" dirty="0"/>
              <a:t>pivot</a:t>
            </a:r>
            <a:r>
              <a:rPr lang="en-US" dirty="0" smtClean="0"/>
              <a:t>].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40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20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10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80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60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50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7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30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100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39589" y="4264967"/>
            <a:ext cx="14209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pivot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40</a:t>
            </a:r>
            <a:endParaRPr lang="en-US" altLang="en-US" sz="2400" dirty="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23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[0]    [1]   [2]    [3]   </a:t>
            </a:r>
            <a:r>
              <a:rPr lang="en-US" altLang="en-US" sz="2400" dirty="0" smtClean="0"/>
              <a:t>   [</a:t>
            </a:r>
            <a:r>
              <a:rPr lang="en-US" altLang="en-US" sz="2400" dirty="0"/>
              <a:t>4]   [5]    [6]   [7]   </a:t>
            </a:r>
            <a:r>
              <a:rPr lang="en-US" altLang="en-US" sz="2400" dirty="0" smtClean="0"/>
              <a:t> [</a:t>
            </a:r>
            <a:r>
              <a:rPr lang="en-US" altLang="en-US" sz="2400" dirty="0"/>
              <a:t>8]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3886200" y="5786735"/>
            <a:ext cx="76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low</a:t>
            </a:r>
            <a:endParaRPr lang="en-US" altLang="en-US" sz="2400" dirty="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934200" y="5786735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up</a:t>
            </a:r>
            <a:endParaRPr lang="en-US" altLang="en-US" sz="2400" dirty="0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7239000" y="5257799"/>
            <a:ext cx="113392" cy="6140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V="1">
            <a:off x="4266292" y="5257799"/>
            <a:ext cx="77108" cy="5754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" name="Left Arrow 20"/>
          <p:cNvSpPr/>
          <p:nvPr/>
        </p:nvSpPr>
        <p:spPr>
          <a:xfrm>
            <a:off x="6172200" y="1140767"/>
            <a:ext cx="609600" cy="304800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01543" y="1445567"/>
            <a:ext cx="189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T[up] = 100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934200" y="190723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Pivot = 40</a:t>
            </a:r>
            <a:endParaRPr lang="en-US" sz="2400"/>
          </a:p>
        </p:txBody>
      </p:sp>
      <p:sp>
        <p:nvSpPr>
          <p:cNvPr id="26" name="TextBox 25"/>
          <p:cNvSpPr txBox="1"/>
          <p:nvPr/>
        </p:nvSpPr>
        <p:spPr>
          <a:xfrm>
            <a:off x="7848600" y="1445567"/>
            <a:ext cx="609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091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3.33333E-6 0.06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1158 L -3.05556E-6 0.00023 L -0.06666 0.01158 L -0.06666 0.00023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57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1158 L 3.33333E-6 0.00024 L -0.06667 0.01158 L -0.06667 0.00024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1" grpId="0" animBg="1"/>
      <p:bldP spid="5" grpId="0"/>
      <p:bldP spid="23" grpId="0"/>
      <p:bldP spid="2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Increase low pointer </a:t>
            </a:r>
            <a:r>
              <a:rPr lang="en-US" dirty="0">
                <a:solidFill>
                  <a:srgbClr val="FF0000"/>
                </a:solidFill>
              </a:rPr>
              <a:t>until</a:t>
            </a:r>
            <a:r>
              <a:rPr lang="en-US" dirty="0"/>
              <a:t> T[low] &gt; pivot.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Decrease </a:t>
            </a:r>
            <a:r>
              <a:rPr lang="en-US" dirty="0"/>
              <a:t>up pointer </a:t>
            </a:r>
            <a:r>
              <a:rPr lang="en-US" dirty="0">
                <a:solidFill>
                  <a:srgbClr val="FF0000"/>
                </a:solidFill>
              </a:rPr>
              <a:t>until</a:t>
            </a:r>
            <a:r>
              <a:rPr lang="en-US" dirty="0"/>
              <a:t> T[up] ≤ pivot.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low &lt; up then interchange T[low] with T[up].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up ≤ low then interchange T[up] with </a:t>
            </a:r>
            <a:r>
              <a:rPr lang="en-US" dirty="0" smtClean="0"/>
              <a:t>T[</a:t>
            </a:r>
            <a:r>
              <a:rPr lang="en-US" dirty="0"/>
              <a:t>pivot</a:t>
            </a:r>
            <a:r>
              <a:rPr lang="en-US" dirty="0" smtClean="0"/>
              <a:t>].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40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20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10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80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60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50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7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30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100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23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[0]    [1]   [2]    [3]   </a:t>
            </a:r>
            <a:r>
              <a:rPr lang="en-US" altLang="en-US" sz="2400" dirty="0" smtClean="0"/>
              <a:t>   [</a:t>
            </a:r>
            <a:r>
              <a:rPr lang="en-US" altLang="en-US" sz="2400" dirty="0"/>
              <a:t>4]   [5]    [6]   [7]   </a:t>
            </a:r>
            <a:r>
              <a:rPr lang="en-US" altLang="en-US" sz="2400" dirty="0" smtClean="0"/>
              <a:t> [</a:t>
            </a:r>
            <a:r>
              <a:rPr lang="en-US" altLang="en-US" sz="2400" dirty="0"/>
              <a:t>8]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3886200" y="5786735"/>
            <a:ext cx="76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low</a:t>
            </a:r>
            <a:endParaRPr lang="en-US" altLang="en-US" sz="2400" dirty="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324600" y="5786735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up</a:t>
            </a:r>
            <a:endParaRPr lang="en-US" altLang="en-US" sz="2400" dirty="0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6629400" y="5257799"/>
            <a:ext cx="113392" cy="6140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V="1">
            <a:off x="4266292" y="5257799"/>
            <a:ext cx="77108" cy="5754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" name="Left Arrow 20"/>
          <p:cNvSpPr/>
          <p:nvPr/>
        </p:nvSpPr>
        <p:spPr>
          <a:xfrm>
            <a:off x="6553200" y="1600200"/>
            <a:ext cx="609600" cy="304800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82543" y="1443335"/>
            <a:ext cx="155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T[up]  = 30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315200" y="190723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Pivot =  40</a:t>
            </a:r>
            <a:endParaRPr lang="en-US" sz="2400" dirty="0"/>
          </a:p>
        </p:txBody>
      </p:sp>
      <p:sp>
        <p:nvSpPr>
          <p:cNvPr id="44" name="Freeform 20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30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80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72895" y="1443335"/>
            <a:ext cx="10131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T[low]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201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4.44444E-6 L 0.00833 0.066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Increase low pointer </a:t>
            </a:r>
            <a:r>
              <a:rPr lang="en-US" dirty="0">
                <a:solidFill>
                  <a:srgbClr val="FF0000"/>
                </a:solidFill>
              </a:rPr>
              <a:t>until</a:t>
            </a:r>
            <a:r>
              <a:rPr lang="en-US" dirty="0"/>
              <a:t> T[low] &gt; pivot.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Decrease </a:t>
            </a:r>
            <a:r>
              <a:rPr lang="en-US" dirty="0"/>
              <a:t>up pointer </a:t>
            </a:r>
            <a:r>
              <a:rPr lang="en-US" dirty="0">
                <a:solidFill>
                  <a:srgbClr val="FF0000"/>
                </a:solidFill>
              </a:rPr>
              <a:t>until</a:t>
            </a:r>
            <a:r>
              <a:rPr lang="en-US" dirty="0"/>
              <a:t> T[up] ≤ pivot.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low &lt; up then interchange T[low] with T[up].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up ≤ low then interchange T[up] with </a:t>
            </a:r>
            <a:r>
              <a:rPr lang="en-US" dirty="0" smtClean="0"/>
              <a:t>T[</a:t>
            </a:r>
            <a:r>
              <a:rPr lang="en-US" dirty="0"/>
              <a:t>pivot</a:t>
            </a:r>
            <a:r>
              <a:rPr lang="en-US" dirty="0" smtClean="0"/>
              <a:t>].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40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20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10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80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60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50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7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30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100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39589" y="4264967"/>
            <a:ext cx="14209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pivot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40</a:t>
            </a:r>
            <a:endParaRPr lang="en-US" altLang="en-US" sz="2400" dirty="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23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[0]    [1]   [2]    [3]   </a:t>
            </a:r>
            <a:r>
              <a:rPr lang="en-US" altLang="en-US" sz="2400" dirty="0" smtClean="0"/>
              <a:t>  [</a:t>
            </a:r>
            <a:r>
              <a:rPr lang="en-US" altLang="en-US" sz="2400" dirty="0"/>
              <a:t>4]   [5]    [6]   [7]   </a:t>
            </a:r>
            <a:r>
              <a:rPr lang="en-US" altLang="en-US" sz="2400" dirty="0" smtClean="0"/>
              <a:t> [</a:t>
            </a:r>
            <a:r>
              <a:rPr lang="en-US" altLang="en-US" sz="2400" dirty="0"/>
              <a:t>8]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4038600" y="5786735"/>
            <a:ext cx="76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low</a:t>
            </a:r>
            <a:endParaRPr lang="en-US" altLang="en-US" sz="2400" dirty="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172200" y="5786735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up</a:t>
            </a:r>
            <a:endParaRPr lang="en-US" altLang="en-US" sz="2400" dirty="0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6444343" y="5257799"/>
            <a:ext cx="113392" cy="6140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V="1">
            <a:off x="4266292" y="5257799"/>
            <a:ext cx="77108" cy="5754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" name="Left Arrow 20"/>
          <p:cNvSpPr/>
          <p:nvPr/>
        </p:nvSpPr>
        <p:spPr>
          <a:xfrm flipV="1">
            <a:off x="6477000" y="1066800"/>
            <a:ext cx="609600" cy="325140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82543" y="914400"/>
            <a:ext cx="1670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T[low]  = 30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315200" y="137829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Pivot =  40</a:t>
            </a:r>
            <a:endParaRPr lang="en-US" sz="2400" dirty="0"/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30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80</a:t>
            </a:r>
          </a:p>
        </p:txBody>
      </p:sp>
      <p:cxnSp>
        <p:nvCxnSpPr>
          <p:cNvPr id="24" name="Straight Arrow Connector 23"/>
          <p:cNvCxnSpPr>
            <a:endCxn id="16" idx="2"/>
          </p:cNvCxnSpPr>
          <p:nvPr/>
        </p:nvCxnSpPr>
        <p:spPr>
          <a:xfrm flipV="1">
            <a:off x="4495800" y="5262265"/>
            <a:ext cx="470090" cy="571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153531" y="5257799"/>
            <a:ext cx="183959" cy="6140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441872" y="930275"/>
            <a:ext cx="609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60</a:t>
            </a:r>
            <a:endParaRPr lang="en-US" sz="2400" dirty="0"/>
          </a:p>
        </p:txBody>
      </p:sp>
      <p:sp>
        <p:nvSpPr>
          <p:cNvPr id="38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364186" y="187885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T[up] = 7</a:t>
            </a:r>
            <a:endParaRPr lang="en-US" sz="2400" dirty="0"/>
          </a:p>
        </p:txBody>
      </p:sp>
      <p:sp>
        <p:nvSpPr>
          <p:cNvPr id="30" name="Left Arrow 29"/>
          <p:cNvSpPr/>
          <p:nvPr/>
        </p:nvSpPr>
        <p:spPr>
          <a:xfrm flipV="1">
            <a:off x="6629400" y="2057400"/>
            <a:ext cx="609600" cy="325140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0.0763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1" grpId="1" animBg="1"/>
      <p:bldP spid="5" grpId="0"/>
      <p:bldP spid="33" grpId="0" animBg="1"/>
      <p:bldP spid="33" grpId="1" animBg="1"/>
      <p:bldP spid="38" grpId="0" animBg="1"/>
      <p:bldP spid="22" grpId="0"/>
      <p:bldP spid="3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Increase low pointer </a:t>
            </a:r>
            <a:r>
              <a:rPr lang="en-US" dirty="0">
                <a:solidFill>
                  <a:srgbClr val="FF0000"/>
                </a:solidFill>
              </a:rPr>
              <a:t>until</a:t>
            </a:r>
            <a:r>
              <a:rPr lang="en-US" dirty="0"/>
              <a:t> T[low] &gt; pivot.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Decrease </a:t>
            </a:r>
            <a:r>
              <a:rPr lang="en-US" dirty="0"/>
              <a:t>up pointer </a:t>
            </a:r>
            <a:r>
              <a:rPr lang="en-US" dirty="0">
                <a:solidFill>
                  <a:srgbClr val="FF0000"/>
                </a:solidFill>
              </a:rPr>
              <a:t>until</a:t>
            </a:r>
            <a:r>
              <a:rPr lang="en-US" dirty="0"/>
              <a:t> T[up] ≤ pivot.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low &lt; up then interchange T[low] with T[up].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up ≤ low then interchange T[up] with </a:t>
            </a:r>
            <a:r>
              <a:rPr lang="en-US" dirty="0" smtClean="0"/>
              <a:t>T[</a:t>
            </a:r>
            <a:r>
              <a:rPr lang="en-US" dirty="0"/>
              <a:t>pivot</a:t>
            </a:r>
            <a:r>
              <a:rPr lang="en-US" dirty="0" smtClean="0"/>
              <a:t>].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40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20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10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80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60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50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7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30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100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39589" y="4264967"/>
            <a:ext cx="14209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pivot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40</a:t>
            </a:r>
            <a:endParaRPr lang="en-US" altLang="en-US" sz="2400" dirty="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23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[0]    [1]   [2]    [3]   </a:t>
            </a:r>
            <a:r>
              <a:rPr lang="en-US" altLang="en-US" sz="2400" dirty="0" smtClean="0"/>
              <a:t>  [</a:t>
            </a:r>
            <a:r>
              <a:rPr lang="en-US" altLang="en-US" sz="2400" dirty="0"/>
              <a:t>4]   [5]    [6]   [7]   </a:t>
            </a:r>
            <a:r>
              <a:rPr lang="en-US" altLang="en-US" sz="2400" dirty="0" smtClean="0"/>
              <a:t> [</a:t>
            </a:r>
            <a:r>
              <a:rPr lang="en-US" altLang="en-US" sz="2400" dirty="0"/>
              <a:t>8]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4267200" y="5786735"/>
            <a:ext cx="76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low</a:t>
            </a:r>
            <a:endParaRPr lang="en-US" altLang="en-US" sz="2400" dirty="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172200" y="5786735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up</a:t>
            </a:r>
            <a:endParaRPr lang="en-US" altLang="en-US" sz="2400" dirty="0"/>
          </a:p>
        </p:txBody>
      </p:sp>
      <p:sp>
        <p:nvSpPr>
          <p:cNvPr id="21" name="Left Arrow 20"/>
          <p:cNvSpPr/>
          <p:nvPr/>
        </p:nvSpPr>
        <p:spPr>
          <a:xfrm flipV="1">
            <a:off x="6477000" y="1066800"/>
            <a:ext cx="609600" cy="325140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82543" y="914400"/>
            <a:ext cx="1670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T[low]  =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315200" y="137829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Pivot =  40</a:t>
            </a:r>
            <a:endParaRPr lang="en-US" sz="2400" dirty="0"/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30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80</a:t>
            </a:r>
          </a:p>
        </p:txBody>
      </p:sp>
      <p:cxnSp>
        <p:nvCxnSpPr>
          <p:cNvPr id="24" name="Straight Arrow Connector 23"/>
          <p:cNvCxnSpPr>
            <a:endCxn id="16" idx="2"/>
          </p:cNvCxnSpPr>
          <p:nvPr/>
        </p:nvCxnSpPr>
        <p:spPr>
          <a:xfrm flipV="1">
            <a:off x="4495800" y="5262265"/>
            <a:ext cx="470090" cy="571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153531" y="5257799"/>
            <a:ext cx="183959" cy="6140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534400" y="912168"/>
            <a:ext cx="609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8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58065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60</a:t>
            </a: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648200" y="5257799"/>
            <a:ext cx="914400" cy="575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489373" y="922336"/>
            <a:ext cx="533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50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562600" y="5257799"/>
            <a:ext cx="590931" cy="6140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27901" y="1953269"/>
            <a:ext cx="16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T[up] = 50</a:t>
            </a:r>
            <a:endParaRPr lang="en-US" sz="2400" dirty="0"/>
          </a:p>
        </p:txBody>
      </p:sp>
      <p:cxnSp>
        <p:nvCxnSpPr>
          <p:cNvPr id="35" name="Straight Arrow Connector 34"/>
          <p:cNvCxnSpPr>
            <a:stCxn id="18" idx="1"/>
          </p:cNvCxnSpPr>
          <p:nvPr/>
        </p:nvCxnSpPr>
        <p:spPr>
          <a:xfrm flipH="1" flipV="1">
            <a:off x="5029200" y="5257800"/>
            <a:ext cx="1143000" cy="7597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89800" y="2514600"/>
            <a:ext cx="16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T[up] = 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08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0.0652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 animBg="1"/>
      <p:bldP spid="38" grpId="0" animBg="1"/>
      <p:bldP spid="26" grpId="0" animBg="1"/>
      <p:bldP spid="32" grpId="0"/>
      <p:bldP spid="32" grpId="1"/>
      <p:bldP spid="4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Increase low pointer </a:t>
            </a:r>
            <a:r>
              <a:rPr lang="en-US" dirty="0">
                <a:solidFill>
                  <a:srgbClr val="FF0000"/>
                </a:solidFill>
              </a:rPr>
              <a:t>until</a:t>
            </a:r>
            <a:r>
              <a:rPr lang="en-US" dirty="0"/>
              <a:t> T[low] &gt; pivot.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Decrease </a:t>
            </a:r>
            <a:r>
              <a:rPr lang="en-US" dirty="0"/>
              <a:t>up pointer </a:t>
            </a:r>
            <a:r>
              <a:rPr lang="en-US" dirty="0">
                <a:solidFill>
                  <a:srgbClr val="FF0000"/>
                </a:solidFill>
              </a:rPr>
              <a:t>until</a:t>
            </a:r>
            <a:r>
              <a:rPr lang="en-US" dirty="0"/>
              <a:t> T[up] ≤ pivot.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low &lt; up then interchange T[low] with T[up].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up ≤ low then interchange T[up] with </a:t>
            </a:r>
            <a:r>
              <a:rPr lang="en-US" dirty="0" smtClean="0"/>
              <a:t>T[pivot].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40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20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10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80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60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50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7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30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100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39589" y="4264967"/>
            <a:ext cx="14209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pivot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40</a:t>
            </a:r>
            <a:endParaRPr lang="en-US" altLang="en-US" sz="2400" dirty="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23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[0]    [1]   [2]    [3]   </a:t>
            </a:r>
            <a:r>
              <a:rPr lang="en-US" altLang="en-US" sz="2400" dirty="0" smtClean="0"/>
              <a:t>  [</a:t>
            </a:r>
            <a:r>
              <a:rPr lang="en-US" altLang="en-US" sz="2400" dirty="0"/>
              <a:t>4]   [5]    [6]   [7]   </a:t>
            </a:r>
            <a:r>
              <a:rPr lang="en-US" altLang="en-US" sz="2400" dirty="0" smtClean="0"/>
              <a:t> [</a:t>
            </a:r>
            <a:r>
              <a:rPr lang="en-US" altLang="en-US" sz="2400" dirty="0"/>
              <a:t>8]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4267200" y="5862935"/>
            <a:ext cx="76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low</a:t>
            </a:r>
            <a:endParaRPr lang="en-US" altLang="en-US" sz="2400" dirty="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172200" y="5786735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up</a:t>
            </a:r>
            <a:endParaRPr lang="en-US" altLang="en-US" sz="2400" dirty="0"/>
          </a:p>
        </p:txBody>
      </p:sp>
      <p:sp>
        <p:nvSpPr>
          <p:cNvPr id="21" name="Left Arrow 20"/>
          <p:cNvSpPr/>
          <p:nvPr/>
        </p:nvSpPr>
        <p:spPr>
          <a:xfrm flipV="1">
            <a:off x="6705600" y="1503660"/>
            <a:ext cx="609600" cy="325140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82543" y="914400"/>
            <a:ext cx="1670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T[low]  = 30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315200" y="137829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Pivot =  40</a:t>
            </a:r>
            <a:endParaRPr lang="en-US" sz="2400" dirty="0"/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30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80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441872" y="930275"/>
            <a:ext cx="609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58065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60</a:t>
            </a: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7</a:t>
            </a:r>
          </a:p>
        </p:txBody>
      </p:sp>
      <p:cxnSp>
        <p:nvCxnSpPr>
          <p:cNvPr id="25" name="Straight Arrow Connector 24"/>
          <p:cNvCxnSpPr>
            <a:stCxn id="17" idx="0"/>
          </p:cNvCxnSpPr>
          <p:nvPr/>
        </p:nvCxnSpPr>
        <p:spPr>
          <a:xfrm flipV="1">
            <a:off x="4648200" y="5257799"/>
            <a:ext cx="914400" cy="6051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85629" y="936171"/>
            <a:ext cx="533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50</a:t>
            </a:r>
            <a:endParaRPr lang="en-US" sz="2400" dirty="0"/>
          </a:p>
        </p:txBody>
      </p:sp>
      <p:cxnSp>
        <p:nvCxnSpPr>
          <p:cNvPr id="35" name="Straight Arrow Connector 34"/>
          <p:cNvCxnSpPr>
            <a:stCxn id="18" idx="1"/>
          </p:cNvCxnSpPr>
          <p:nvPr/>
        </p:nvCxnSpPr>
        <p:spPr>
          <a:xfrm flipH="1" flipV="1">
            <a:off x="5029200" y="5257800"/>
            <a:ext cx="1143000" cy="7597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15200" y="1828800"/>
            <a:ext cx="16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T[up] = 7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6629400" y="579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76800" y="5867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5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7</a:t>
            </a: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60322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3.33333E-6 0.157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7" grpId="0"/>
      <p:bldP spid="42" grpId="0"/>
      <p:bldP spid="43" grpId="0" animBg="1"/>
      <p:bldP spid="4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7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20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10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30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40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50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60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80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100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   [</a:t>
            </a:r>
            <a:r>
              <a:rPr lang="en-US" altLang="en-US" dirty="0"/>
              <a:t>1]   </a:t>
            </a:r>
            <a:r>
              <a:rPr lang="en-US" altLang="en-US" dirty="0" smtClean="0"/>
              <a:t>    [</a:t>
            </a:r>
            <a:r>
              <a:rPr lang="en-US" altLang="en-US" dirty="0"/>
              <a:t>2]    </a:t>
            </a:r>
            <a:r>
              <a:rPr lang="en-US" altLang="en-US" dirty="0" smtClean="0"/>
              <a:t>   [</a:t>
            </a:r>
            <a:r>
              <a:rPr lang="en-US" altLang="en-US" dirty="0"/>
              <a:t>3]   </a:t>
            </a:r>
            <a:r>
              <a:rPr lang="en-US" altLang="en-US" dirty="0" smtClean="0"/>
              <a:t>   [</a:t>
            </a:r>
            <a:r>
              <a:rPr lang="en-US" altLang="en-US" dirty="0"/>
              <a:t>4]   </a:t>
            </a:r>
            <a:r>
              <a:rPr lang="en-US" altLang="en-US" dirty="0" smtClean="0"/>
              <a:t>    [</a:t>
            </a:r>
            <a:r>
              <a:rPr lang="en-US" altLang="en-US" dirty="0"/>
              <a:t>5]    </a:t>
            </a:r>
            <a:r>
              <a:rPr lang="en-US" altLang="en-US" dirty="0" smtClean="0"/>
              <a:t>   [</a:t>
            </a:r>
            <a:r>
              <a:rPr lang="en-US" altLang="en-US" dirty="0"/>
              <a:t>6]   </a:t>
            </a:r>
            <a:r>
              <a:rPr lang="en-US" altLang="en-US" dirty="0" smtClean="0"/>
              <a:t>    [</a:t>
            </a:r>
            <a:r>
              <a:rPr lang="en-US" altLang="en-US" dirty="0"/>
              <a:t>7]   </a:t>
            </a:r>
            <a:r>
              <a:rPr lang="en-US" altLang="en-US" dirty="0" smtClean="0"/>
              <a:t>   [</a:t>
            </a:r>
            <a:r>
              <a:rPr lang="en-US" altLang="en-US" dirty="0"/>
              <a:t>8]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057400" y="4191000"/>
            <a:ext cx="23441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/>
              <a:t>data &lt;= </a:t>
            </a:r>
            <a:r>
              <a:rPr lang="en-US" altLang="en-US" sz="2800" dirty="0"/>
              <a:t>[pivot]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2164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/>
              <a:t>data &gt; </a:t>
            </a:r>
            <a:r>
              <a:rPr lang="en-US" altLang="en-US" sz="2800" dirty="0"/>
              <a:t>[pivot]</a:t>
            </a:r>
          </a:p>
        </p:txBody>
      </p:sp>
      <p:sp>
        <p:nvSpPr>
          <p:cNvPr id="21" name="AutoShape 21"/>
          <p:cNvSpPr>
            <a:spLocks/>
          </p:cNvSpPr>
          <p:nvPr/>
        </p:nvSpPr>
        <p:spPr bwMode="auto">
          <a:xfrm rot="5400000" flipV="1">
            <a:off x="3009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22"/>
          <p:cNvSpPr>
            <a:spLocks/>
          </p:cNvSpPr>
          <p:nvPr/>
        </p:nvSpPr>
        <p:spPr bwMode="auto">
          <a:xfrm rot="5400000" flipV="1">
            <a:off x="6057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8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 animBg="1"/>
      <p:bldP spid="2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sort following array in ascending order using quick sort algorithm. </a:t>
            </a:r>
            <a:endParaRPr lang="en-US" dirty="0"/>
          </a:p>
          <a:p>
            <a:pPr marL="914400" lvl="1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accent1"/>
                </a:solidFill>
              </a:rPr>
              <a:t>5, 3, 8, 9, 1, 7, 0, 2, 6, 4</a:t>
            </a:r>
          </a:p>
          <a:p>
            <a:pPr marL="914400" lvl="1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accent1"/>
                </a:solidFill>
              </a:rPr>
              <a:t>3, 1, 4, 1, 5, 9, 2, 6, 5, 3, 5, 8, 9 (HW)</a:t>
            </a:r>
          </a:p>
          <a:p>
            <a:pPr marL="914400" lvl="1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accent1"/>
                </a:solidFill>
              </a:rPr>
              <a:t>9, 7, 5, 11, 12, 2, 14, 3, 10, 6 (HW)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8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04900" y="1323164"/>
            <a:ext cx="6781800" cy="3581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Procedure</a:t>
            </a:r>
            <a:r>
              <a:rPr lang="en-US" sz="2400" i="1" dirty="0">
                <a:solidFill>
                  <a:schemeClr val="tx1"/>
                </a:solidFill>
              </a:rPr>
              <a:t> quicksort(T[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,…,j])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400" i="1" dirty="0">
                <a:solidFill>
                  <a:schemeClr val="tx1"/>
                </a:solidFill>
              </a:rPr>
              <a:t>{Sorts subarray T[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,…,j] into </a:t>
            </a:r>
            <a:r>
              <a:rPr lang="en-US" sz="2400" i="1" dirty="0" smtClean="0">
                <a:solidFill>
                  <a:schemeClr val="tx1"/>
                </a:solidFill>
              </a:rPr>
              <a:t>ascending order</a:t>
            </a:r>
            <a:r>
              <a:rPr lang="en-US" sz="2400" i="1" dirty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14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if</a:t>
            </a:r>
            <a:r>
              <a:rPr lang="en-US" sz="2400" i="1" dirty="0">
                <a:solidFill>
                  <a:srgbClr val="FF0000"/>
                </a:solidFill>
              </a:rPr>
              <a:t>  j – </a:t>
            </a:r>
            <a:r>
              <a:rPr lang="en-US" sz="2400" i="1" dirty="0" err="1">
                <a:solidFill>
                  <a:srgbClr val="FF0000"/>
                </a:solidFill>
              </a:rPr>
              <a:t>i</a:t>
            </a:r>
            <a:r>
              <a:rPr lang="en-US" sz="2400" i="1" dirty="0">
                <a:solidFill>
                  <a:srgbClr val="FF0000"/>
                </a:solidFill>
              </a:rPr>
              <a:t> is sufficiently small </a:t>
            </a:r>
            <a:r>
              <a:rPr lang="en-US" sz="2400" b="1" i="1" dirty="0">
                <a:solidFill>
                  <a:srgbClr val="FF0000"/>
                </a:solidFill>
              </a:rPr>
              <a:t>then</a:t>
            </a:r>
            <a:r>
              <a:rPr lang="en-US" sz="2400" i="1" dirty="0">
                <a:solidFill>
                  <a:srgbClr val="FF0000"/>
                </a:solidFill>
              </a:rPr>
              <a:t> insert (T[</a:t>
            </a:r>
            <a:r>
              <a:rPr lang="en-US" sz="2400" i="1" dirty="0" err="1">
                <a:solidFill>
                  <a:srgbClr val="FF0000"/>
                </a:solidFill>
              </a:rPr>
              <a:t>i</a:t>
            </a:r>
            <a:r>
              <a:rPr lang="en-US" sz="2400" i="1" dirty="0">
                <a:solidFill>
                  <a:srgbClr val="FF0000"/>
                </a:solidFill>
              </a:rPr>
              <a:t>,…,j])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lnSpc>
                <a:spcPct val="114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else</a:t>
            </a:r>
            <a:endParaRPr lang="en-US" sz="2400" dirty="0">
              <a:solidFill>
                <a:schemeClr val="tx1"/>
              </a:solidFill>
            </a:endParaRPr>
          </a:p>
          <a:p>
            <a:pPr lvl="2">
              <a:lnSpc>
                <a:spcPct val="114000"/>
              </a:lnSpc>
            </a:pPr>
            <a:r>
              <a:rPr lang="en-US" sz="2400" i="1" dirty="0">
                <a:solidFill>
                  <a:schemeClr val="tx1"/>
                </a:solidFill>
              </a:rPr>
              <a:t> pivot(T[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,…,j],l)</a:t>
            </a:r>
            <a:endParaRPr lang="en-US" sz="2400" dirty="0">
              <a:solidFill>
                <a:schemeClr val="tx1"/>
              </a:solidFill>
            </a:endParaRPr>
          </a:p>
          <a:p>
            <a:pPr lvl="2">
              <a:lnSpc>
                <a:spcPct val="114000"/>
              </a:lnSpc>
            </a:pPr>
            <a:r>
              <a:rPr lang="en-US" sz="2400" i="1" dirty="0">
                <a:solidFill>
                  <a:schemeClr val="tx1"/>
                </a:solidFill>
              </a:rPr>
              <a:t>quicksort(T[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,…, l - 1])</a:t>
            </a:r>
            <a:endParaRPr lang="en-US" sz="2400" dirty="0">
              <a:solidFill>
                <a:schemeClr val="tx1"/>
              </a:solidFill>
            </a:endParaRPr>
          </a:p>
          <a:p>
            <a:pPr lvl="2">
              <a:lnSpc>
                <a:spcPct val="114000"/>
              </a:lnSpc>
            </a:pPr>
            <a:r>
              <a:rPr lang="en-US" sz="2400" i="1" dirty="0">
                <a:solidFill>
                  <a:schemeClr val="tx1"/>
                </a:solidFill>
              </a:rPr>
              <a:t>quicksort(T[l+1,…,j]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5271874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For small arrays insertion sort is faster than quick sort. So, switch to insertion sort when sub-array size becomes smaller.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468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1371600"/>
            <a:ext cx="7467600" cy="4648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Procedure</a:t>
            </a:r>
            <a:r>
              <a:rPr lang="en-US" sz="2400" i="1" dirty="0">
                <a:solidFill>
                  <a:schemeClr val="tx1"/>
                </a:solidFill>
              </a:rPr>
              <a:t> pivot(T[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,…,j]; </a:t>
            </a:r>
            <a:r>
              <a:rPr lang="en-US" sz="2400" b="1" i="1" dirty="0" err="1">
                <a:solidFill>
                  <a:schemeClr val="tx1"/>
                </a:solidFill>
              </a:rPr>
              <a:t>var</a:t>
            </a:r>
            <a:r>
              <a:rPr lang="en-US" sz="2400" i="1" dirty="0">
                <a:solidFill>
                  <a:schemeClr val="tx1"/>
                </a:solidFill>
              </a:rPr>
              <a:t> l)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14000"/>
              </a:lnSpc>
            </a:pPr>
            <a:r>
              <a:rPr lang="en-US" sz="2400" i="1" dirty="0" smtClean="0">
                <a:solidFill>
                  <a:schemeClr val="tx1"/>
                </a:solidFill>
              </a:rPr>
              <a:t>p </a:t>
            </a:r>
            <a:r>
              <a:rPr lang="en-US" sz="2400" i="1" dirty="0">
                <a:solidFill>
                  <a:schemeClr val="tx1"/>
                </a:solidFill>
              </a:rPr>
              <a:t>← T[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]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14000"/>
              </a:lnSpc>
            </a:pPr>
            <a:r>
              <a:rPr lang="en-US" sz="2400" i="1" dirty="0">
                <a:solidFill>
                  <a:schemeClr val="tx1"/>
                </a:solidFill>
              </a:rPr>
              <a:t>K ← 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; l ← j+1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14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Repeat</a:t>
            </a:r>
            <a:r>
              <a:rPr lang="en-US" sz="2400" i="1" dirty="0">
                <a:solidFill>
                  <a:schemeClr val="tx1"/>
                </a:solidFill>
              </a:rPr>
              <a:t> k ← k+1 </a:t>
            </a:r>
            <a:r>
              <a:rPr lang="en-US" sz="2400" b="1" i="1" dirty="0">
                <a:solidFill>
                  <a:schemeClr val="tx1"/>
                </a:solidFill>
              </a:rPr>
              <a:t>until</a:t>
            </a:r>
            <a:r>
              <a:rPr lang="en-US" sz="2400" i="1" dirty="0">
                <a:solidFill>
                  <a:schemeClr val="tx1"/>
                </a:solidFill>
              </a:rPr>
              <a:t> T[k] &gt; p </a:t>
            </a:r>
            <a:r>
              <a:rPr lang="en-US" sz="2400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smtClean="0">
                <a:solidFill>
                  <a:schemeClr val="tx1"/>
                </a:solidFill>
              </a:rPr>
              <a:t>or</a:t>
            </a:r>
            <a:r>
              <a:rPr lang="en-US" sz="2400" i="1" dirty="0" smtClean="0">
                <a:solidFill>
                  <a:schemeClr val="tx1"/>
                </a:solidFill>
              </a:rPr>
              <a:t> k ≥ j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14000"/>
              </a:lnSpc>
            </a:pPr>
            <a:r>
              <a:rPr lang="en-US" sz="2400" b="1" i="1" dirty="0" smtClean="0">
                <a:solidFill>
                  <a:schemeClr val="tx1"/>
                </a:solidFill>
              </a:rPr>
              <a:t>Repeat</a:t>
            </a:r>
            <a:r>
              <a:rPr lang="en-US" sz="2400" i="1" dirty="0" smtClean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l ← l-1 </a:t>
            </a:r>
            <a:r>
              <a:rPr lang="en-US" sz="2400" b="1" i="1" dirty="0">
                <a:solidFill>
                  <a:schemeClr val="tx1"/>
                </a:solidFill>
              </a:rPr>
              <a:t>until</a:t>
            </a:r>
            <a:r>
              <a:rPr lang="en-US" sz="2400" i="1" dirty="0">
                <a:solidFill>
                  <a:schemeClr val="tx1"/>
                </a:solidFill>
              </a:rPr>
              <a:t> T[l] ≤ p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14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While</a:t>
            </a:r>
            <a:r>
              <a:rPr lang="en-US" sz="2400" i="1" dirty="0">
                <a:solidFill>
                  <a:schemeClr val="tx1"/>
                </a:solidFill>
              </a:rPr>
              <a:t> k &lt; l </a:t>
            </a:r>
            <a:r>
              <a:rPr lang="en-US" sz="2400" b="1" i="1" dirty="0">
                <a:solidFill>
                  <a:schemeClr val="tx1"/>
                </a:solidFill>
              </a:rPr>
              <a:t>do</a:t>
            </a:r>
            <a:endParaRPr lang="en-US" sz="2400" dirty="0">
              <a:solidFill>
                <a:schemeClr val="tx1"/>
              </a:solidFill>
            </a:endParaRPr>
          </a:p>
          <a:p>
            <a:pPr lvl="2">
              <a:lnSpc>
                <a:spcPct val="114000"/>
              </a:lnSpc>
            </a:pPr>
            <a:r>
              <a:rPr lang="en-US" sz="2400" i="1" dirty="0">
                <a:solidFill>
                  <a:schemeClr val="tx1"/>
                </a:solidFill>
              </a:rPr>
              <a:t>      Swap T[k] and T[l]</a:t>
            </a:r>
            <a:endParaRPr lang="en-US" sz="2400" dirty="0">
              <a:solidFill>
                <a:schemeClr val="tx1"/>
              </a:solidFill>
            </a:endParaRPr>
          </a:p>
          <a:p>
            <a:pPr lvl="2">
              <a:lnSpc>
                <a:spcPct val="114000"/>
              </a:lnSpc>
            </a:pPr>
            <a:r>
              <a:rPr lang="en-US" sz="2400" i="1" dirty="0">
                <a:solidFill>
                  <a:schemeClr val="tx1"/>
                </a:solidFill>
              </a:rPr>
              <a:t>      </a:t>
            </a:r>
            <a:r>
              <a:rPr lang="en-US" sz="2400" b="1" i="1" dirty="0">
                <a:solidFill>
                  <a:schemeClr val="tx1"/>
                </a:solidFill>
              </a:rPr>
              <a:t>Repeat</a:t>
            </a:r>
            <a:r>
              <a:rPr lang="en-US" sz="2400" i="1" dirty="0">
                <a:solidFill>
                  <a:schemeClr val="tx1"/>
                </a:solidFill>
              </a:rPr>
              <a:t> k ← k+1 </a:t>
            </a:r>
            <a:r>
              <a:rPr lang="en-US" sz="2400" b="1" i="1" dirty="0">
                <a:solidFill>
                  <a:schemeClr val="tx1"/>
                </a:solidFill>
              </a:rPr>
              <a:t>until</a:t>
            </a:r>
            <a:r>
              <a:rPr lang="en-US" sz="2400" i="1" dirty="0">
                <a:solidFill>
                  <a:schemeClr val="tx1"/>
                </a:solidFill>
              </a:rPr>
              <a:t> T[k] &gt; p</a:t>
            </a:r>
            <a:endParaRPr lang="en-US" sz="2400" dirty="0">
              <a:solidFill>
                <a:schemeClr val="tx1"/>
              </a:solidFill>
            </a:endParaRPr>
          </a:p>
          <a:p>
            <a:pPr lvl="2">
              <a:lnSpc>
                <a:spcPct val="114000"/>
              </a:lnSpc>
            </a:pPr>
            <a:r>
              <a:rPr lang="en-US" sz="2400" i="1" dirty="0">
                <a:solidFill>
                  <a:schemeClr val="tx1"/>
                </a:solidFill>
              </a:rPr>
              <a:t>      </a:t>
            </a:r>
            <a:r>
              <a:rPr lang="en-US" sz="2400" b="1" i="1" dirty="0">
                <a:solidFill>
                  <a:schemeClr val="tx1"/>
                </a:solidFill>
              </a:rPr>
              <a:t>Repeat</a:t>
            </a:r>
            <a:r>
              <a:rPr lang="en-US" sz="2400" i="1" dirty="0">
                <a:solidFill>
                  <a:schemeClr val="tx1"/>
                </a:solidFill>
              </a:rPr>
              <a:t> l ← l-1 </a:t>
            </a:r>
            <a:r>
              <a:rPr lang="en-US" sz="2400" b="1" i="1" dirty="0">
                <a:solidFill>
                  <a:schemeClr val="tx1"/>
                </a:solidFill>
              </a:rPr>
              <a:t>until</a:t>
            </a:r>
            <a:r>
              <a:rPr lang="en-US" sz="2400" i="1" dirty="0">
                <a:solidFill>
                  <a:schemeClr val="tx1"/>
                </a:solidFill>
              </a:rPr>
              <a:t> T[l] ≤ p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14000"/>
              </a:lnSpc>
            </a:pPr>
            <a:r>
              <a:rPr lang="en-US" sz="2400" i="1" dirty="0">
                <a:solidFill>
                  <a:schemeClr val="tx1"/>
                </a:solidFill>
              </a:rPr>
              <a:t>Swap T[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] and T[l]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9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 the following recurrence using substitution method.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3, 1, 4, 1, 5, 9, 2, 6, 5, 3, 5, 8, 9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1981200"/>
            <a:ext cx="685800" cy="533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478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4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336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194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052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910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768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00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8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42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484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626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058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211282" y="4191000"/>
            <a:ext cx="914400" cy="457200"/>
          </a:xfrm>
          <a:prstGeom prst="wedgeRoundRectCallout">
            <a:avLst>
              <a:gd name="adj1" fmla="val -34470"/>
              <a:gd name="adj2" fmla="val -413257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Pivot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838200" y="2902527"/>
            <a:ext cx="533400" cy="533400"/>
          </a:xfrm>
          <a:prstGeom prst="wedgeEllipseCallout">
            <a:avLst>
              <a:gd name="adj1" fmla="val 2544"/>
              <a:gd name="adj2" fmla="val -113257"/>
            </a:avLst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8382000" y="2895600"/>
            <a:ext cx="533400" cy="533400"/>
          </a:xfrm>
          <a:prstGeom prst="wedgeEllipseCallout">
            <a:avLst>
              <a:gd name="adj1" fmla="val 2544"/>
              <a:gd name="adj2" fmla="val -113257"/>
            </a:avLst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Freeform 19"/>
          <p:cNvSpPr>
            <a:spLocks/>
          </p:cNvSpPr>
          <p:nvPr/>
        </p:nvSpPr>
        <p:spPr bwMode="auto">
          <a:xfrm>
            <a:off x="1752600" y="1524000"/>
            <a:ext cx="48768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029200" y="4191000"/>
            <a:ext cx="3924299" cy="222163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</a:pPr>
            <a:r>
              <a:rPr lang="en-US" sz="2000" b="1" i="1" dirty="0" smtClean="0">
                <a:solidFill>
                  <a:schemeClr val="tx1"/>
                </a:solidFill>
              </a:rPr>
              <a:t>While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k &lt; l </a:t>
            </a:r>
            <a:r>
              <a:rPr lang="en-US" sz="2000" b="1" i="1" dirty="0">
                <a:solidFill>
                  <a:schemeClr val="tx1"/>
                </a:solidFill>
              </a:rPr>
              <a:t>do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i="1" dirty="0">
                <a:solidFill>
                  <a:schemeClr val="tx1"/>
                </a:solidFill>
              </a:rPr>
              <a:t>      Swap T[k] and T[l]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i="1" dirty="0">
                <a:solidFill>
                  <a:schemeClr val="tx1"/>
                </a:solidFill>
              </a:rPr>
              <a:t>      </a:t>
            </a:r>
            <a:r>
              <a:rPr lang="en-US" sz="2000" b="1" i="1" dirty="0">
                <a:solidFill>
                  <a:schemeClr val="tx1"/>
                </a:solidFill>
              </a:rPr>
              <a:t>Repeat</a:t>
            </a:r>
            <a:r>
              <a:rPr lang="en-US" sz="2000" i="1" dirty="0">
                <a:solidFill>
                  <a:schemeClr val="tx1"/>
                </a:solidFill>
              </a:rPr>
              <a:t> k ← k+1 </a:t>
            </a:r>
            <a:r>
              <a:rPr lang="en-US" sz="2000" b="1" i="1" dirty="0">
                <a:solidFill>
                  <a:schemeClr val="tx1"/>
                </a:solidFill>
              </a:rPr>
              <a:t>until</a:t>
            </a:r>
            <a:r>
              <a:rPr lang="en-US" sz="2000" i="1" dirty="0">
                <a:solidFill>
                  <a:schemeClr val="tx1"/>
                </a:solidFill>
              </a:rPr>
              <a:t> T[k] &gt; p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i="1" dirty="0">
                <a:solidFill>
                  <a:schemeClr val="tx1"/>
                </a:solidFill>
              </a:rPr>
              <a:t>      </a:t>
            </a:r>
            <a:r>
              <a:rPr lang="en-US" sz="2000" b="1" i="1" dirty="0">
                <a:solidFill>
                  <a:schemeClr val="tx1"/>
                </a:solidFill>
              </a:rPr>
              <a:t>Repeat</a:t>
            </a:r>
            <a:r>
              <a:rPr lang="en-US" sz="2000" i="1" dirty="0">
                <a:solidFill>
                  <a:schemeClr val="tx1"/>
                </a:solidFill>
              </a:rPr>
              <a:t> l ← l-1 </a:t>
            </a:r>
            <a:r>
              <a:rPr lang="en-US" sz="2000" b="1" i="1" dirty="0">
                <a:solidFill>
                  <a:schemeClr val="tx1"/>
                </a:solidFill>
              </a:rPr>
              <a:t>until</a:t>
            </a:r>
            <a:r>
              <a:rPr lang="en-US" sz="2000" i="1" dirty="0">
                <a:solidFill>
                  <a:schemeClr val="tx1"/>
                </a:solidFill>
              </a:rPr>
              <a:t> T[l] ≤ </a:t>
            </a:r>
            <a:r>
              <a:rPr lang="en-US" sz="2000" i="1" dirty="0" smtClean="0">
                <a:solidFill>
                  <a:schemeClr val="tx1"/>
                </a:solidFill>
              </a:rPr>
              <a:t>p </a:t>
            </a:r>
            <a:r>
              <a:rPr lang="en-US" sz="2000" b="1" i="1" dirty="0" smtClean="0">
                <a:solidFill>
                  <a:schemeClr val="tx1"/>
                </a:solidFill>
              </a:rPr>
              <a:t>Swap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T[</a:t>
            </a:r>
            <a:r>
              <a:rPr lang="en-US" sz="2000" i="1" dirty="0" err="1">
                <a:solidFill>
                  <a:schemeClr val="tx1"/>
                </a:solidFill>
              </a:rPr>
              <a:t>i</a:t>
            </a:r>
            <a:r>
              <a:rPr lang="en-US" sz="2000" i="1" dirty="0">
                <a:solidFill>
                  <a:schemeClr val="tx1"/>
                </a:solidFill>
              </a:rPr>
              <a:t>] and T[l]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64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916 -0.0044 0.01875 -0.00324 0.06805 -0.00625 C 0.07257 -0.00648 0.07708 -0.00625 0.08177 -0.00625 L 0.08177 -0.00625 " pathEditMode="relative" ptsTypes="AAAAA">
                                      <p:cBhvr>
                                        <p:cTn id="6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68 0.00046 -0.01736 0.00093 -0.02587 0.00185 C -0.02934 0.00231 -0.03282 0.0037 -0.03646 0.00394 L -0.21823 0.00394 L -0.21823 0.00394 " pathEditMode="relative" ptsTypes="AAAAAA">
                                      <p:cBhvr>
                                        <p:cTn id="7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4" grpId="0" animBg="1"/>
      <p:bldP spid="28" grpId="0" animBg="1"/>
      <p:bldP spid="30" grpId="0" animBg="1"/>
      <p:bldP spid="30" grpId="1" animBg="1"/>
      <p:bldP spid="31" grpId="0" animBg="1"/>
      <p:bldP spid="31" grpId="1" animBg="1"/>
      <p:bldP spid="3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3, 1, 4, 1, 5, 9, 2, 6, 5, 3, 5, 8, 9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1981200"/>
            <a:ext cx="685800" cy="533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478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336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194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052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910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768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00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8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42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484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4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626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058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211282" y="4191000"/>
            <a:ext cx="914400" cy="457200"/>
          </a:xfrm>
          <a:prstGeom prst="wedgeRoundRectCallout">
            <a:avLst>
              <a:gd name="adj1" fmla="val -34470"/>
              <a:gd name="adj2" fmla="val -413257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Pivot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1524000" y="2895600"/>
            <a:ext cx="533400" cy="533400"/>
          </a:xfrm>
          <a:prstGeom prst="wedgeEllipseCallout">
            <a:avLst>
              <a:gd name="adj1" fmla="val 2544"/>
              <a:gd name="adj2" fmla="val -113257"/>
            </a:avLst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6324600" y="2895600"/>
            <a:ext cx="533400" cy="533400"/>
          </a:xfrm>
          <a:prstGeom prst="wedgeEllipseCallout">
            <a:avLst>
              <a:gd name="adj1" fmla="val 2544"/>
              <a:gd name="adj2" fmla="val -113257"/>
            </a:avLst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3162300" y="1524000"/>
            <a:ext cx="13335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029200" y="4191000"/>
            <a:ext cx="3924299" cy="222163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</a:pPr>
            <a:r>
              <a:rPr lang="en-US" sz="2000" b="1" i="1" dirty="0" smtClean="0">
                <a:solidFill>
                  <a:schemeClr val="tx1"/>
                </a:solidFill>
              </a:rPr>
              <a:t>While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k &lt; l </a:t>
            </a:r>
            <a:r>
              <a:rPr lang="en-US" sz="2000" b="1" i="1" dirty="0">
                <a:solidFill>
                  <a:schemeClr val="tx1"/>
                </a:solidFill>
              </a:rPr>
              <a:t>do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i="1" dirty="0">
                <a:solidFill>
                  <a:schemeClr val="tx1"/>
                </a:solidFill>
              </a:rPr>
              <a:t>      Swap T[k] and T[l]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i="1" dirty="0">
                <a:solidFill>
                  <a:schemeClr val="tx1"/>
                </a:solidFill>
              </a:rPr>
              <a:t>      </a:t>
            </a:r>
            <a:r>
              <a:rPr lang="en-US" sz="2000" b="1" i="1" dirty="0">
                <a:solidFill>
                  <a:schemeClr val="tx1"/>
                </a:solidFill>
              </a:rPr>
              <a:t>Repeat</a:t>
            </a:r>
            <a:r>
              <a:rPr lang="en-US" sz="2000" i="1" dirty="0">
                <a:solidFill>
                  <a:schemeClr val="tx1"/>
                </a:solidFill>
              </a:rPr>
              <a:t> k ← k+1 </a:t>
            </a:r>
            <a:r>
              <a:rPr lang="en-US" sz="2000" b="1" i="1" dirty="0">
                <a:solidFill>
                  <a:schemeClr val="tx1"/>
                </a:solidFill>
              </a:rPr>
              <a:t>until</a:t>
            </a:r>
            <a:r>
              <a:rPr lang="en-US" sz="2000" i="1" dirty="0">
                <a:solidFill>
                  <a:schemeClr val="tx1"/>
                </a:solidFill>
              </a:rPr>
              <a:t> T[k] &gt; p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i="1" dirty="0">
                <a:solidFill>
                  <a:schemeClr val="tx1"/>
                </a:solidFill>
              </a:rPr>
              <a:t>      </a:t>
            </a:r>
            <a:r>
              <a:rPr lang="en-US" sz="2000" b="1" i="1" dirty="0">
                <a:solidFill>
                  <a:schemeClr val="tx1"/>
                </a:solidFill>
              </a:rPr>
              <a:t>Repeat</a:t>
            </a:r>
            <a:r>
              <a:rPr lang="en-US" sz="2000" i="1" dirty="0">
                <a:solidFill>
                  <a:schemeClr val="tx1"/>
                </a:solidFill>
              </a:rPr>
              <a:t> l ← l-1 </a:t>
            </a:r>
            <a:r>
              <a:rPr lang="en-US" sz="2000" b="1" i="1" dirty="0">
                <a:solidFill>
                  <a:schemeClr val="tx1"/>
                </a:solidFill>
              </a:rPr>
              <a:t>until</a:t>
            </a:r>
            <a:r>
              <a:rPr lang="en-US" sz="2000" i="1" dirty="0">
                <a:solidFill>
                  <a:schemeClr val="tx1"/>
                </a:solidFill>
              </a:rPr>
              <a:t> T[l] ≤ </a:t>
            </a:r>
            <a:r>
              <a:rPr lang="en-US" sz="2000" i="1" dirty="0" smtClean="0">
                <a:solidFill>
                  <a:schemeClr val="tx1"/>
                </a:solidFill>
              </a:rPr>
              <a:t>p </a:t>
            </a:r>
            <a:r>
              <a:rPr lang="en-US" sz="2000" b="1" i="1" dirty="0" smtClean="0">
                <a:solidFill>
                  <a:schemeClr val="tx1"/>
                </a:solidFill>
              </a:rPr>
              <a:t>Swap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T[</a:t>
            </a:r>
            <a:r>
              <a:rPr lang="en-US" sz="2000" i="1" dirty="0" err="1">
                <a:solidFill>
                  <a:schemeClr val="tx1"/>
                </a:solidFill>
              </a:rPr>
              <a:t>i</a:t>
            </a:r>
            <a:r>
              <a:rPr lang="en-US" sz="2000" i="1" dirty="0">
                <a:solidFill>
                  <a:schemeClr val="tx1"/>
                </a:solidFill>
              </a:rPr>
              <a:t>] and T[l]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86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16059 0 L 0.16059 0 " pathEditMode="relative" ptsTypes="A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21962 0 L -0.21962 0 " pathEditMode="relative" ptsTypes="AA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2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3, 1, 4, 1, 5, 9, 2, 6, 5, 3, 5, 8, 9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1981200"/>
            <a:ext cx="685800" cy="533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478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336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194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052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910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768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00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8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42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484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4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626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058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211282" y="4191000"/>
            <a:ext cx="914400" cy="457200"/>
          </a:xfrm>
          <a:prstGeom prst="wedgeRoundRectCallout">
            <a:avLst>
              <a:gd name="adj1" fmla="val -34470"/>
              <a:gd name="adj2" fmla="val -413257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Pivot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2895600" y="2895600"/>
            <a:ext cx="533400" cy="533400"/>
          </a:xfrm>
          <a:prstGeom prst="wedgeEllipseCallout">
            <a:avLst>
              <a:gd name="adj1" fmla="val 2544"/>
              <a:gd name="adj2" fmla="val -113257"/>
            </a:avLst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4218709" y="2895600"/>
            <a:ext cx="533400" cy="533400"/>
          </a:xfrm>
          <a:prstGeom prst="wedgeEllipseCallout">
            <a:avLst>
              <a:gd name="adj1" fmla="val 2544"/>
              <a:gd name="adj2" fmla="val -113257"/>
            </a:avLst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406976" y="1524000"/>
            <a:ext cx="2717223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029200" y="4191000"/>
            <a:ext cx="3924299" cy="222163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</a:pPr>
            <a:r>
              <a:rPr lang="en-US" sz="2000" b="1" i="1" dirty="0" smtClean="0">
                <a:solidFill>
                  <a:schemeClr val="tx1"/>
                </a:solidFill>
              </a:rPr>
              <a:t>While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k &lt; l </a:t>
            </a:r>
            <a:r>
              <a:rPr lang="en-US" sz="2000" b="1" i="1" dirty="0">
                <a:solidFill>
                  <a:schemeClr val="tx1"/>
                </a:solidFill>
              </a:rPr>
              <a:t>do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i="1" dirty="0">
                <a:solidFill>
                  <a:schemeClr val="tx1"/>
                </a:solidFill>
              </a:rPr>
              <a:t>      Swap T[k] and T[l]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i="1" dirty="0">
                <a:solidFill>
                  <a:schemeClr val="tx1"/>
                </a:solidFill>
              </a:rPr>
              <a:t>      </a:t>
            </a:r>
            <a:r>
              <a:rPr lang="en-US" sz="2000" b="1" i="1" dirty="0">
                <a:solidFill>
                  <a:schemeClr val="tx1"/>
                </a:solidFill>
              </a:rPr>
              <a:t>Repeat</a:t>
            </a:r>
            <a:r>
              <a:rPr lang="en-US" sz="2000" i="1" dirty="0">
                <a:solidFill>
                  <a:schemeClr val="tx1"/>
                </a:solidFill>
              </a:rPr>
              <a:t> k ← k+1 </a:t>
            </a:r>
            <a:r>
              <a:rPr lang="en-US" sz="2000" b="1" i="1" dirty="0">
                <a:solidFill>
                  <a:schemeClr val="tx1"/>
                </a:solidFill>
              </a:rPr>
              <a:t>until</a:t>
            </a:r>
            <a:r>
              <a:rPr lang="en-US" sz="2000" i="1" dirty="0">
                <a:solidFill>
                  <a:schemeClr val="tx1"/>
                </a:solidFill>
              </a:rPr>
              <a:t> T[k] &gt; p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i="1" dirty="0">
                <a:solidFill>
                  <a:schemeClr val="tx1"/>
                </a:solidFill>
              </a:rPr>
              <a:t>      </a:t>
            </a:r>
            <a:r>
              <a:rPr lang="en-US" sz="2000" b="1" i="1" dirty="0">
                <a:solidFill>
                  <a:schemeClr val="tx1"/>
                </a:solidFill>
              </a:rPr>
              <a:t>Repeat</a:t>
            </a:r>
            <a:r>
              <a:rPr lang="en-US" sz="2000" i="1" dirty="0">
                <a:solidFill>
                  <a:schemeClr val="tx1"/>
                </a:solidFill>
              </a:rPr>
              <a:t> l ← l-1 </a:t>
            </a:r>
            <a:r>
              <a:rPr lang="en-US" sz="2000" b="1" i="1" dirty="0">
                <a:solidFill>
                  <a:schemeClr val="tx1"/>
                </a:solidFill>
              </a:rPr>
              <a:t>until</a:t>
            </a:r>
            <a:r>
              <a:rPr lang="en-US" sz="2000" i="1" dirty="0">
                <a:solidFill>
                  <a:schemeClr val="tx1"/>
                </a:solidFill>
              </a:rPr>
              <a:t> T[l] ≤ </a:t>
            </a:r>
            <a:r>
              <a:rPr lang="en-US" sz="2000" i="1" dirty="0" smtClean="0">
                <a:solidFill>
                  <a:schemeClr val="tx1"/>
                </a:solidFill>
              </a:rPr>
              <a:t>p </a:t>
            </a:r>
            <a:r>
              <a:rPr lang="en-US" sz="2000" b="1" i="1" dirty="0" smtClean="0">
                <a:solidFill>
                  <a:schemeClr val="tx1"/>
                </a:solidFill>
              </a:rPr>
              <a:t>Swap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T[</a:t>
            </a:r>
            <a:r>
              <a:rPr lang="en-US" sz="2000" i="1" dirty="0" err="1">
                <a:solidFill>
                  <a:schemeClr val="tx1"/>
                </a:solidFill>
              </a:rPr>
              <a:t>i</a:t>
            </a:r>
            <a:r>
              <a:rPr lang="en-US" sz="2000" i="1" dirty="0">
                <a:solidFill>
                  <a:schemeClr val="tx1"/>
                </a:solidFill>
              </a:rPr>
              <a:t>] and T[l]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23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-2.22222E-6 L 7.22222E-6 -2.22222E-6 C 0.00903 -0.00069 0.04098 -0.00231 0.05296 -0.00416 C 0.05504 -0.00439 0.05695 -0.00602 0.05903 -0.00602 C 0.0665 -0.00671 0.07414 -0.00602 0.08178 -0.00602 L 0.08178 -0.00602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4028 0.01991 -0.01389 0.00903 -0.10469 0.00393 C -0.10972 0.0037 -0.11458 0 -0.11979 0 L -0.14392 0 L -0.14392 0 " pathEditMode="relative" ptsTypes="AAAA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2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3, 1, 4, 1, 5, 9, 2, 6, 5, 3, 5, 8, 9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1981200"/>
            <a:ext cx="685800" cy="533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478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336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194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052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910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768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00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8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42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484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4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626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058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1430482" y="3737264"/>
            <a:ext cx="914400" cy="457200"/>
          </a:xfrm>
          <a:prstGeom prst="wedgeRoundRectCallout">
            <a:avLst>
              <a:gd name="adj1" fmla="val 126137"/>
              <a:gd name="adj2" fmla="val -313257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Pivot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3581400" y="2895600"/>
            <a:ext cx="533400" cy="533400"/>
          </a:xfrm>
          <a:prstGeom prst="wedgeEllipseCallout">
            <a:avLst>
              <a:gd name="adj1" fmla="val 2544"/>
              <a:gd name="adj2" fmla="val -113257"/>
            </a:avLst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2895600" y="2895600"/>
            <a:ext cx="533400" cy="533400"/>
          </a:xfrm>
          <a:prstGeom prst="wedgeEllipseCallout">
            <a:avLst>
              <a:gd name="adj1" fmla="val 2544"/>
              <a:gd name="adj2" fmla="val -113257"/>
            </a:avLst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7800" y="1524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Smaller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533400" y="1752600"/>
            <a:ext cx="914400" cy="2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61509" y="1481435"/>
            <a:ext cx="103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Larger </a:t>
            </a:r>
            <a:endParaRPr lang="en-US" sz="24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876800" y="1752600"/>
            <a:ext cx="243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05200" y="1676400"/>
            <a:ext cx="0" cy="1184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819400" y="1676400"/>
            <a:ext cx="0" cy="1184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029200" y="4191000"/>
            <a:ext cx="3924299" cy="222163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</a:pPr>
            <a:r>
              <a:rPr lang="en-US" sz="2000" b="1" i="1" dirty="0" smtClean="0">
                <a:solidFill>
                  <a:schemeClr val="tx1"/>
                </a:solidFill>
              </a:rPr>
              <a:t>While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k &lt; l </a:t>
            </a:r>
            <a:r>
              <a:rPr lang="en-US" sz="2000" b="1" i="1" dirty="0">
                <a:solidFill>
                  <a:schemeClr val="tx1"/>
                </a:solidFill>
              </a:rPr>
              <a:t>do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i="1" dirty="0">
                <a:solidFill>
                  <a:schemeClr val="tx1"/>
                </a:solidFill>
              </a:rPr>
              <a:t>      Swap T[k] and T[l]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i="1" dirty="0">
                <a:solidFill>
                  <a:schemeClr val="tx1"/>
                </a:solidFill>
              </a:rPr>
              <a:t>      </a:t>
            </a:r>
            <a:r>
              <a:rPr lang="en-US" sz="2000" b="1" i="1" dirty="0">
                <a:solidFill>
                  <a:schemeClr val="tx1"/>
                </a:solidFill>
              </a:rPr>
              <a:t>Repeat</a:t>
            </a:r>
            <a:r>
              <a:rPr lang="en-US" sz="2000" i="1" dirty="0">
                <a:solidFill>
                  <a:schemeClr val="tx1"/>
                </a:solidFill>
              </a:rPr>
              <a:t> k ← k+1 </a:t>
            </a:r>
            <a:r>
              <a:rPr lang="en-US" sz="2000" b="1" i="1" dirty="0">
                <a:solidFill>
                  <a:schemeClr val="tx1"/>
                </a:solidFill>
              </a:rPr>
              <a:t>until</a:t>
            </a:r>
            <a:r>
              <a:rPr lang="en-US" sz="2000" i="1" dirty="0">
                <a:solidFill>
                  <a:schemeClr val="tx1"/>
                </a:solidFill>
              </a:rPr>
              <a:t> T[k] &gt; p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i="1" dirty="0">
                <a:solidFill>
                  <a:schemeClr val="tx1"/>
                </a:solidFill>
              </a:rPr>
              <a:t>      </a:t>
            </a:r>
            <a:r>
              <a:rPr lang="en-US" sz="2000" b="1" i="1" dirty="0">
                <a:solidFill>
                  <a:schemeClr val="tx1"/>
                </a:solidFill>
              </a:rPr>
              <a:t>Repeat</a:t>
            </a:r>
            <a:r>
              <a:rPr lang="en-US" sz="2000" i="1" dirty="0">
                <a:solidFill>
                  <a:schemeClr val="tx1"/>
                </a:solidFill>
              </a:rPr>
              <a:t> l ← l-1 </a:t>
            </a:r>
            <a:r>
              <a:rPr lang="en-US" sz="2000" b="1" i="1" dirty="0">
                <a:solidFill>
                  <a:schemeClr val="tx1"/>
                </a:solidFill>
              </a:rPr>
              <a:t>until</a:t>
            </a:r>
            <a:r>
              <a:rPr lang="en-US" sz="2000" i="1" dirty="0">
                <a:solidFill>
                  <a:schemeClr val="tx1"/>
                </a:solidFill>
              </a:rPr>
              <a:t> T[l] ≤ </a:t>
            </a:r>
            <a:r>
              <a:rPr lang="en-US" sz="2000" i="1" dirty="0" smtClean="0">
                <a:solidFill>
                  <a:schemeClr val="tx1"/>
                </a:solidFill>
              </a:rPr>
              <a:t>p </a:t>
            </a:r>
            <a:r>
              <a:rPr lang="en-US" sz="2000" b="1" i="1" dirty="0" smtClean="0">
                <a:solidFill>
                  <a:schemeClr val="tx1"/>
                </a:solidFill>
              </a:rPr>
              <a:t>Swap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T[</a:t>
            </a:r>
            <a:r>
              <a:rPr lang="en-US" sz="2000" i="1" dirty="0" err="1">
                <a:solidFill>
                  <a:schemeClr val="tx1"/>
                </a:solidFill>
              </a:rPr>
              <a:t>i</a:t>
            </a:r>
            <a:r>
              <a:rPr lang="en-US" sz="2000" i="1" dirty="0">
                <a:solidFill>
                  <a:schemeClr val="tx1"/>
                </a:solidFill>
              </a:rPr>
              <a:t>] and T[l]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0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7" grpId="0"/>
      <p:bldP spid="2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3, 1, 4, 1, 5, 9, 2, 6, 5, 3, 5, 8, 9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478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336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194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05200" y="1981200"/>
            <a:ext cx="685800" cy="533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910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768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00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8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42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484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4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626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058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4343400" y="2895600"/>
            <a:ext cx="533400" cy="533400"/>
          </a:xfrm>
          <a:prstGeom prst="wedgeEllipseCallout">
            <a:avLst>
              <a:gd name="adj1" fmla="val 2544"/>
              <a:gd name="adj2" fmla="val -113257"/>
            </a:avLst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8382000" y="2874819"/>
            <a:ext cx="533400" cy="533400"/>
          </a:xfrm>
          <a:prstGeom prst="wedgeEllipseCallout">
            <a:avLst>
              <a:gd name="adj1" fmla="val 2544"/>
              <a:gd name="adj2" fmla="val -113257"/>
            </a:avLst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2590800" y="3733800"/>
            <a:ext cx="914400" cy="457200"/>
          </a:xfrm>
          <a:prstGeom prst="wedgeRoundRectCallout">
            <a:avLst>
              <a:gd name="adj1" fmla="val 86743"/>
              <a:gd name="adj2" fmla="val -310227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Pivot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505200" y="1676400"/>
            <a:ext cx="0" cy="1184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19"/>
          <p:cNvSpPr>
            <a:spLocks/>
          </p:cNvSpPr>
          <p:nvPr/>
        </p:nvSpPr>
        <p:spPr bwMode="auto">
          <a:xfrm>
            <a:off x="3848100" y="1524000"/>
            <a:ext cx="40767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029200" y="4191000"/>
            <a:ext cx="3924299" cy="222163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</a:pPr>
            <a:r>
              <a:rPr lang="en-US" sz="2000" b="1" i="1" dirty="0" smtClean="0">
                <a:solidFill>
                  <a:schemeClr val="tx1"/>
                </a:solidFill>
              </a:rPr>
              <a:t>While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k &lt; l </a:t>
            </a:r>
            <a:r>
              <a:rPr lang="en-US" sz="2000" b="1" i="1" dirty="0">
                <a:solidFill>
                  <a:schemeClr val="tx1"/>
                </a:solidFill>
              </a:rPr>
              <a:t>do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i="1" dirty="0">
                <a:solidFill>
                  <a:schemeClr val="tx1"/>
                </a:solidFill>
              </a:rPr>
              <a:t>      Swap T[k] and T[l]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i="1" dirty="0">
                <a:solidFill>
                  <a:schemeClr val="tx1"/>
                </a:solidFill>
              </a:rPr>
              <a:t>      </a:t>
            </a:r>
            <a:r>
              <a:rPr lang="en-US" sz="2000" b="1" i="1" dirty="0">
                <a:solidFill>
                  <a:schemeClr val="tx1"/>
                </a:solidFill>
              </a:rPr>
              <a:t>Repeat</a:t>
            </a:r>
            <a:r>
              <a:rPr lang="en-US" sz="2000" i="1" dirty="0">
                <a:solidFill>
                  <a:schemeClr val="tx1"/>
                </a:solidFill>
              </a:rPr>
              <a:t> k ← k+1 </a:t>
            </a:r>
            <a:r>
              <a:rPr lang="en-US" sz="2000" b="1" i="1" dirty="0">
                <a:solidFill>
                  <a:schemeClr val="tx1"/>
                </a:solidFill>
              </a:rPr>
              <a:t>until</a:t>
            </a:r>
            <a:r>
              <a:rPr lang="en-US" sz="2000" i="1" dirty="0">
                <a:solidFill>
                  <a:schemeClr val="tx1"/>
                </a:solidFill>
              </a:rPr>
              <a:t> T[k] &gt; p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i="1" dirty="0">
                <a:solidFill>
                  <a:schemeClr val="tx1"/>
                </a:solidFill>
              </a:rPr>
              <a:t>      </a:t>
            </a:r>
            <a:r>
              <a:rPr lang="en-US" sz="2000" b="1" i="1" dirty="0">
                <a:solidFill>
                  <a:schemeClr val="tx1"/>
                </a:solidFill>
              </a:rPr>
              <a:t>Repeat</a:t>
            </a:r>
            <a:r>
              <a:rPr lang="en-US" sz="2000" i="1" dirty="0">
                <a:solidFill>
                  <a:schemeClr val="tx1"/>
                </a:solidFill>
              </a:rPr>
              <a:t> l ← l-1 </a:t>
            </a:r>
            <a:r>
              <a:rPr lang="en-US" sz="2000" b="1" i="1" dirty="0">
                <a:solidFill>
                  <a:schemeClr val="tx1"/>
                </a:solidFill>
              </a:rPr>
              <a:t>until</a:t>
            </a:r>
            <a:r>
              <a:rPr lang="en-US" sz="2000" i="1" dirty="0">
                <a:solidFill>
                  <a:schemeClr val="tx1"/>
                </a:solidFill>
              </a:rPr>
              <a:t> T[l] ≤ </a:t>
            </a:r>
            <a:r>
              <a:rPr lang="en-US" sz="2000" i="1" dirty="0" smtClean="0">
                <a:solidFill>
                  <a:schemeClr val="tx1"/>
                </a:solidFill>
              </a:rPr>
              <a:t>p </a:t>
            </a:r>
            <a:r>
              <a:rPr lang="en-US" sz="2000" b="1" i="1" dirty="0" smtClean="0">
                <a:solidFill>
                  <a:schemeClr val="tx1"/>
                </a:solidFill>
              </a:rPr>
              <a:t>Swap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T[</a:t>
            </a:r>
            <a:r>
              <a:rPr lang="en-US" sz="2000" i="1" dirty="0" err="1">
                <a:solidFill>
                  <a:schemeClr val="tx1"/>
                </a:solidFill>
              </a:rPr>
              <a:t>i</a:t>
            </a:r>
            <a:r>
              <a:rPr lang="en-US" sz="2000" i="1" dirty="0">
                <a:solidFill>
                  <a:schemeClr val="tx1"/>
                </a:solidFill>
              </a:rPr>
              <a:t>] and T[l]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5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326 0.00347 0.02031 0.0037 0.05451 0.00416 L 0.26059 0.00625 L 0.35608 0.00833 C 0.36528 0.00833 0.38628 0.00555 0.39688 0.00416 C 0.39844 0.00347 0.39983 0.00254 0.40139 0.00208 C 0.40955 0.00046 0.41788 0.00069 0.42569 -0.00186 C 0.43819 -0.00602 0.42969 -0.00394 0.45156 -0.00394 L 0.45156 -0.00394 " pathEditMode="relative" ptsTypes="AAAAAAAAAA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469 0.00046 -0.00921 0.00116 -0.01372 0.00185 C -0.01632 0.00255 -0.01875 0.00394 -0.02136 0.00394 C -0.03698 0.00463 -0.05261 0.00394 -0.06823 0.00394 L -0.06823 0.00394 " pathEditMode="relative" ptsTypes="AAAAAA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23" grpId="0" animBg="1"/>
      <p:bldP spid="2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3, 1, 4, 1, 5, 9, 2, 6, 5, 3, 5, 8, 9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478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336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194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052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8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910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768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0000" y="1981200"/>
            <a:ext cx="685800" cy="533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42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484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4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626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058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505200" y="1676400"/>
            <a:ext cx="0" cy="1184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00" y="1676400"/>
            <a:ext cx="0" cy="1184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048251" y="5029200"/>
            <a:ext cx="3924299" cy="1143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if  j – </a:t>
            </a:r>
            <a:r>
              <a:rPr lang="en-US" sz="2400" b="1" i="1" dirty="0" err="1">
                <a:solidFill>
                  <a:schemeClr val="tx1"/>
                </a:solidFill>
              </a:rPr>
              <a:t>i</a:t>
            </a:r>
            <a:r>
              <a:rPr lang="en-US" sz="2400" b="1" i="1" dirty="0">
                <a:solidFill>
                  <a:schemeClr val="tx1"/>
                </a:solidFill>
              </a:rPr>
              <a:t> is sufficiently small then insert (T[</a:t>
            </a:r>
            <a:r>
              <a:rPr lang="en-US" sz="2400" b="1" i="1" dirty="0" err="1">
                <a:solidFill>
                  <a:schemeClr val="tx1"/>
                </a:solidFill>
              </a:rPr>
              <a:t>i</a:t>
            </a:r>
            <a:r>
              <a:rPr lang="en-US" sz="2400" b="1" i="1" dirty="0">
                <a:solidFill>
                  <a:schemeClr val="tx1"/>
                </a:solidFill>
              </a:rPr>
              <a:t>,…,j])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8305800" y="1676400"/>
            <a:ext cx="0" cy="1184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39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3, 1, 4, 1, 5, 9, 2, 6, 5, 3, 5, 8, 9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478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336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194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052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4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910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768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00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42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8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484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626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05800" y="1981200"/>
            <a:ext cx="685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19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Worst Case</a:t>
            </a:r>
          </a:p>
          <a:p>
            <a:pPr lvl="1" indent="-342900"/>
            <a:r>
              <a:rPr lang="en-US" dirty="0" smtClean="0"/>
              <a:t>Running </a:t>
            </a:r>
            <a:r>
              <a:rPr lang="en-US" dirty="0"/>
              <a:t>time of quick sort depends on whether the partitioning is balanced or unbalanced.</a:t>
            </a:r>
          </a:p>
          <a:p>
            <a:pPr lvl="1" indent="-342900"/>
            <a:r>
              <a:rPr lang="en-US" dirty="0" smtClean="0"/>
              <a:t>And </a:t>
            </a:r>
            <a:r>
              <a:rPr lang="en-US" dirty="0"/>
              <a:t>this in turn depends on which element is chosen as key or pivot element.</a:t>
            </a:r>
          </a:p>
          <a:p>
            <a:pPr lvl="1" indent="-342900"/>
            <a:r>
              <a:rPr lang="en-US" dirty="0" smtClean="0"/>
              <a:t>The </a:t>
            </a:r>
            <a:r>
              <a:rPr lang="en-US" dirty="0"/>
              <a:t>worst case behavior for quick sort occurs when the partitioning routine produces one sub problem with n-1 elements and one with 0 elements.</a:t>
            </a:r>
          </a:p>
          <a:p>
            <a:pPr lvl="1" indent="-342900"/>
            <a:r>
              <a:rPr lang="en-US" dirty="0" smtClean="0"/>
              <a:t>In </a:t>
            </a:r>
            <a:r>
              <a:rPr lang="en-US" dirty="0"/>
              <a:t>this case recurrence will be,</a:t>
            </a:r>
          </a:p>
          <a:p>
            <a:pPr marL="0" indent="0" algn="ctr">
              <a:buNone/>
            </a:pPr>
            <a:r>
              <a:rPr lang="en-US" dirty="0"/>
              <a:t>T(n)=T(n-1)+T(0)+</a:t>
            </a:r>
            <a:r>
              <a:rPr lang="el-GR" dirty="0"/>
              <a:t>Θ(</a:t>
            </a:r>
            <a:r>
              <a:rPr lang="en-US" dirty="0"/>
              <a:t>n)</a:t>
            </a:r>
          </a:p>
          <a:p>
            <a:pPr marL="0" indent="0" algn="ctr">
              <a:buNone/>
            </a:pPr>
            <a:r>
              <a:rPr lang="en-US" dirty="0"/>
              <a:t> T(n)=T(n-1)+ </a:t>
            </a:r>
            <a:r>
              <a:rPr lang="el-GR" dirty="0"/>
              <a:t>Θ (</a:t>
            </a:r>
            <a:r>
              <a:rPr lang="en-US" dirty="0"/>
              <a:t>n)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b="1" dirty="0"/>
              <a:t>T(n)= </a:t>
            </a:r>
            <a:r>
              <a:rPr lang="el-GR" b="1" dirty="0"/>
              <a:t>Θ (</a:t>
            </a:r>
            <a:r>
              <a:rPr lang="en-US" b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0" y="5638800"/>
            <a:ext cx="1600200" cy="533400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5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Best </a:t>
            </a:r>
            <a:r>
              <a:rPr lang="en-US" dirty="0"/>
              <a:t>Case</a:t>
            </a:r>
          </a:p>
          <a:p>
            <a:pPr lvl="1"/>
            <a:r>
              <a:rPr lang="en-US" b="1" dirty="0" smtClean="0"/>
              <a:t>Occurs </a:t>
            </a:r>
            <a:r>
              <a:rPr lang="en-US" b="1" dirty="0"/>
              <a:t>when partition produces sub problems each of size n/2.</a:t>
            </a:r>
          </a:p>
          <a:p>
            <a:pPr lvl="1" indent="-342900"/>
            <a:r>
              <a:rPr lang="en-US" dirty="0" smtClean="0"/>
              <a:t>Recurrence equation:</a:t>
            </a:r>
          </a:p>
          <a:p>
            <a:pPr marL="0" indent="0" algn="ctr">
              <a:buNone/>
            </a:pPr>
            <a:r>
              <a:rPr lang="en-US" dirty="0" smtClean="0"/>
              <a:t>T(n</a:t>
            </a:r>
            <a:r>
              <a:rPr lang="en-US" dirty="0"/>
              <a:t>)=2T(n/2)+ Θ(n)</a:t>
            </a:r>
          </a:p>
          <a:p>
            <a:pPr marL="0" indent="0" algn="ctr">
              <a:buNone/>
            </a:pPr>
            <a:r>
              <a:rPr lang="en-US" dirty="0"/>
              <a:t>l = 2, b = 2, k = 1, so l = 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endParaRPr lang="en-US" baseline="30000" dirty="0"/>
          </a:p>
          <a:p>
            <a:pPr marL="0" indent="0" algn="ctr">
              <a:buNone/>
            </a:pPr>
            <a:r>
              <a:rPr lang="en-US" b="1" dirty="0"/>
              <a:t>T(n)= Θ(</a:t>
            </a:r>
            <a:r>
              <a:rPr lang="en-US" b="1" dirty="0" err="1"/>
              <a:t>nlogn</a:t>
            </a:r>
            <a:r>
              <a:rPr lang="en-US" b="1" dirty="0"/>
              <a:t>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Average Case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case running time is much closer to the best case.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suppose the partitioning algorithm produces a 9-to-1 proportional split the recurrence will be </a:t>
            </a:r>
          </a:p>
          <a:p>
            <a:pPr marL="0" indent="0" algn="ctr">
              <a:buNone/>
            </a:pPr>
            <a:r>
              <a:rPr lang="en-US" dirty="0"/>
              <a:t>T(n)=T(9n/10)+ T(n/10)+ </a:t>
            </a:r>
            <a:r>
              <a:rPr lang="en-US" dirty="0" smtClean="0"/>
              <a:t>Θ(n)</a:t>
            </a:r>
          </a:p>
          <a:p>
            <a:pPr marL="0" indent="0" algn="ctr">
              <a:buNone/>
            </a:pPr>
            <a:r>
              <a:rPr lang="en-US" dirty="0" smtClean="0"/>
              <a:t>Solving </a:t>
            </a:r>
            <a:r>
              <a:rPr lang="en-US" dirty="0"/>
              <a:t>it,</a:t>
            </a:r>
          </a:p>
          <a:p>
            <a:pPr marL="0" indent="0" algn="ctr">
              <a:buNone/>
            </a:pPr>
            <a:r>
              <a:rPr lang="en-US" b="1" dirty="0" smtClean="0"/>
              <a:t>T(n</a:t>
            </a:r>
            <a:r>
              <a:rPr lang="en-US" b="1" dirty="0"/>
              <a:t>)= Θ(</a:t>
            </a:r>
            <a:r>
              <a:rPr lang="en-US" b="1" dirty="0" err="1"/>
              <a:t>nlogn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57600" y="5638800"/>
            <a:ext cx="1828800" cy="533400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57600" y="2971800"/>
            <a:ext cx="1828800" cy="533400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0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err="1"/>
              <a:t>Strassen’s</a:t>
            </a:r>
            <a:r>
              <a:rPr lang="fr-FR" sz="2800" dirty="0"/>
              <a:t> </a:t>
            </a:r>
            <a:r>
              <a:rPr lang="fr-FR" sz="2800" dirty="0" err="1"/>
              <a:t>Algorithm</a:t>
            </a:r>
            <a:r>
              <a:rPr lang="fr-FR" sz="2800" dirty="0"/>
              <a:t> for matrix multiplication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the problem of multiplying two n × n matrices.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Computing </a:t>
            </a:r>
            <a:r>
              <a:rPr lang="en-US" dirty="0"/>
              <a:t>each entry in the product takes n multiplications and there are n</a:t>
            </a:r>
            <a:r>
              <a:rPr lang="en-US" baseline="30000" dirty="0"/>
              <a:t>2 </a:t>
            </a:r>
            <a:r>
              <a:rPr lang="en-US" dirty="0"/>
              <a:t>entries for a total of O(n</a:t>
            </a:r>
            <a:r>
              <a:rPr lang="en-US" baseline="30000" dirty="0"/>
              <a:t>3</a:t>
            </a:r>
            <a:r>
              <a:rPr lang="en-US" dirty="0"/>
              <a:t> ) work. </a:t>
            </a:r>
          </a:p>
          <a:p>
            <a:endParaRPr lang="en-US" dirty="0" smtClean="0"/>
          </a:p>
          <a:p>
            <a:r>
              <a:rPr lang="en-US" dirty="0" smtClean="0"/>
              <a:t>Strassen’s </a:t>
            </a:r>
            <a:r>
              <a:rPr lang="en-US" dirty="0"/>
              <a:t>devised a better method which has the same basic flavor as the multiplication of long integers.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key idea is to save one multiplication on a small problem and then use recursion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6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Homogeneous recurrence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Recurrence equation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algn="l"/>
                <a:r>
                  <a:rPr lang="en-US" dirty="0" smtClean="0"/>
                  <a:t>The equation of degree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in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is called the characteristic equation of the recurrence,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algn="l"/>
                <a:r>
                  <a:rPr lang="en-US" dirty="0" smtClean="0"/>
                  <a:t>Which can be factorized as,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algn="l"/>
                <a:r>
                  <a:rPr lang="en-US" dirty="0" smtClean="0"/>
                  <a:t>The solution of recurrence is given as, 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 t="-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err="1"/>
              <a:t>Strassen’s</a:t>
            </a:r>
            <a:r>
              <a:rPr lang="fr-FR" sz="2800" dirty="0"/>
              <a:t> </a:t>
            </a:r>
            <a:r>
              <a:rPr lang="fr-FR" sz="2800" dirty="0" err="1"/>
              <a:t>Algorithm</a:t>
            </a:r>
            <a:r>
              <a:rPr lang="fr-FR" sz="2800" dirty="0"/>
              <a:t> for matrix multiplication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and B are two matrices to be multiplied.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07" y="1708872"/>
            <a:ext cx="2235594" cy="761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531" y="1708872"/>
            <a:ext cx="2087269" cy="707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207" y="2743200"/>
            <a:ext cx="5703393" cy="812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404" y="3880715"/>
            <a:ext cx="3793011" cy="15898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5638800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Two </a:t>
            </a:r>
            <a:r>
              <a:rPr lang="en-US" sz="2200" dirty="0">
                <a:solidFill>
                  <a:srgbClr val="FF0000"/>
                </a:solidFill>
              </a:rPr>
              <a:t>2 x 2 matrices can be multiplied using </a:t>
            </a:r>
            <a:r>
              <a:rPr lang="en-US" sz="2200" dirty="0" smtClean="0">
                <a:solidFill>
                  <a:srgbClr val="FF0000"/>
                </a:solidFill>
              </a:rPr>
              <a:t>eight </a:t>
            </a:r>
            <a:r>
              <a:rPr lang="en-US" sz="2200" dirty="0">
                <a:solidFill>
                  <a:srgbClr val="FF0000"/>
                </a:solidFill>
              </a:rPr>
              <a:t>scalar multiplications apparently required by the definition. </a:t>
            </a:r>
          </a:p>
        </p:txBody>
      </p:sp>
    </p:spTree>
    <p:extLst>
      <p:ext uri="{BB962C8B-B14F-4D97-AF65-F5344CB8AC3E}">
        <p14:creationId xmlns:p14="http://schemas.microsoft.com/office/powerpoint/2010/main" val="408499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err="1"/>
              <a:t>Strassen’s</a:t>
            </a:r>
            <a:r>
              <a:rPr lang="fr-FR" sz="2800" dirty="0"/>
              <a:t> </a:t>
            </a:r>
            <a:r>
              <a:rPr lang="fr-FR" sz="2800" dirty="0" err="1"/>
              <a:t>Algorithm</a:t>
            </a:r>
            <a:r>
              <a:rPr lang="fr-FR" sz="2800" dirty="0"/>
              <a:t> for matrix multiplication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95499"/>
            <a:ext cx="2362200" cy="39131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241" y="2133600"/>
            <a:ext cx="1966160" cy="28194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1219200"/>
            <a:ext cx="182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Step 1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5740685" y="1219200"/>
            <a:ext cx="182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Step 2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51054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All above operations involve </a:t>
            </a:r>
            <a:r>
              <a:rPr lang="en-US" sz="2400" dirty="0">
                <a:solidFill>
                  <a:srgbClr val="FF0000"/>
                </a:solidFill>
              </a:rPr>
              <a:t>just </a:t>
            </a:r>
            <a:r>
              <a:rPr lang="en-US" sz="2400" b="1" dirty="0">
                <a:solidFill>
                  <a:srgbClr val="FF0000"/>
                </a:solidFill>
              </a:rPr>
              <a:t>one multiplication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65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err="1"/>
              <a:t>Strassen’s</a:t>
            </a:r>
            <a:r>
              <a:rPr lang="fr-FR" sz="2800" dirty="0"/>
              <a:t> </a:t>
            </a:r>
            <a:r>
              <a:rPr lang="fr-FR" sz="2800" dirty="0" err="1"/>
              <a:t>Algorithm</a:t>
            </a:r>
            <a:r>
              <a:rPr lang="fr-FR" sz="2800" dirty="0"/>
              <a:t> for matrix multiplication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954" y="1447800"/>
            <a:ext cx="2568046" cy="8889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2590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Where, 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133600" y="3621068"/>
            <a:ext cx="4648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r>
              <a:rPr lang="en-US" sz="2800" baseline="-25000" dirty="0" smtClean="0"/>
              <a:t>11</a:t>
            </a:r>
            <a:r>
              <a:rPr lang="en-US" sz="2800" dirty="0" smtClean="0"/>
              <a:t> = P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 + P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 – 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+ P</a:t>
            </a:r>
            <a:r>
              <a:rPr lang="en-US" sz="2800" baseline="-25000" dirty="0" smtClean="0"/>
              <a:t>6</a:t>
            </a:r>
            <a:endParaRPr lang="en-US" sz="28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2133600" y="4154468"/>
            <a:ext cx="4648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r>
              <a:rPr lang="en-US" sz="2800" baseline="-25000" dirty="0" smtClean="0"/>
              <a:t>12</a:t>
            </a:r>
            <a:r>
              <a:rPr lang="en-US" sz="2800" dirty="0" smtClean="0"/>
              <a:t> = 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+ P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10" name="Rounded Rectangle 9"/>
          <p:cNvSpPr/>
          <p:nvPr/>
        </p:nvSpPr>
        <p:spPr>
          <a:xfrm>
            <a:off x="2133600" y="4656695"/>
            <a:ext cx="4648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r>
              <a:rPr lang="en-US" sz="2800" baseline="-25000" dirty="0" smtClean="0"/>
              <a:t>21</a:t>
            </a:r>
            <a:r>
              <a:rPr lang="en-US" sz="2800" dirty="0" smtClean="0"/>
              <a:t> = P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+ P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</p:txBody>
      </p:sp>
      <p:sp>
        <p:nvSpPr>
          <p:cNvPr id="11" name="Rounded Rectangle 10"/>
          <p:cNvSpPr/>
          <p:nvPr/>
        </p:nvSpPr>
        <p:spPr>
          <a:xfrm>
            <a:off x="2133600" y="5186065"/>
            <a:ext cx="4648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r>
              <a:rPr lang="en-US" sz="2800" baseline="-25000" dirty="0" smtClean="0"/>
              <a:t>22</a:t>
            </a:r>
            <a:r>
              <a:rPr lang="en-US" sz="2800" dirty="0" smtClean="0"/>
              <a:t> = P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 + 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– P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– P</a:t>
            </a:r>
            <a:r>
              <a:rPr lang="en-US" sz="2800" baseline="-25000" dirty="0" smtClean="0"/>
              <a:t>7</a:t>
            </a:r>
            <a:endParaRPr lang="en-US" sz="28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11430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Now,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370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 animBg="1"/>
      <p:bldP spid="11" grpId="0" animBg="1"/>
      <p:bldP spid="1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err="1"/>
              <a:t>Strassen’s</a:t>
            </a:r>
            <a:r>
              <a:rPr lang="fr-FR" sz="2800" dirty="0"/>
              <a:t> </a:t>
            </a:r>
            <a:r>
              <a:rPr lang="fr-FR" sz="2800" dirty="0" err="1"/>
              <a:t>Algorithm</a:t>
            </a:r>
            <a:r>
              <a:rPr lang="fr-FR" sz="2800" dirty="0"/>
              <a:t> for matrix multiplication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282" y="1036637"/>
            <a:ext cx="8763000" cy="5334000"/>
          </a:xfrm>
        </p:spPr>
        <p:txBody>
          <a:bodyPr>
            <a:normAutofit/>
          </a:bodyPr>
          <a:lstStyle/>
          <a:p>
            <a:r>
              <a:rPr lang="en-US" dirty="0"/>
              <a:t>It is therefore possible to multiply two 2 x 2 matrices using only seven scalar multiplications. </a:t>
            </a:r>
          </a:p>
          <a:p>
            <a:endParaRPr lang="en-US" dirty="0"/>
          </a:p>
          <a:p>
            <a:r>
              <a:rPr lang="en-US" dirty="0"/>
              <a:t>Let t (n) be the time needed to multiply two n x n matrices by recursive use of equations.</a:t>
            </a:r>
          </a:p>
          <a:p>
            <a:pPr marL="0" indent="0" algn="ctr">
              <a:buNone/>
            </a:pPr>
            <a:r>
              <a:rPr lang="en-US" b="1" dirty="0"/>
              <a:t>t(n)= 7t(n/2) + g(n)</a:t>
            </a:r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smtClean="0"/>
              <a:t>g(n</a:t>
            </a:r>
            <a:r>
              <a:rPr lang="en-US" dirty="0"/>
              <a:t>) ϵ O(n</a:t>
            </a:r>
            <a:r>
              <a:rPr lang="en-US" baseline="30000" dirty="0"/>
              <a:t>2</a:t>
            </a:r>
            <a:r>
              <a:rPr lang="en-US" dirty="0"/>
              <a:t>). This recurrence is another instance of our general analysis for divide-and-conquer algorithms.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8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err="1"/>
              <a:t>Strassen’s</a:t>
            </a:r>
            <a:r>
              <a:rPr lang="fr-FR" sz="2800" dirty="0"/>
              <a:t> </a:t>
            </a:r>
            <a:r>
              <a:rPr lang="fr-FR" sz="2800" dirty="0" err="1"/>
              <a:t>Algorithm</a:t>
            </a:r>
            <a:r>
              <a:rPr lang="fr-FR" sz="2800" dirty="0"/>
              <a:t> for matrix multiplication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036637"/>
            <a:ext cx="8763000" cy="5334000"/>
          </a:xfrm>
        </p:spPr>
        <p:txBody>
          <a:bodyPr/>
          <a:lstStyle/>
          <a:p>
            <a:r>
              <a:rPr lang="en-US" dirty="0"/>
              <a:t>The general equation applies with l = 7, b = 2 and k = 2.</a:t>
            </a:r>
          </a:p>
          <a:p>
            <a:endParaRPr lang="en-US" dirty="0"/>
          </a:p>
          <a:p>
            <a:r>
              <a:rPr lang="en-US" dirty="0"/>
              <a:t>Since l &gt; 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dirty="0"/>
              <a:t>, the third case yields t(n) ϵ  O(n</a:t>
            </a:r>
            <a:r>
              <a:rPr lang="en-US" baseline="30000" dirty="0"/>
              <a:t>lg7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Since lg7 &lt; 2.81, it is thus possible to multiply two n x n matrices in a time </a:t>
            </a:r>
            <a:r>
              <a:rPr lang="en-US" b="1" dirty="0"/>
              <a:t>in O(n</a:t>
            </a:r>
            <a:r>
              <a:rPr lang="en-US" b="1" baseline="30000" dirty="0"/>
              <a:t>2.81</a:t>
            </a:r>
            <a:r>
              <a:rPr lang="en-US" b="1" dirty="0"/>
              <a:t>), </a:t>
            </a:r>
            <a:r>
              <a:rPr lang="en-US" dirty="0"/>
              <a:t>provided scalar operations are elementary.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10200" y="4648200"/>
            <a:ext cx="3200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t(n)= 7t(n/2) + 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2</a:t>
            </a:r>
            <a:endParaRPr 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552450" y="4343400"/>
                <a:ext cx="4495800" cy="15979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&lt;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𝑙𝑜𝑔𝑛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&gt;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4343400"/>
                <a:ext cx="4495800" cy="159796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86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6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Strassen’s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" y="111832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Strassen’s algorithm to compute the matrix product.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43000" y="1783905"/>
                <a:ext cx="3797644" cy="968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l-G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l-GR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1        3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7        5 </m:t>
                              </m:r>
                            </m:den>
                          </m:f>
                        </m:e>
                      </m:d>
                      <m: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6      8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4       2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783905"/>
                <a:ext cx="3797644" cy="968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86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</a:t>
            </a:r>
            <a:r>
              <a:rPr lang="en-US" dirty="0"/>
              <a:t>a and n be two integers. We wish to compute the </a:t>
            </a:r>
            <a:r>
              <a:rPr lang="en-US" dirty="0" smtClean="0"/>
              <a:t>exponentiation </a:t>
            </a:r>
            <a:r>
              <a:rPr lang="en-US" b="1" dirty="0">
                <a:solidFill>
                  <a:srgbClr val="FF0000"/>
                </a:solidFill>
              </a:rPr>
              <a:t>x = a</a:t>
            </a:r>
            <a:r>
              <a:rPr lang="en-US" b="1" baseline="30000" dirty="0">
                <a:solidFill>
                  <a:srgbClr val="FF0000"/>
                </a:solidFill>
              </a:rPr>
              <a:t>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Exponentiation using Sequential </a:t>
            </a:r>
            <a:r>
              <a:rPr lang="en-US" dirty="0" smtClean="0"/>
              <a:t>Approach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algorithm takes a time in Θ(n) since the instruction r </a:t>
            </a:r>
            <a:r>
              <a:rPr lang="en-US" dirty="0" smtClean="0"/>
              <a:t>= </a:t>
            </a:r>
            <a:r>
              <a:rPr lang="en-US" dirty="0"/>
              <a:t>a * r is executed exactly  n-1 times, provided the multiplications are counted as elementary operations.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71600" y="2514600"/>
            <a:ext cx="5334000" cy="228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>
                <a:solidFill>
                  <a:schemeClr val="tx1"/>
                </a:solidFill>
              </a:rPr>
              <a:t>function </a:t>
            </a:r>
            <a:r>
              <a:rPr lang="en-US" sz="2400" b="1" i="1" dirty="0" err="1">
                <a:solidFill>
                  <a:schemeClr val="tx1"/>
                </a:solidFill>
              </a:rPr>
              <a:t>exposeq</a:t>
            </a:r>
            <a:r>
              <a:rPr lang="en-US" sz="2400" b="1" i="1" dirty="0">
                <a:solidFill>
                  <a:schemeClr val="tx1"/>
                </a:solidFill>
              </a:rPr>
              <a:t>(a, n)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i="1" dirty="0">
                <a:solidFill>
                  <a:schemeClr val="tx1"/>
                </a:solidFill>
              </a:rPr>
              <a:t>r </a:t>
            </a:r>
            <a:r>
              <a:rPr lang="en-US" sz="2400" b="1" i="1" dirty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r>
              <a:rPr lang="en-US" sz="2400" b="1" i="1" dirty="0">
                <a:solidFill>
                  <a:schemeClr val="tx1"/>
                </a:solidFill>
              </a:rPr>
              <a:t>  a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i="1" dirty="0">
                <a:solidFill>
                  <a:schemeClr val="tx1"/>
                </a:solidFill>
              </a:rPr>
              <a:t>for </a:t>
            </a:r>
            <a:r>
              <a:rPr lang="en-US" sz="2400" b="1" i="1" dirty="0" err="1">
                <a:solidFill>
                  <a:schemeClr val="tx1"/>
                </a:solidFill>
              </a:rPr>
              <a:t>i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r>
              <a:rPr lang="en-US" sz="2400" b="1" i="1" dirty="0">
                <a:solidFill>
                  <a:schemeClr val="tx1"/>
                </a:solidFill>
              </a:rPr>
              <a:t> 1 to n - 1 do 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b="1" i="1" dirty="0">
                <a:solidFill>
                  <a:schemeClr val="tx1"/>
                </a:solidFill>
              </a:rPr>
              <a:t>r</a:t>
            </a:r>
            <a:r>
              <a:rPr lang="en-US" sz="2400" b="1" i="1" dirty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r>
              <a:rPr lang="en-US" sz="2400" b="1" i="1" dirty="0">
                <a:solidFill>
                  <a:schemeClr val="tx1"/>
                </a:solidFill>
              </a:rPr>
              <a:t> a * r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i="1" dirty="0">
                <a:solidFill>
                  <a:schemeClr val="tx1"/>
                </a:solidFill>
              </a:rPr>
              <a:t>return 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6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to </a:t>
            </a:r>
            <a:r>
              <a:rPr lang="en-US" dirty="0"/>
              <a:t>handle larger operands, we must take account of the time required for each multiplication. </a:t>
            </a:r>
            <a:endParaRPr lang="en-US" dirty="0" smtClean="0"/>
          </a:p>
          <a:p>
            <a:r>
              <a:rPr lang="en-US" dirty="0"/>
              <a:t>Let 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/>
              <a:t> be the size of </a:t>
            </a:r>
            <a:r>
              <a:rPr lang="en-US" dirty="0" smtClean="0"/>
              <a:t>operand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Therefore</a:t>
            </a:r>
            <a:r>
              <a:rPr lang="en-US" dirty="0"/>
              <a:t>, the multiplication performed the </a:t>
            </a:r>
            <a:r>
              <a:rPr lang="en-US" dirty="0" err="1"/>
              <a:t>i-th</a:t>
            </a:r>
            <a:r>
              <a:rPr lang="en-US" dirty="0"/>
              <a:t> time round the loop concerns an integer of size m and an integer whose size is between </a:t>
            </a:r>
            <a:r>
              <a:rPr lang="en-US" dirty="0" err="1"/>
              <a:t>im</a:t>
            </a:r>
            <a:r>
              <a:rPr lang="en-US" dirty="0"/>
              <a:t> - </a:t>
            </a:r>
            <a:r>
              <a:rPr lang="en-US" dirty="0" err="1"/>
              <a:t>i</a:t>
            </a:r>
            <a:r>
              <a:rPr lang="en-US" dirty="0"/>
              <a:t> + 1 and </a:t>
            </a:r>
            <a:r>
              <a:rPr lang="en-US" dirty="0" err="1"/>
              <a:t>im</a:t>
            </a:r>
            <a:r>
              <a:rPr lang="en-US" dirty="0"/>
              <a:t>, which takes a time between M(m, </a:t>
            </a:r>
            <a:r>
              <a:rPr lang="en-US" dirty="0" err="1"/>
              <a:t>im</a:t>
            </a:r>
            <a:r>
              <a:rPr lang="en-US" dirty="0"/>
              <a:t> - </a:t>
            </a:r>
            <a:r>
              <a:rPr lang="en-US" dirty="0" err="1"/>
              <a:t>i</a:t>
            </a:r>
            <a:r>
              <a:rPr lang="en-US" dirty="0"/>
              <a:t> + 1) and M(m, </a:t>
            </a:r>
            <a:r>
              <a:rPr lang="en-US" dirty="0" err="1"/>
              <a:t>im</a:t>
            </a:r>
            <a:r>
              <a:rPr lang="en-US" dirty="0"/>
              <a:t>).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4267200"/>
            <a:ext cx="8153400" cy="2057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sz="2200" i="1" dirty="0" smtClean="0">
                <a:solidFill>
                  <a:srgbClr val="E40524"/>
                </a:solidFill>
              </a:rPr>
              <a:t>a = 5  so m = 1 and n = 25 </a:t>
            </a:r>
            <a:r>
              <a:rPr lang="en-US" sz="2200" dirty="0" smtClean="0">
                <a:solidFill>
                  <a:schemeClr val="tx1"/>
                </a:solidFill>
              </a:rPr>
              <a:t>and suppose </a:t>
            </a:r>
            <a:r>
              <a:rPr lang="en-US" sz="2200" i="1" dirty="0" err="1" smtClean="0">
                <a:solidFill>
                  <a:srgbClr val="E40524"/>
                </a:solidFill>
              </a:rPr>
              <a:t>i</a:t>
            </a:r>
            <a:r>
              <a:rPr lang="en-US" sz="2200" i="1" dirty="0" smtClean="0">
                <a:solidFill>
                  <a:srgbClr val="E40524"/>
                </a:solidFill>
              </a:rPr>
              <a:t> = 10</a:t>
            </a:r>
          </a:p>
          <a:p>
            <a:pPr algn="just">
              <a:lnSpc>
                <a:spcPct val="114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The body of loop executes 10</a:t>
            </a:r>
            <a:r>
              <a:rPr lang="en-US" sz="2200" baseline="30000" dirty="0" smtClean="0">
                <a:solidFill>
                  <a:schemeClr val="tx1"/>
                </a:solidFill>
              </a:rPr>
              <a:t>th</a:t>
            </a:r>
            <a:r>
              <a:rPr lang="en-US" sz="2200" dirty="0" smtClean="0">
                <a:solidFill>
                  <a:schemeClr val="tx1"/>
                </a:solidFill>
              </a:rPr>
              <a:t> time as,</a:t>
            </a:r>
          </a:p>
          <a:p>
            <a:pPr lvl="2" algn="just">
              <a:lnSpc>
                <a:spcPct val="114000"/>
              </a:lnSpc>
            </a:pPr>
            <a:r>
              <a:rPr lang="en-US" sz="2200" b="1" dirty="0" smtClean="0">
                <a:solidFill>
                  <a:schemeClr val="tx1"/>
                </a:solidFill>
              </a:rPr>
              <a:t>r = a * r </a:t>
            </a:r>
            <a:r>
              <a:rPr lang="en-US" sz="2200" dirty="0" smtClean="0">
                <a:solidFill>
                  <a:schemeClr val="tx1"/>
                </a:solidFill>
              </a:rPr>
              <a:t>(here 9 times multiplication is already done so </a:t>
            </a:r>
            <a:r>
              <a:rPr lang="en-US" sz="2200" b="1" dirty="0" smtClean="0">
                <a:solidFill>
                  <a:schemeClr val="tx1"/>
                </a:solidFill>
              </a:rPr>
              <a:t>r = 5</a:t>
            </a:r>
            <a:r>
              <a:rPr lang="en-US" sz="2200" b="1" baseline="30000" dirty="0" smtClean="0">
                <a:solidFill>
                  <a:schemeClr val="tx1"/>
                </a:solidFill>
              </a:rPr>
              <a:t>9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= 1953125)</a:t>
            </a:r>
          </a:p>
          <a:p>
            <a:pPr lvl="2" algn="just">
              <a:lnSpc>
                <a:spcPct val="114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The size of r is between </a:t>
            </a:r>
            <a:r>
              <a:rPr lang="en-US" sz="2200" dirty="0" smtClean="0">
                <a:solidFill>
                  <a:srgbClr val="FF0000"/>
                </a:solidFill>
              </a:rPr>
              <a:t>im-i+1 to </a:t>
            </a:r>
            <a:r>
              <a:rPr lang="en-US" sz="2200" dirty="0" err="1" smtClean="0">
                <a:solidFill>
                  <a:srgbClr val="FF0000"/>
                </a:solidFill>
              </a:rPr>
              <a:t>im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i.e. between 1 to 10 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total time T(m, n) spent multiplying when computing an with </a:t>
                </a:r>
                <a:r>
                  <a:rPr lang="en-US" dirty="0" err="1"/>
                  <a:t>exposeq</a:t>
                </a:r>
                <a:r>
                  <a:rPr lang="en-US" dirty="0"/>
                  <a:t> is </a:t>
                </a:r>
                <a:r>
                  <a:rPr lang="en-US" dirty="0" smtClean="0"/>
                  <a:t>therefore,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𝑖𝑚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𝑖𝑚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𝑖𝑚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914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Thus,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b="1" dirty="0"/>
              <a:t>T(m, n) </a:t>
            </a:r>
            <a:r>
              <a:rPr lang="en-US" b="1" dirty="0" smtClean="0"/>
              <a:t>= </a:t>
            </a:r>
            <a:r>
              <a:rPr lang="en-US" b="1" dirty="0"/>
              <a:t>Θ (m</a:t>
            </a:r>
            <a:r>
              <a:rPr lang="en-US" b="1" baseline="30000" dirty="0"/>
              <a:t>2</a:t>
            </a:r>
            <a:r>
              <a:rPr lang="en-US" b="1" dirty="0"/>
              <a:t> n</a:t>
            </a:r>
            <a:r>
              <a:rPr lang="en-US" b="1" baseline="30000" dirty="0"/>
              <a:t>2</a:t>
            </a:r>
            <a:r>
              <a:rPr lang="en-US" b="1" dirty="0"/>
              <a:t> ) 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use the divide-and-conquer multiplication algorithm, 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b="1" dirty="0" smtClean="0"/>
              <a:t>T(m</a:t>
            </a:r>
            <a:r>
              <a:rPr lang="en-US" b="1" dirty="0"/>
              <a:t>, n) ϵ Θ (m</a:t>
            </a:r>
            <a:r>
              <a:rPr lang="en-US" b="1" baseline="30000" dirty="0"/>
              <a:t>lg3</a:t>
            </a:r>
            <a:r>
              <a:rPr lang="en-US" b="1" dirty="0"/>
              <a:t> n</a:t>
            </a:r>
            <a:r>
              <a:rPr lang="en-US" b="1" baseline="30000" dirty="0"/>
              <a:t>2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24200" y="2971800"/>
            <a:ext cx="2743200" cy="60960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Analysis: Fibonacci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Iterative and Recursive algorithm to find out Fibonacci series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count all arithmetic operations at unit cost; the instructions inside for loop take constant time</a:t>
            </a:r>
            <a:r>
              <a:rPr lang="en-US" dirty="0" smtClean="0"/>
              <a:t>. The </a:t>
            </a:r>
            <a:r>
              <a:rPr lang="en-US" dirty="0"/>
              <a:t>time taken by the for loop is bounded above by n times this constant, i.e. </a:t>
            </a:r>
            <a:r>
              <a:rPr lang="en-US" b="1" dirty="0" err="1" smtClean="0"/>
              <a:t>nc</a:t>
            </a:r>
            <a:r>
              <a:rPr lang="en-US" b="1" dirty="0" smtClean="0"/>
              <a:t> = </a:t>
            </a:r>
            <a:r>
              <a:rPr lang="en-US" b="1" dirty="0"/>
              <a:t>Θ (n).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47337"/>
              </p:ext>
            </p:extLst>
          </p:nvPr>
        </p:nvGraphicFramePr>
        <p:xfrm>
          <a:off x="2431574" y="1905000"/>
          <a:ext cx="4280853" cy="2834640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4280853">
                  <a:extLst>
                    <a:ext uri="{9D8B030D-6E8A-4147-A177-3AD203B41FA5}">
                      <a16:colId xmlns:a16="http://schemas.microsoft.com/office/drawing/2014/main" val="367445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Iterative Algorithm for Fibonacci series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248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Function </a:t>
                      </a:r>
                      <a:r>
                        <a:rPr lang="en-US" sz="2000" dirty="0" err="1">
                          <a:effectLst/>
                        </a:rPr>
                        <a:t>fibiter</a:t>
                      </a:r>
                      <a:r>
                        <a:rPr lang="en-US" sz="2000" dirty="0">
                          <a:effectLst/>
                        </a:rPr>
                        <a:t>(n)</a:t>
                      </a:r>
                    </a:p>
                    <a:p>
                      <a:pPr marL="91440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     i ← 1; j ← 0</a:t>
                      </a:r>
                    </a:p>
                    <a:p>
                      <a:pPr marL="91440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     for k ← 1 to n do</a:t>
                      </a:r>
                    </a:p>
                    <a:p>
                      <a:pPr marL="91440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             j ← i + j</a:t>
                      </a:r>
                    </a:p>
                    <a:p>
                      <a:pPr marL="91440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             i ← j – i</a:t>
                      </a:r>
                    </a:p>
                    <a:p>
                      <a:pPr marL="91440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             return j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60860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3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Exponentiation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Divide</a:t>
            </a:r>
            <a:r>
              <a:rPr lang="fr-FR" dirty="0"/>
              <a:t> &amp; </a:t>
            </a:r>
            <a:r>
              <a:rPr lang="fr-FR" dirty="0" err="1"/>
              <a:t>Conquer</a:t>
            </a:r>
            <a:r>
              <a:rPr lang="fr-FR" dirty="0"/>
              <a:t> </a:t>
            </a:r>
            <a:r>
              <a:rPr lang="fr-FR" dirty="0" smtClean="0"/>
              <a:t>Technique.</a:t>
            </a:r>
          </a:p>
          <a:p>
            <a:r>
              <a:rPr lang="fr-FR" dirty="0" smtClean="0"/>
              <a:t>Suppose to comput a</a:t>
            </a:r>
            <a:r>
              <a:rPr lang="fr-FR" baseline="30000" dirty="0" smtClean="0"/>
              <a:t>10</a:t>
            </a:r>
          </a:p>
          <a:p>
            <a:endParaRPr lang="fr-FR" baseline="30000" dirty="0"/>
          </a:p>
          <a:p>
            <a:r>
              <a:rPr lang="fr-FR" dirty="0" smtClean="0"/>
              <a:t>a</a:t>
            </a:r>
            <a:r>
              <a:rPr lang="fr-FR" baseline="30000" dirty="0" smtClean="0"/>
              <a:t>10  </a:t>
            </a:r>
            <a:r>
              <a:rPr lang="fr-FR" dirty="0" smtClean="0"/>
              <a:t> = (a</a:t>
            </a:r>
            <a:r>
              <a:rPr lang="fr-FR" baseline="30000" dirty="0" smtClean="0"/>
              <a:t>5</a:t>
            </a:r>
            <a:r>
              <a:rPr lang="fr-FR" dirty="0" smtClean="0"/>
              <a:t>)</a:t>
            </a:r>
            <a:r>
              <a:rPr lang="fr-FR" baseline="30000" dirty="0" smtClean="0"/>
              <a:t>2 </a:t>
            </a:r>
            <a:r>
              <a:rPr lang="fr-FR" dirty="0"/>
              <a:t>= </a:t>
            </a:r>
            <a:r>
              <a:rPr lang="fr-FR" dirty="0" smtClean="0"/>
              <a:t>(a.a</a:t>
            </a:r>
            <a:r>
              <a:rPr lang="fr-FR" baseline="30000" dirty="0" smtClean="0"/>
              <a:t>4</a:t>
            </a:r>
            <a:r>
              <a:rPr lang="fr-FR" dirty="0" smtClean="0"/>
              <a:t>)</a:t>
            </a:r>
            <a:r>
              <a:rPr lang="fr-FR" baseline="30000" dirty="0" smtClean="0"/>
              <a:t>2 </a:t>
            </a:r>
            <a:r>
              <a:rPr lang="fr-FR" dirty="0"/>
              <a:t>= (a</a:t>
            </a:r>
            <a:r>
              <a:rPr lang="fr-FR" dirty="0" smtClean="0"/>
              <a:t>.(a</a:t>
            </a:r>
            <a:r>
              <a:rPr lang="fr-FR" baseline="30000" dirty="0" smtClean="0"/>
              <a:t>2</a:t>
            </a:r>
            <a:r>
              <a:rPr lang="fr-FR" dirty="0" smtClean="0"/>
              <a:t> )</a:t>
            </a:r>
            <a:r>
              <a:rPr lang="fr-FR" baseline="30000" dirty="0" smtClean="0"/>
              <a:t>2</a:t>
            </a:r>
            <a:r>
              <a:rPr lang="fr-FR" dirty="0" smtClean="0"/>
              <a:t>)</a:t>
            </a:r>
            <a:r>
              <a:rPr lang="fr-FR" baseline="30000" dirty="0" smtClean="0"/>
              <a:t>2   </a:t>
            </a:r>
            <a:endParaRPr lang="fr-FR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3200400"/>
            <a:ext cx="3704709" cy="118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20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33500" y="1135063"/>
            <a:ext cx="6477000" cy="18367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function </a:t>
            </a:r>
            <a:r>
              <a:rPr lang="en-US" sz="2400" b="1" i="1" dirty="0" err="1">
                <a:solidFill>
                  <a:schemeClr val="tx1"/>
                </a:solidFill>
              </a:rPr>
              <a:t>expoDC</a:t>
            </a:r>
            <a:r>
              <a:rPr lang="en-US" sz="2400" b="1" i="1" dirty="0">
                <a:solidFill>
                  <a:schemeClr val="tx1"/>
                </a:solidFill>
              </a:rPr>
              <a:t>(a, n)</a:t>
            </a:r>
          </a:p>
          <a:p>
            <a:pPr lvl="1">
              <a:lnSpc>
                <a:spcPct val="114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if n = 1 then return a</a:t>
            </a:r>
          </a:p>
          <a:p>
            <a:pPr lvl="1">
              <a:lnSpc>
                <a:spcPct val="114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if n is even then return [</a:t>
            </a:r>
            <a:r>
              <a:rPr lang="en-US" sz="2400" b="1" i="1" dirty="0" err="1">
                <a:solidFill>
                  <a:schemeClr val="tx1"/>
                </a:solidFill>
              </a:rPr>
              <a:t>expoDC</a:t>
            </a:r>
            <a:r>
              <a:rPr lang="en-US" sz="2400" b="1" i="1" dirty="0">
                <a:solidFill>
                  <a:schemeClr val="tx1"/>
                </a:solidFill>
              </a:rPr>
              <a:t>(a, n/2)]</a:t>
            </a:r>
            <a:r>
              <a:rPr lang="en-US" sz="2400" b="1" i="1" baseline="30000" dirty="0">
                <a:solidFill>
                  <a:schemeClr val="tx1"/>
                </a:solidFill>
              </a:rPr>
              <a:t>2</a:t>
            </a:r>
          </a:p>
          <a:p>
            <a:pPr lvl="1">
              <a:lnSpc>
                <a:spcPct val="114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return a * </a:t>
            </a:r>
            <a:r>
              <a:rPr lang="en-US" sz="2400" b="1" i="1" dirty="0" err="1">
                <a:solidFill>
                  <a:schemeClr val="tx1"/>
                </a:solidFill>
              </a:rPr>
              <a:t>expoDC</a:t>
            </a:r>
            <a:r>
              <a:rPr lang="en-US" sz="2400" b="1" i="1" dirty="0">
                <a:solidFill>
                  <a:schemeClr val="tx1"/>
                </a:solidFill>
              </a:rPr>
              <a:t>(a, n - 1)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21" y="3192463"/>
            <a:ext cx="5135879" cy="116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80371"/>
            <a:ext cx="7005069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62200" y="5816313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Solving it,   </a:t>
            </a:r>
            <a:r>
              <a:rPr lang="en-US" sz="2400" b="1" dirty="0" smtClean="0"/>
              <a:t>T(m, n) </a:t>
            </a:r>
            <a:r>
              <a:rPr lang="en-US" sz="2400" b="1" dirty="0"/>
              <a:t>ϵ</a:t>
            </a:r>
            <a:r>
              <a:rPr lang="en-US" sz="2400" dirty="0" smtClean="0"/>
              <a:t> </a:t>
            </a:r>
            <a:r>
              <a:rPr lang="en-US" sz="2400" b="1" dirty="0"/>
              <a:t>Θ (m</a:t>
            </a:r>
            <a:r>
              <a:rPr lang="en-US" sz="2400" b="1" baseline="30000" dirty="0"/>
              <a:t>lg3</a:t>
            </a:r>
            <a:r>
              <a:rPr lang="en-US" sz="2400" b="1" dirty="0"/>
              <a:t> </a:t>
            </a:r>
            <a:r>
              <a:rPr lang="en-US" sz="2400" b="1" dirty="0" smtClean="0"/>
              <a:t>n</a:t>
            </a:r>
            <a:r>
              <a:rPr lang="en-US" sz="2400" b="1" baseline="30000" dirty="0" smtClean="0"/>
              <a:t>lg3</a:t>
            </a:r>
            <a:r>
              <a:rPr lang="en-US" sz="2400" b="1" dirty="0" smtClean="0"/>
              <a:t>)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810000" y="5742345"/>
            <a:ext cx="2743200" cy="60960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0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25166</TotalTime>
  <Words>5608</Words>
  <Application>Microsoft Office PowerPoint</Application>
  <PresentationFormat>On-screen Show (4:3)</PresentationFormat>
  <Paragraphs>1309</Paragraphs>
  <Slides>91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3" baseType="lpstr">
      <vt:lpstr>Arial</vt:lpstr>
      <vt:lpstr>Calibri</vt:lpstr>
      <vt:lpstr>Cambria Math</vt:lpstr>
      <vt:lpstr>FontAwesome</vt:lpstr>
      <vt:lpstr>Open Sans</vt:lpstr>
      <vt:lpstr>Open Sans Extrabold</vt:lpstr>
      <vt:lpstr>Open Sans Semibold</vt:lpstr>
      <vt:lpstr>Symbol</vt:lpstr>
      <vt:lpstr>Times New Roman</vt:lpstr>
      <vt:lpstr>Wingdings</vt:lpstr>
      <vt:lpstr>Office Theme</vt:lpstr>
      <vt:lpstr>Equation</vt:lpstr>
      <vt:lpstr>Unit – 3 Divide and Conquer Algorithm</vt:lpstr>
      <vt:lpstr>Topics to be covered</vt:lpstr>
      <vt:lpstr>Recurrence equations</vt:lpstr>
      <vt:lpstr>Methods to solve Recurrence</vt:lpstr>
      <vt:lpstr>Substitution method</vt:lpstr>
      <vt:lpstr>Exercise </vt:lpstr>
      <vt:lpstr>Exercise</vt:lpstr>
      <vt:lpstr>Homogeneous recurrence </vt:lpstr>
      <vt:lpstr>Analysis: Fibonacci series</vt:lpstr>
      <vt:lpstr>Analysis: Fibonacci series</vt:lpstr>
      <vt:lpstr>Analysis: Fibonacci series</vt:lpstr>
      <vt:lpstr>Analysis: Fibonacci series</vt:lpstr>
      <vt:lpstr>Analysis: Fibonacci series</vt:lpstr>
      <vt:lpstr>Analysis: Tower of Hanoi</vt:lpstr>
      <vt:lpstr>Analysis: Tower of Hanoi</vt:lpstr>
      <vt:lpstr>Analysis: Tower of Hanoi</vt:lpstr>
      <vt:lpstr>Analysis: Tower of Hanoi</vt:lpstr>
      <vt:lpstr>Exercise </vt:lpstr>
      <vt:lpstr>Mater method</vt:lpstr>
      <vt:lpstr>Mater method</vt:lpstr>
      <vt:lpstr>Mater method</vt:lpstr>
      <vt:lpstr>Mater method</vt:lpstr>
      <vt:lpstr>Recurrence tree method</vt:lpstr>
      <vt:lpstr>Recurrence tree method</vt:lpstr>
      <vt:lpstr>Recurrence tree method</vt:lpstr>
      <vt:lpstr>Recurrence tree method</vt:lpstr>
      <vt:lpstr>Recurrence tree method</vt:lpstr>
      <vt:lpstr>Recurrence tree method</vt:lpstr>
      <vt:lpstr>Recurrence tree method</vt:lpstr>
      <vt:lpstr>Recurrence tree</vt:lpstr>
      <vt:lpstr>Recurrence tree</vt:lpstr>
      <vt:lpstr>Recurrence tree</vt:lpstr>
      <vt:lpstr>Recurrence tree</vt:lpstr>
      <vt:lpstr>Recurrence tree</vt:lpstr>
      <vt:lpstr>Recurrence tree</vt:lpstr>
      <vt:lpstr>Divide &amp; conquer (D&amp;C) Technique</vt:lpstr>
      <vt:lpstr>D&amp;C: general template</vt:lpstr>
      <vt:lpstr>D&amp;C: general template</vt:lpstr>
      <vt:lpstr> </vt:lpstr>
      <vt:lpstr>Multiplying large Integers Problem</vt:lpstr>
      <vt:lpstr>Multiplying large Integers Problem</vt:lpstr>
      <vt:lpstr>Multiplying large Integers Problem</vt:lpstr>
      <vt:lpstr>Multiplying large Integers Problem</vt:lpstr>
      <vt:lpstr>Binary search</vt:lpstr>
      <vt:lpstr>Binary search : Example</vt:lpstr>
      <vt:lpstr>Binary search : Example</vt:lpstr>
      <vt:lpstr>Binary search : Example</vt:lpstr>
      <vt:lpstr>Binary search : Example</vt:lpstr>
      <vt:lpstr>Binary search</vt:lpstr>
      <vt:lpstr>Binary search</vt:lpstr>
      <vt:lpstr>Binary search</vt:lpstr>
      <vt:lpstr>Merge sort</vt:lpstr>
      <vt:lpstr>Merge sort </vt:lpstr>
      <vt:lpstr>Merge sort</vt:lpstr>
      <vt:lpstr>Merge sort</vt:lpstr>
      <vt:lpstr>Merge sort</vt:lpstr>
      <vt:lpstr>Quick sort</vt:lpstr>
      <vt:lpstr>Quick sort</vt:lpstr>
      <vt:lpstr>Quick sort: Example</vt:lpstr>
      <vt:lpstr>Quick sort: Example</vt:lpstr>
      <vt:lpstr>Quick sort: Example</vt:lpstr>
      <vt:lpstr>Quick sort: Example</vt:lpstr>
      <vt:lpstr>Quick sort: Example</vt:lpstr>
      <vt:lpstr>Quick sort: Example</vt:lpstr>
      <vt:lpstr>Quick sort: Example</vt:lpstr>
      <vt:lpstr>Quick sort: Example</vt:lpstr>
      <vt:lpstr>Quick sort: Example</vt:lpstr>
      <vt:lpstr>Quick sort Algorithm</vt:lpstr>
      <vt:lpstr>Quick sort Algorithm</vt:lpstr>
      <vt:lpstr>Quick sort: Example</vt:lpstr>
      <vt:lpstr>Quick sort: Example</vt:lpstr>
      <vt:lpstr>Quick sort: Example</vt:lpstr>
      <vt:lpstr>Quick sort: Example</vt:lpstr>
      <vt:lpstr>Quick sort: Example</vt:lpstr>
      <vt:lpstr>Quick sort: Example</vt:lpstr>
      <vt:lpstr>Quick sort: Example</vt:lpstr>
      <vt:lpstr>Quick sort</vt:lpstr>
      <vt:lpstr>Quick sort</vt:lpstr>
      <vt:lpstr>Strassen’s Algorithm for matrix multiplication </vt:lpstr>
      <vt:lpstr>Strassen’s Algorithm for matrix multiplication </vt:lpstr>
      <vt:lpstr>Strassen’s Algorithm for matrix multiplication </vt:lpstr>
      <vt:lpstr>Strassen’s Algorithm for matrix multiplication </vt:lpstr>
      <vt:lpstr>Strassen’s Algorithm for matrix multiplication </vt:lpstr>
      <vt:lpstr>Strassen’s Algorithm for matrix multiplication </vt:lpstr>
      <vt:lpstr>Strassen’s Algorithm</vt:lpstr>
      <vt:lpstr>Exponentiation </vt:lpstr>
      <vt:lpstr>Exponentiation</vt:lpstr>
      <vt:lpstr>Exponentiation</vt:lpstr>
      <vt:lpstr>Exponentiation</vt:lpstr>
      <vt:lpstr>Exponentiation</vt:lpstr>
      <vt:lpstr>Exponentiation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1150</cp:revision>
  <dcterms:created xsi:type="dcterms:W3CDTF">2013-05-17T03:00:03Z</dcterms:created>
  <dcterms:modified xsi:type="dcterms:W3CDTF">2017-09-19T03:44:26Z</dcterms:modified>
</cp:coreProperties>
</file>