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83" r:id="rId10"/>
    <p:sldId id="364" r:id="rId11"/>
    <p:sldId id="365" r:id="rId12"/>
    <p:sldId id="370" r:id="rId13"/>
    <p:sldId id="393" r:id="rId14"/>
    <p:sldId id="394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71" r:id="rId25"/>
    <p:sldId id="372" r:id="rId26"/>
    <p:sldId id="373" r:id="rId27"/>
    <p:sldId id="374" r:id="rId28"/>
    <p:sldId id="402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404" r:id="rId38"/>
    <p:sldId id="405" r:id="rId39"/>
    <p:sldId id="403" r:id="rId40"/>
    <p:sldId id="407" r:id="rId41"/>
    <p:sldId id="406" r:id="rId42"/>
    <p:sldId id="395" r:id="rId43"/>
    <p:sldId id="396" r:id="rId44"/>
    <p:sldId id="397" r:id="rId45"/>
    <p:sldId id="408" r:id="rId46"/>
    <p:sldId id="398" r:id="rId47"/>
    <p:sldId id="399" r:id="rId48"/>
    <p:sldId id="4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yqY+K+iu0PM6aDNQ1haNw==" hashData="vlKhKFSOTh0QmPWXw4oTax3stlkPb0zcZ4uN5H99WkOA/tpA9bZUQBGTAz7yh6ywL2wfJGW4iclVpDdqTZzTE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537" autoAdjust="0"/>
  </p:normalViewPr>
  <p:slideViewPr>
    <p:cSldViewPr>
      <p:cViewPr varScale="1">
        <p:scale>
          <a:sx n="59" d="100"/>
          <a:sy n="59" d="100"/>
        </p:scale>
        <p:origin x="1433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4: </a:t>
            </a:r>
            <a:r>
              <a:rPr lang="en-US" sz="1800" baseline="0" noProof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dirty="0" smtClean="0"/>
              <a:t> Programming                </a:t>
            </a:r>
            <a:fld id="{2043C084-C649-42E4-BB4B-8C1192AED481}" type="slidenum">
              <a:rPr lang="en-US" smtClean="0"/>
              <a:t>‹#›</a:t>
            </a:fld>
            <a:r>
              <a:rPr lang="en-US" dirty="0" smtClean="0"/>
              <a:t>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Gopi Sanghani</a:t>
            </a: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9825621471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gopi.sanghani@darshan.ac.in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Analysis and Design of Algorithms (2170703)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Dynamic Programming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generate table V(1…n,0…W)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where</a:t>
            </a:r>
            <a:r>
              <a:rPr lang="en-US" dirty="0">
                <a:solidFill>
                  <a:schemeClr val="accent2"/>
                </a:solidFill>
              </a:rPr>
              <a:t>, n= number of objects. Here n=5</a:t>
            </a:r>
          </a:p>
          <a:p>
            <a:r>
              <a:rPr lang="en-US" dirty="0" smtClean="0"/>
              <a:t>W</a:t>
            </a:r>
            <a:r>
              <a:rPr lang="en-US" dirty="0"/>
              <a:t>= capacity of knapsack.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Here </a:t>
            </a:r>
            <a:r>
              <a:rPr lang="en-US" dirty="0">
                <a:solidFill>
                  <a:schemeClr val="accent2"/>
                </a:solidFill>
              </a:rPr>
              <a:t>W=11</a:t>
            </a:r>
          </a:p>
          <a:p>
            <a:r>
              <a:rPr lang="en-US" dirty="0" smtClean="0"/>
              <a:t>To </a:t>
            </a:r>
            <a:r>
              <a:rPr lang="en-US" dirty="0"/>
              <a:t>generate table V[</a:t>
            </a:r>
            <a:r>
              <a:rPr lang="en-US" dirty="0" err="1"/>
              <a:t>i</a:t>
            </a:r>
            <a:r>
              <a:rPr lang="en-US" dirty="0"/>
              <a:t>][j] use following steps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Step-1: Make V[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][0] = 0 for 0 &lt;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≤n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Step-2: if j &lt; w</a:t>
            </a:r>
            <a:r>
              <a:rPr lang="en-US" b="1" baseline="-25000" dirty="0">
                <a:solidFill>
                  <a:schemeClr val="accent2"/>
                </a:solidFill>
              </a:rPr>
              <a:t> </a:t>
            </a:r>
            <a:r>
              <a:rPr lang="en-US" b="1" baseline="-25000" dirty="0" err="1">
                <a:solidFill>
                  <a:schemeClr val="accent2"/>
                </a:solidFill>
              </a:rPr>
              <a:t>i</a:t>
            </a:r>
            <a:r>
              <a:rPr lang="en-US" b="1" baseline="-25000" dirty="0">
                <a:solidFill>
                  <a:schemeClr val="accent2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then take V[</a:t>
            </a:r>
            <a:r>
              <a:rPr lang="en-US" b="1" dirty="0" err="1">
                <a:solidFill>
                  <a:schemeClr val="accent2"/>
                </a:solidFill>
              </a:rPr>
              <a:t>i</a:t>
            </a:r>
            <a:r>
              <a:rPr lang="en-US" b="1" dirty="0">
                <a:solidFill>
                  <a:schemeClr val="accent2"/>
                </a:solidFill>
              </a:rPr>
              <a:t>][j] = V[i-1][j]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Step-3: if j ≥ w</a:t>
            </a:r>
            <a:r>
              <a:rPr lang="en-US" b="1" baseline="-25000" dirty="0">
                <a:solidFill>
                  <a:schemeClr val="accent2"/>
                </a:solidFill>
              </a:rPr>
              <a:t> </a:t>
            </a:r>
            <a:r>
              <a:rPr lang="en-US" b="1" baseline="-25000" dirty="0" err="1">
                <a:solidFill>
                  <a:schemeClr val="accent2"/>
                </a:solidFill>
              </a:rPr>
              <a:t>i</a:t>
            </a:r>
            <a:r>
              <a:rPr lang="en-US" b="1" dirty="0">
                <a:solidFill>
                  <a:schemeClr val="accent2"/>
                </a:solidFill>
              </a:rPr>
              <a:t>   then take V[</a:t>
            </a:r>
            <a:r>
              <a:rPr lang="en-US" b="1" dirty="0" err="1">
                <a:solidFill>
                  <a:schemeClr val="accent2"/>
                </a:solidFill>
              </a:rPr>
              <a:t>i</a:t>
            </a:r>
            <a:r>
              <a:rPr lang="en-US" b="1" dirty="0">
                <a:solidFill>
                  <a:schemeClr val="accent2"/>
                </a:solidFill>
              </a:rPr>
              <a:t>][j] = max(V[i-1][j], V[i-1][j- w</a:t>
            </a:r>
            <a:r>
              <a:rPr lang="en-US" b="1" baseline="-25000" dirty="0">
                <a:solidFill>
                  <a:schemeClr val="accent2"/>
                </a:solidFill>
              </a:rPr>
              <a:t> </a:t>
            </a:r>
            <a:r>
              <a:rPr lang="en-US" b="1" baseline="-25000" dirty="0" err="1">
                <a:solidFill>
                  <a:schemeClr val="accent2"/>
                </a:solidFill>
              </a:rPr>
              <a:t>i</a:t>
            </a:r>
            <a:r>
              <a:rPr lang="en-US" b="1" dirty="0" smtClean="0">
                <a:solidFill>
                  <a:schemeClr val="accent2"/>
                </a:solidFill>
              </a:rPr>
              <a:t>]+v</a:t>
            </a:r>
            <a:r>
              <a:rPr lang="en-US" b="1" baseline="-25000" dirty="0" smtClean="0">
                <a:solidFill>
                  <a:schemeClr val="accent2"/>
                </a:solidFill>
              </a:rPr>
              <a:t>i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 lvl="1"/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6222"/>
              </p:ext>
            </p:extLst>
          </p:nvPr>
        </p:nvGraphicFramePr>
        <p:xfrm>
          <a:off x="1524000" y="4779982"/>
          <a:ext cx="6400800" cy="1523836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140276">
                  <a:extLst>
                    <a:ext uri="{9D8B030D-6E8A-4147-A177-3AD203B41FA5}">
                      <a16:colId xmlns:a16="http://schemas.microsoft.com/office/drawing/2014/main" val="1723877004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845621035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3159257064"/>
                    </a:ext>
                  </a:extLst>
                </a:gridCol>
                <a:gridCol w="1069938">
                  <a:extLst>
                    <a:ext uri="{9D8B030D-6E8A-4147-A177-3AD203B41FA5}">
                      <a16:colId xmlns:a16="http://schemas.microsoft.com/office/drawing/2014/main" val="1307698233"/>
                    </a:ext>
                  </a:extLst>
                </a:gridCol>
                <a:gridCol w="980775">
                  <a:extLst>
                    <a:ext uri="{9D8B030D-6E8A-4147-A177-3AD203B41FA5}">
                      <a16:colId xmlns:a16="http://schemas.microsoft.com/office/drawing/2014/main" val="3571796038"/>
                    </a:ext>
                  </a:extLst>
                </a:gridCol>
                <a:gridCol w="891615">
                  <a:extLst>
                    <a:ext uri="{9D8B030D-6E8A-4147-A177-3AD203B41FA5}">
                      <a16:colId xmlns:a16="http://schemas.microsoft.com/office/drawing/2014/main" val="3138893208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Object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335145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03117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90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1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9987"/>
              </p:ext>
            </p:extLst>
          </p:nvPr>
        </p:nvGraphicFramePr>
        <p:xfrm>
          <a:off x="152400" y="2971800"/>
          <a:ext cx="1524000" cy="325549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21783426"/>
                    </a:ext>
                  </a:extLst>
                </a:gridCol>
              </a:tblGrid>
              <a:tr h="610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Weigh</a:t>
                      </a:r>
                      <a:r>
                        <a:rPr lang="en-US" sz="2400" dirty="0" smtClean="0"/>
                        <a:t>t </a:t>
                      </a:r>
                      <a:r>
                        <a:rPr lang="en-US" sz="2000" dirty="0" smtClean="0"/>
                        <a:t>limit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05052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=1, v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=1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15230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=2, v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=6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94478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3</a:t>
                      </a:r>
                      <a:r>
                        <a:rPr lang="en-US" sz="2000" b="1" dirty="0" smtClean="0"/>
                        <a:t>=5, v</a:t>
                      </a:r>
                      <a:r>
                        <a:rPr lang="en-US" sz="2000" b="1" baseline="-25000" dirty="0" smtClean="0"/>
                        <a:t>3</a:t>
                      </a:r>
                      <a:r>
                        <a:rPr lang="en-US" sz="2000" b="1" dirty="0" smtClean="0"/>
                        <a:t>=18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65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4</a:t>
                      </a:r>
                      <a:r>
                        <a:rPr lang="en-US" sz="2000" b="1" dirty="0" smtClean="0"/>
                        <a:t>=6, v</a:t>
                      </a:r>
                      <a:r>
                        <a:rPr lang="en-US" sz="2000" b="1" baseline="-25000" dirty="0" smtClean="0"/>
                        <a:t>4</a:t>
                      </a:r>
                      <a:r>
                        <a:rPr lang="en-US" sz="2000" b="1" dirty="0" smtClean="0"/>
                        <a:t>=22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6701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5</a:t>
                      </a:r>
                      <a:r>
                        <a:rPr lang="en-US" sz="2000" b="1" dirty="0" smtClean="0"/>
                        <a:t>=7, v</a:t>
                      </a:r>
                      <a:r>
                        <a:rPr lang="en-US" sz="2000" b="1" baseline="-25000" dirty="0" smtClean="0"/>
                        <a:t>5</a:t>
                      </a:r>
                      <a:r>
                        <a:rPr lang="en-US" sz="2000" b="1" dirty="0" smtClean="0"/>
                        <a:t>=28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9979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64687"/>
              </p:ext>
            </p:extLst>
          </p:nvPr>
        </p:nvGraphicFramePr>
        <p:xfrm>
          <a:off x="1752601" y="2971800"/>
          <a:ext cx="7200898" cy="5680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5387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560780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560780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3902422784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3445903839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2602001399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2063571596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3950757772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2024079881"/>
                    </a:ext>
                  </a:extLst>
                </a:gridCol>
              </a:tblGrid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76048" y="364878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0307" y="364878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4862" y="364878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0605" y="364878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9015" y="364877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3274" y="364878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47829" y="364877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572" y="364877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8909" y="364877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168" y="364877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37723" y="364877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33466" y="364877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48341" y="57912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2600" y="579120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37155" y="57912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32898" y="57912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31308" y="57912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35567" y="579120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20122" y="57912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15865" y="57912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21202" y="57912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25461" y="57912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10016" y="57912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05759" y="57912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48341" y="419414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52600" y="419414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37155" y="419414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32898" y="419414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31308" y="419414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35567" y="419414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20122" y="419414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15865" y="419414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21202" y="419414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25461" y="419414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10016" y="419414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305759" y="419414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48341" y="47244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52600" y="472440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37155" y="47244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2898" y="47244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1308" y="47244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35567" y="472440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0122" y="47244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15865" y="47244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21202" y="47244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25461" y="47244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710016" y="47244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05759" y="47244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48341" y="52578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52600" y="5257807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37155" y="52578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532898" y="525780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31308" y="52578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135567" y="525780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320122" y="52578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15865" y="52578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21202" y="52578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25461" y="5257802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10016" y="52578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05759" y="525780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90500" y="1011700"/>
            <a:ext cx="8762999" cy="14326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14000"/>
              </a:lnSpc>
            </a:pPr>
            <a:r>
              <a:rPr lang="en-US" sz="2400" dirty="0">
                <a:solidFill>
                  <a:schemeClr val="tx1"/>
                </a:solidFill>
              </a:rPr>
              <a:t>Step-1: Make V[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][0] = 0 for 0 &lt;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≤n</a:t>
            </a:r>
          </a:p>
          <a:p>
            <a:pPr lvl="1">
              <a:lnSpc>
                <a:spcPct val="114000"/>
              </a:lnSpc>
            </a:pPr>
            <a:r>
              <a:rPr lang="en-US" sz="2400" dirty="0">
                <a:solidFill>
                  <a:schemeClr val="tx1"/>
                </a:solidFill>
              </a:rPr>
              <a:t>Step-2: if j &lt; w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then take V[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][j] = V[i-1][j]</a:t>
            </a:r>
          </a:p>
          <a:p>
            <a:pPr lvl="1">
              <a:lnSpc>
                <a:spcPct val="114000"/>
              </a:lnSpc>
            </a:pPr>
            <a:r>
              <a:rPr lang="en-US" sz="2400" dirty="0">
                <a:solidFill>
                  <a:schemeClr val="tx1"/>
                </a:solidFill>
              </a:rPr>
              <a:t>Step-3: if j ≥ w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  then take V[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][j] = max(V[i-1][j], V[i-1][j- w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]+v</a:t>
            </a:r>
            <a:r>
              <a:rPr lang="en-US" sz="2400" baseline="-25000" dirty="0" smtClean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52400" y="4026628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42305" y="2596791"/>
            <a:ext cx="378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Knapsack weight carrying capacity</a:t>
            </a: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324600" y="2819400"/>
            <a:ext cx="21751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0500" y="998010"/>
            <a:ext cx="8762999" cy="1447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dirty="0">
                <a:solidFill>
                  <a:schemeClr val="tx1"/>
                </a:solidFill>
              </a:rPr>
              <a:t>V[2][3], here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=2,j=3, w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=2, v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=6 so j&gt;=w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use V[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][j]=max(V[i-1][j], V[i-1][j- </a:t>
            </a:r>
            <a:r>
              <a:rPr lang="en-US" sz="2200" dirty="0" err="1">
                <a:solidFill>
                  <a:schemeClr val="tx1"/>
                </a:solidFill>
              </a:rPr>
              <a:t>w</a:t>
            </a:r>
            <a:r>
              <a:rPr lang="en-US" sz="2200" baseline="-250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]+v</a:t>
            </a:r>
            <a:r>
              <a:rPr lang="en-US" sz="2200" baseline="-25000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V[2][3] =max(V[1][3],V[1][1]+v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=max(1,1+6</a:t>
            </a:r>
            <a:r>
              <a:rPr lang="en-US" sz="2200" dirty="0" smtClean="0">
                <a:solidFill>
                  <a:schemeClr val="tx1"/>
                </a:solidFill>
              </a:rPr>
              <a:t>) = 7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90501" y="993442"/>
            <a:ext cx="8762998" cy="1447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dirty="0">
                <a:solidFill>
                  <a:schemeClr val="tx1"/>
                </a:solidFill>
              </a:rPr>
              <a:t>V[3][5], here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=3,j=5, w</a:t>
            </a:r>
            <a:r>
              <a:rPr lang="en-US" sz="2200" baseline="-25000" dirty="0">
                <a:solidFill>
                  <a:schemeClr val="tx1"/>
                </a:solidFill>
              </a:rPr>
              <a:t>3</a:t>
            </a:r>
            <a:r>
              <a:rPr lang="en-US" sz="2200" dirty="0">
                <a:solidFill>
                  <a:schemeClr val="tx1"/>
                </a:solidFill>
              </a:rPr>
              <a:t>= 5, v</a:t>
            </a:r>
            <a:r>
              <a:rPr lang="en-US" sz="2200" baseline="-25000" dirty="0">
                <a:solidFill>
                  <a:schemeClr val="tx1"/>
                </a:solidFill>
              </a:rPr>
              <a:t>3</a:t>
            </a:r>
            <a:r>
              <a:rPr lang="en-US" sz="2200" dirty="0">
                <a:solidFill>
                  <a:schemeClr val="tx1"/>
                </a:solidFill>
              </a:rPr>
              <a:t>=18 so j&gt;=w</a:t>
            </a:r>
            <a:r>
              <a:rPr lang="en-US" sz="2200" baseline="-25000" dirty="0">
                <a:solidFill>
                  <a:schemeClr val="tx1"/>
                </a:solidFill>
              </a:rPr>
              <a:t>3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use V[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][j]=max(V[i-1][j], V[i-1][j- </a:t>
            </a:r>
            <a:r>
              <a:rPr lang="en-US" sz="2200" dirty="0" err="1">
                <a:solidFill>
                  <a:schemeClr val="tx1"/>
                </a:solidFill>
              </a:rPr>
              <a:t>w</a:t>
            </a:r>
            <a:r>
              <a:rPr lang="en-US" sz="2200" baseline="-250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]+v</a:t>
            </a:r>
            <a:r>
              <a:rPr lang="en-US" sz="2200" baseline="-25000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V[3][5] =max(V[2][5],V[2][0]+v</a:t>
            </a:r>
            <a:r>
              <a:rPr lang="en-US" sz="2200" baseline="-25000" dirty="0">
                <a:solidFill>
                  <a:schemeClr val="tx1"/>
                </a:solidFill>
              </a:rPr>
              <a:t>3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=max(7,0+18</a:t>
            </a:r>
            <a:r>
              <a:rPr lang="en-US" sz="2200" dirty="0" smtClean="0">
                <a:solidFill>
                  <a:schemeClr val="tx1"/>
                </a:solidFill>
              </a:rPr>
              <a:t>) = 18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52400" y="45720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985646" y="2996901"/>
            <a:ext cx="0" cy="542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581400" y="2971800"/>
            <a:ext cx="0" cy="542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8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4" grpId="0"/>
      <p:bldP spid="87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find the objects to be carried in the knapsack as follows,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looking at V[5, 11] = V[4, 11]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 not to include object 5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V[4, </a:t>
            </a:r>
            <a:r>
              <a:rPr lang="en-US" dirty="0"/>
              <a:t>11] </a:t>
            </a:r>
            <a:r>
              <a:rPr lang="en-US" dirty="0" smtClean="0"/>
              <a:t>≠ V[3, </a:t>
            </a:r>
            <a:r>
              <a:rPr lang="en-US" dirty="0"/>
              <a:t>11</a:t>
            </a:r>
            <a:r>
              <a:rPr lang="en-US" dirty="0" smtClean="0"/>
              <a:t>] but V[3,11-w</a:t>
            </a:r>
            <a:r>
              <a:rPr lang="en-US" baseline="-25000" dirty="0" smtClean="0"/>
              <a:t>4</a:t>
            </a:r>
            <a:r>
              <a:rPr lang="en-US" dirty="0" smtClean="0"/>
              <a:t>]+v</a:t>
            </a:r>
            <a:r>
              <a:rPr lang="en-US" baseline="-25000" dirty="0" smtClean="0"/>
              <a:t>4</a:t>
            </a:r>
            <a:endParaRPr lang="en-US" baseline="-25000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So </a:t>
            </a:r>
            <a:r>
              <a:rPr lang="en-US" b="1" dirty="0" smtClean="0">
                <a:solidFill>
                  <a:schemeClr val="accent1"/>
                </a:solidFill>
              </a:rPr>
              <a:t>include </a:t>
            </a:r>
            <a:r>
              <a:rPr lang="en-US" b="1" dirty="0">
                <a:solidFill>
                  <a:schemeClr val="accent1"/>
                </a:solidFill>
              </a:rPr>
              <a:t>object </a:t>
            </a:r>
            <a:r>
              <a:rPr lang="en-US" b="1" dirty="0" smtClean="0">
                <a:solidFill>
                  <a:schemeClr val="accent1"/>
                </a:solidFill>
              </a:rPr>
              <a:t>4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smtClean="0"/>
              <a:t>V[3,5] </a:t>
            </a:r>
            <a:r>
              <a:rPr lang="en-US" dirty="0"/>
              <a:t>≠ </a:t>
            </a:r>
            <a:r>
              <a:rPr lang="en-US" dirty="0" smtClean="0"/>
              <a:t>V[2,5] </a:t>
            </a:r>
            <a:r>
              <a:rPr lang="en-US" dirty="0"/>
              <a:t>but </a:t>
            </a:r>
            <a:r>
              <a:rPr lang="en-US" dirty="0" smtClean="0"/>
              <a:t>V[2,5-w</a:t>
            </a:r>
            <a:r>
              <a:rPr lang="en-US" baseline="-25000" dirty="0"/>
              <a:t>3</a:t>
            </a:r>
            <a:r>
              <a:rPr lang="en-US" dirty="0" smtClean="0"/>
              <a:t>]+v</a:t>
            </a:r>
            <a:r>
              <a:rPr lang="en-US" baseline="-25000" dirty="0"/>
              <a:t>3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So include object 3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Now V[2,0] = V[1, 0]  and V[1,0] = V[0,0]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 objects 2 and 1 are not included.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Answer: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optimal value we can have is 40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The objects included are 3 and 4.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pPr marL="51435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53000" y="2819400"/>
            <a:ext cx="4152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V[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][j]=max(</a:t>
            </a:r>
            <a:r>
              <a:rPr lang="en-US" sz="2000" dirty="0">
                <a:solidFill>
                  <a:srgbClr val="FF0000"/>
                </a:solidFill>
              </a:rPr>
              <a:t>V[i-1][j], </a:t>
            </a:r>
            <a:r>
              <a:rPr lang="en-US" sz="2000" dirty="0">
                <a:solidFill>
                  <a:schemeClr val="tx1"/>
                </a:solidFill>
              </a:rPr>
              <a:t>V[i-1][j-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]+v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5257800"/>
            <a:ext cx="84201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Solve the following knapsack problem using dynamic programming.   W = 10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072"/>
              </p:ext>
            </p:extLst>
          </p:nvPr>
        </p:nvGraphicFramePr>
        <p:xfrm>
          <a:off x="1143000" y="2286000"/>
          <a:ext cx="5509185" cy="1523836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140276">
                  <a:extLst>
                    <a:ext uri="{9D8B030D-6E8A-4147-A177-3AD203B41FA5}">
                      <a16:colId xmlns:a16="http://schemas.microsoft.com/office/drawing/2014/main" val="1723877004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845621035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3159257064"/>
                    </a:ext>
                  </a:extLst>
                </a:gridCol>
                <a:gridCol w="1069938">
                  <a:extLst>
                    <a:ext uri="{9D8B030D-6E8A-4147-A177-3AD203B41FA5}">
                      <a16:colId xmlns:a16="http://schemas.microsoft.com/office/drawing/2014/main" val="1307698233"/>
                    </a:ext>
                  </a:extLst>
                </a:gridCol>
                <a:gridCol w="980775">
                  <a:extLst>
                    <a:ext uri="{9D8B030D-6E8A-4147-A177-3AD203B41FA5}">
                      <a16:colId xmlns:a16="http://schemas.microsoft.com/office/drawing/2014/main" val="3571796038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Object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335145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03117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90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12205"/>
              </p:ext>
            </p:extLst>
          </p:nvPr>
        </p:nvGraphicFramePr>
        <p:xfrm>
          <a:off x="339479" y="3270609"/>
          <a:ext cx="1524000" cy="272647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21783426"/>
                    </a:ext>
                  </a:extLst>
                </a:gridCol>
              </a:tblGrid>
              <a:tr h="610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Weigh</a:t>
                      </a:r>
                      <a:r>
                        <a:rPr lang="en-US" sz="2400" dirty="0" smtClean="0"/>
                        <a:t>t </a:t>
                      </a:r>
                      <a:r>
                        <a:rPr lang="en-US" sz="2000" dirty="0" smtClean="0"/>
                        <a:t>limit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05052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=5, v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=10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15230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=4, v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=40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94478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3</a:t>
                      </a:r>
                      <a:r>
                        <a:rPr lang="en-US" sz="2000" b="1" dirty="0" smtClean="0"/>
                        <a:t>=6, v</a:t>
                      </a:r>
                      <a:r>
                        <a:rPr lang="en-US" sz="2000" b="1" baseline="-25000" dirty="0" smtClean="0"/>
                        <a:t>3</a:t>
                      </a:r>
                      <a:r>
                        <a:rPr lang="en-US" sz="2000" b="1" dirty="0" smtClean="0"/>
                        <a:t>=30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65"/>
                  </a:ext>
                </a:extLst>
              </a:tr>
              <a:tr h="529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4</a:t>
                      </a:r>
                      <a:r>
                        <a:rPr lang="en-US" sz="2000" b="1" dirty="0" smtClean="0"/>
                        <a:t>=3, v</a:t>
                      </a:r>
                      <a:r>
                        <a:rPr lang="en-US" sz="2000" b="1" baseline="-25000" dirty="0" smtClean="0"/>
                        <a:t>4</a:t>
                      </a:r>
                      <a:r>
                        <a:rPr lang="en-US" sz="2000" b="1" dirty="0" smtClean="0"/>
                        <a:t>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67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6522"/>
              </p:ext>
            </p:extLst>
          </p:nvPr>
        </p:nvGraphicFramePr>
        <p:xfrm>
          <a:off x="1939680" y="3270609"/>
          <a:ext cx="6621004" cy="5680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5387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560780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560780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3902422784"/>
                    </a:ext>
                  </a:extLst>
                </a:gridCol>
                <a:gridCol w="630875">
                  <a:extLst>
                    <a:ext uri="{9D8B030D-6E8A-4147-A177-3AD203B41FA5}">
                      <a16:colId xmlns:a16="http://schemas.microsoft.com/office/drawing/2014/main" val="3445903839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2602001399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2063571596"/>
                    </a:ext>
                  </a:extLst>
                </a:gridCol>
                <a:gridCol w="579894">
                  <a:extLst>
                    <a:ext uri="{9D8B030D-6E8A-4147-A177-3AD203B41FA5}">
                      <a16:colId xmlns:a16="http://schemas.microsoft.com/office/drawing/2014/main" val="3950757772"/>
                    </a:ext>
                  </a:extLst>
                </a:gridCol>
              </a:tblGrid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63127" y="394759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86" y="394759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941" y="394759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7684" y="394759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6094" y="3947588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0353" y="3947590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4908" y="3947588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0651" y="3947588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5988" y="394758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0247" y="3947588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4802" y="394758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35420" y="449295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9679" y="4492958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24234" y="449295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9977" y="449295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18387" y="449295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2646" y="4492955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07201" y="449295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2944" y="449295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08281" y="449295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2540" y="449295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97095" y="449295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35420" y="502321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39679" y="502321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24234" y="502321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19977" y="502321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387" y="50232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22646" y="502321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07201" y="50232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02944" y="50232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08281" y="502320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12540" y="50232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97095" y="502320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35420" y="555661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39679" y="5556616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24234" y="555661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19977" y="5556614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18387" y="55566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22646" y="5556613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07201" y="55566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02944" y="55566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08281" y="555660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12540" y="5556611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97095" y="5556609"/>
            <a:ext cx="609598" cy="377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9384" y="2895600"/>
            <a:ext cx="378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Knapsack weight carrying capacity</a:t>
            </a:r>
            <a:endParaRPr lang="en-US" sz="20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511679" y="3118209"/>
            <a:ext cx="21751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7579" y="4413609"/>
            <a:ext cx="8156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15679" y="4947009"/>
            <a:ext cx="8156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15679" y="5480409"/>
            <a:ext cx="8156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956058" y="5497132"/>
            <a:ext cx="460621" cy="44047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90500" y="990599"/>
            <a:ext cx="4686300" cy="5393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][j]=max(V[i-1][j], </a:t>
            </a:r>
            <a:r>
              <a:rPr lang="en-US" sz="2400" dirty="0">
                <a:solidFill>
                  <a:srgbClr val="FF0000"/>
                </a:solidFill>
              </a:rPr>
              <a:t>V[i-1][</a:t>
            </a:r>
            <a:r>
              <a:rPr lang="en-US" sz="2400" dirty="0" smtClean="0">
                <a:solidFill>
                  <a:srgbClr val="FF0000"/>
                </a:solidFill>
              </a:rPr>
              <a:t>j - </a:t>
            </a:r>
            <a:r>
              <a:rPr lang="en-US" sz="2400" dirty="0" err="1">
                <a:solidFill>
                  <a:srgbClr val="FF0000"/>
                </a:solidFill>
              </a:rPr>
              <a:t>w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]+v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1600200"/>
            <a:ext cx="595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V[4][10] = max(V[3][10], V[3][7] + 50) = max(70, </a:t>
            </a:r>
            <a:r>
              <a:rPr lang="en-US" sz="2000" dirty="0" smtClean="0">
                <a:solidFill>
                  <a:srgbClr val="FF0000"/>
                </a:solidFill>
              </a:rPr>
              <a:t>40+50</a:t>
            </a:r>
            <a:r>
              <a:rPr lang="en-US" sz="2000" dirty="0" smtClean="0"/>
              <a:t>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0" y="5943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Include object 4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" y="2114490"/>
            <a:ext cx="595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V[3][7] = max(V[2][7], V[2][1] + 30) = max(</a:t>
            </a:r>
            <a:r>
              <a:rPr lang="en-US" sz="2000" dirty="0" smtClean="0">
                <a:solidFill>
                  <a:srgbClr val="FF0000"/>
                </a:solidFill>
              </a:rPr>
              <a:t>40</a:t>
            </a:r>
            <a:r>
              <a:rPr lang="en-US" sz="2000" dirty="0" smtClean="0"/>
              <a:t>, 30)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2400" y="2571690"/>
            <a:ext cx="595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V[2][7] = max(V[1][7], V[1][3] + 40) = max(10, </a:t>
            </a:r>
            <a:r>
              <a:rPr lang="en-US" sz="2000" dirty="0" smtClean="0">
                <a:solidFill>
                  <a:srgbClr val="FF0000"/>
                </a:solidFill>
              </a:rPr>
              <a:t>40</a:t>
            </a:r>
            <a:r>
              <a:rPr lang="en-US" sz="2000" dirty="0" smtClean="0"/>
              <a:t>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76800" y="594806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Include </a:t>
            </a:r>
            <a:r>
              <a:rPr lang="en-US" sz="2400" dirty="0" smtClean="0">
                <a:solidFill>
                  <a:srgbClr val="FF0000"/>
                </a:solidFill>
              </a:rPr>
              <a:t>object 2.</a:t>
            </a:r>
            <a:endParaRPr lang="en-US" sz="2400" dirty="0"/>
          </a:p>
        </p:txBody>
      </p:sp>
      <p:cxnSp>
        <p:nvCxnSpPr>
          <p:cNvPr id="93" name="Straight Arrow Connector 92"/>
          <p:cNvCxnSpPr>
            <a:stCxn id="86" idx="2"/>
          </p:cNvCxnSpPr>
          <p:nvPr/>
        </p:nvCxnSpPr>
        <p:spPr>
          <a:xfrm flipH="1">
            <a:off x="685800" y="2000310"/>
            <a:ext cx="2441872" cy="2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85800" y="2514600"/>
            <a:ext cx="1371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4" grpId="0" animBg="1"/>
      <p:bldP spid="85" grpId="0" animBg="1"/>
      <p:bldP spid="86" grpId="0"/>
      <p:bldP spid="88" grpId="0"/>
      <p:bldP spid="89" grpId="0"/>
      <p:bldP spid="90" grpId="0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automobile chassis enters each assembly line, has parts added to it at a number of stations, and a finished auto exits at the end of the line. 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assembly line has n stations, numbered j = 1, 2,...,n.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denote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station on line </a:t>
            </a:r>
            <a:r>
              <a:rPr lang="en-US" dirty="0" err="1"/>
              <a:t>i</a:t>
            </a:r>
            <a:r>
              <a:rPr lang="en-US" dirty="0"/>
              <a:t> ( where </a:t>
            </a:r>
            <a:r>
              <a:rPr lang="en-US" dirty="0" err="1"/>
              <a:t>i</a:t>
            </a:r>
            <a:r>
              <a:rPr lang="en-US" dirty="0"/>
              <a:t> is 1 or 2) by </a:t>
            </a:r>
            <a:r>
              <a:rPr lang="en-US" dirty="0" err="1"/>
              <a:t>S</a:t>
            </a:r>
            <a:r>
              <a:rPr lang="en-US" baseline="-25000" dirty="0" err="1"/>
              <a:t>i,j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station on line 1 (S</a:t>
            </a:r>
            <a:r>
              <a:rPr lang="en-US" baseline="-25000" dirty="0"/>
              <a:t>1,j</a:t>
            </a:r>
            <a:r>
              <a:rPr lang="en-US" dirty="0"/>
              <a:t>) performs the same function as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station on line 2 (S</a:t>
            </a:r>
            <a:r>
              <a:rPr lang="en-US" baseline="-25000" dirty="0"/>
              <a:t>2,j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1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line has n stations: S</a:t>
            </a:r>
            <a:r>
              <a:rPr lang="en-US" baseline="-25000" dirty="0"/>
              <a:t>1,1</a:t>
            </a:r>
            <a:r>
              <a:rPr lang="en-US" dirty="0"/>
              <a:t>, . . . , S</a:t>
            </a:r>
            <a:r>
              <a:rPr lang="en-US" baseline="-25000" dirty="0"/>
              <a:t>1,n</a:t>
            </a:r>
            <a:r>
              <a:rPr lang="en-US" dirty="0"/>
              <a:t> and S</a:t>
            </a:r>
            <a:r>
              <a:rPr lang="en-US" baseline="-25000" dirty="0"/>
              <a:t>2,1</a:t>
            </a:r>
            <a:r>
              <a:rPr lang="en-US" dirty="0"/>
              <a:t>, . . . , S</a:t>
            </a:r>
            <a:r>
              <a:rPr lang="en-US" baseline="-25000" dirty="0"/>
              <a:t>2,n</a:t>
            </a:r>
          </a:p>
          <a:p>
            <a:endParaRPr lang="en-US" dirty="0" smtClean="0"/>
          </a:p>
          <a:p>
            <a:r>
              <a:rPr lang="en-US" dirty="0" smtClean="0"/>
              <a:t>Corresponding </a:t>
            </a:r>
            <a:r>
              <a:rPr lang="en-US" dirty="0"/>
              <a:t>stations </a:t>
            </a:r>
            <a:r>
              <a:rPr lang="en-US" dirty="0" smtClean="0"/>
              <a:t>S</a:t>
            </a:r>
            <a:r>
              <a:rPr lang="en-US" baseline="-25000" dirty="0" smtClean="0"/>
              <a:t>1,j </a:t>
            </a:r>
            <a:r>
              <a:rPr lang="en-US" dirty="0"/>
              <a:t>and </a:t>
            </a:r>
            <a:r>
              <a:rPr lang="en-US" dirty="0" smtClean="0"/>
              <a:t>S</a:t>
            </a:r>
            <a:r>
              <a:rPr lang="en-US" baseline="-25000" dirty="0" smtClean="0"/>
              <a:t>2,j</a:t>
            </a:r>
            <a:r>
              <a:rPr lang="en-US" dirty="0" smtClean="0"/>
              <a:t> </a:t>
            </a:r>
            <a:r>
              <a:rPr lang="en-US" dirty="0"/>
              <a:t>perform the same function but can take different amounts of time a</a:t>
            </a:r>
            <a:r>
              <a:rPr lang="en-US" baseline="-25000" dirty="0"/>
              <a:t>1, j</a:t>
            </a:r>
            <a:r>
              <a:rPr lang="en-US" dirty="0"/>
              <a:t> and a</a:t>
            </a:r>
            <a:r>
              <a:rPr lang="en-US" baseline="-25000" dirty="0"/>
              <a:t>2, j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Entry </a:t>
            </a:r>
            <a:r>
              <a:rPr lang="en-US" dirty="0"/>
              <a:t>times are: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; exit times are: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going through a station, can either:</a:t>
            </a:r>
          </a:p>
          <a:p>
            <a:pPr lvl="1"/>
            <a:r>
              <a:rPr lang="en-US" dirty="0" smtClean="0"/>
              <a:t>stay </a:t>
            </a:r>
            <a:r>
              <a:rPr lang="en-US" dirty="0"/>
              <a:t>on same line at no cost, or 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/>
              <a:t>to other line: cost after </a:t>
            </a:r>
            <a:r>
              <a:rPr lang="en-US" dirty="0" err="1"/>
              <a:t>S</a:t>
            </a:r>
            <a:r>
              <a:rPr lang="en-US" baseline="-25000" dirty="0" err="1"/>
              <a:t>i,j</a:t>
            </a:r>
            <a:r>
              <a:rPr lang="en-US" dirty="0"/>
              <a:t> is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i,j</a:t>
            </a:r>
            <a:r>
              <a:rPr lang="en-US" baseline="-25000" dirty="0" smtClean="0"/>
              <a:t> </a:t>
            </a:r>
            <a:r>
              <a:rPr lang="en-US" dirty="0" smtClean="0"/>
              <a:t> for </a:t>
            </a:r>
            <a:r>
              <a:rPr lang="en-US" dirty="0"/>
              <a:t>j = 1, . . . , 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pic>
        <p:nvPicPr>
          <p:cNvPr id="4" name="Content Placeholder 3" descr="C:\Users\RUPESH\Pictures\cadena_de_montaje_ingl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53400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3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pic>
        <p:nvPicPr>
          <p:cNvPr id="5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2" y="2067127"/>
            <a:ext cx="8706255" cy="3180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  <a:endParaRPr lang="en-US" dirty="0"/>
          </a:p>
          <a:p>
            <a:r>
              <a:rPr lang="en-US" dirty="0"/>
              <a:t>f* : the fastest time to get through the entire factory</a:t>
            </a:r>
          </a:p>
          <a:p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[j] : the fastest time to get from the starting point through station </a:t>
            </a:r>
            <a:r>
              <a:rPr lang="en-US" dirty="0" err="1"/>
              <a:t>S</a:t>
            </a:r>
            <a:r>
              <a:rPr lang="en-US" baseline="-25000" dirty="0" err="1"/>
              <a:t>i,j</a:t>
            </a:r>
            <a:endParaRPr lang="en-US" baseline="-25000" dirty="0"/>
          </a:p>
          <a:p>
            <a:r>
              <a:rPr lang="en-US" dirty="0"/>
              <a:t>Base case:  j = 1, </a:t>
            </a:r>
            <a:r>
              <a:rPr lang="en-US" dirty="0" err="1"/>
              <a:t>i</a:t>
            </a:r>
            <a:r>
              <a:rPr lang="en-US" dirty="0"/>
              <a:t>=1,2 (getting through station 1)</a:t>
            </a:r>
          </a:p>
          <a:p>
            <a:pPr marL="0" indent="0">
              <a:buNone/>
            </a:pPr>
            <a:r>
              <a:rPr lang="en-US" dirty="0"/>
              <a:t>	 	   f</a:t>
            </a:r>
            <a:r>
              <a:rPr lang="en-US" baseline="-25000" dirty="0"/>
              <a:t>1</a:t>
            </a:r>
            <a:r>
              <a:rPr lang="en-US" dirty="0"/>
              <a:t>[1] = e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1,1</a:t>
            </a:r>
          </a:p>
          <a:p>
            <a:pPr marL="0" indent="0">
              <a:buNone/>
            </a:pPr>
            <a:r>
              <a:rPr lang="en-US" dirty="0"/>
              <a:t>		 f</a:t>
            </a:r>
            <a:r>
              <a:rPr lang="en-US" baseline="-25000" dirty="0"/>
              <a:t>2</a:t>
            </a:r>
            <a:r>
              <a:rPr lang="en-US" dirty="0"/>
              <a:t>[1] = e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2,1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770293"/>
            <a:ext cx="2038350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770293"/>
            <a:ext cx="19716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</a:t>
            </a:r>
            <a:r>
              <a:rPr lang="en-US" dirty="0"/>
              <a:t>Principle of </a:t>
            </a:r>
            <a:r>
              <a:rPr lang="en-US" dirty="0" smtClean="0"/>
              <a:t>Optimality</a:t>
            </a:r>
          </a:p>
          <a:p>
            <a:r>
              <a:rPr lang="en-US" dirty="0" smtClean="0"/>
              <a:t>Problem </a:t>
            </a:r>
            <a:r>
              <a:rPr lang="en-US" dirty="0"/>
              <a:t>Solving using Dynamic Programming – Calculating the Binomial </a:t>
            </a:r>
            <a:r>
              <a:rPr lang="en-US" dirty="0" smtClean="0"/>
              <a:t>Coefficient</a:t>
            </a:r>
          </a:p>
          <a:p>
            <a:r>
              <a:rPr lang="en-US" dirty="0" smtClean="0"/>
              <a:t>Making </a:t>
            </a:r>
            <a:r>
              <a:rPr lang="en-US" dirty="0"/>
              <a:t>Change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Assembly Line-Scheduling</a:t>
            </a:r>
          </a:p>
          <a:p>
            <a:r>
              <a:rPr lang="en-US" dirty="0" smtClean="0"/>
              <a:t>Knapsack problem</a:t>
            </a:r>
          </a:p>
          <a:p>
            <a:r>
              <a:rPr lang="en-US" dirty="0" smtClean="0"/>
              <a:t>All </a:t>
            </a:r>
            <a:r>
              <a:rPr lang="en-US" dirty="0"/>
              <a:t>Points Shortest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Matrix </a:t>
            </a:r>
            <a:r>
              <a:rPr lang="en-US" dirty="0"/>
              <a:t>chain </a:t>
            </a:r>
            <a:r>
              <a:rPr lang="en-US" dirty="0" smtClean="0"/>
              <a:t>multiplication</a:t>
            </a:r>
          </a:p>
          <a:p>
            <a:r>
              <a:rPr lang="en-US" dirty="0" smtClean="0"/>
              <a:t>Longest </a:t>
            </a:r>
            <a:r>
              <a:rPr lang="en-US" dirty="0"/>
              <a:t>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Case: j = 2, 3, …,n, and </a:t>
            </a:r>
            <a:r>
              <a:rPr lang="en-US" dirty="0" err="1"/>
              <a:t>i</a:t>
            </a:r>
            <a:r>
              <a:rPr lang="en-US" dirty="0"/>
              <a:t> = 1, </a:t>
            </a:r>
            <a:r>
              <a:rPr lang="en-US" dirty="0" smtClean="0"/>
              <a:t>2 -  Recursive solution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133600"/>
            <a:ext cx="748019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50" y="3733800"/>
            <a:ext cx="7514832" cy="1057275"/>
          </a:xfrm>
          <a:prstGeom prst="rect">
            <a:avLst/>
          </a:prstGeom>
        </p:spPr>
      </p:pic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2867025" y="5449888"/>
          <a:ext cx="3973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5449888"/>
                        <a:ext cx="39735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pic>
        <p:nvPicPr>
          <p:cNvPr id="4" name="Content Placeholder 3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2590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8754" y="3810000"/>
          <a:ext cx="3962401" cy="457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62725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90630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613893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90630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11796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8754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18754" y="47244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76845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76845" y="47244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04800" y="3810000"/>
          <a:ext cx="762000" cy="138083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517196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8672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[j]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126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[j]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83081"/>
                  </a:ext>
                </a:extLst>
              </a:tr>
            </a:tbl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5891646" y="4495800"/>
            <a:ext cx="3061854" cy="1371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[1</a:t>
            </a:r>
            <a:r>
              <a:rPr lang="en-US" sz="2400" dirty="0">
                <a:solidFill>
                  <a:srgbClr val="FF0000"/>
                </a:solidFill>
              </a:rPr>
              <a:t>]  here, j=1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So,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[1]  = e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+ a</a:t>
            </a:r>
            <a:r>
              <a:rPr lang="en-US" sz="2400" baseline="-25000" dirty="0">
                <a:solidFill>
                  <a:srgbClr val="FF0000"/>
                </a:solidFill>
              </a:rPr>
              <a:t>1,1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[1</a:t>
            </a:r>
            <a:r>
              <a:rPr lang="en-US" sz="2400" dirty="0">
                <a:solidFill>
                  <a:srgbClr val="FF0000"/>
                </a:solidFill>
              </a:rPr>
              <a:t>]  = 2 + 7 </a:t>
            </a:r>
            <a:r>
              <a:rPr lang="en-US" sz="2400" dirty="0" smtClean="0">
                <a:solidFill>
                  <a:srgbClr val="FF0000"/>
                </a:solidFill>
              </a:rPr>
              <a:t>= 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155373" y="4454813"/>
            <a:ext cx="5798127" cy="14720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[2]  here, j=2  </a:t>
            </a:r>
            <a:r>
              <a:rPr lang="en-US" sz="2400" dirty="0" smtClean="0">
                <a:solidFill>
                  <a:srgbClr val="FF0000"/>
                </a:solidFill>
              </a:rPr>
              <a:t>so,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[2]  = min(f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[j - 1] + a</a:t>
            </a:r>
            <a:r>
              <a:rPr lang="en-US" sz="2400" baseline="-25000" dirty="0">
                <a:solidFill>
                  <a:srgbClr val="FF0000"/>
                </a:solidFill>
              </a:rPr>
              <a:t>1,j</a:t>
            </a:r>
            <a:r>
              <a:rPr lang="en-US" sz="2400" dirty="0">
                <a:solidFill>
                  <a:srgbClr val="FF0000"/>
                </a:solidFill>
              </a:rPr>
              <a:t> ,f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[j -1] + t</a:t>
            </a:r>
            <a:r>
              <a:rPr lang="en-US" sz="2400" baseline="-25000" dirty="0">
                <a:solidFill>
                  <a:srgbClr val="FF0000"/>
                </a:solidFill>
              </a:rPr>
              <a:t>2,j-1</a:t>
            </a:r>
            <a:r>
              <a:rPr lang="en-US" sz="2400" dirty="0">
                <a:solidFill>
                  <a:srgbClr val="FF0000"/>
                </a:solidFill>
              </a:rPr>
              <a:t> + a</a:t>
            </a:r>
            <a:r>
              <a:rPr lang="en-US" sz="2400" baseline="-25000" dirty="0">
                <a:solidFill>
                  <a:srgbClr val="FF0000"/>
                </a:solidFill>
              </a:rPr>
              <a:t>1,j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= min(9+9, 12+2+9)  </a:t>
            </a:r>
            <a:r>
              <a:rPr lang="en-US" sz="2400" dirty="0" smtClean="0">
                <a:solidFill>
                  <a:srgbClr val="FF0000"/>
                </a:solidFill>
              </a:rPr>
              <a:t>= 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2200" y="12192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0200" y="1219200"/>
            <a:ext cx="762000" cy="68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434936" y="990600"/>
            <a:ext cx="994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48245" y="2438400"/>
            <a:ext cx="6858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34936" y="1600200"/>
            <a:ext cx="658091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362200" y="2895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4.44444E-6 L 0.03403 0.00324 C 0.03681 0.00347 0.03959 0.00439 0.04219 0.00486 C 0.04636 0.00555 0.05052 0.00601 0.05452 0.00671 C 0.06563 0.00601 0.07657 0.00578 0.08733 0.00486 C 0.08872 0.00463 0.09167 0.00324 0.09167 0.00324 L 0.09167 0.00324 " pathEditMode="relative" rAng="0" ptsTypes="AAAAAA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9167 4.44444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8" grpId="0" animBg="1"/>
      <p:bldP spid="48" grpId="1" animBg="1"/>
      <p:bldP spid="48" grpId="2" animBg="1"/>
      <p:bldP spid="58" grpId="0" animBg="1"/>
      <p:bldP spid="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pic>
        <p:nvPicPr>
          <p:cNvPr id="4" name="Content Placeholder 3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2590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8754" y="3810000"/>
          <a:ext cx="3962401" cy="457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62725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90630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613893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90630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11796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8754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18754" y="47244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76845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76845" y="47244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34936" y="42602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93027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758045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423063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434936" y="4731327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093027" y="4738254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758045" y="4738254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423063" y="4738254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3810000"/>
          <a:ext cx="762000" cy="138083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517196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8672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[j]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126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[j]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8308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038600" y="12192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1219200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29000" y="1676400"/>
            <a:ext cx="581890" cy="1066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776845" y="4267200"/>
            <a:ext cx="658091" cy="450273"/>
          </a:xfrm>
          <a:prstGeom prst="round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776845" y="4738254"/>
            <a:ext cx="658091" cy="4433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449782" y="5295899"/>
            <a:ext cx="3974524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Min (18+3, 16+1+3) = 20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449782" y="5929744"/>
            <a:ext cx="3974524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Min ( 18+3+6, 16+6) = 22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81400" y="3352800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29000" y="1676400"/>
            <a:ext cx="58189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7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p:pic>
        <p:nvPicPr>
          <p:cNvPr id="4" name="Content Placeholder 3" descr="C:\Users\RUPESH\Pictures\aa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2590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8754" y="3810000"/>
          <a:ext cx="3962401" cy="457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62725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90630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613893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90630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11796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8754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18754" y="47244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76845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76845" y="47244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34936" y="42602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93027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758045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423063" y="4267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434936" y="4731327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093027" y="4738254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758045" y="4738254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423063" y="4738254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3810000"/>
          <a:ext cx="762000" cy="138083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517196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8672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[j]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126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[j]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83081"/>
                  </a:ext>
                </a:extLst>
              </a:tr>
            </a:tbl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/>
          </p:nvPr>
        </p:nvGraphicFramePr>
        <p:xfrm>
          <a:off x="290945" y="5793509"/>
          <a:ext cx="52276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2489040" imgH="266400" progId="Equation.3">
                  <p:embed/>
                </p:oleObj>
              </mc:Choice>
              <mc:Fallback>
                <p:oleObj name="Equation" r:id="rId4" imgW="2489040" imgH="266400" progId="Equation.3">
                  <p:embed/>
                  <p:pic>
                    <p:nvPicPr>
                      <p:cNvPr id="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5" y="5793509"/>
                        <a:ext cx="52276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033837" y="5209308"/>
            <a:ext cx="3919663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lang="en-US" sz="2800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*= min 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(35+3, 37+2</a:t>
            </a:r>
            <a:r>
              <a:rPr lang="en-US" sz="2800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= 38</a:t>
            </a:r>
            <a:endParaRPr lang="en-US" sz="2800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828800"/>
            <a:ext cx="6629400" cy="388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function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Floyd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</a:rPr>
              <a:t>[1..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, 1..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]) </a:t>
            </a:r>
            <a:r>
              <a:rPr lang="en-US" sz="2400" b="1" dirty="0">
                <a:solidFill>
                  <a:srgbClr val="FF0000"/>
                </a:solidFill>
              </a:rPr>
              <a:t>:array</a:t>
            </a:r>
            <a:r>
              <a:rPr lang="en-US" sz="2400" dirty="0">
                <a:solidFill>
                  <a:srgbClr val="FF0000"/>
                </a:solidFill>
              </a:rPr>
              <a:t> [1..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, 1..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[1..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, 1..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i="1" dirty="0">
                <a:solidFill>
                  <a:srgbClr val="FF0000"/>
                </a:solidFill>
              </a:rPr>
              <a:t>D </a:t>
            </a:r>
            <a:r>
              <a:rPr lang="en-US" sz="2400" dirty="0">
                <a:solidFill>
                  <a:srgbClr val="FF0000"/>
                </a:solidFill>
              </a:rPr>
              <a:t>← 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FF0000"/>
                </a:solidFill>
              </a:rPr>
              <a:t>for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k  </a:t>
            </a:r>
            <a:r>
              <a:rPr lang="en-US" sz="2400" dirty="0">
                <a:solidFill>
                  <a:srgbClr val="FF0000"/>
                </a:solidFill>
              </a:rPr>
              <a:t>← 1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</a:t>
            </a:r>
            <a:r>
              <a:rPr lang="en-US" sz="2400" b="1" dirty="0">
                <a:solidFill>
                  <a:srgbClr val="FF0000"/>
                </a:solidFill>
              </a:rPr>
              <a:t>for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← 1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    </a:t>
            </a:r>
            <a:r>
              <a:rPr lang="en-US" sz="2400" b="1" dirty="0">
                <a:solidFill>
                  <a:srgbClr val="FF0000"/>
                </a:solidFill>
              </a:rPr>
              <a:t>for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j </a:t>
            </a:r>
            <a:r>
              <a:rPr lang="en-US" sz="2400" dirty="0">
                <a:solidFill>
                  <a:srgbClr val="FF0000"/>
                </a:solidFill>
              </a:rPr>
              <a:t>← 1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     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dirty="0" err="1">
                <a:solidFill>
                  <a:srgbClr val="FF0000"/>
                </a:solidFill>
              </a:rPr>
              <a:t>,</a:t>
            </a:r>
            <a:r>
              <a:rPr lang="en-US" sz="2400" i="1" dirty="0" err="1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] ← min(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dirty="0" err="1">
                <a:solidFill>
                  <a:srgbClr val="FF0000"/>
                </a:solidFill>
              </a:rPr>
              <a:t>,</a:t>
            </a:r>
            <a:r>
              <a:rPr lang="en-US" sz="2400" i="1" dirty="0" err="1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],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dirty="0" err="1">
                <a:solidFill>
                  <a:srgbClr val="FF0000"/>
                </a:solidFill>
              </a:rPr>
              <a:t>,</a:t>
            </a:r>
            <a:r>
              <a:rPr lang="en-US" sz="2400" i="1" dirty="0" err="1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]+</a:t>
            </a:r>
            <a:r>
              <a:rPr lang="en-US" sz="2400" i="1" dirty="0">
                <a:solidFill>
                  <a:srgbClr val="FF0000"/>
                </a:solidFill>
              </a:rPr>
              <a:t> D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k,</a:t>
            </a:r>
            <a:r>
              <a:rPr lang="en-US" sz="2400" i="1" dirty="0" err="1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b="1" dirty="0">
                <a:solidFill>
                  <a:srgbClr val="FF0000"/>
                </a:solidFill>
              </a:rPr>
              <a:t>return</a:t>
            </a:r>
            <a:r>
              <a:rPr lang="en-US" sz="2400" dirty="0">
                <a:solidFill>
                  <a:srgbClr val="FF0000"/>
                </a:solidFill>
              </a:rPr>
              <a:t> 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62200" y="4495800"/>
            <a:ext cx="419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990600"/>
            <a:ext cx="4686300" cy="5334000"/>
          </a:xfrm>
        </p:spPr>
        <p:txBody>
          <a:bodyPr/>
          <a:lstStyle/>
          <a:p>
            <a:r>
              <a:rPr lang="en-US" dirty="0" smtClean="0"/>
              <a:t>Step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</a:t>
            </a:r>
          </a:p>
          <a:p>
            <a:endParaRPr lang="en-US" dirty="0"/>
          </a:p>
        </p:txBody>
      </p:sp>
      <p:pic>
        <p:nvPicPr>
          <p:cNvPr id="4" name="Picture 3" descr="C:\Users\RUPESH\Pictures\floy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28825"/>
            <a:ext cx="3276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4800" y="1219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07686"/>
                  </p:ext>
                </p:extLst>
              </p:nvPr>
            </p:nvGraphicFramePr>
            <p:xfrm>
              <a:off x="4481946" y="1726547"/>
              <a:ext cx="4281054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81054">
                      <a:extLst>
                        <a:ext uri="{9D8B030D-6E8A-4147-A177-3AD203B41FA5}">
                          <a16:colId xmlns:a16="http://schemas.microsoft.com/office/drawing/2014/main" val="2922743083"/>
                        </a:ext>
                      </a:extLst>
                    </a:gridCol>
                  </a:tblGrid>
                  <a:tr h="14478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 smtClean="0">
                              <a:effectLst/>
                            </a:rPr>
                            <a:t>D</a:t>
                          </a:r>
                          <a:r>
                            <a:rPr lang="en-US" sz="2400" b="0" baseline="-25000" dirty="0" smtClean="0">
                              <a:effectLst/>
                            </a:rPr>
                            <a:t>0 </a:t>
                          </a:r>
                          <a:r>
                            <a:rPr lang="en-US" sz="2400" b="0" dirty="0" smtClean="0">
                              <a:effectLst/>
                            </a:rPr>
                            <a:t>=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 b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e>
                                      <m:e>
                                        <m:r>
                                          <a:rPr lang="en-US" sz="2400" b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  <m:e>
                                        <m:r>
                                          <a:rPr lang="en-US" sz="2400" b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 b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39160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07686"/>
                  </p:ext>
                </p:extLst>
              </p:nvPr>
            </p:nvGraphicFramePr>
            <p:xfrm>
              <a:off x="4481946" y="1726547"/>
              <a:ext cx="4281054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81054">
                      <a:extLst>
                        <a:ext uri="{9D8B030D-6E8A-4147-A177-3AD203B41FA5}">
                          <a16:colId xmlns:a16="http://schemas.microsoft.com/office/drawing/2014/main" val="2922743083"/>
                        </a:ext>
                      </a:extLst>
                    </a:gridCol>
                  </a:tblGrid>
                  <a:tr h="1571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" t="-388" r="-569" b="-1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160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11580"/>
                  </p:ext>
                </p:extLst>
              </p:nvPr>
            </p:nvGraphicFramePr>
            <p:xfrm>
              <a:off x="4953000" y="4303446"/>
              <a:ext cx="3352800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11247506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</a:t>
                          </a:r>
                          <a:r>
                            <a:rPr lang="en-US" sz="2400" baseline="-25000" dirty="0">
                              <a:effectLst/>
                            </a:rPr>
                            <a:t>1</a:t>
                          </a:r>
                          <a:r>
                            <a:rPr lang="en-US" sz="2400" dirty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836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11580"/>
                  </p:ext>
                </p:extLst>
              </p:nvPr>
            </p:nvGraphicFramePr>
            <p:xfrm>
              <a:off x="4953000" y="4303446"/>
              <a:ext cx="3352800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1124750605"/>
                        </a:ext>
                      </a:extLst>
                    </a:gridCol>
                  </a:tblGrid>
                  <a:tr h="1571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81" t="-386" r="-726" b="-1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36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85800" y="448887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Calculate distance </a:t>
            </a:r>
            <a:r>
              <a:rPr lang="en-US" sz="2400" dirty="0"/>
              <a:t>between each node with </a:t>
            </a:r>
            <a:r>
              <a:rPr lang="en-US" sz="2400" dirty="0" smtClean="0"/>
              <a:t> </a:t>
            </a:r>
            <a:r>
              <a:rPr lang="en-US" sz="2400" dirty="0"/>
              <a:t>as intermediate node.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24745" y="4936637"/>
            <a:ext cx="4572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5181600"/>
            <a:ext cx="457200" cy="447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5486400"/>
            <a:ext cx="457200" cy="447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1680865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29400" y="16764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315200" y="16764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924800" y="16764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10200" y="2015836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10200" y="2366665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10200" y="26670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410200" y="2976265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7" grpId="0" animBg="1"/>
      <p:bldP spid="7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990600"/>
            <a:ext cx="4686300" cy="5334000"/>
          </a:xfrm>
        </p:spPr>
        <p:txBody>
          <a:bodyPr/>
          <a:lstStyle/>
          <a:p>
            <a:r>
              <a:rPr lang="en-US" dirty="0" smtClean="0"/>
              <a:t>Step 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</a:t>
            </a:r>
          </a:p>
          <a:p>
            <a:endParaRPr lang="en-US" dirty="0"/>
          </a:p>
        </p:txBody>
      </p:sp>
      <p:pic>
        <p:nvPicPr>
          <p:cNvPr id="4" name="Picture 3" descr="C:\Users\RUPESH\Pictures\floy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28825"/>
            <a:ext cx="3276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4800" y="1219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537920"/>
                  </p:ext>
                </p:extLst>
              </p:nvPr>
            </p:nvGraphicFramePr>
            <p:xfrm>
              <a:off x="5105400" y="1714635"/>
              <a:ext cx="3848100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48100">
                      <a:extLst>
                        <a:ext uri="{9D8B030D-6E8A-4147-A177-3AD203B41FA5}">
                          <a16:colId xmlns:a16="http://schemas.microsoft.com/office/drawing/2014/main" val="33570891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</a:t>
                          </a:r>
                          <a:r>
                            <a:rPr lang="en-US" sz="2400" baseline="-25000" dirty="0">
                              <a:effectLst/>
                            </a:rPr>
                            <a:t>2</a:t>
                          </a:r>
                          <a:r>
                            <a:rPr lang="en-US" sz="2400" dirty="0" smtClean="0">
                              <a:effectLst/>
                            </a:rPr>
                            <a:t>=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6368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537920"/>
                  </p:ext>
                </p:extLst>
              </p:nvPr>
            </p:nvGraphicFramePr>
            <p:xfrm>
              <a:off x="5105400" y="1714635"/>
              <a:ext cx="3848100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48100">
                      <a:extLst>
                        <a:ext uri="{9D8B030D-6E8A-4147-A177-3AD203B41FA5}">
                          <a16:colId xmlns:a16="http://schemas.microsoft.com/office/drawing/2014/main" val="3357089108"/>
                        </a:ext>
                      </a:extLst>
                    </a:gridCol>
                  </a:tblGrid>
                  <a:tr h="1571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8" t="-386" r="-633" b="-1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6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449370"/>
                  </p:ext>
                </p:extLst>
              </p:nvPr>
            </p:nvGraphicFramePr>
            <p:xfrm>
              <a:off x="5070764" y="4114800"/>
              <a:ext cx="3657600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6375404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</a:t>
                          </a:r>
                          <a:r>
                            <a:rPr lang="en-US" sz="2400" baseline="-25000" dirty="0">
                              <a:effectLst/>
                            </a:rPr>
                            <a:t>3</a:t>
                          </a:r>
                          <a:r>
                            <a:rPr lang="en-US" sz="2400" dirty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6325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449370"/>
                  </p:ext>
                </p:extLst>
              </p:nvPr>
            </p:nvGraphicFramePr>
            <p:xfrm>
              <a:off x="5070764" y="4114800"/>
              <a:ext cx="3657600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637540406"/>
                        </a:ext>
                      </a:extLst>
                    </a:gridCol>
                  </a:tblGrid>
                  <a:tr h="1571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66" t="-775" r="-666" b="-1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325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685800" y="448887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Calculate distance </a:t>
            </a:r>
            <a:r>
              <a:rPr lang="en-US" sz="2400" dirty="0"/>
              <a:t>between each node with </a:t>
            </a:r>
            <a:r>
              <a:rPr lang="en-US" sz="2400" dirty="0" smtClean="0"/>
              <a:t> </a:t>
            </a:r>
            <a:r>
              <a:rPr lang="en-US" sz="2400" dirty="0"/>
              <a:t>as intermediate node.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24745" y="4936637"/>
            <a:ext cx="4572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12622" y="4936637"/>
            <a:ext cx="4572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48400" y="1680865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0" y="16764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543800" y="16764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153400" y="16764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67400" y="2015836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67400" y="2366665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67400" y="2667000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867400" y="2976265"/>
            <a:ext cx="381000" cy="22413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990600"/>
            <a:ext cx="4686300" cy="5334000"/>
          </a:xfrm>
        </p:spPr>
        <p:txBody>
          <a:bodyPr/>
          <a:lstStyle/>
          <a:p>
            <a:r>
              <a:rPr lang="en-US" dirty="0" smtClean="0"/>
              <a:t>Step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RUPESH\Pictures\floy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28825"/>
            <a:ext cx="3276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4800" y="1219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8814869"/>
                  </p:ext>
                </p:extLst>
              </p:nvPr>
            </p:nvGraphicFramePr>
            <p:xfrm>
              <a:off x="4991735" y="1680865"/>
              <a:ext cx="3736629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6629">
                      <a:extLst>
                        <a:ext uri="{9D8B030D-6E8A-4147-A177-3AD203B41FA5}">
                          <a16:colId xmlns:a16="http://schemas.microsoft.com/office/drawing/2014/main" val="21787837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</a:t>
                          </a:r>
                          <a:r>
                            <a:rPr lang="en-US" sz="2400" baseline="-25000" dirty="0">
                              <a:effectLst/>
                            </a:rPr>
                            <a:t>4</a:t>
                          </a:r>
                          <a:r>
                            <a:rPr lang="en-US" sz="2400" dirty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highlight>
                                              <a:srgbClr val="D3D3D3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2038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8814869"/>
                  </p:ext>
                </p:extLst>
              </p:nvPr>
            </p:nvGraphicFramePr>
            <p:xfrm>
              <a:off x="4991735" y="1680865"/>
              <a:ext cx="3736629" cy="1571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6629">
                      <a:extLst>
                        <a:ext uri="{9D8B030D-6E8A-4147-A177-3AD203B41FA5}">
                          <a16:colId xmlns:a16="http://schemas.microsoft.com/office/drawing/2014/main" val="2178783776"/>
                        </a:ext>
                      </a:extLst>
                    </a:gridCol>
                  </a:tblGrid>
                  <a:tr h="1571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3" t="-386" r="-651" b="-1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2038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85800" y="448887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Calculate distance </a:t>
            </a:r>
            <a:r>
              <a:rPr lang="en-US" sz="2400" dirty="0"/>
              <a:t>between each node with </a:t>
            </a:r>
            <a:r>
              <a:rPr lang="en-US" sz="2400" dirty="0" smtClean="0"/>
              <a:t> </a:t>
            </a:r>
            <a:r>
              <a:rPr lang="en-US" sz="2400" dirty="0"/>
              <a:t>as intermediate node.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24745" y="4936637"/>
            <a:ext cx="4572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4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Floyd’s algorithm to find shortest path between each pair of nodes. 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060950" y="2822575"/>
            <a:ext cx="582613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62688" y="2000250"/>
            <a:ext cx="582612" cy="539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793038" y="2000250"/>
            <a:ext cx="582612" cy="601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481763" y="3473450"/>
            <a:ext cx="582612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6702425" y="2514600"/>
            <a:ext cx="3175" cy="958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058150" y="2590800"/>
            <a:ext cx="6351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6951663" y="2424113"/>
            <a:ext cx="835025" cy="110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858000" y="2133598"/>
            <a:ext cx="990600" cy="285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6975474" y="3962399"/>
            <a:ext cx="796925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08725" y="2041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32725" y="2041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2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756525" y="3565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3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537325" y="3565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4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165725" y="2971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5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985125" y="2727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35965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223125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086600" y="3810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299325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461125" y="2727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851525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858000" y="2362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7223125" y="1660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70725" y="234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562600" y="3276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5410200" y="2286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5603874" y="2438399"/>
            <a:ext cx="720725" cy="5143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470525" y="2117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927725" y="2574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485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matrix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A (p x q) </a:t>
                </a:r>
                <a:r>
                  <a:rPr lang="en-US" dirty="0" smtClean="0"/>
                  <a:t>and matrix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B (q X r) </a:t>
                </a:r>
                <a:r>
                  <a:rPr lang="en-US" dirty="0" smtClean="0"/>
                  <a:t>are two given matrices.</a:t>
                </a:r>
              </a:p>
              <a:p>
                <a:r>
                  <a:rPr lang="en-US" dirty="0" smtClean="0"/>
                  <a:t>Let matrix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 = A . B</a:t>
                </a:r>
              </a:p>
              <a:p>
                <a:r>
                  <a:rPr lang="en-US" dirty="0" smtClean="0"/>
                  <a:t>So,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  </a:t>
                </a:r>
              </a:p>
              <a:p>
                <a:pPr marL="400050" lvl="1" indent="0" algn="l">
                  <a:buNone/>
                </a:pPr>
                <a:r>
                  <a:rPr lang="en-US" dirty="0" smtClean="0"/>
                  <a:t>Where, </a:t>
                </a:r>
                <a:r>
                  <a:rPr lang="en-US" i="1" dirty="0" smtClean="0"/>
                  <a:t>1 ≤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≤ p and 1 ≤ j ≤ 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 example matrix A (2 x 3) and matrix B (3 x 2) </a:t>
                </a:r>
              </a:p>
              <a:p>
                <a:r>
                  <a:rPr lang="en-US" dirty="0" smtClean="0"/>
                  <a:t>Then the product C = A . B and the dimension of C is </a:t>
                </a:r>
              </a:p>
              <a:p>
                <a:r>
                  <a:rPr lang="en-US" dirty="0" smtClean="0"/>
                  <a:t>The total number of scalar multiplications required will be, </a:t>
                </a:r>
              </a:p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 * q * r = 2 *3 * 2 = 12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239000" y="4495800"/>
            <a:ext cx="106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x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60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dynamic-programming algorithm solves every sub problem just once and then saves its answer in a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It avoids the work </a:t>
            </a:r>
            <a:r>
              <a:rPr lang="en-US" dirty="0"/>
              <a:t>of </a:t>
            </a:r>
            <a:r>
              <a:rPr lang="en-US" dirty="0" smtClean="0"/>
              <a:t>re-computing </a:t>
            </a:r>
            <a:r>
              <a:rPr lang="en-US" dirty="0"/>
              <a:t>the answer every time the sub problem is encountered.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development of a dynamic-programming algorithm can be broken into a sequence of four steps. 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Characterize </a:t>
            </a:r>
            <a:r>
              <a:rPr lang="en-US" dirty="0"/>
              <a:t>the structure of an optimal solution.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Recursively </a:t>
            </a:r>
            <a:r>
              <a:rPr lang="en-US" dirty="0"/>
              <a:t>defines the value of an optimal solution.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value of an optimal solution in a bottom-up fashion.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an optimal solution from computed information.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now we want to calculate the product of more than two matrices.</a:t>
            </a:r>
          </a:p>
          <a:p>
            <a:r>
              <a:rPr lang="en-US" dirty="0" smtClean="0"/>
              <a:t>Matrix multiplication is associative.</a:t>
            </a:r>
          </a:p>
          <a:p>
            <a:r>
              <a:rPr lang="en-US" dirty="0" smtClean="0"/>
              <a:t>The </a:t>
            </a:r>
            <a:r>
              <a:rPr lang="en-US" dirty="0"/>
              <a:t>product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four matrices </a:t>
            </a:r>
            <a:r>
              <a:rPr lang="en-US" dirty="0" smtClean="0"/>
              <a:t>A</a:t>
            </a:r>
            <a:r>
              <a:rPr lang="en-US" dirty="0"/>
              <a:t>, B, C, D can be fully parenthesized in </a:t>
            </a:r>
            <a:r>
              <a:rPr lang="en-US" dirty="0">
                <a:solidFill>
                  <a:schemeClr val="accent1"/>
                </a:solidFill>
              </a:rPr>
              <a:t>5 distinct </a:t>
            </a:r>
            <a:r>
              <a:rPr lang="en-US" dirty="0" smtClean="0">
                <a:solidFill>
                  <a:schemeClr val="accent1"/>
                </a:solidFill>
              </a:rPr>
              <a:t>ways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" y="3429000"/>
            <a:ext cx="3009899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 = 13 x 5 , B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5 </a:t>
            </a:r>
            <a:r>
              <a:rPr lang="en-US" sz="2400" dirty="0">
                <a:solidFill>
                  <a:srgbClr val="FF0000"/>
                </a:solidFill>
              </a:rPr>
              <a:t>x </a:t>
            </a:r>
            <a:r>
              <a:rPr lang="en-US" sz="2400" dirty="0" smtClean="0">
                <a:solidFill>
                  <a:srgbClr val="FF0000"/>
                </a:solidFill>
              </a:rPr>
              <a:t>89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89 </a:t>
            </a:r>
            <a:r>
              <a:rPr lang="en-US" sz="2400" dirty="0">
                <a:solidFill>
                  <a:srgbClr val="FF0000"/>
                </a:solidFill>
              </a:rPr>
              <a:t>x </a:t>
            </a:r>
            <a:r>
              <a:rPr lang="en-US" sz="2400" dirty="0" smtClean="0">
                <a:solidFill>
                  <a:srgbClr val="FF0000"/>
                </a:solidFill>
              </a:rPr>
              <a:t>3, D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3 </a:t>
            </a:r>
            <a:r>
              <a:rPr lang="en-US" sz="2400" dirty="0">
                <a:solidFill>
                  <a:srgbClr val="FF0000"/>
                </a:solidFill>
              </a:rPr>
              <a:t>x </a:t>
            </a:r>
            <a:r>
              <a:rPr lang="en-US" sz="2400" dirty="0" smtClean="0">
                <a:solidFill>
                  <a:srgbClr val="FF0000"/>
                </a:solidFill>
              </a:rPr>
              <a:t>34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1900" y="3200400"/>
            <a:ext cx="18669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1. ((AB)C)D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771900" y="3810000"/>
            <a:ext cx="18669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2. (AB)(CD)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3771900" y="4419600"/>
            <a:ext cx="18669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3. (A(BC))D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771900" y="5029200"/>
            <a:ext cx="18669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4. A((BC)D)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771900" y="5638800"/>
            <a:ext cx="18669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5. A(B(CD))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6324600" y="3200400"/>
            <a:ext cx="2209800" cy="304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C00000"/>
                </a:solidFill>
              </a:rPr>
              <a:t>R1 = A.B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(13x5) . (5x89)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R1 (13 x 89)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R2 = R1 . C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(13 x 89).(89 x 3)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R2 (13 x 3)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R3 = R2 . D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(13 x 3). (3 x 34 )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R3 (13 x 34)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0500" y="4648200"/>
            <a:ext cx="3162300" cy="16002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romanLcParenBoth"/>
            </a:pPr>
            <a:r>
              <a:rPr lang="en-US" sz="2400" dirty="0" smtClean="0"/>
              <a:t>13 * 5 * 89 = 5785</a:t>
            </a:r>
          </a:p>
          <a:p>
            <a:pPr marL="514350" indent="-514350" algn="ctr">
              <a:buAutoNum type="romanLcParenBoth"/>
            </a:pPr>
            <a:r>
              <a:rPr lang="en-US" sz="2400" dirty="0" smtClean="0"/>
              <a:t>13 * 89 * 3 = 3471</a:t>
            </a:r>
          </a:p>
          <a:p>
            <a:pPr marL="514350" indent="-514350" algn="ctr">
              <a:buAutoNum type="romanLcParenBoth"/>
            </a:pPr>
            <a:r>
              <a:rPr lang="en-US" sz="2400" dirty="0" smtClean="0"/>
              <a:t>13 * 3 * 34 = 1326</a:t>
            </a:r>
          </a:p>
          <a:p>
            <a:pPr algn="r"/>
            <a:r>
              <a:rPr lang="en-US" sz="2400" dirty="0" smtClean="0"/>
              <a:t>10582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5791200"/>
            <a:ext cx="1143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38200" y="4724400"/>
            <a:ext cx="2362199" cy="381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62200" y="5791200"/>
            <a:ext cx="990600" cy="4572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645727" y="3810000"/>
            <a:ext cx="12192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54201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8800" y="4419600"/>
            <a:ext cx="12192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2856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8800" y="5029200"/>
            <a:ext cx="12192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4055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38800" y="5638800"/>
            <a:ext cx="12192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26418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38800" y="3200400"/>
            <a:ext cx="12192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10582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67400" y="4495800"/>
            <a:ext cx="8001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1200" y="3886200"/>
            <a:ext cx="99059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6" idx="6"/>
          </p:cNvCxnSpPr>
          <p:nvPr/>
        </p:nvCxnSpPr>
        <p:spPr>
          <a:xfrm>
            <a:off x="6667500" y="4724400"/>
            <a:ext cx="130925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76755" y="4545568"/>
            <a:ext cx="1219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MINIMUM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9" idx="1"/>
          </p:cNvCxnSpPr>
          <p:nvPr/>
        </p:nvCxnSpPr>
        <p:spPr>
          <a:xfrm>
            <a:off x="6781800" y="4152900"/>
            <a:ext cx="1219200" cy="5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01000" y="3974068"/>
            <a:ext cx="13958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417 0.0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5 L 0.00417 0.105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9" grpId="0" animBg="1"/>
      <p:bldP spid="19" grpId="1" animBg="1"/>
      <p:bldP spid="19" grpId="2" animBg="1"/>
      <p:bldP spid="19" grpId="3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4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Matrix table M[</a:t>
            </a:r>
            <a:r>
              <a:rPr lang="en-US" dirty="0" err="1"/>
              <a:t>i</a:t>
            </a:r>
            <a:r>
              <a:rPr lang="en-US" dirty="0"/>
              <a:t>][j] stores cost of </a:t>
            </a:r>
            <a:r>
              <a:rPr lang="en-US" dirty="0" smtClean="0"/>
              <a:t>multiplications.</a:t>
            </a:r>
            <a:endParaRPr lang="en-US" dirty="0"/>
          </a:p>
          <a:p>
            <a:pPr lvl="0"/>
            <a:r>
              <a:rPr lang="en-US" dirty="0">
                <a:solidFill>
                  <a:schemeClr val="accent1"/>
                </a:solidFill>
              </a:rPr>
              <a:t>Matrix chain orders table S[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][j] stores order of </a:t>
            </a:r>
            <a:r>
              <a:rPr lang="en-US" dirty="0" smtClean="0">
                <a:solidFill>
                  <a:schemeClr val="accent1"/>
                </a:solidFill>
              </a:rPr>
              <a:t>multiplication.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To generate M[</a:t>
            </a:r>
            <a:r>
              <a:rPr lang="en-US" dirty="0" err="1"/>
              <a:t>i</a:t>
            </a:r>
            <a:r>
              <a:rPr lang="en-US" dirty="0"/>
              <a:t>][j] use following </a:t>
            </a:r>
            <a:r>
              <a:rPr lang="en-US" dirty="0" smtClean="0"/>
              <a:t>steps,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Step-1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Ste-2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Step-3 (else)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0480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 = j then M[</a:t>
            </a:r>
            <a:r>
              <a:rPr lang="en-US" sz="2400" dirty="0" err="1"/>
              <a:t>i</a:t>
            </a:r>
            <a:r>
              <a:rPr lang="en-US" sz="2400" dirty="0"/>
              <a:t>][j] = 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5029200"/>
            <a:ext cx="7620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 &lt; j then M[</a:t>
            </a:r>
            <a:r>
              <a:rPr lang="en-US" sz="2400" dirty="0" err="1"/>
              <a:t>i</a:t>
            </a:r>
            <a:r>
              <a:rPr lang="en-US" sz="2400" dirty="0"/>
              <a:t>][j] = min( M[</a:t>
            </a:r>
            <a:r>
              <a:rPr lang="en-US" sz="2400" dirty="0" err="1"/>
              <a:t>i</a:t>
            </a:r>
            <a:r>
              <a:rPr lang="en-US" sz="2400" dirty="0"/>
              <a:t>][k]+M[k+1][j]+P</a:t>
            </a:r>
            <a:r>
              <a:rPr lang="en-US" sz="2400" baseline="-25000" dirty="0"/>
              <a:t>[i-1]</a:t>
            </a:r>
            <a:r>
              <a:rPr lang="en-US" sz="2400" dirty="0"/>
              <a:t>* P</a:t>
            </a:r>
            <a:r>
              <a:rPr lang="en-US" sz="2400" baseline="-25000" dirty="0"/>
              <a:t> [k]</a:t>
            </a:r>
            <a:r>
              <a:rPr lang="en-US" sz="2400" dirty="0"/>
              <a:t>* P</a:t>
            </a:r>
            <a:r>
              <a:rPr lang="en-US" sz="2400" baseline="-25000" dirty="0"/>
              <a:t> [j]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 ≤ k &lt; j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39624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if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smtClean="0"/>
              <a:t>i+1 </a:t>
            </a:r>
            <a:r>
              <a:rPr lang="en-US" sz="2400" dirty="0"/>
              <a:t>then M[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.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. P</a:t>
            </a:r>
            <a:r>
              <a:rPr lang="en-US" sz="2400" baseline="-25000" dirty="0" smtClean="0"/>
              <a:t>i+1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6801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-25000" dirty="0"/>
              <a:t>  </a:t>
            </a:r>
            <a:r>
              <a:rPr lang="en-US" dirty="0"/>
              <a:t>Here dimensions are 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=5,P</a:t>
            </a:r>
            <a:r>
              <a:rPr lang="en-US" baseline="-25000" dirty="0" smtClean="0"/>
              <a:t>1</a:t>
            </a:r>
            <a:r>
              <a:rPr lang="en-US" dirty="0" smtClean="0"/>
              <a:t>=4,P</a:t>
            </a:r>
            <a:r>
              <a:rPr lang="en-US" baseline="-25000" dirty="0" smtClean="0"/>
              <a:t>2</a:t>
            </a:r>
            <a:r>
              <a:rPr lang="en-US" dirty="0" smtClean="0"/>
              <a:t>=6,P</a:t>
            </a:r>
            <a:r>
              <a:rPr lang="en-US" baseline="-25000" dirty="0" smtClean="0"/>
              <a:t>3</a:t>
            </a:r>
            <a:r>
              <a:rPr lang="en-US" dirty="0" smtClean="0"/>
              <a:t>=2,P</a:t>
            </a:r>
            <a:r>
              <a:rPr lang="en-US" baseline="-25000" dirty="0" smtClean="0"/>
              <a:t>4</a:t>
            </a:r>
            <a:r>
              <a:rPr lang="en-US" dirty="0" smtClean="0"/>
              <a:t>=7.</a:t>
            </a:r>
          </a:p>
          <a:p>
            <a:r>
              <a:rPr lang="en-US" dirty="0" smtClean="0"/>
              <a:t>There would be 4 matrices ABCD, where </a:t>
            </a:r>
            <a:r>
              <a:rPr lang="en-US" dirty="0" smtClean="0">
                <a:solidFill>
                  <a:srgbClr val="FF0000"/>
                </a:solidFill>
              </a:rPr>
              <a:t>A is 5 x 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 is 4 x 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 is 6 x 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 is 2 x 7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25146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 = j then M[</a:t>
            </a:r>
            <a:r>
              <a:rPr lang="en-US" sz="2400" dirty="0" err="1"/>
              <a:t>i</a:t>
            </a:r>
            <a:r>
              <a:rPr lang="en-US" sz="2400" dirty="0"/>
              <a:t>][j] =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3113809"/>
            <a:ext cx="5791200" cy="619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So, M[1][1] = M[2][2] = M[3][3] = M[4][4] = 0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38492"/>
              </p:ext>
            </p:extLst>
          </p:nvPr>
        </p:nvGraphicFramePr>
        <p:xfrm>
          <a:off x="2743200" y="3962400"/>
          <a:ext cx="3657599" cy="24719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1       2        3         4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91352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7152" y="5012747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5473" y="54768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1273" y="59340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-25000" dirty="0"/>
              <a:t>  </a:t>
            </a:r>
            <a:r>
              <a:rPr lang="en-US" dirty="0"/>
              <a:t>Here dimensions are 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=5,P</a:t>
            </a:r>
            <a:r>
              <a:rPr lang="en-US" baseline="-25000" dirty="0" smtClean="0"/>
              <a:t>1</a:t>
            </a:r>
            <a:r>
              <a:rPr lang="en-US" dirty="0" smtClean="0"/>
              <a:t>=4,P</a:t>
            </a:r>
            <a:r>
              <a:rPr lang="en-US" baseline="-25000" dirty="0" smtClean="0"/>
              <a:t>2</a:t>
            </a:r>
            <a:r>
              <a:rPr lang="en-US" dirty="0" smtClean="0"/>
              <a:t>=6,P</a:t>
            </a:r>
            <a:r>
              <a:rPr lang="en-US" baseline="-25000" dirty="0" smtClean="0"/>
              <a:t>3</a:t>
            </a:r>
            <a:r>
              <a:rPr lang="en-US" dirty="0" smtClean="0"/>
              <a:t>=2,P</a:t>
            </a:r>
            <a:r>
              <a:rPr lang="en-US" baseline="-25000" dirty="0" smtClean="0"/>
              <a:t>4</a:t>
            </a:r>
            <a:r>
              <a:rPr lang="en-US" dirty="0" smtClean="0"/>
              <a:t>=7.</a:t>
            </a:r>
          </a:p>
          <a:p>
            <a:r>
              <a:rPr lang="en-US" dirty="0" smtClean="0"/>
              <a:t>There would be 4 matrices ABCD, where </a:t>
            </a:r>
            <a:r>
              <a:rPr lang="en-US" dirty="0" smtClean="0">
                <a:solidFill>
                  <a:srgbClr val="FF0000"/>
                </a:solidFill>
              </a:rPr>
              <a:t>A is 5 x 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 is 4 x 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 is 6 x 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 is 2 x 7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49276"/>
              </p:ext>
            </p:extLst>
          </p:nvPr>
        </p:nvGraphicFramePr>
        <p:xfrm>
          <a:off x="2743200" y="3962400"/>
          <a:ext cx="3657599" cy="24719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1       2        3         4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91352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7152" y="5012747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5473" y="54768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1273" y="59340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2600" y="24384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if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smtClean="0"/>
              <a:t>i+1 </a:t>
            </a:r>
            <a:r>
              <a:rPr lang="en-US" sz="2400" dirty="0"/>
              <a:t>then M[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.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. P</a:t>
            </a:r>
            <a:r>
              <a:rPr lang="en-US" sz="2400" baseline="-25000" dirty="0" smtClean="0"/>
              <a:t>i+1</a:t>
            </a:r>
            <a:endParaRPr lang="en-US" sz="24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1828799" y="3093893"/>
            <a:ext cx="548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M[1][2] =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*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* P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5 * 4 * 6 = 120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177152" y="4541692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2952" y="4998893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5486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799" y="3093893"/>
            <a:ext cx="548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M[2][3] =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*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* P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= 4 * 6 * 2 = 48 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828799" y="3108181"/>
            <a:ext cx="548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M[3][4] =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* P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* P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= 6 * 2 * 7 = 84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4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21" grpId="0" animBg="1"/>
      <p:bldP spid="11" grpId="0" animBg="1"/>
      <p:bldP spid="4" grpId="0" animBg="1"/>
      <p:bldP spid="4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-25000" dirty="0"/>
              <a:t>  </a:t>
            </a:r>
            <a:r>
              <a:rPr lang="en-US" dirty="0"/>
              <a:t>Here dimensions are 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=5,P</a:t>
            </a:r>
            <a:r>
              <a:rPr lang="en-US" baseline="-25000" dirty="0" smtClean="0"/>
              <a:t>1</a:t>
            </a:r>
            <a:r>
              <a:rPr lang="en-US" dirty="0" smtClean="0"/>
              <a:t>=4,P</a:t>
            </a:r>
            <a:r>
              <a:rPr lang="en-US" baseline="-25000" dirty="0" smtClean="0"/>
              <a:t>2</a:t>
            </a:r>
            <a:r>
              <a:rPr lang="en-US" dirty="0" smtClean="0"/>
              <a:t>=6,P</a:t>
            </a:r>
            <a:r>
              <a:rPr lang="en-US" baseline="-25000" dirty="0" smtClean="0"/>
              <a:t>3</a:t>
            </a:r>
            <a:r>
              <a:rPr lang="en-US" dirty="0" smtClean="0"/>
              <a:t>=2,P</a:t>
            </a:r>
            <a:r>
              <a:rPr lang="en-US" baseline="-25000" dirty="0" smtClean="0"/>
              <a:t>4</a:t>
            </a:r>
            <a:r>
              <a:rPr lang="en-US" dirty="0" smtClean="0"/>
              <a:t>=7.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83621"/>
              </p:ext>
            </p:extLst>
          </p:nvPr>
        </p:nvGraphicFramePr>
        <p:xfrm>
          <a:off x="5257801" y="3962400"/>
          <a:ext cx="3657599" cy="24719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1       2        3         4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05953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1753" y="5012747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0074" y="54768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85874" y="59340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1753" y="4541692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7553" y="4998893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77201" y="5486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" y="1600200"/>
            <a:ext cx="7734300" cy="58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M[</a:t>
            </a:r>
            <a:r>
              <a:rPr lang="en-US" sz="2400" dirty="0" err="1" smtClean="0"/>
              <a:t>i</a:t>
            </a:r>
            <a:r>
              <a:rPr lang="en-US" sz="2400" dirty="0"/>
              <a:t>][j] = min( M[</a:t>
            </a:r>
            <a:r>
              <a:rPr lang="en-US" sz="2400" dirty="0" err="1"/>
              <a:t>i</a:t>
            </a:r>
            <a:r>
              <a:rPr lang="en-US" sz="2400" dirty="0"/>
              <a:t>][k]+M[k+1][j]+P</a:t>
            </a:r>
            <a:r>
              <a:rPr lang="en-US" sz="2400" baseline="-25000" dirty="0"/>
              <a:t>[i-1]</a:t>
            </a:r>
            <a:r>
              <a:rPr lang="en-US" sz="2400" dirty="0"/>
              <a:t>* P</a:t>
            </a:r>
            <a:r>
              <a:rPr lang="en-US" sz="2400" baseline="-25000" dirty="0"/>
              <a:t> [k]</a:t>
            </a:r>
            <a:r>
              <a:rPr lang="en-US" sz="2400" dirty="0"/>
              <a:t>* P</a:t>
            </a:r>
            <a:r>
              <a:rPr lang="en-US" sz="2400" baseline="-25000" dirty="0"/>
              <a:t> [j</a:t>
            </a:r>
            <a:r>
              <a:rPr lang="en-US" sz="2400" baseline="-25000" dirty="0" smtClean="0"/>
              <a:t>]</a:t>
            </a:r>
            <a:r>
              <a:rPr lang="en-US" sz="2400" dirty="0" smtClean="0"/>
              <a:t>) with </a:t>
            </a:r>
            <a:r>
              <a:rPr lang="en-US" sz="2400" dirty="0" err="1"/>
              <a:t>i</a:t>
            </a:r>
            <a:r>
              <a:rPr lang="en-US" sz="2400" dirty="0"/>
              <a:t> ≤ k &lt; j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4967" y="2362200"/>
            <a:ext cx="4426536" cy="4097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tx2"/>
                </a:solidFill>
              </a:rPr>
              <a:t>M[1][3], here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&lt; j for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=1,j=3 </a:t>
            </a:r>
          </a:p>
          <a:p>
            <a:r>
              <a:rPr lang="en-US" sz="2000" dirty="0">
                <a:solidFill>
                  <a:schemeClr val="tx2"/>
                </a:solidFill>
              </a:rPr>
              <a:t>k=1 or 2  because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≤ k ≤ j-1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For k=1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M[1][3]=M[1][1]+M[2][3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          = 0+48+5*4*2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=88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For k=2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M[1][3]=M[1][2]+M[3][3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          =120+0+5*6*2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  </a:t>
            </a:r>
            <a:r>
              <a:rPr lang="en-US" sz="2000" b="1" dirty="0">
                <a:solidFill>
                  <a:srgbClr val="FF0000"/>
                </a:solidFill>
              </a:rPr>
              <a:t>=180</a:t>
            </a:r>
          </a:p>
          <a:p>
            <a:r>
              <a:rPr lang="en-US" sz="2000" dirty="0">
                <a:solidFill>
                  <a:schemeClr val="tx2"/>
                </a:solidFill>
              </a:rPr>
              <a:t>Put value of minimum value of M[1][3] in table M[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][j]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77553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47800" y="4267200"/>
            <a:ext cx="304800" cy="2814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9" grpId="0" animBg="1"/>
      <p:bldP spid="5" grpId="0" animBg="1"/>
      <p:bldP spid="20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-25000" dirty="0"/>
              <a:t>  </a:t>
            </a:r>
            <a:r>
              <a:rPr lang="en-US" dirty="0"/>
              <a:t>Here dimensions are 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=5,P</a:t>
            </a:r>
            <a:r>
              <a:rPr lang="en-US" baseline="-25000" dirty="0" smtClean="0"/>
              <a:t>1</a:t>
            </a:r>
            <a:r>
              <a:rPr lang="en-US" dirty="0" smtClean="0"/>
              <a:t>=4,P</a:t>
            </a:r>
            <a:r>
              <a:rPr lang="en-US" baseline="-25000" dirty="0" smtClean="0"/>
              <a:t>2</a:t>
            </a:r>
            <a:r>
              <a:rPr lang="en-US" dirty="0" smtClean="0"/>
              <a:t>=6,P</a:t>
            </a:r>
            <a:r>
              <a:rPr lang="en-US" baseline="-25000" dirty="0" smtClean="0"/>
              <a:t>3</a:t>
            </a:r>
            <a:r>
              <a:rPr lang="en-US" dirty="0" smtClean="0"/>
              <a:t>=2,P</a:t>
            </a:r>
            <a:r>
              <a:rPr lang="en-US" baseline="-25000" dirty="0" smtClean="0"/>
              <a:t>4</a:t>
            </a:r>
            <a:r>
              <a:rPr lang="en-US" dirty="0" smtClean="0"/>
              <a:t>=7.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57801" y="3962400"/>
          <a:ext cx="3657599" cy="24719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1       2        3         4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05953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1753" y="5012747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0074" y="54768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85874" y="59340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1753" y="4541692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7553" y="4998893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77201" y="5486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" y="1494558"/>
            <a:ext cx="7734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M[</a:t>
            </a:r>
            <a:r>
              <a:rPr lang="en-US" sz="2400" dirty="0" err="1" smtClean="0"/>
              <a:t>i</a:t>
            </a:r>
            <a:r>
              <a:rPr lang="en-US" sz="2400" dirty="0"/>
              <a:t>][j] = min( M[</a:t>
            </a:r>
            <a:r>
              <a:rPr lang="en-US" sz="2400" dirty="0" err="1"/>
              <a:t>i</a:t>
            </a:r>
            <a:r>
              <a:rPr lang="en-US" sz="2400" dirty="0"/>
              <a:t>][k]+M[k+1][j]+P</a:t>
            </a:r>
            <a:r>
              <a:rPr lang="en-US" sz="2400" baseline="-25000" dirty="0"/>
              <a:t>[i-1]</a:t>
            </a:r>
            <a:r>
              <a:rPr lang="en-US" sz="2400" dirty="0"/>
              <a:t>* P</a:t>
            </a:r>
            <a:r>
              <a:rPr lang="en-US" sz="2400" baseline="-25000" dirty="0"/>
              <a:t> [k]</a:t>
            </a:r>
            <a:r>
              <a:rPr lang="en-US" sz="2400" dirty="0"/>
              <a:t>* P</a:t>
            </a:r>
            <a:r>
              <a:rPr lang="en-US" sz="2400" baseline="-25000" dirty="0"/>
              <a:t> [j</a:t>
            </a:r>
            <a:r>
              <a:rPr lang="en-US" sz="2400" baseline="-25000" dirty="0" smtClean="0"/>
              <a:t>]</a:t>
            </a:r>
            <a:r>
              <a:rPr lang="en-US" sz="2400" dirty="0" smtClean="0"/>
              <a:t>) with </a:t>
            </a:r>
            <a:r>
              <a:rPr lang="en-US" sz="2400" dirty="0" err="1"/>
              <a:t>i</a:t>
            </a:r>
            <a:r>
              <a:rPr lang="en-US" sz="2400" dirty="0"/>
              <a:t> ≤ k &lt; j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4966" y="2362200"/>
            <a:ext cx="4688033" cy="4097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schemeClr val="tx2"/>
                </a:solidFill>
              </a:rPr>
              <a:t>M[2</a:t>
            </a:r>
            <a:r>
              <a:rPr lang="en-US" sz="2000" dirty="0">
                <a:solidFill>
                  <a:schemeClr val="tx2"/>
                </a:solidFill>
              </a:rPr>
              <a:t>][4], here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&lt; j for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=2,j=4 </a:t>
            </a: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k=2 or 3  because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≤ k ≤ j-1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For </a:t>
            </a:r>
            <a:r>
              <a:rPr lang="en-US" sz="2000" b="1" dirty="0">
                <a:solidFill>
                  <a:schemeClr val="tx2"/>
                </a:solidFill>
              </a:rPr>
              <a:t>k=2</a:t>
            </a:r>
          </a:p>
          <a:p>
            <a:r>
              <a:rPr lang="en-US" sz="2000" dirty="0">
                <a:solidFill>
                  <a:schemeClr val="tx2"/>
                </a:solidFill>
              </a:rPr>
              <a:t>M[2][4]=M[2][2]+M[3][4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4</a:t>
            </a:r>
            <a:endParaRPr lang="en-US" sz="2000" baseline="-25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          = 0+84+4*6*7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=252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For k=3</a:t>
            </a:r>
          </a:p>
          <a:p>
            <a:r>
              <a:rPr lang="en-US" sz="2000" dirty="0">
                <a:solidFill>
                  <a:schemeClr val="tx2"/>
                </a:solidFill>
              </a:rPr>
              <a:t>M[2][4]=M[2][3]+M[4][4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4</a:t>
            </a:r>
            <a:endParaRPr lang="en-US" sz="2000" baseline="-25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          = 48+0+4*2*7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=104</a:t>
            </a:r>
          </a:p>
          <a:p>
            <a:r>
              <a:rPr lang="en-US" sz="2000" dirty="0">
                <a:solidFill>
                  <a:schemeClr val="tx2"/>
                </a:solidFill>
              </a:rPr>
              <a:t>Put value of minimum value of M[1][3] in table M[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][j]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77553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7201" y="5022273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47800" y="5265593"/>
            <a:ext cx="457200" cy="373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21" grpId="0" animBg="1"/>
      <p:bldP spid="13" grpId="0" animBg="1"/>
      <p:bldP spid="14" grpId="0" animBg="1"/>
      <p:bldP spid="16" grpId="0" animBg="1"/>
      <p:bldP spid="5" grpId="0" animBg="1"/>
      <p:bldP spid="20" grpId="0" animBg="1"/>
      <p:bldP spid="22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-25000" dirty="0"/>
              <a:t>  </a:t>
            </a:r>
            <a:r>
              <a:rPr lang="en-US" dirty="0"/>
              <a:t>Here dimensions are 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=5,P</a:t>
            </a:r>
            <a:r>
              <a:rPr lang="en-US" baseline="-25000" dirty="0" smtClean="0"/>
              <a:t>1</a:t>
            </a:r>
            <a:r>
              <a:rPr lang="en-US" dirty="0" smtClean="0"/>
              <a:t>=4,P</a:t>
            </a:r>
            <a:r>
              <a:rPr lang="en-US" baseline="-25000" dirty="0" smtClean="0"/>
              <a:t>2</a:t>
            </a:r>
            <a:r>
              <a:rPr lang="en-US" dirty="0" smtClean="0"/>
              <a:t>=6,P</a:t>
            </a:r>
            <a:r>
              <a:rPr lang="en-US" baseline="-25000" dirty="0" smtClean="0"/>
              <a:t>3</a:t>
            </a:r>
            <a:r>
              <a:rPr lang="en-US" dirty="0" smtClean="0"/>
              <a:t>=2,P</a:t>
            </a:r>
            <a:r>
              <a:rPr lang="en-US" baseline="-25000" dirty="0" smtClean="0"/>
              <a:t>4</a:t>
            </a:r>
            <a:r>
              <a:rPr lang="en-US" dirty="0" smtClean="0"/>
              <a:t>=7.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57801" y="3962400"/>
          <a:ext cx="3657599" cy="24719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1       2        3         4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05953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1753" y="5012747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0074" y="54768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85874" y="5934075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1753" y="4541692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7553" y="4998893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77201" y="5486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" y="1494558"/>
            <a:ext cx="7734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M[</a:t>
            </a:r>
            <a:r>
              <a:rPr lang="en-US" sz="2400" dirty="0" err="1" smtClean="0"/>
              <a:t>i</a:t>
            </a:r>
            <a:r>
              <a:rPr lang="en-US" sz="2400" dirty="0"/>
              <a:t>][j] = min( M[</a:t>
            </a:r>
            <a:r>
              <a:rPr lang="en-US" sz="2400" dirty="0" err="1"/>
              <a:t>i</a:t>
            </a:r>
            <a:r>
              <a:rPr lang="en-US" sz="2400" dirty="0"/>
              <a:t>][k]+M[k+1][j]+P</a:t>
            </a:r>
            <a:r>
              <a:rPr lang="en-US" sz="2400" baseline="-25000" dirty="0"/>
              <a:t>[i-1]</a:t>
            </a:r>
            <a:r>
              <a:rPr lang="en-US" sz="2400" dirty="0"/>
              <a:t>* P</a:t>
            </a:r>
            <a:r>
              <a:rPr lang="en-US" sz="2400" baseline="-25000" dirty="0"/>
              <a:t> [k]</a:t>
            </a:r>
            <a:r>
              <a:rPr lang="en-US" sz="2400" dirty="0"/>
              <a:t>* P</a:t>
            </a:r>
            <a:r>
              <a:rPr lang="en-US" sz="2400" baseline="-25000" dirty="0"/>
              <a:t> [j</a:t>
            </a:r>
            <a:r>
              <a:rPr lang="en-US" sz="2400" baseline="-25000" dirty="0" smtClean="0"/>
              <a:t>]</a:t>
            </a:r>
            <a:r>
              <a:rPr lang="en-US" sz="2400" dirty="0" smtClean="0"/>
              <a:t>) with </a:t>
            </a:r>
            <a:r>
              <a:rPr lang="en-US" sz="2400" dirty="0" err="1"/>
              <a:t>i</a:t>
            </a:r>
            <a:r>
              <a:rPr lang="en-US" sz="2400" dirty="0"/>
              <a:t> ≤ k &lt; j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4966" y="2362200"/>
            <a:ext cx="4840435" cy="4097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schemeClr val="tx2"/>
                </a:solidFill>
              </a:rPr>
              <a:t>M[1</a:t>
            </a:r>
            <a:r>
              <a:rPr lang="en-US" sz="2000" dirty="0">
                <a:solidFill>
                  <a:schemeClr val="tx2"/>
                </a:solidFill>
              </a:rPr>
              <a:t>][4], here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&lt; j for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=1,j=4 </a:t>
            </a: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k=1 or 2 or 3  because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≤ k ≤ j-1</a:t>
            </a:r>
          </a:p>
          <a:p>
            <a:pPr lvl="0"/>
            <a:r>
              <a:rPr lang="en-US" sz="2000" b="1" dirty="0" smtClean="0">
                <a:solidFill>
                  <a:schemeClr val="tx2"/>
                </a:solidFill>
              </a:rPr>
              <a:t>For </a:t>
            </a:r>
            <a:r>
              <a:rPr lang="en-US" sz="2000" b="1" dirty="0">
                <a:solidFill>
                  <a:schemeClr val="tx2"/>
                </a:solidFill>
              </a:rPr>
              <a:t>k=1</a:t>
            </a: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M[1][4]=M[1][1]+M[2][4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4</a:t>
            </a:r>
            <a:endParaRPr lang="en-US" sz="2000" baseline="-25000" dirty="0">
              <a:solidFill>
                <a:schemeClr val="tx2"/>
              </a:solidFill>
            </a:endParaRP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              = </a:t>
            </a:r>
            <a:r>
              <a:rPr lang="en-US" sz="2000" dirty="0" smtClean="0">
                <a:solidFill>
                  <a:schemeClr val="tx2"/>
                </a:solidFill>
              </a:rPr>
              <a:t>0+104+5*4*7 </a:t>
            </a:r>
            <a:r>
              <a:rPr lang="en-US" sz="2000" b="1" dirty="0" smtClean="0">
                <a:solidFill>
                  <a:srgbClr val="FF0000"/>
                </a:solidFill>
              </a:rPr>
              <a:t>= 244</a:t>
            </a:r>
            <a:endParaRPr lang="en-US" sz="2000" b="1" dirty="0">
              <a:solidFill>
                <a:srgbClr val="FF0000"/>
              </a:solidFill>
            </a:endParaRPr>
          </a:p>
          <a:p>
            <a:pPr lvl="0"/>
            <a:r>
              <a:rPr lang="en-US" sz="2000" b="1" dirty="0">
                <a:solidFill>
                  <a:schemeClr val="tx2"/>
                </a:solidFill>
              </a:rPr>
              <a:t>For k=2</a:t>
            </a: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M[1][4]=M[1][2]+M[3][4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4</a:t>
            </a:r>
            <a:endParaRPr lang="en-US" sz="2000" baseline="-25000" dirty="0">
              <a:solidFill>
                <a:schemeClr val="tx2"/>
              </a:solidFill>
            </a:endParaRP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              = </a:t>
            </a:r>
            <a:r>
              <a:rPr lang="en-US" sz="2000" dirty="0" smtClean="0">
                <a:solidFill>
                  <a:schemeClr val="tx2"/>
                </a:solidFill>
              </a:rPr>
              <a:t>120+84+5*6*7  </a:t>
            </a:r>
            <a:r>
              <a:rPr lang="en-US" sz="2000" b="1" dirty="0" smtClean="0">
                <a:solidFill>
                  <a:srgbClr val="FF0000"/>
                </a:solidFill>
              </a:rPr>
              <a:t>= 414</a:t>
            </a:r>
            <a:endParaRPr lang="en-US" sz="2000" b="1" dirty="0">
              <a:solidFill>
                <a:srgbClr val="FF0000"/>
              </a:solidFill>
            </a:endParaRPr>
          </a:p>
          <a:p>
            <a:pPr lvl="0"/>
            <a:r>
              <a:rPr lang="en-US" sz="2000" b="1" dirty="0" smtClean="0">
                <a:solidFill>
                  <a:schemeClr val="tx2"/>
                </a:solidFill>
              </a:rPr>
              <a:t>For </a:t>
            </a:r>
            <a:r>
              <a:rPr lang="en-US" sz="2000" b="1" dirty="0">
                <a:solidFill>
                  <a:schemeClr val="tx2"/>
                </a:solidFill>
              </a:rPr>
              <a:t>k=3</a:t>
            </a: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M[1][4]=M[1][3]+M[4][4</a:t>
            </a:r>
            <a:r>
              <a:rPr lang="en-US" sz="2000" dirty="0" smtClean="0">
                <a:solidFill>
                  <a:schemeClr val="tx2"/>
                </a:solidFill>
              </a:rPr>
              <a:t>]+P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r>
              <a:rPr lang="en-US" sz="2000" dirty="0" smtClean="0">
                <a:solidFill>
                  <a:schemeClr val="tx2"/>
                </a:solidFill>
              </a:rPr>
              <a:t>*P</a:t>
            </a:r>
            <a:r>
              <a:rPr lang="en-US" sz="2000" baseline="-25000" dirty="0" smtClean="0">
                <a:solidFill>
                  <a:schemeClr val="tx2"/>
                </a:solidFill>
              </a:rPr>
              <a:t>4</a:t>
            </a:r>
            <a:endParaRPr lang="en-US" sz="2000" baseline="-25000" dirty="0">
              <a:solidFill>
                <a:schemeClr val="tx2"/>
              </a:solidFill>
            </a:endParaRP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              = </a:t>
            </a:r>
            <a:r>
              <a:rPr lang="en-US" sz="2000" dirty="0" smtClean="0">
                <a:solidFill>
                  <a:schemeClr val="tx2"/>
                </a:solidFill>
              </a:rPr>
              <a:t>88+0+5*2*7 </a:t>
            </a:r>
            <a:r>
              <a:rPr lang="en-US" sz="2000" b="1" dirty="0" smtClean="0">
                <a:solidFill>
                  <a:srgbClr val="FF0000"/>
                </a:solidFill>
              </a:rPr>
              <a:t>= 158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77553" y="454862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7201" y="5022273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77201" y="4558146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0" y="57150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85874" y="4541692"/>
            <a:ext cx="685800" cy="480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21" grpId="0" animBg="1"/>
      <p:bldP spid="13" grpId="0" animBg="1"/>
      <p:bldP spid="14" grpId="0" animBg="1"/>
      <p:bldP spid="16" grpId="0" animBg="1"/>
      <p:bldP spid="5" grpId="0" animBg="1"/>
      <p:bldP spid="20" grpId="0" animBg="1"/>
      <p:bldP spid="22" grpId="0" animBg="1"/>
      <p:bldP spid="23" grpId="0" animBg="1"/>
      <p:bldP spid="4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parenthesize matrices?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1676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  B    C      D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87764"/>
            <a:ext cx="4416763" cy="373683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7200" y="5181600"/>
            <a:ext cx="3581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971800" y="1676400"/>
            <a:ext cx="1810319" cy="685800"/>
          </a:xfrm>
          <a:prstGeom prst="bracketPair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19" y="2577888"/>
            <a:ext cx="3980881" cy="37467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53000" y="3429000"/>
            <a:ext cx="35052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/>
          <p:cNvSpPr/>
          <p:nvPr/>
        </p:nvSpPr>
        <p:spPr>
          <a:xfrm>
            <a:off x="3429000" y="1676400"/>
            <a:ext cx="1140163" cy="685800"/>
          </a:xfrm>
          <a:prstGeom prst="bracketPair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11" grpId="0" animBg="1"/>
      <p:bldP spid="11" grpId="1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parenthesize matrices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>
                <a:solidFill>
                  <a:srgbClr val="FF0000"/>
                </a:solidFill>
              </a:rPr>
              <a:t>A is 5 x 4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 is 4 x 6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 is 6 x 2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 is 2 x 7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Multiplying B.C = </a:t>
            </a:r>
            <a:r>
              <a:rPr lang="en-US" dirty="0" smtClean="0">
                <a:solidFill>
                  <a:schemeClr val="accent1"/>
                </a:solidFill>
              </a:rPr>
              <a:t>4 x 6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x 2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48</a:t>
            </a:r>
          </a:p>
          <a:p>
            <a:r>
              <a:rPr lang="en-US" dirty="0" smtClean="0"/>
              <a:t>Resultant matrix R1 has dimension </a:t>
            </a:r>
            <a:r>
              <a:rPr lang="en-US" b="1" dirty="0" smtClean="0"/>
              <a:t>4 x 2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Multiplying A . R1 = </a:t>
            </a:r>
            <a:r>
              <a:rPr lang="en-US" dirty="0" smtClean="0">
                <a:solidFill>
                  <a:srgbClr val="FF0000"/>
                </a:solidFill>
              </a:rPr>
              <a:t>5 x 4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x 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40</a:t>
            </a:r>
          </a:p>
          <a:p>
            <a:r>
              <a:rPr lang="en-US" dirty="0" smtClean="0"/>
              <a:t>Resultant matrix R2 has dimension 5 x 2.</a:t>
            </a:r>
          </a:p>
          <a:p>
            <a:r>
              <a:rPr lang="en-US" dirty="0" smtClean="0"/>
              <a:t>Multiplying R2 . D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 x 2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 7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70</a:t>
            </a:r>
          </a:p>
          <a:p>
            <a:r>
              <a:rPr lang="en-US" dirty="0" smtClean="0"/>
              <a:t>Total multiplications required = 48 + 40 + 70 = </a:t>
            </a:r>
            <a:r>
              <a:rPr lang="en-US" b="1" dirty="0" smtClean="0"/>
              <a:t>158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1676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  B    C      D</a:t>
            </a:r>
            <a:endParaRPr lang="en-US" sz="3200" dirty="0"/>
          </a:p>
        </p:txBody>
      </p:sp>
      <p:sp>
        <p:nvSpPr>
          <p:cNvPr id="5" name="Double Bracket 4"/>
          <p:cNvSpPr/>
          <p:nvPr/>
        </p:nvSpPr>
        <p:spPr>
          <a:xfrm>
            <a:off x="2971800" y="1676400"/>
            <a:ext cx="1810319" cy="685800"/>
          </a:xfrm>
          <a:prstGeom prst="bracketPair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3429000" y="1676400"/>
            <a:ext cx="1140163" cy="685800"/>
          </a:xfrm>
          <a:prstGeom prst="bracketPair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5410200"/>
            <a:ext cx="685800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equation for Chained matrix multiplication using Dynamic programming. Find out optimal sequence for multiplication: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 [13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×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5], B [5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×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89], C [89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×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3],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D [3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×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34]. 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Also give the optimal parenthesization of matrices.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4805"/>
              </p:ext>
            </p:extLst>
          </p:nvPr>
        </p:nvGraphicFramePr>
        <p:xfrm>
          <a:off x="2667000" y="3429000"/>
          <a:ext cx="4571999" cy="25908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524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471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j = 1          2    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521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i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= 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7600" y="39624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7748" y="44958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7896" y="50292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0348" y="55626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7748" y="3962401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5785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7896" y="44958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1335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0348" y="50292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9078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62148" y="39624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1530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12473" y="44958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1845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39624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40524"/>
                </a:solidFill>
              </a:rPr>
              <a:t>2856</a:t>
            </a:r>
            <a:endParaRPr lang="en-US" sz="2200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dynamic programming algorithm obtains the solution using principle of optimality.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principle of optimality states that </a:t>
            </a:r>
            <a:r>
              <a:rPr lang="en-US" i="1" dirty="0">
                <a:solidFill>
                  <a:srgbClr val="FF0000"/>
                </a:solidFill>
              </a:rPr>
              <a:t>“in an optimal sequence of decisions or choices, each subsequence must also be </a:t>
            </a:r>
            <a:r>
              <a:rPr lang="en-US" i="1" dirty="0" smtClean="0">
                <a:solidFill>
                  <a:srgbClr val="FF0000"/>
                </a:solidFill>
              </a:rPr>
              <a:t>optimal.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not possible </a:t>
            </a:r>
            <a:r>
              <a:rPr lang="en-US" dirty="0"/>
              <a:t>to apply the </a:t>
            </a:r>
            <a:r>
              <a:rPr lang="en-US" i="1" dirty="0"/>
              <a:t>principle of optimality </a:t>
            </a:r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almost impossible </a:t>
            </a:r>
            <a:r>
              <a:rPr lang="en-US" dirty="0"/>
              <a:t>to obtain the solution using the dynamic programming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parenthesize matrices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M[1][4] </a:t>
            </a:r>
            <a:r>
              <a:rPr lang="en-US" dirty="0" smtClean="0">
                <a:sym typeface="Wingdings" panose="05000000000000000000" pitchFamily="2" charset="2"/>
              </a:rPr>
              <a:t> k = 3 is selected minimum value.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M[1][3]  k = 1 is selected minimum value.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1676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  B    C      D</a:t>
            </a:r>
            <a:endParaRPr lang="en-US" sz="3200" dirty="0"/>
          </a:p>
        </p:txBody>
      </p:sp>
      <p:sp>
        <p:nvSpPr>
          <p:cNvPr id="5" name="Double Bracket 4"/>
          <p:cNvSpPr/>
          <p:nvPr/>
        </p:nvSpPr>
        <p:spPr>
          <a:xfrm>
            <a:off x="2971800" y="1676400"/>
            <a:ext cx="1810319" cy="685800"/>
          </a:xfrm>
          <a:prstGeom prst="bracketPair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3429000" y="1676400"/>
            <a:ext cx="1140163" cy="685800"/>
          </a:xfrm>
          <a:prstGeom prst="bracketPair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" y="35052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1. ((AB)C)D</a:t>
            </a:r>
            <a:endParaRPr lang="en-US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" y="41148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2. (AB)(CD)</a:t>
            </a:r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" y="47244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3. (A(BC))D</a:t>
            </a:r>
            <a:endParaRPr lang="en-US" sz="2200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53340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4. A((BC)D)</a:t>
            </a:r>
            <a:endParaRPr lang="en-US" sz="2200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59436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5. A(B(CD))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59627" y="41148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54201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52700" y="47244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2856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52700" y="53340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4055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52700" y="59436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26418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52700" y="35052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10582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" y="4572000"/>
            <a:ext cx="3124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6521"/>
              </p:ext>
            </p:extLst>
          </p:nvPr>
        </p:nvGraphicFramePr>
        <p:xfrm>
          <a:off x="4267200" y="3733799"/>
          <a:ext cx="4571999" cy="25908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524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471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j = 1          2            3         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521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i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= 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257800" y="42671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47948" y="48005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8096" y="53339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00548" y="58673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7948" y="42672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5785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8096" y="48005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1335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0548" y="53339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9078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348" y="42671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1530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12673" y="48005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1845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24800" y="42671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40524"/>
                </a:solidFill>
              </a:rPr>
              <a:t>2856</a:t>
            </a:r>
            <a:endParaRPr lang="en-US" sz="2200" dirty="0">
              <a:solidFill>
                <a:srgbClr val="E4052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01000" y="4267199"/>
            <a:ext cx="6858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Write equation for Chained matrix multiplication using Dynamic programming. Find out optimal sequence for multiplication:</a:t>
            </a:r>
          </a:p>
          <a:p>
            <a:pPr marL="400050" lvl="1" indent="0" algn="l">
              <a:buNone/>
            </a:pPr>
            <a:r>
              <a:rPr lang="en-US" sz="2400" dirty="0">
                <a:solidFill>
                  <a:schemeClr val="accent2"/>
                </a:solidFill>
              </a:rPr>
              <a:t>A1 </a:t>
            </a:r>
            <a:r>
              <a:rPr lang="en-US" sz="2400" dirty="0" smtClean="0">
                <a:solidFill>
                  <a:schemeClr val="accent2"/>
                </a:solidFill>
              </a:rPr>
              <a:t>[18 </a:t>
            </a:r>
            <a:r>
              <a:rPr lang="en-US" sz="2400" dirty="0">
                <a:solidFill>
                  <a:schemeClr val="accent2"/>
                </a:solidFill>
              </a:rPr>
              <a:t>× 4], A2 [4 × </a:t>
            </a:r>
            <a:r>
              <a:rPr lang="en-US" sz="2400" dirty="0" smtClean="0">
                <a:solidFill>
                  <a:schemeClr val="accent2"/>
                </a:solidFill>
              </a:rPr>
              <a:t>13], </a:t>
            </a:r>
            <a:r>
              <a:rPr lang="en-US" sz="2400" dirty="0">
                <a:solidFill>
                  <a:schemeClr val="accent2"/>
                </a:solidFill>
              </a:rPr>
              <a:t>A3 </a:t>
            </a:r>
            <a:r>
              <a:rPr lang="en-US" sz="2400" dirty="0" smtClean="0">
                <a:solidFill>
                  <a:schemeClr val="accent2"/>
                </a:solidFill>
              </a:rPr>
              <a:t>[13 </a:t>
            </a:r>
            <a:r>
              <a:rPr lang="en-US" sz="2400" dirty="0">
                <a:solidFill>
                  <a:schemeClr val="accent2"/>
                </a:solidFill>
              </a:rPr>
              <a:t>× </a:t>
            </a:r>
            <a:r>
              <a:rPr lang="en-US" sz="2400" dirty="0" smtClean="0">
                <a:solidFill>
                  <a:schemeClr val="accent2"/>
                </a:solidFill>
              </a:rPr>
              <a:t>7], </a:t>
            </a:r>
            <a:r>
              <a:rPr lang="en-US" sz="2400" dirty="0">
                <a:solidFill>
                  <a:schemeClr val="accent2"/>
                </a:solidFill>
              </a:rPr>
              <a:t>and A4 </a:t>
            </a:r>
            <a:r>
              <a:rPr lang="en-US" sz="2400" dirty="0" smtClean="0">
                <a:solidFill>
                  <a:schemeClr val="accent2"/>
                </a:solidFill>
              </a:rPr>
              <a:t>[7 </a:t>
            </a:r>
            <a:r>
              <a:rPr lang="en-US" sz="2400" dirty="0">
                <a:solidFill>
                  <a:schemeClr val="accent2"/>
                </a:solidFill>
              </a:rPr>
              <a:t>× </a:t>
            </a:r>
            <a:r>
              <a:rPr lang="en-US" sz="2400" dirty="0" smtClean="0">
                <a:solidFill>
                  <a:schemeClr val="accent2"/>
                </a:solidFill>
              </a:rPr>
              <a:t>15]. </a:t>
            </a:r>
            <a:endParaRPr lang="en-US" sz="2400" dirty="0">
              <a:solidFill>
                <a:schemeClr val="accent2"/>
              </a:solidFill>
            </a:endParaRPr>
          </a:p>
          <a:p>
            <a:pPr marL="400050" lvl="1" indent="0" algn="l">
              <a:buNone/>
            </a:pPr>
            <a:r>
              <a:rPr lang="en-US" sz="2400" dirty="0"/>
              <a:t>Also give the optimal parenthesization of matrices.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common </a:t>
            </a:r>
            <a:r>
              <a:rPr lang="en-US" dirty="0"/>
              <a:t>subsequence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subsequence is a sequence that appears in the same relative order, but </a:t>
            </a:r>
            <a:r>
              <a:rPr lang="en-US" dirty="0" smtClean="0">
                <a:solidFill>
                  <a:schemeClr val="accent1"/>
                </a:solidFill>
              </a:rPr>
              <a:t>not necessarily contiguous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two sequences X and Y , we say that a sequence Z is a common </a:t>
            </a:r>
            <a:r>
              <a:rPr lang="en-US" dirty="0" smtClean="0"/>
              <a:t>subsequence of </a:t>
            </a:r>
            <a:r>
              <a:rPr lang="en-US" dirty="0"/>
              <a:t>X and Y if Z is a </a:t>
            </a:r>
            <a:r>
              <a:rPr lang="en-US" dirty="0">
                <a:solidFill>
                  <a:schemeClr val="accent1"/>
                </a:solidFill>
              </a:rPr>
              <a:t>subsequence of both </a:t>
            </a:r>
            <a:r>
              <a:rPr lang="en-US" dirty="0"/>
              <a:t>X and Y 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if X = &lt; A, B, C, B, D, A, B&gt; AND Y = &lt;B, D, C, A, B, A&gt; then &lt;</a:t>
            </a:r>
            <a:r>
              <a:rPr lang="en-US" dirty="0" smtClean="0">
                <a:solidFill>
                  <a:schemeClr val="accent1"/>
                </a:solidFill>
              </a:rPr>
              <a:t>B, C, A</a:t>
            </a:r>
            <a:r>
              <a:rPr lang="en-US" dirty="0" smtClean="0"/>
              <a:t>&gt; is a subsequence.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42672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0" y="42672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86200" y="42672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43800" y="42672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76800" y="42672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48600" y="42672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generate table c(1..m, 1..n)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</a:t>
            </a:r>
            <a:r>
              <a:rPr lang="en-US" dirty="0"/>
              <a:t>m=length of string S1 and n= length of string </a:t>
            </a:r>
            <a:r>
              <a:rPr lang="en-US" dirty="0" smtClean="0"/>
              <a:t>S2.</a:t>
            </a:r>
          </a:p>
          <a:p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/>
              <a:t>][j] stores directions like(←, ↑, ↖)</a:t>
            </a:r>
          </a:p>
          <a:p>
            <a:r>
              <a:rPr lang="en-US" dirty="0" smtClean="0"/>
              <a:t>To </a:t>
            </a:r>
            <a:r>
              <a:rPr lang="en-US" dirty="0"/>
              <a:t>generate table c[</a:t>
            </a:r>
            <a:r>
              <a:rPr lang="en-US" dirty="0" err="1"/>
              <a:t>i</a:t>
            </a:r>
            <a:r>
              <a:rPr lang="en-US" dirty="0"/>
              <a:t>][j] use following steps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Step-1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Make c[</a:t>
            </a:r>
            <a:r>
              <a:rPr lang="en-US" sz="2400" dirty="0" err="1"/>
              <a:t>i</a:t>
            </a:r>
            <a:r>
              <a:rPr lang="en-US" sz="2400" dirty="0"/>
              <a:t>][0]=0 and c[0][j]=0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Step-2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if xi = </a:t>
            </a:r>
            <a:r>
              <a:rPr lang="en-US" sz="2400" dirty="0" err="1"/>
              <a:t>yj</a:t>
            </a:r>
            <a:r>
              <a:rPr lang="en-US" sz="2400" dirty="0"/>
              <a:t> then c[</a:t>
            </a:r>
            <a:r>
              <a:rPr lang="en-US" sz="2400" dirty="0" err="1"/>
              <a:t>i,j</a:t>
            </a:r>
            <a:r>
              <a:rPr lang="en-US" sz="2400" dirty="0"/>
              <a:t>] ← c[i-1,j-1]+1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Step-3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else if c[i-1,j] ≥ </a:t>
            </a:r>
            <a:r>
              <a:rPr lang="en-US" sz="2400" dirty="0" smtClean="0"/>
              <a:t>c[i,j-1</a:t>
            </a:r>
            <a:r>
              <a:rPr lang="en-US" sz="2400" dirty="0"/>
              <a:t>]   then c[</a:t>
            </a:r>
            <a:r>
              <a:rPr lang="en-US" sz="2400" dirty="0" err="1"/>
              <a:t>i,j</a:t>
            </a:r>
            <a:r>
              <a:rPr lang="en-US" sz="2400" dirty="0"/>
              <a:t>] ← c[i-1,j</a:t>
            </a:r>
            <a:r>
              <a:rPr lang="en-US" sz="2400" dirty="0" smtClean="0"/>
              <a:t>]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Step-4: </a:t>
            </a:r>
            <a:r>
              <a:rPr lang="en-US" sz="2400" dirty="0"/>
              <a:t>else c[</a:t>
            </a:r>
            <a:r>
              <a:rPr lang="en-US" sz="2400" dirty="0" err="1"/>
              <a:t>i,j</a:t>
            </a:r>
            <a:r>
              <a:rPr lang="en-US" sz="2400" dirty="0"/>
              <a:t>] ← c[i,j-1</a:t>
            </a:r>
            <a:r>
              <a:rPr lang="en-US" sz="2400" dirty="0" smtClean="0"/>
              <a:t>]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8" y="5040900"/>
            <a:ext cx="8125564" cy="12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86" y="976745"/>
            <a:ext cx="2242714" cy="4876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Example: </a:t>
            </a:r>
            <a:r>
              <a:rPr lang="en-US" dirty="0" smtClean="0"/>
              <a:t>Find </a:t>
            </a:r>
            <a:r>
              <a:rPr lang="en-US" dirty="0"/>
              <a:t>any one </a:t>
            </a:r>
            <a:r>
              <a:rPr lang="en-US" b="1" dirty="0">
                <a:solidFill>
                  <a:schemeClr val="accent1"/>
                </a:solidFill>
              </a:rPr>
              <a:t>Longest</a:t>
            </a:r>
            <a:r>
              <a:rPr lang="en-US" dirty="0"/>
              <a:t> Common Subsequence of given two strings using Dynamic Programming.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X = &lt; A, B, C, B, D, A, B&gt;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Y </a:t>
            </a:r>
            <a:r>
              <a:rPr lang="en-US" b="1" dirty="0">
                <a:solidFill>
                  <a:schemeClr val="accent1"/>
                </a:solidFill>
              </a:rPr>
              <a:t>= &lt;B, D, C, A, B, A&gt;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90363"/>
              </p:ext>
            </p:extLst>
          </p:nvPr>
        </p:nvGraphicFramePr>
        <p:xfrm>
          <a:off x="3509566" y="1798636"/>
          <a:ext cx="753605" cy="423122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3605">
                  <a:extLst>
                    <a:ext uri="{9D8B030D-6E8A-4147-A177-3AD203B41FA5}">
                      <a16:colId xmlns:a16="http://schemas.microsoft.com/office/drawing/2014/main" val="2321783426"/>
                    </a:ext>
                  </a:extLst>
                </a:gridCol>
              </a:tblGrid>
              <a:tr h="532036"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05052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</a:t>
                      </a:r>
                      <a:r>
                        <a:rPr lang="en-US" sz="2400" baseline="-25000" dirty="0" smtClean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15230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94478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65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90680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90741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6701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60898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966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7981"/>
              </p:ext>
            </p:extLst>
          </p:nvPr>
        </p:nvGraphicFramePr>
        <p:xfrm>
          <a:off x="4249024" y="1798632"/>
          <a:ext cx="4098047" cy="5312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83681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3902422784"/>
                    </a:ext>
                  </a:extLst>
                </a:gridCol>
              </a:tblGrid>
              <a:tr h="531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400" baseline="-25000" dirty="0" err="1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5571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138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831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4200" y="3288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4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4202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736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519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7200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60047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52894" y="2367942"/>
            <a:ext cx="592847" cy="464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24959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07661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83755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54543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67200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60047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52894" y="28194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24959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07661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83755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54543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67200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60047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52894" y="32789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24959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07661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83755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54543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60047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52894" y="37361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24959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07661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83755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754543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67200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60047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52894" y="41933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24959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7661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3755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54543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67200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60047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52894" y="46505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4959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07661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83755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754543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67200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60047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52894" y="5110142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24959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07661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83755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54543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2491"/>
            <a:ext cx="6248400" cy="928544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4267200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60047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52894" y="55649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24959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07661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83755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54543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2324100" cy="808037"/>
          </a:xfrm>
        </p:spPr>
        <p:txBody>
          <a:bodyPr/>
          <a:lstStyle/>
          <a:p>
            <a:r>
              <a:rPr lang="en-US" dirty="0" smtClean="0"/>
              <a:t>LCS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3701250" y="2831068"/>
            <a:ext cx="413549" cy="4431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028789" y="2396794"/>
            <a:ext cx="305211" cy="4064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1242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4953000" y="1810301"/>
            <a:ext cx="384882" cy="4410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415571" y="2831068"/>
            <a:ext cx="3048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517167" y="1810301"/>
            <a:ext cx="384882" cy="4410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085191" y="1810301"/>
            <a:ext cx="384882" cy="4410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6678991" y="1810301"/>
            <a:ext cx="393315" cy="441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467600" y="106363"/>
            <a:ext cx="1371600" cy="427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085191" y="2396794"/>
            <a:ext cx="468009" cy="434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6" idx="5"/>
          </p:cNvCxnSpPr>
          <p:nvPr/>
        </p:nvCxnSpPr>
        <p:spPr>
          <a:xfrm>
            <a:off x="6484662" y="2767470"/>
            <a:ext cx="373338" cy="2805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42617" y="2632719"/>
            <a:ext cx="57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+1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4953000" y="28956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557760" y="28956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6167360" y="28956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6477000" y="274320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7696200" y="274320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086600" y="30480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354 -0.00186 C 0.01753 -0.00255 0.02152 -0.00371 0.02569 -0.00371 C 0.03472 -0.00371 0.04375 -0.00255 0.05295 -0.00186 C 0.06302 0.00023 0.05885 0 0.0651 0 L 0.0651 0 " pathEditMode="relative" ptsTypes="AAAAAAA">
                                      <p:cBhvr>
                                        <p:cTn id="16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51 0.00046 0.00903 0.00092 0.01354 0.00185 C 0.01562 0.00231 0.01753 0.00393 0.01962 0.00393 C 0.0408 0.00393 0.06198 0.00278 0.08316 0.00185 C 0.08923 0.00162 0.07118 0.00185 0.0651 0.00185 L 0.0651 0.00185 " pathEditMode="relative" ptsTypes="AAAAAAA">
                                      <p:cBhvr>
                                        <p:cTn id="17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00261 0.06597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681 0.00301 0.01615 0.00208 0.06215 0.00208 L 0.06215 0.00208 " pathEditMode="relative" ptsTypes="AAAA">
                                      <p:cBhvr>
                                        <p:cTn id="27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3" grpId="1" animBg="1"/>
      <p:bldP spid="84" grpId="0" animBg="1"/>
      <p:bldP spid="84" grpId="1" animBg="1"/>
      <p:bldP spid="84" grpId="2" animBg="1"/>
      <p:bldP spid="85" grpId="0"/>
      <p:bldP spid="89" grpId="0" animBg="1"/>
      <p:bldP spid="89" grpId="1" animBg="1"/>
      <p:bldP spid="91" grpId="0" animBg="1"/>
      <p:bldP spid="91" grpId="2" animBg="1"/>
      <p:bldP spid="91" grpId="3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6" grpId="0" animBg="1"/>
      <p:bldP spid="1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943100" cy="533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Example: </a:t>
            </a:r>
            <a:r>
              <a:rPr lang="en-US" dirty="0"/>
              <a:t>Find any one </a:t>
            </a:r>
            <a:r>
              <a:rPr lang="en-US" b="1" dirty="0">
                <a:solidFill>
                  <a:schemeClr val="accent1"/>
                </a:solidFill>
              </a:rPr>
              <a:t>Longest</a:t>
            </a:r>
            <a:r>
              <a:rPr lang="en-US" dirty="0"/>
              <a:t> Common Subsequence of given two strings using Dynamic Programming.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X = &lt; A, B, C, B, D, A, B&gt; </a:t>
            </a:r>
            <a:r>
              <a:rPr lang="en-US" b="1" dirty="0"/>
              <a:t> </a:t>
            </a:r>
            <a:r>
              <a:rPr lang="en-US" dirty="0"/>
              <a:t>and 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Y = &lt;B, D, C, A, B, A&gt;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64671"/>
              </p:ext>
            </p:extLst>
          </p:nvPr>
        </p:nvGraphicFramePr>
        <p:xfrm>
          <a:off x="3509566" y="1798636"/>
          <a:ext cx="753605" cy="423122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3605">
                  <a:extLst>
                    <a:ext uri="{9D8B030D-6E8A-4147-A177-3AD203B41FA5}">
                      <a16:colId xmlns:a16="http://schemas.microsoft.com/office/drawing/2014/main" val="2321783426"/>
                    </a:ext>
                  </a:extLst>
                </a:gridCol>
              </a:tblGrid>
              <a:tr h="532036"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05052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</a:t>
                      </a:r>
                      <a:r>
                        <a:rPr lang="en-US" sz="2400" baseline="-25000" dirty="0" smtClean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15230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94478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65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90680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90741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6701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60898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966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75436"/>
              </p:ext>
            </p:extLst>
          </p:nvPr>
        </p:nvGraphicFramePr>
        <p:xfrm>
          <a:off x="4249024" y="1798632"/>
          <a:ext cx="4098047" cy="5312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83681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3902422784"/>
                    </a:ext>
                  </a:extLst>
                </a:gridCol>
              </a:tblGrid>
              <a:tr h="531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400" baseline="-25000" dirty="0" err="1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5571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138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831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4200" y="3288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4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4202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736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519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7200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60047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52894" y="2367942"/>
            <a:ext cx="592847" cy="464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24959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07661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83755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4543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67200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60047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52894" y="28194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24959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07661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83755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54543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7200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60047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52894" y="32789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4959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07661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83755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54543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7200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60047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52894" y="37361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4959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7661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3755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54543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67200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60047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52894" y="41933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24959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7661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83755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54543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7200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60047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52894" y="46505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24959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07661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83755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54543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67200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60047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52894" y="5110142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24959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07661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3755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54543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860047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52894" y="55649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24959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607661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83755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54543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242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4953000" y="28956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557760" y="28956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6167360" y="28956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6477000" y="2743200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96200" y="2743200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86600" y="3048000"/>
            <a:ext cx="30480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4800600" y="3263089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7133422" y="3263089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5943600" y="3657600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4800600" y="4177489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5457022" y="4634689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553200" y="5029200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696200" y="5029200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4847422" y="5549089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7162800" y="5549089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7696200" y="3505200"/>
            <a:ext cx="30480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553200" y="3962400"/>
            <a:ext cx="30480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696200" y="4419600"/>
            <a:ext cx="30480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7133422" y="4170733"/>
            <a:ext cx="257978" cy="242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943600" y="3505200"/>
            <a:ext cx="30480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6705600" y="33826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4953000" y="38100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5562600" y="38398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7310360" y="38100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7848600" y="38398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5557760" y="42970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6096000" y="42970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6705600" y="42672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4953000" y="52114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4953000" y="47542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5557760" y="56686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5562600" y="52114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096000" y="56686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6091160" y="52114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6091160" y="47542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6700760" y="4724400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6705600" y="56686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7239000" y="47542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7239000" y="52114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7843760" y="47542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7848600" y="5668617"/>
            <a:ext cx="4840" cy="274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2491"/>
            <a:ext cx="6248400" cy="9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2443"/>
              </p:ext>
            </p:extLst>
          </p:nvPr>
        </p:nvGraphicFramePr>
        <p:xfrm>
          <a:off x="2366566" y="1798636"/>
          <a:ext cx="753605" cy="423122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3605">
                  <a:extLst>
                    <a:ext uri="{9D8B030D-6E8A-4147-A177-3AD203B41FA5}">
                      <a16:colId xmlns:a16="http://schemas.microsoft.com/office/drawing/2014/main" val="2321783426"/>
                    </a:ext>
                  </a:extLst>
                </a:gridCol>
              </a:tblGrid>
              <a:tr h="532036"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05052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</a:t>
                      </a:r>
                      <a:r>
                        <a:rPr lang="en-US" sz="2400" baseline="-25000" dirty="0" smtClean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15230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94478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65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90680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90741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6701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60898"/>
                  </a:ext>
                </a:extLst>
              </a:tr>
              <a:tr h="462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966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58643"/>
              </p:ext>
            </p:extLst>
          </p:nvPr>
        </p:nvGraphicFramePr>
        <p:xfrm>
          <a:off x="3106024" y="1798632"/>
          <a:ext cx="4098047" cy="5312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83681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  <a:gridCol w="608255">
                  <a:extLst>
                    <a:ext uri="{9D8B030D-6E8A-4147-A177-3AD203B41FA5}">
                      <a16:colId xmlns:a16="http://schemas.microsoft.com/office/drawing/2014/main" val="3902422784"/>
                    </a:ext>
                  </a:extLst>
                </a:gridCol>
              </a:tblGrid>
              <a:tr h="531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400" baseline="-25000" dirty="0" err="1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2571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138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138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2831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3288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202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4736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519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17047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09894" y="2367942"/>
            <a:ext cx="592847" cy="464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81959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64661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40755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11543" y="2373868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24200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17047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09894" y="28194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81959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64661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40755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11543" y="2817029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17047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09894" y="32789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81959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64661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40755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11543" y="3276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24200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17047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09894" y="37361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81959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64661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40755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11543" y="37338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24200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17047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309894" y="41933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81959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64661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40755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11543" y="41910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24200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717047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9894" y="46505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81959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64661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40755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11543" y="46482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4200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717047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09894" y="5110142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81959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64661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40755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11543" y="51077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17047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309894" y="5564971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81959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64661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40755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11543" y="5562600"/>
            <a:ext cx="592847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19428" y="5562600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18763" y="5104215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081760" y="5530333"/>
            <a:ext cx="4840" cy="413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019800" y="4648200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600022" y="50918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19800" y="4191000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6477000" y="4648200"/>
            <a:ext cx="4840" cy="413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81200" y="557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448952" y="3733800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5990422" y="41774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876800" y="3733800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5410200" y="3957843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294098" y="3275415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4847422" y="37202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17194" y="3275415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4267200" y="35052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138288" y="2829883"/>
            <a:ext cx="592847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3704422" y="32630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761018" y="5174673"/>
            <a:ext cx="296472" cy="3117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180528" y="4267200"/>
            <a:ext cx="296472" cy="3117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029200" y="3810000"/>
            <a:ext cx="296472" cy="3117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854486" y="3345780"/>
            <a:ext cx="296472" cy="3117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6930074" y="2196947"/>
            <a:ext cx="4127" cy="29846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6733973" y="1807834"/>
            <a:ext cx="343148" cy="4168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stCxn id="107" idx="0"/>
          </p:cNvCxnSpPr>
          <p:nvPr/>
        </p:nvCxnSpPr>
        <p:spPr>
          <a:xfrm flipV="1">
            <a:off x="6328764" y="2196948"/>
            <a:ext cx="39538" cy="20702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172200" y="1807834"/>
            <a:ext cx="343148" cy="4168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5157478" y="2273148"/>
            <a:ext cx="24122" cy="15368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4953000" y="1828800"/>
            <a:ext cx="343148" cy="4168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2" idx="0"/>
          </p:cNvCxnSpPr>
          <p:nvPr/>
        </p:nvCxnSpPr>
        <p:spPr>
          <a:xfrm flipH="1" flipV="1">
            <a:off x="4006102" y="2196948"/>
            <a:ext cx="7516" cy="10784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810000" y="1807834"/>
            <a:ext cx="343148" cy="4168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7852" y="955971"/>
            <a:ext cx="232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LCS of X and Y is </a:t>
            </a:r>
            <a:r>
              <a:rPr lang="en-US" sz="2400" b="1" dirty="0" smtClean="0">
                <a:solidFill>
                  <a:schemeClr val="accent2"/>
                </a:solidFill>
              </a:rPr>
              <a:t>&lt;B, C, B, A&gt;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/>
              <a:t>Longest common subsequence </a:t>
            </a:r>
          </a:p>
        </p:txBody>
      </p:sp>
    </p:spTree>
    <p:extLst>
      <p:ext uri="{BB962C8B-B14F-4D97-AF65-F5344CB8AC3E}">
        <p14:creationId xmlns:p14="http://schemas.microsoft.com/office/powerpoint/2010/main" val="30992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3" grpId="0" animBg="1"/>
      <p:bldP spid="95" grpId="0" animBg="1"/>
      <p:bldP spid="100" grpId="0" animBg="1"/>
      <p:bldP spid="102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5" grpId="0" animBg="1"/>
      <p:bldP spid="117" grpId="0" animBg="1"/>
      <p:bldP spid="120" grpId="0" animBg="1"/>
      <p:bldP spid="124" grpId="0" animBg="1"/>
      <p:bldP spid="1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any one Longest Common Subsequence of given two strings using Dynamic Programming.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S1=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abbacdcba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S2=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bcdbbcaa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Determine </a:t>
            </a:r>
            <a:r>
              <a:rPr lang="en-US" dirty="0"/>
              <a:t>an LCS of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A = [ </a:t>
            </a:r>
            <a:r>
              <a:rPr lang="en-US" dirty="0">
                <a:solidFill>
                  <a:schemeClr val="accent1"/>
                </a:solidFill>
              </a:rPr>
              <a:t>0; 0; 1; 0; 1; 0; </a:t>
            </a:r>
            <a:r>
              <a:rPr lang="en-US" dirty="0" smtClean="0">
                <a:solidFill>
                  <a:schemeClr val="accent1"/>
                </a:solidFill>
              </a:rPr>
              <a:t>1]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B =[ </a:t>
            </a:r>
            <a:r>
              <a:rPr lang="en-US" dirty="0">
                <a:solidFill>
                  <a:schemeClr val="accent1"/>
                </a:solidFill>
              </a:rPr>
              <a:t>1; 0; 1; 1; 0; 1; 1; </a:t>
            </a:r>
            <a:r>
              <a:rPr lang="en-US" dirty="0" smtClean="0">
                <a:solidFill>
                  <a:schemeClr val="accent1"/>
                </a:solidFill>
              </a:rPr>
              <a:t>0]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05373"/>
              </p:ext>
            </p:extLst>
          </p:nvPr>
        </p:nvGraphicFramePr>
        <p:xfrm>
          <a:off x="1142998" y="740664"/>
          <a:ext cx="7078665" cy="588873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643515">
                  <a:extLst>
                    <a:ext uri="{9D8B030D-6E8A-4147-A177-3AD203B41FA5}">
                      <a16:colId xmlns:a16="http://schemas.microsoft.com/office/drawing/2014/main" val="3488596746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2071742072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040890759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1232261759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105326882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4236611989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1720421185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2349576818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555714534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1205179773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153053693"/>
                    </a:ext>
                  </a:extLst>
                </a:gridCol>
              </a:tblGrid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227328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Yj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636583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551830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7835743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98320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126422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2013529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179727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325241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5640150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687804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212013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3791312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377128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162300" y="2825347"/>
            <a:ext cx="533400" cy="4572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698183"/>
            <a:ext cx="457200" cy="4572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4079181"/>
            <a:ext cx="533400" cy="457202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00800" y="4494819"/>
            <a:ext cx="514350" cy="422564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200" y="5336483"/>
            <a:ext cx="457200" cy="4191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H="1" flipV="1">
            <a:off x="3390900" y="1564583"/>
            <a:ext cx="38100" cy="126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276600" y="1183583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7299" y="149873"/>
            <a:ext cx="662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Solution:  S1=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abbacdcba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S2=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bcdbbcaa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problem of calculating binomial coefficient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Suppose 0 ≤ k ≤ n. if we </a:t>
                </a:r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directly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r>
                  <a:rPr lang="en-US" b="1" i="1" dirty="0" smtClean="0">
                    <a:solidFill>
                      <a:schemeClr val="accent1"/>
                    </a:solidFill>
                  </a:rPr>
                  <a:t>      </a:t>
                </a:r>
                <a:r>
                  <a:rPr lang="en-US" b="1" i="1" dirty="0" smtClean="0">
                    <a:solidFill>
                      <a:srgbClr val="E40524"/>
                    </a:solidFill>
                  </a:rPr>
                  <a:t>function</a:t>
                </a:r>
                <a:r>
                  <a:rPr lang="en-US" i="1" dirty="0" smtClean="0">
                    <a:solidFill>
                      <a:srgbClr val="E40524"/>
                    </a:solidFill>
                  </a:rPr>
                  <a:t> </a:t>
                </a:r>
                <a:r>
                  <a:rPr lang="en-US" i="1" dirty="0">
                    <a:solidFill>
                      <a:srgbClr val="E40524"/>
                    </a:solidFill>
                  </a:rPr>
                  <a:t>C(n, k)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E40524"/>
                    </a:solidFill>
                  </a:rPr>
                  <a:t>   </a:t>
                </a:r>
                <a:r>
                  <a:rPr lang="en-US" i="1" dirty="0" smtClean="0">
                    <a:solidFill>
                      <a:srgbClr val="E40524"/>
                    </a:solidFill>
                  </a:rPr>
                  <a:t>              if </a:t>
                </a:r>
                <a:r>
                  <a:rPr lang="en-US" i="1" dirty="0">
                    <a:solidFill>
                      <a:srgbClr val="E40524"/>
                    </a:solidFill>
                  </a:rPr>
                  <a:t>k=0 or k=n </a:t>
                </a:r>
                <a:r>
                  <a:rPr lang="en-US" b="1" i="1" dirty="0">
                    <a:solidFill>
                      <a:srgbClr val="E40524"/>
                    </a:solidFill>
                  </a:rPr>
                  <a:t>then return</a:t>
                </a:r>
                <a:r>
                  <a:rPr lang="en-US" i="1" dirty="0">
                    <a:solidFill>
                      <a:srgbClr val="E40524"/>
                    </a:solidFill>
                  </a:rPr>
                  <a:t> 1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E40524"/>
                    </a:solidFill>
                  </a:rPr>
                  <a:t>   </a:t>
                </a:r>
                <a:r>
                  <a:rPr lang="en-US" i="1" dirty="0" smtClean="0">
                    <a:solidFill>
                      <a:srgbClr val="E40524"/>
                    </a:solidFill>
                  </a:rPr>
                  <a:t>              </a:t>
                </a:r>
                <a:r>
                  <a:rPr lang="en-US" b="1" i="1" dirty="0" smtClean="0">
                    <a:solidFill>
                      <a:srgbClr val="E40524"/>
                    </a:solidFill>
                  </a:rPr>
                  <a:t>else </a:t>
                </a:r>
                <a:r>
                  <a:rPr lang="en-US" b="1" i="1" dirty="0">
                    <a:solidFill>
                      <a:srgbClr val="E40524"/>
                    </a:solidFill>
                  </a:rPr>
                  <a:t>return</a:t>
                </a:r>
                <a:r>
                  <a:rPr lang="en-US" i="1" dirty="0">
                    <a:solidFill>
                      <a:srgbClr val="E40524"/>
                    </a:solidFill>
                  </a:rPr>
                  <a:t> C(n-1, k-1)+ C(n-1, k)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9800" y="1676400"/>
                <a:ext cx="4495800" cy="1340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76400"/>
                <a:ext cx="4495800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435205"/>
              </p:ext>
            </p:extLst>
          </p:nvPr>
        </p:nvGraphicFramePr>
        <p:xfrm>
          <a:off x="762002" y="1377436"/>
          <a:ext cx="7467597" cy="416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1881567836"/>
                    </a:ext>
                  </a:extLst>
                </a:gridCol>
                <a:gridCol w="541865">
                  <a:extLst>
                    <a:ext uri="{9D8B030D-6E8A-4147-A177-3AD203B41FA5}">
                      <a16:colId xmlns:a16="http://schemas.microsoft.com/office/drawing/2014/main" val="72841417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93645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2074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75062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49283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1864095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5601540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562826060"/>
                    </a:ext>
                  </a:extLst>
                </a:gridCol>
              </a:tblGrid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k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35220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6556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94972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23799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98624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9053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42244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97460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3936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4572000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E40524"/>
                </a:solidFill>
              </a:rPr>
              <a:t>C(n-1, k-1)+ C(n-1, k)</a:t>
            </a:r>
          </a:p>
        </p:txBody>
      </p:sp>
      <p:sp>
        <p:nvSpPr>
          <p:cNvPr id="11" name="Bent-Up Arrow 10"/>
          <p:cNvSpPr/>
          <p:nvPr/>
        </p:nvSpPr>
        <p:spPr>
          <a:xfrm rot="5400000">
            <a:off x="5564832" y="4955233"/>
            <a:ext cx="376535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48400" y="5033665"/>
            <a:ext cx="1061850" cy="45273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C(n, k)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6599" y="5867400"/>
            <a:ext cx="220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Pascal’s triangle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29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Making change problem using dynamic </a:t>
            </a:r>
            <a:r>
              <a:rPr lang="en-US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en-US" dirty="0" smtClean="0"/>
              <a:t>We </a:t>
            </a:r>
            <a:r>
              <a:rPr lang="en-US" dirty="0"/>
              <a:t>need to generate table c[n][N]. Where,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= number of denominations. 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= number of units that you need to make change.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generate table c[</a:t>
            </a:r>
            <a:r>
              <a:rPr lang="en-US" dirty="0" err="1"/>
              <a:t>i</a:t>
            </a:r>
            <a:r>
              <a:rPr lang="en-US" dirty="0"/>
              <a:t>][j] use following steps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Step-1:  Make c[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][0]=0 for 0 &lt; 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 ≤n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Step-2:  Repeat step-2 to step-4 for remaining matrix </a:t>
            </a:r>
            <a:r>
              <a:rPr lang="en-US" sz="2200" dirty="0" smtClean="0">
                <a:solidFill>
                  <a:schemeClr val="tx2"/>
                </a:solidFill>
              </a:rPr>
              <a:t>Values 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if 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=1 then c[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][j] = 1+c[1][j-d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dirty="0">
                <a:solidFill>
                  <a:schemeClr val="tx2"/>
                </a:solidFill>
              </a:rPr>
              <a:t>], here d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dirty="0">
                <a:solidFill>
                  <a:schemeClr val="tx2"/>
                </a:solidFill>
              </a:rPr>
              <a:t>=1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Step-3:  if j&lt;d</a:t>
            </a:r>
            <a:r>
              <a:rPr lang="en-US" sz="2200" baseline="-25000" dirty="0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 then c[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][j] = c[i-1][j]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Step-4   otherwise c[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][j] = min(c[i-1][j],1+c[</a:t>
            </a:r>
            <a:r>
              <a:rPr lang="en-US" sz="2200" dirty="0" err="1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][j-d</a:t>
            </a:r>
            <a:r>
              <a:rPr lang="en-US" sz="2200" baseline="-25000" dirty="0">
                <a:solidFill>
                  <a:schemeClr val="tx2"/>
                </a:solidFill>
              </a:rPr>
              <a:t>i</a:t>
            </a:r>
            <a:r>
              <a:rPr lang="en-US" sz="2200" dirty="0">
                <a:solidFill>
                  <a:schemeClr val="tx2"/>
                </a:solidFill>
              </a:rPr>
              <a:t>]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29400" y="5029200"/>
            <a:ext cx="2133600" cy="838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Optimal Substructure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72200" y="4876800"/>
            <a:ext cx="381000" cy="1143000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  Denominations: d</a:t>
            </a:r>
            <a:r>
              <a:rPr lang="en-US" baseline="-25000" dirty="0"/>
              <a:t>1</a:t>
            </a:r>
            <a:r>
              <a:rPr lang="en-US" dirty="0"/>
              <a:t>=1, d</a:t>
            </a:r>
            <a:r>
              <a:rPr lang="en-US" baseline="-25000" dirty="0"/>
              <a:t>2</a:t>
            </a:r>
            <a:r>
              <a:rPr lang="en-US" dirty="0"/>
              <a:t>=4, d</a:t>
            </a:r>
            <a:r>
              <a:rPr lang="en-US" baseline="-25000" dirty="0"/>
              <a:t>3</a:t>
            </a:r>
            <a:r>
              <a:rPr lang="en-US" dirty="0"/>
              <a:t>=6. Make a change of </a:t>
            </a:r>
            <a:r>
              <a:rPr lang="en-US" dirty="0" err="1"/>
              <a:t>Rs</a:t>
            </a:r>
            <a:r>
              <a:rPr lang="en-US" dirty="0"/>
              <a:t>. 8.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00768"/>
              </p:ext>
            </p:extLst>
          </p:nvPr>
        </p:nvGraphicFramePr>
        <p:xfrm>
          <a:off x="1122217" y="3636819"/>
          <a:ext cx="8382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32178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0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=1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1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=4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9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dirty="0" smtClean="0"/>
                        <a:t>=6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6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48436"/>
              </p:ext>
            </p:extLst>
          </p:nvPr>
        </p:nvGraphicFramePr>
        <p:xfrm>
          <a:off x="1988126" y="3636819"/>
          <a:ext cx="5936674" cy="457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24329364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92736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154655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796937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19209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62313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0242278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45903839"/>
                    </a:ext>
                  </a:extLst>
                </a:gridCol>
                <a:gridCol w="630383">
                  <a:extLst>
                    <a:ext uri="{9D8B030D-6E8A-4147-A177-3AD203B41FA5}">
                      <a16:colId xmlns:a16="http://schemas.microsoft.com/office/drawing/2014/main" val="260200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763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75148"/>
              </p:ext>
            </p:extLst>
          </p:nvPr>
        </p:nvGraphicFramePr>
        <p:xfrm>
          <a:off x="1988126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2972"/>
              </p:ext>
            </p:extLst>
          </p:nvPr>
        </p:nvGraphicFramePr>
        <p:xfrm>
          <a:off x="1988126" y="45512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51156"/>
              </p:ext>
            </p:extLst>
          </p:nvPr>
        </p:nvGraphicFramePr>
        <p:xfrm>
          <a:off x="1988126" y="50084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453"/>
              </p:ext>
            </p:extLst>
          </p:nvPr>
        </p:nvGraphicFramePr>
        <p:xfrm>
          <a:off x="2646217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5830"/>
              </p:ext>
            </p:extLst>
          </p:nvPr>
        </p:nvGraphicFramePr>
        <p:xfrm>
          <a:off x="2646217" y="45512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27922"/>
              </p:ext>
            </p:extLst>
          </p:nvPr>
        </p:nvGraphicFramePr>
        <p:xfrm>
          <a:off x="2646217" y="50084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5135"/>
              </p:ext>
            </p:extLst>
          </p:nvPr>
        </p:nvGraphicFramePr>
        <p:xfrm>
          <a:off x="3304308" y="4087092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51366"/>
              </p:ext>
            </p:extLst>
          </p:nvPr>
        </p:nvGraphicFramePr>
        <p:xfrm>
          <a:off x="3962399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77057"/>
              </p:ext>
            </p:extLst>
          </p:nvPr>
        </p:nvGraphicFramePr>
        <p:xfrm>
          <a:off x="4627417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7491"/>
              </p:ext>
            </p:extLst>
          </p:nvPr>
        </p:nvGraphicFramePr>
        <p:xfrm>
          <a:off x="5292435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18457"/>
              </p:ext>
            </p:extLst>
          </p:nvPr>
        </p:nvGraphicFramePr>
        <p:xfrm>
          <a:off x="5950526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19680"/>
              </p:ext>
            </p:extLst>
          </p:nvPr>
        </p:nvGraphicFramePr>
        <p:xfrm>
          <a:off x="6608617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00541"/>
              </p:ext>
            </p:extLst>
          </p:nvPr>
        </p:nvGraphicFramePr>
        <p:xfrm>
          <a:off x="7266708" y="4094019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51027"/>
              </p:ext>
            </p:extLst>
          </p:nvPr>
        </p:nvGraphicFramePr>
        <p:xfrm>
          <a:off x="3304308" y="4558146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65573"/>
              </p:ext>
            </p:extLst>
          </p:nvPr>
        </p:nvGraphicFramePr>
        <p:xfrm>
          <a:off x="3962399" y="45650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8327"/>
              </p:ext>
            </p:extLst>
          </p:nvPr>
        </p:nvGraphicFramePr>
        <p:xfrm>
          <a:off x="4627417" y="45650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470"/>
              </p:ext>
            </p:extLst>
          </p:nvPr>
        </p:nvGraphicFramePr>
        <p:xfrm>
          <a:off x="5292435" y="45650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587"/>
              </p:ext>
            </p:extLst>
          </p:nvPr>
        </p:nvGraphicFramePr>
        <p:xfrm>
          <a:off x="5950526" y="45650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03326"/>
              </p:ext>
            </p:extLst>
          </p:nvPr>
        </p:nvGraphicFramePr>
        <p:xfrm>
          <a:off x="6608617" y="45650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47181"/>
              </p:ext>
            </p:extLst>
          </p:nvPr>
        </p:nvGraphicFramePr>
        <p:xfrm>
          <a:off x="7266708" y="45650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38425"/>
              </p:ext>
            </p:extLst>
          </p:nvPr>
        </p:nvGraphicFramePr>
        <p:xfrm>
          <a:off x="3304308" y="5022273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89704"/>
              </p:ext>
            </p:extLst>
          </p:nvPr>
        </p:nvGraphicFramePr>
        <p:xfrm>
          <a:off x="3962399" y="5029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30610"/>
              </p:ext>
            </p:extLst>
          </p:nvPr>
        </p:nvGraphicFramePr>
        <p:xfrm>
          <a:off x="4627417" y="5029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94671"/>
              </p:ext>
            </p:extLst>
          </p:nvPr>
        </p:nvGraphicFramePr>
        <p:xfrm>
          <a:off x="5292435" y="5029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62499"/>
              </p:ext>
            </p:extLst>
          </p:nvPr>
        </p:nvGraphicFramePr>
        <p:xfrm>
          <a:off x="5950526" y="5029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78019"/>
              </p:ext>
            </p:extLst>
          </p:nvPr>
        </p:nvGraphicFramePr>
        <p:xfrm>
          <a:off x="6608617" y="5029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82582"/>
              </p:ext>
            </p:extLst>
          </p:nvPr>
        </p:nvGraphicFramePr>
        <p:xfrm>
          <a:off x="7266708" y="5029200"/>
          <a:ext cx="658091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2112741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81059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2365661" y="1745858"/>
            <a:ext cx="4373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if j&lt;d</a:t>
            </a:r>
            <a:r>
              <a:rPr lang="en-US" sz="2800" baseline="-25000" dirty="0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then 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][j] = c[i-1][j]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599" y="302433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j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72788" y="3363284"/>
            <a:ext cx="87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0997" y="4082627"/>
            <a:ext cx="71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63515" y="2282932"/>
            <a:ext cx="6785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O/w </a:t>
            </a:r>
            <a:r>
              <a:rPr lang="en-US" sz="2800" dirty="0">
                <a:solidFill>
                  <a:schemeClr val="tx2"/>
                </a:solidFill>
              </a:rPr>
              <a:t>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][j] = min(c[i-1][j],1+c[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][j-d</a:t>
            </a:r>
            <a:r>
              <a:rPr lang="en-US" sz="2800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])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8913" y="3132452"/>
            <a:ext cx="131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Amount </a:t>
            </a:r>
            <a:endParaRPr lang="en-US" sz="2400" dirty="0"/>
          </a:p>
        </p:txBody>
      </p:sp>
      <p:sp>
        <p:nvSpPr>
          <p:cNvPr id="44" name="Oval 43"/>
          <p:cNvSpPr/>
          <p:nvPr/>
        </p:nvSpPr>
        <p:spPr>
          <a:xfrm>
            <a:off x="4703619" y="3636819"/>
            <a:ext cx="554181" cy="4502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93379" y="5562600"/>
            <a:ext cx="3958938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min(c[1,4],1+c[2,0]) = min(4,1+0) = min(4,1) = 1 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4495800"/>
            <a:ext cx="71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289" y="4953000"/>
            <a:ext cx="71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04062" y="5562600"/>
            <a:ext cx="3958938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min(c[1,5],1+c[2,1]) = min(5,1+1) = min(4,2) = 2 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6019800" y="3664527"/>
            <a:ext cx="554181" cy="4502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66708" y="5015346"/>
            <a:ext cx="658091" cy="45027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108 -0.00255 0.02761 -0.00324 0.06355 0 C 0.08733 0.00208 0.06337 0.00185 0.07118 0.00185 L 0.07118 0.00185 " pathEditMode="relative" ptsTypes="AAA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8" grpId="0"/>
      <p:bldP spid="41" grpId="0"/>
      <p:bldP spid="42" grpId="0"/>
      <p:bldP spid="44" grpId="0" animBg="1"/>
      <p:bldP spid="44" grpId="1" animBg="1"/>
      <p:bldP spid="44" grpId="2" animBg="1"/>
      <p:bldP spid="45" grpId="0" animBg="1"/>
      <p:bldP spid="45" grpId="1" animBg="1"/>
      <p:bldP spid="46" grpId="0"/>
      <p:bldP spid="47" grpId="0"/>
      <p:bldP spid="48" grpId="0" animBg="1"/>
      <p:bldP spid="48" grpId="1" animBg="1"/>
      <p:bldP spid="4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Solve make a change problem using dynamic programming:</a:t>
            </a:r>
          </a:p>
          <a:p>
            <a:pPr lvl="1"/>
            <a:r>
              <a:rPr lang="en-US" dirty="0" smtClean="0"/>
              <a:t>Coin denominations: 1, 4, 10</a:t>
            </a:r>
          </a:p>
          <a:p>
            <a:pPr lvl="1"/>
            <a:r>
              <a:rPr lang="en-US" dirty="0" smtClean="0"/>
              <a:t>Amount to pay: 13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6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23143</TotalTime>
  <Words>4015</Words>
  <Application>Microsoft Office PowerPoint</Application>
  <PresentationFormat>On-screen Show (4:3)</PresentationFormat>
  <Paragraphs>1273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FontAwesome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Equation</vt:lpstr>
      <vt:lpstr>Unit – 4 Dynamic Programming</vt:lpstr>
      <vt:lpstr>Topics to be covered</vt:lpstr>
      <vt:lpstr>Introduction </vt:lpstr>
      <vt:lpstr>Principle of optimality</vt:lpstr>
      <vt:lpstr>Binomial coefficient </vt:lpstr>
      <vt:lpstr>Binomial coefficient </vt:lpstr>
      <vt:lpstr>Making change problem </vt:lpstr>
      <vt:lpstr>Making change problem </vt:lpstr>
      <vt:lpstr>Making change problem </vt:lpstr>
      <vt:lpstr>0/1 knapsack problem </vt:lpstr>
      <vt:lpstr>0/1 knapsack problem </vt:lpstr>
      <vt:lpstr>0/1 knapsack problem </vt:lpstr>
      <vt:lpstr>0/1 knapsack problem </vt:lpstr>
      <vt:lpstr>0/1 knapsack problem </vt:lpstr>
      <vt:lpstr>Assembly line scheduling</vt:lpstr>
      <vt:lpstr>Assembly line scheduling</vt:lpstr>
      <vt:lpstr>Assembly line scheduling</vt:lpstr>
      <vt:lpstr>Assembly line scheduling</vt:lpstr>
      <vt:lpstr>Optimal Substructure</vt:lpstr>
      <vt:lpstr>Optimal Substructure</vt:lpstr>
      <vt:lpstr>Assembly line scheduling</vt:lpstr>
      <vt:lpstr>Assembly line scheduling</vt:lpstr>
      <vt:lpstr>Assembly line scheduling</vt:lpstr>
      <vt:lpstr>Floyd algorithm </vt:lpstr>
      <vt:lpstr>Floyd algorithm </vt:lpstr>
      <vt:lpstr>Floyd algorithm </vt:lpstr>
      <vt:lpstr>Floyd algorithm </vt:lpstr>
      <vt:lpstr>Floyd algorithm 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Longest common subsequence </vt:lpstr>
      <vt:lpstr>Longest common subsequence </vt:lpstr>
      <vt:lpstr>LCS</vt:lpstr>
      <vt:lpstr>LCS</vt:lpstr>
      <vt:lpstr>Longest common subsequence </vt:lpstr>
      <vt:lpstr>Longest common subsequence 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1096</cp:revision>
  <dcterms:created xsi:type="dcterms:W3CDTF">2013-05-17T03:00:03Z</dcterms:created>
  <dcterms:modified xsi:type="dcterms:W3CDTF">2017-09-19T03:45:51Z</dcterms:modified>
</cp:coreProperties>
</file>