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sldIdLst>
    <p:sldId id="256" r:id="rId2"/>
    <p:sldId id="351" r:id="rId3"/>
    <p:sldId id="352" r:id="rId4"/>
    <p:sldId id="353" r:id="rId5"/>
    <p:sldId id="409" r:id="rId6"/>
    <p:sldId id="355" r:id="rId7"/>
    <p:sldId id="414" r:id="rId8"/>
    <p:sldId id="359" r:id="rId9"/>
    <p:sldId id="356" r:id="rId10"/>
    <p:sldId id="357" r:id="rId11"/>
    <p:sldId id="362" r:id="rId12"/>
    <p:sldId id="363" r:id="rId13"/>
    <p:sldId id="417" r:id="rId14"/>
    <p:sldId id="418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410" r:id="rId33"/>
    <p:sldId id="419" r:id="rId34"/>
    <p:sldId id="420" r:id="rId35"/>
    <p:sldId id="382" r:id="rId36"/>
    <p:sldId id="422" r:id="rId37"/>
    <p:sldId id="383" r:id="rId38"/>
    <p:sldId id="385" r:id="rId39"/>
    <p:sldId id="384" r:id="rId40"/>
    <p:sldId id="411" r:id="rId41"/>
    <p:sldId id="413" r:id="rId42"/>
    <p:sldId id="361" r:id="rId43"/>
    <p:sldId id="386" r:id="rId44"/>
    <p:sldId id="387" r:id="rId45"/>
    <p:sldId id="394" r:id="rId46"/>
    <p:sldId id="388" r:id="rId47"/>
    <p:sldId id="412" r:id="rId48"/>
    <p:sldId id="389" r:id="rId49"/>
    <p:sldId id="390" r:id="rId50"/>
    <p:sldId id="391" r:id="rId51"/>
    <p:sldId id="392" r:id="rId52"/>
    <p:sldId id="415" r:id="rId53"/>
    <p:sldId id="393" r:id="rId54"/>
    <p:sldId id="395" r:id="rId55"/>
    <p:sldId id="397" r:id="rId56"/>
    <p:sldId id="398" r:id="rId57"/>
    <p:sldId id="399" r:id="rId58"/>
    <p:sldId id="396" r:id="rId59"/>
    <p:sldId id="400" r:id="rId60"/>
    <p:sldId id="401" r:id="rId61"/>
    <p:sldId id="423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24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ZEoifQ+bDXomGzpQC/ubA==" hashData="ykq2g1xPoWqmpMTq63UlF15YmbLkINKEqZf17oE9BtSOrNmGH5sZhgV89ZTKwhw8qXzIw5VFGQPQy1vinDLE/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4495E"/>
    <a:srgbClr val="E40524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3537" autoAdjust="0"/>
  </p:normalViewPr>
  <p:slideViewPr>
    <p:cSldViewPr>
      <p:cViewPr varScale="1">
        <p:scale>
          <a:sx n="59" d="100"/>
          <a:sy n="59" d="100"/>
        </p:scale>
        <p:origin x="1433" y="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5: </a:t>
            </a:r>
            <a:r>
              <a:rPr lang="en-US" dirty="0" smtClean="0"/>
              <a:t>Greedy Algorithm                           </a:t>
            </a:r>
            <a:fld id="{52813D38-4CEF-4B16-94B5-6AC7BBD066BD}" type="slidenum">
              <a:rPr lang="en-US" smtClean="0"/>
              <a:t>‹#›</a:t>
            </a:fld>
            <a:r>
              <a:rPr lang="en-US" dirty="0" smtClean="0"/>
              <a:t>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Gopi Sanghani</a:t>
            </a: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9825621471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gopi.sanghani@darshan.ac.in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Analysis and Design of Algorithms (2170703)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7467600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5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Greedy Algorithm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G = ‹N, A› be a connected, undirected graph </a:t>
            </a:r>
            <a:r>
              <a:rPr lang="en-US" dirty="0" smtClean="0"/>
              <a:t>where,</a:t>
            </a:r>
          </a:p>
          <a:p>
            <a:pPr lvl="1"/>
            <a:r>
              <a:rPr lang="en-US" dirty="0" smtClean="0"/>
              <a:t>N </a:t>
            </a:r>
            <a:r>
              <a:rPr lang="en-US" dirty="0"/>
              <a:t>is the set of nodes and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is the set of edges.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edge has a given non-negative length.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spanning tree of a graph G is a sub-graph which is basically a tree and it contains </a:t>
            </a:r>
            <a:r>
              <a:rPr lang="en-US" dirty="0">
                <a:solidFill>
                  <a:schemeClr val="accent1"/>
                </a:solidFill>
              </a:rPr>
              <a:t>all the vertices of G but does not contain cycle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minimum spanning tree of a weighted connected graph G is a </a:t>
            </a:r>
            <a:r>
              <a:rPr lang="en-US" dirty="0">
                <a:solidFill>
                  <a:srgbClr val="FF0000"/>
                </a:solidFill>
              </a:rPr>
              <a:t>spanning tree with minimum or smallest weight of edges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8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26673" y="1981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4107873" y="1981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6165273" y="1981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126673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184073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6248400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4260273" y="5638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7</a:t>
            </a:r>
            <a:endParaRPr lang="en-US" sz="3200" dirty="0"/>
          </a:p>
        </p:txBody>
      </p:sp>
      <p:cxnSp>
        <p:nvCxnSpPr>
          <p:cNvPr id="12" name="Straight Connector 11"/>
          <p:cNvCxnSpPr>
            <a:stCxn id="4" idx="6"/>
            <a:endCxn id="5" idx="2"/>
          </p:cNvCxnSpPr>
          <p:nvPr/>
        </p:nvCxnSpPr>
        <p:spPr>
          <a:xfrm>
            <a:off x="2812473" y="2286000"/>
            <a:ext cx="12954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6" idx="2"/>
          </p:cNvCxnSpPr>
          <p:nvPr/>
        </p:nvCxnSpPr>
        <p:spPr>
          <a:xfrm>
            <a:off x="4793673" y="2286000"/>
            <a:ext cx="13716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8" idx="2"/>
          </p:cNvCxnSpPr>
          <p:nvPr/>
        </p:nvCxnSpPr>
        <p:spPr>
          <a:xfrm>
            <a:off x="2812473" y="4114800"/>
            <a:ext cx="13716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9" idx="2"/>
          </p:cNvCxnSpPr>
          <p:nvPr/>
        </p:nvCxnSpPr>
        <p:spPr>
          <a:xfrm>
            <a:off x="4869873" y="4114800"/>
            <a:ext cx="137852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4"/>
            <a:endCxn id="7" idx="0"/>
          </p:cNvCxnSpPr>
          <p:nvPr/>
        </p:nvCxnSpPr>
        <p:spPr>
          <a:xfrm>
            <a:off x="2469573" y="2590800"/>
            <a:ext cx="0" cy="1219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4"/>
          </p:cNvCxnSpPr>
          <p:nvPr/>
        </p:nvCxnSpPr>
        <p:spPr>
          <a:xfrm>
            <a:off x="4450773" y="2590800"/>
            <a:ext cx="0" cy="1219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4"/>
          </p:cNvCxnSpPr>
          <p:nvPr/>
        </p:nvCxnSpPr>
        <p:spPr>
          <a:xfrm>
            <a:off x="6508173" y="2590800"/>
            <a:ext cx="0" cy="1219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7"/>
            <a:endCxn id="5" idx="3"/>
          </p:cNvCxnSpPr>
          <p:nvPr/>
        </p:nvCxnSpPr>
        <p:spPr>
          <a:xfrm flipV="1">
            <a:off x="2712040" y="2501526"/>
            <a:ext cx="1496266" cy="139774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7"/>
            <a:endCxn id="6" idx="3"/>
          </p:cNvCxnSpPr>
          <p:nvPr/>
        </p:nvCxnSpPr>
        <p:spPr>
          <a:xfrm flipV="1">
            <a:off x="4769440" y="2501526"/>
            <a:ext cx="1496266" cy="139774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3"/>
            <a:endCxn id="10" idx="6"/>
          </p:cNvCxnSpPr>
          <p:nvPr/>
        </p:nvCxnSpPr>
        <p:spPr>
          <a:xfrm flipH="1">
            <a:off x="4946073" y="4330326"/>
            <a:ext cx="1402760" cy="161327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4"/>
            <a:endCxn id="10" idx="2"/>
          </p:cNvCxnSpPr>
          <p:nvPr/>
        </p:nvCxnSpPr>
        <p:spPr>
          <a:xfrm>
            <a:off x="2469573" y="4419600"/>
            <a:ext cx="1790700" cy="1524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4"/>
          </p:cNvCxnSpPr>
          <p:nvPr/>
        </p:nvCxnSpPr>
        <p:spPr>
          <a:xfrm>
            <a:off x="4526973" y="4419600"/>
            <a:ext cx="0" cy="1219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364923" y="19050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346123" y="19005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2202873" y="28956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517323" y="29673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4431723" y="2965103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5555673" y="29673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6489123" y="28911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3498273" y="40386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5422323" y="40386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3041073" y="50247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507923" y="47199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708073" y="50292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228600" y="997803"/>
            <a:ext cx="872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Example: </a:t>
            </a:r>
            <a:r>
              <a:rPr lang="en-US" sz="2000" dirty="0" smtClean="0"/>
              <a:t>Find </a:t>
            </a:r>
            <a:r>
              <a:rPr lang="en-US" sz="2000" dirty="0"/>
              <a:t>the minimum spanning tree for the following graph using </a:t>
            </a:r>
            <a:r>
              <a:rPr lang="en-US" sz="2000" dirty="0" err="1"/>
              <a:t>Kruskal’s</a:t>
            </a:r>
            <a:r>
              <a:rPr lang="en-US" sz="2000" dirty="0"/>
              <a:t> Algorithm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634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4073" y="1981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55273" y="1981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412673" y="1981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374073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431473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4495800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2507673" y="5638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7</a:t>
            </a:r>
            <a:endParaRPr lang="en-US" sz="3200" dirty="0"/>
          </a:p>
        </p:txBody>
      </p:sp>
      <p:cxnSp>
        <p:nvCxnSpPr>
          <p:cNvPr id="12" name="Straight Connector 11"/>
          <p:cNvCxnSpPr>
            <a:stCxn id="4" idx="6"/>
            <a:endCxn id="5" idx="2"/>
          </p:cNvCxnSpPr>
          <p:nvPr/>
        </p:nvCxnSpPr>
        <p:spPr>
          <a:xfrm>
            <a:off x="1059873" y="2286000"/>
            <a:ext cx="12954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6" idx="2"/>
          </p:cNvCxnSpPr>
          <p:nvPr/>
        </p:nvCxnSpPr>
        <p:spPr>
          <a:xfrm>
            <a:off x="3041073" y="2286000"/>
            <a:ext cx="13716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6"/>
            <a:endCxn id="8" idx="2"/>
          </p:cNvCxnSpPr>
          <p:nvPr/>
        </p:nvCxnSpPr>
        <p:spPr>
          <a:xfrm>
            <a:off x="1059873" y="4114800"/>
            <a:ext cx="13716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9" idx="2"/>
          </p:cNvCxnSpPr>
          <p:nvPr/>
        </p:nvCxnSpPr>
        <p:spPr>
          <a:xfrm>
            <a:off x="3117273" y="4114800"/>
            <a:ext cx="137852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4"/>
            <a:endCxn id="7" idx="0"/>
          </p:cNvCxnSpPr>
          <p:nvPr/>
        </p:nvCxnSpPr>
        <p:spPr>
          <a:xfrm>
            <a:off x="716973" y="2590800"/>
            <a:ext cx="0" cy="1219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4"/>
          </p:cNvCxnSpPr>
          <p:nvPr/>
        </p:nvCxnSpPr>
        <p:spPr>
          <a:xfrm>
            <a:off x="2698173" y="2590800"/>
            <a:ext cx="0" cy="1219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4"/>
          </p:cNvCxnSpPr>
          <p:nvPr/>
        </p:nvCxnSpPr>
        <p:spPr>
          <a:xfrm>
            <a:off x="4755573" y="2590800"/>
            <a:ext cx="0" cy="1219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7"/>
            <a:endCxn id="5" idx="3"/>
          </p:cNvCxnSpPr>
          <p:nvPr/>
        </p:nvCxnSpPr>
        <p:spPr>
          <a:xfrm flipV="1">
            <a:off x="959440" y="2501526"/>
            <a:ext cx="1496266" cy="139774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7"/>
            <a:endCxn id="6" idx="3"/>
          </p:cNvCxnSpPr>
          <p:nvPr/>
        </p:nvCxnSpPr>
        <p:spPr>
          <a:xfrm flipV="1">
            <a:off x="3016840" y="2501526"/>
            <a:ext cx="1496266" cy="139774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3"/>
            <a:endCxn id="10" idx="6"/>
          </p:cNvCxnSpPr>
          <p:nvPr/>
        </p:nvCxnSpPr>
        <p:spPr>
          <a:xfrm flipH="1">
            <a:off x="3193473" y="4330326"/>
            <a:ext cx="1402760" cy="161327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4"/>
            <a:endCxn id="10" idx="2"/>
          </p:cNvCxnSpPr>
          <p:nvPr/>
        </p:nvCxnSpPr>
        <p:spPr>
          <a:xfrm>
            <a:off x="716973" y="4419600"/>
            <a:ext cx="1790700" cy="1524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4"/>
          </p:cNvCxnSpPr>
          <p:nvPr/>
        </p:nvCxnSpPr>
        <p:spPr>
          <a:xfrm>
            <a:off x="2774373" y="4419600"/>
            <a:ext cx="0" cy="1219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12323" y="19050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593523" y="19005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450273" y="28956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764723" y="29673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679123" y="31197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3803073" y="29673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736523" y="28911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745673" y="40386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669723" y="40386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1288473" y="50247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755323" y="47199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3955473" y="50292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374073" y="985527"/>
            <a:ext cx="438150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Step 1: Sort the edges by increasing edge weight.</a:t>
            </a:r>
            <a:endParaRPr lang="en-US" sz="2000" dirty="0"/>
          </a:p>
        </p:txBody>
      </p:sp>
      <p:graphicFrame>
        <p:nvGraphicFramePr>
          <p:cNvPr id="5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7110"/>
              </p:ext>
            </p:extLst>
          </p:nvPr>
        </p:nvGraphicFramePr>
        <p:xfrm>
          <a:off x="6215483" y="1097280"/>
          <a:ext cx="2483427" cy="5151120"/>
        </p:xfrm>
        <a:graphic>
          <a:graphicData uri="http://schemas.openxmlformats.org/drawingml/2006/table">
            <a:tbl>
              <a:tblPr/>
              <a:tblGrid>
                <a:gridCol w="1064326">
                  <a:extLst>
                    <a:ext uri="{9D8B030D-6E8A-4147-A177-3AD203B41FA5}">
                      <a16:colId xmlns:a16="http://schemas.microsoft.com/office/drawing/2014/main" val="4107629087"/>
                    </a:ext>
                  </a:extLst>
                </a:gridCol>
                <a:gridCol w="591292">
                  <a:extLst>
                    <a:ext uri="{9D8B030D-6E8A-4147-A177-3AD203B41FA5}">
                      <a16:colId xmlns:a16="http://schemas.microsoft.com/office/drawing/2014/main" val="1281976086"/>
                    </a:ext>
                  </a:extLst>
                </a:gridCol>
                <a:gridCol w="827809">
                  <a:extLst>
                    <a:ext uri="{9D8B030D-6E8A-4147-A177-3AD203B41FA5}">
                      <a16:colId xmlns:a16="http://schemas.microsoft.com/office/drawing/2014/main" val="2625394529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kumimoji="0" lang="en-US" alt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</a:t>
                      </a:r>
                      <a:endParaRPr kumimoji="0" lang="en-US" alt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533826"/>
                  </a:ext>
                </a:extLst>
              </a:tr>
              <a:tr h="295241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{1, 2}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673880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{2, 3}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09845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{4, 5}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81494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{6, 7}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8995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{1, 4}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713350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{2,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5}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680150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{4, 7}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05109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{3, 5)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3695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{2, 4} 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673199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{3, 6} 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969155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{5, 7} 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60288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{5, 6}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5507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924800" y="1482436"/>
            <a:ext cx="609600" cy="418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924800" y="1482436"/>
            <a:ext cx="457200" cy="4180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924800" y="1905000"/>
            <a:ext cx="457200" cy="4180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924800" y="2325101"/>
            <a:ext cx="457200" cy="4180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7924800" y="2706101"/>
            <a:ext cx="457200" cy="4180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7924800" y="3048000"/>
            <a:ext cx="457200" cy="4502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924800" y="3849101"/>
            <a:ext cx="457200" cy="4180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8001000" y="3391901"/>
            <a:ext cx="457200" cy="4180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001000" y="4191000"/>
            <a:ext cx="457200" cy="4180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001000" y="4611101"/>
            <a:ext cx="457200" cy="4180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001000" y="4953000"/>
            <a:ext cx="457200" cy="4180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8001000" y="5373101"/>
            <a:ext cx="457200" cy="4180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001000" y="5754101"/>
            <a:ext cx="457200" cy="4180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507673" y="2743200"/>
            <a:ext cx="387927" cy="376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21540" y="2819400"/>
            <a:ext cx="455444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106969" y="5778484"/>
            <a:ext cx="2072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Total Cost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17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7" grpId="0"/>
      <p:bldP spid="49" grpId="0"/>
      <p:bldP spid="52" grpId="0" animBg="1"/>
      <p:bldP spid="11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914400"/>
            <a:ext cx="8077200" cy="2209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i="1" dirty="0">
                <a:solidFill>
                  <a:schemeClr val="tx2"/>
                </a:solidFill>
              </a:rPr>
              <a:t>Function </a:t>
            </a:r>
            <a:r>
              <a:rPr lang="en-US" sz="2200" b="1" i="1" dirty="0" err="1">
                <a:solidFill>
                  <a:schemeClr val="tx2"/>
                </a:solidFill>
              </a:rPr>
              <a:t>Kruskal</a:t>
            </a:r>
            <a:r>
              <a:rPr lang="en-US" sz="2200" i="1" dirty="0">
                <a:solidFill>
                  <a:schemeClr val="tx2"/>
                </a:solidFill>
              </a:rPr>
              <a:t>(G = (N, A): graph; length: A → R</a:t>
            </a:r>
            <a:r>
              <a:rPr lang="en-US" sz="2200" i="1" baseline="30000" dirty="0">
                <a:solidFill>
                  <a:schemeClr val="tx2"/>
                </a:solidFill>
              </a:rPr>
              <a:t>+</a:t>
            </a:r>
            <a:r>
              <a:rPr lang="en-US" sz="2200" i="1" dirty="0">
                <a:solidFill>
                  <a:schemeClr val="tx2"/>
                </a:solidFill>
              </a:rPr>
              <a:t>): set of edges </a:t>
            </a:r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i="1" dirty="0" smtClean="0">
                <a:solidFill>
                  <a:schemeClr val="tx2"/>
                </a:solidFill>
              </a:rPr>
              <a:t>Sort </a:t>
            </a:r>
            <a:r>
              <a:rPr lang="en-US" sz="2200" i="1" dirty="0">
                <a:solidFill>
                  <a:schemeClr val="tx2"/>
                </a:solidFill>
              </a:rPr>
              <a:t>A by increasing length </a:t>
            </a:r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i="1" dirty="0">
                <a:solidFill>
                  <a:schemeClr val="tx2"/>
                </a:solidFill>
              </a:rPr>
              <a:t>n ← the number of nodes in N</a:t>
            </a:r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i="1" dirty="0">
                <a:solidFill>
                  <a:schemeClr val="tx2"/>
                </a:solidFill>
              </a:rPr>
              <a:t>T ← Ø {Solution Set that will contain the edges of the minimum spanning tree} </a:t>
            </a:r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i="1" dirty="0">
                <a:solidFill>
                  <a:schemeClr val="tx2"/>
                </a:solidFill>
              </a:rPr>
              <a:t>Initialize n sets, each containing a different element of set N 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3200400"/>
            <a:ext cx="8077200" cy="3124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b="1" i="1" dirty="0">
                <a:solidFill>
                  <a:schemeClr val="tx2"/>
                </a:solidFill>
              </a:rPr>
              <a:t>repeat</a:t>
            </a:r>
            <a:endParaRPr lang="en-US" sz="2200" dirty="0">
              <a:solidFill>
                <a:schemeClr val="tx2"/>
              </a:solidFill>
            </a:endParaRPr>
          </a:p>
          <a:p>
            <a:pPr lvl="1"/>
            <a:r>
              <a:rPr lang="en-US" sz="2200" i="1" dirty="0" smtClean="0">
                <a:solidFill>
                  <a:schemeClr val="tx2"/>
                </a:solidFill>
              </a:rPr>
              <a:t>e </a:t>
            </a:r>
            <a:r>
              <a:rPr lang="en-US" sz="2200" i="1" dirty="0">
                <a:solidFill>
                  <a:schemeClr val="tx2"/>
                </a:solidFill>
              </a:rPr>
              <a:t>← {u, v} ← such that e is the shortest edge not yet </a:t>
            </a:r>
            <a:r>
              <a:rPr lang="en-US" sz="2200" i="1" dirty="0" smtClean="0">
                <a:solidFill>
                  <a:schemeClr val="tx2"/>
                </a:solidFill>
              </a:rPr>
              <a:t>considered</a:t>
            </a:r>
            <a:endParaRPr lang="en-US" sz="2200" dirty="0">
              <a:solidFill>
                <a:schemeClr val="tx2"/>
              </a:solidFill>
            </a:endParaRPr>
          </a:p>
          <a:p>
            <a:pPr lvl="1"/>
            <a:r>
              <a:rPr lang="en-US" sz="2200" i="1" dirty="0" err="1" smtClean="0">
                <a:solidFill>
                  <a:schemeClr val="tx2"/>
                </a:solidFill>
              </a:rPr>
              <a:t>ucomp</a:t>
            </a:r>
            <a:r>
              <a:rPr lang="en-US" sz="2200" i="1" dirty="0" smtClean="0">
                <a:solidFill>
                  <a:schemeClr val="tx2"/>
                </a:solidFill>
              </a:rPr>
              <a:t> </a:t>
            </a:r>
            <a:r>
              <a:rPr lang="en-US" sz="2200" i="1" dirty="0">
                <a:solidFill>
                  <a:schemeClr val="tx2"/>
                </a:solidFill>
              </a:rPr>
              <a:t>← find(u) </a:t>
            </a:r>
            <a:endParaRPr lang="en-US" sz="2200" dirty="0">
              <a:solidFill>
                <a:schemeClr val="tx2"/>
              </a:solidFill>
            </a:endParaRPr>
          </a:p>
          <a:p>
            <a:pPr lvl="1"/>
            <a:r>
              <a:rPr lang="en-US" sz="2200" i="1" dirty="0" err="1" smtClean="0">
                <a:solidFill>
                  <a:schemeClr val="tx2"/>
                </a:solidFill>
              </a:rPr>
              <a:t>vcomp</a:t>
            </a:r>
            <a:r>
              <a:rPr lang="en-US" sz="2200" i="1" dirty="0" smtClean="0">
                <a:solidFill>
                  <a:schemeClr val="tx2"/>
                </a:solidFill>
              </a:rPr>
              <a:t> </a:t>
            </a:r>
            <a:r>
              <a:rPr lang="en-US" sz="2200" i="1" dirty="0">
                <a:solidFill>
                  <a:schemeClr val="tx2"/>
                </a:solidFill>
              </a:rPr>
              <a:t>← find(v) </a:t>
            </a:r>
            <a:endParaRPr lang="en-US" sz="2200" dirty="0">
              <a:solidFill>
                <a:schemeClr val="tx2"/>
              </a:solidFill>
            </a:endParaRPr>
          </a:p>
          <a:p>
            <a:pPr lvl="1"/>
            <a:r>
              <a:rPr lang="en-US" sz="2200" b="1" i="1" dirty="0" smtClean="0">
                <a:solidFill>
                  <a:schemeClr val="tx2"/>
                </a:solidFill>
              </a:rPr>
              <a:t>if</a:t>
            </a:r>
            <a:r>
              <a:rPr lang="en-US" sz="2200" i="1" dirty="0" smtClean="0">
                <a:solidFill>
                  <a:schemeClr val="tx2"/>
                </a:solidFill>
              </a:rPr>
              <a:t> </a:t>
            </a:r>
            <a:r>
              <a:rPr lang="en-US" sz="2200" i="1" dirty="0" err="1">
                <a:solidFill>
                  <a:schemeClr val="tx2"/>
                </a:solidFill>
              </a:rPr>
              <a:t>ucomp</a:t>
            </a:r>
            <a:r>
              <a:rPr lang="en-US" sz="2200" i="1" dirty="0">
                <a:solidFill>
                  <a:schemeClr val="tx2"/>
                </a:solidFill>
              </a:rPr>
              <a:t> ≠ </a:t>
            </a:r>
            <a:r>
              <a:rPr lang="en-US" sz="2200" i="1" dirty="0" err="1">
                <a:solidFill>
                  <a:schemeClr val="tx2"/>
                </a:solidFill>
              </a:rPr>
              <a:t>vcomp</a:t>
            </a:r>
            <a:r>
              <a:rPr lang="en-US" sz="2200" i="1" dirty="0">
                <a:solidFill>
                  <a:schemeClr val="tx2"/>
                </a:solidFill>
              </a:rPr>
              <a:t> </a:t>
            </a:r>
            <a:r>
              <a:rPr lang="en-US" sz="2200" b="1" i="1" dirty="0">
                <a:solidFill>
                  <a:schemeClr val="tx2"/>
                </a:solidFill>
              </a:rPr>
              <a:t>then</a:t>
            </a:r>
            <a:r>
              <a:rPr lang="en-US" sz="2200" i="1" dirty="0">
                <a:solidFill>
                  <a:schemeClr val="tx2"/>
                </a:solidFill>
              </a:rPr>
              <a:t> </a:t>
            </a:r>
            <a:r>
              <a:rPr lang="en-US" sz="2200" i="1" dirty="0" smtClean="0">
                <a:solidFill>
                  <a:schemeClr val="tx2"/>
                </a:solidFill>
              </a:rPr>
              <a:t>merge(</a:t>
            </a:r>
            <a:r>
              <a:rPr lang="en-US" sz="2200" i="1" dirty="0" err="1" smtClean="0">
                <a:solidFill>
                  <a:schemeClr val="tx2"/>
                </a:solidFill>
              </a:rPr>
              <a:t>ucomp</a:t>
            </a:r>
            <a:r>
              <a:rPr lang="en-US" sz="2200" i="1" dirty="0">
                <a:solidFill>
                  <a:schemeClr val="tx2"/>
                </a:solidFill>
              </a:rPr>
              <a:t>, </a:t>
            </a:r>
            <a:r>
              <a:rPr lang="en-US" sz="2200" i="1" dirty="0" err="1">
                <a:solidFill>
                  <a:schemeClr val="tx2"/>
                </a:solidFill>
              </a:rPr>
              <a:t>vcomp</a:t>
            </a:r>
            <a:r>
              <a:rPr lang="en-US" sz="2200" i="1" dirty="0">
                <a:solidFill>
                  <a:schemeClr val="tx2"/>
                </a:solidFill>
              </a:rPr>
              <a:t>) 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i="1" dirty="0">
                <a:solidFill>
                  <a:schemeClr val="tx2"/>
                </a:solidFill>
              </a:rPr>
              <a:t>		                 </a:t>
            </a:r>
            <a:r>
              <a:rPr lang="en-US" sz="2200" i="1" dirty="0" smtClean="0">
                <a:solidFill>
                  <a:schemeClr val="tx2"/>
                </a:solidFill>
              </a:rPr>
              <a:t>   T </a:t>
            </a:r>
            <a:r>
              <a:rPr lang="en-US" sz="2200" i="1" dirty="0">
                <a:solidFill>
                  <a:schemeClr val="tx2"/>
                </a:solidFill>
              </a:rPr>
              <a:t>← T U {e} 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b="1" i="1" dirty="0" smtClean="0">
                <a:solidFill>
                  <a:schemeClr val="tx2"/>
                </a:solidFill>
              </a:rPr>
              <a:t>until</a:t>
            </a:r>
            <a:r>
              <a:rPr lang="en-US" sz="2200" i="1" dirty="0" smtClean="0">
                <a:solidFill>
                  <a:schemeClr val="tx2"/>
                </a:solidFill>
              </a:rPr>
              <a:t> </a:t>
            </a:r>
            <a:r>
              <a:rPr lang="en-US" sz="2200" i="1" dirty="0">
                <a:solidFill>
                  <a:schemeClr val="tx2"/>
                </a:solidFill>
              </a:rPr>
              <a:t>T contains n - 1 edges </a:t>
            </a:r>
            <a:endParaRPr lang="en-US" sz="2200" dirty="0">
              <a:solidFill>
                <a:schemeClr val="tx2"/>
              </a:solidFill>
            </a:endParaRPr>
          </a:p>
          <a:p>
            <a:pPr lvl="0"/>
            <a:r>
              <a:rPr lang="en-US" sz="2200" b="1" i="1" dirty="0">
                <a:solidFill>
                  <a:schemeClr val="tx2"/>
                </a:solidFill>
              </a:rPr>
              <a:t>return</a:t>
            </a:r>
            <a:r>
              <a:rPr lang="en-US" sz="2200" i="1" dirty="0">
                <a:solidFill>
                  <a:schemeClr val="tx2"/>
                </a:solidFill>
              </a:rPr>
              <a:t> T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124200" y="4076700"/>
            <a:ext cx="3733800" cy="685800"/>
          </a:xfrm>
          <a:prstGeom prst="wedgeRoundRectCallout">
            <a:avLst>
              <a:gd name="adj1" fmla="val -61024"/>
              <a:gd name="adj2" fmla="val -12681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ind(u) tells in which connected component, node</a:t>
            </a:r>
            <a:r>
              <a:rPr lang="en-US" i="1" dirty="0" smtClean="0">
                <a:solidFill>
                  <a:schemeClr val="tx1"/>
                </a:solidFill>
              </a:rPr>
              <a:t> u </a:t>
            </a:r>
            <a:r>
              <a:rPr lang="en-US" dirty="0" smtClean="0">
                <a:solidFill>
                  <a:schemeClr val="tx1"/>
                </a:solidFill>
              </a:rPr>
              <a:t>is found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5219700"/>
            <a:ext cx="2667000" cy="838200"/>
          </a:xfrm>
          <a:prstGeom prst="wedgeRoundRectCallout">
            <a:avLst>
              <a:gd name="adj1" fmla="val -99015"/>
              <a:gd name="adj2" fmla="val -74690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erge(</a:t>
            </a:r>
            <a:r>
              <a:rPr lang="en-US" dirty="0" err="1" smtClean="0">
                <a:solidFill>
                  <a:schemeClr val="tx1"/>
                </a:solidFill>
              </a:rPr>
              <a:t>ucomp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vcomp</a:t>
            </a:r>
            <a:r>
              <a:rPr lang="en-US" dirty="0" smtClean="0">
                <a:solidFill>
                  <a:schemeClr val="tx1"/>
                </a:solidFill>
              </a:rPr>
              <a:t>) is used to merge two connected components.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752600"/>
          <a:ext cx="6096000" cy="4066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92754889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102646267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4119773957"/>
                    </a:ext>
                  </a:extLst>
                </a:gridCol>
              </a:tblGrid>
              <a:tr h="248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Step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Edges considered - {u, v}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Connected Components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586495"/>
                  </a:ext>
                </a:extLst>
              </a:tr>
              <a:tr h="248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Init.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{1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2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3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4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5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6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7}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9465674"/>
                  </a:ext>
                </a:extLst>
              </a:tr>
              <a:tr h="248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{1,2}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{1,2</a:t>
                      </a:r>
                      <a:r>
                        <a:rPr lang="en-US" sz="2400" dirty="0" smtClean="0">
                          <a:effectLst/>
                        </a:rPr>
                        <a:t>} (</a:t>
                      </a:r>
                      <a:r>
                        <a:rPr lang="en-US" sz="2400" dirty="0">
                          <a:effectLst/>
                        </a:rPr>
                        <a:t>3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4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5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6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7}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15384"/>
                  </a:ext>
                </a:extLst>
              </a:tr>
              <a:tr h="248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{2,3}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{1,2,3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4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5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6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7}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4312553"/>
                  </a:ext>
                </a:extLst>
              </a:tr>
              <a:tr h="248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{4,5}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{1,2,3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4,5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6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7}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105355"/>
                  </a:ext>
                </a:extLst>
              </a:tr>
              <a:tr h="248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{6,7}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{1,2,3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4,5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6,7}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1938409"/>
                  </a:ext>
                </a:extLst>
              </a:tr>
              <a:tr h="248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{1,4}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{1,2,3,4,5</a:t>
                      </a:r>
                      <a:r>
                        <a:rPr lang="en-US" sz="2400" dirty="0" smtClean="0">
                          <a:effectLst/>
                        </a:rPr>
                        <a:t>} {</a:t>
                      </a:r>
                      <a:r>
                        <a:rPr lang="en-US" sz="2400" dirty="0">
                          <a:effectLst/>
                        </a:rPr>
                        <a:t>6,7}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9004122"/>
                  </a:ext>
                </a:extLst>
              </a:tr>
              <a:tr h="248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{2,5}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Rejected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108372"/>
                  </a:ext>
                </a:extLst>
              </a:tr>
              <a:tr h="248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{4,7}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{1,2,3,4,5,6,7}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14489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167245"/>
            <a:ext cx="1666875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2895600"/>
            <a:ext cx="6096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3276600"/>
            <a:ext cx="6096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3733800"/>
            <a:ext cx="6096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4114800"/>
            <a:ext cx="6096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4572000"/>
            <a:ext cx="6096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200" y="5029200"/>
            <a:ext cx="6096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" y="5410200"/>
            <a:ext cx="6096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7162800" y="1600200"/>
            <a:ext cx="1295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62800" y="1981200"/>
            <a:ext cx="1295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162800" y="2362200"/>
            <a:ext cx="1295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162800" y="2781300"/>
            <a:ext cx="1295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62800" y="3200400"/>
            <a:ext cx="1295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1"/>
            <a:endCxn id="5" idx="3"/>
          </p:cNvCxnSpPr>
          <p:nvPr/>
        </p:nvCxnSpPr>
        <p:spPr>
          <a:xfrm>
            <a:off x="6934200" y="3738995"/>
            <a:ext cx="166687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162800" y="3962400"/>
            <a:ext cx="1295400" cy="304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934200" y="4343400"/>
            <a:ext cx="1666875" cy="196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7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 animBg="1"/>
      <p:bldP spid="13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</a:t>
            </a:r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 to find out Minimum Spanning Tree. Apply the same and find MST for the graph given below.</a:t>
            </a: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815975" y="3505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5" name="Line 57"/>
          <p:cNvSpPr>
            <a:spLocks noChangeShapeType="1"/>
          </p:cNvSpPr>
          <p:nvPr/>
        </p:nvSpPr>
        <p:spPr bwMode="auto">
          <a:xfrm flipH="1">
            <a:off x="3462338" y="3810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3228975" y="41354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 dirty="0" smtClean="0"/>
              <a:t>   1</a:t>
            </a:r>
            <a:endParaRPr lang="en-US" altLang="en-US" sz="1400" b="1" dirty="0"/>
          </a:p>
        </p:txBody>
      </p:sp>
      <p:sp>
        <p:nvSpPr>
          <p:cNvPr id="7" name="Line 59"/>
          <p:cNvSpPr>
            <a:spLocks noChangeShapeType="1"/>
          </p:cNvSpPr>
          <p:nvPr/>
        </p:nvSpPr>
        <p:spPr bwMode="auto">
          <a:xfrm>
            <a:off x="2209800" y="2819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V="1">
            <a:off x="2514600" y="29718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1"/>
          <p:cNvSpPr>
            <a:spLocks noChangeShapeType="1"/>
          </p:cNvSpPr>
          <p:nvPr/>
        </p:nvSpPr>
        <p:spPr bwMode="auto">
          <a:xfrm flipH="1" flipV="1">
            <a:off x="2362200" y="28956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2"/>
          <p:cNvSpPr>
            <a:spLocks noChangeShapeType="1"/>
          </p:cNvSpPr>
          <p:nvPr/>
        </p:nvSpPr>
        <p:spPr bwMode="auto">
          <a:xfrm flipV="1">
            <a:off x="1143000" y="3810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3"/>
          <p:cNvSpPr>
            <a:spLocks noChangeShapeType="1"/>
          </p:cNvSpPr>
          <p:nvPr/>
        </p:nvSpPr>
        <p:spPr bwMode="auto">
          <a:xfrm flipV="1">
            <a:off x="2057400" y="38862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4"/>
          <p:cNvSpPr>
            <a:spLocks noChangeShapeType="1"/>
          </p:cNvSpPr>
          <p:nvPr/>
        </p:nvSpPr>
        <p:spPr bwMode="auto">
          <a:xfrm flipV="1">
            <a:off x="990600" y="34290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65"/>
          <p:cNvSpPr>
            <a:spLocks noChangeShapeType="1"/>
          </p:cNvSpPr>
          <p:nvPr/>
        </p:nvSpPr>
        <p:spPr bwMode="auto">
          <a:xfrm>
            <a:off x="1219200" y="3276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66"/>
          <p:cNvSpPr>
            <a:spLocks noChangeShapeType="1"/>
          </p:cNvSpPr>
          <p:nvPr/>
        </p:nvSpPr>
        <p:spPr bwMode="auto">
          <a:xfrm>
            <a:off x="2406650" y="27003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67"/>
          <p:cNvSpPr>
            <a:spLocks noChangeShapeType="1"/>
          </p:cNvSpPr>
          <p:nvPr/>
        </p:nvSpPr>
        <p:spPr bwMode="auto">
          <a:xfrm>
            <a:off x="3276600" y="2971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68"/>
          <p:cNvSpPr>
            <a:spLocks noChangeArrowheads="1"/>
          </p:cNvSpPr>
          <p:nvPr/>
        </p:nvSpPr>
        <p:spPr bwMode="auto">
          <a:xfrm>
            <a:off x="762000" y="31242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69"/>
          <p:cNvSpPr>
            <a:spLocks noChangeArrowheads="1"/>
          </p:cNvSpPr>
          <p:nvPr/>
        </p:nvSpPr>
        <p:spPr bwMode="auto">
          <a:xfrm>
            <a:off x="914400" y="29718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 dirty="0"/>
              <a:t>A</a:t>
            </a:r>
          </a:p>
        </p:txBody>
      </p:sp>
      <p:sp>
        <p:nvSpPr>
          <p:cNvPr id="18" name="Oval 70"/>
          <p:cNvSpPr>
            <a:spLocks noChangeArrowheads="1"/>
          </p:cNvSpPr>
          <p:nvPr/>
        </p:nvSpPr>
        <p:spPr bwMode="auto">
          <a:xfrm>
            <a:off x="762000" y="38862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19" name="Oval 71"/>
          <p:cNvSpPr>
            <a:spLocks noChangeArrowheads="1"/>
          </p:cNvSpPr>
          <p:nvPr/>
        </p:nvSpPr>
        <p:spPr bwMode="auto">
          <a:xfrm>
            <a:off x="2133600" y="35052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20" name="Oval 72"/>
          <p:cNvSpPr>
            <a:spLocks noChangeArrowheads="1"/>
          </p:cNvSpPr>
          <p:nvPr/>
        </p:nvSpPr>
        <p:spPr bwMode="auto">
          <a:xfrm>
            <a:off x="1981200" y="25146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21" name="Oval 73"/>
          <p:cNvSpPr>
            <a:spLocks noChangeArrowheads="1"/>
          </p:cNvSpPr>
          <p:nvPr/>
        </p:nvSpPr>
        <p:spPr bwMode="auto">
          <a:xfrm>
            <a:off x="3048000" y="44958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22" name="Oval 74"/>
          <p:cNvSpPr>
            <a:spLocks noChangeArrowheads="1"/>
          </p:cNvSpPr>
          <p:nvPr/>
        </p:nvSpPr>
        <p:spPr bwMode="auto">
          <a:xfrm>
            <a:off x="3505200" y="35814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 dirty="0"/>
              <a:t>D</a:t>
            </a:r>
          </a:p>
        </p:txBody>
      </p:sp>
      <p:sp>
        <p:nvSpPr>
          <p:cNvPr id="23" name="Oval 75"/>
          <p:cNvSpPr>
            <a:spLocks noChangeArrowheads="1"/>
          </p:cNvSpPr>
          <p:nvPr/>
        </p:nvSpPr>
        <p:spPr bwMode="auto">
          <a:xfrm>
            <a:off x="2971800" y="25908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24" name="Oval 76"/>
          <p:cNvSpPr>
            <a:spLocks noChangeArrowheads="1"/>
          </p:cNvSpPr>
          <p:nvPr/>
        </p:nvSpPr>
        <p:spPr bwMode="auto">
          <a:xfrm>
            <a:off x="1752600" y="44958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25" name="Line 77"/>
          <p:cNvSpPr>
            <a:spLocks noChangeShapeType="1"/>
          </p:cNvSpPr>
          <p:nvPr/>
        </p:nvSpPr>
        <p:spPr bwMode="auto">
          <a:xfrm>
            <a:off x="2514600" y="3886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78"/>
          <p:cNvSpPr>
            <a:spLocks noChangeShapeType="1"/>
          </p:cNvSpPr>
          <p:nvPr/>
        </p:nvSpPr>
        <p:spPr bwMode="auto">
          <a:xfrm flipH="1">
            <a:off x="22098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79"/>
          <p:cNvSpPr>
            <a:spLocks noChangeShapeType="1"/>
          </p:cNvSpPr>
          <p:nvPr/>
        </p:nvSpPr>
        <p:spPr bwMode="auto">
          <a:xfrm flipH="1" flipV="1">
            <a:off x="1143000" y="4267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80"/>
          <p:cNvSpPr txBox="1">
            <a:spLocks noChangeArrowheads="1"/>
          </p:cNvSpPr>
          <p:nvPr/>
        </p:nvSpPr>
        <p:spPr bwMode="auto">
          <a:xfrm>
            <a:off x="2514600" y="4724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29" name="Text Box 81"/>
          <p:cNvSpPr txBox="1">
            <a:spLocks noChangeArrowheads="1"/>
          </p:cNvSpPr>
          <p:nvPr/>
        </p:nvSpPr>
        <p:spPr bwMode="auto">
          <a:xfrm>
            <a:off x="2339975" y="42021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30" name="Text Box 82"/>
          <p:cNvSpPr txBox="1">
            <a:spLocks noChangeArrowheads="1"/>
          </p:cNvSpPr>
          <p:nvPr/>
        </p:nvSpPr>
        <p:spPr bwMode="auto">
          <a:xfrm>
            <a:off x="2600325" y="38639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31" name="Text Box 83"/>
          <p:cNvSpPr txBox="1">
            <a:spLocks noChangeArrowheads="1"/>
          </p:cNvSpPr>
          <p:nvPr/>
        </p:nvSpPr>
        <p:spPr bwMode="auto">
          <a:xfrm>
            <a:off x="2871788" y="33956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6</a:t>
            </a:r>
          </a:p>
        </p:txBody>
      </p:sp>
      <p:sp>
        <p:nvSpPr>
          <p:cNvPr id="32" name="Text Box 84"/>
          <p:cNvSpPr txBox="1">
            <a:spLocks noChangeArrowheads="1"/>
          </p:cNvSpPr>
          <p:nvPr/>
        </p:nvSpPr>
        <p:spPr bwMode="auto">
          <a:xfrm>
            <a:off x="34290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33" name="Text Box 85"/>
          <p:cNvSpPr txBox="1">
            <a:spLocks noChangeArrowheads="1"/>
          </p:cNvSpPr>
          <p:nvPr/>
        </p:nvSpPr>
        <p:spPr bwMode="auto">
          <a:xfrm>
            <a:off x="2503488" y="32226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34" name="Text Box 86"/>
          <p:cNvSpPr txBox="1">
            <a:spLocks noChangeArrowheads="1"/>
          </p:cNvSpPr>
          <p:nvPr/>
        </p:nvSpPr>
        <p:spPr bwMode="auto">
          <a:xfrm>
            <a:off x="2559050" y="2438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35" name="Text Box 87"/>
          <p:cNvSpPr txBox="1">
            <a:spLocks noChangeArrowheads="1"/>
          </p:cNvSpPr>
          <p:nvPr/>
        </p:nvSpPr>
        <p:spPr bwMode="auto">
          <a:xfrm>
            <a:off x="20574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36" name="Text Box 88"/>
          <p:cNvSpPr txBox="1">
            <a:spLocks noChangeArrowheads="1"/>
          </p:cNvSpPr>
          <p:nvPr/>
        </p:nvSpPr>
        <p:spPr bwMode="auto">
          <a:xfrm>
            <a:off x="1752600" y="3276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37" name="Text Box 89"/>
          <p:cNvSpPr txBox="1">
            <a:spLocks noChangeArrowheads="1"/>
          </p:cNvSpPr>
          <p:nvPr/>
        </p:nvSpPr>
        <p:spPr bwMode="auto">
          <a:xfrm>
            <a:off x="1447800" y="3733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38" name="Text Box 90"/>
          <p:cNvSpPr txBox="1">
            <a:spLocks noChangeArrowheads="1"/>
          </p:cNvSpPr>
          <p:nvPr/>
        </p:nvSpPr>
        <p:spPr bwMode="auto">
          <a:xfrm>
            <a:off x="1284288" y="44100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39" name="Line 91"/>
          <p:cNvSpPr>
            <a:spLocks noChangeShapeType="1"/>
          </p:cNvSpPr>
          <p:nvPr/>
        </p:nvSpPr>
        <p:spPr bwMode="auto">
          <a:xfrm flipV="1">
            <a:off x="1339850" y="28733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92"/>
          <p:cNvSpPr txBox="1">
            <a:spLocks noChangeArrowheads="1"/>
          </p:cNvSpPr>
          <p:nvPr/>
        </p:nvSpPr>
        <p:spPr bwMode="auto">
          <a:xfrm>
            <a:off x="1371600" y="27432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9252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Text Box 3"/>
          <p:cNvSpPr txBox="1">
            <a:spLocks noChangeArrowheads="1"/>
          </p:cNvSpPr>
          <p:nvPr/>
        </p:nvSpPr>
        <p:spPr bwMode="auto">
          <a:xfrm>
            <a:off x="3929063" y="1524000"/>
            <a:ext cx="4529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altLang="en-US"/>
              <a:t>Sort the edges by increasing edge weight</a:t>
            </a:r>
          </a:p>
        </p:txBody>
      </p:sp>
      <p:graphicFrame>
        <p:nvGraphicFramePr>
          <p:cNvPr id="447492" name="Group 4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410762908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8197608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625394529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533826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673880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09845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81494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8995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713350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680150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05109"/>
                  </a:ext>
                </a:extLst>
              </a:tr>
            </a:tbl>
          </a:graphicData>
        </a:graphic>
      </p:graphicFrame>
      <p:sp>
        <p:nvSpPr>
          <p:cNvPr id="447530" name="Text Box 4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447531" name="Line 4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32" name="Text Box 4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47533" name="Line 4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34" name="Line 4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35" name="Line 4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36" name="Line 4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37" name="Line 49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38" name="Line 5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39" name="Line 5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40" name="Line 52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41" name="Line 5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42" name="Oval 5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43" name="Oval 5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A</a:t>
            </a:r>
          </a:p>
        </p:txBody>
      </p:sp>
      <p:sp>
        <p:nvSpPr>
          <p:cNvPr id="447544" name="Oval 5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447545" name="Oval 5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447546" name="Oval 5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447547" name="Oval 5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447548" name="Oval 6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447549" name="Oval 6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447550" name="Oval 6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447551" name="Line 6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52" name="Line 6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53" name="Line 6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54" name="Text Box 6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47555" name="Text Box 6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447556" name="Text Box 6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47557" name="Text Box 6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6</a:t>
            </a:r>
          </a:p>
        </p:txBody>
      </p:sp>
      <p:sp>
        <p:nvSpPr>
          <p:cNvPr id="447558" name="Text Box 7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47559" name="Text Box 7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47560" name="Text Box 7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47561" name="Text Box 7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47562" name="Text Box 7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447563" name="Text Box 7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47564" name="Text Box 7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47565" name="Line 7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7566" name="Text Box 7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graphicFrame>
        <p:nvGraphicFramePr>
          <p:cNvPr id="447567" name="Group 79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42113438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5180413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15397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02031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319942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317686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511806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80473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37817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358750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121307"/>
                  </a:ext>
                </a:extLst>
              </a:tr>
            </a:tbl>
          </a:graphicData>
        </a:graphic>
      </p:graphicFrame>
      <p:sp>
        <p:nvSpPr>
          <p:cNvPr id="42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Kruskal’s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Select first |V|</a:t>
            </a:r>
            <a:r>
              <a:rPr lang="en-US" altLang="en-US">
                <a:cs typeface="Times New Roman" panose="02020603050405020304" pitchFamily="18" charset="0"/>
              </a:rPr>
              <a:t>–1 edges which do not generate a cycle</a:t>
            </a:r>
            <a:endParaRPr lang="en-US" altLang="en-US"/>
          </a:p>
        </p:txBody>
      </p:sp>
      <p:graphicFrame>
        <p:nvGraphicFramePr>
          <p:cNvPr id="448637" name="Group 125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2979378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0633102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46794809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448771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502122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033588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46045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37745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645782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49667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998471"/>
                  </a:ext>
                </a:extLst>
              </a:tr>
            </a:tbl>
          </a:graphicData>
        </a:graphic>
      </p:graphicFrame>
      <p:sp>
        <p:nvSpPr>
          <p:cNvPr id="44855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44855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55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4855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55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55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55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56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56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56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56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56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56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856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A</a:t>
            </a:r>
          </a:p>
        </p:txBody>
      </p:sp>
      <p:sp>
        <p:nvSpPr>
          <p:cNvPr id="44856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44856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44856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44857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44857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44857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44857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44857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57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57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57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4857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44857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4858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6</a:t>
            </a:r>
          </a:p>
        </p:txBody>
      </p:sp>
      <p:sp>
        <p:nvSpPr>
          <p:cNvPr id="44858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4858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4858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4858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4858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44858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4858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4858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58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graphicFrame>
        <p:nvGraphicFramePr>
          <p:cNvPr id="448633" name="Group 121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9012147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410809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91628169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93555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642596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115289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05038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51546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509258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82273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04427"/>
                  </a:ext>
                </a:extLst>
              </a:tr>
            </a:tbl>
          </a:graphicData>
        </a:graphic>
      </p:graphicFrame>
      <p:sp>
        <p:nvSpPr>
          <p:cNvPr id="42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Kruskal’s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Select first |V|</a:t>
            </a:r>
            <a:r>
              <a:rPr lang="en-US" altLang="en-US">
                <a:cs typeface="Times New Roman" panose="02020603050405020304" pitchFamily="18" charset="0"/>
              </a:rPr>
              <a:t>–1 edges which do not generate a cycle</a:t>
            </a:r>
            <a:endParaRPr lang="en-US" altLang="en-US"/>
          </a:p>
        </p:txBody>
      </p:sp>
      <p:graphicFrame>
        <p:nvGraphicFramePr>
          <p:cNvPr id="449654" name="Group 118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520303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5982944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784671950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1215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310226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22377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1867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50678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752278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328679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095245"/>
                  </a:ext>
                </a:extLst>
              </a:tr>
            </a:tbl>
          </a:graphicData>
        </a:graphic>
      </p:graphicFrame>
      <p:sp>
        <p:nvSpPr>
          <p:cNvPr id="449578" name="Text Box 4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449579" name="Line 4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80" name="Text Box 4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49581" name="Line 4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82" name="Line 4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83" name="Line 4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84" name="Line 4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85" name="Line 49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86" name="Line 5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87" name="Line 5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88" name="Line 52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89" name="Line 5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590" name="Oval 5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91" name="Oval 5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A</a:t>
            </a:r>
          </a:p>
        </p:txBody>
      </p:sp>
      <p:sp>
        <p:nvSpPr>
          <p:cNvPr id="449592" name="Oval 5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449593" name="Oval 5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 dirty="0"/>
              <a:t>B</a:t>
            </a:r>
          </a:p>
        </p:txBody>
      </p:sp>
      <p:sp>
        <p:nvSpPr>
          <p:cNvPr id="449594" name="Oval 5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449595" name="Oval 5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449596" name="Oval 6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449597" name="Oval 6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449598" name="Oval 6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449599" name="Line 6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600" name="Line 6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601" name="Line 6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602" name="Text Box 6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49603" name="Text Box 6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449604" name="Text Box 6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49605" name="Text Box 6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6</a:t>
            </a:r>
          </a:p>
        </p:txBody>
      </p:sp>
      <p:sp>
        <p:nvSpPr>
          <p:cNvPr id="449606" name="Text Box 7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49607" name="Text Box 7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49608" name="Text Box 7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49609" name="Text Box 7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49610" name="Text Box 7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449611" name="Text Box 7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49612" name="Text Box 7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49613" name="Line 7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9614" name="Text Box 7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graphicFrame>
        <p:nvGraphicFramePr>
          <p:cNvPr id="449615" name="Group 79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939722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561323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43437755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81015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565181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393979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9301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427180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637788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011883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728905"/>
                  </a:ext>
                </a:extLst>
              </a:tr>
            </a:tbl>
          </a:graphicData>
        </a:graphic>
      </p:graphicFrame>
      <p:sp>
        <p:nvSpPr>
          <p:cNvPr id="42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Kruskal’s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Select first |V|</a:t>
            </a:r>
            <a:r>
              <a:rPr lang="en-US" altLang="en-US">
                <a:cs typeface="Times New Roman" panose="02020603050405020304" pitchFamily="18" charset="0"/>
              </a:rPr>
              <a:t>–1 edges which do not generate a cycle</a:t>
            </a:r>
            <a:endParaRPr lang="en-US" altLang="en-US"/>
          </a:p>
        </p:txBody>
      </p:sp>
      <p:graphicFrame>
        <p:nvGraphicFramePr>
          <p:cNvPr id="450563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42757638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9287413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36250234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647408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58872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78248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576043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1560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532807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76701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327650"/>
                  </a:ext>
                </a:extLst>
              </a:tr>
            </a:tbl>
          </a:graphicData>
        </a:graphic>
      </p:graphicFrame>
      <p:sp>
        <p:nvSpPr>
          <p:cNvPr id="45060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45060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50604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6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7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0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A</a:t>
            </a:r>
          </a:p>
        </p:txBody>
      </p:sp>
      <p:sp>
        <p:nvSpPr>
          <p:cNvPr id="45061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45061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45061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45061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45061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45062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45062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450622" name="Line 62"/>
          <p:cNvSpPr>
            <a:spLocks noChangeShapeType="1"/>
          </p:cNvSpPr>
          <p:nvPr/>
        </p:nvSpPr>
        <p:spPr bwMode="auto">
          <a:xfrm>
            <a:off x="2286000" y="3200400"/>
            <a:ext cx="56197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3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5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5062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450627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50628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6</a:t>
            </a:r>
          </a:p>
        </p:txBody>
      </p:sp>
      <p:sp>
        <p:nvSpPr>
          <p:cNvPr id="45062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50630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5063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50632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50633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450634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5063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50636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7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graphicFrame>
        <p:nvGraphicFramePr>
          <p:cNvPr id="45063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9695190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342329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6416039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710897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117790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071051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428623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26147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471307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933183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26612"/>
                  </a:ext>
                </a:extLst>
              </a:tr>
            </a:tbl>
          </a:graphicData>
        </a:graphic>
      </p:graphicFrame>
      <p:sp>
        <p:nvSpPr>
          <p:cNvPr id="450678" name="Text Box 118"/>
          <p:cNvSpPr txBox="1">
            <a:spLocks noChangeArrowheads="1"/>
          </p:cNvSpPr>
          <p:nvPr/>
        </p:nvSpPr>
        <p:spPr bwMode="auto">
          <a:xfrm>
            <a:off x="3733800" y="4708525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Accepting edge (E,G) would create a cycle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Kruskal’s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Characteristics of greedy </a:t>
            </a:r>
            <a:r>
              <a:rPr lang="en-US" dirty="0" smtClean="0"/>
              <a:t>algorithms</a:t>
            </a:r>
          </a:p>
          <a:p>
            <a:r>
              <a:rPr lang="en-US" dirty="0" smtClean="0"/>
              <a:t>Problem </a:t>
            </a:r>
            <a:r>
              <a:rPr lang="en-US" dirty="0"/>
              <a:t>solving </a:t>
            </a:r>
            <a:r>
              <a:rPr lang="en-US" dirty="0" smtClean="0"/>
              <a:t>using Greedy </a:t>
            </a:r>
            <a:r>
              <a:rPr lang="en-US" dirty="0"/>
              <a:t>Algorithm</a:t>
            </a:r>
          </a:p>
          <a:p>
            <a:r>
              <a:rPr lang="en-US" dirty="0" smtClean="0"/>
              <a:t>Activity </a:t>
            </a:r>
            <a:r>
              <a:rPr lang="en-US" dirty="0"/>
              <a:t>selection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Elements </a:t>
            </a:r>
            <a:r>
              <a:rPr lang="en-US" dirty="0"/>
              <a:t>of Greedy </a:t>
            </a:r>
            <a:r>
              <a:rPr lang="en-US" dirty="0" smtClean="0"/>
              <a:t>Strategy</a:t>
            </a:r>
          </a:p>
          <a:p>
            <a:r>
              <a:rPr lang="en-US" dirty="0" smtClean="0"/>
              <a:t>Minimum </a:t>
            </a:r>
            <a:r>
              <a:rPr lang="en-US" dirty="0"/>
              <a:t>Spanning trees (</a:t>
            </a:r>
            <a:r>
              <a:rPr lang="en-US" dirty="0" err="1"/>
              <a:t>Kruskal’s</a:t>
            </a:r>
            <a:r>
              <a:rPr lang="en-US" dirty="0"/>
              <a:t> algorithm, Prim’s algorithm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</a:t>
            </a:r>
            <a:r>
              <a:rPr lang="en-US" dirty="0"/>
              <a:t>Knapsack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Job </a:t>
            </a:r>
            <a:r>
              <a:rPr lang="en-US" dirty="0"/>
              <a:t>Scheduling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Huffman </a:t>
            </a:r>
            <a:r>
              <a:rPr lang="en-US" dirty="0"/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Select first |V|</a:t>
            </a:r>
            <a:r>
              <a:rPr lang="en-US" altLang="en-US">
                <a:cs typeface="Times New Roman" panose="02020603050405020304" pitchFamily="18" charset="0"/>
              </a:rPr>
              <a:t>–1 edges which do not generate a cycle</a:t>
            </a:r>
            <a:endParaRPr lang="en-US" altLang="en-US"/>
          </a:p>
        </p:txBody>
      </p:sp>
      <p:graphicFrame>
        <p:nvGraphicFramePr>
          <p:cNvPr id="457846" name="Group 118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2417356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4475453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534288465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253281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864919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396457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737858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5903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080822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07427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73832"/>
                  </a:ext>
                </a:extLst>
              </a:tr>
            </a:tbl>
          </a:graphicData>
        </a:graphic>
      </p:graphicFrame>
      <p:sp>
        <p:nvSpPr>
          <p:cNvPr id="457769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457770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71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57772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73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74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75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76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77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78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79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80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81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7782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A</a:t>
            </a:r>
          </a:p>
        </p:txBody>
      </p:sp>
      <p:sp>
        <p:nvSpPr>
          <p:cNvPr id="457783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457784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457785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457786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457787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457788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457789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457790" name="Line 62"/>
          <p:cNvSpPr>
            <a:spLocks noChangeShapeType="1"/>
          </p:cNvSpPr>
          <p:nvPr/>
        </p:nvSpPr>
        <p:spPr bwMode="auto">
          <a:xfrm>
            <a:off x="2286000" y="3200400"/>
            <a:ext cx="64293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91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92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93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57794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457795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57796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6</a:t>
            </a:r>
          </a:p>
        </p:txBody>
      </p:sp>
      <p:sp>
        <p:nvSpPr>
          <p:cNvPr id="457797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57798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57799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57800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57801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457802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57803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57804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805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graphicFrame>
        <p:nvGraphicFramePr>
          <p:cNvPr id="457806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13864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8713874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46119447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89056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350854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310338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89616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307900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955823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97559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933921"/>
                  </a:ext>
                </a:extLst>
              </a:tr>
            </a:tbl>
          </a:graphicData>
        </a:graphic>
      </p:graphicFrame>
      <p:sp>
        <p:nvSpPr>
          <p:cNvPr id="42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Kruskal’s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Select first |V|</a:t>
            </a:r>
            <a:r>
              <a:rPr lang="en-US" altLang="en-US">
                <a:cs typeface="Times New Roman" panose="02020603050405020304" pitchFamily="18" charset="0"/>
              </a:rPr>
              <a:t>–1 edges which do not generate a cycle</a:t>
            </a:r>
            <a:endParaRPr lang="en-US" altLang="en-US"/>
          </a:p>
        </p:txBody>
      </p:sp>
      <p:graphicFrame>
        <p:nvGraphicFramePr>
          <p:cNvPr id="458869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9115458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3445646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21769685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575837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998334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575949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089441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099501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29784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228731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665200"/>
                  </a:ext>
                </a:extLst>
              </a:tr>
            </a:tbl>
          </a:graphicData>
        </a:graphic>
      </p:graphicFrame>
      <p:sp>
        <p:nvSpPr>
          <p:cNvPr id="45879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45879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79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5879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79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79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79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80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80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80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80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80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80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880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 dirty="0"/>
              <a:t>A</a:t>
            </a:r>
          </a:p>
        </p:txBody>
      </p:sp>
      <p:sp>
        <p:nvSpPr>
          <p:cNvPr id="45880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45880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45880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45881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45881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45881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45881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458814" name="Line 62"/>
          <p:cNvSpPr>
            <a:spLocks noChangeShapeType="1"/>
          </p:cNvSpPr>
          <p:nvPr/>
        </p:nvSpPr>
        <p:spPr bwMode="auto">
          <a:xfrm>
            <a:off x="2285999" y="3200399"/>
            <a:ext cx="631825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81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81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81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5881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45881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5882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6</a:t>
            </a:r>
          </a:p>
        </p:txBody>
      </p:sp>
      <p:sp>
        <p:nvSpPr>
          <p:cNvPr id="45882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5882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5882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5882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5882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45882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5882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5882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882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graphicFrame>
        <p:nvGraphicFramePr>
          <p:cNvPr id="458830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8574828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356693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2303028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302459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177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35634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996853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126478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743853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9418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062115"/>
                  </a:ext>
                </a:extLst>
              </a:tr>
            </a:tbl>
          </a:graphicData>
        </a:graphic>
      </p:graphicFrame>
      <p:sp>
        <p:nvSpPr>
          <p:cNvPr id="42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Kruskal’s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Select first |V|</a:t>
            </a:r>
            <a:r>
              <a:rPr lang="en-US" altLang="en-US">
                <a:cs typeface="Times New Roman" panose="02020603050405020304" pitchFamily="18" charset="0"/>
              </a:rPr>
              <a:t>–1 edges which do not generate a cycle</a:t>
            </a:r>
            <a:endParaRPr lang="en-US" altLang="en-US"/>
          </a:p>
        </p:txBody>
      </p:sp>
      <p:graphicFrame>
        <p:nvGraphicFramePr>
          <p:cNvPr id="459893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025029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175273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68994551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995628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448544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665579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108217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952180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635642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96497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928070"/>
                  </a:ext>
                </a:extLst>
              </a:tr>
            </a:tbl>
          </a:graphicData>
        </a:graphic>
      </p:graphicFrame>
      <p:sp>
        <p:nvSpPr>
          <p:cNvPr id="459817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459818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19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59820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1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2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3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4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5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6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7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8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29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830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 dirty="0"/>
              <a:t>A</a:t>
            </a:r>
          </a:p>
        </p:txBody>
      </p:sp>
      <p:sp>
        <p:nvSpPr>
          <p:cNvPr id="459831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459832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459833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459834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459835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459836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459837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459838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39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40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41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59842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459843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59844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6</a:t>
            </a:r>
          </a:p>
        </p:txBody>
      </p:sp>
      <p:sp>
        <p:nvSpPr>
          <p:cNvPr id="459845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59846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59847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59848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59849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459850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59851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59852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9853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graphicFrame>
        <p:nvGraphicFramePr>
          <p:cNvPr id="459854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41261617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047664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00162142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185921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221051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96640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79289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55632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224007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52657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032992"/>
                  </a:ext>
                </a:extLst>
              </a:tr>
            </a:tbl>
          </a:graphicData>
        </a:graphic>
      </p:graphicFrame>
      <p:sp>
        <p:nvSpPr>
          <p:cNvPr id="42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Kruskal’s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3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Select first |V|</a:t>
            </a:r>
            <a:r>
              <a:rPr lang="en-US" altLang="en-US">
                <a:cs typeface="Times New Roman" panose="02020603050405020304" pitchFamily="18" charset="0"/>
              </a:rPr>
              <a:t>–1 edges which do not generate a cycle</a:t>
            </a:r>
            <a:endParaRPr lang="en-US" altLang="en-US"/>
          </a:p>
        </p:txBody>
      </p:sp>
      <p:graphicFrame>
        <p:nvGraphicFramePr>
          <p:cNvPr id="460917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91553734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946716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728238599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264345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212082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532911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14585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68268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082806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59475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902504"/>
                  </a:ext>
                </a:extLst>
              </a:tr>
            </a:tbl>
          </a:graphicData>
        </a:graphic>
      </p:graphicFrame>
      <p:sp>
        <p:nvSpPr>
          <p:cNvPr id="46084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46084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60844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6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7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0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5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 dirty="0"/>
              <a:t>A</a:t>
            </a:r>
          </a:p>
        </p:txBody>
      </p:sp>
      <p:sp>
        <p:nvSpPr>
          <p:cNvPr id="46085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46085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46085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46085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46085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46086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46086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460862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3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5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086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460867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0868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6</a:t>
            </a:r>
          </a:p>
        </p:txBody>
      </p:sp>
      <p:sp>
        <p:nvSpPr>
          <p:cNvPr id="46086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0870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087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0872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0873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460874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087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0876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7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graphicFrame>
        <p:nvGraphicFramePr>
          <p:cNvPr id="46087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6288348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508558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9386100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06007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990868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20389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954361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394409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450137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672538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29203"/>
                  </a:ext>
                </a:extLst>
              </a:tr>
            </a:tbl>
          </a:graphicData>
        </a:graphic>
      </p:graphicFrame>
      <p:sp>
        <p:nvSpPr>
          <p:cNvPr id="42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Kruskal’s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Select first |V|</a:t>
            </a:r>
            <a:r>
              <a:rPr lang="en-US" altLang="en-US">
                <a:cs typeface="Times New Roman" panose="02020603050405020304" pitchFamily="18" charset="0"/>
              </a:rPr>
              <a:t>–1 edges which do not generate a cycle</a:t>
            </a:r>
            <a:endParaRPr lang="en-US" altLang="en-US"/>
          </a:p>
        </p:txBody>
      </p:sp>
      <p:graphicFrame>
        <p:nvGraphicFramePr>
          <p:cNvPr id="461827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08239349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334601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337566812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662645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571002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075281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74192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74362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584296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290576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403666"/>
                  </a:ext>
                </a:extLst>
              </a:tr>
            </a:tbl>
          </a:graphicData>
        </a:graphic>
      </p:graphicFrame>
      <p:sp>
        <p:nvSpPr>
          <p:cNvPr id="461865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461866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67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61868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69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70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71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72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73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74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75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76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77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78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A</a:t>
            </a:r>
          </a:p>
        </p:txBody>
      </p:sp>
      <p:sp>
        <p:nvSpPr>
          <p:cNvPr id="461879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461880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461881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461882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461883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461884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461885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461886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87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88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889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1890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461891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1892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6</a:t>
            </a:r>
          </a:p>
        </p:txBody>
      </p:sp>
      <p:sp>
        <p:nvSpPr>
          <p:cNvPr id="461893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1894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1895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1896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1897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461898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1899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1900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901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graphicFrame>
        <p:nvGraphicFramePr>
          <p:cNvPr id="461902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27920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007542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59998112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666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669666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118473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450179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07932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269624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184953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144990"/>
                  </a:ext>
                </a:extLst>
              </a:tr>
            </a:tbl>
          </a:graphicData>
        </a:graphic>
      </p:graphicFrame>
      <p:sp>
        <p:nvSpPr>
          <p:cNvPr id="42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Kruskal’s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Select first |V|</a:t>
            </a:r>
            <a:r>
              <a:rPr lang="en-US" altLang="en-US">
                <a:cs typeface="Times New Roman" panose="02020603050405020304" pitchFamily="18" charset="0"/>
              </a:rPr>
              <a:t>–1 edges which do not generate a cycle</a:t>
            </a:r>
            <a:endParaRPr lang="en-US" altLang="en-US"/>
          </a:p>
        </p:txBody>
      </p:sp>
      <p:graphicFrame>
        <p:nvGraphicFramePr>
          <p:cNvPr id="462851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336519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6402845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54111412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910085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030709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42442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501154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112838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915136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84660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3005"/>
                  </a:ext>
                </a:extLst>
              </a:tr>
            </a:tbl>
          </a:graphicData>
        </a:graphic>
      </p:graphicFrame>
      <p:sp>
        <p:nvSpPr>
          <p:cNvPr id="462889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462890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91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62892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93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94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95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96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97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98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99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00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01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2902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A</a:t>
            </a:r>
          </a:p>
        </p:txBody>
      </p:sp>
      <p:sp>
        <p:nvSpPr>
          <p:cNvPr id="462903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462904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462905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462906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462907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462908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462909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462910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11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12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13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2914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462915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2916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6</a:t>
            </a:r>
          </a:p>
        </p:txBody>
      </p:sp>
      <p:sp>
        <p:nvSpPr>
          <p:cNvPr id="462917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2918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2919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2920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2921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462922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2923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2924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925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graphicFrame>
        <p:nvGraphicFramePr>
          <p:cNvPr id="462926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103921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010413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98486480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72861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160647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244867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571069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889977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782636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2815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792070"/>
                  </a:ext>
                </a:extLst>
              </a:tr>
            </a:tbl>
          </a:graphicData>
        </a:graphic>
      </p:graphicFrame>
      <p:sp>
        <p:nvSpPr>
          <p:cNvPr id="42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Kruskal’s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Select first |V|</a:t>
            </a:r>
            <a:r>
              <a:rPr lang="en-US" altLang="en-US">
                <a:cs typeface="Times New Roman" panose="02020603050405020304" pitchFamily="18" charset="0"/>
              </a:rPr>
              <a:t>–1 edges which do not generate a cycle</a:t>
            </a:r>
            <a:endParaRPr lang="en-US" altLang="en-US"/>
          </a:p>
        </p:txBody>
      </p:sp>
      <p:graphicFrame>
        <p:nvGraphicFramePr>
          <p:cNvPr id="463875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70382637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6829093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446533094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04911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604788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0683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693808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803420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636608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794655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723846"/>
                  </a:ext>
                </a:extLst>
              </a:tr>
            </a:tbl>
          </a:graphicData>
        </a:graphic>
      </p:graphicFrame>
      <p:sp>
        <p:nvSpPr>
          <p:cNvPr id="46391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46391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1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6391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1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1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1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2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2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2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2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2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2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92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 dirty="0"/>
              <a:t>A</a:t>
            </a:r>
          </a:p>
        </p:txBody>
      </p:sp>
      <p:sp>
        <p:nvSpPr>
          <p:cNvPr id="46392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46392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46392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46393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46393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46393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46393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46393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3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3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3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393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46393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394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6</a:t>
            </a:r>
          </a:p>
        </p:txBody>
      </p:sp>
      <p:sp>
        <p:nvSpPr>
          <p:cNvPr id="46394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394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394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394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394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46394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394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394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94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graphicFrame>
        <p:nvGraphicFramePr>
          <p:cNvPr id="463989" name="Group 117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32522305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013192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05876827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180448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061204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926141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20301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42737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907893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076380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582175"/>
                  </a:ext>
                </a:extLst>
              </a:tr>
            </a:tbl>
          </a:graphicData>
        </a:graphic>
      </p:graphicFrame>
      <p:sp>
        <p:nvSpPr>
          <p:cNvPr id="42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Kruskal’s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Select first |V|</a:t>
            </a:r>
            <a:r>
              <a:rPr lang="en-US" altLang="en-US">
                <a:cs typeface="Times New Roman" panose="02020603050405020304" pitchFamily="18" charset="0"/>
              </a:rPr>
              <a:t>–1 edges which do not generate a cycle</a:t>
            </a:r>
            <a:endParaRPr lang="en-US" altLang="en-US"/>
          </a:p>
        </p:txBody>
      </p:sp>
      <p:graphicFrame>
        <p:nvGraphicFramePr>
          <p:cNvPr id="464899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9479006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680578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432099701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295870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193930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16006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273107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894627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678258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175175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754706"/>
                  </a:ext>
                </a:extLst>
              </a:tr>
            </a:tbl>
          </a:graphicData>
        </a:graphic>
      </p:graphicFrame>
      <p:sp>
        <p:nvSpPr>
          <p:cNvPr id="464937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464938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39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64940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41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42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43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44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45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46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47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48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49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4950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A</a:t>
            </a:r>
          </a:p>
        </p:txBody>
      </p:sp>
      <p:sp>
        <p:nvSpPr>
          <p:cNvPr id="464951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464952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464953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464954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464955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464956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464957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464958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59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60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61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4962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464963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4964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6</a:t>
            </a:r>
          </a:p>
        </p:txBody>
      </p:sp>
      <p:sp>
        <p:nvSpPr>
          <p:cNvPr id="464965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4966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4967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4968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4969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464970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4971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4972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73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graphicFrame>
        <p:nvGraphicFramePr>
          <p:cNvPr id="465013" name="Group 117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8419442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159233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00703056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849499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704035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681591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219777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069216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516627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267506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175285"/>
                  </a:ext>
                </a:extLst>
              </a:tr>
            </a:tbl>
          </a:graphicData>
        </a:graphic>
      </p:graphicFrame>
      <p:sp>
        <p:nvSpPr>
          <p:cNvPr id="42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Kruskal’s Algorithm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/>
              <a:t>Select first |V|</a:t>
            </a:r>
            <a:r>
              <a:rPr lang="en-US" altLang="en-US">
                <a:cs typeface="Times New Roman" panose="02020603050405020304" pitchFamily="18" charset="0"/>
              </a:rPr>
              <a:t>–1 edges which do not generate a cycle</a:t>
            </a:r>
            <a:endParaRPr lang="en-US" altLang="en-US"/>
          </a:p>
        </p:txBody>
      </p:sp>
      <p:graphicFrame>
        <p:nvGraphicFramePr>
          <p:cNvPr id="465923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0866764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1263956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29335427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654393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346676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182396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205378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024860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514777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699756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70669"/>
                  </a:ext>
                </a:extLst>
              </a:tr>
            </a:tbl>
          </a:graphicData>
        </a:graphic>
      </p:graphicFrame>
      <p:sp>
        <p:nvSpPr>
          <p:cNvPr id="46596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5</a:t>
            </a:r>
          </a:p>
        </p:txBody>
      </p:sp>
      <p:sp>
        <p:nvSpPr>
          <p:cNvPr id="46596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6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</a:t>
            </a:r>
          </a:p>
        </p:txBody>
      </p:sp>
      <p:sp>
        <p:nvSpPr>
          <p:cNvPr id="46596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6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6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7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7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7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597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A</a:t>
            </a:r>
          </a:p>
        </p:txBody>
      </p:sp>
      <p:sp>
        <p:nvSpPr>
          <p:cNvPr id="46597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46597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46597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46597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46597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46598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46598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46598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8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46598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599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46599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graphicFrame>
        <p:nvGraphicFramePr>
          <p:cNvPr id="46599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15379844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437728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77899123"/>
                    </a:ext>
                  </a:extLst>
                </a:gridCol>
              </a:tblGrid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62353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375687"/>
                  </a:ext>
                </a:extLst>
              </a:tr>
              <a:tr h="21113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386249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440085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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993663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365902"/>
                  </a:ext>
                </a:extLst>
              </a:tr>
              <a:tr h="2032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320062"/>
                  </a:ext>
                </a:extLst>
              </a:tr>
              <a:tr h="20478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170374"/>
                  </a:ext>
                </a:extLst>
              </a:tr>
            </a:tbl>
          </a:graphicData>
        </a:graphic>
      </p:graphicFrame>
      <p:sp>
        <p:nvSpPr>
          <p:cNvPr id="466036" name="Text Box 116"/>
          <p:cNvSpPr txBox="1">
            <a:spLocks noChangeArrowheads="1"/>
          </p:cNvSpPr>
          <p:nvPr/>
        </p:nvSpPr>
        <p:spPr bwMode="auto">
          <a:xfrm>
            <a:off x="4591050" y="4876800"/>
            <a:ext cx="342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dirty="0" smtClean="0"/>
              <a:t>Done   </a:t>
            </a:r>
            <a:r>
              <a:rPr lang="en-US" altLang="en-US" b="1" dirty="0" smtClean="0"/>
              <a:t>Total </a:t>
            </a:r>
            <a:r>
              <a:rPr lang="en-US" altLang="en-US" b="1" dirty="0"/>
              <a:t>Cost =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 </a:t>
            </a:r>
            <a:r>
              <a:rPr lang="en-US" altLang="en-US" b="1" i="1" dirty="0"/>
              <a:t>d</a:t>
            </a:r>
            <a:r>
              <a:rPr lang="en-US" altLang="en-US" b="1" i="1" baseline="-25000" dirty="0"/>
              <a:t>v </a:t>
            </a:r>
            <a:r>
              <a:rPr lang="en-US" altLang="en-US" b="1" i="1" dirty="0"/>
              <a:t>= </a:t>
            </a:r>
            <a:r>
              <a:rPr lang="en-US" altLang="en-US" b="1" i="1" dirty="0" smtClean="0"/>
              <a:t>21</a:t>
            </a:r>
            <a:endParaRPr lang="en-US" altLang="en-US" b="1" dirty="0"/>
          </a:p>
        </p:txBody>
      </p:sp>
      <p:sp>
        <p:nvSpPr>
          <p:cNvPr id="466037" name="Text Box 117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466038" name="Text Box 118"/>
          <p:cNvSpPr txBox="1">
            <a:spLocks noChangeArrowheads="1"/>
          </p:cNvSpPr>
          <p:nvPr/>
        </p:nvSpPr>
        <p:spPr bwMode="auto">
          <a:xfrm>
            <a:off x="7772400" y="3473450"/>
            <a:ext cx="4572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6600" dirty="0">
                <a:cs typeface="Times New Roman" panose="02020603050405020304" pitchFamily="18" charset="0"/>
              </a:rPr>
              <a:t>}</a:t>
            </a:r>
            <a:endParaRPr lang="en-US" altLang="en-US" sz="6600" dirty="0"/>
          </a:p>
        </p:txBody>
      </p:sp>
      <p:sp>
        <p:nvSpPr>
          <p:cNvPr id="466039" name="Text Box 119"/>
          <p:cNvSpPr txBox="1">
            <a:spLocks noChangeArrowheads="1"/>
          </p:cNvSpPr>
          <p:nvPr/>
        </p:nvSpPr>
        <p:spPr bwMode="auto">
          <a:xfrm>
            <a:off x="8020050" y="3830638"/>
            <a:ext cx="990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not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considered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90500" y="10636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Kruskal’s Algorithm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3400" y="5410200"/>
            <a:ext cx="81534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complexity for the </a:t>
            </a:r>
            <a:r>
              <a:rPr lang="en-US" sz="24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algorithm is in </a:t>
            </a:r>
            <a:r>
              <a:rPr lang="en-US" sz="24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Θ(a log n)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400" dirty="0">
                <a:solidFill>
                  <a:schemeClr val="accen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total number of </a:t>
            </a:r>
            <a:r>
              <a:rPr lang="en-US" sz="2400" dirty="0">
                <a:solidFill>
                  <a:schemeClr val="accen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chemeClr val="accen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the total number of </a:t>
            </a:r>
            <a:r>
              <a:rPr lang="en-US" sz="2400" dirty="0">
                <a:solidFill>
                  <a:schemeClr val="accen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 the graph G.</a:t>
            </a:r>
            <a:endParaRPr lang="en-US" sz="2400" dirty="0">
              <a:effectLst/>
              <a:latin typeface="+mj-lt"/>
              <a:ea typeface="Times New Roman" panose="02020603050405020304" pitchFamily="18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4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036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Prim's algorithm, the minimum spanning tree grows in a natural way, starting from an arbitrary root. </a:t>
            </a:r>
          </a:p>
          <a:p>
            <a:endParaRPr lang="en-US" dirty="0"/>
          </a:p>
          <a:p>
            <a:r>
              <a:rPr lang="en-US" dirty="0" smtClean="0"/>
              <a:t>At </a:t>
            </a:r>
            <a:r>
              <a:rPr lang="en-US" dirty="0"/>
              <a:t>each stage we add a new branch to the tree already constructed; the algorithm stops when all the nodes have been reached.</a:t>
            </a:r>
          </a:p>
          <a:p>
            <a:endParaRPr lang="en-US" dirty="0" smtClean="0"/>
          </a:p>
          <a:p>
            <a:pPr lvl="0"/>
            <a:r>
              <a:rPr lang="en-US" dirty="0"/>
              <a:t>The complexity for the Prim’s algorithm is </a:t>
            </a:r>
            <a:r>
              <a:rPr lang="en-US" b="1" dirty="0"/>
              <a:t>Θ(n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/>
              <a:t> where n is the total number of nodes in the graph 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Characteristics of 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Greedy </a:t>
            </a:r>
            <a:r>
              <a:rPr lang="en-US" sz="2600" dirty="0"/>
              <a:t>Algorithm works by making the decision that seems most promising at any moment; it never reconsiders this </a:t>
            </a:r>
            <a:r>
              <a:rPr lang="en-US" sz="2600" dirty="0" smtClean="0"/>
              <a:t>decision</a:t>
            </a:r>
            <a:r>
              <a:rPr lang="en-US" sz="2600" dirty="0"/>
              <a:t>.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Greedy </a:t>
            </a:r>
            <a:r>
              <a:rPr lang="en-US" sz="2600" dirty="0"/>
              <a:t>algorithms and the problems that can be solved by greedy algorithms are characterized by most or all of the following features.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Greedy approach forms a </a:t>
            </a:r>
            <a:r>
              <a:rPr lang="en-US" sz="2200" dirty="0"/>
              <a:t>set or list of candidates 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Once </a:t>
            </a:r>
            <a:r>
              <a:rPr lang="en-US" sz="2200" dirty="0"/>
              <a:t>a candidate is selected in the solution, it is there forever: once a candidate is excluded from the solution, it is never reconsidered.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To </a:t>
            </a:r>
            <a:r>
              <a:rPr lang="en-US" sz="2200" dirty="0"/>
              <a:t>construct the solution in an optimal way, Greedy Algorithm maintains two sets. </a:t>
            </a:r>
            <a:endParaRPr lang="en-US" sz="22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One </a:t>
            </a:r>
            <a:r>
              <a:rPr lang="en-US" dirty="0"/>
              <a:t>set contains candidates that have already been </a:t>
            </a:r>
            <a:r>
              <a:rPr lang="en-US" b="1" dirty="0">
                <a:solidFill>
                  <a:srgbClr val="006600"/>
                </a:solidFill>
              </a:rPr>
              <a:t>considered and chosen</a:t>
            </a:r>
            <a:r>
              <a:rPr lang="en-US" dirty="0"/>
              <a:t>, while the other set contains candidates that have been </a:t>
            </a:r>
            <a:r>
              <a:rPr lang="en-US" b="1" dirty="0">
                <a:solidFill>
                  <a:srgbClr val="FF0000"/>
                </a:solidFill>
              </a:rPr>
              <a:t>considered but rejected.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</a:t>
            </a:r>
          </a:p>
        </p:txBody>
      </p:sp>
      <p:sp>
        <p:nvSpPr>
          <p:cNvPr id="4" name="Oval 3"/>
          <p:cNvSpPr/>
          <p:nvPr/>
        </p:nvSpPr>
        <p:spPr>
          <a:xfrm>
            <a:off x="2126673" y="1981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4107873" y="1981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6165273" y="1981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2126673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4184073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6248400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4260273" y="5638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7</a:t>
            </a:r>
            <a:endParaRPr lang="en-US" sz="3200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2812473" y="2286000"/>
            <a:ext cx="12954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6" idx="2"/>
          </p:cNvCxnSpPr>
          <p:nvPr/>
        </p:nvCxnSpPr>
        <p:spPr>
          <a:xfrm>
            <a:off x="4793673" y="2286000"/>
            <a:ext cx="13716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  <a:endCxn id="8" idx="2"/>
          </p:cNvCxnSpPr>
          <p:nvPr/>
        </p:nvCxnSpPr>
        <p:spPr>
          <a:xfrm>
            <a:off x="2812473" y="4114800"/>
            <a:ext cx="13716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9" idx="2"/>
          </p:cNvCxnSpPr>
          <p:nvPr/>
        </p:nvCxnSpPr>
        <p:spPr>
          <a:xfrm>
            <a:off x="4869873" y="4114800"/>
            <a:ext cx="137852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4"/>
            <a:endCxn id="7" idx="0"/>
          </p:cNvCxnSpPr>
          <p:nvPr/>
        </p:nvCxnSpPr>
        <p:spPr>
          <a:xfrm>
            <a:off x="2469573" y="2590800"/>
            <a:ext cx="0" cy="1219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</p:cNvCxnSpPr>
          <p:nvPr/>
        </p:nvCxnSpPr>
        <p:spPr>
          <a:xfrm>
            <a:off x="4450773" y="2590800"/>
            <a:ext cx="0" cy="1219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</p:cNvCxnSpPr>
          <p:nvPr/>
        </p:nvCxnSpPr>
        <p:spPr>
          <a:xfrm>
            <a:off x="6508173" y="2590800"/>
            <a:ext cx="0" cy="1219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7"/>
            <a:endCxn id="5" idx="3"/>
          </p:cNvCxnSpPr>
          <p:nvPr/>
        </p:nvCxnSpPr>
        <p:spPr>
          <a:xfrm flipV="1">
            <a:off x="2712040" y="2501526"/>
            <a:ext cx="1496266" cy="139774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7"/>
            <a:endCxn id="6" idx="3"/>
          </p:cNvCxnSpPr>
          <p:nvPr/>
        </p:nvCxnSpPr>
        <p:spPr>
          <a:xfrm flipV="1">
            <a:off x="4769440" y="2501526"/>
            <a:ext cx="1496266" cy="139774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10" idx="6"/>
          </p:cNvCxnSpPr>
          <p:nvPr/>
        </p:nvCxnSpPr>
        <p:spPr>
          <a:xfrm flipH="1">
            <a:off x="4946073" y="4330326"/>
            <a:ext cx="1402760" cy="161327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10" idx="2"/>
          </p:cNvCxnSpPr>
          <p:nvPr/>
        </p:nvCxnSpPr>
        <p:spPr>
          <a:xfrm>
            <a:off x="2469573" y="4419600"/>
            <a:ext cx="1790700" cy="1524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>
            <a:off x="4526973" y="4419600"/>
            <a:ext cx="0" cy="1219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64923" y="19050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346123" y="19005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202873" y="28956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17323" y="29673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31723" y="2965103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555673" y="29673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489123" y="28911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498273" y="40386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422323" y="40386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3041073" y="50247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4507923" y="47199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708073" y="50292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228600" y="997803"/>
            <a:ext cx="872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Example: </a:t>
            </a:r>
            <a:r>
              <a:rPr lang="en-US" sz="2200" dirty="0" smtClean="0"/>
              <a:t>Find </a:t>
            </a:r>
            <a:r>
              <a:rPr lang="en-US" sz="2200" dirty="0"/>
              <a:t>the minimum spanning tree for the following graph using </a:t>
            </a:r>
            <a:r>
              <a:rPr lang="en-US" sz="2200" dirty="0" smtClean="0"/>
              <a:t>Prim’s </a:t>
            </a:r>
            <a:r>
              <a:rPr lang="en-US" sz="2200" dirty="0"/>
              <a:t>Algorithm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69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1981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438400" y="1981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495800" y="1981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57200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514600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4578927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2590800" y="5638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7</a:t>
            </a:r>
            <a:endParaRPr lang="en-US" sz="3200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1143000" y="2286000"/>
            <a:ext cx="12954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6" idx="2"/>
          </p:cNvCxnSpPr>
          <p:nvPr/>
        </p:nvCxnSpPr>
        <p:spPr>
          <a:xfrm>
            <a:off x="3124200" y="2286000"/>
            <a:ext cx="13716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  <a:endCxn id="8" idx="2"/>
          </p:cNvCxnSpPr>
          <p:nvPr/>
        </p:nvCxnSpPr>
        <p:spPr>
          <a:xfrm>
            <a:off x="1143000" y="4114800"/>
            <a:ext cx="13716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9" idx="2"/>
          </p:cNvCxnSpPr>
          <p:nvPr/>
        </p:nvCxnSpPr>
        <p:spPr>
          <a:xfrm>
            <a:off x="3200400" y="4114800"/>
            <a:ext cx="1378527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4"/>
            <a:endCxn id="7" idx="0"/>
          </p:cNvCxnSpPr>
          <p:nvPr/>
        </p:nvCxnSpPr>
        <p:spPr>
          <a:xfrm>
            <a:off x="800100" y="2590800"/>
            <a:ext cx="0" cy="1219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4"/>
          </p:cNvCxnSpPr>
          <p:nvPr/>
        </p:nvCxnSpPr>
        <p:spPr>
          <a:xfrm>
            <a:off x="2781300" y="2590800"/>
            <a:ext cx="0" cy="1219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4"/>
          </p:cNvCxnSpPr>
          <p:nvPr/>
        </p:nvCxnSpPr>
        <p:spPr>
          <a:xfrm>
            <a:off x="4838700" y="2590800"/>
            <a:ext cx="0" cy="1219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7"/>
            <a:endCxn id="5" idx="3"/>
          </p:cNvCxnSpPr>
          <p:nvPr/>
        </p:nvCxnSpPr>
        <p:spPr>
          <a:xfrm flipV="1">
            <a:off x="1042567" y="2501526"/>
            <a:ext cx="1496266" cy="139774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7"/>
            <a:endCxn id="6" idx="3"/>
          </p:cNvCxnSpPr>
          <p:nvPr/>
        </p:nvCxnSpPr>
        <p:spPr>
          <a:xfrm flipV="1">
            <a:off x="3099967" y="2501526"/>
            <a:ext cx="1496266" cy="139774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10" idx="6"/>
          </p:cNvCxnSpPr>
          <p:nvPr/>
        </p:nvCxnSpPr>
        <p:spPr>
          <a:xfrm flipH="1">
            <a:off x="3276600" y="4330326"/>
            <a:ext cx="1402760" cy="161327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10" idx="2"/>
          </p:cNvCxnSpPr>
          <p:nvPr/>
        </p:nvCxnSpPr>
        <p:spPr>
          <a:xfrm>
            <a:off x="800100" y="4419600"/>
            <a:ext cx="1790700" cy="15240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</p:cNvCxnSpPr>
          <p:nvPr/>
        </p:nvCxnSpPr>
        <p:spPr>
          <a:xfrm>
            <a:off x="2857500" y="4419600"/>
            <a:ext cx="0" cy="121920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95450" y="19050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676650" y="19005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" y="28956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847850" y="29673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762250" y="2965103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886200" y="29673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819650" y="28911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00" y="40386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752850" y="40386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371600" y="50247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838450" y="47199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038600" y="50292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59636"/>
              </p:ext>
            </p:extLst>
          </p:nvPr>
        </p:nvGraphicFramePr>
        <p:xfrm>
          <a:off x="5486400" y="1402238"/>
          <a:ext cx="34671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930030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21839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{1,2} {1,4}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9882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53742"/>
              </p:ext>
            </p:extLst>
          </p:nvPr>
        </p:nvGraphicFramePr>
        <p:xfrm>
          <a:off x="5486400" y="990600"/>
          <a:ext cx="3467100" cy="42062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930030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21839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Node 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Edges 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9882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14432"/>
              </p:ext>
            </p:extLst>
          </p:nvPr>
        </p:nvGraphicFramePr>
        <p:xfrm>
          <a:off x="5486400" y="1752600"/>
          <a:ext cx="34671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930030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21839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1, 2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{1,4} {2,3} {2,4} {2,5}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9882"/>
                  </a:ext>
                </a:extLst>
              </a:tr>
            </a:tbl>
          </a:graphicData>
        </a:graphic>
      </p:graphicFrame>
      <p:sp>
        <p:nvSpPr>
          <p:cNvPr id="46" name="Multiply 45"/>
          <p:cNvSpPr/>
          <p:nvPr/>
        </p:nvSpPr>
        <p:spPr>
          <a:xfrm>
            <a:off x="7086600" y="1371600"/>
            <a:ext cx="3048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7" name="Multiply 46"/>
          <p:cNvSpPr/>
          <p:nvPr/>
        </p:nvSpPr>
        <p:spPr>
          <a:xfrm>
            <a:off x="8153400" y="1676400"/>
            <a:ext cx="3048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Multiply 47"/>
          <p:cNvSpPr/>
          <p:nvPr/>
        </p:nvSpPr>
        <p:spPr>
          <a:xfrm>
            <a:off x="6553200" y="1676400"/>
            <a:ext cx="3048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Multiply 48"/>
          <p:cNvSpPr/>
          <p:nvPr/>
        </p:nvSpPr>
        <p:spPr>
          <a:xfrm>
            <a:off x="7696200" y="1676400"/>
            <a:ext cx="3048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33015"/>
              </p:ext>
            </p:extLst>
          </p:nvPr>
        </p:nvGraphicFramePr>
        <p:xfrm>
          <a:off x="5486400" y="2133600"/>
          <a:ext cx="3467100" cy="70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930030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21839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1, 2, 3 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{1,4} {2,4} {2,5} {3,5} {3,6} 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9882"/>
                  </a:ext>
                </a:extLst>
              </a:tr>
            </a:tbl>
          </a:graphicData>
        </a:graphic>
      </p:graphicFrame>
      <p:sp>
        <p:nvSpPr>
          <p:cNvPr id="52" name="Multiply 51"/>
          <p:cNvSpPr/>
          <p:nvPr/>
        </p:nvSpPr>
        <p:spPr>
          <a:xfrm>
            <a:off x="7239000" y="2133600"/>
            <a:ext cx="3048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Multiply 52"/>
          <p:cNvSpPr/>
          <p:nvPr/>
        </p:nvSpPr>
        <p:spPr>
          <a:xfrm>
            <a:off x="7848600" y="2133600"/>
            <a:ext cx="3048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Multiply 53"/>
          <p:cNvSpPr/>
          <p:nvPr/>
        </p:nvSpPr>
        <p:spPr>
          <a:xfrm>
            <a:off x="8458200" y="2133600"/>
            <a:ext cx="3048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Multiply 54"/>
          <p:cNvSpPr/>
          <p:nvPr/>
        </p:nvSpPr>
        <p:spPr>
          <a:xfrm>
            <a:off x="6553200" y="2362200"/>
            <a:ext cx="3048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13713"/>
              </p:ext>
            </p:extLst>
          </p:nvPr>
        </p:nvGraphicFramePr>
        <p:xfrm>
          <a:off x="5486400" y="2819400"/>
          <a:ext cx="3467100" cy="70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930030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21839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1,2,3,4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{2,4} {2,5} {3,5} {3,6}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{4,5} </a:t>
                      </a: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{4,7} 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9882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11988"/>
              </p:ext>
            </p:extLst>
          </p:nvPr>
        </p:nvGraphicFramePr>
        <p:xfrm>
          <a:off x="5486400" y="3505200"/>
          <a:ext cx="3467100" cy="70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930030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21839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1,2,3,4,5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{2,4} {2,5} {3,5} {3,6}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{4,7}</a:t>
                      </a: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  {5,6}  {5,7}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9882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30087"/>
              </p:ext>
            </p:extLst>
          </p:nvPr>
        </p:nvGraphicFramePr>
        <p:xfrm>
          <a:off x="5486400" y="4191000"/>
          <a:ext cx="3467100" cy="70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930030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21839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1,2,3,4,5,6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{2,4} {2,5} {3,5} {3,6} {5,6} {5,7}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{6,7} 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988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0943"/>
              </p:ext>
            </p:extLst>
          </p:nvPr>
        </p:nvGraphicFramePr>
        <p:xfrm>
          <a:off x="5486400" y="4876800"/>
          <a:ext cx="3467100" cy="42062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593003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{1, 2, 3, 4, 5,</a:t>
                      </a:r>
                      <a:r>
                        <a:rPr lang="en-US" sz="2400" b="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 6, 7}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9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44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064A2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1981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438400" y="1981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495800" y="19812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457200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2514600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4578927" y="38100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6</a:t>
            </a:r>
            <a:endParaRPr lang="en-US" sz="3200" dirty="0"/>
          </a:p>
        </p:txBody>
      </p:sp>
      <p:sp>
        <p:nvSpPr>
          <p:cNvPr id="10" name="Oval 9"/>
          <p:cNvSpPr/>
          <p:nvPr/>
        </p:nvSpPr>
        <p:spPr>
          <a:xfrm>
            <a:off x="2590800" y="5638800"/>
            <a:ext cx="685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7</a:t>
            </a:r>
            <a:endParaRPr lang="en-US" sz="3200" dirty="0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1143000" y="2286000"/>
            <a:ext cx="1295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6" idx="2"/>
          </p:cNvCxnSpPr>
          <p:nvPr/>
        </p:nvCxnSpPr>
        <p:spPr>
          <a:xfrm>
            <a:off x="3124200" y="2286000"/>
            <a:ext cx="137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6"/>
            <a:endCxn id="8" idx="2"/>
          </p:cNvCxnSpPr>
          <p:nvPr/>
        </p:nvCxnSpPr>
        <p:spPr>
          <a:xfrm>
            <a:off x="1143000" y="4114800"/>
            <a:ext cx="137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4"/>
            <a:endCxn id="7" idx="0"/>
          </p:cNvCxnSpPr>
          <p:nvPr/>
        </p:nvCxnSpPr>
        <p:spPr>
          <a:xfrm>
            <a:off x="800100" y="2590800"/>
            <a:ext cx="0" cy="1219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3"/>
            <a:endCxn id="10" idx="6"/>
          </p:cNvCxnSpPr>
          <p:nvPr/>
        </p:nvCxnSpPr>
        <p:spPr>
          <a:xfrm flipH="1">
            <a:off x="3276600" y="4330326"/>
            <a:ext cx="1402760" cy="1613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10" idx="2"/>
          </p:cNvCxnSpPr>
          <p:nvPr/>
        </p:nvCxnSpPr>
        <p:spPr>
          <a:xfrm>
            <a:off x="800100" y="4419600"/>
            <a:ext cx="1790700" cy="152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95450" y="19050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676650" y="19005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" y="28956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00" y="40386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371600" y="5024735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038600" y="5029200"/>
            <a:ext cx="36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72098"/>
              </p:ext>
            </p:extLst>
          </p:nvPr>
        </p:nvGraphicFramePr>
        <p:xfrm>
          <a:off x="5486400" y="1402238"/>
          <a:ext cx="34671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930030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21839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{1,2} </a:t>
                      </a: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{1,4}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9882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28349"/>
              </p:ext>
            </p:extLst>
          </p:nvPr>
        </p:nvGraphicFramePr>
        <p:xfrm>
          <a:off x="5486400" y="990600"/>
          <a:ext cx="3467100" cy="42062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930030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21839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Node 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Edges 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9882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787395"/>
              </p:ext>
            </p:extLst>
          </p:nvPr>
        </p:nvGraphicFramePr>
        <p:xfrm>
          <a:off x="5486400" y="1752600"/>
          <a:ext cx="34671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930030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21839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1, 2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{1,4}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{2,3}</a:t>
                      </a: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{2,4} {2,5}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9882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73231"/>
              </p:ext>
            </p:extLst>
          </p:nvPr>
        </p:nvGraphicFramePr>
        <p:xfrm>
          <a:off x="5486400" y="2133600"/>
          <a:ext cx="3467100" cy="70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930030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21839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1, 2, 3 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{1,4} </a:t>
                      </a: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{2,4} {2,5} {3,5} {3,6} 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9882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5486400" y="2819400"/>
          <a:ext cx="3467100" cy="70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930030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21839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1,2,3,4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{2,4} {2,5} {3,5} {3,6}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{4,5} </a:t>
                      </a: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{4,7} 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9882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5486400" y="3505200"/>
          <a:ext cx="3467100" cy="70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930030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21839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1,2,3,4,5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{2,4} {2,5} {3,5} {3,6}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{4,7}</a:t>
                      </a: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  {5,6}  {5,7}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9882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5486400" y="4191000"/>
          <a:ext cx="3467100" cy="701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9300305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421839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1,2,3,4,5,6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{2,4} {2,5} {3,5} {3,6} {5,6} {5,7}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{6,7} 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988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/>
          </p:nvPr>
        </p:nvGraphicFramePr>
        <p:xfrm>
          <a:off x="5486400" y="4876800"/>
          <a:ext cx="3467100" cy="42062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593003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{1, 2, 3, 4, 5,</a:t>
                      </a:r>
                      <a:r>
                        <a:rPr lang="en-US" sz="2400" b="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 6, 7}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379882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4106969" y="5778484"/>
            <a:ext cx="2072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Total Cost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smtClean="0">
                <a:solidFill>
                  <a:srgbClr val="FF0000"/>
                </a:solidFill>
              </a:rPr>
              <a:t>17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Prim’s Algorithm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600200"/>
            <a:ext cx="8077200" cy="1600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i="1" dirty="0">
                <a:solidFill>
                  <a:schemeClr val="tx2"/>
                </a:solidFill>
              </a:rPr>
              <a:t>Function Prim(G = (N, A): graph; length: A — R+): set of edges </a:t>
            </a:r>
          </a:p>
          <a:p>
            <a:r>
              <a:rPr lang="en-US" sz="2200" b="1" i="1" dirty="0">
                <a:solidFill>
                  <a:schemeClr val="tx2"/>
                </a:solidFill>
              </a:rPr>
              <a:t>{initialization} </a:t>
            </a:r>
          </a:p>
          <a:p>
            <a:r>
              <a:rPr lang="en-US" sz="2200" b="1" i="1" dirty="0">
                <a:solidFill>
                  <a:schemeClr val="tx2"/>
                </a:solidFill>
              </a:rPr>
              <a:t>T ← Ø</a:t>
            </a:r>
          </a:p>
          <a:p>
            <a:r>
              <a:rPr lang="en-US" sz="2200" b="1" i="1" dirty="0">
                <a:solidFill>
                  <a:schemeClr val="tx2"/>
                </a:solidFill>
              </a:rPr>
              <a:t>B ← {an arbitrary member of N}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3200400"/>
            <a:ext cx="8077200" cy="2438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b="1" i="1" dirty="0">
                <a:solidFill>
                  <a:schemeClr val="tx2"/>
                </a:solidFill>
              </a:rPr>
              <a:t>while B ≠ N do</a:t>
            </a:r>
          </a:p>
          <a:p>
            <a:pPr lvl="0"/>
            <a:r>
              <a:rPr lang="en-US" sz="2200" b="1" i="1" dirty="0">
                <a:solidFill>
                  <a:schemeClr val="tx2"/>
                </a:solidFill>
              </a:rPr>
              <a:t>	find e = {u, v} of minimum length such that</a:t>
            </a:r>
          </a:p>
          <a:p>
            <a:pPr lvl="0"/>
            <a:r>
              <a:rPr lang="en-US" sz="2200" b="1" i="1" dirty="0">
                <a:solidFill>
                  <a:schemeClr val="tx2"/>
                </a:solidFill>
              </a:rPr>
              <a:t>		u </a:t>
            </a:r>
            <a:r>
              <a:rPr lang="el-GR" sz="2200" b="1" i="1" dirty="0">
                <a:solidFill>
                  <a:schemeClr val="tx2"/>
                </a:solidFill>
              </a:rPr>
              <a:t>ε </a:t>
            </a:r>
            <a:r>
              <a:rPr lang="en-US" sz="2200" b="1" i="1" dirty="0">
                <a:solidFill>
                  <a:schemeClr val="tx2"/>
                </a:solidFill>
              </a:rPr>
              <a:t>B and v </a:t>
            </a:r>
            <a:r>
              <a:rPr lang="el-GR" sz="2200" b="1" i="1" dirty="0">
                <a:solidFill>
                  <a:schemeClr val="tx2"/>
                </a:solidFill>
              </a:rPr>
              <a:t>ε </a:t>
            </a:r>
            <a:r>
              <a:rPr lang="en-US" sz="2200" b="1" i="1" dirty="0">
                <a:solidFill>
                  <a:schemeClr val="tx2"/>
                </a:solidFill>
              </a:rPr>
              <a:t>N \ B </a:t>
            </a:r>
          </a:p>
          <a:p>
            <a:pPr lvl="0"/>
            <a:r>
              <a:rPr lang="en-US" sz="2200" b="1" i="1" dirty="0">
                <a:solidFill>
                  <a:schemeClr val="tx2"/>
                </a:solidFill>
              </a:rPr>
              <a:t>	T ← T U {e} </a:t>
            </a:r>
          </a:p>
          <a:p>
            <a:pPr lvl="0"/>
            <a:r>
              <a:rPr lang="en-US" sz="2200" b="1" i="1" dirty="0">
                <a:solidFill>
                  <a:schemeClr val="tx2"/>
                </a:solidFill>
              </a:rPr>
              <a:t>	B ← B U {v} </a:t>
            </a:r>
          </a:p>
          <a:p>
            <a:pPr lvl="0"/>
            <a:r>
              <a:rPr lang="en-US" sz="2200" b="1" i="1" dirty="0">
                <a:solidFill>
                  <a:schemeClr val="tx2"/>
                </a:solidFill>
              </a:rPr>
              <a:t>return </a:t>
            </a:r>
            <a:r>
              <a:rPr lang="en-US" sz="2200" b="1" i="1" dirty="0" smtClean="0">
                <a:solidFill>
                  <a:schemeClr val="tx2"/>
                </a:solidFill>
              </a:rPr>
              <a:t>T</a:t>
            </a:r>
            <a:endParaRPr lang="en-US" sz="22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Prim’s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</a:p>
          <a:p>
            <a:pPr lvl="1"/>
            <a:r>
              <a:rPr lang="en-US" dirty="0" smtClean="0"/>
              <a:t>Step 1: We </a:t>
            </a:r>
            <a:r>
              <a:rPr lang="en-US" dirty="0"/>
              <a:t>arbitrarily choose node 1 as the starting node.</a:t>
            </a:r>
          </a:p>
          <a:p>
            <a:pPr lvl="1"/>
            <a:r>
              <a:rPr lang="en-US" dirty="0" smtClean="0"/>
              <a:t>Step 2: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71344"/>
              </p:ext>
            </p:extLst>
          </p:nvPr>
        </p:nvGraphicFramePr>
        <p:xfrm>
          <a:off x="533401" y="2518602"/>
          <a:ext cx="8381999" cy="3540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201">
                  <a:extLst>
                    <a:ext uri="{9D8B030D-6E8A-4147-A177-3AD203B41FA5}">
                      <a16:colId xmlns:a16="http://schemas.microsoft.com/office/drawing/2014/main" val="984717742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111008727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3997622"/>
                    </a:ext>
                  </a:extLst>
                </a:gridCol>
                <a:gridCol w="4800599">
                  <a:extLst>
                    <a:ext uri="{9D8B030D-6E8A-4147-A177-3AD203B41FA5}">
                      <a16:colId xmlns:a16="http://schemas.microsoft.com/office/drawing/2014/main" val="3955559413"/>
                    </a:ext>
                  </a:extLst>
                </a:gridCol>
              </a:tblGrid>
              <a:tr h="1058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Step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Edge Selected {u, v}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Set B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Edges Considered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433193"/>
                  </a:ext>
                </a:extLst>
              </a:tr>
              <a:tr h="345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Init.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{1}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649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{1</a:t>
                      </a:r>
                      <a:r>
                        <a:rPr lang="en-US" sz="2000" dirty="0" smtClean="0">
                          <a:effectLst/>
                        </a:rPr>
                        <a:t>, 2</a:t>
                      </a:r>
                      <a:r>
                        <a:rPr lang="en-US" sz="2000" dirty="0">
                          <a:effectLst/>
                        </a:rPr>
                        <a:t>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{1,2}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{1,2} </a:t>
                      </a:r>
                      <a:r>
                        <a:rPr lang="en-US" sz="2000" dirty="0">
                          <a:effectLst/>
                        </a:rPr>
                        <a:t>{1,4}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0077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{2</a:t>
                      </a:r>
                      <a:r>
                        <a:rPr lang="en-US" sz="2000" dirty="0" smtClean="0">
                          <a:effectLst/>
                        </a:rPr>
                        <a:t>, 3</a:t>
                      </a:r>
                      <a:r>
                        <a:rPr lang="en-US" sz="2000" dirty="0">
                          <a:effectLst/>
                        </a:rPr>
                        <a:t>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{1,2,3}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{1,4} </a:t>
                      </a:r>
                      <a:r>
                        <a:rPr lang="en-US" sz="2000" b="1" dirty="0">
                          <a:effectLst/>
                        </a:rPr>
                        <a:t>{2,3</a:t>
                      </a:r>
                      <a:r>
                        <a:rPr lang="en-US" sz="2000" b="1" dirty="0" smtClean="0">
                          <a:effectLst/>
                        </a:rPr>
                        <a:t>} </a:t>
                      </a:r>
                      <a:r>
                        <a:rPr lang="en-US" sz="2000" dirty="0" smtClean="0">
                          <a:effectLst/>
                        </a:rPr>
                        <a:t>{</a:t>
                      </a:r>
                      <a:r>
                        <a:rPr lang="en-US" sz="2000" dirty="0">
                          <a:effectLst/>
                        </a:rPr>
                        <a:t>2,4</a:t>
                      </a:r>
                      <a:r>
                        <a:rPr lang="en-US" sz="2000" dirty="0" smtClean="0">
                          <a:effectLst/>
                        </a:rPr>
                        <a:t>} {</a:t>
                      </a:r>
                      <a:r>
                        <a:rPr lang="en-US" sz="2000" dirty="0">
                          <a:effectLst/>
                        </a:rPr>
                        <a:t>2,5}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758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{1</a:t>
                      </a:r>
                      <a:r>
                        <a:rPr lang="en-US" sz="2000" dirty="0" smtClean="0">
                          <a:effectLst/>
                        </a:rPr>
                        <a:t>, 4</a:t>
                      </a:r>
                      <a:r>
                        <a:rPr lang="en-US" sz="2000" dirty="0">
                          <a:effectLst/>
                        </a:rPr>
                        <a:t>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{1,2,3,4}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{1,4</a:t>
                      </a:r>
                      <a:r>
                        <a:rPr lang="en-US" sz="2000" b="1" dirty="0" smtClean="0">
                          <a:effectLst/>
                        </a:rPr>
                        <a:t>} </a:t>
                      </a:r>
                      <a:r>
                        <a:rPr lang="en-US" sz="2000" b="0" dirty="0" smtClean="0">
                          <a:effectLst/>
                        </a:rPr>
                        <a:t>{</a:t>
                      </a:r>
                      <a:r>
                        <a:rPr lang="en-US" sz="2000" dirty="0">
                          <a:effectLst/>
                        </a:rPr>
                        <a:t>2,4</a:t>
                      </a:r>
                      <a:r>
                        <a:rPr lang="en-US" sz="2000" dirty="0" smtClean="0">
                          <a:effectLst/>
                        </a:rPr>
                        <a:t>} {</a:t>
                      </a:r>
                      <a:r>
                        <a:rPr lang="en-US" sz="2000" dirty="0">
                          <a:effectLst/>
                        </a:rPr>
                        <a:t>2,5</a:t>
                      </a:r>
                      <a:r>
                        <a:rPr lang="en-US" sz="2000" dirty="0" smtClean="0">
                          <a:effectLst/>
                        </a:rPr>
                        <a:t>} {</a:t>
                      </a:r>
                      <a:r>
                        <a:rPr lang="en-US" sz="2000" dirty="0">
                          <a:effectLst/>
                        </a:rPr>
                        <a:t>3,5} {3,6}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043142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{4</a:t>
                      </a:r>
                      <a:r>
                        <a:rPr lang="en-US" sz="2000" dirty="0" smtClean="0">
                          <a:effectLst/>
                        </a:rPr>
                        <a:t>, 5</a:t>
                      </a:r>
                      <a:r>
                        <a:rPr lang="en-US" sz="2000" dirty="0">
                          <a:effectLst/>
                        </a:rPr>
                        <a:t>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{1,2,3,4,5}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{2,4</a:t>
                      </a:r>
                      <a:r>
                        <a:rPr lang="en-US" sz="2000" dirty="0" smtClean="0">
                          <a:effectLst/>
                        </a:rPr>
                        <a:t>} {</a:t>
                      </a:r>
                      <a:r>
                        <a:rPr lang="en-US" sz="2000" dirty="0">
                          <a:effectLst/>
                        </a:rPr>
                        <a:t>2,5</a:t>
                      </a:r>
                      <a:r>
                        <a:rPr lang="en-US" sz="2000" dirty="0" smtClean="0">
                          <a:effectLst/>
                        </a:rPr>
                        <a:t>} {</a:t>
                      </a:r>
                      <a:r>
                        <a:rPr lang="en-US" sz="2000" dirty="0">
                          <a:effectLst/>
                        </a:rPr>
                        <a:t>3,5} {3,6} </a:t>
                      </a:r>
                      <a:r>
                        <a:rPr lang="en-US" sz="2000" b="1" dirty="0">
                          <a:effectLst/>
                        </a:rPr>
                        <a:t>{4,5} </a:t>
                      </a:r>
                      <a:r>
                        <a:rPr lang="en-US" sz="2000" dirty="0">
                          <a:effectLst/>
                        </a:rPr>
                        <a:t>{4,7}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422249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{4</a:t>
                      </a:r>
                      <a:r>
                        <a:rPr lang="en-US" sz="2000" dirty="0" smtClean="0">
                          <a:effectLst/>
                        </a:rPr>
                        <a:t>, 7</a:t>
                      </a:r>
                      <a:r>
                        <a:rPr lang="en-US" sz="2000" dirty="0">
                          <a:effectLst/>
                        </a:rPr>
                        <a:t>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{1,2,3,4,5,7}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{2,4</a:t>
                      </a:r>
                      <a:r>
                        <a:rPr lang="en-US" sz="2000" dirty="0" smtClean="0">
                          <a:effectLst/>
                        </a:rPr>
                        <a:t>} {</a:t>
                      </a:r>
                      <a:r>
                        <a:rPr lang="en-US" sz="2000" dirty="0">
                          <a:effectLst/>
                        </a:rPr>
                        <a:t>2,5</a:t>
                      </a:r>
                      <a:r>
                        <a:rPr lang="en-US" sz="2000" dirty="0" smtClean="0">
                          <a:effectLst/>
                        </a:rPr>
                        <a:t>} {</a:t>
                      </a:r>
                      <a:r>
                        <a:rPr lang="en-US" sz="2000" dirty="0">
                          <a:effectLst/>
                        </a:rPr>
                        <a:t>3,5} {3,6} </a:t>
                      </a:r>
                      <a:r>
                        <a:rPr lang="en-US" sz="2000" b="1" dirty="0">
                          <a:effectLst/>
                        </a:rPr>
                        <a:t>{4,7} </a:t>
                      </a:r>
                      <a:r>
                        <a:rPr lang="en-US" sz="2000" dirty="0">
                          <a:effectLst/>
                        </a:rPr>
                        <a:t>{5,6} {5,7}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614106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{6,7}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{1,2,3,4,5,6,7}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{2,4</a:t>
                      </a:r>
                      <a:r>
                        <a:rPr lang="en-US" sz="2000" dirty="0" smtClean="0">
                          <a:effectLst/>
                        </a:rPr>
                        <a:t>} {</a:t>
                      </a:r>
                      <a:r>
                        <a:rPr lang="en-US" sz="2000" dirty="0">
                          <a:effectLst/>
                        </a:rPr>
                        <a:t>2,5</a:t>
                      </a:r>
                      <a:r>
                        <a:rPr lang="en-US" sz="2000" dirty="0" smtClean="0">
                          <a:effectLst/>
                        </a:rPr>
                        <a:t>} {</a:t>
                      </a:r>
                      <a:r>
                        <a:rPr lang="en-US" sz="2000" dirty="0">
                          <a:effectLst/>
                        </a:rPr>
                        <a:t>3,5} {3,6} {5,6} {5,7</a:t>
                      </a:r>
                      <a:r>
                        <a:rPr lang="en-US" sz="2000" dirty="0" smtClean="0">
                          <a:effectLst/>
                        </a:rPr>
                        <a:t>} </a:t>
                      </a:r>
                      <a:r>
                        <a:rPr lang="en-US" sz="2000" b="1" dirty="0" smtClean="0">
                          <a:effectLst/>
                        </a:rPr>
                        <a:t>{</a:t>
                      </a:r>
                      <a:r>
                        <a:rPr lang="en-US" sz="2000" b="1" dirty="0">
                          <a:effectLst/>
                        </a:rPr>
                        <a:t>6,7}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88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33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</a:t>
            </a:r>
            <a:r>
              <a:rPr lang="en-US" dirty="0" smtClean="0"/>
              <a:t>Prim’s </a:t>
            </a:r>
            <a:r>
              <a:rPr lang="en-US" dirty="0"/>
              <a:t>Algorithm to find out Minimum Spanning Tree. Apply the same and find MST for the graph given below.</a:t>
            </a:r>
          </a:p>
          <a:p>
            <a:endParaRPr lang="en-US" dirty="0"/>
          </a:p>
        </p:txBody>
      </p:sp>
      <p:sp>
        <p:nvSpPr>
          <p:cNvPr id="4" name="Text Box 133"/>
          <p:cNvSpPr txBox="1">
            <a:spLocks noChangeArrowheads="1"/>
          </p:cNvSpPr>
          <p:nvPr/>
        </p:nvSpPr>
        <p:spPr bwMode="auto">
          <a:xfrm>
            <a:off x="587375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5" name="Line 134"/>
          <p:cNvSpPr>
            <a:spLocks noChangeShapeType="1"/>
          </p:cNvSpPr>
          <p:nvPr/>
        </p:nvSpPr>
        <p:spPr bwMode="auto">
          <a:xfrm flipH="1">
            <a:off x="3233738" y="43434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35"/>
          <p:cNvSpPr txBox="1">
            <a:spLocks noChangeArrowheads="1"/>
          </p:cNvSpPr>
          <p:nvPr/>
        </p:nvSpPr>
        <p:spPr bwMode="auto">
          <a:xfrm>
            <a:off x="3000375" y="466883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25</a:t>
            </a:r>
          </a:p>
        </p:txBody>
      </p:sp>
      <p:sp>
        <p:nvSpPr>
          <p:cNvPr id="7" name="Line 136"/>
          <p:cNvSpPr>
            <a:spLocks noChangeShapeType="1"/>
          </p:cNvSpPr>
          <p:nvPr/>
        </p:nvSpPr>
        <p:spPr bwMode="auto">
          <a:xfrm>
            <a:off x="1981200" y="3352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37"/>
          <p:cNvSpPr>
            <a:spLocks noChangeShapeType="1"/>
          </p:cNvSpPr>
          <p:nvPr/>
        </p:nvSpPr>
        <p:spPr bwMode="auto">
          <a:xfrm flipV="1">
            <a:off x="2286000" y="3505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38"/>
          <p:cNvSpPr>
            <a:spLocks noChangeShapeType="1"/>
          </p:cNvSpPr>
          <p:nvPr/>
        </p:nvSpPr>
        <p:spPr bwMode="auto">
          <a:xfrm flipH="1" flipV="1">
            <a:off x="2133600" y="3429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39"/>
          <p:cNvSpPr>
            <a:spLocks noChangeShapeType="1"/>
          </p:cNvSpPr>
          <p:nvPr/>
        </p:nvSpPr>
        <p:spPr bwMode="auto">
          <a:xfrm flipV="1">
            <a:off x="914400" y="4343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0"/>
          <p:cNvSpPr>
            <a:spLocks noChangeShapeType="1"/>
          </p:cNvSpPr>
          <p:nvPr/>
        </p:nvSpPr>
        <p:spPr bwMode="auto">
          <a:xfrm flipV="1">
            <a:off x="1828800" y="44958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41"/>
          <p:cNvSpPr>
            <a:spLocks noChangeShapeType="1"/>
          </p:cNvSpPr>
          <p:nvPr/>
        </p:nvSpPr>
        <p:spPr bwMode="auto">
          <a:xfrm flipV="1">
            <a:off x="762000" y="3962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42"/>
          <p:cNvSpPr>
            <a:spLocks noChangeShapeType="1"/>
          </p:cNvSpPr>
          <p:nvPr/>
        </p:nvSpPr>
        <p:spPr bwMode="auto">
          <a:xfrm>
            <a:off x="990600" y="3810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3"/>
          <p:cNvSpPr>
            <a:spLocks noChangeShapeType="1"/>
          </p:cNvSpPr>
          <p:nvPr/>
        </p:nvSpPr>
        <p:spPr bwMode="auto">
          <a:xfrm>
            <a:off x="217805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4"/>
          <p:cNvSpPr>
            <a:spLocks noChangeShapeType="1"/>
          </p:cNvSpPr>
          <p:nvPr/>
        </p:nvSpPr>
        <p:spPr bwMode="auto">
          <a:xfrm>
            <a:off x="3048000" y="3505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45"/>
          <p:cNvSpPr>
            <a:spLocks noChangeArrowheads="1"/>
          </p:cNvSpPr>
          <p:nvPr/>
        </p:nvSpPr>
        <p:spPr bwMode="auto">
          <a:xfrm>
            <a:off x="533400" y="36576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46"/>
          <p:cNvSpPr>
            <a:spLocks noChangeArrowheads="1"/>
          </p:cNvSpPr>
          <p:nvPr/>
        </p:nvSpPr>
        <p:spPr bwMode="auto">
          <a:xfrm>
            <a:off x="685800" y="3505200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A</a:t>
            </a:r>
          </a:p>
        </p:txBody>
      </p:sp>
      <p:sp>
        <p:nvSpPr>
          <p:cNvPr id="18" name="Oval 147"/>
          <p:cNvSpPr>
            <a:spLocks noChangeArrowheads="1"/>
          </p:cNvSpPr>
          <p:nvPr/>
        </p:nvSpPr>
        <p:spPr bwMode="auto">
          <a:xfrm>
            <a:off x="533400" y="4419600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19" name="Oval 148"/>
          <p:cNvSpPr>
            <a:spLocks noChangeArrowheads="1"/>
          </p:cNvSpPr>
          <p:nvPr/>
        </p:nvSpPr>
        <p:spPr bwMode="auto">
          <a:xfrm>
            <a:off x="1905000" y="4038600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20" name="Oval 149"/>
          <p:cNvSpPr>
            <a:spLocks noChangeArrowheads="1"/>
          </p:cNvSpPr>
          <p:nvPr/>
        </p:nvSpPr>
        <p:spPr bwMode="auto">
          <a:xfrm>
            <a:off x="1752600" y="3048000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21" name="Oval 150"/>
          <p:cNvSpPr>
            <a:spLocks noChangeArrowheads="1"/>
          </p:cNvSpPr>
          <p:nvPr/>
        </p:nvSpPr>
        <p:spPr bwMode="auto">
          <a:xfrm>
            <a:off x="2819400" y="5029200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22" name="Oval 151"/>
          <p:cNvSpPr>
            <a:spLocks noChangeArrowheads="1"/>
          </p:cNvSpPr>
          <p:nvPr/>
        </p:nvSpPr>
        <p:spPr bwMode="auto">
          <a:xfrm>
            <a:off x="3276600" y="4114800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23" name="Oval 152"/>
          <p:cNvSpPr>
            <a:spLocks noChangeArrowheads="1"/>
          </p:cNvSpPr>
          <p:nvPr/>
        </p:nvSpPr>
        <p:spPr bwMode="auto">
          <a:xfrm>
            <a:off x="2743200" y="3124200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24" name="Oval 153"/>
          <p:cNvSpPr>
            <a:spLocks noChangeArrowheads="1"/>
          </p:cNvSpPr>
          <p:nvPr/>
        </p:nvSpPr>
        <p:spPr bwMode="auto">
          <a:xfrm>
            <a:off x="1524000" y="5029200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25" name="Line 154"/>
          <p:cNvSpPr>
            <a:spLocks noChangeShapeType="1"/>
          </p:cNvSpPr>
          <p:nvPr/>
        </p:nvSpPr>
        <p:spPr bwMode="auto">
          <a:xfrm>
            <a:off x="2286000" y="4419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55"/>
          <p:cNvSpPr>
            <a:spLocks noChangeShapeType="1"/>
          </p:cNvSpPr>
          <p:nvPr/>
        </p:nvSpPr>
        <p:spPr bwMode="auto">
          <a:xfrm flipH="1">
            <a:off x="1981200" y="5334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56"/>
          <p:cNvSpPr>
            <a:spLocks noChangeShapeType="1"/>
          </p:cNvSpPr>
          <p:nvPr/>
        </p:nvSpPr>
        <p:spPr bwMode="auto">
          <a:xfrm flipH="1" flipV="1">
            <a:off x="914400" y="4800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157"/>
          <p:cNvSpPr txBox="1">
            <a:spLocks noChangeArrowheads="1"/>
          </p:cNvSpPr>
          <p:nvPr/>
        </p:nvSpPr>
        <p:spPr bwMode="auto">
          <a:xfrm>
            <a:off x="2286000" y="5257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29" name="Text Box 158"/>
          <p:cNvSpPr txBox="1">
            <a:spLocks noChangeArrowheads="1"/>
          </p:cNvSpPr>
          <p:nvPr/>
        </p:nvSpPr>
        <p:spPr bwMode="auto">
          <a:xfrm>
            <a:off x="2111375" y="47355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30" name="Text Box 159"/>
          <p:cNvSpPr txBox="1">
            <a:spLocks noChangeArrowheads="1"/>
          </p:cNvSpPr>
          <p:nvPr/>
        </p:nvSpPr>
        <p:spPr bwMode="auto">
          <a:xfrm>
            <a:off x="2371725" y="4397375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31" name="Text Box 160"/>
          <p:cNvSpPr txBox="1">
            <a:spLocks noChangeArrowheads="1"/>
          </p:cNvSpPr>
          <p:nvPr/>
        </p:nvSpPr>
        <p:spPr bwMode="auto">
          <a:xfrm>
            <a:off x="2643188" y="3929063"/>
            <a:ext cx="468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18</a:t>
            </a:r>
          </a:p>
        </p:txBody>
      </p:sp>
      <p:sp>
        <p:nvSpPr>
          <p:cNvPr id="32" name="Text Box 161"/>
          <p:cNvSpPr txBox="1">
            <a:spLocks noChangeArrowheads="1"/>
          </p:cNvSpPr>
          <p:nvPr/>
        </p:nvSpPr>
        <p:spPr bwMode="auto">
          <a:xfrm>
            <a:off x="3200400" y="3581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33" name="Text Box 162"/>
          <p:cNvSpPr txBox="1">
            <a:spLocks noChangeArrowheads="1"/>
          </p:cNvSpPr>
          <p:nvPr/>
        </p:nvSpPr>
        <p:spPr bwMode="auto">
          <a:xfrm>
            <a:off x="2274888" y="37560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34" name="Text Box 163"/>
          <p:cNvSpPr txBox="1">
            <a:spLocks noChangeArrowheads="1"/>
          </p:cNvSpPr>
          <p:nvPr/>
        </p:nvSpPr>
        <p:spPr bwMode="auto">
          <a:xfrm>
            <a:off x="2330450" y="2971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35" name="Text Box 164"/>
          <p:cNvSpPr txBox="1">
            <a:spLocks noChangeArrowheads="1"/>
          </p:cNvSpPr>
          <p:nvPr/>
        </p:nvSpPr>
        <p:spPr bwMode="auto">
          <a:xfrm>
            <a:off x="1828800" y="3581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7</a:t>
            </a:r>
          </a:p>
        </p:txBody>
      </p:sp>
      <p:sp>
        <p:nvSpPr>
          <p:cNvPr id="36" name="Text Box 165"/>
          <p:cNvSpPr txBox="1">
            <a:spLocks noChangeArrowheads="1"/>
          </p:cNvSpPr>
          <p:nvPr/>
        </p:nvSpPr>
        <p:spPr bwMode="auto">
          <a:xfrm>
            <a:off x="1524000" y="3810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8</a:t>
            </a:r>
          </a:p>
        </p:txBody>
      </p:sp>
      <p:sp>
        <p:nvSpPr>
          <p:cNvPr id="37" name="Text Box 166"/>
          <p:cNvSpPr txBox="1">
            <a:spLocks noChangeArrowheads="1"/>
          </p:cNvSpPr>
          <p:nvPr/>
        </p:nvSpPr>
        <p:spPr bwMode="auto">
          <a:xfrm>
            <a:off x="1219200" y="4267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9</a:t>
            </a:r>
          </a:p>
        </p:txBody>
      </p:sp>
      <p:sp>
        <p:nvSpPr>
          <p:cNvPr id="38" name="Text Box 167"/>
          <p:cNvSpPr txBox="1">
            <a:spLocks noChangeArrowheads="1"/>
          </p:cNvSpPr>
          <p:nvPr/>
        </p:nvSpPr>
        <p:spPr bwMode="auto">
          <a:xfrm>
            <a:off x="1055688" y="49434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39" name="Line 168"/>
          <p:cNvSpPr>
            <a:spLocks noChangeShapeType="1"/>
          </p:cNvSpPr>
          <p:nvPr/>
        </p:nvSpPr>
        <p:spPr bwMode="auto">
          <a:xfrm flipV="1">
            <a:off x="1111250" y="34067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169"/>
          <p:cNvSpPr txBox="1">
            <a:spLocks noChangeArrowheads="1"/>
          </p:cNvSpPr>
          <p:nvPr/>
        </p:nvSpPr>
        <p:spPr bwMode="auto">
          <a:xfrm>
            <a:off x="1143000" y="327660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10</a:t>
            </a:r>
          </a:p>
        </p:txBody>
      </p:sp>
      <p:sp>
        <p:nvSpPr>
          <p:cNvPr id="41" name="Freeform 170"/>
          <p:cNvSpPr>
            <a:spLocks/>
          </p:cNvSpPr>
          <p:nvPr/>
        </p:nvSpPr>
        <p:spPr bwMode="auto">
          <a:xfrm>
            <a:off x="2057400" y="2667000"/>
            <a:ext cx="2057400" cy="2514600"/>
          </a:xfrm>
          <a:custGeom>
            <a:avLst/>
            <a:gdLst>
              <a:gd name="T0" fmla="*/ 0 w 1296"/>
              <a:gd name="T1" fmla="*/ 288 h 1584"/>
              <a:gd name="T2" fmla="*/ 384 w 1296"/>
              <a:gd name="T3" fmla="*/ 0 h 1584"/>
              <a:gd name="T4" fmla="*/ 1104 w 1296"/>
              <a:gd name="T5" fmla="*/ 288 h 1584"/>
              <a:gd name="T6" fmla="*/ 1248 w 1296"/>
              <a:gd name="T7" fmla="*/ 1056 h 1584"/>
              <a:gd name="T8" fmla="*/ 816 w 1296"/>
              <a:gd name="T9" fmla="*/ 1584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171"/>
          <p:cNvSpPr txBox="1">
            <a:spLocks noChangeArrowheads="1"/>
          </p:cNvSpPr>
          <p:nvPr/>
        </p:nvSpPr>
        <p:spPr bwMode="auto">
          <a:xfrm>
            <a:off x="3200400" y="2514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43" name="Line 172"/>
          <p:cNvSpPr>
            <a:spLocks noChangeShapeType="1"/>
          </p:cNvSpPr>
          <p:nvPr/>
        </p:nvSpPr>
        <p:spPr bwMode="auto">
          <a:xfrm flipH="1">
            <a:off x="3276600" y="50292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41" grpId="0" animBg="1"/>
      <p:bldP spid="42" grpId="0"/>
      <p:bldP spid="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20075"/>
              </p:ext>
            </p:extLst>
          </p:nvPr>
        </p:nvGraphicFramePr>
        <p:xfrm>
          <a:off x="228600" y="2702464"/>
          <a:ext cx="8763000" cy="3891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98471774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10087276"/>
                    </a:ext>
                  </a:extLst>
                </a:gridCol>
                <a:gridCol w="2182091">
                  <a:extLst>
                    <a:ext uri="{9D8B030D-6E8A-4147-A177-3AD203B41FA5}">
                      <a16:colId xmlns:a16="http://schemas.microsoft.com/office/drawing/2014/main" val="3683997622"/>
                    </a:ext>
                  </a:extLst>
                </a:gridCol>
                <a:gridCol w="5018809">
                  <a:extLst>
                    <a:ext uri="{9D8B030D-6E8A-4147-A177-3AD203B41FA5}">
                      <a16:colId xmlns:a16="http://schemas.microsoft.com/office/drawing/2014/main" val="3955559413"/>
                    </a:ext>
                  </a:extLst>
                </a:gridCol>
              </a:tblGrid>
              <a:tr h="10588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Step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Edge </a:t>
                      </a:r>
                      <a:r>
                        <a:rPr lang="en-US" sz="2000" dirty="0" smtClean="0">
                          <a:effectLst/>
                        </a:rPr>
                        <a:t>{</a:t>
                      </a:r>
                      <a:r>
                        <a:rPr lang="en-US" sz="2000" dirty="0">
                          <a:effectLst/>
                        </a:rPr>
                        <a:t>u, v}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Set B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Edges Considered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433193"/>
                  </a:ext>
                </a:extLst>
              </a:tr>
              <a:tr h="3457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Init.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{A}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5649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{A,H}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{A,H}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</a:rPr>
                        <a:t>{A,B} {A,H} {A,F}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0077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{H,G}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{A,H,G}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</a:rPr>
                        <a:t>{A,B} {A,F} {H,B} {H,G}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758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{G,D}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{A,H,G, D}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</a:rPr>
                        <a:t>{A,B} {A,F} {H,B} {G,D}</a:t>
                      </a:r>
                      <a:r>
                        <a:rPr lang="en-US" sz="2000" b="0" baseline="0" dirty="0" smtClean="0">
                          <a:effectLst/>
                        </a:rPr>
                        <a:t> {G,E}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043142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{D,C}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{A,H,G, D, C}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</a:rPr>
                        <a:t>{A,B} {A,F} {H,B}</a:t>
                      </a:r>
                      <a:r>
                        <a:rPr lang="en-US" sz="2000" b="0" baseline="0" dirty="0" smtClean="0">
                          <a:effectLst/>
                        </a:rPr>
                        <a:t> {G,E} {D,C} {D,E} {D,F}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422249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{C,F}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{A,H,G, D, C, F}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</a:rPr>
                        <a:t>{A,B} {A,F} {H,B}</a:t>
                      </a:r>
                      <a:r>
                        <a:rPr lang="en-US" sz="2000" b="0" baseline="0" dirty="0" smtClean="0">
                          <a:effectLst/>
                        </a:rPr>
                        <a:t> {G,E} {D,E} {D,F} {C,F} {C,B}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614106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{F,E}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{A,H,G, D, C, F, E}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</a:rPr>
                        <a:t>{A,B} {A,F} {H,B}</a:t>
                      </a:r>
                      <a:r>
                        <a:rPr lang="en-US" sz="2000" b="0" baseline="0" dirty="0" smtClean="0">
                          <a:effectLst/>
                        </a:rPr>
                        <a:t> {G,E} {D,E} {D,F} {C,B} {F,B} {F,E}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886808"/>
                  </a:ext>
                </a:extLst>
              </a:tr>
              <a:tr h="3388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{C,B}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{A,H,G, D, C, F, E, B}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effectLst/>
                        </a:rPr>
                        <a:t>{A,B} {A,F} {H,B}</a:t>
                      </a:r>
                      <a:r>
                        <a:rPr lang="en-US" sz="2000" b="0" baseline="0" dirty="0" smtClean="0">
                          <a:effectLst/>
                        </a:rPr>
                        <a:t> {G,E} {D,E} {D,F} {C,B}{F,B} {B,E}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906567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8599"/>
            <a:ext cx="2590800" cy="22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6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</a:t>
            </a:r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2133600" y="1905000"/>
            <a:ext cx="2057400" cy="2514600"/>
          </a:xfrm>
          <a:custGeom>
            <a:avLst/>
            <a:gdLst>
              <a:gd name="T0" fmla="*/ 0 w 1296"/>
              <a:gd name="T1" fmla="*/ 288 h 1584"/>
              <a:gd name="T2" fmla="*/ 384 w 1296"/>
              <a:gd name="T3" fmla="*/ 0 h 1584"/>
              <a:gd name="T4" fmla="*/ 1104 w 1296"/>
              <a:gd name="T5" fmla="*/ 288 h 1584"/>
              <a:gd name="T6" fmla="*/ 1248 w 1296"/>
              <a:gd name="T7" fmla="*/ 1056 h 1584"/>
              <a:gd name="T8" fmla="*/ 816 w 1296"/>
              <a:gd name="T9" fmla="*/ 1584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63575" y="3276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2362200" y="27432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2057400" y="36576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838200" y="32004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2254250" y="24717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3124200" y="27432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609600" y="2895600"/>
            <a:ext cx="533400" cy="533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7620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A</a:t>
            </a: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6096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H</a:t>
            </a: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1981200" y="3276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B</a:t>
            </a: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1828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F</a:t>
            </a:r>
          </a:p>
        </p:txBody>
      </p:sp>
      <p:sp>
        <p:nvSpPr>
          <p:cNvPr id="16" name="Oval 20"/>
          <p:cNvSpPr>
            <a:spLocks noChangeArrowheads="1"/>
          </p:cNvSpPr>
          <p:nvPr/>
        </p:nvSpPr>
        <p:spPr bwMode="auto">
          <a:xfrm>
            <a:off x="2895600" y="4267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E</a:t>
            </a: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3352800" y="3352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D</a:t>
            </a:r>
          </a:p>
        </p:txBody>
      </p:sp>
      <p:sp>
        <p:nvSpPr>
          <p:cNvPr id="18" name="Oval 22"/>
          <p:cNvSpPr>
            <a:spLocks noChangeArrowheads="1"/>
          </p:cNvSpPr>
          <p:nvPr/>
        </p:nvSpPr>
        <p:spPr bwMode="auto">
          <a:xfrm>
            <a:off x="28194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C</a:t>
            </a:r>
          </a:p>
        </p:txBody>
      </p:sp>
      <p:sp>
        <p:nvSpPr>
          <p:cNvPr id="19" name="Oval 23"/>
          <p:cNvSpPr>
            <a:spLocks noChangeArrowheads="1"/>
          </p:cNvSpPr>
          <p:nvPr/>
        </p:nvSpPr>
        <p:spPr bwMode="auto">
          <a:xfrm>
            <a:off x="1600200" y="4267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en-US" sz="2400" b="1"/>
              <a:t>G</a:t>
            </a: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 flipV="1">
            <a:off x="990600" y="40386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2187575" y="3973513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2351088" y="299402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4</a:t>
            </a:r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2406650" y="2209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1131888" y="4181475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3</a:t>
            </a:r>
          </a:p>
        </p:txBody>
      </p:sp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5486400" y="1314271"/>
            <a:ext cx="3467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Cost of Minimum Spanning Tree = </a:t>
            </a:r>
            <a:r>
              <a:rPr lang="en-US" altLang="en-US" sz="2400" dirty="0">
                <a:latin typeface="+mj-lt"/>
                <a:sym typeface="Symbol" panose="05050102010706020507" pitchFamily="18" charset="2"/>
              </a:rPr>
              <a:t> </a:t>
            </a:r>
            <a:r>
              <a:rPr lang="en-US" altLang="en-US" sz="2400" b="1" i="1" dirty="0">
                <a:latin typeface="+mj-lt"/>
              </a:rPr>
              <a:t>d</a:t>
            </a:r>
            <a:r>
              <a:rPr lang="en-US" altLang="en-US" sz="2400" b="1" i="1" baseline="-25000" dirty="0">
                <a:latin typeface="+mj-lt"/>
              </a:rPr>
              <a:t>v </a:t>
            </a:r>
            <a:r>
              <a:rPr lang="en-US" altLang="en-US" sz="2400" b="1" i="1" dirty="0">
                <a:latin typeface="+mj-lt"/>
              </a:rPr>
              <a:t>= </a:t>
            </a:r>
            <a:r>
              <a:rPr lang="en-US" altLang="en-US" sz="2400" b="1" dirty="0">
                <a:solidFill>
                  <a:srgbClr val="FF0000"/>
                </a:solidFill>
                <a:latin typeface="+mj-lt"/>
              </a:rPr>
              <a:t>21</a:t>
            </a:r>
          </a:p>
        </p:txBody>
      </p:sp>
      <p:sp>
        <p:nvSpPr>
          <p:cNvPr id="27" name="Text Box 93"/>
          <p:cNvSpPr txBox="1">
            <a:spLocks noChangeArrowheads="1"/>
          </p:cNvSpPr>
          <p:nvPr/>
        </p:nvSpPr>
        <p:spPr bwMode="auto">
          <a:xfrm>
            <a:off x="3276600" y="175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1400" b="1"/>
              <a:t>2</a:t>
            </a:r>
          </a:p>
        </p:txBody>
      </p:sp>
      <p:sp>
        <p:nvSpPr>
          <p:cNvPr id="28" name="Line 94"/>
          <p:cNvSpPr>
            <a:spLocks noChangeShapeType="1"/>
          </p:cNvSpPr>
          <p:nvPr/>
        </p:nvSpPr>
        <p:spPr bwMode="auto">
          <a:xfrm flipH="1">
            <a:off x="3352800" y="42672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now a directed graph G = (N, A) where N is the set of nodes of graph G and A is the set of directed edges.</a:t>
            </a:r>
          </a:p>
          <a:p>
            <a:r>
              <a:rPr lang="en-US" dirty="0" smtClean="0"/>
              <a:t>Each </a:t>
            </a:r>
            <a:r>
              <a:rPr lang="en-US" dirty="0"/>
              <a:t>edge has a positive length.</a:t>
            </a:r>
          </a:p>
          <a:p>
            <a:r>
              <a:rPr lang="en-US" dirty="0" smtClean="0"/>
              <a:t>One </a:t>
            </a:r>
            <a:r>
              <a:rPr lang="en-US" dirty="0"/>
              <a:t>of the nodes is designated as the source node.</a:t>
            </a:r>
          </a:p>
          <a:p>
            <a:r>
              <a:rPr lang="en-US" dirty="0" smtClean="0"/>
              <a:t>The </a:t>
            </a:r>
            <a:r>
              <a:rPr lang="en-US" dirty="0"/>
              <a:t>problem is to determine the length of the shortest path from the source to each of the other nodes of the graph. </a:t>
            </a:r>
          </a:p>
          <a:p>
            <a:r>
              <a:rPr lang="en-US" dirty="0" smtClean="0"/>
              <a:t>The </a:t>
            </a:r>
            <a:r>
              <a:rPr lang="en-US" dirty="0"/>
              <a:t>algorithm maintains a matrix L which gives the length of each directed edge: </a:t>
            </a:r>
          </a:p>
          <a:p>
            <a:r>
              <a:rPr lang="en-US" dirty="0" smtClean="0"/>
              <a:t>L[</a:t>
            </a:r>
            <a:r>
              <a:rPr lang="en-US" dirty="0" err="1" smtClean="0"/>
              <a:t>i</a:t>
            </a:r>
            <a:r>
              <a:rPr lang="en-US" dirty="0"/>
              <a:t>, j] ≥ 0 if the edge (</a:t>
            </a:r>
            <a:r>
              <a:rPr lang="en-US" dirty="0" err="1"/>
              <a:t>i</a:t>
            </a:r>
            <a:r>
              <a:rPr lang="en-US" dirty="0"/>
              <a:t>, j) ϵ A, and L[</a:t>
            </a:r>
            <a:r>
              <a:rPr lang="en-US" dirty="0" err="1"/>
              <a:t>i</a:t>
            </a:r>
            <a:r>
              <a:rPr lang="en-US" dirty="0"/>
              <a:t>, j] = ∞ otherwise. </a:t>
            </a:r>
          </a:p>
          <a:p>
            <a:r>
              <a:rPr lang="en-US" dirty="0" smtClean="0"/>
              <a:t>The </a:t>
            </a:r>
            <a:r>
              <a:rPr lang="en-US" dirty="0"/>
              <a:t>time required by the </a:t>
            </a:r>
            <a:r>
              <a:rPr lang="en-US" dirty="0" err="1"/>
              <a:t>Dijkstra’s</a:t>
            </a:r>
            <a:r>
              <a:rPr lang="en-US" dirty="0"/>
              <a:t> algorithm is </a:t>
            </a:r>
            <a:r>
              <a:rPr lang="en-US" b="1" dirty="0"/>
              <a:t>Θ(n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6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2057400" y="1447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30710" y="229707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1143000" y="38481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3124200" y="383424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3883123" y="222365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4" idx="2"/>
            <a:endCxn id="7" idx="7"/>
          </p:cNvCxnSpPr>
          <p:nvPr/>
        </p:nvCxnSpPr>
        <p:spPr>
          <a:xfrm flipH="1">
            <a:off x="985995" y="1714500"/>
            <a:ext cx="1071405" cy="66068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8" idx="0"/>
          </p:cNvCxnSpPr>
          <p:nvPr/>
        </p:nvCxnSpPr>
        <p:spPr>
          <a:xfrm flipH="1">
            <a:off x="1409700" y="1903085"/>
            <a:ext cx="725815" cy="19450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9" idx="1"/>
          </p:cNvCxnSpPr>
          <p:nvPr/>
        </p:nvCxnSpPr>
        <p:spPr>
          <a:xfrm>
            <a:off x="2324100" y="1981200"/>
            <a:ext cx="878215" cy="193116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10" idx="1"/>
          </p:cNvCxnSpPr>
          <p:nvPr/>
        </p:nvCxnSpPr>
        <p:spPr>
          <a:xfrm>
            <a:off x="2590800" y="1714500"/>
            <a:ext cx="1370438" cy="58726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  <a:endCxn id="8" idx="1"/>
          </p:cNvCxnSpPr>
          <p:nvPr/>
        </p:nvCxnSpPr>
        <p:spPr>
          <a:xfrm>
            <a:off x="797410" y="2830474"/>
            <a:ext cx="423705" cy="10957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9" idx="2"/>
          </p:cNvCxnSpPr>
          <p:nvPr/>
        </p:nvCxnSpPr>
        <p:spPr>
          <a:xfrm flipV="1">
            <a:off x="1676400" y="4100945"/>
            <a:ext cx="1447800" cy="138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7"/>
            <a:endCxn id="10" idx="4"/>
          </p:cNvCxnSpPr>
          <p:nvPr/>
        </p:nvCxnSpPr>
        <p:spPr>
          <a:xfrm flipV="1">
            <a:off x="3579485" y="2757054"/>
            <a:ext cx="570338" cy="11553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7"/>
            <a:endCxn id="10" idx="2"/>
          </p:cNvCxnSpPr>
          <p:nvPr/>
        </p:nvCxnSpPr>
        <p:spPr>
          <a:xfrm flipV="1">
            <a:off x="1598285" y="2490354"/>
            <a:ext cx="2284838" cy="143586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26785" y="1748135"/>
            <a:ext cx="64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569585" y="3119735"/>
            <a:ext cx="64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752600" y="2438400"/>
            <a:ext cx="64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438400" y="3195935"/>
            <a:ext cx="64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20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2093585" y="3962400"/>
            <a:ext cx="64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50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3160385" y="1671935"/>
            <a:ext cx="64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50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550785" y="2362200"/>
            <a:ext cx="649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30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3846186" y="3043535"/>
            <a:ext cx="34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1" name="Rounded Rectangle 50"/>
          <p:cNvSpPr/>
          <p:nvPr/>
        </p:nvSpPr>
        <p:spPr>
          <a:xfrm>
            <a:off x="4305300" y="3733800"/>
            <a:ext cx="824345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Step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092238" y="37338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v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577148" y="3733800"/>
            <a:ext cx="131895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896100" y="3733800"/>
            <a:ext cx="4565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  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305300" y="4191000"/>
            <a:ext cx="824345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Init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092238" y="41910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--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577148" y="4191000"/>
            <a:ext cx="131895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{2, 3, 4, 5}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6597" y="4648200"/>
            <a:ext cx="824345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092238" y="46482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5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577148" y="4648200"/>
            <a:ext cx="131895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{2, 3, 4}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286597" y="5105400"/>
            <a:ext cx="824345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2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092238" y="51054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4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577148" y="5105400"/>
            <a:ext cx="131895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{2, 3}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286597" y="5562600"/>
            <a:ext cx="824345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3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092238" y="55626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3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577148" y="5562600"/>
            <a:ext cx="131895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{2}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39541" y="3003202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 node = 1</a:t>
            </a:r>
            <a:endParaRPr lang="en-US" sz="2400" dirty="0"/>
          </a:p>
        </p:txBody>
      </p:sp>
      <p:sp>
        <p:nvSpPr>
          <p:cNvPr id="89" name="Rounded Rectangle 88"/>
          <p:cNvSpPr/>
          <p:nvPr/>
        </p:nvSpPr>
        <p:spPr>
          <a:xfrm>
            <a:off x="6858000" y="41910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50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7315200" y="41910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30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772400" y="4191000"/>
            <a:ext cx="6470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100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8419407" y="41910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10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6858000" y="46482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50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315200" y="46482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30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772400" y="4648200"/>
            <a:ext cx="6470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20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8419407" y="46482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10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858000" y="51054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40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7315200" y="51054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30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7772400" y="5105400"/>
            <a:ext cx="6470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20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8419407" y="51054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10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858000" y="55626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35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315200" y="55626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30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7772400" y="5562600"/>
            <a:ext cx="6470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20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8419407" y="55626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10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91000" y="1371600"/>
            <a:ext cx="483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Single source shortest path algorithm 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7315200" y="3733800"/>
            <a:ext cx="4565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  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772400" y="3733800"/>
            <a:ext cx="6470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4  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382000" y="3733800"/>
            <a:ext cx="532014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  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2489" y="4775671"/>
            <a:ext cx="3619501" cy="609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 there path from 1 - 5 - 2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04571" y="5486400"/>
            <a:ext cx="700429" cy="3946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80108" y="4785379"/>
            <a:ext cx="3619501" cy="609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 there path from 1 - 5 - 3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80107" y="4771524"/>
            <a:ext cx="3619501" cy="6096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 there path from 1 - 5 - 4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040275" y="5497249"/>
            <a:ext cx="700429" cy="3946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6030649"/>
            <a:ext cx="3601490" cy="370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Compare cost of 1 – 5 – 4 and 1- 4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09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6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59" grpId="0" animBg="1"/>
      <p:bldP spid="60" grpId="0" animBg="1"/>
      <p:bldP spid="61" grpId="0" animBg="1"/>
      <p:bldP spid="3" grpId="0" animBg="1"/>
      <p:bldP spid="3" grpId="1" animBg="1"/>
      <p:bldP spid="5" grpId="0" animBg="1"/>
      <p:bldP spid="5" grpId="1" animBg="1"/>
      <p:bldP spid="66" grpId="0" animBg="1"/>
      <p:bldP spid="67" grpId="0" animBg="1"/>
      <p:bldP spid="71" grpId="0" animBg="1"/>
      <p:bldP spid="71" grpId="1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Elements of 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greedy algorithm consists of four functions.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Solution </a:t>
            </a:r>
            <a:r>
              <a:rPr lang="en-US" dirty="0">
                <a:solidFill>
                  <a:schemeClr val="accent1"/>
                </a:solidFill>
              </a:rPr>
              <a:t>Function:- </a:t>
            </a:r>
            <a:r>
              <a:rPr lang="en-US" dirty="0"/>
              <a:t>A function that checks whether chosen set of items provides a solution.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Feasible </a:t>
            </a:r>
            <a:r>
              <a:rPr lang="en-US" dirty="0">
                <a:solidFill>
                  <a:schemeClr val="accent1"/>
                </a:solidFill>
              </a:rPr>
              <a:t>Function:- </a:t>
            </a:r>
            <a:r>
              <a:rPr lang="en-US" dirty="0"/>
              <a:t>A function that checks the feasibility of a set.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Selection </a:t>
            </a:r>
            <a:r>
              <a:rPr lang="en-US" dirty="0">
                <a:solidFill>
                  <a:schemeClr val="accent1"/>
                </a:solidFill>
              </a:rPr>
              <a:t>Function:- </a:t>
            </a:r>
            <a:r>
              <a:rPr lang="en-US" dirty="0"/>
              <a:t>The selection function tells which of the candidates is the most promising.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Objective </a:t>
            </a:r>
            <a:r>
              <a:rPr lang="en-US" dirty="0">
                <a:solidFill>
                  <a:schemeClr val="accent1"/>
                </a:solidFill>
              </a:rPr>
              <a:t>Function:- </a:t>
            </a:r>
            <a:r>
              <a:rPr lang="en-US" dirty="0"/>
              <a:t>An objective function, which does not appear explicitly, but gives the value of a solution.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3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27" y="1219200"/>
            <a:ext cx="3764973" cy="276341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305300" y="3733800"/>
            <a:ext cx="824345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Step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92238" y="37338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v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77148" y="3733800"/>
            <a:ext cx="131895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05300" y="4191000"/>
            <a:ext cx="824345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rgbClr val="FF0000"/>
                </a:solidFill>
              </a:rPr>
              <a:t>Init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92238" y="41910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--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77148" y="4191000"/>
            <a:ext cx="131895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{B,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 smtClean="0">
                <a:solidFill>
                  <a:srgbClr val="FF0000"/>
                </a:solidFill>
              </a:rPr>
              <a:t>, D, E}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86597" y="4648200"/>
            <a:ext cx="824345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92238" y="46482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C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77148" y="4648200"/>
            <a:ext cx="131895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{</a:t>
            </a:r>
            <a:r>
              <a:rPr lang="en-US" sz="2000" dirty="0">
                <a:solidFill>
                  <a:srgbClr val="FF0000"/>
                </a:solidFill>
              </a:rPr>
              <a:t>B, </a:t>
            </a:r>
            <a:r>
              <a:rPr lang="en-US" sz="2000" dirty="0" smtClean="0">
                <a:solidFill>
                  <a:srgbClr val="FF0000"/>
                </a:solidFill>
              </a:rPr>
              <a:t>D, </a:t>
            </a:r>
            <a:r>
              <a:rPr lang="en-US" sz="2000" dirty="0">
                <a:solidFill>
                  <a:srgbClr val="FF0000"/>
                </a:solidFill>
              </a:rPr>
              <a:t>E}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86597" y="5105400"/>
            <a:ext cx="824345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2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092238" y="51054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77148" y="5105400"/>
            <a:ext cx="131895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{B, D}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286597" y="5562600"/>
            <a:ext cx="824345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3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092238" y="55626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B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77148" y="5562600"/>
            <a:ext cx="131895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{D}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9541" y="3003202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 node = A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6858000" y="41910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10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15200" y="41910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772400" y="4191000"/>
            <a:ext cx="6470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rgbClr val="674EA7"/>
                </a:solidFill>
                <a:latin typeface="Constantia" panose="02030602050306030303" pitchFamily="18" charset="0"/>
              </a:rPr>
              <a:t>∞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419407" y="41910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rgbClr val="674EA7"/>
                </a:solidFill>
                <a:latin typeface="Constantia" panose="02030602050306030303" pitchFamily="18" charset="0"/>
              </a:rPr>
              <a:t>∞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858000" y="46482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7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315200" y="46482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772400" y="4648200"/>
            <a:ext cx="6470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419407" y="46482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858000" y="51054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7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15200" y="51054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772400" y="5105400"/>
            <a:ext cx="6470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11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419407" y="51054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5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858000" y="55626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7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315200" y="55626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772400" y="5562600"/>
            <a:ext cx="6470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9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419407" y="5562600"/>
            <a:ext cx="4946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5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896100" y="3733800"/>
            <a:ext cx="4565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B  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315200" y="3733800"/>
            <a:ext cx="4565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  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772400" y="3733800"/>
            <a:ext cx="647007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D  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382000" y="3733800"/>
            <a:ext cx="532014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   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0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Times New Roman" panose="02020603050405020304" pitchFamily="18" charset="0"/>
              </a:rPr>
              <a:t>A</a:t>
            </a:r>
            <a:endParaRPr lang="en-US" altLang="en-US" sz="1800" b="1" baseline="-25000">
              <a:latin typeface="Times New Roman" panose="02020603050405020304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Times New Roman" panose="02020603050405020304" pitchFamily="18" charset="0"/>
              </a:rPr>
              <a:t>G</a:t>
            </a:r>
            <a:endParaRPr lang="en-US" altLang="en-US" sz="1800" b="1" baseline="-25000">
              <a:latin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Times New Roman" panose="02020603050405020304" pitchFamily="18" charset="0"/>
              </a:rPr>
              <a:t>F</a:t>
            </a:r>
            <a:endParaRPr lang="en-US" altLang="en-US" sz="1800" b="1" baseline="-25000">
              <a:latin typeface="Times New Roman" panose="02020603050405020304" pitchFamily="18" charset="0"/>
            </a:endParaRPr>
          </a:p>
        </p:txBody>
      </p:sp>
      <p:cxnSp>
        <p:nvCxnSpPr>
          <p:cNvPr id="7" name="AutoShape 6"/>
          <p:cNvCxnSpPr>
            <a:cxnSpLocks noChangeShapeType="1"/>
            <a:stCxn id="5" idx="2"/>
            <a:endCxn id="6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7"/>
          <p:cNvCxnSpPr>
            <a:cxnSpLocks noChangeShapeType="1"/>
            <a:stCxn id="20" idx="2"/>
            <a:endCxn id="17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  <a:stCxn id="4" idx="6"/>
            <a:endCxn id="10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Times New Roman" panose="02020603050405020304" pitchFamily="18" charset="0"/>
              </a:rPr>
              <a:t>B</a:t>
            </a:r>
            <a:endParaRPr lang="en-US" altLang="en-US" sz="1800" b="1" baseline="-25000">
              <a:latin typeface="Times New Roman" panose="02020603050405020304" pitchFamily="18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Times New Roman" panose="02020603050405020304" pitchFamily="18" charset="0"/>
              </a:rPr>
              <a:t>E</a:t>
            </a:r>
            <a:endParaRPr lang="en-US" altLang="en-US" sz="1800" b="1" baseline="-25000">
              <a:latin typeface="Times New Roman" panose="02020603050405020304" pitchFamily="18" charset="0"/>
            </a:endParaRPr>
          </a:p>
        </p:txBody>
      </p:sp>
      <p:cxnSp>
        <p:nvCxnSpPr>
          <p:cNvPr id="12" name="AutoShape 11"/>
          <p:cNvCxnSpPr>
            <a:cxnSpLocks noChangeShapeType="1"/>
            <a:stCxn id="11" idx="2"/>
            <a:endCxn id="20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/>
          <p:cNvCxnSpPr>
            <a:cxnSpLocks noChangeShapeType="1"/>
            <a:stCxn id="11" idx="1"/>
            <a:endCxn id="10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3"/>
          <p:cNvCxnSpPr>
            <a:cxnSpLocks noChangeShapeType="1"/>
            <a:stCxn id="5" idx="7"/>
            <a:endCxn id="11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4"/>
          <p:cNvCxnSpPr>
            <a:cxnSpLocks noChangeShapeType="1"/>
            <a:stCxn id="4" idx="5"/>
            <a:endCxn id="20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  <a:stCxn id="10" idx="3"/>
            <a:endCxn id="20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Times New Roman" panose="02020603050405020304" pitchFamily="18" charset="0"/>
              </a:rPr>
              <a:t>C</a:t>
            </a:r>
            <a:endParaRPr lang="en-US" altLang="en-US" sz="1800" b="1" baseline="-25000">
              <a:latin typeface="Times New Roman" panose="02020603050405020304" pitchFamily="18" charset="0"/>
            </a:endParaRPr>
          </a:p>
        </p:txBody>
      </p:sp>
      <p:cxnSp>
        <p:nvCxnSpPr>
          <p:cNvPr id="18" name="AutoShape 17"/>
          <p:cNvCxnSpPr>
            <a:cxnSpLocks noChangeShapeType="1"/>
            <a:stCxn id="17" idx="7"/>
            <a:endCxn id="4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8"/>
          <p:cNvCxnSpPr>
            <a:cxnSpLocks noChangeShapeType="1"/>
            <a:stCxn id="6" idx="1"/>
            <a:endCxn id="17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Times New Roman" panose="02020603050405020304" pitchFamily="18" charset="0"/>
              </a:rPr>
              <a:t>D</a:t>
            </a:r>
            <a:endParaRPr lang="en-US" altLang="en-US" sz="1800" b="1" baseline="-25000">
              <a:latin typeface="Times New Roman" panose="02020603050405020304" pitchFamily="18" charset="0"/>
            </a:endParaRPr>
          </a:p>
        </p:txBody>
      </p:sp>
      <p:cxnSp>
        <p:nvCxnSpPr>
          <p:cNvPr id="21" name="AutoShape 20"/>
          <p:cNvCxnSpPr>
            <a:cxnSpLocks noChangeShapeType="1"/>
            <a:stCxn id="5" idx="1"/>
            <a:endCxn id="20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1"/>
          <p:cNvCxnSpPr>
            <a:cxnSpLocks noChangeShapeType="1"/>
            <a:stCxn id="6" idx="7"/>
            <a:endCxn id="20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4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1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10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3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6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4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2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2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8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5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1"/>
              <a:t>1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0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5486400" y="2047875"/>
            <a:ext cx="43954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 b="1"/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1905000" y="3657600"/>
            <a:ext cx="36334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 b="1" dirty="0"/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6858000" y="3581400"/>
            <a:ext cx="43954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 b="1"/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4495800" y="4114800"/>
            <a:ext cx="43954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 b="1"/>
          </a:p>
        </p:txBody>
      </p:sp>
      <p:sp>
        <p:nvSpPr>
          <p:cNvPr id="40" name="Text Box 44"/>
          <p:cNvSpPr txBox="1">
            <a:spLocks noChangeArrowheads="1"/>
          </p:cNvSpPr>
          <p:nvPr/>
        </p:nvSpPr>
        <p:spPr bwMode="auto">
          <a:xfrm>
            <a:off x="3429000" y="5257800"/>
            <a:ext cx="43954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 b="1"/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5486400" y="5257800"/>
            <a:ext cx="43954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 b="1" dirty="0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>
            <a:off x="3048000" y="236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9210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0" grpId="0" animBg="1"/>
      <p:bldP spid="11" grpId="0" animBg="1"/>
      <p:bldP spid="17" grpId="0" animBg="1"/>
      <p:bldP spid="20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Dijkstra’s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Dijkstra’s</a:t>
            </a:r>
            <a:r>
              <a:rPr lang="en-US" dirty="0"/>
              <a:t> algorithm for finding shortest </a:t>
            </a:r>
            <a:r>
              <a:rPr lang="en-US" dirty="0" smtClean="0"/>
              <a:t>path. </a:t>
            </a:r>
            <a:r>
              <a:rPr lang="en-US" b="1" i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Single </a:t>
            </a:r>
            <a:r>
              <a:rPr lang="en-US" dirty="0"/>
              <a:t>source shortest path algorithm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3400" y="1905000"/>
            <a:ext cx="8077200" cy="1905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i="1" dirty="0">
                <a:solidFill>
                  <a:schemeClr val="tx2"/>
                </a:solidFill>
              </a:rPr>
              <a:t>Function </a:t>
            </a:r>
            <a:r>
              <a:rPr lang="en-US" sz="2200" b="1" i="1" dirty="0" err="1">
                <a:solidFill>
                  <a:schemeClr val="tx2"/>
                </a:solidFill>
              </a:rPr>
              <a:t>Dijkstra</a:t>
            </a:r>
            <a:r>
              <a:rPr lang="en-US" sz="2200" b="1" i="1" dirty="0">
                <a:solidFill>
                  <a:schemeClr val="tx2"/>
                </a:solidFill>
              </a:rPr>
              <a:t>(L[1 .. n, 1 .. n]): array [2.. n] </a:t>
            </a:r>
          </a:p>
          <a:p>
            <a:r>
              <a:rPr lang="en-US" sz="2200" b="1" i="1" dirty="0">
                <a:solidFill>
                  <a:schemeClr val="tx2"/>
                </a:solidFill>
              </a:rPr>
              <a:t>	array D[2.. n] </a:t>
            </a:r>
          </a:p>
          <a:p>
            <a:r>
              <a:rPr lang="en-US" sz="2200" b="1" i="1" dirty="0">
                <a:solidFill>
                  <a:schemeClr val="tx2"/>
                </a:solidFill>
              </a:rPr>
              <a:t>	{initialization}</a:t>
            </a:r>
          </a:p>
          <a:p>
            <a:r>
              <a:rPr lang="en-US" sz="2200" b="1" i="1" dirty="0">
                <a:solidFill>
                  <a:schemeClr val="tx2"/>
                </a:solidFill>
              </a:rPr>
              <a:t>	C ← {2,3,…, n} {S = N \ C exists only implicitly}</a:t>
            </a:r>
          </a:p>
          <a:p>
            <a:r>
              <a:rPr lang="en-US" sz="2200" b="1" i="1" dirty="0">
                <a:solidFill>
                  <a:schemeClr val="tx2"/>
                </a:solidFill>
              </a:rPr>
              <a:t>	for </a:t>
            </a:r>
            <a:r>
              <a:rPr lang="en-US" sz="2200" b="1" i="1" dirty="0" err="1">
                <a:solidFill>
                  <a:schemeClr val="tx2"/>
                </a:solidFill>
              </a:rPr>
              <a:t>i</a:t>
            </a:r>
            <a:r>
              <a:rPr lang="en-US" sz="2200" b="1" i="1" dirty="0">
                <a:solidFill>
                  <a:schemeClr val="tx2"/>
                </a:solidFill>
              </a:rPr>
              <a:t> ← 2 to n do D[</a:t>
            </a:r>
            <a:r>
              <a:rPr lang="en-US" sz="2200" b="1" i="1" dirty="0" err="1">
                <a:solidFill>
                  <a:schemeClr val="tx2"/>
                </a:solidFill>
              </a:rPr>
              <a:t>i</a:t>
            </a:r>
            <a:r>
              <a:rPr lang="en-US" sz="2200" b="1" i="1" dirty="0">
                <a:solidFill>
                  <a:schemeClr val="tx2"/>
                </a:solidFill>
              </a:rPr>
              <a:t>] ← L[1, </a:t>
            </a:r>
            <a:r>
              <a:rPr lang="en-US" sz="2200" b="1" i="1" dirty="0" err="1">
                <a:solidFill>
                  <a:schemeClr val="tx2"/>
                </a:solidFill>
              </a:rPr>
              <a:t>i</a:t>
            </a:r>
            <a:r>
              <a:rPr lang="en-US" sz="2200" b="1" i="1" dirty="0">
                <a:solidFill>
                  <a:schemeClr val="tx2"/>
                </a:solidFill>
              </a:rPr>
              <a:t>]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3810000"/>
            <a:ext cx="8077200" cy="2438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b="1" i="1" dirty="0">
                <a:solidFill>
                  <a:schemeClr val="tx2"/>
                </a:solidFill>
              </a:rPr>
              <a:t>repeat n - 2 times</a:t>
            </a:r>
          </a:p>
          <a:p>
            <a:pPr lvl="0"/>
            <a:r>
              <a:rPr lang="en-US" sz="2200" b="1" i="1" dirty="0">
                <a:solidFill>
                  <a:schemeClr val="tx2"/>
                </a:solidFill>
              </a:rPr>
              <a:t>		v ← some element of C minimizing D[v] </a:t>
            </a:r>
          </a:p>
          <a:p>
            <a:pPr lvl="0"/>
            <a:r>
              <a:rPr lang="en-US" sz="2200" b="1" i="1" dirty="0">
                <a:solidFill>
                  <a:schemeClr val="tx2"/>
                </a:solidFill>
              </a:rPr>
              <a:t>		C ← C \ {v} {and implicitly S ← S U {v}} </a:t>
            </a:r>
          </a:p>
          <a:p>
            <a:pPr lvl="0"/>
            <a:r>
              <a:rPr lang="en-US" sz="2200" b="1" i="1" dirty="0">
                <a:solidFill>
                  <a:schemeClr val="tx2"/>
                </a:solidFill>
              </a:rPr>
              <a:t>		for each w </a:t>
            </a:r>
            <a:r>
              <a:rPr lang="el-GR" sz="2200" b="1" i="1" dirty="0">
                <a:solidFill>
                  <a:schemeClr val="tx2"/>
                </a:solidFill>
              </a:rPr>
              <a:t>ϵ </a:t>
            </a:r>
            <a:r>
              <a:rPr lang="en-US" sz="2200" b="1" i="1" dirty="0">
                <a:solidFill>
                  <a:schemeClr val="tx2"/>
                </a:solidFill>
              </a:rPr>
              <a:t>C do</a:t>
            </a:r>
          </a:p>
          <a:p>
            <a:pPr lvl="0"/>
            <a:r>
              <a:rPr lang="en-US" sz="2200" b="1" i="1" dirty="0">
                <a:solidFill>
                  <a:schemeClr val="tx2"/>
                </a:solidFill>
              </a:rPr>
              <a:t>			D[w] ← min(D[w], D[v] + L[v, w]) </a:t>
            </a:r>
          </a:p>
          <a:p>
            <a:pPr lvl="0"/>
            <a:r>
              <a:rPr lang="en-US" sz="2200" b="1" i="1" dirty="0" smtClean="0">
                <a:solidFill>
                  <a:schemeClr val="tx2"/>
                </a:solidFill>
              </a:rPr>
              <a:t>return </a:t>
            </a:r>
            <a:r>
              <a:rPr lang="en-US" sz="2200" b="1" i="1" dirty="0">
                <a:solidFill>
                  <a:schemeClr val="tx2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3030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Fractional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are given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 objects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knapsack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Object </a:t>
            </a:r>
            <a:r>
              <a:rPr lang="en-US" i="1" dirty="0" err="1"/>
              <a:t>i</a:t>
            </a:r>
            <a:r>
              <a:rPr lang="en-US" dirty="0"/>
              <a:t> has a positive weight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and a positive value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baseline="-25000" dirty="0"/>
              <a:t>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1, 2... n.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knapsack can carry a weight not exceeding </a:t>
            </a:r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aim is to fill the knapsack in a way that maximizes the value of the included objects, while respecting the capacity constraint. </a:t>
            </a:r>
          </a:p>
        </p:txBody>
      </p:sp>
    </p:spTree>
    <p:extLst>
      <p:ext uri="{BB962C8B-B14F-4D97-AF65-F5344CB8AC3E}">
        <p14:creationId xmlns:p14="http://schemas.microsoft.com/office/powerpoint/2010/main" val="487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2"/>
                    </a:solidFill>
                  </a:rPr>
                  <a:t>fractional knapsack problem</a:t>
                </a:r>
                <a:r>
                  <a:rPr lang="en-US" dirty="0"/>
                  <a:t>, we assume that the objects can be broken into smaller </a:t>
                </a:r>
                <a:r>
                  <a:rPr lang="en-US" dirty="0" smtClean="0"/>
                  <a:t>pieces.</a:t>
                </a:r>
              </a:p>
              <a:p>
                <a:r>
                  <a:rPr lang="en-US" dirty="0" smtClean="0"/>
                  <a:t>So </a:t>
                </a:r>
                <a:r>
                  <a:rPr lang="en-US" dirty="0"/>
                  <a:t>we may decide to carry only a fraction x</a:t>
                </a:r>
                <a:r>
                  <a:rPr lang="en-US" baseline="-25000" dirty="0"/>
                  <a:t>i</a:t>
                </a:r>
                <a:r>
                  <a:rPr lang="en-US" dirty="0"/>
                  <a:t> of object </a:t>
                </a:r>
                <a:r>
                  <a:rPr lang="en-US" dirty="0" err="1"/>
                  <a:t>i</a:t>
                </a:r>
                <a:r>
                  <a:rPr lang="en-US" dirty="0"/>
                  <a:t>, where 0 ≤ x</a:t>
                </a:r>
                <a:r>
                  <a:rPr lang="en-US" baseline="-25000" dirty="0"/>
                  <a:t>i</a:t>
                </a:r>
                <a:r>
                  <a:rPr lang="en-US" dirty="0"/>
                  <a:t> ≤ 1.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/>
                  <a:t>this case, object </a:t>
                </a:r>
                <a:r>
                  <a:rPr lang="en-US" i="1" dirty="0" err="1"/>
                  <a:t>i</a:t>
                </a:r>
                <a:r>
                  <a:rPr lang="en-US" dirty="0"/>
                  <a:t> contribute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</a:t>
                </a:r>
                <a:r>
                  <a:rPr lang="en-US" i="1" dirty="0" err="1"/>
                  <a:t>w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to the total weight in the knapsack, and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</a:t>
                </a:r>
                <a:r>
                  <a:rPr lang="en-US" i="1" dirty="0" err="1"/>
                  <a:t>v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to the value of the load.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Symbolic </a:t>
                </a:r>
                <a:r>
                  <a:rPr lang="en-US" dirty="0"/>
                  <a:t>Representation of the problem can be given as follows: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nor/>
                          </m:rPr>
                          <a:rPr lang="en-US" b="1" baseline="-25000"/>
                          <m:t>i</m:t>
                        </m:r>
                      </m:e>
                    </m:nary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  <m:r>
                      <m:rPr>
                        <m:nor/>
                      </m:rPr>
                      <a:rPr lang="en-US" b="1" baseline="-25000"/>
                      <m:t>i</m:t>
                    </m:r>
                  </m:oMath>
                </a14:m>
                <a:r>
                  <a:rPr lang="en-US" b="1" dirty="0"/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nor/>
                          </m:rPr>
                          <a:rPr lang="en-US" b="1" baseline="-25000"/>
                          <m:t>i</m:t>
                        </m:r>
                      </m:e>
                    </m:nary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m:rPr>
                        <m:nor/>
                      </m:rPr>
                      <a:rPr lang="en-US" b="1" baseline="-25000"/>
                      <m:t>i</m:t>
                    </m:r>
                  </m:oMath>
                </a14:m>
                <a:r>
                  <a:rPr lang="en-US" b="1" dirty="0"/>
                  <a:t> ≤ W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Where, v</a:t>
                </a:r>
                <a:r>
                  <a:rPr lang="en-US" baseline="-25000" dirty="0"/>
                  <a:t>i</a:t>
                </a:r>
                <a:r>
                  <a:rPr lang="en-US" dirty="0"/>
                  <a:t> &gt; 0,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 &gt; 0 and 0 ≤ x</a:t>
                </a:r>
                <a:r>
                  <a:rPr lang="en-US" baseline="-25000" dirty="0"/>
                  <a:t>i</a:t>
                </a:r>
                <a:r>
                  <a:rPr lang="en-US" dirty="0"/>
                  <a:t> ≤ 1 for 1 ≤ </a:t>
                </a:r>
                <a:r>
                  <a:rPr lang="en-US" dirty="0" err="1"/>
                  <a:t>i</a:t>
                </a:r>
                <a:r>
                  <a:rPr lang="en-US" dirty="0"/>
                  <a:t> ≤ 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 b="-4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73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We </a:t>
            </a:r>
            <a:r>
              <a:rPr lang="en-US" dirty="0"/>
              <a:t>are given 5 objects and weight carrying capacity of knapsack W = 100.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object,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value v</a:t>
            </a:r>
            <a:r>
              <a:rPr lang="en-US" baseline="-25000" dirty="0"/>
              <a:t>i </a:t>
            </a:r>
            <a:r>
              <a:rPr lang="en-US" dirty="0"/>
              <a:t>are given in the following table.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06008"/>
              </p:ext>
            </p:extLst>
          </p:nvPr>
        </p:nvGraphicFramePr>
        <p:xfrm>
          <a:off x="1524000" y="3657600"/>
          <a:ext cx="6400800" cy="152383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40276">
                  <a:extLst>
                    <a:ext uri="{9D8B030D-6E8A-4147-A177-3AD203B41FA5}">
                      <a16:colId xmlns:a16="http://schemas.microsoft.com/office/drawing/2014/main" val="1723877004"/>
                    </a:ext>
                  </a:extLst>
                </a:gridCol>
                <a:gridCol w="1159098">
                  <a:extLst>
                    <a:ext uri="{9D8B030D-6E8A-4147-A177-3AD203B41FA5}">
                      <a16:colId xmlns:a16="http://schemas.microsoft.com/office/drawing/2014/main" val="845621035"/>
                    </a:ext>
                  </a:extLst>
                </a:gridCol>
                <a:gridCol w="1159098">
                  <a:extLst>
                    <a:ext uri="{9D8B030D-6E8A-4147-A177-3AD203B41FA5}">
                      <a16:colId xmlns:a16="http://schemas.microsoft.com/office/drawing/2014/main" val="3159257064"/>
                    </a:ext>
                  </a:extLst>
                </a:gridCol>
                <a:gridCol w="1069938">
                  <a:extLst>
                    <a:ext uri="{9D8B030D-6E8A-4147-A177-3AD203B41FA5}">
                      <a16:colId xmlns:a16="http://schemas.microsoft.com/office/drawing/2014/main" val="1307698233"/>
                    </a:ext>
                  </a:extLst>
                </a:gridCol>
                <a:gridCol w="980775">
                  <a:extLst>
                    <a:ext uri="{9D8B030D-6E8A-4147-A177-3AD203B41FA5}">
                      <a16:colId xmlns:a16="http://schemas.microsoft.com/office/drawing/2014/main" val="3571796038"/>
                    </a:ext>
                  </a:extLst>
                </a:gridCol>
                <a:gridCol w="891615">
                  <a:extLst>
                    <a:ext uri="{9D8B030D-6E8A-4147-A177-3AD203B41FA5}">
                      <a16:colId xmlns:a16="http://schemas.microsoft.com/office/drawing/2014/main" val="3138893208"/>
                    </a:ext>
                  </a:extLst>
                </a:gridCol>
              </a:tblGrid>
              <a:tr h="4364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Object </a:t>
                      </a:r>
                      <a:r>
                        <a:rPr lang="en-US" sz="2400" dirty="0" err="1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335145"/>
                  </a:ext>
                </a:extLst>
              </a:tr>
              <a:tr h="543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</a:t>
                      </a:r>
                      <a:r>
                        <a:rPr lang="en-US" sz="2400" baseline="-25000" dirty="0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203117"/>
                  </a:ext>
                </a:extLst>
              </a:tr>
              <a:tr h="5437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w</a:t>
                      </a:r>
                      <a:r>
                        <a:rPr lang="en-US" sz="2400" baseline="-25000" dirty="0" err="1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790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2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/>
              <a:t>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96307"/>
              </p:ext>
            </p:extLst>
          </p:nvPr>
        </p:nvGraphicFramePr>
        <p:xfrm>
          <a:off x="609600" y="3886200"/>
          <a:ext cx="6400802" cy="22860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18292">
                  <a:extLst>
                    <a:ext uri="{9D8B030D-6E8A-4147-A177-3AD203B41FA5}">
                      <a16:colId xmlns:a16="http://schemas.microsoft.com/office/drawing/2014/main" val="3753638573"/>
                    </a:ext>
                  </a:extLst>
                </a:gridCol>
                <a:gridCol w="726715">
                  <a:extLst>
                    <a:ext uri="{9D8B030D-6E8A-4147-A177-3AD203B41FA5}">
                      <a16:colId xmlns:a16="http://schemas.microsoft.com/office/drawing/2014/main" val="411585328"/>
                    </a:ext>
                  </a:extLst>
                </a:gridCol>
                <a:gridCol w="692633">
                  <a:extLst>
                    <a:ext uri="{9D8B030D-6E8A-4147-A177-3AD203B41FA5}">
                      <a16:colId xmlns:a16="http://schemas.microsoft.com/office/drawing/2014/main" val="1445814235"/>
                    </a:ext>
                  </a:extLst>
                </a:gridCol>
                <a:gridCol w="692633">
                  <a:extLst>
                    <a:ext uri="{9D8B030D-6E8A-4147-A177-3AD203B41FA5}">
                      <a16:colId xmlns:a16="http://schemas.microsoft.com/office/drawing/2014/main" val="1640254883"/>
                    </a:ext>
                  </a:extLst>
                </a:gridCol>
                <a:gridCol w="791580">
                  <a:extLst>
                    <a:ext uri="{9D8B030D-6E8A-4147-A177-3AD203B41FA5}">
                      <a16:colId xmlns:a16="http://schemas.microsoft.com/office/drawing/2014/main" val="2077832681"/>
                    </a:ext>
                  </a:extLst>
                </a:gridCol>
                <a:gridCol w="912147">
                  <a:extLst>
                    <a:ext uri="{9D8B030D-6E8A-4147-A177-3AD203B41FA5}">
                      <a16:colId xmlns:a16="http://schemas.microsoft.com/office/drawing/2014/main" val="563204644"/>
                    </a:ext>
                  </a:extLst>
                </a:gridCol>
                <a:gridCol w="1066802">
                  <a:extLst>
                    <a:ext uri="{9D8B030D-6E8A-4147-A177-3AD203B41FA5}">
                      <a16:colId xmlns:a16="http://schemas.microsoft.com/office/drawing/2014/main" val="401044401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Selection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1        2         3        4         5  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2964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Max v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  <a:effectLst/>
                        </a:rPr>
                        <a:t>i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105464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Min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w</a:t>
                      </a:r>
                      <a:r>
                        <a:rPr lang="en-US" sz="2400" baseline="-25000" dirty="0" err="1">
                          <a:solidFill>
                            <a:srgbClr val="FF0000"/>
                          </a:solidFill>
                          <a:effectLst/>
                        </a:rPr>
                        <a:t>i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96321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Max v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  <a:effectLst/>
                        </a:rPr>
                        <a:t>i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sz="2400" baseline="-250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w</a:t>
                      </a:r>
                      <a:r>
                        <a:rPr lang="en-US" sz="2400" baseline="-25000" dirty="0" err="1">
                          <a:solidFill>
                            <a:srgbClr val="FF0000"/>
                          </a:solidFill>
                          <a:effectLst/>
                        </a:rPr>
                        <a:t>i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809532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37259"/>
              </p:ext>
            </p:extLst>
          </p:nvPr>
        </p:nvGraphicFramePr>
        <p:xfrm>
          <a:off x="1219199" y="1056655"/>
          <a:ext cx="6400800" cy="206754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40276">
                  <a:extLst>
                    <a:ext uri="{9D8B030D-6E8A-4147-A177-3AD203B41FA5}">
                      <a16:colId xmlns:a16="http://schemas.microsoft.com/office/drawing/2014/main" val="485461250"/>
                    </a:ext>
                  </a:extLst>
                </a:gridCol>
                <a:gridCol w="1159098">
                  <a:extLst>
                    <a:ext uri="{9D8B030D-6E8A-4147-A177-3AD203B41FA5}">
                      <a16:colId xmlns:a16="http://schemas.microsoft.com/office/drawing/2014/main" val="1967650730"/>
                    </a:ext>
                  </a:extLst>
                </a:gridCol>
                <a:gridCol w="1159098">
                  <a:extLst>
                    <a:ext uri="{9D8B030D-6E8A-4147-A177-3AD203B41FA5}">
                      <a16:colId xmlns:a16="http://schemas.microsoft.com/office/drawing/2014/main" val="3378079083"/>
                    </a:ext>
                  </a:extLst>
                </a:gridCol>
                <a:gridCol w="1069938">
                  <a:extLst>
                    <a:ext uri="{9D8B030D-6E8A-4147-A177-3AD203B41FA5}">
                      <a16:colId xmlns:a16="http://schemas.microsoft.com/office/drawing/2014/main" val="712437641"/>
                    </a:ext>
                  </a:extLst>
                </a:gridCol>
                <a:gridCol w="980775">
                  <a:extLst>
                    <a:ext uri="{9D8B030D-6E8A-4147-A177-3AD203B41FA5}">
                      <a16:colId xmlns:a16="http://schemas.microsoft.com/office/drawing/2014/main" val="2822721754"/>
                    </a:ext>
                  </a:extLst>
                </a:gridCol>
                <a:gridCol w="891615">
                  <a:extLst>
                    <a:ext uri="{9D8B030D-6E8A-4147-A177-3AD203B41FA5}">
                      <a16:colId xmlns:a16="http://schemas.microsoft.com/office/drawing/2014/main" val="571272918"/>
                    </a:ext>
                  </a:extLst>
                </a:gridCol>
              </a:tblGrid>
              <a:tr h="4364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Object </a:t>
                      </a:r>
                      <a:r>
                        <a:rPr lang="en-US" sz="2400" dirty="0" err="1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357295"/>
                  </a:ext>
                </a:extLst>
              </a:tr>
              <a:tr h="5437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</a:t>
                      </a:r>
                      <a:r>
                        <a:rPr lang="en-US" sz="2400" baseline="-25000" dirty="0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542600"/>
                  </a:ext>
                </a:extLst>
              </a:tr>
              <a:tr h="5437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w</a:t>
                      </a:r>
                      <a:r>
                        <a:rPr lang="en-US" sz="2400" baseline="-25000" dirty="0" err="1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258765"/>
                  </a:ext>
                </a:extLst>
              </a:tr>
              <a:tr h="5437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</a:t>
                      </a:r>
                      <a:r>
                        <a:rPr lang="en-US" sz="2400" baseline="-25000" dirty="0">
                          <a:effectLst/>
                        </a:rPr>
                        <a:t>i </a:t>
                      </a:r>
                      <a:r>
                        <a:rPr lang="en-US" sz="2400" dirty="0">
                          <a:effectLst/>
                        </a:rPr>
                        <a:t>/</a:t>
                      </a:r>
                      <a:r>
                        <a:rPr lang="en-US" sz="2400" baseline="-250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w</a:t>
                      </a:r>
                      <a:r>
                        <a:rPr lang="en-US" sz="2400" baseline="-25000" dirty="0" err="1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77018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133603" y="44958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3" y="44958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3" y="44958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3" y="44958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0.5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1603" y="44958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33603" y="50673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3" y="50673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3" y="50673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9603" y="50673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1603" y="50673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3603" y="56388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95603" y="56388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7603" y="56388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19603" y="56388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81603" y="56388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0.8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9803" y="4495800"/>
            <a:ext cx="914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146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6019803" y="5058641"/>
            <a:ext cx="914400" cy="495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156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6019803" y="5638800"/>
            <a:ext cx="914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164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1219198" y="2559873"/>
            <a:ext cx="640080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124703" y="4461164"/>
            <a:ext cx="457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33414" y="4461164"/>
            <a:ext cx="457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42125" y="4461164"/>
            <a:ext cx="457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086600" y="5029200"/>
            <a:ext cx="457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95311" y="5029200"/>
            <a:ext cx="457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904022" y="5029200"/>
            <a:ext cx="457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305800" y="5029200"/>
            <a:ext cx="457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086600" y="5638800"/>
            <a:ext cx="457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95311" y="5638800"/>
            <a:ext cx="457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904022" y="5638800"/>
            <a:ext cx="457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05800" y="5638800"/>
            <a:ext cx="457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58000" y="3352800"/>
            <a:ext cx="2247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Max Weight = 100 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870370" y="2857500"/>
            <a:ext cx="4114800" cy="609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Profit = 66 + 60 + (40 * 0.5) = 146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1" grpId="0" animBg="1"/>
      <p:bldP spid="52" grpId="0" animBg="1"/>
      <p:bldP spid="53" grpId="0" animBg="1"/>
      <p:bldP spid="54" grpId="0" animBg="1"/>
      <p:bldP spid="55" grpId="0"/>
      <p:bldP spid="6" grpId="0" animBg="1"/>
      <p:bldP spid="6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dirty="0" smtClean="0"/>
              <a:t>Knapsack </a:t>
            </a:r>
            <a:r>
              <a:rPr lang="en-US" dirty="0"/>
              <a:t>capacity W=50, </a:t>
            </a:r>
            <a:r>
              <a:rPr lang="en-US" dirty="0" smtClean="0"/>
              <a:t>w = </a:t>
            </a:r>
            <a:r>
              <a:rPr lang="en-US" dirty="0"/>
              <a:t>(10, 20, 40) and v = (60, 80,100) find the maximum profit using greedy approach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Consider Knapsack capacity </a:t>
            </a:r>
            <a:r>
              <a:rPr lang="en-US" dirty="0" smtClean="0"/>
              <a:t>W = 10</a:t>
            </a:r>
            <a:r>
              <a:rPr lang="en-US" dirty="0"/>
              <a:t>, w = </a:t>
            </a:r>
            <a:r>
              <a:rPr lang="en-US" dirty="0" smtClean="0"/>
              <a:t>(4, 8, 2, 6, 1) </a:t>
            </a:r>
            <a:r>
              <a:rPr lang="en-US" dirty="0"/>
              <a:t>and v = </a:t>
            </a:r>
            <a:r>
              <a:rPr lang="en-US" dirty="0" smtClean="0"/>
              <a:t>(12, 32, 40, 30, 50) </a:t>
            </a:r>
            <a:r>
              <a:rPr lang="en-US" dirty="0"/>
              <a:t>find the maximum profit using greedy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activity-selection is the problem of scheduling a resource among several competing activities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are given a set S of n activities with start time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and finish time f</a:t>
            </a:r>
            <a:r>
              <a:rPr lang="en-US" baseline="-25000" dirty="0"/>
              <a:t>i</a:t>
            </a:r>
            <a:r>
              <a:rPr lang="en-US" dirty="0"/>
              <a:t>, of an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activity. Find the maximum size set of mutually compatible </a:t>
            </a:r>
            <a:r>
              <a:rPr lang="en-US" dirty="0" smtClean="0"/>
              <a:t>activities.</a:t>
            </a:r>
          </a:p>
          <a:p>
            <a:endParaRPr lang="en-US" dirty="0"/>
          </a:p>
          <a:p>
            <a:r>
              <a:rPr lang="en-US" dirty="0" smtClean="0"/>
              <a:t>Activities </a:t>
            </a:r>
            <a:r>
              <a:rPr lang="en-US" dirty="0" err="1"/>
              <a:t>i</a:t>
            </a:r>
            <a:r>
              <a:rPr lang="en-US" dirty="0"/>
              <a:t> and j are compatible if the half-open internal [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, f</a:t>
            </a:r>
            <a:r>
              <a:rPr lang="en-US" baseline="-25000" dirty="0"/>
              <a:t>i</a:t>
            </a:r>
            <a:r>
              <a:rPr lang="en-US" dirty="0"/>
              <a:t>) and [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, f</a:t>
            </a:r>
            <a:r>
              <a:rPr lang="en-US" baseline="-25000" dirty="0"/>
              <a:t>j</a:t>
            </a:r>
            <a:r>
              <a:rPr lang="en-US" dirty="0"/>
              <a:t>) </a:t>
            </a:r>
            <a:r>
              <a:rPr lang="en-US" dirty="0" smtClean="0"/>
              <a:t>do </a:t>
            </a:r>
            <a:r>
              <a:rPr lang="en-US" dirty="0"/>
              <a:t>not overlap, that is, </a:t>
            </a:r>
            <a:r>
              <a:rPr lang="en-US" dirty="0" err="1"/>
              <a:t>i</a:t>
            </a:r>
            <a:r>
              <a:rPr lang="en-US" dirty="0"/>
              <a:t> and j are compatible if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≥ f</a:t>
            </a:r>
            <a:r>
              <a:rPr lang="en-US" baseline="-25000" dirty="0"/>
              <a:t>j</a:t>
            </a:r>
            <a:r>
              <a:rPr lang="en-US" dirty="0"/>
              <a:t>  and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≥  </a:t>
            </a:r>
            <a:r>
              <a:rPr lang="en-US" dirty="0" smtClean="0"/>
              <a:t>f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3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838700" cy="5334000"/>
          </a:xfrm>
        </p:spPr>
        <p:txBody>
          <a:bodyPr/>
          <a:lstStyle/>
          <a:p>
            <a:r>
              <a:rPr lang="en-US" dirty="0" smtClean="0"/>
              <a:t>Example: Let </a:t>
            </a:r>
            <a:r>
              <a:rPr lang="en-US" dirty="0"/>
              <a:t>11 activities </a:t>
            </a:r>
            <a:r>
              <a:rPr lang="en-US" dirty="0" smtClean="0"/>
              <a:t>given as,</a:t>
            </a:r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chemeClr val="tx2"/>
                </a:solidFill>
              </a:rPr>
              <a:t>Solution: </a:t>
            </a:r>
            <a:r>
              <a:rPr lang="en-US" dirty="0"/>
              <a:t>Here, we sort the activities of set S as per increasing finish time so that we can directly identify mutually compatible activity by comparing finish time of first activity and start time of next activity.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4720"/>
              </p:ext>
            </p:extLst>
          </p:nvPr>
        </p:nvGraphicFramePr>
        <p:xfrm>
          <a:off x="5257800" y="1097280"/>
          <a:ext cx="3429001" cy="512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17446603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413596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1420928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Activity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200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, f</a:t>
                      </a:r>
                      <a:r>
                        <a:rPr lang="en-US" sz="220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7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(1, 4)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1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(3, 5)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7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(0, 6)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4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(5, 7)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6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(3, 8)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1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(5, 9)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(6, 10)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7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(8, 11)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5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(8, 12)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(2, 13)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85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Z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(12, 14)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69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19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prototype for generalized greedy algorithm is given below: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1752600"/>
            <a:ext cx="6858000" cy="76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chemeClr val="tx1"/>
                </a:solidFill>
              </a:rPr>
              <a:t>Function </a:t>
            </a:r>
            <a:r>
              <a:rPr lang="en-US" sz="2400" i="1" dirty="0">
                <a:solidFill>
                  <a:schemeClr val="tx1"/>
                </a:solidFill>
              </a:rPr>
              <a:t>greedy(C : set): set 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{C is the set of candidates.}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66800" y="2514600"/>
            <a:ext cx="6858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S ← Ø {S is a set that will hold the solution}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66800" y="3048000"/>
            <a:ext cx="6858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while C ≠  Ø  and not solution(S) do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66800" y="3581400"/>
            <a:ext cx="6858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i="1" dirty="0">
                <a:solidFill>
                  <a:schemeClr val="tx1"/>
                </a:solidFill>
              </a:rPr>
              <a:t>x ← select (C)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66800" y="4114800"/>
            <a:ext cx="6858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i="1" dirty="0">
                <a:solidFill>
                  <a:schemeClr val="tx1"/>
                </a:solidFill>
              </a:rPr>
              <a:t>C ← C \ {x}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66800" y="4648200"/>
            <a:ext cx="6858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i="1" dirty="0">
                <a:solidFill>
                  <a:schemeClr val="tx1"/>
                </a:solidFill>
              </a:rPr>
              <a:t>if feasible ( S U {x}) </a:t>
            </a:r>
            <a:r>
              <a:rPr lang="en-US" sz="2400" i="1" dirty="0" smtClean="0">
                <a:solidFill>
                  <a:schemeClr val="tx1"/>
                </a:solidFill>
              </a:rPr>
              <a:t>then S </a:t>
            </a:r>
            <a:r>
              <a:rPr lang="en-US" sz="2400" i="1" dirty="0">
                <a:solidFill>
                  <a:schemeClr val="tx1"/>
                </a:solidFill>
              </a:rPr>
              <a:t>← S U { x}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66800" y="5181600"/>
            <a:ext cx="6858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if solution (S) then return 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66800" y="5715000"/>
            <a:ext cx="6858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i="1" dirty="0">
                <a:solidFill>
                  <a:schemeClr val="tx1"/>
                </a:solidFill>
              </a:rPr>
              <a:t>else return "no solution found"</a:t>
            </a:r>
          </a:p>
        </p:txBody>
      </p:sp>
    </p:spTree>
    <p:extLst>
      <p:ext uri="{BB962C8B-B14F-4D97-AF65-F5344CB8AC3E}">
        <p14:creationId xmlns:p14="http://schemas.microsoft.com/office/powerpoint/2010/main" val="176978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smtClean="0"/>
              <a:t>{P} 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{P, S} 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{P, S, W} 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{P, S, W, Z}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Answer  </a:t>
            </a:r>
            <a:r>
              <a:rPr lang="en-US" b="1" dirty="0">
                <a:solidFill>
                  <a:srgbClr val="FF0000"/>
                </a:solidFill>
              </a:rPr>
              <a:t>A = </a:t>
            </a:r>
            <a:r>
              <a:rPr lang="en-US" b="1" dirty="0" smtClean="0">
                <a:solidFill>
                  <a:srgbClr val="FF0000"/>
                </a:solidFill>
              </a:rPr>
              <a:t>{P, S, W, Z}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13224"/>
              </p:ext>
            </p:extLst>
          </p:nvPr>
        </p:nvGraphicFramePr>
        <p:xfrm>
          <a:off x="5257800" y="1097280"/>
          <a:ext cx="3429001" cy="512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17446603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413596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1420928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Activity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200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, f</a:t>
                      </a:r>
                      <a:r>
                        <a:rPr lang="en-US" sz="2200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7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(1, 4)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1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(3, 5)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7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(0, 6)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4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(5, 7)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6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(3, 8)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1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(5, 9)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(6, 10)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7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(8, 11)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5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(8, 12)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(2, 13)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85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Z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(12, 14)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690741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543800" y="1524000"/>
            <a:ext cx="3048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7391400" y="1905000"/>
            <a:ext cx="304800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315200" y="2819400"/>
            <a:ext cx="2286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391400" y="3200400"/>
            <a:ext cx="304800" cy="1295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239000" y="4495800"/>
            <a:ext cx="3048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467600" y="4953000"/>
            <a:ext cx="22860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315200" y="5791200"/>
            <a:ext cx="3048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8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349 0 L 0.0349 0 " pathEditMode="relative" ptsTypes="AA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3941 -0.00208 L 0.03941 -0.00208 " pathEditMode="relative" ptsTypes="AAAA">
                                      <p:cBhvr>
                                        <p:cTn id="6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  <p:bldP spid="12" grpId="0" animBg="1"/>
      <p:bldP spid="12" grpId="1" animBg="1"/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Greedy Algorithm for Activity Selection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7700" y="1066800"/>
            <a:ext cx="7848600" cy="4953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</a:rPr>
              <a:t>Step I: </a:t>
            </a:r>
            <a:r>
              <a:rPr lang="en-US" sz="2400" i="1" dirty="0" smtClean="0">
                <a:solidFill>
                  <a:schemeClr val="tx1"/>
                </a:solidFill>
              </a:rPr>
              <a:t>Sort </a:t>
            </a:r>
            <a:r>
              <a:rPr lang="en-US" sz="2400" i="1" dirty="0">
                <a:solidFill>
                  <a:schemeClr val="tx1"/>
                </a:solidFill>
              </a:rPr>
              <a:t>the input activities by increasing finishing time</a:t>
            </a:r>
            <a:r>
              <a:rPr lang="en-US" sz="2400" i="1" dirty="0" smtClean="0">
                <a:solidFill>
                  <a:schemeClr val="tx1"/>
                </a:solidFill>
              </a:rPr>
              <a:t>.  </a:t>
            </a:r>
            <a:r>
              <a:rPr lang="en-US" sz="2400" i="1" dirty="0">
                <a:solidFill>
                  <a:schemeClr val="tx1"/>
                </a:solidFill>
              </a:rPr>
              <a:t>f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 ≤  f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 ≤  . . . ≤  </a:t>
            </a:r>
            <a:r>
              <a:rPr lang="en-US" sz="2400" i="1" dirty="0" err="1">
                <a:solidFill>
                  <a:schemeClr val="tx1"/>
                </a:solidFill>
              </a:rPr>
              <a:t>f</a:t>
            </a:r>
            <a:r>
              <a:rPr lang="en-US" sz="2400" i="1" baseline="-25000" dirty="0" err="1">
                <a:solidFill>
                  <a:schemeClr val="tx1"/>
                </a:solidFill>
              </a:rPr>
              <a:t>n</a:t>
            </a:r>
            <a:r>
              <a:rPr lang="en-US" sz="2400" i="1" baseline="-25000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i="1" dirty="0" smtClean="0">
              <a:solidFill>
                <a:schemeClr val="tx1"/>
              </a:solidFill>
            </a:endParaRPr>
          </a:p>
          <a:p>
            <a:r>
              <a:rPr lang="en-US" sz="2400" i="1" dirty="0" smtClean="0">
                <a:solidFill>
                  <a:srgbClr val="FF0000"/>
                </a:solidFill>
              </a:rPr>
              <a:t>Step II: </a:t>
            </a:r>
            <a:r>
              <a:rPr lang="en-US" sz="2400" i="1" dirty="0" smtClean="0">
                <a:solidFill>
                  <a:schemeClr val="tx1"/>
                </a:solidFill>
              </a:rPr>
              <a:t>Call </a:t>
            </a:r>
            <a:r>
              <a:rPr lang="en-US" sz="2400" b="1" i="1" dirty="0">
                <a:solidFill>
                  <a:schemeClr val="tx1"/>
                </a:solidFill>
              </a:rPr>
              <a:t>GREEDY-ACTIVITY-SELECTOR</a:t>
            </a:r>
            <a:r>
              <a:rPr lang="en-US" sz="2400" i="1" dirty="0">
                <a:solidFill>
                  <a:schemeClr val="tx1"/>
                </a:solidFill>
              </a:rPr>
              <a:t> (s, f)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i="1" dirty="0">
                <a:solidFill>
                  <a:schemeClr val="tx1"/>
                </a:solidFill>
              </a:rPr>
              <a:t>n = length [s]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i="1" dirty="0">
                <a:solidFill>
                  <a:schemeClr val="tx1"/>
                </a:solidFill>
              </a:rPr>
              <a:t>A={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}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i="1" dirty="0">
                <a:solidFill>
                  <a:schemeClr val="tx1"/>
                </a:solidFill>
              </a:rPr>
              <a:t>j = 1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b="1" i="1" dirty="0">
                <a:solidFill>
                  <a:schemeClr val="tx1"/>
                </a:solidFill>
              </a:rPr>
              <a:t>for</a:t>
            </a:r>
            <a:r>
              <a:rPr lang="en-US" sz="2400" i="1" dirty="0">
                <a:solidFill>
                  <a:schemeClr val="tx1"/>
                </a:solidFill>
              </a:rPr>
              <a:t>  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 = 2 </a:t>
            </a:r>
            <a:r>
              <a:rPr lang="en-US" sz="2400" b="1" i="1" dirty="0">
                <a:solidFill>
                  <a:schemeClr val="tx1"/>
                </a:solidFill>
              </a:rPr>
              <a:t> to</a:t>
            </a:r>
            <a:r>
              <a:rPr lang="en-US" sz="2400" i="1" dirty="0">
                <a:solidFill>
                  <a:schemeClr val="tx1"/>
                </a:solidFill>
              </a:rPr>
              <a:t>  n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i="1" dirty="0">
                <a:solidFill>
                  <a:schemeClr val="tx1"/>
                </a:solidFill>
              </a:rPr>
              <a:t>        </a:t>
            </a:r>
            <a:r>
              <a:rPr lang="en-US" sz="2400" b="1" i="1" dirty="0">
                <a:solidFill>
                  <a:schemeClr val="tx1"/>
                </a:solidFill>
              </a:rPr>
              <a:t>do if</a:t>
            </a:r>
            <a:r>
              <a:rPr lang="en-US" sz="2400" i="1" dirty="0">
                <a:solidFill>
                  <a:schemeClr val="tx1"/>
                </a:solidFill>
              </a:rPr>
              <a:t>   </a:t>
            </a:r>
            <a:r>
              <a:rPr lang="en-US" sz="2400" i="1" dirty="0" err="1">
                <a:solidFill>
                  <a:schemeClr val="tx1"/>
                </a:solidFill>
              </a:rPr>
              <a:t>s</a:t>
            </a:r>
            <a:r>
              <a:rPr lang="en-US" sz="2400" i="1" baseline="-25000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 ≥ f</a:t>
            </a:r>
            <a:r>
              <a:rPr lang="en-US" sz="2400" i="1" baseline="-25000" dirty="0">
                <a:solidFill>
                  <a:schemeClr val="tx1"/>
                </a:solidFill>
              </a:rPr>
              <a:t>j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i="1" dirty="0">
                <a:solidFill>
                  <a:schemeClr val="tx1"/>
                </a:solidFill>
              </a:rPr>
              <a:t>            </a:t>
            </a:r>
            <a:r>
              <a:rPr lang="en-US" sz="2400" b="1" i="1" dirty="0">
                <a:solidFill>
                  <a:schemeClr val="tx1"/>
                </a:solidFill>
              </a:rPr>
              <a:t> then</a:t>
            </a:r>
            <a:r>
              <a:rPr lang="en-US" sz="2400" i="1" dirty="0">
                <a:solidFill>
                  <a:schemeClr val="tx1"/>
                </a:solidFill>
              </a:rPr>
              <a:t>  A= </a:t>
            </a:r>
            <a:r>
              <a:rPr lang="en-US" sz="2400" i="1" dirty="0" smtClean="0">
                <a:solidFill>
                  <a:schemeClr val="tx1"/>
                </a:solidFill>
              </a:rPr>
              <a:t>A U {</a:t>
            </a:r>
            <a:r>
              <a:rPr lang="en-US" sz="2400" i="1" dirty="0" err="1" smtClean="0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} 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i="1" dirty="0">
                <a:solidFill>
                  <a:schemeClr val="tx1"/>
                </a:solidFill>
              </a:rPr>
              <a:t>                      j = 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 lvl="1"/>
            <a:r>
              <a:rPr lang="en-US" sz="2400" b="1" i="1" dirty="0">
                <a:solidFill>
                  <a:schemeClr val="tx1"/>
                </a:solidFill>
              </a:rPr>
              <a:t>return</a:t>
            </a:r>
            <a:r>
              <a:rPr lang="en-US" sz="2400" i="1" dirty="0">
                <a:solidFill>
                  <a:schemeClr val="tx1"/>
                </a:solidFill>
              </a:rPr>
              <a:t>  set A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2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Greedy Algorithm for Activity Selection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Analysis :</a:t>
            </a:r>
          </a:p>
          <a:p>
            <a:r>
              <a:rPr lang="en-US" dirty="0" smtClean="0"/>
              <a:t>Step I </a:t>
            </a:r>
            <a:r>
              <a:rPr lang="en-US" dirty="0"/>
              <a:t>requires O(n log n) time (by using merge of heap sort).</a:t>
            </a:r>
          </a:p>
          <a:p>
            <a:r>
              <a:rPr lang="en-US" dirty="0" smtClean="0"/>
              <a:t>Step II </a:t>
            </a:r>
            <a:r>
              <a:rPr lang="en-US" dirty="0"/>
              <a:t>requires Θ (n) time assuming that activities were already sorted in </a:t>
            </a:r>
            <a:r>
              <a:rPr lang="en-US" dirty="0" smtClean="0"/>
              <a:t>step </a:t>
            </a:r>
            <a:r>
              <a:rPr lang="en-US" dirty="0"/>
              <a:t>I by their finish time. </a:t>
            </a:r>
          </a:p>
          <a:p>
            <a:r>
              <a:rPr lang="en-US" dirty="0"/>
              <a:t>So, the total time required by algorithm is Θ (</a:t>
            </a:r>
            <a:r>
              <a:rPr lang="en-US" dirty="0" err="1"/>
              <a:t>nlogn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4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scheduling with 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have set of n jobs to execute, each of which takes unit time.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At </a:t>
            </a:r>
            <a:r>
              <a:rPr lang="en-US" i="1" dirty="0">
                <a:solidFill>
                  <a:schemeClr val="accent1"/>
                </a:solidFill>
              </a:rPr>
              <a:t>any point of time we can execute only one job.</a:t>
            </a:r>
          </a:p>
          <a:p>
            <a:endParaRPr lang="en-US" dirty="0" smtClean="0"/>
          </a:p>
          <a:p>
            <a:r>
              <a:rPr lang="en-US" dirty="0" smtClean="0"/>
              <a:t>Job </a:t>
            </a:r>
            <a:r>
              <a:rPr lang="en-US" dirty="0" err="1"/>
              <a:t>i</a:t>
            </a:r>
            <a:r>
              <a:rPr lang="en-US" dirty="0"/>
              <a:t> earns profit </a:t>
            </a:r>
            <a:r>
              <a:rPr lang="en-US" dirty="0" err="1"/>
              <a:t>g</a:t>
            </a:r>
            <a:r>
              <a:rPr lang="en-US" baseline="-25000" dirty="0" err="1"/>
              <a:t>i</a:t>
            </a:r>
            <a:r>
              <a:rPr lang="en-US" dirty="0"/>
              <a:t> &gt; 0 if and only if it is executed no later than time d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to find an optimal sequence of jobs such that our total profit is maximized.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Feasible jobs: A </a:t>
            </a:r>
            <a:r>
              <a:rPr lang="en-US" i="1" dirty="0">
                <a:solidFill>
                  <a:srgbClr val="FF0000"/>
                </a:solidFill>
              </a:rPr>
              <a:t>set of job is feasible if there exits at least one sequence that allows all the jobs in the set to be executed no later than their respective deadlines.</a:t>
            </a: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scheduling with 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Using </a:t>
            </a:r>
            <a:r>
              <a:rPr lang="en-US" dirty="0"/>
              <a:t>greedy algorithm find an optimal schedule for following jobs with n=6. </a:t>
            </a:r>
            <a:endParaRPr lang="en-US" dirty="0" smtClean="0"/>
          </a:p>
          <a:p>
            <a:r>
              <a:rPr lang="en-US" dirty="0" smtClean="0"/>
              <a:t>Profits</a:t>
            </a:r>
            <a:r>
              <a:rPr lang="en-US" dirty="0"/>
              <a:t>: </a:t>
            </a:r>
            <a:r>
              <a:rPr lang="en-US" dirty="0" smtClean="0"/>
              <a:t>(</a:t>
            </a:r>
            <a:r>
              <a:rPr lang="en-US" dirty="0"/>
              <a:t>P1</a:t>
            </a:r>
            <a:r>
              <a:rPr lang="en-US" dirty="0" smtClean="0"/>
              <a:t>, P2, P3, P4, P5, P6</a:t>
            </a:r>
            <a:r>
              <a:rPr lang="en-US" dirty="0"/>
              <a:t>) = (20,15,10,7,5,3) </a:t>
            </a:r>
            <a:r>
              <a:rPr lang="en-US" dirty="0" smtClean="0"/>
              <a:t> &amp;</a:t>
            </a:r>
          </a:p>
          <a:p>
            <a:r>
              <a:rPr lang="en-US" dirty="0" smtClean="0"/>
              <a:t>deadline </a:t>
            </a:r>
            <a:r>
              <a:rPr lang="en-US" dirty="0"/>
              <a:t>(d1</a:t>
            </a:r>
            <a:r>
              <a:rPr lang="en-US" dirty="0" smtClean="0"/>
              <a:t>, d2, d3, d4, d5, d6</a:t>
            </a:r>
            <a:r>
              <a:rPr lang="en-US" dirty="0"/>
              <a:t>) = (3, 1, 1, 3, 1, 3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Step 1</a:t>
            </a:r>
            <a:r>
              <a:rPr lang="en-US" dirty="0"/>
              <a:t>: </a:t>
            </a:r>
            <a:r>
              <a:rPr lang="en-US" dirty="0" smtClean="0"/>
              <a:t>Here </a:t>
            </a:r>
            <a:r>
              <a:rPr lang="en-US" dirty="0"/>
              <a:t>jobs are already sorted in </a:t>
            </a:r>
            <a:r>
              <a:rPr lang="en-US" b="1" dirty="0">
                <a:solidFill>
                  <a:srgbClr val="FF0000"/>
                </a:solidFill>
              </a:rPr>
              <a:t>decreasing order </a:t>
            </a:r>
            <a:r>
              <a:rPr lang="en-US" dirty="0"/>
              <a:t>of their profit.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803685"/>
              </p:ext>
            </p:extLst>
          </p:nvPr>
        </p:nvGraphicFramePr>
        <p:xfrm>
          <a:off x="1600199" y="4816221"/>
          <a:ext cx="5562597" cy="127977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12985">
                  <a:extLst>
                    <a:ext uri="{9D8B030D-6E8A-4147-A177-3AD203B41FA5}">
                      <a16:colId xmlns:a16="http://schemas.microsoft.com/office/drawing/2014/main" val="1922602082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717586990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3968607451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2999164042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2383096932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3734613195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1054917901"/>
                    </a:ext>
                  </a:extLst>
                </a:gridCol>
              </a:tblGrid>
              <a:tr h="4265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Job 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4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6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1168723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Profit </a:t>
                      </a:r>
                      <a:r>
                        <a:rPr lang="en-US" sz="2000" dirty="0" err="1">
                          <a:effectLst/>
                        </a:rPr>
                        <a:t>g</a:t>
                      </a:r>
                      <a:r>
                        <a:rPr lang="en-US" sz="2000" baseline="-25000" dirty="0" err="1">
                          <a:effectLst/>
                        </a:rPr>
                        <a:t>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15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6479883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Deadline d</a:t>
                      </a:r>
                      <a:r>
                        <a:rPr lang="en-US" sz="2000" baseline="-250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364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2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scheduling with 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2:  </a:t>
            </a:r>
            <a:r>
              <a:rPr lang="da-DK" dirty="0"/>
              <a:t>F</a:t>
            </a:r>
            <a:r>
              <a:rPr lang="da-DK" dirty="0" smtClean="0"/>
              <a:t>ind </a:t>
            </a:r>
            <a:r>
              <a:rPr lang="en-US" dirty="0"/>
              <a:t>total position P = min(n, </a:t>
            </a:r>
            <a:r>
              <a:rPr lang="en-US" dirty="0" smtClean="0"/>
              <a:t>max(d</a:t>
            </a:r>
            <a:r>
              <a:rPr lang="en-US" baseline="-25000" dirty="0" smtClean="0"/>
              <a:t>i</a:t>
            </a:r>
            <a:r>
              <a:rPr lang="en-US" dirty="0" smtClean="0"/>
              <a:t>)). So, l</a:t>
            </a:r>
            <a:r>
              <a:rPr lang="da-DK" dirty="0" smtClean="0"/>
              <a:t>et P = min(6, 3) = 3</a:t>
            </a:r>
          </a:p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endParaRPr lang="da-DK" dirty="0" smtClean="0"/>
          </a:p>
          <a:p>
            <a:r>
              <a:rPr lang="da-DK" dirty="0" smtClean="0"/>
              <a:t>Step 3: 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3 : assign job 1 to position 3</a:t>
            </a:r>
            <a:endParaRPr lang="da-DK" dirty="0" smtClean="0"/>
          </a:p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3238500"/>
            <a:ext cx="2362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32385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0" y="32385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32385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0" y="32385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600" y="3810000"/>
            <a:ext cx="2362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Job selected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38100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8100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38100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38100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7400" y="5295900"/>
            <a:ext cx="2362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95800" y="52959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7800" y="52959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9800" y="52959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81800" y="52959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57400" y="5867400"/>
            <a:ext cx="2362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Job selected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5800" y="58674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57800" y="58674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58674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81800" y="58674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J1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34046"/>
              </p:ext>
            </p:extLst>
          </p:nvPr>
        </p:nvGraphicFramePr>
        <p:xfrm>
          <a:off x="2057401" y="1066835"/>
          <a:ext cx="5562597" cy="127977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12985">
                  <a:extLst>
                    <a:ext uri="{9D8B030D-6E8A-4147-A177-3AD203B41FA5}">
                      <a16:colId xmlns:a16="http://schemas.microsoft.com/office/drawing/2014/main" val="1922602082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717586990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3968607451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2999164042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2383096932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3734613195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1054917901"/>
                    </a:ext>
                  </a:extLst>
                </a:gridCol>
              </a:tblGrid>
              <a:tr h="4265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Job 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4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6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1168723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Profit </a:t>
                      </a:r>
                      <a:r>
                        <a:rPr lang="en-US" sz="2000" dirty="0" err="1">
                          <a:effectLst/>
                        </a:rPr>
                        <a:t>g</a:t>
                      </a:r>
                      <a:r>
                        <a:rPr lang="en-US" sz="2000" baseline="-25000" dirty="0" err="1">
                          <a:effectLst/>
                        </a:rPr>
                        <a:t>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15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6479883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Deadline d</a:t>
                      </a:r>
                      <a:r>
                        <a:rPr lang="en-US" sz="2000" baseline="-250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364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52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scheduling with 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/>
              <a:t>4: </a:t>
            </a:r>
            <a:r>
              <a:rPr lang="en-US" dirty="0" smtClean="0"/>
              <a:t>d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1 : assign job 2 to position 1</a:t>
            </a:r>
            <a:endParaRPr lang="da-DK" dirty="0"/>
          </a:p>
          <a:p>
            <a:pPr marL="0" indent="0" algn="ctr"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Step 5: </a:t>
            </a:r>
            <a:r>
              <a:rPr lang="en-US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1 : No free position </a:t>
            </a:r>
            <a:r>
              <a:rPr lang="en-US" b="1" dirty="0"/>
              <a:t>so reject the </a:t>
            </a:r>
            <a:r>
              <a:rPr lang="en-US" b="1" dirty="0" smtClean="0"/>
              <a:t>job J3</a:t>
            </a:r>
            <a:r>
              <a:rPr lang="en-US" dirty="0" smtClean="0"/>
              <a:t>.</a:t>
            </a:r>
            <a:endParaRPr lang="da-DK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3733800"/>
            <a:ext cx="2362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37338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0" y="37338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37338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0" y="37338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600" y="4305300"/>
            <a:ext cx="2362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Job selected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43053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43053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43053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43053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J1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17404"/>
              </p:ext>
            </p:extLst>
          </p:nvPr>
        </p:nvGraphicFramePr>
        <p:xfrm>
          <a:off x="2057403" y="1055560"/>
          <a:ext cx="5562597" cy="127977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12985">
                  <a:extLst>
                    <a:ext uri="{9D8B030D-6E8A-4147-A177-3AD203B41FA5}">
                      <a16:colId xmlns:a16="http://schemas.microsoft.com/office/drawing/2014/main" val="1922602082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717586990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3968607451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2999164042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2383096932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3734613195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1054917901"/>
                    </a:ext>
                  </a:extLst>
                </a:gridCol>
              </a:tblGrid>
              <a:tr h="4265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Job 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4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6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1168723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Profit </a:t>
                      </a:r>
                      <a:r>
                        <a:rPr lang="en-US" sz="2000" dirty="0" err="1">
                          <a:effectLst/>
                        </a:rPr>
                        <a:t>g</a:t>
                      </a:r>
                      <a:r>
                        <a:rPr lang="en-US" sz="2000" baseline="-25000" dirty="0" err="1">
                          <a:effectLst/>
                        </a:rPr>
                        <a:t>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15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6479883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Deadline d</a:t>
                      </a:r>
                      <a:r>
                        <a:rPr lang="en-US" sz="2000" baseline="-250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364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03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scheduling with deadlines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Step 6</a:t>
            </a:r>
            <a:r>
              <a:rPr lang="en-US" sz="2600" dirty="0"/>
              <a:t>: </a:t>
            </a:r>
            <a:r>
              <a:rPr lang="en-US" sz="2600" dirty="0" smtClean="0"/>
              <a:t>d</a:t>
            </a:r>
            <a:r>
              <a:rPr lang="en-US" sz="2600" baseline="-25000" dirty="0" smtClean="0"/>
              <a:t>4</a:t>
            </a:r>
            <a:r>
              <a:rPr lang="en-US" sz="2600" dirty="0" smtClean="0"/>
              <a:t> </a:t>
            </a:r>
            <a:r>
              <a:rPr lang="en-US" sz="2600" dirty="0"/>
              <a:t>= 3 : assign job 4 to position 2 as position 3 is not free but position 2 is free.</a:t>
            </a:r>
            <a:endParaRPr lang="da-DK" sz="2600" dirty="0" smtClean="0"/>
          </a:p>
          <a:p>
            <a:pPr marL="0" indent="0" algn="ctr">
              <a:buNone/>
            </a:pPr>
            <a:endParaRPr lang="da-DK" dirty="0"/>
          </a:p>
          <a:p>
            <a:endParaRPr lang="da-DK" dirty="0" smtClean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2600" dirty="0" smtClean="0"/>
              <a:t>Now </a:t>
            </a:r>
            <a:r>
              <a:rPr lang="en-US" sz="2600" dirty="0"/>
              <a:t>no more free position is left so no more jobs can be scheduled. 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final optimal sequence: </a:t>
            </a:r>
            <a:r>
              <a:rPr lang="en-US" sz="2600" b="1" dirty="0">
                <a:solidFill>
                  <a:srgbClr val="FF0000"/>
                </a:solidFill>
              </a:rPr>
              <a:t>Execute the job in order 2, 4, 1 with total profit value 42.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3429000"/>
            <a:ext cx="2362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34290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0" y="34290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0" y="34290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0" y="34290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600" y="4000500"/>
            <a:ext cx="2362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Job selected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0" y="40005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40005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40005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4000500"/>
            <a:ext cx="6858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J1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327934"/>
              </p:ext>
            </p:extLst>
          </p:nvPr>
        </p:nvGraphicFramePr>
        <p:xfrm>
          <a:off x="2133600" y="1070705"/>
          <a:ext cx="5562597" cy="128759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12985">
                  <a:extLst>
                    <a:ext uri="{9D8B030D-6E8A-4147-A177-3AD203B41FA5}">
                      <a16:colId xmlns:a16="http://schemas.microsoft.com/office/drawing/2014/main" val="1922602082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717586990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3968607451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2999164042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2383096932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3734613195"/>
                    </a:ext>
                  </a:extLst>
                </a:gridCol>
                <a:gridCol w="691602">
                  <a:extLst>
                    <a:ext uri="{9D8B030D-6E8A-4147-A177-3AD203B41FA5}">
                      <a16:colId xmlns:a16="http://schemas.microsoft.com/office/drawing/2014/main" val="1054917901"/>
                    </a:ext>
                  </a:extLst>
                </a:gridCol>
              </a:tblGrid>
              <a:tr h="4265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Job </a:t>
                      </a:r>
                      <a:r>
                        <a:rPr lang="en-US" sz="2000" dirty="0" err="1">
                          <a:effectLst/>
                        </a:rPr>
                        <a:t>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4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6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1168723"/>
                  </a:ext>
                </a:extLst>
              </a:tr>
              <a:tr h="4265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Profit </a:t>
                      </a:r>
                      <a:r>
                        <a:rPr lang="en-US" sz="2000" dirty="0" err="1">
                          <a:effectLst/>
                        </a:rPr>
                        <a:t>g</a:t>
                      </a:r>
                      <a:r>
                        <a:rPr lang="en-US" sz="2000" baseline="-25000" dirty="0" err="1">
                          <a:effectLst/>
                        </a:rPr>
                        <a:t>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15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5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3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6479883"/>
                  </a:ext>
                </a:extLst>
              </a:tr>
              <a:tr h="4344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Deadline d</a:t>
                      </a:r>
                      <a:r>
                        <a:rPr lang="en-US" sz="2000" baseline="-25000" dirty="0">
                          <a:effectLst/>
                        </a:rPr>
                        <a:t>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364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5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scheduling with deadlines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600200"/>
            <a:ext cx="8153400" cy="4572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lnSpc>
                <a:spcPct val="114000"/>
              </a:lnSpc>
              <a:buFont typeface="+mj-lt"/>
              <a:buAutoNum type="arabicPeriod"/>
            </a:pPr>
            <a:r>
              <a:rPr lang="en-US" sz="2400" i="1" dirty="0">
                <a:solidFill>
                  <a:schemeClr val="tx1"/>
                </a:solidFill>
              </a:rPr>
              <a:t>Sort all the n jobs in decreasing order of their profit.</a:t>
            </a:r>
            <a:endParaRPr lang="en-US" sz="2400" dirty="0">
              <a:solidFill>
                <a:schemeClr val="tx1"/>
              </a:solidFill>
            </a:endParaRPr>
          </a:p>
          <a:p>
            <a:pPr marL="457200" lvl="0" indent="-457200">
              <a:lnSpc>
                <a:spcPct val="114000"/>
              </a:lnSpc>
              <a:buFont typeface="+mj-lt"/>
              <a:buAutoNum type="arabicPeriod"/>
            </a:pPr>
            <a:r>
              <a:rPr lang="en-US" sz="2400" i="1" dirty="0">
                <a:solidFill>
                  <a:schemeClr val="tx1"/>
                </a:solidFill>
              </a:rPr>
              <a:t>Let total position P = min(n, max(d</a:t>
            </a:r>
            <a:r>
              <a:rPr lang="en-US" sz="2400" i="1" baseline="-25000" dirty="0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))</a:t>
            </a:r>
            <a:endParaRPr lang="en-US" sz="2400" dirty="0">
              <a:solidFill>
                <a:schemeClr val="tx1"/>
              </a:solidFill>
            </a:endParaRPr>
          </a:p>
          <a:p>
            <a:pPr marL="457200" lvl="0" indent="-457200">
              <a:lnSpc>
                <a:spcPct val="114000"/>
              </a:lnSpc>
              <a:buFont typeface="+mj-lt"/>
              <a:buAutoNum type="arabicPeriod"/>
            </a:pPr>
            <a:r>
              <a:rPr lang="en-US" sz="2400" i="1" dirty="0">
                <a:solidFill>
                  <a:schemeClr val="tx1"/>
                </a:solidFill>
              </a:rPr>
              <a:t>Each position 0, 1, 2…, P is in different set and </a:t>
            </a:r>
            <a:r>
              <a:rPr lang="en-US" sz="2400" i="1" dirty="0" smtClean="0">
                <a:solidFill>
                  <a:schemeClr val="tx1"/>
                </a:solidFill>
              </a:rPr>
              <a:t>T({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}) = 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, for 0 ≤ 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 ≤ P.</a:t>
            </a:r>
            <a:endParaRPr lang="en-US" sz="2400" dirty="0">
              <a:solidFill>
                <a:schemeClr val="tx1"/>
              </a:solidFill>
            </a:endParaRPr>
          </a:p>
          <a:p>
            <a:pPr marL="457200" lvl="0" indent="-457200">
              <a:lnSpc>
                <a:spcPct val="114000"/>
              </a:lnSpc>
              <a:buFont typeface="+mj-lt"/>
              <a:buAutoNum type="arabicPeriod"/>
            </a:pPr>
            <a:r>
              <a:rPr lang="en-US" sz="2400" i="1" dirty="0">
                <a:solidFill>
                  <a:schemeClr val="tx1"/>
                </a:solidFill>
              </a:rPr>
              <a:t>Find the set that contains d, let this set be K. if T</a:t>
            </a:r>
            <a:r>
              <a:rPr lang="en-US" sz="2400" i="1" dirty="0" smtClean="0">
                <a:solidFill>
                  <a:schemeClr val="tx1"/>
                </a:solidFill>
              </a:rPr>
              <a:t>(K</a:t>
            </a:r>
            <a:r>
              <a:rPr lang="en-US" sz="2400" i="1" dirty="0">
                <a:solidFill>
                  <a:schemeClr val="tx1"/>
                </a:solidFill>
              </a:rPr>
              <a:t>) = 0 reject the job; otherwise:</a:t>
            </a:r>
            <a:endParaRPr lang="en-US" sz="2400" dirty="0">
              <a:solidFill>
                <a:schemeClr val="tx1"/>
              </a:solidFill>
            </a:endParaRPr>
          </a:p>
          <a:p>
            <a:pPr marL="1371600" lvl="2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400" i="1" dirty="0">
                <a:solidFill>
                  <a:schemeClr val="tx1"/>
                </a:solidFill>
              </a:rPr>
              <a:t>Assign the new job to position </a:t>
            </a:r>
            <a:r>
              <a:rPr lang="en-US" sz="2400" i="1" dirty="0" smtClean="0">
                <a:solidFill>
                  <a:schemeClr val="tx1"/>
                </a:solidFill>
              </a:rPr>
              <a:t>T(K</a:t>
            </a:r>
            <a:r>
              <a:rPr lang="en-US" sz="2400" i="1" dirty="0">
                <a:solidFill>
                  <a:schemeClr val="tx1"/>
                </a:solidFill>
              </a:rPr>
              <a:t>).</a:t>
            </a:r>
            <a:endParaRPr lang="en-US" sz="2400" dirty="0">
              <a:solidFill>
                <a:schemeClr val="tx1"/>
              </a:solidFill>
            </a:endParaRPr>
          </a:p>
          <a:p>
            <a:pPr marL="1371600" lvl="2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400" i="1" dirty="0">
                <a:solidFill>
                  <a:schemeClr val="tx1"/>
                </a:solidFill>
              </a:rPr>
              <a:t>Find the set that contains </a:t>
            </a:r>
            <a:r>
              <a:rPr lang="en-US" sz="2400" i="1" dirty="0" smtClean="0">
                <a:solidFill>
                  <a:schemeClr val="tx1"/>
                </a:solidFill>
              </a:rPr>
              <a:t>T(K</a:t>
            </a:r>
            <a:r>
              <a:rPr lang="en-US" sz="2400" i="1" dirty="0">
                <a:solidFill>
                  <a:schemeClr val="tx1"/>
                </a:solidFill>
              </a:rPr>
              <a:t>) – 1. Call this </a:t>
            </a:r>
            <a:r>
              <a:rPr lang="en-US" sz="2400" i="1" dirty="0" smtClean="0">
                <a:solidFill>
                  <a:schemeClr val="tx1"/>
                </a:solidFill>
              </a:rPr>
              <a:t>set L.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1371600" lvl="2" indent="-457200">
              <a:lnSpc>
                <a:spcPct val="114000"/>
              </a:lnSpc>
              <a:buFont typeface="+mj-lt"/>
              <a:buAutoNum type="alphaLcPeriod"/>
            </a:pPr>
            <a:r>
              <a:rPr lang="en-US" sz="2400" i="1" dirty="0" smtClean="0">
                <a:solidFill>
                  <a:schemeClr val="tx1"/>
                </a:solidFill>
              </a:rPr>
              <a:t>Merge K and L. the value for this new set is the old value of T(L).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136" y="102646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Algorithm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7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</a:t>
            </a:r>
            <a:r>
              <a:rPr lang="en-US" dirty="0" smtClean="0"/>
              <a:t>codes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Huffman </a:t>
            </a:r>
            <a:r>
              <a:rPr lang="en-US" dirty="0"/>
              <a:t>invented a greedy algorithm that constructs an optimal prefix code called a Huffman code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Huffman </a:t>
            </a:r>
            <a:r>
              <a:rPr lang="en-US" dirty="0"/>
              <a:t>coding is a lossless </a:t>
            </a:r>
            <a:r>
              <a:rPr lang="en-US" dirty="0">
                <a:solidFill>
                  <a:schemeClr val="accent1"/>
                </a:solidFill>
              </a:rPr>
              <a:t>data compression algorithm</a:t>
            </a:r>
            <a:r>
              <a:rPr lang="en-US" dirty="0"/>
              <a:t>. </a:t>
            </a:r>
            <a:r>
              <a:rPr lang="en-US" dirty="0" smtClean="0"/>
              <a:t>It assigns </a:t>
            </a:r>
            <a:r>
              <a:rPr lang="en-US" dirty="0"/>
              <a:t>variable-length codes to input characters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Lengths </a:t>
            </a:r>
            <a:r>
              <a:rPr lang="en-US" dirty="0"/>
              <a:t>of the assigned codes are based on the </a:t>
            </a:r>
            <a:r>
              <a:rPr lang="en-US" b="1" dirty="0">
                <a:solidFill>
                  <a:schemeClr val="accent1"/>
                </a:solidFill>
              </a:rPr>
              <a:t>frequencies</a:t>
            </a:r>
            <a:r>
              <a:rPr lang="en-US" dirty="0"/>
              <a:t> of corresponding characters.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most frequent character gets the smallest code and the least frequent character gets the largest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change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following </a:t>
            </a:r>
            <a:r>
              <a:rPr lang="en-US" dirty="0"/>
              <a:t>coins are available: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dollars </a:t>
            </a:r>
            <a:r>
              <a:rPr lang="en-US" dirty="0"/>
              <a:t>(100 cents),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quarters </a:t>
            </a:r>
            <a:r>
              <a:rPr lang="en-US" dirty="0"/>
              <a:t>(25 cents),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dimes </a:t>
            </a:r>
            <a:r>
              <a:rPr lang="en-US" dirty="0"/>
              <a:t>(10 cents),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nickels </a:t>
            </a:r>
            <a:r>
              <a:rPr lang="en-US" dirty="0"/>
              <a:t>(5 cents) and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penny </a:t>
            </a:r>
            <a:r>
              <a:rPr lang="en-US" dirty="0"/>
              <a:t>(1 cent). </a:t>
            </a:r>
          </a:p>
          <a:p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/>
              <a:t>problem is to devise an algorithm for paying a given amount to a customer using the </a:t>
            </a:r>
            <a:r>
              <a:rPr lang="en-US" dirty="0">
                <a:solidFill>
                  <a:schemeClr val="accent1"/>
                </a:solidFill>
              </a:rPr>
              <a:t>smallest possible number of coins.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</a:t>
            </a:r>
            <a:r>
              <a:rPr lang="en-US" dirty="0" smtClean="0"/>
              <a:t>codes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variable-length codes assigned to input characters are </a:t>
            </a:r>
            <a:r>
              <a:rPr lang="en-US" dirty="0">
                <a:solidFill>
                  <a:schemeClr val="accent1"/>
                </a:solidFill>
              </a:rPr>
              <a:t>Prefix Codes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Prefix codes, the codes </a:t>
            </a:r>
            <a:r>
              <a:rPr lang="en-US" dirty="0" smtClean="0"/>
              <a:t>are </a:t>
            </a:r>
            <a:r>
              <a:rPr lang="en-US" dirty="0"/>
              <a:t>assigned in such a way that the </a:t>
            </a:r>
            <a:r>
              <a:rPr lang="en-US" i="1" dirty="0">
                <a:solidFill>
                  <a:srgbClr val="FF0000"/>
                </a:solidFill>
              </a:rPr>
              <a:t>code assigned to one character is not a prefix of code assigned to any other character. 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dirty="0" smtClean="0"/>
              <a:t>For example,  </a:t>
            </a:r>
          </a:p>
          <a:p>
            <a:pPr marL="457200" lvl="1" indent="0" algn="ct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 = 01,  b = 010  and c = 11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0" y="4800600"/>
            <a:ext cx="3048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5345668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 a prefix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982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Huffman Coding makes sure that there is no ambiguity when decoding the generated bit stream.</a:t>
            </a:r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mainly two major parts in Huffman Coding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 a Huffman Tree from input characters.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Traverse the Huffman Tree and assign codes to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</a:t>
            </a:r>
            <a:r>
              <a:rPr lang="en-US" dirty="0" smtClean="0"/>
              <a:t>codes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Step-1</a:t>
            </a:r>
            <a:r>
              <a:rPr lang="en-US" dirty="0"/>
              <a:t>:    Arrange elements in ascending order:-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54297"/>
              </p:ext>
            </p:extLst>
          </p:nvPr>
        </p:nvGraphicFramePr>
        <p:xfrm>
          <a:off x="990600" y="1752600"/>
          <a:ext cx="6629400" cy="12618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228010">
                  <a:extLst>
                    <a:ext uri="{9D8B030D-6E8A-4147-A177-3AD203B41FA5}">
                      <a16:colId xmlns:a16="http://schemas.microsoft.com/office/drawing/2014/main" val="354366288"/>
                    </a:ext>
                  </a:extLst>
                </a:gridCol>
                <a:gridCol w="789687">
                  <a:extLst>
                    <a:ext uri="{9D8B030D-6E8A-4147-A177-3AD203B41FA5}">
                      <a16:colId xmlns:a16="http://schemas.microsoft.com/office/drawing/2014/main" val="1307534128"/>
                    </a:ext>
                  </a:extLst>
                </a:gridCol>
                <a:gridCol w="789687">
                  <a:extLst>
                    <a:ext uri="{9D8B030D-6E8A-4147-A177-3AD203B41FA5}">
                      <a16:colId xmlns:a16="http://schemas.microsoft.com/office/drawing/2014/main" val="1566708603"/>
                    </a:ext>
                  </a:extLst>
                </a:gridCol>
                <a:gridCol w="789687">
                  <a:extLst>
                    <a:ext uri="{9D8B030D-6E8A-4147-A177-3AD203B41FA5}">
                      <a16:colId xmlns:a16="http://schemas.microsoft.com/office/drawing/2014/main" val="931776294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3173872714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699234910"/>
                    </a:ext>
                  </a:extLst>
                </a:gridCol>
                <a:gridCol w="677443">
                  <a:extLst>
                    <a:ext uri="{9D8B030D-6E8A-4147-A177-3AD203B41FA5}">
                      <a16:colId xmlns:a16="http://schemas.microsoft.com/office/drawing/2014/main" val="2308475217"/>
                    </a:ext>
                  </a:extLst>
                </a:gridCol>
              </a:tblGrid>
              <a:tr h="223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Characters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1759993"/>
                  </a:ext>
                </a:extLst>
              </a:tr>
              <a:tr h="6151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Frequency (in thousand)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18347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4953000"/>
            <a:ext cx="9144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f:5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4953000"/>
            <a:ext cx="9525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e:9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4136" y="4953000"/>
            <a:ext cx="976744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c:12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91098" y="4953000"/>
            <a:ext cx="91267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b:13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4953000"/>
            <a:ext cx="9906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d:16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96200" y="4953000"/>
            <a:ext cx="9906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a:45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42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</a:t>
            </a:r>
            <a:r>
              <a:rPr lang="en-US" dirty="0" smtClean="0"/>
              <a:t>codes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3: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4136" y="3276600"/>
            <a:ext cx="9144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f:5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67300" y="3255818"/>
            <a:ext cx="9525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e:9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5683" y="1905000"/>
            <a:ext cx="976744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c:12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02946" y="1905000"/>
            <a:ext cx="91267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b:13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9325" y="1905000"/>
            <a:ext cx="9906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d:16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200" y="1905000"/>
            <a:ext cx="9906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a:45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57428" y="5791200"/>
            <a:ext cx="976744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c:12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88330" y="5791200"/>
            <a:ext cx="91267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b:13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4400" y="4401281"/>
            <a:ext cx="9906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d:16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48600" y="4394123"/>
            <a:ext cx="9906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a:45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416136" y="1808018"/>
            <a:ext cx="779320" cy="71104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6" idx="4"/>
            <a:endCxn id="4" idx="0"/>
          </p:cNvCxnSpPr>
          <p:nvPr/>
        </p:nvCxnSpPr>
        <p:spPr>
          <a:xfrm flipH="1">
            <a:off x="4111336" y="2519065"/>
            <a:ext cx="694460" cy="757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4"/>
            <a:endCxn id="5" idx="0"/>
          </p:cNvCxnSpPr>
          <p:nvPr/>
        </p:nvCxnSpPr>
        <p:spPr>
          <a:xfrm>
            <a:off x="4805796" y="2519065"/>
            <a:ext cx="737754" cy="736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1336" y="2667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195456" y="2667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2282536" y="5811982"/>
            <a:ext cx="9144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f:5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95700" y="5791200"/>
            <a:ext cx="9525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e:9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044536" y="4343400"/>
            <a:ext cx="779320" cy="71104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4" idx="4"/>
            <a:endCxn id="33" idx="0"/>
          </p:cNvCxnSpPr>
          <p:nvPr/>
        </p:nvCxnSpPr>
        <p:spPr>
          <a:xfrm>
            <a:off x="3434196" y="5054447"/>
            <a:ext cx="737754" cy="736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39736" y="520238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23856" y="520238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2739736" y="5049982"/>
            <a:ext cx="694460" cy="757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62721" y="4297372"/>
            <a:ext cx="779320" cy="71104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25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40" idx="4"/>
            <a:endCxn id="13" idx="0"/>
          </p:cNvCxnSpPr>
          <p:nvPr/>
        </p:nvCxnSpPr>
        <p:spPr>
          <a:xfrm>
            <a:off x="6952381" y="5008419"/>
            <a:ext cx="592284" cy="7827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57921" y="515635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7342041" y="515635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44" name="Straight Connector 43"/>
          <p:cNvCxnSpPr>
            <a:endCxn id="12" idx="0"/>
          </p:cNvCxnSpPr>
          <p:nvPr/>
        </p:nvCxnSpPr>
        <p:spPr>
          <a:xfrm flipH="1">
            <a:off x="6245800" y="5003954"/>
            <a:ext cx="706581" cy="787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926524" y="1638300"/>
            <a:ext cx="7912676" cy="2247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714500" y="4140047"/>
            <a:ext cx="7277100" cy="2214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969260"/>
            <a:ext cx="4399914" cy="52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/>
      <p:bldP spid="22" grpId="0"/>
      <p:bldP spid="32" grpId="0" animBg="1"/>
      <p:bldP spid="33" grpId="0" animBg="1"/>
      <p:bldP spid="34" grpId="0" animBg="1"/>
      <p:bldP spid="36" grpId="0"/>
      <p:bldP spid="37" grpId="0"/>
      <p:bldP spid="40" grpId="0" animBg="1"/>
      <p:bldP spid="42" grpId="0"/>
      <p:bldP spid="43" grpId="0"/>
      <p:bldP spid="45" grpId="0" animBg="1"/>
      <p:bldP spid="4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</a:t>
            </a:r>
            <a:r>
              <a:rPr lang="en-US" dirty="0" smtClean="0"/>
              <a:t>codes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71600" y="4191000"/>
            <a:ext cx="1032996" cy="4411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c:12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02502" y="4191000"/>
            <a:ext cx="965232" cy="4411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b:13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55747" y="4144741"/>
            <a:ext cx="1047650" cy="4411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d:16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03397" y="2793922"/>
            <a:ext cx="1047650" cy="4411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a:45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97086" y="5486400"/>
            <a:ext cx="967062" cy="4411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f:5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10250" y="5465618"/>
            <a:ext cx="1007356" cy="4411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e:9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359086" y="4017819"/>
            <a:ext cx="824202" cy="6861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4" idx="4"/>
            <a:endCxn id="33" idx="0"/>
          </p:cNvCxnSpPr>
          <p:nvPr/>
        </p:nvCxnSpPr>
        <p:spPr>
          <a:xfrm>
            <a:off x="4771187" y="4703943"/>
            <a:ext cx="742741" cy="761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054285" y="4876800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138405" y="4876800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035639" y="4728865"/>
            <a:ext cx="694460" cy="757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176893" y="2697173"/>
            <a:ext cx="824202" cy="6861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25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40" idx="4"/>
            <a:endCxn id="13" idx="0"/>
          </p:cNvCxnSpPr>
          <p:nvPr/>
        </p:nvCxnSpPr>
        <p:spPr>
          <a:xfrm>
            <a:off x="2588994" y="3383297"/>
            <a:ext cx="596124" cy="807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72092" y="3556154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956212" y="3556154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1828801" y="3403754"/>
            <a:ext cx="706581" cy="787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62000" y="2433936"/>
            <a:ext cx="7696200" cy="3738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38405" y="2667000"/>
            <a:ext cx="824202" cy="68612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8" idx="4"/>
            <a:endCxn id="34" idx="0"/>
          </p:cNvCxnSpPr>
          <p:nvPr/>
        </p:nvCxnSpPr>
        <p:spPr>
          <a:xfrm flipH="1">
            <a:off x="4771187" y="3353124"/>
            <a:ext cx="779319" cy="664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4" idx="0"/>
          </p:cNvCxnSpPr>
          <p:nvPr/>
        </p:nvCxnSpPr>
        <p:spPr>
          <a:xfrm>
            <a:off x="5590663" y="3378046"/>
            <a:ext cx="788909" cy="766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76800" y="3352800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5917269" y="3424535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16" y="962298"/>
            <a:ext cx="4215770" cy="139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1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32" grpId="0" animBg="1"/>
      <p:bldP spid="33" grpId="0" animBg="1"/>
      <p:bldP spid="34" grpId="0" animBg="1"/>
      <p:bldP spid="36" grpId="0"/>
      <p:bldP spid="37" grpId="0"/>
      <p:bldP spid="40" grpId="0" animBg="1"/>
      <p:bldP spid="42" grpId="0"/>
      <p:bldP spid="43" grpId="0"/>
      <p:bldP spid="46" grpId="0" animBg="1"/>
      <p:bldP spid="48" grpId="0" animBg="1"/>
      <p:bldP spid="51" grpId="0"/>
      <p:bldP spid="5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</a:t>
            </a:r>
            <a:r>
              <a:rPr lang="en-US" dirty="0" smtClean="0"/>
              <a:t>codes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5: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400" y="4572000"/>
            <a:ext cx="1032996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c:12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45302" y="4572000"/>
            <a:ext cx="965232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b:13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8547" y="4525741"/>
            <a:ext cx="104765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d:16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043" y="1828800"/>
            <a:ext cx="104765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a:45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39886" y="5867400"/>
            <a:ext cx="967062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f:5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3050" y="5846618"/>
            <a:ext cx="1007356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e:9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901886" y="4398818"/>
            <a:ext cx="824202" cy="71104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34" idx="4"/>
            <a:endCxn id="33" idx="0"/>
          </p:cNvCxnSpPr>
          <p:nvPr/>
        </p:nvCxnSpPr>
        <p:spPr>
          <a:xfrm>
            <a:off x="4291546" y="5109865"/>
            <a:ext cx="737754" cy="736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97085" y="5257800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4681205" y="5257800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578439" y="5109865"/>
            <a:ext cx="694460" cy="757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719693" y="3078172"/>
            <a:ext cx="824202" cy="71104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25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40" idx="4"/>
            <a:endCxn id="13" idx="0"/>
          </p:cNvCxnSpPr>
          <p:nvPr/>
        </p:nvCxnSpPr>
        <p:spPr>
          <a:xfrm>
            <a:off x="2109353" y="3789219"/>
            <a:ext cx="592284" cy="7827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14892" y="3937154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499012" y="3937154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1371600" y="3784754"/>
            <a:ext cx="706581" cy="787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04800" y="1524000"/>
            <a:ext cx="6400800" cy="487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81205" y="3047999"/>
            <a:ext cx="824202" cy="71104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8" idx="4"/>
            <a:endCxn id="34" idx="0"/>
          </p:cNvCxnSpPr>
          <p:nvPr/>
        </p:nvCxnSpPr>
        <p:spPr>
          <a:xfrm flipH="1">
            <a:off x="4313987" y="3759046"/>
            <a:ext cx="779319" cy="639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14" idx="0"/>
          </p:cNvCxnSpPr>
          <p:nvPr/>
        </p:nvCxnSpPr>
        <p:spPr>
          <a:xfrm>
            <a:off x="5133463" y="3759046"/>
            <a:ext cx="788909" cy="766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19600" y="3733800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5460069" y="3805535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3214398" y="1676400"/>
            <a:ext cx="824202" cy="71104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93069" y="2286000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185612" y="2387447"/>
            <a:ext cx="1367936" cy="6907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48" idx="0"/>
          </p:cNvCxnSpPr>
          <p:nvPr/>
        </p:nvCxnSpPr>
        <p:spPr>
          <a:xfrm>
            <a:off x="3696842" y="2396550"/>
            <a:ext cx="1396464" cy="6514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343400" y="2317172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381" y="162128"/>
            <a:ext cx="3282320" cy="173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32" grpId="0" animBg="1"/>
      <p:bldP spid="33" grpId="0" animBg="1"/>
      <p:bldP spid="34" grpId="0" animBg="1"/>
      <p:bldP spid="36" grpId="0"/>
      <p:bldP spid="37" grpId="0"/>
      <p:bldP spid="40" grpId="0" animBg="1"/>
      <p:bldP spid="42" grpId="0"/>
      <p:bldP spid="43" grpId="0"/>
      <p:bldP spid="46" grpId="0" animBg="1"/>
      <p:bldP spid="48" grpId="0" animBg="1"/>
      <p:bldP spid="51" grpId="0"/>
      <p:bldP spid="52" grpId="0"/>
      <p:bldP spid="26" grpId="0" animBg="1"/>
      <p:bldP spid="27" grpId="0"/>
      <p:bldP spid="4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6: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52800" y="4724400"/>
            <a:ext cx="1032996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c:12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3702" y="4724400"/>
            <a:ext cx="965232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b:13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50362" y="4716241"/>
            <a:ext cx="104765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d:16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50260" y="2213850"/>
            <a:ext cx="104765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a:45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83620" y="5867400"/>
            <a:ext cx="967062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f:5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96784" y="5846618"/>
            <a:ext cx="1007356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e:9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14009" y="4610181"/>
            <a:ext cx="824202" cy="71104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14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endCxn id="33" idx="0"/>
          </p:cNvCxnSpPr>
          <p:nvPr/>
        </p:nvCxnSpPr>
        <p:spPr>
          <a:xfrm>
            <a:off x="6655207" y="5321228"/>
            <a:ext cx="545255" cy="5253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51203" y="5253335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6944334" y="5257800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38" name="Straight Connector 37"/>
          <p:cNvCxnSpPr>
            <a:endCxn id="32" idx="0"/>
          </p:cNvCxnSpPr>
          <p:nvPr/>
        </p:nvCxnSpPr>
        <p:spPr>
          <a:xfrm flipH="1">
            <a:off x="5767151" y="5304140"/>
            <a:ext cx="635492" cy="563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186635" y="3310736"/>
            <a:ext cx="824202" cy="71104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25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4588778" y="4007772"/>
            <a:ext cx="577540" cy="716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46203" y="4034135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4886934" y="4110335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44" name="Straight Connector 43"/>
          <p:cNvCxnSpPr>
            <a:stCxn id="40" idx="4"/>
            <a:endCxn id="12" idx="0"/>
          </p:cNvCxnSpPr>
          <p:nvPr/>
        </p:nvCxnSpPr>
        <p:spPr>
          <a:xfrm flipH="1">
            <a:off x="3869298" y="4021783"/>
            <a:ext cx="729438" cy="7026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851253" y="3296725"/>
            <a:ext cx="824202" cy="71104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8" idx="4"/>
            <a:endCxn id="34" idx="0"/>
          </p:cNvCxnSpPr>
          <p:nvPr/>
        </p:nvCxnSpPr>
        <p:spPr>
          <a:xfrm flipH="1">
            <a:off x="6526110" y="4007772"/>
            <a:ext cx="737244" cy="6024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4"/>
            <a:endCxn id="14" idx="0"/>
          </p:cNvCxnSpPr>
          <p:nvPr/>
        </p:nvCxnSpPr>
        <p:spPr>
          <a:xfrm>
            <a:off x="7263354" y="4007772"/>
            <a:ext cx="810833" cy="7084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13203" y="3962400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7603803" y="4034135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5452969" y="2161513"/>
            <a:ext cx="824202" cy="71104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55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254798" y="977969"/>
            <a:ext cx="976602" cy="85306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26" idx="3"/>
            <a:endCxn id="40" idx="0"/>
          </p:cNvCxnSpPr>
          <p:nvPr/>
        </p:nvCxnSpPr>
        <p:spPr>
          <a:xfrm flipH="1">
            <a:off x="4598736" y="2768430"/>
            <a:ext cx="974935" cy="542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6" idx="5"/>
          </p:cNvCxnSpPr>
          <p:nvPr/>
        </p:nvCxnSpPr>
        <p:spPr>
          <a:xfrm>
            <a:off x="6156469" y="2768430"/>
            <a:ext cx="944904" cy="574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0"/>
            <a:endCxn id="31" idx="3"/>
          </p:cNvCxnSpPr>
          <p:nvPr/>
        </p:nvCxnSpPr>
        <p:spPr>
          <a:xfrm flipV="1">
            <a:off x="1774085" y="1706104"/>
            <a:ext cx="1623733" cy="5077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26" idx="0"/>
          </p:cNvCxnSpPr>
          <p:nvPr/>
        </p:nvCxnSpPr>
        <p:spPr>
          <a:xfrm>
            <a:off x="4068050" y="1713405"/>
            <a:ext cx="1797020" cy="448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34272" y="2662535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6563334" y="2667000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362200" y="1595735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4876800" y="1524000"/>
            <a:ext cx="48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228600" y="76200"/>
            <a:ext cx="8763000" cy="808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Huffman codes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6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4" grpId="0" animBg="1"/>
      <p:bldP spid="15" grpId="0" animBg="1"/>
      <p:bldP spid="32" grpId="0" animBg="1"/>
      <p:bldP spid="33" grpId="0" animBg="1"/>
      <p:bldP spid="34" grpId="0" animBg="1"/>
      <p:bldP spid="36" grpId="0"/>
      <p:bldP spid="37" grpId="0"/>
      <p:bldP spid="40" grpId="0" animBg="1"/>
      <p:bldP spid="42" grpId="0"/>
      <p:bldP spid="43" grpId="0"/>
      <p:bldP spid="48" grpId="0" animBg="1"/>
      <p:bldP spid="51" grpId="0"/>
      <p:bldP spid="52" grpId="0"/>
      <p:bldP spid="26" grpId="0" animBg="1"/>
      <p:bldP spid="31" grpId="0" animBg="1"/>
      <p:bldP spid="39" grpId="0"/>
      <p:bldP spid="45" grpId="0"/>
      <p:bldP spid="46" grpId="0"/>
      <p:bldP spid="5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590800"/>
            <a:ext cx="3505200" cy="3657600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03022"/>
              </p:ext>
            </p:extLst>
          </p:nvPr>
        </p:nvGraphicFramePr>
        <p:xfrm>
          <a:off x="838198" y="1073173"/>
          <a:ext cx="7739496" cy="12618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57402">
                  <a:extLst>
                    <a:ext uri="{9D8B030D-6E8A-4147-A177-3AD203B41FA5}">
                      <a16:colId xmlns:a16="http://schemas.microsoft.com/office/drawing/2014/main" val="3543662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0753412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566708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931776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7387271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699234910"/>
                    </a:ext>
                  </a:extLst>
                </a:gridCol>
                <a:gridCol w="957694">
                  <a:extLst>
                    <a:ext uri="{9D8B030D-6E8A-4147-A177-3AD203B41FA5}">
                      <a16:colId xmlns:a16="http://schemas.microsoft.com/office/drawing/2014/main" val="2308475217"/>
                    </a:ext>
                  </a:extLst>
                </a:gridCol>
              </a:tblGrid>
              <a:tr h="223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Characters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1759993"/>
                  </a:ext>
                </a:extLst>
              </a:tr>
              <a:tr h="6151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Frequency (in thousand)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18347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95600" y="2355827"/>
            <a:ext cx="8382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0727" y="2355827"/>
            <a:ext cx="952498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0152" y="2355827"/>
            <a:ext cx="976744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3823" y="2355827"/>
            <a:ext cx="91267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111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96493" y="2355827"/>
            <a:ext cx="9906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1101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87093" y="2355827"/>
            <a:ext cx="9906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1100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3400" y="3429000"/>
            <a:ext cx="533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09800" y="5043055"/>
            <a:ext cx="457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524000" y="5029200"/>
            <a:ext cx="533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05200" y="5029200"/>
            <a:ext cx="533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24200" y="5791200"/>
            <a:ext cx="457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438400" y="5791200"/>
            <a:ext cx="457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Codes </a:t>
            </a:r>
          </a:p>
        </p:txBody>
      </p:sp>
    </p:spTree>
    <p:extLst>
      <p:ext uri="{BB962C8B-B14F-4D97-AF65-F5344CB8AC3E}">
        <p14:creationId xmlns:p14="http://schemas.microsoft.com/office/powerpoint/2010/main" val="90428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Huffman </a:t>
            </a:r>
            <a:r>
              <a:rPr lang="en-US" dirty="0" smtClean="0"/>
              <a:t>codes algorithm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676400"/>
            <a:ext cx="7620000" cy="434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HUFFMAN(C)</a:t>
            </a:r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i="1" dirty="0">
                <a:solidFill>
                  <a:schemeClr val="tx1"/>
                </a:solidFill>
              </a:rPr>
              <a:t>n = |C|</a:t>
            </a:r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i="1" dirty="0">
                <a:solidFill>
                  <a:schemeClr val="tx1"/>
                </a:solidFill>
              </a:rPr>
              <a:t>Q = C</a:t>
            </a:r>
            <a:endParaRPr lang="en-US" sz="2400" dirty="0">
              <a:solidFill>
                <a:schemeClr val="tx1"/>
              </a:solidFill>
            </a:endParaRPr>
          </a:p>
          <a:p>
            <a:pPr lvl="0">
              <a:lnSpc>
                <a:spcPct val="114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for</a:t>
            </a:r>
            <a:r>
              <a:rPr lang="en-US" sz="2400" i="1" dirty="0">
                <a:solidFill>
                  <a:schemeClr val="tx1"/>
                </a:solidFill>
              </a:rPr>
              <a:t> </a:t>
            </a:r>
            <a:r>
              <a:rPr lang="en-US" sz="2400" i="1" dirty="0" err="1">
                <a:solidFill>
                  <a:schemeClr val="tx1"/>
                </a:solidFill>
              </a:rPr>
              <a:t>i</a:t>
            </a:r>
            <a:r>
              <a:rPr lang="en-US" sz="2400" i="1" dirty="0">
                <a:solidFill>
                  <a:schemeClr val="tx1"/>
                </a:solidFill>
              </a:rPr>
              <a:t> = 1 </a:t>
            </a:r>
            <a:r>
              <a:rPr lang="en-US" sz="2400" b="1" i="1" dirty="0">
                <a:solidFill>
                  <a:schemeClr val="tx1"/>
                </a:solidFill>
              </a:rPr>
              <a:t>to</a:t>
            </a:r>
            <a:r>
              <a:rPr lang="en-US" sz="2400" i="1" dirty="0">
                <a:solidFill>
                  <a:schemeClr val="tx1"/>
                </a:solidFill>
              </a:rPr>
              <a:t> n-1</a:t>
            </a:r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i="1" dirty="0">
                <a:solidFill>
                  <a:schemeClr val="tx1"/>
                </a:solidFill>
              </a:rPr>
              <a:t>        allocate a new node z</a:t>
            </a:r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i="1" dirty="0">
                <a:solidFill>
                  <a:schemeClr val="tx1"/>
                </a:solidFill>
              </a:rPr>
              <a:t>        </a:t>
            </a:r>
            <a:r>
              <a:rPr lang="en-US" sz="2400" i="1" dirty="0" err="1">
                <a:solidFill>
                  <a:schemeClr val="tx1"/>
                </a:solidFill>
              </a:rPr>
              <a:t>z.left</a:t>
            </a:r>
            <a:r>
              <a:rPr lang="en-US" sz="2400" i="1" dirty="0">
                <a:solidFill>
                  <a:schemeClr val="tx1"/>
                </a:solidFill>
              </a:rPr>
              <a:t> = x = EXTRACT-MN(Q)</a:t>
            </a:r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i="1" dirty="0">
                <a:solidFill>
                  <a:schemeClr val="tx1"/>
                </a:solidFill>
              </a:rPr>
              <a:t>        </a:t>
            </a:r>
            <a:r>
              <a:rPr lang="en-US" sz="2400" i="1" dirty="0" err="1">
                <a:solidFill>
                  <a:schemeClr val="tx1"/>
                </a:solidFill>
              </a:rPr>
              <a:t>z.right</a:t>
            </a:r>
            <a:r>
              <a:rPr lang="en-US" sz="2400" i="1" dirty="0">
                <a:solidFill>
                  <a:schemeClr val="tx1"/>
                </a:solidFill>
              </a:rPr>
              <a:t> = y = EXTRACT-MIN(Q)</a:t>
            </a:r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i="1" dirty="0">
                <a:solidFill>
                  <a:schemeClr val="tx1"/>
                </a:solidFill>
              </a:rPr>
              <a:t>        </a:t>
            </a:r>
            <a:r>
              <a:rPr lang="en-US" sz="2400" i="1" dirty="0" err="1">
                <a:solidFill>
                  <a:schemeClr val="tx1"/>
                </a:solidFill>
              </a:rPr>
              <a:t>z.freq</a:t>
            </a:r>
            <a:r>
              <a:rPr lang="en-US" sz="2400" i="1" dirty="0">
                <a:solidFill>
                  <a:schemeClr val="tx1"/>
                </a:solidFill>
              </a:rPr>
              <a:t> = </a:t>
            </a:r>
            <a:r>
              <a:rPr lang="en-US" sz="2400" i="1" dirty="0" err="1">
                <a:solidFill>
                  <a:schemeClr val="tx1"/>
                </a:solidFill>
              </a:rPr>
              <a:t>x.freq</a:t>
            </a:r>
            <a:r>
              <a:rPr lang="en-US" sz="2400" i="1" dirty="0">
                <a:solidFill>
                  <a:schemeClr val="tx1"/>
                </a:solidFill>
              </a:rPr>
              <a:t> + </a:t>
            </a:r>
            <a:r>
              <a:rPr lang="en-US" sz="2400" i="1" dirty="0" err="1">
                <a:solidFill>
                  <a:schemeClr val="tx1"/>
                </a:solidFill>
              </a:rPr>
              <a:t>y.freq</a:t>
            </a:r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i="1" dirty="0">
                <a:solidFill>
                  <a:schemeClr val="tx1"/>
                </a:solidFill>
              </a:rPr>
              <a:t>        INSERT(</a:t>
            </a:r>
            <a:r>
              <a:rPr lang="en-US" sz="2400" i="1" dirty="0" err="1">
                <a:solidFill>
                  <a:schemeClr val="tx1"/>
                </a:solidFill>
              </a:rPr>
              <a:t>Q,z</a:t>
            </a:r>
            <a:r>
              <a:rPr lang="en-US" sz="2400" i="1" dirty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i="1" dirty="0">
                <a:solidFill>
                  <a:schemeClr val="tx1"/>
                </a:solidFill>
              </a:rPr>
              <a:t>return</a:t>
            </a:r>
            <a:r>
              <a:rPr lang="en-US" sz="2400" i="1" dirty="0">
                <a:solidFill>
                  <a:schemeClr val="tx1"/>
                </a:solidFill>
              </a:rPr>
              <a:t> EXTRACT-MIN(Q)  // return the root of the tree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6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</a:t>
            </a:r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optimal Huffman code for the following set of frequency.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: 50,    b : 20, c : 15, d : 30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Frequency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Frequency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54535"/>
              </p:ext>
            </p:extLst>
          </p:nvPr>
        </p:nvGraphicFramePr>
        <p:xfrm>
          <a:off x="1066800" y="2514600"/>
          <a:ext cx="7739496" cy="123717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57402">
                  <a:extLst>
                    <a:ext uri="{9D8B030D-6E8A-4147-A177-3AD203B41FA5}">
                      <a16:colId xmlns:a16="http://schemas.microsoft.com/office/drawing/2014/main" val="3543662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0753412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5667086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931776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7387271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699234910"/>
                    </a:ext>
                  </a:extLst>
                </a:gridCol>
                <a:gridCol w="957694">
                  <a:extLst>
                    <a:ext uri="{9D8B030D-6E8A-4147-A177-3AD203B41FA5}">
                      <a16:colId xmlns:a16="http://schemas.microsoft.com/office/drawing/2014/main" val="2308475217"/>
                    </a:ext>
                  </a:extLst>
                </a:gridCol>
              </a:tblGrid>
              <a:tr h="223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Characters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1759993"/>
                  </a:ext>
                </a:extLst>
              </a:tr>
              <a:tr h="6151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Frequency (in thousand)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18347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44158"/>
              </p:ext>
            </p:extLst>
          </p:nvPr>
        </p:nvGraphicFramePr>
        <p:xfrm>
          <a:off x="1073727" y="4644835"/>
          <a:ext cx="7086599" cy="126187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044949">
                  <a:extLst>
                    <a:ext uri="{9D8B030D-6E8A-4147-A177-3AD203B41FA5}">
                      <a16:colId xmlns:a16="http://schemas.microsoft.com/office/drawing/2014/main" val="354366288"/>
                    </a:ext>
                  </a:extLst>
                </a:gridCol>
                <a:gridCol w="698251">
                  <a:extLst>
                    <a:ext uri="{9D8B030D-6E8A-4147-A177-3AD203B41FA5}">
                      <a16:colId xmlns:a16="http://schemas.microsoft.com/office/drawing/2014/main" val="13075341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667086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17762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7387271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992349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08475217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4084856429"/>
                    </a:ext>
                  </a:extLst>
                </a:gridCol>
              </a:tblGrid>
              <a:tr h="223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Characters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1759993"/>
                  </a:ext>
                </a:extLst>
              </a:tr>
              <a:tr h="6151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Frequency (in thousand)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29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17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1834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8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change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instance, if we must pay $2.89 (289 cents) </a:t>
            </a:r>
          </a:p>
          <a:p>
            <a:r>
              <a:rPr lang="en-US" dirty="0" smtClean="0"/>
              <a:t>The greedy solution: </a:t>
            </a:r>
            <a:endParaRPr lang="en-US" dirty="0"/>
          </a:p>
          <a:p>
            <a:pPr lvl="1"/>
            <a:r>
              <a:rPr lang="en-US" sz="2800" dirty="0" smtClean="0"/>
              <a:t>Candidate set C = {100, 25, 10, 5, 1}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43000" y="3650673"/>
            <a:ext cx="8520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934316" y="2933701"/>
            <a:ext cx="2590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Selected coins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4868574" y="2964873"/>
            <a:ext cx="1446068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Amount 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5068166" y="3699164"/>
            <a:ext cx="113953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289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142999" y="4184073"/>
            <a:ext cx="85205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1125680" y="4717473"/>
            <a:ext cx="82434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25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1142998" y="5250873"/>
            <a:ext cx="80702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25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1142997" y="5784273"/>
            <a:ext cx="807027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25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2573482" y="3647210"/>
            <a:ext cx="77931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2573482" y="5791200"/>
            <a:ext cx="77931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1" name="Rounded Rectangle 20"/>
          <p:cNvSpPr/>
          <p:nvPr/>
        </p:nvSpPr>
        <p:spPr>
          <a:xfrm>
            <a:off x="2573482" y="5250873"/>
            <a:ext cx="77931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2573482" y="4717473"/>
            <a:ext cx="77931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2573482" y="4156364"/>
            <a:ext cx="77931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5049982" y="5250873"/>
            <a:ext cx="1371600" cy="762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Total 10 coins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68166" y="3699164"/>
            <a:ext cx="113953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189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5068166" y="3713019"/>
            <a:ext cx="113953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89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5068166" y="3719946"/>
            <a:ext cx="113953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14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68166" y="3713018"/>
            <a:ext cx="113953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9" name="Oval 8"/>
          <p:cNvSpPr/>
          <p:nvPr/>
        </p:nvSpPr>
        <p:spPr>
          <a:xfrm>
            <a:off x="3733800" y="19812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55956" y="2019300"/>
            <a:ext cx="448974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44774" y="2019300"/>
            <a:ext cx="389226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91200" y="2133600"/>
            <a:ext cx="3048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8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10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7" grpId="0" animBg="1"/>
      <p:bldP spid="28" grpId="0" animBg="1"/>
      <p:bldP spid="9" grpId="0" animBg="1"/>
      <p:bldP spid="9" grpId="1" animBg="1"/>
      <p:bldP spid="11" grpId="0" animBg="1"/>
      <p:bldP spid="11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change algorithm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1143000"/>
            <a:ext cx="71247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Function make-change(n): set of coins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19200" y="1676400"/>
            <a:ext cx="71247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err="1">
                <a:solidFill>
                  <a:schemeClr val="tx1"/>
                </a:solidFill>
              </a:rPr>
              <a:t>const</a:t>
            </a:r>
            <a:r>
              <a:rPr lang="en-US" sz="2400" i="1" dirty="0">
                <a:solidFill>
                  <a:schemeClr val="tx1"/>
                </a:solidFill>
              </a:rPr>
              <a:t> C = {100, 25, 10,  5, 1} {C is the candidate set}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19200" y="3810000"/>
            <a:ext cx="71247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i="1" dirty="0">
                <a:solidFill>
                  <a:schemeClr val="tx1"/>
                </a:solidFill>
              </a:rPr>
              <a:t>x ← the largest item in C such that s + x ≤ n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19200" y="2209800"/>
            <a:ext cx="71247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S ← Ø {S is a set that will hold the solution}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19200" y="2743200"/>
            <a:ext cx="71247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sum ← 0 {sum is the sum of the items in solution set S}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219200" y="3276600"/>
            <a:ext cx="71247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while sum ≠ n do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19200" y="4343400"/>
            <a:ext cx="7124700" cy="7342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i="1" dirty="0">
                <a:solidFill>
                  <a:schemeClr val="tx1"/>
                </a:solidFill>
              </a:rPr>
              <a:t>if there is no such item then </a:t>
            </a:r>
          </a:p>
          <a:p>
            <a:pPr lvl="3"/>
            <a:r>
              <a:rPr lang="en-US" sz="2400" i="1" dirty="0" smtClean="0">
                <a:solidFill>
                  <a:schemeClr val="tx1"/>
                </a:solidFill>
              </a:rPr>
              <a:t>return </a:t>
            </a:r>
            <a:r>
              <a:rPr lang="en-US" sz="2400" i="1" dirty="0">
                <a:solidFill>
                  <a:schemeClr val="tx1"/>
                </a:solidFill>
              </a:rPr>
              <a:t>"no solution found"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19200" y="5029200"/>
            <a:ext cx="7124700" cy="5056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i="1" dirty="0">
                <a:solidFill>
                  <a:schemeClr val="tx1"/>
                </a:solidFill>
              </a:rPr>
              <a:t>S ← S U {a coin of value x)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19200" y="5486400"/>
            <a:ext cx="7124700" cy="4433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i="1" dirty="0">
                <a:solidFill>
                  <a:schemeClr val="tx1"/>
                </a:solidFill>
              </a:rPr>
              <a:t>sum ← sum + x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219200" y="5867400"/>
            <a:ext cx="7124700" cy="4156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return S</a:t>
            </a:r>
          </a:p>
        </p:txBody>
      </p:sp>
    </p:spTree>
    <p:extLst>
      <p:ext uri="{BB962C8B-B14F-4D97-AF65-F5344CB8AC3E}">
        <p14:creationId xmlns:p14="http://schemas.microsoft.com/office/powerpoint/2010/main" val="16330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change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algorithm is "greedy" because at every step it chooses the largest coin it can, </a:t>
            </a:r>
            <a:r>
              <a:rPr lang="en-US" dirty="0">
                <a:solidFill>
                  <a:schemeClr val="accent1"/>
                </a:solidFill>
              </a:rPr>
              <a:t>without worrying </a:t>
            </a:r>
            <a:r>
              <a:rPr lang="en-US" dirty="0"/>
              <a:t>whether this will prove to be a correct decision later. </a:t>
            </a:r>
          </a:p>
          <a:p>
            <a:r>
              <a:rPr lang="en-US" dirty="0" smtClean="0"/>
              <a:t>Furthermore </a:t>
            </a:r>
            <a:r>
              <a:rPr lang="en-US" dirty="0"/>
              <a:t>it never changes its mind: once a coin has been included in the solution, it is there forever. </a:t>
            </a:r>
          </a:p>
          <a:p>
            <a:r>
              <a:rPr lang="en-US" dirty="0" smtClean="0"/>
              <a:t>Example 1: Some </a:t>
            </a:r>
            <a:r>
              <a:rPr lang="en-US" dirty="0"/>
              <a:t>coin denominations </a:t>
            </a:r>
            <a:r>
              <a:rPr lang="en-US" dirty="0" smtClean="0"/>
              <a:t>say : 50, 20, 10, 5, 1</a:t>
            </a:r>
            <a:endParaRPr lang="en-US" dirty="0"/>
          </a:p>
          <a:p>
            <a:pPr lvl="1"/>
            <a:r>
              <a:rPr lang="en-US" dirty="0" smtClean="0"/>
              <a:t>How many minimum coins required to make change </a:t>
            </a:r>
            <a:r>
              <a:rPr lang="en-US" dirty="0"/>
              <a:t>for 37 </a:t>
            </a:r>
            <a:r>
              <a:rPr lang="en-US" dirty="0" smtClean="0"/>
              <a:t>cents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many minimum coins required to make change for </a:t>
            </a:r>
            <a:r>
              <a:rPr lang="en-US" dirty="0" smtClean="0"/>
              <a:t>91 </a:t>
            </a:r>
            <a:r>
              <a:rPr lang="en-US" dirty="0"/>
              <a:t>cents</a:t>
            </a:r>
          </a:p>
          <a:p>
            <a:pPr lvl="1"/>
            <a:endParaRPr lang="en-US" dirty="0" smtClean="0"/>
          </a:p>
          <a:p>
            <a:r>
              <a:rPr lang="en-US" dirty="0"/>
              <a:t>Denominations: 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=6,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=4, </a:t>
            </a:r>
            <a:r>
              <a:rPr lang="en-US" dirty="0" smtClean="0"/>
              <a:t>d</a:t>
            </a:r>
            <a:r>
              <a:rPr lang="en-US" baseline="-25000" dirty="0" smtClean="0"/>
              <a:t>3</a:t>
            </a:r>
            <a:r>
              <a:rPr lang="en-US" dirty="0" smtClean="0"/>
              <a:t>=1. </a:t>
            </a:r>
            <a:r>
              <a:rPr lang="en-US" dirty="0"/>
              <a:t>Make a change of </a:t>
            </a:r>
            <a:r>
              <a:rPr lang="en-US" dirty="0" err="1"/>
              <a:t>Rs</a:t>
            </a:r>
            <a:r>
              <a:rPr lang="en-US" dirty="0"/>
              <a:t>. 8.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924800" y="3733800"/>
            <a:ext cx="609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7848600" y="4572000"/>
            <a:ext cx="609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8077200" y="5410200"/>
            <a:ext cx="609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8077200" y="5410200"/>
            <a:ext cx="609600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49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23242</TotalTime>
  <Words>5793</Words>
  <Application>Microsoft Office PowerPoint</Application>
  <PresentationFormat>On-screen Show (4:3)</PresentationFormat>
  <Paragraphs>2050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3" baseType="lpstr">
      <vt:lpstr>ＭＳ Ｐゴシック</vt:lpstr>
      <vt:lpstr>Arial</vt:lpstr>
      <vt:lpstr>Calibri</vt:lpstr>
      <vt:lpstr>Cambria Math</vt:lpstr>
      <vt:lpstr>Constantia</vt:lpstr>
      <vt:lpstr>FontAwesome</vt:lpstr>
      <vt:lpstr>Open Sans</vt:lpstr>
      <vt:lpstr>Open Sans Extrabold</vt:lpstr>
      <vt:lpstr>Open Sans Semibold</vt:lpstr>
      <vt:lpstr>Shruti</vt:lpstr>
      <vt:lpstr>Symbol</vt:lpstr>
      <vt:lpstr>Times New Roman</vt:lpstr>
      <vt:lpstr>Wingdings</vt:lpstr>
      <vt:lpstr>Office Theme</vt:lpstr>
      <vt:lpstr>Unit – 5 Greedy Algorithm</vt:lpstr>
      <vt:lpstr>Topics to be covered</vt:lpstr>
      <vt:lpstr>Characteristics of greedy algorithms</vt:lpstr>
      <vt:lpstr>Elements of Greedy Strategy</vt:lpstr>
      <vt:lpstr>Greedy algorithm</vt:lpstr>
      <vt:lpstr>Make change problem</vt:lpstr>
      <vt:lpstr>Make change problem</vt:lpstr>
      <vt:lpstr>Make change algorithm</vt:lpstr>
      <vt:lpstr>Make change problem</vt:lpstr>
      <vt:lpstr>Minimum spanning tree</vt:lpstr>
      <vt:lpstr>Kruskal’s algorithm</vt:lpstr>
      <vt:lpstr>Kruskal’s algorithm</vt:lpstr>
      <vt:lpstr>Kruskal’s Algorithm </vt:lpstr>
      <vt:lpstr>Kruskal’s Algorithm </vt:lpstr>
      <vt:lpstr>Kruskal’s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Prim’s Algorithm </vt:lpstr>
      <vt:lpstr>Prim’s Algorithm </vt:lpstr>
      <vt:lpstr>Prim’s Algorithm </vt:lpstr>
      <vt:lpstr>Prim’s Algorithm </vt:lpstr>
      <vt:lpstr>Prim’s Algorithm </vt:lpstr>
      <vt:lpstr>Prim’s Algorithm </vt:lpstr>
      <vt:lpstr>Prim’s Algorithm </vt:lpstr>
      <vt:lpstr>PowerPoint Presentation</vt:lpstr>
      <vt:lpstr>Prim’s Algorithm </vt:lpstr>
      <vt:lpstr>Dijkstra’s algorithm</vt:lpstr>
      <vt:lpstr>Dijkstra’s algorithm</vt:lpstr>
      <vt:lpstr>Dijkstra’s algorithm</vt:lpstr>
      <vt:lpstr>Dijkstra’s algorithm</vt:lpstr>
      <vt:lpstr>Dijkstra’s algorithm</vt:lpstr>
      <vt:lpstr>Fractional Knapsack problem</vt:lpstr>
      <vt:lpstr>Fractional Knapsack problem</vt:lpstr>
      <vt:lpstr>Fractional Knapsack problem</vt:lpstr>
      <vt:lpstr>Fractional Knapsack problem</vt:lpstr>
      <vt:lpstr>Fractional Knapsack problem</vt:lpstr>
      <vt:lpstr>Activity Selection problem</vt:lpstr>
      <vt:lpstr>Activity Selection problem</vt:lpstr>
      <vt:lpstr>Activity Selection problem</vt:lpstr>
      <vt:lpstr>Greedy Algorithm for Activity Selection </vt:lpstr>
      <vt:lpstr>Greedy Algorithm for Activity Selection </vt:lpstr>
      <vt:lpstr>Job scheduling with deadlines</vt:lpstr>
      <vt:lpstr>Job scheduling with deadlines</vt:lpstr>
      <vt:lpstr>Job scheduling with deadlines</vt:lpstr>
      <vt:lpstr>Job scheduling with deadlines</vt:lpstr>
      <vt:lpstr>Job scheduling with deadlines</vt:lpstr>
      <vt:lpstr>Job scheduling with deadlines</vt:lpstr>
      <vt:lpstr>Huffman codes </vt:lpstr>
      <vt:lpstr>Huffman codes </vt:lpstr>
      <vt:lpstr>Huffman codes </vt:lpstr>
      <vt:lpstr>Huffman codes </vt:lpstr>
      <vt:lpstr>Huffman codes </vt:lpstr>
      <vt:lpstr>Huffman codes </vt:lpstr>
      <vt:lpstr>Huffman codes </vt:lpstr>
      <vt:lpstr>  </vt:lpstr>
      <vt:lpstr>Huffman Codes </vt:lpstr>
      <vt:lpstr>Huffman codes algorithm</vt:lpstr>
      <vt:lpstr>Huffman code examples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1084</cp:revision>
  <dcterms:created xsi:type="dcterms:W3CDTF">2013-05-17T03:00:03Z</dcterms:created>
  <dcterms:modified xsi:type="dcterms:W3CDTF">2017-09-19T03:45:28Z</dcterms:modified>
</cp:coreProperties>
</file>