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435" r:id="rId3"/>
    <p:sldId id="436" r:id="rId4"/>
    <p:sldId id="437" r:id="rId5"/>
    <p:sldId id="438" r:id="rId6"/>
    <p:sldId id="440" r:id="rId7"/>
    <p:sldId id="439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86" r:id="rId54"/>
    <p:sldId id="487" r:id="rId55"/>
    <p:sldId id="488" r:id="rId56"/>
    <p:sldId id="489" r:id="rId57"/>
    <p:sldId id="490" r:id="rId58"/>
    <p:sldId id="491" r:id="rId59"/>
    <p:sldId id="492" r:id="rId60"/>
    <p:sldId id="493" r:id="rId61"/>
    <p:sldId id="499" r:id="rId62"/>
    <p:sldId id="500" r:id="rId63"/>
    <p:sldId id="501" r:id="rId64"/>
    <p:sldId id="502" r:id="rId65"/>
    <p:sldId id="503" r:id="rId66"/>
    <p:sldId id="494" r:id="rId67"/>
    <p:sldId id="495" r:id="rId68"/>
    <p:sldId id="496" r:id="rId69"/>
    <p:sldId id="497" r:id="rId70"/>
    <p:sldId id="498" r:id="rId71"/>
    <p:sldId id="32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mT1KF3JqbFIfKdx34RnxhA==" hashData="ZY+A122s5hGxzXdRg0WCE9bY8JU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E40524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63" d="100"/>
          <a:sy n="63" d="100"/>
        </p:scale>
        <p:origin x="-1289" y="-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13414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524000"/>
            <a:ext cx="8763000" cy="48006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1447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5 </a:t>
            </a:r>
            <a:r>
              <a:rPr lang="en-US" sz="1800" b="0" kern="1200" dirty="0" smtClean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3D Transformation &amp; Viewing</a:t>
            </a:r>
            <a:r>
              <a:rPr lang="da-DK" sz="1800" b="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fld id="{37AC90A6-3827-458B-B5F8-36D0DA7C6055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8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5 </a:t>
            </a:r>
            <a:r>
              <a:rPr lang="en-US" sz="1800" b="0" kern="1200" dirty="0" smtClean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3D Transformation &amp; Viewing</a:t>
            </a:r>
            <a:r>
              <a:rPr lang="da-DK" sz="1800" b="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fld id="{37AC90A6-3827-458B-B5F8-36D0DA7C6055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90600"/>
            <a:ext cx="43053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053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3 2D transformation &amp; viewing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fld id="{37AC90A6-3827-458B-B5F8-36D0DA7C6055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32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Unit: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3 2D transformation &amp; viewing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fld id="{37AC90A6-3827-458B-B5F8-36D0DA7C6055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.shekhat@darshan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Vijay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Shekhat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M: 9727235778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E-mail: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vijay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.shekhat@darshan.ac.in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Engineering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32004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Unit-5 3D Transformation &amp; Viewing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05125"/>
            <a:ext cx="2895600" cy="2333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0" y="762000"/>
            <a:ext cx="4495800" cy="121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Computer Graphics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(2160703)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3D </a:t>
            </a:r>
            <a:r>
              <a:rPr lang="en-US" dirty="0" smtClean="0"/>
              <a:t>Rotations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2800" u="sng" dirty="0"/>
                  <a:t>when rotation axis is parallel to one of the standard </a:t>
                </a:r>
                <a:r>
                  <a:rPr lang="en-US" sz="2800" u="sng" dirty="0" smtClean="0"/>
                  <a:t>axis.</a:t>
                </a:r>
              </a:p>
              <a:p>
                <a:pPr lvl="0" algn="just"/>
                <a:r>
                  <a:rPr lang="en-US" dirty="0"/>
                  <a:t>Three steps require to complete such rotation </a:t>
                </a:r>
                <a:r>
                  <a:rPr lang="en-US" dirty="0" smtClean="0"/>
                  <a:t>these are,</a:t>
                </a:r>
                <a:endParaRPr lang="en-US" dirty="0"/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Translate the object so that the rotation axis coincides with the parallel coordinate axis.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Perform the specified rotation about that axis.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Translate the object so that the rotation axis is moved back to its original position.</a:t>
                </a:r>
              </a:p>
              <a:p>
                <a:pPr lvl="0" algn="just"/>
                <a:r>
                  <a:rPr lang="en-US" dirty="0"/>
                  <a:t>This can be represented in equation form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4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3D </a:t>
            </a:r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u="sng" dirty="0"/>
              <a:t>when rotation axis is inclined in arbitrary direction.</a:t>
            </a:r>
            <a:endParaRPr lang="en-US" sz="2800" u="sng" dirty="0" smtClean="0"/>
          </a:p>
          <a:p>
            <a:pPr lvl="0" algn="just"/>
            <a:r>
              <a:rPr lang="en-US" dirty="0" smtClean="0"/>
              <a:t>First we </a:t>
            </a:r>
            <a:r>
              <a:rPr lang="en-US" dirty="0"/>
              <a:t>need rotations to align the axis with a selected coordinate axis and to bring the axis back to its original orientation.</a:t>
            </a:r>
          </a:p>
          <a:p>
            <a:pPr lvl="0" algn="just"/>
            <a:r>
              <a:rPr lang="en-US" dirty="0"/>
              <a:t>Five steps require to complete such </a:t>
            </a:r>
            <a:r>
              <a:rPr lang="en-US" dirty="0" smtClean="0"/>
              <a:t>rotation</a:t>
            </a:r>
            <a:r>
              <a:rPr lang="en-US" dirty="0"/>
              <a:t> </a:t>
            </a:r>
            <a:r>
              <a:rPr lang="en-US" dirty="0" smtClean="0"/>
              <a:t>these are,</a:t>
            </a: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100" dirty="0"/>
              <a:t>Translate the object so that the rotation axis passes through the coordinate origin.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100" dirty="0"/>
              <a:t>Rotate the object so that the axis of rotation coincides with one of the coordinate axes.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100" dirty="0"/>
              <a:t>Perform the specified rotation about that coordinate axis.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100" dirty="0"/>
              <a:t>Apply inverse rotations to bring the rotation axis back to its original orientation.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100" dirty="0"/>
              <a:t>Apply the inverse translation to bring the rotation axis back to its original position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449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 smtClean="0"/>
                  <a:t>We can transform rotation axis onto any of the three coordinate axes.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is a reasonable choice.</a:t>
                </a:r>
              </a:p>
              <a:p>
                <a:pPr lvl="0" algn="just"/>
                <a:r>
                  <a:rPr lang="en-US" dirty="0"/>
                  <a:t>We are given line in the form of two end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 smtClean="0"/>
                  <a:t>Let’s discuss procedure step by step.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7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1. Translate the Object so that the Rotation Axis Passes Through the Coordinate Origin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/>
                  <a:t>For translation of step one we will bring first end point at origin and transformation matrix for the same is as below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08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267200" y="2514600"/>
            <a:ext cx="4291013" cy="3635226"/>
            <a:chOff x="1665" y="2265"/>
            <a:chExt cx="4950" cy="4193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665" y="2265"/>
              <a:ext cx="4950" cy="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2"/>
            <p:cNvSpPr>
              <a:spLocks noChangeShapeType="1"/>
            </p:cNvSpPr>
            <p:nvPr/>
          </p:nvSpPr>
          <p:spPr bwMode="auto">
            <a:xfrm>
              <a:off x="2400" y="2610"/>
              <a:ext cx="1" cy="27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ShapeType="1"/>
            </p:cNvSpPr>
            <p:nvPr/>
          </p:nvSpPr>
          <p:spPr bwMode="auto">
            <a:xfrm>
              <a:off x="1935" y="4877"/>
              <a:ext cx="40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 flipV="1">
              <a:off x="4366" y="3197"/>
              <a:ext cx="931" cy="10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ShapeType="1"/>
            </p:cNvSpPr>
            <p:nvPr/>
          </p:nvSpPr>
          <p:spPr bwMode="auto">
            <a:xfrm flipV="1">
              <a:off x="2430" y="3827"/>
              <a:ext cx="931" cy="103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625" y="4923"/>
              <a:ext cx="435" cy="4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810" tIns="38405" rIns="76810" bIns="38405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860" y="2610"/>
              <a:ext cx="435" cy="4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810" tIns="38405" rIns="7681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AutoShape 6"/>
            <p:cNvSpPr>
              <a:spLocks noChangeShapeType="1"/>
            </p:cNvSpPr>
            <p:nvPr/>
          </p:nvSpPr>
          <p:spPr bwMode="auto">
            <a:xfrm>
              <a:off x="2400" y="4861"/>
              <a:ext cx="825" cy="1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361" y="5782"/>
              <a:ext cx="435" cy="4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810" tIns="38405" rIns="76810" bIns="38405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" name="AutoShape 4"/>
            <p:cNvSpPr>
              <a:spLocks noChangeShapeType="1"/>
            </p:cNvSpPr>
            <p:nvPr/>
          </p:nvSpPr>
          <p:spPr bwMode="auto">
            <a:xfrm flipH="1">
              <a:off x="2430" y="4231"/>
              <a:ext cx="1936" cy="6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3"/>
                <p:cNvSpPr>
                  <a:spLocks noChangeArrowheads="1"/>
                </p:cNvSpPr>
                <p:nvPr/>
              </p:nvSpPr>
              <p:spPr bwMode="auto">
                <a:xfrm>
                  <a:off x="4501" y="4150"/>
                  <a:ext cx="524" cy="40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01" y="4150"/>
                  <a:ext cx="524" cy="4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000" b="-47368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2"/>
                <p:cNvSpPr>
                  <a:spLocks noChangeArrowheads="1"/>
                </p:cNvSpPr>
                <p:nvPr/>
              </p:nvSpPr>
              <p:spPr bwMode="auto">
                <a:xfrm>
                  <a:off x="5297" y="3014"/>
                  <a:ext cx="524" cy="40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7" y="3014"/>
                  <a:ext cx="524" cy="4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000" b="-47368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14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2. Rotate the Object so </a:t>
            </a:r>
            <a:r>
              <a:rPr lang="en-US" sz="3600" dirty="0"/>
              <a:t>t</a:t>
            </a:r>
            <a:r>
              <a:rPr lang="en-US" sz="3600" dirty="0" smtClean="0"/>
              <a:t>hat </a:t>
            </a:r>
            <a:r>
              <a:rPr lang="en-US" sz="3600" dirty="0"/>
              <a:t>t</a:t>
            </a:r>
            <a:r>
              <a:rPr lang="en-US" sz="3600" dirty="0" smtClean="0"/>
              <a:t>he Axis of Rotation Coincides with One of </a:t>
            </a:r>
            <a:r>
              <a:rPr lang="en-US" sz="3600" dirty="0"/>
              <a:t>t</a:t>
            </a:r>
            <a:r>
              <a:rPr lang="en-US" sz="3600" dirty="0" smtClean="0"/>
              <a:t>he Coordinate Axes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/>
                  <a:t>This task can be completed by two rotations first 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second 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But here we do not know rotation angle so we will use dot product and vector product.</a:t>
                </a:r>
              </a:p>
              <a:p>
                <a:pPr lvl="0" algn="just"/>
                <a:r>
                  <a:rPr lang="en-US" dirty="0" smtClean="0"/>
                  <a:t>Vector notation for </a:t>
                </a:r>
                <a:r>
                  <a:rPr lang="en-US" dirty="0"/>
                  <a:t>rotation </a:t>
                </a:r>
                <a:r>
                  <a:rPr lang="en-US" dirty="0" smtClean="0"/>
                  <a:t>axis is,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Unit vector along rotation axis is obtained by dividing vector by its magnitude.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08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14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Now we need cosine and sin value of angle between unit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plane.</a:t>
                </a:r>
              </a:p>
              <a:p>
                <a:pPr lvl="0" algn="just"/>
                <a:r>
                  <a:rPr lang="en-US" dirty="0" smtClean="0"/>
                  <a:t>For that </a:t>
                </a:r>
                <a:r>
                  <a:rPr lang="en-US" dirty="0"/>
                  <a:t>take projection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r>
                  <a:rPr lang="en-US" dirty="0"/>
                  <a:t>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0" algn="just"/>
                <a:r>
                  <a:rPr lang="en-US" dirty="0" smtClean="0"/>
                  <a:t>Find </a:t>
                </a:r>
                <a:r>
                  <a:rPr lang="en-US" dirty="0"/>
                  <a:t>dot product and cross 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Coordinate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we will take projection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is zero</a:t>
                </a:r>
                <a:r>
                  <a:rPr lang="en-US" dirty="0" smtClean="0"/>
                  <a:t>.</a:t>
                </a:r>
              </a:p>
              <a:p>
                <a:pPr lvl="0" algn="just"/>
                <a:r>
                  <a:rPr lang="en-US" dirty="0" smtClean="0"/>
                  <a:t>Dot product,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(0,0,1)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2400" i="1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605801" y="4083638"/>
            <a:ext cx="2343150" cy="2225040"/>
            <a:chOff x="1228725" y="3202305"/>
            <a:chExt cx="2343150" cy="2225040"/>
          </a:xfrm>
        </p:grpSpPr>
        <p:sp>
          <p:nvSpPr>
            <p:cNvPr id="7" name="AutoShape 15"/>
            <p:cNvSpPr>
              <a:spLocks noChangeShapeType="1"/>
            </p:cNvSpPr>
            <p:nvPr/>
          </p:nvSpPr>
          <p:spPr bwMode="auto">
            <a:xfrm>
              <a:off x="2044065" y="3202305"/>
              <a:ext cx="0" cy="1448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4"/>
            <p:cNvSpPr>
              <a:spLocks noChangeShapeType="1"/>
            </p:cNvSpPr>
            <p:nvPr/>
          </p:nvSpPr>
          <p:spPr bwMode="auto">
            <a:xfrm>
              <a:off x="1797050" y="4410710"/>
              <a:ext cx="17373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3"/>
            <p:cNvSpPr>
              <a:spLocks noChangeShapeType="1"/>
            </p:cNvSpPr>
            <p:nvPr/>
          </p:nvSpPr>
          <p:spPr bwMode="auto">
            <a:xfrm flipV="1">
              <a:off x="2059940" y="3943350"/>
              <a:ext cx="387350" cy="459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2"/>
                <p:cNvSpPr>
                  <a:spLocks noChangeArrowheads="1"/>
                </p:cNvSpPr>
                <p:nvPr/>
              </p:nvSpPr>
              <p:spPr bwMode="auto">
                <a:xfrm>
                  <a:off x="3310255" y="4427855"/>
                  <a:ext cx="261620" cy="331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10255" y="4427855"/>
                  <a:ext cx="261620" cy="3314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512" r="-9302" b="-3518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97050" y="3202305"/>
                  <a:ext cx="191135" cy="4076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7050" y="3202305"/>
                  <a:ext cx="191135" cy="40767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0645" r="-29032" b="-89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utoShape 10"/>
            <p:cNvSpPr>
              <a:spLocks noChangeShapeType="1"/>
            </p:cNvSpPr>
            <p:nvPr/>
          </p:nvSpPr>
          <p:spPr bwMode="auto">
            <a:xfrm flipH="1">
              <a:off x="1228725" y="4411980"/>
              <a:ext cx="815340" cy="645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9"/>
                <p:cNvSpPr>
                  <a:spLocks noChangeArrowheads="1"/>
                </p:cNvSpPr>
                <p:nvPr/>
              </p:nvSpPr>
              <p:spPr bwMode="auto">
                <a:xfrm>
                  <a:off x="1299210" y="5048250"/>
                  <a:ext cx="331470" cy="379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9210" y="5048250"/>
                  <a:ext cx="331470" cy="3790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818" b="-161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utoShape 8"/>
            <p:cNvSpPr>
              <a:spLocks noChangeShapeType="1"/>
            </p:cNvSpPr>
            <p:nvPr/>
          </p:nvSpPr>
          <p:spPr bwMode="auto">
            <a:xfrm flipH="1" flipV="1">
              <a:off x="1695450" y="3943350"/>
              <a:ext cx="339090" cy="459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7"/>
                <p:cNvSpPr>
                  <a:spLocks noChangeArrowheads="1"/>
                </p:cNvSpPr>
                <p:nvPr/>
              </p:nvSpPr>
              <p:spPr bwMode="auto">
                <a:xfrm>
                  <a:off x="2447290" y="3827780"/>
                  <a:ext cx="31115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7290" y="3827780"/>
                  <a:ext cx="311150" cy="4000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b="-303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"/>
                <p:cNvSpPr>
                  <a:spLocks noChangeArrowheads="1"/>
                </p:cNvSpPr>
                <p:nvPr/>
              </p:nvSpPr>
              <p:spPr bwMode="auto">
                <a:xfrm>
                  <a:off x="1299210" y="3837940"/>
                  <a:ext cx="405765" cy="3898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9210" y="3837940"/>
                  <a:ext cx="405765" cy="3898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418" b="-140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utoShape 5"/>
            <p:cNvSpPr>
              <a:spLocks noChangeShapeType="1"/>
            </p:cNvSpPr>
            <p:nvPr/>
          </p:nvSpPr>
          <p:spPr bwMode="auto">
            <a:xfrm flipH="1">
              <a:off x="1647825" y="4410710"/>
              <a:ext cx="396240" cy="3136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4"/>
                <p:cNvSpPr>
                  <a:spLocks noChangeArrowheads="1"/>
                </p:cNvSpPr>
                <p:nvPr/>
              </p:nvSpPr>
              <p:spPr bwMode="auto">
                <a:xfrm>
                  <a:off x="1512570" y="4669155"/>
                  <a:ext cx="483870" cy="4756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baseline="-250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2570" y="4669155"/>
                  <a:ext cx="483870" cy="475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 3"/>
            <p:cNvSpPr>
              <a:spLocks/>
            </p:cNvSpPr>
            <p:nvPr/>
          </p:nvSpPr>
          <p:spPr bwMode="auto">
            <a:xfrm flipH="1">
              <a:off x="1756410" y="4152900"/>
              <a:ext cx="91440" cy="4978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"/>
                <p:cNvSpPr>
                  <a:spLocks noChangeArrowheads="1"/>
                </p:cNvSpPr>
                <p:nvPr/>
              </p:nvSpPr>
              <p:spPr bwMode="auto">
                <a:xfrm>
                  <a:off x="1508760" y="4189730"/>
                  <a:ext cx="238125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8760" y="4189730"/>
                  <a:ext cx="238125" cy="3810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1026" b="-967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27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Cross </a:t>
                </a:r>
                <a:r>
                  <a:rPr lang="en-US" dirty="0"/>
                  <a:t>product,</a:t>
                </a:r>
              </a:p>
              <a:p>
                <a:pPr marL="400050" lvl="1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400" dirty="0" smtClean="0"/>
                  <a:t> …(1)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…(2)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 smtClean="0"/>
                  <a:t>From (1) and (2), </a:t>
                </a: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/>
                  <a:t>Comparing magnitude 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∙(1)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605801" y="4083638"/>
            <a:ext cx="2343150" cy="2225040"/>
            <a:chOff x="1228725" y="3202305"/>
            <a:chExt cx="2343150" cy="2225040"/>
          </a:xfrm>
        </p:grpSpPr>
        <p:sp>
          <p:nvSpPr>
            <p:cNvPr id="7" name="AutoShape 15"/>
            <p:cNvSpPr>
              <a:spLocks noChangeShapeType="1"/>
            </p:cNvSpPr>
            <p:nvPr/>
          </p:nvSpPr>
          <p:spPr bwMode="auto">
            <a:xfrm>
              <a:off x="2044065" y="3202305"/>
              <a:ext cx="0" cy="1448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4"/>
            <p:cNvSpPr>
              <a:spLocks noChangeShapeType="1"/>
            </p:cNvSpPr>
            <p:nvPr/>
          </p:nvSpPr>
          <p:spPr bwMode="auto">
            <a:xfrm>
              <a:off x="1797050" y="4410710"/>
              <a:ext cx="17373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3"/>
            <p:cNvSpPr>
              <a:spLocks noChangeShapeType="1"/>
            </p:cNvSpPr>
            <p:nvPr/>
          </p:nvSpPr>
          <p:spPr bwMode="auto">
            <a:xfrm flipV="1">
              <a:off x="2059940" y="3943350"/>
              <a:ext cx="387350" cy="459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2"/>
                <p:cNvSpPr>
                  <a:spLocks noChangeArrowheads="1"/>
                </p:cNvSpPr>
                <p:nvPr/>
              </p:nvSpPr>
              <p:spPr bwMode="auto">
                <a:xfrm>
                  <a:off x="3310255" y="4427855"/>
                  <a:ext cx="261620" cy="3314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10255" y="4427855"/>
                  <a:ext cx="261620" cy="3314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512" r="-9302" b="-3518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97050" y="3202305"/>
                  <a:ext cx="191135" cy="4076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7050" y="3202305"/>
                  <a:ext cx="191135" cy="40767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0645" r="-29032" b="-89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utoShape 10"/>
            <p:cNvSpPr>
              <a:spLocks noChangeShapeType="1"/>
            </p:cNvSpPr>
            <p:nvPr/>
          </p:nvSpPr>
          <p:spPr bwMode="auto">
            <a:xfrm flipH="1">
              <a:off x="1228725" y="4411980"/>
              <a:ext cx="815340" cy="645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9"/>
                <p:cNvSpPr>
                  <a:spLocks noChangeArrowheads="1"/>
                </p:cNvSpPr>
                <p:nvPr/>
              </p:nvSpPr>
              <p:spPr bwMode="auto">
                <a:xfrm>
                  <a:off x="1299210" y="5048250"/>
                  <a:ext cx="331470" cy="379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9210" y="5048250"/>
                  <a:ext cx="331470" cy="3790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818" b="-161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utoShape 8"/>
            <p:cNvSpPr>
              <a:spLocks noChangeShapeType="1"/>
            </p:cNvSpPr>
            <p:nvPr/>
          </p:nvSpPr>
          <p:spPr bwMode="auto">
            <a:xfrm flipH="1" flipV="1">
              <a:off x="1695450" y="3943350"/>
              <a:ext cx="339090" cy="459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7"/>
                <p:cNvSpPr>
                  <a:spLocks noChangeArrowheads="1"/>
                </p:cNvSpPr>
                <p:nvPr/>
              </p:nvSpPr>
              <p:spPr bwMode="auto">
                <a:xfrm>
                  <a:off x="2447290" y="3827780"/>
                  <a:ext cx="31115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7290" y="3827780"/>
                  <a:ext cx="311150" cy="4000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b="-303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"/>
                <p:cNvSpPr>
                  <a:spLocks noChangeArrowheads="1"/>
                </p:cNvSpPr>
                <p:nvPr/>
              </p:nvSpPr>
              <p:spPr bwMode="auto">
                <a:xfrm>
                  <a:off x="1299210" y="3837940"/>
                  <a:ext cx="405765" cy="3898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9210" y="3837940"/>
                  <a:ext cx="405765" cy="3898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418" b="-140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utoShape 5"/>
            <p:cNvSpPr>
              <a:spLocks noChangeShapeType="1"/>
            </p:cNvSpPr>
            <p:nvPr/>
          </p:nvSpPr>
          <p:spPr bwMode="auto">
            <a:xfrm flipH="1">
              <a:off x="1647825" y="4410710"/>
              <a:ext cx="396240" cy="3136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4"/>
                <p:cNvSpPr>
                  <a:spLocks noChangeArrowheads="1"/>
                </p:cNvSpPr>
                <p:nvPr/>
              </p:nvSpPr>
              <p:spPr bwMode="auto">
                <a:xfrm>
                  <a:off x="1512570" y="4669155"/>
                  <a:ext cx="483870" cy="4756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baseline="-250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2570" y="4669155"/>
                  <a:ext cx="483870" cy="475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 3"/>
            <p:cNvSpPr>
              <a:spLocks/>
            </p:cNvSpPr>
            <p:nvPr/>
          </p:nvSpPr>
          <p:spPr bwMode="auto">
            <a:xfrm flipH="1">
              <a:off x="1756410" y="4152900"/>
              <a:ext cx="91440" cy="4978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"/>
                <p:cNvSpPr>
                  <a:spLocks noChangeArrowheads="1"/>
                </p:cNvSpPr>
                <p:nvPr/>
              </p:nvSpPr>
              <p:spPr bwMode="auto">
                <a:xfrm>
                  <a:off x="1508760" y="4189730"/>
                  <a:ext cx="238125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8760" y="4189730"/>
                  <a:ext cx="238125" cy="3810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1026" b="-967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9018" y="1966637"/>
            <a:ext cx="4087917" cy="20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Now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so we will write matrix for rotation about X-axis.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9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 smtClean="0"/>
                  <a:t>After performing above rotation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will rotated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r>
                  <a:rPr lang="en-US" dirty="0"/>
                  <a:t> with coordinates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0,  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As </a:t>
                </a:r>
                <a:r>
                  <a:rPr lang="en-US" dirty="0"/>
                  <a:t>we know 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axis will leave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 </a:t>
                </a:r>
                <a:r>
                  <a:rPr lang="en-US" dirty="0" smtClean="0"/>
                  <a:t>unchanged.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coordinate is zero,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component is same as magnitude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0" algn="just"/>
                <a:r>
                  <a:rPr lang="en-US" dirty="0"/>
                  <a:t>Now rotate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so that it coincides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6012692" y="4065374"/>
            <a:ext cx="3105150" cy="2339975"/>
            <a:chOff x="3345" y="6825"/>
            <a:chExt cx="4890" cy="3685"/>
          </a:xfrm>
        </p:grpSpPr>
        <p:sp>
          <p:nvSpPr>
            <p:cNvPr id="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345" y="6825"/>
              <a:ext cx="4890" cy="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5"/>
            <p:cNvSpPr>
              <a:spLocks noChangeShapeType="1"/>
            </p:cNvSpPr>
            <p:nvPr/>
          </p:nvSpPr>
          <p:spPr bwMode="auto">
            <a:xfrm>
              <a:off x="5004" y="7188"/>
              <a:ext cx="0" cy="2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4"/>
            <p:cNvSpPr>
              <a:spLocks noChangeShapeType="1"/>
            </p:cNvSpPr>
            <p:nvPr/>
          </p:nvSpPr>
          <p:spPr bwMode="auto">
            <a:xfrm>
              <a:off x="4615" y="9091"/>
              <a:ext cx="336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3"/>
            <p:cNvSpPr>
              <a:spLocks noChangeShapeType="1"/>
            </p:cNvSpPr>
            <p:nvPr/>
          </p:nvSpPr>
          <p:spPr bwMode="auto">
            <a:xfrm flipV="1">
              <a:off x="5029" y="8531"/>
              <a:ext cx="477" cy="5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2"/>
                <p:cNvSpPr>
                  <a:spLocks noChangeArrowheads="1"/>
                </p:cNvSpPr>
                <p:nvPr/>
              </p:nvSpPr>
              <p:spPr bwMode="auto">
                <a:xfrm>
                  <a:off x="7556" y="9129"/>
                  <a:ext cx="521" cy="5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56" y="9129"/>
                  <a:ext cx="521" cy="5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926" b="-21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>
                  <a:spLocks noChangeArrowheads="1"/>
                </p:cNvSpPr>
                <p:nvPr/>
              </p:nvSpPr>
              <p:spPr bwMode="auto">
                <a:xfrm>
                  <a:off x="4502" y="7188"/>
                  <a:ext cx="414" cy="6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02" y="7188"/>
                  <a:ext cx="414" cy="6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4186" r="-6977" b="-158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utoShape 10"/>
            <p:cNvSpPr>
              <a:spLocks noChangeShapeType="1"/>
            </p:cNvSpPr>
            <p:nvPr/>
          </p:nvSpPr>
          <p:spPr bwMode="auto">
            <a:xfrm flipH="1">
              <a:off x="3720" y="9093"/>
              <a:ext cx="1284" cy="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9"/>
                <p:cNvSpPr>
                  <a:spLocks noChangeArrowheads="1"/>
                </p:cNvSpPr>
                <p:nvPr/>
              </p:nvSpPr>
              <p:spPr bwMode="auto">
                <a:xfrm>
                  <a:off x="3813" y="9884"/>
                  <a:ext cx="54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3" y="9884"/>
                  <a:ext cx="549" cy="56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053" b="-2413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utoShape 8"/>
            <p:cNvSpPr>
              <a:spLocks noChangeShapeType="1"/>
            </p:cNvSpPr>
            <p:nvPr/>
          </p:nvSpPr>
          <p:spPr bwMode="auto">
            <a:xfrm>
              <a:off x="4989" y="9078"/>
              <a:ext cx="517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7"/>
                <p:cNvSpPr>
                  <a:spLocks noChangeArrowheads="1"/>
                </p:cNvSpPr>
                <p:nvPr/>
              </p:nvSpPr>
              <p:spPr bwMode="auto">
                <a:xfrm>
                  <a:off x="5506" y="8343"/>
                  <a:ext cx="465" cy="6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6" y="8343"/>
                  <a:ext cx="465" cy="6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327" b="-461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"/>
                <p:cNvSpPr>
                  <a:spLocks noChangeArrowheads="1"/>
                </p:cNvSpPr>
                <p:nvPr/>
              </p:nvSpPr>
              <p:spPr bwMode="auto">
                <a:xfrm>
                  <a:off x="5506" y="9469"/>
                  <a:ext cx="764" cy="6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6" y="9469"/>
                  <a:ext cx="764" cy="6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750" b="-149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utoShape 5"/>
            <p:cNvSpPr>
              <a:spLocks noChangeShapeType="1"/>
            </p:cNvSpPr>
            <p:nvPr/>
          </p:nvSpPr>
          <p:spPr bwMode="auto">
            <a:xfrm flipH="1">
              <a:off x="4380" y="9091"/>
              <a:ext cx="624" cy="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4"/>
                <p:cNvSpPr>
                  <a:spLocks noChangeArrowheads="1"/>
                </p:cNvSpPr>
                <p:nvPr/>
              </p:nvSpPr>
              <p:spPr bwMode="auto">
                <a:xfrm>
                  <a:off x="3863" y="8854"/>
                  <a:ext cx="748" cy="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3" y="8854"/>
                  <a:ext cx="748" cy="78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41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3"/>
                <p:cNvSpPr>
                  <a:spLocks noChangeArrowheads="1"/>
                </p:cNvSpPr>
                <p:nvPr/>
              </p:nvSpPr>
              <p:spPr bwMode="auto">
                <a:xfrm>
                  <a:off x="4864" y="9480"/>
                  <a:ext cx="416" cy="5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64" y="9480"/>
                  <a:ext cx="416" cy="5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5814" r="-23256" b="-60714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2"/>
            <p:cNvSpPr>
              <a:spLocks/>
            </p:cNvSpPr>
            <p:nvPr/>
          </p:nvSpPr>
          <p:spPr bwMode="auto">
            <a:xfrm rot="10509903">
              <a:off x="4696" y="9327"/>
              <a:ext cx="585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7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For that we repeat above procedure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to find matrix for 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/>
                  <a:t>Dot product</a:t>
                </a:r>
                <a:r>
                  <a:rPr lang="en-US" dirty="0" smtClean="0"/>
                  <a:t>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i="1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(0,0,1)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i="1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2400" i="1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6012692" y="4065374"/>
            <a:ext cx="3105150" cy="2339975"/>
            <a:chOff x="3345" y="6825"/>
            <a:chExt cx="4890" cy="3685"/>
          </a:xfrm>
        </p:grpSpPr>
        <p:sp>
          <p:nvSpPr>
            <p:cNvPr id="5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345" y="6825"/>
              <a:ext cx="4890" cy="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15"/>
            <p:cNvSpPr>
              <a:spLocks noChangeShapeType="1"/>
            </p:cNvSpPr>
            <p:nvPr/>
          </p:nvSpPr>
          <p:spPr bwMode="auto">
            <a:xfrm>
              <a:off x="5004" y="7188"/>
              <a:ext cx="0" cy="2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4"/>
            <p:cNvSpPr>
              <a:spLocks noChangeShapeType="1"/>
            </p:cNvSpPr>
            <p:nvPr/>
          </p:nvSpPr>
          <p:spPr bwMode="auto">
            <a:xfrm>
              <a:off x="4615" y="9091"/>
              <a:ext cx="336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3"/>
            <p:cNvSpPr>
              <a:spLocks noChangeShapeType="1"/>
            </p:cNvSpPr>
            <p:nvPr/>
          </p:nvSpPr>
          <p:spPr bwMode="auto">
            <a:xfrm flipV="1">
              <a:off x="5029" y="8531"/>
              <a:ext cx="477" cy="5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2"/>
                <p:cNvSpPr>
                  <a:spLocks noChangeArrowheads="1"/>
                </p:cNvSpPr>
                <p:nvPr/>
              </p:nvSpPr>
              <p:spPr bwMode="auto">
                <a:xfrm>
                  <a:off x="7556" y="9129"/>
                  <a:ext cx="521" cy="5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56" y="9129"/>
                  <a:ext cx="521" cy="5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926" b="-21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4502" y="7188"/>
                  <a:ext cx="414" cy="6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02" y="7188"/>
                  <a:ext cx="414" cy="6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4186" r="-6977" b="-158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utoShape 10"/>
            <p:cNvSpPr>
              <a:spLocks noChangeShapeType="1"/>
            </p:cNvSpPr>
            <p:nvPr/>
          </p:nvSpPr>
          <p:spPr bwMode="auto">
            <a:xfrm flipH="1">
              <a:off x="3720" y="9093"/>
              <a:ext cx="1284" cy="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9"/>
                <p:cNvSpPr>
                  <a:spLocks noChangeArrowheads="1"/>
                </p:cNvSpPr>
                <p:nvPr/>
              </p:nvSpPr>
              <p:spPr bwMode="auto">
                <a:xfrm>
                  <a:off x="3813" y="9884"/>
                  <a:ext cx="54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3" y="9884"/>
                  <a:ext cx="549" cy="56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053" b="-2413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utoShape 8"/>
            <p:cNvSpPr>
              <a:spLocks noChangeShapeType="1"/>
            </p:cNvSpPr>
            <p:nvPr/>
          </p:nvSpPr>
          <p:spPr bwMode="auto">
            <a:xfrm>
              <a:off x="4989" y="9078"/>
              <a:ext cx="517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5506" y="8343"/>
                  <a:ext cx="465" cy="6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6" y="8343"/>
                  <a:ext cx="465" cy="6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327" b="-461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5506" y="9469"/>
                  <a:ext cx="764" cy="6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6" y="9469"/>
                  <a:ext cx="764" cy="6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750" b="-149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utoShape 5"/>
            <p:cNvSpPr>
              <a:spLocks noChangeShapeType="1"/>
            </p:cNvSpPr>
            <p:nvPr/>
          </p:nvSpPr>
          <p:spPr bwMode="auto">
            <a:xfrm flipH="1">
              <a:off x="4380" y="9091"/>
              <a:ext cx="624" cy="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3863" y="8854"/>
                  <a:ext cx="748" cy="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3" y="8854"/>
                  <a:ext cx="748" cy="78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41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3"/>
                <p:cNvSpPr>
                  <a:spLocks noChangeArrowheads="1"/>
                </p:cNvSpPr>
                <p:nvPr/>
              </p:nvSpPr>
              <p:spPr bwMode="auto">
                <a:xfrm>
                  <a:off x="4864" y="9480"/>
                  <a:ext cx="416" cy="5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64" y="9480"/>
                  <a:ext cx="416" cy="5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5814" r="-23256" b="-60714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 2"/>
            <p:cNvSpPr>
              <a:spLocks/>
            </p:cNvSpPr>
            <p:nvPr/>
          </p:nvSpPr>
          <p:spPr bwMode="auto">
            <a:xfrm rot="10509903">
              <a:off x="4696" y="9327"/>
              <a:ext cx="585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1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3D </a:t>
            </a:r>
            <a:r>
              <a:rPr lang="en-US" dirty="0" smtClean="0"/>
              <a:t>Translation</a:t>
            </a:r>
          </a:p>
          <a:p>
            <a:pPr algn="just"/>
            <a:r>
              <a:rPr lang="en-US" dirty="0" smtClean="0"/>
              <a:t>3D Rotation</a:t>
            </a:r>
          </a:p>
          <a:p>
            <a:pPr algn="just"/>
            <a:r>
              <a:rPr lang="en-US" dirty="0" smtClean="0"/>
              <a:t>3D Scaling</a:t>
            </a:r>
          </a:p>
          <a:p>
            <a:pPr algn="just"/>
            <a:r>
              <a:rPr lang="en-US" dirty="0" smtClean="0"/>
              <a:t>Other Transformation</a:t>
            </a:r>
          </a:p>
          <a:p>
            <a:pPr algn="just"/>
            <a:r>
              <a:rPr lang="en-US" dirty="0" smtClean="0"/>
              <a:t>Viewing Pipeline</a:t>
            </a:r>
          </a:p>
          <a:p>
            <a:pPr algn="just"/>
            <a:r>
              <a:rPr lang="en-US" dirty="0" smtClean="0"/>
              <a:t>Viewing Co-ordinates</a:t>
            </a:r>
          </a:p>
          <a:p>
            <a:pPr algn="just"/>
            <a:r>
              <a:rPr lang="en-US" dirty="0" smtClean="0"/>
              <a:t>Projections</a:t>
            </a:r>
          </a:p>
          <a:p>
            <a:pPr algn="just"/>
            <a:r>
              <a:rPr lang="en-US" dirty="0" smtClean="0"/>
              <a:t>View Volume and General Projection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911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Cross </a:t>
                </a:r>
                <a:r>
                  <a:rPr lang="en-US" dirty="0"/>
                  <a:t>product,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…(1)</m:t>
                      </m:r>
                    </m:oMath>
                  </m:oMathPara>
                </a14:m>
                <a:endParaRPr lang="en-US" sz="2400" i="1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sz="2800" dirty="0" smtClean="0"/>
                  <a:t>From (1) and (2),</a:t>
                </a:r>
                <a:endParaRPr lang="en-US" sz="2800" i="1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∙(−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/>
                  <a:t>Comparing magnitude 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2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6012692" y="4065374"/>
            <a:ext cx="3105150" cy="2339975"/>
            <a:chOff x="3345" y="6825"/>
            <a:chExt cx="4890" cy="3685"/>
          </a:xfrm>
        </p:grpSpPr>
        <p:sp>
          <p:nvSpPr>
            <p:cNvPr id="5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345" y="6825"/>
              <a:ext cx="4890" cy="3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15"/>
            <p:cNvSpPr>
              <a:spLocks noChangeShapeType="1"/>
            </p:cNvSpPr>
            <p:nvPr/>
          </p:nvSpPr>
          <p:spPr bwMode="auto">
            <a:xfrm>
              <a:off x="5004" y="7188"/>
              <a:ext cx="0" cy="2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4"/>
            <p:cNvSpPr>
              <a:spLocks noChangeShapeType="1"/>
            </p:cNvSpPr>
            <p:nvPr/>
          </p:nvSpPr>
          <p:spPr bwMode="auto">
            <a:xfrm>
              <a:off x="4615" y="9091"/>
              <a:ext cx="336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3"/>
            <p:cNvSpPr>
              <a:spLocks noChangeShapeType="1"/>
            </p:cNvSpPr>
            <p:nvPr/>
          </p:nvSpPr>
          <p:spPr bwMode="auto">
            <a:xfrm flipV="1">
              <a:off x="5029" y="8531"/>
              <a:ext cx="477" cy="5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2"/>
                <p:cNvSpPr>
                  <a:spLocks noChangeArrowheads="1"/>
                </p:cNvSpPr>
                <p:nvPr/>
              </p:nvSpPr>
              <p:spPr bwMode="auto">
                <a:xfrm>
                  <a:off x="7556" y="9129"/>
                  <a:ext cx="521" cy="5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56" y="9129"/>
                  <a:ext cx="521" cy="5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926" b="-21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4502" y="7188"/>
                  <a:ext cx="414" cy="6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02" y="7188"/>
                  <a:ext cx="414" cy="6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4186" r="-6977" b="-158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utoShape 10"/>
            <p:cNvSpPr>
              <a:spLocks noChangeShapeType="1"/>
            </p:cNvSpPr>
            <p:nvPr/>
          </p:nvSpPr>
          <p:spPr bwMode="auto">
            <a:xfrm flipH="1">
              <a:off x="3720" y="9093"/>
              <a:ext cx="1284" cy="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9"/>
                <p:cNvSpPr>
                  <a:spLocks noChangeArrowheads="1"/>
                </p:cNvSpPr>
                <p:nvPr/>
              </p:nvSpPr>
              <p:spPr bwMode="auto">
                <a:xfrm>
                  <a:off x="3813" y="9884"/>
                  <a:ext cx="54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3" y="9884"/>
                  <a:ext cx="549" cy="56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053" b="-2413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utoShape 8"/>
            <p:cNvSpPr>
              <a:spLocks noChangeShapeType="1"/>
            </p:cNvSpPr>
            <p:nvPr/>
          </p:nvSpPr>
          <p:spPr bwMode="auto">
            <a:xfrm>
              <a:off x="4989" y="9078"/>
              <a:ext cx="517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5506" y="8343"/>
                  <a:ext cx="465" cy="6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6" y="8343"/>
                  <a:ext cx="465" cy="6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327" b="-461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5506" y="9469"/>
                  <a:ext cx="764" cy="6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6" y="9469"/>
                  <a:ext cx="764" cy="6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750" b="-149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utoShape 5"/>
            <p:cNvSpPr>
              <a:spLocks noChangeShapeType="1"/>
            </p:cNvSpPr>
            <p:nvPr/>
          </p:nvSpPr>
          <p:spPr bwMode="auto">
            <a:xfrm flipH="1">
              <a:off x="4380" y="9091"/>
              <a:ext cx="624" cy="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3863" y="8854"/>
                  <a:ext cx="748" cy="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3" y="8854"/>
                  <a:ext cx="748" cy="78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41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3"/>
                <p:cNvSpPr>
                  <a:spLocks noChangeArrowheads="1"/>
                </p:cNvSpPr>
                <p:nvPr/>
              </p:nvSpPr>
              <p:spPr bwMode="auto">
                <a:xfrm>
                  <a:off x="4864" y="9480"/>
                  <a:ext cx="416" cy="5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6810" tIns="38405" rIns="76810" bIns="38405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64" y="9480"/>
                  <a:ext cx="416" cy="5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5814" r="-23256" b="-60714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 2"/>
            <p:cNvSpPr>
              <a:spLocks/>
            </p:cNvSpPr>
            <p:nvPr/>
          </p:nvSpPr>
          <p:spPr bwMode="auto">
            <a:xfrm rot="10509903">
              <a:off x="4696" y="9327"/>
              <a:ext cx="585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3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 algn="just"/>
                <a:r>
                  <a:rPr lang="en-US" dirty="0" smtClean="0"/>
                  <a:t>Now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so we will write matrix for 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Now by combining both rotation we can coincides rotation axis with </a:t>
                </a:r>
                <a:r>
                  <a:rPr lang="en-US" dirty="0" smtClean="0"/>
                  <a:t>Z-axis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343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8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3. </a:t>
            </a:r>
            <a:r>
              <a:rPr lang="en-US" dirty="0"/>
              <a:t>Perform the </a:t>
            </a:r>
            <a:r>
              <a:rPr lang="en-US" dirty="0" smtClean="0"/>
              <a:t>Specified Rotation About </a:t>
            </a:r>
            <a:r>
              <a:rPr lang="en-US" dirty="0"/>
              <a:t>that </a:t>
            </a:r>
            <a:r>
              <a:rPr lang="en-US" dirty="0" smtClean="0"/>
              <a:t>Coordinate Axis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 smtClean="0"/>
                  <a:t>As we align </a:t>
                </a:r>
                <a:r>
                  <a:rPr lang="en-US" dirty="0"/>
                  <a:t>rotation axis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now matrix for 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𝑠𝑝𝑒𝑐𝑖𝑓𝑖𝑒𝑑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𝑟𝑜𝑡𝑎𝑡𝑖𝑜𝑛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𝑎𝑛𝑔𝑙𝑒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08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07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4. Apply Inverse Rotations to Bring the Rotation Axis Back to it’s Original Orientation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step is inverse of step number 2,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9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5. Apply the Inverse Translation to Bring the Rotation Axis Back to it’s Original 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step is inverse of step number 1,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So </a:t>
                </a:r>
                <a:r>
                  <a:rPr lang="en-US" b="1" dirty="0"/>
                  <a:t>finally sequence of transformation for general 3D rotation is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4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n-US" sz="4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sz="4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sz="4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sz="4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6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It is used to resize the object in 3D space.</a:t>
            </a:r>
          </a:p>
          <a:p>
            <a:pPr lvl="0" algn="just"/>
            <a:r>
              <a:rPr lang="en-US" dirty="0"/>
              <a:t>We can apply uniform as well as non uniform scaling by selecting proper scaling factor. </a:t>
            </a:r>
          </a:p>
          <a:p>
            <a:pPr algn="just"/>
            <a:r>
              <a:rPr lang="en-US" dirty="0"/>
              <a:t>Scaling in 3D is similar to scaling in 2D. Only one extra coordinate need to consider into it.</a:t>
            </a:r>
          </a:p>
        </p:txBody>
      </p:sp>
      <p:sp>
        <p:nvSpPr>
          <p:cNvPr id="4" name="Cube 3"/>
          <p:cNvSpPr/>
          <p:nvPr/>
        </p:nvSpPr>
        <p:spPr>
          <a:xfrm>
            <a:off x="3276600" y="3962400"/>
            <a:ext cx="1600200" cy="1524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Axes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/>
                  <a:t>Simple coordinate axis scaling can be performed as </a:t>
                </a:r>
                <a:r>
                  <a:rPr lang="en-US" dirty="0" smtClean="0"/>
                  <a:t>below,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3400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724400" y="1828800"/>
            <a:ext cx="4313819" cy="3429000"/>
            <a:chOff x="1650" y="9030"/>
            <a:chExt cx="6105" cy="4852"/>
          </a:xfrm>
        </p:grpSpPr>
        <p:sp>
          <p:nvSpPr>
            <p:cNvPr id="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650" y="9030"/>
              <a:ext cx="6105" cy="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1"/>
            <p:cNvSpPr>
              <a:spLocks noChangeShapeType="1"/>
            </p:cNvSpPr>
            <p:nvPr/>
          </p:nvSpPr>
          <p:spPr bwMode="auto">
            <a:xfrm flipV="1">
              <a:off x="3300" y="9255"/>
              <a:ext cx="0" cy="27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0"/>
            <p:cNvSpPr>
              <a:spLocks noChangeShapeType="1"/>
            </p:cNvSpPr>
            <p:nvPr/>
          </p:nvSpPr>
          <p:spPr bwMode="auto">
            <a:xfrm>
              <a:off x="3300" y="12045"/>
              <a:ext cx="39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ShapeType="1"/>
            </p:cNvSpPr>
            <p:nvPr/>
          </p:nvSpPr>
          <p:spPr bwMode="auto">
            <a:xfrm flipH="1">
              <a:off x="1980" y="12045"/>
              <a:ext cx="1320" cy="16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510" y="10860"/>
              <a:ext cx="1020" cy="99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5205" y="9323"/>
              <a:ext cx="1830" cy="1942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220" y="13275"/>
              <a:ext cx="600" cy="5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5"/>
                <p:cNvSpPr>
                  <a:spLocks noChangeArrowheads="1"/>
                </p:cNvSpPr>
                <p:nvPr/>
              </p:nvSpPr>
              <p:spPr bwMode="auto">
                <a:xfrm>
                  <a:off x="2700" y="9323"/>
                  <a:ext cx="600" cy="5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2209" tIns="31104" rIns="62209" bIns="3110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0" y="9323"/>
                  <a:ext cx="600" cy="5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46" b="-2203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510" y="12045"/>
              <a:ext cx="600" cy="5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" name="AutoShape 3"/>
            <p:cNvSpPr>
              <a:spLocks noChangeShapeType="1"/>
            </p:cNvSpPr>
            <p:nvPr/>
          </p:nvSpPr>
          <p:spPr bwMode="auto">
            <a:xfrm flipV="1">
              <a:off x="4530" y="10523"/>
              <a:ext cx="675" cy="7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3510" y="10013"/>
              <a:ext cx="1515" cy="5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1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</a:t>
            </a:r>
            <a:r>
              <a:rPr lang="en-US" dirty="0"/>
              <a:t>Coordinate Axes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Example: - Scale the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 smtClean="0"/>
                  <a:t> with coordinates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(10,20,10)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(20,30,30)</m:t>
                    </m:r>
                  </m:oMath>
                </a14:m>
                <a:r>
                  <a:rPr lang="en-US" dirty="0" smtClean="0"/>
                  <a:t> respectively with scale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(3,2,4)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Final coordinates after scaling </a:t>
                </a:r>
                <a:r>
                  <a:rPr lang="en-US" dirty="0" smtClean="0"/>
                  <a:t>are,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(30, 40, 40)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 (60, 60, 120)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420862"/>
          </a:xfrm>
        </p:spPr>
        <p:txBody>
          <a:bodyPr/>
          <a:lstStyle/>
          <a:p>
            <a:pPr lvl="0" algn="just"/>
            <a:r>
              <a:rPr lang="en-US" dirty="0"/>
              <a:t>Fixed point scaling is used when we require scaling of object but particular point must be at its original position.</a:t>
            </a:r>
          </a:p>
          <a:p>
            <a:pPr algn="just"/>
            <a:r>
              <a:rPr lang="en-US" dirty="0" smtClean="0"/>
              <a:t>Three </a:t>
            </a:r>
            <a:r>
              <a:rPr lang="en-US" dirty="0"/>
              <a:t>steps require to complete such </a:t>
            </a:r>
            <a:r>
              <a:rPr lang="en-US" dirty="0" smtClean="0"/>
              <a:t>fixed point scaling </a:t>
            </a:r>
            <a:r>
              <a:rPr lang="en-US" dirty="0"/>
              <a:t>these are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267200" y="2501310"/>
            <a:ext cx="4648200" cy="3694795"/>
            <a:chOff x="1080" y="5600"/>
            <a:chExt cx="4205" cy="3342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080" y="5600"/>
              <a:ext cx="4205" cy="3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2494" y="6153"/>
              <a:ext cx="1260" cy="1337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ShapeType="1"/>
            </p:cNvSpPr>
            <p:nvPr/>
          </p:nvSpPr>
          <p:spPr bwMode="auto">
            <a:xfrm flipV="1">
              <a:off x="2216" y="5755"/>
              <a:ext cx="0" cy="19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>
              <a:off x="2216" y="7677"/>
              <a:ext cx="270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ShapeType="1"/>
            </p:cNvSpPr>
            <p:nvPr/>
          </p:nvSpPr>
          <p:spPr bwMode="auto">
            <a:xfrm flipH="1">
              <a:off x="1307" y="7677"/>
              <a:ext cx="909" cy="1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494" y="6808"/>
              <a:ext cx="703" cy="682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73" y="8524"/>
              <a:ext cx="413" cy="3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1803" y="5802"/>
                  <a:ext cx="413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2209" tIns="31104" rIns="62209" bIns="3110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3" y="5802"/>
                  <a:ext cx="413" cy="35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67" b="-12500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427" y="7677"/>
              <a:ext cx="414" cy="3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436" y="7685"/>
              <a:ext cx="1658" cy="3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2209" tIns="31104" rIns="62209" bIns="311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Point</a:t>
              </a:r>
            </a:p>
          </p:txBody>
        </p:sp>
        <p:sp>
          <p:nvSpPr>
            <p:cNvPr id="17" name="AutoShape 2"/>
            <p:cNvSpPr>
              <a:spLocks noChangeShapeType="1"/>
            </p:cNvSpPr>
            <p:nvPr/>
          </p:nvSpPr>
          <p:spPr bwMode="auto">
            <a:xfrm flipH="1" flipV="1">
              <a:off x="2490" y="7490"/>
              <a:ext cx="113" cy="3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2411462"/>
            <a:ext cx="4297190" cy="3913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/>
              <a:t>Translate the fixed point to the origin.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/>
              <a:t>Scale the object relative to the coordinate origin using coordinate axes scaling.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/>
              <a:t>Translate the fixed point back to its original position.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55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Matrix equation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0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Similar to 2D translation, which used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matrices, 3D translation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 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0" algn="just"/>
                <a:r>
                  <a:rPr lang="en-US" dirty="0"/>
                  <a:t>In 3D translation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to be translated by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to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𝑡𝑦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𝑡𝑧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 smtClean="0"/>
                  <a:t>Matrix equation,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vijay\Desktop\3d-transformation-and-viewing-2-638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2857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9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Transformations-</a:t>
            </a:r>
            <a:r>
              <a:rPr lang="en-US" dirty="0"/>
              <a:t>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Reflection means mirror image produced when mirror is placed at require position.</a:t>
                </a:r>
              </a:p>
              <a:p>
                <a:pPr lvl="0" algn="just"/>
                <a:r>
                  <a:rPr lang="en-US" dirty="0"/>
                  <a:t>When mirror is placed in </a:t>
                </a:r>
                <a:r>
                  <a:rPr lang="en-US" dirty="0" smtClean="0"/>
                  <a:t>XY-plane </a:t>
                </a:r>
                <a:r>
                  <a:rPr lang="en-US" dirty="0"/>
                  <a:t>we obtain coordinates of image by just changing the sign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coordinate.</a:t>
                </a:r>
              </a:p>
              <a:p>
                <a:pPr lvl="0" algn="just"/>
                <a:r>
                  <a:rPr lang="en-US" dirty="0"/>
                  <a:t>Transformation matrix for reflection about XY-plane is given </a:t>
                </a:r>
                <a:r>
                  <a:rPr lang="en-US" dirty="0" smtClean="0"/>
                  <a:t>below,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𝑅𝐹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0"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76600"/>
            <a:ext cx="4038600" cy="2847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6124331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Source: http</a:t>
            </a:r>
            <a:r>
              <a:rPr lang="en-US" sz="1600" dirty="0"/>
              <a:t>://www.yourarticlelibrary.com</a:t>
            </a:r>
          </a:p>
        </p:txBody>
      </p:sp>
    </p:spTree>
    <p:extLst>
      <p:ext uri="{BB962C8B-B14F-4D97-AF65-F5344CB8AC3E}">
        <p14:creationId xmlns:p14="http://schemas.microsoft.com/office/powerpoint/2010/main" val="7601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Similarly </a:t>
                </a:r>
                <a:r>
                  <a:rPr lang="en-US" dirty="0"/>
                  <a:t>Transformation matrix for reflection about YZ-plane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𝑅𝐹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Similarly Transformation matrix for reflection about XZ-plane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𝑅𝐹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Transformations-Shear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Shearing transformation can be used to modify object shapes.</a:t>
                </a:r>
              </a:p>
              <a:p>
                <a:pPr lvl="0" algn="just"/>
                <a:r>
                  <a:rPr lang="en-US" dirty="0"/>
                  <a:t>They are also useful in 3D viewing for obtaining general projection transformations.</a:t>
                </a:r>
              </a:p>
              <a:p>
                <a:pPr lvl="0" algn="just"/>
                <a:r>
                  <a:rPr lang="en-US" dirty="0"/>
                  <a:t>Here we use shear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  <a:p>
                <a:pPr lvl="0" algn="just"/>
                <a:r>
                  <a:rPr lang="en-US" dirty="0"/>
                  <a:t>Shear matrix for Z-axis is given </a:t>
                </a:r>
                <a:r>
                  <a:rPr lang="en-US" dirty="0" smtClean="0"/>
                  <a:t>below,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Image result for 3D sh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540979"/>
            <a:ext cx="5025218" cy="249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1" y="6031468"/>
            <a:ext cx="50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 smtClean="0"/>
              <a:t>http</a:t>
            </a:r>
            <a:r>
              <a:rPr lang="en-US" dirty="0"/>
              <a:t>://140.129.20.249/~</a:t>
            </a:r>
            <a:r>
              <a:rPr lang="en-US" dirty="0" smtClean="0"/>
              <a:t>jmchen/cg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Transformations-Shear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Similarly </a:t>
                </a:r>
                <a:r>
                  <a:rPr lang="en-US" dirty="0"/>
                  <a:t>Shear matrix for X-axis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Similarly Shear matrix for X-axis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73803" y="1980205"/>
            <a:ext cx="120739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4848" y="1458890"/>
            <a:ext cx="2133600" cy="157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Modeling Transformation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9492" y="1481497"/>
            <a:ext cx="1660907" cy="157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Viewing Transformation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8818" y="4419600"/>
            <a:ext cx="2107730" cy="158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Projection Transformation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9493" y="4419600"/>
            <a:ext cx="1660906" cy="158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 Transformation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28449" y="1980205"/>
            <a:ext cx="120555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010400" y="4986479"/>
            <a:ext cx="105315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177783" y="4953000"/>
            <a:ext cx="117171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661126" y="4156384"/>
            <a:ext cx="1711160" cy="10183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06584" y="3646223"/>
            <a:ext cx="5318016" cy="25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3057528"/>
            <a:ext cx="304800" cy="84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Co-ordinates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Generating a view of an object is similar to photographing the object.</a:t>
            </a:r>
          </a:p>
          <a:p>
            <a:pPr lvl="0" algn="just"/>
            <a:r>
              <a:rPr lang="en-US" dirty="0"/>
              <a:t>We can take photograph from any side with any angle &amp; orientation of camera.</a:t>
            </a:r>
          </a:p>
          <a:p>
            <a:pPr algn="just"/>
            <a:r>
              <a:rPr lang="en-US" dirty="0"/>
              <a:t>Similarly we can specify viewing coordinate in ordinary direction.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6412" y="3351663"/>
            <a:ext cx="5591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</a:t>
            </a:r>
            <a:r>
              <a:rPr lang="en-US" dirty="0" smtClean="0"/>
              <a:t>View </a:t>
            </a:r>
            <a:r>
              <a:rPr lang="en-US" dirty="0"/>
              <a:t>P</a:t>
            </a:r>
            <a:r>
              <a:rPr lang="en-US" dirty="0" smtClean="0"/>
              <a:t>lan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We decide view for a scene by first establishing viewing coordinate system, also referred as view reference coordinate system.</a:t>
                </a:r>
              </a:p>
              <a:p>
                <a:pPr lvl="0" algn="just"/>
                <a:r>
                  <a:rPr lang="en-US" dirty="0" smtClean="0"/>
                  <a:t>Projection </a:t>
                </a:r>
                <a:r>
                  <a:rPr lang="en-US" dirty="0"/>
                  <a:t>plane is setup in perpendicular direction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axis.</a:t>
                </a:r>
              </a:p>
              <a:p>
                <a:pPr lvl="0" algn="just"/>
                <a:r>
                  <a:rPr lang="en-US" dirty="0"/>
                  <a:t>P</a:t>
                </a:r>
                <a:r>
                  <a:rPr lang="en-US" dirty="0" smtClean="0"/>
                  <a:t>rojections </a:t>
                </a:r>
                <a:r>
                  <a:rPr lang="en-US" dirty="0"/>
                  <a:t>positions in the scene are transferred to viewing </a:t>
                </a:r>
                <a:r>
                  <a:rPr lang="en-US" dirty="0" smtClean="0"/>
                  <a:t>coordinate.</a:t>
                </a:r>
              </a:p>
              <a:p>
                <a:pPr lvl="0" algn="just"/>
                <a:r>
                  <a:rPr lang="en-US" dirty="0" smtClean="0"/>
                  <a:t>Then </a:t>
                </a:r>
                <a:r>
                  <a:rPr lang="en-US" dirty="0"/>
                  <a:t>viewing coordinate are projected onto the view plane.</a:t>
                </a:r>
              </a:p>
              <a:p>
                <a:pPr lvl="0" algn="just"/>
                <a:r>
                  <a:rPr lang="en-US" dirty="0"/>
                  <a:t>The origin of our viewing coordinate system is called view reference point.</a:t>
                </a:r>
              </a:p>
              <a:p>
                <a:pPr lvl="0" algn="just"/>
                <a:r>
                  <a:rPr lang="en-US" dirty="0"/>
                  <a:t>View reference point is often chosen to be close to or on the surface as same object scene.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We </a:t>
                </a:r>
                <a:r>
                  <a:rPr lang="en-US" dirty="0"/>
                  <a:t>can also choose other </a:t>
                </a:r>
                <a:r>
                  <a:rPr lang="en-US" dirty="0" smtClean="0"/>
                  <a:t>point also.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7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Next </a:t>
                </a:r>
                <a:r>
                  <a:rPr lang="en-US" dirty="0"/>
                  <a:t>we select positive direction for the viewing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axis and the orientation of the view plane by specifying the view plane normal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Finally we choose the up direction for the view by specifying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called the view up vector. Which specify orientation of camera.</a:t>
                </a:r>
              </a:p>
              <a:p>
                <a:pPr lvl="0" algn="just"/>
                <a:r>
                  <a:rPr lang="en-US" dirty="0"/>
                  <a:t>View up vector is generally selected perpendicular to normal vector but we can select any angle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1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By </a:t>
                </a:r>
                <a:r>
                  <a:rPr lang="en-US" dirty="0"/>
                  <a:t>fixing view reference point and changing direction of normal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we get different views of same </a:t>
                </a:r>
                <a:r>
                  <a:rPr lang="en-US" dirty="0" smtClean="0"/>
                  <a:t>object.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Image result for different views of same 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71597"/>
            <a:ext cx="6477000" cy="31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617191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Source: https://sourcemaking.com</a:t>
            </a:r>
          </a:p>
        </p:txBody>
      </p:sp>
    </p:spTree>
    <p:extLst>
      <p:ext uri="{BB962C8B-B14F-4D97-AF65-F5344CB8AC3E}">
        <p14:creationId xmlns:p14="http://schemas.microsoft.com/office/powerpoint/2010/main" val="27598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World </a:t>
            </a:r>
            <a:r>
              <a:rPr lang="en-US" sz="3600" dirty="0"/>
              <a:t>to </a:t>
            </a:r>
            <a:r>
              <a:rPr lang="en-US" sz="3600" dirty="0" smtClean="0"/>
              <a:t>Viewing Coordinates </a:t>
            </a:r>
            <a:r>
              <a:rPr lang="en-US" sz="3600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Before taking projection of view plane object description is need to transfer from world to viewing coordinate.</a:t>
            </a:r>
          </a:p>
          <a:p>
            <a:pPr lvl="0" algn="just"/>
            <a:r>
              <a:rPr lang="en-US" dirty="0"/>
              <a:t>It is same as transformation that superimposes viewing coordinate system to world coordinate system.</a:t>
            </a:r>
          </a:p>
          <a:p>
            <a:pPr lvl="0" algn="just"/>
            <a:r>
              <a:rPr lang="en-US" dirty="0"/>
              <a:t>It requires following basic transformation.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smtClean="0"/>
              <a:t>Translate </a:t>
            </a:r>
            <a:r>
              <a:rPr lang="en-US" sz="2400" dirty="0"/>
              <a:t>view reference point to the origin of the world coordinate </a:t>
            </a:r>
            <a:r>
              <a:rPr lang="en-US" sz="2400" dirty="0" smtClean="0"/>
              <a:t>system.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smtClean="0"/>
              <a:t>Apply </a:t>
            </a:r>
            <a:r>
              <a:rPr lang="en-US" sz="2400" dirty="0"/>
              <a:t>rotation to </a:t>
            </a:r>
            <a:r>
              <a:rPr lang="en-US" sz="2400" dirty="0" smtClean="0"/>
              <a:t>align.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1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Example- 3D Translation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Translate the given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(10, 10, 10)</m:t>
                    </m:r>
                  </m:oMath>
                </a14:m>
                <a:r>
                  <a:rPr lang="en-US" dirty="0"/>
                  <a:t> into 3D space with translation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(10, 20, 5)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Final coordinate after translation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(20, 30, 15)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Contd.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Consider </a:t>
                </a:r>
                <a:r>
                  <a:rPr lang="en-US" dirty="0"/>
                  <a:t>view reference point in world coordinate system is at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0" algn="just"/>
                <a:r>
                  <a:rPr lang="en-US" dirty="0" smtClean="0"/>
                  <a:t>For </a:t>
                </a:r>
                <a:r>
                  <a:rPr lang="en-US" dirty="0"/>
                  <a:t>align view reference point to world origin we perform translation with </a:t>
                </a:r>
                <a:r>
                  <a:rPr lang="en-US" dirty="0" smtClean="0"/>
                  <a:t>matrix,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Now we require rotation sequence up-to three coordinate axis rotations depending upon direction we choose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In general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at arbitrary direction then we can align it with word coordinate axes by rotation sequence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𝑅𝑥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Another method for generating the rotation transformation matrix is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unit vectors </a:t>
                </a:r>
                <a:r>
                  <a:rPr lang="en-US" dirty="0"/>
                  <a:t>and from the composite rotation matrix </a:t>
                </a:r>
                <a:r>
                  <a:rPr lang="en-US" dirty="0" smtClean="0"/>
                  <a:t>directly,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This method also automatically adjusts the direction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perpendicular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Than </a:t>
                </a:r>
                <a:r>
                  <a:rPr lang="en-US" dirty="0"/>
                  <a:t>composite rotation matrix for the viewing transformation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This aligns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axis,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𝑌𝑤</m:t>
                    </m:r>
                  </m:oMath>
                </a14:m>
                <a:r>
                  <a:rPr lang="en-US" dirty="0"/>
                  <a:t> axis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𝑍𝑤</m:t>
                    </m:r>
                  </m:oMath>
                </a14:m>
                <a:r>
                  <a:rPr lang="en-US" dirty="0"/>
                  <a:t> axis.</a:t>
                </a:r>
              </a:p>
              <a:p>
                <a:pPr lvl="0" algn="just"/>
                <a:r>
                  <a:rPr lang="en-US" dirty="0"/>
                  <a:t>Finally composite matrix for world to viewing coordinate transformation is given </a:t>
                </a:r>
                <a:r>
                  <a:rPr lang="en-US" dirty="0" smtClean="0"/>
                  <a:t>by,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/>
                  <a:t>This transformation is applied to object’s coordinate to transfer them to the viewing reference frame.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5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Process </a:t>
            </a:r>
            <a:r>
              <a:rPr lang="en-US" dirty="0"/>
              <a:t>of converting three-dimensional coordinates into two-dimensional scene is known as </a:t>
            </a:r>
            <a:r>
              <a:rPr lang="en-US" b="1" dirty="0"/>
              <a:t>projection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There are two projection methods </a:t>
            </a:r>
            <a:r>
              <a:rPr lang="en-US" dirty="0" smtClean="0"/>
              <a:t>namely,</a:t>
            </a: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Parallel Projection.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Perspective Projection.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395537"/>
            <a:ext cx="4267200" cy="34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a parallel projection, coordinate positions are transformed to the view plane along parallel </a:t>
            </a:r>
            <a:r>
              <a:rPr lang="en-US" dirty="0" smtClean="0"/>
              <a:t>lines.</a:t>
            </a:r>
          </a:p>
          <a:p>
            <a:pPr lvl="0"/>
            <a:r>
              <a:rPr lang="en-US" dirty="0" smtClean="0"/>
              <a:t>We </a:t>
            </a:r>
            <a:r>
              <a:rPr lang="en-US" dirty="0"/>
              <a:t>can specify a parallel projection with a projection vector that defines the direction for the projection lines.</a:t>
            </a:r>
          </a:p>
          <a:p>
            <a:pPr lvl="0"/>
            <a:r>
              <a:rPr lang="en-US" dirty="0"/>
              <a:t>It is further divide into two </a:t>
            </a:r>
            <a:r>
              <a:rPr lang="en-US" dirty="0" smtClean="0"/>
              <a:t>types,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Orthographic parallel projection.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Oblique parallel projection.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419600" y="3733800"/>
            <a:ext cx="4569179" cy="2584094"/>
            <a:chOff x="3886905" y="3588105"/>
            <a:chExt cx="4569179" cy="2584094"/>
          </a:xfrm>
        </p:grpSpPr>
        <p:grpSp>
          <p:nvGrpSpPr>
            <p:cNvPr id="5" name="Group 1"/>
            <p:cNvGrpSpPr>
              <a:grpSpLocks noChangeAspect="1"/>
            </p:cNvGrpSpPr>
            <p:nvPr/>
          </p:nvGrpSpPr>
          <p:grpSpPr bwMode="auto">
            <a:xfrm>
              <a:off x="3886905" y="3588105"/>
              <a:ext cx="4569179" cy="2584094"/>
              <a:chOff x="4112" y="12903"/>
              <a:chExt cx="4047" cy="2288"/>
            </a:xfrm>
          </p:grpSpPr>
          <p:sp>
            <p:nvSpPr>
              <p:cNvPr id="6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4112" y="13032"/>
                <a:ext cx="4047" cy="2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AutoShape 11"/>
              <p:cNvSpPr>
                <a:spLocks noChangeArrowheads="1"/>
              </p:cNvSpPr>
              <p:nvPr/>
            </p:nvSpPr>
            <p:spPr bwMode="auto">
              <a:xfrm rot="-1044391">
                <a:off x="6023" y="13449"/>
                <a:ext cx="1573" cy="1242"/>
              </a:xfrm>
              <a:prstGeom prst="parallelogram">
                <a:avLst>
                  <a:gd name="adj" fmla="val 316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AutoShape 10"/>
              <p:cNvSpPr>
                <a:spLocks noChangeShapeType="1"/>
              </p:cNvSpPr>
              <p:nvPr/>
            </p:nvSpPr>
            <p:spPr bwMode="auto">
              <a:xfrm flipH="1">
                <a:off x="4523" y="13795"/>
                <a:ext cx="234" cy="64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AutoShape 9"/>
              <p:cNvSpPr>
                <a:spLocks noChangeShapeType="1"/>
              </p:cNvSpPr>
              <p:nvPr/>
            </p:nvSpPr>
            <p:spPr bwMode="auto">
              <a:xfrm>
                <a:off x="4757" y="13795"/>
                <a:ext cx="2157" cy="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8"/>
              <p:cNvSpPr>
                <a:spLocks noChangeShapeType="1"/>
              </p:cNvSpPr>
              <p:nvPr/>
            </p:nvSpPr>
            <p:spPr bwMode="auto">
              <a:xfrm>
                <a:off x="4534" y="14429"/>
                <a:ext cx="2157" cy="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utoShape 7"/>
              <p:cNvSpPr>
                <a:spLocks noChangeShapeType="1"/>
              </p:cNvSpPr>
              <p:nvPr/>
            </p:nvSpPr>
            <p:spPr bwMode="auto">
              <a:xfrm flipH="1">
                <a:off x="6693" y="13889"/>
                <a:ext cx="234" cy="64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6559" y="12903"/>
                <a:ext cx="1600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71178" tIns="35589" rIns="71178" bIns="3558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View Plane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13391"/>
                    <a:ext cx="617" cy="5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71178" tIns="35589" rIns="71178" bIns="3558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44" y="13391"/>
                    <a:ext cx="617" cy="5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3"/>
                <p:cNvSpPr>
                  <a:spLocks noChangeArrowheads="1"/>
                </p:cNvSpPr>
                <p:nvPr/>
              </p:nvSpPr>
              <p:spPr bwMode="auto">
                <a:xfrm>
                  <a:off x="3913449" y="5143306"/>
                  <a:ext cx="696611" cy="608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1178" tIns="35589" rIns="71178" bIns="3558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3449" y="5143306"/>
                  <a:ext cx="696611" cy="6087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3"/>
                <p:cNvSpPr>
                  <a:spLocks noChangeArrowheads="1"/>
                </p:cNvSpPr>
                <p:nvPr/>
              </p:nvSpPr>
              <p:spPr bwMode="auto">
                <a:xfrm>
                  <a:off x="6950063" y="4397329"/>
                  <a:ext cx="696611" cy="608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1178" tIns="35589" rIns="71178" bIns="3558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0063" y="4397329"/>
                  <a:ext cx="696611" cy="6087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3"/>
                <p:cNvSpPr>
                  <a:spLocks noChangeArrowheads="1"/>
                </p:cNvSpPr>
                <p:nvPr/>
              </p:nvSpPr>
              <p:spPr bwMode="auto">
                <a:xfrm>
                  <a:off x="6716815" y="5140498"/>
                  <a:ext cx="696611" cy="6087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71178" tIns="35589" rIns="71178" bIns="35589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6815" y="5140498"/>
                  <a:ext cx="696611" cy="6087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7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</a:t>
            </a:r>
            <a:r>
              <a:rPr lang="en-US" dirty="0" smtClean="0"/>
              <a:t>Parallel </a:t>
            </a:r>
            <a:r>
              <a:rPr lang="en-US" dirty="0"/>
              <a:t>P</a:t>
            </a:r>
            <a:r>
              <a:rPr lang="en-US" dirty="0" smtClean="0"/>
              <a:t>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When the projection lines are perpendicular to the view plane, we have an orthographic parallel projection.</a:t>
            </a:r>
          </a:p>
          <a:p>
            <a:pPr algn="just"/>
            <a:r>
              <a:rPr lang="en-US" dirty="0"/>
              <a:t>Orthographic projections are most often used to produce the front, side, and top views of an </a:t>
            </a:r>
            <a:r>
              <a:rPr lang="en-US" dirty="0" smtClean="0"/>
              <a:t>object</a:t>
            </a:r>
            <a:r>
              <a:rPr lang="en-US" dirty="0"/>
              <a:t>.</a:t>
            </a:r>
          </a:p>
        </p:txBody>
      </p:sp>
      <p:pic>
        <p:nvPicPr>
          <p:cNvPr id="4" name="Picture 3" descr="C:\Users\vijay\Desktop\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743200"/>
            <a:ext cx="6400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13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Engineering and architectural drawings commonly use orthographic </a:t>
            </a:r>
            <a:r>
              <a:rPr lang="en-US" dirty="0" smtClean="0"/>
              <a:t>projections.</a:t>
            </a:r>
            <a:endParaRPr lang="en-US" dirty="0"/>
          </a:p>
          <a:p>
            <a:pPr lvl="0" algn="just"/>
            <a:r>
              <a:rPr lang="en-US" dirty="0"/>
              <a:t>We can also form orthographic projections that display more than one face of an object. </a:t>
            </a:r>
            <a:endParaRPr lang="en-US" dirty="0" smtClean="0"/>
          </a:p>
          <a:p>
            <a:pPr lvl="0" algn="just"/>
            <a:r>
              <a:rPr lang="en-US" dirty="0" smtClean="0"/>
              <a:t>Such </a:t>
            </a:r>
            <a:r>
              <a:rPr lang="en-US" dirty="0"/>
              <a:t>view are called </a:t>
            </a:r>
            <a:r>
              <a:rPr lang="en-US" b="1" dirty="0"/>
              <a:t>axonometric orthographic projections</a:t>
            </a:r>
            <a:r>
              <a:rPr lang="en-US" dirty="0"/>
              <a:t>. </a:t>
            </a:r>
            <a:r>
              <a:rPr lang="en-US" dirty="0" smtClean="0"/>
              <a:t>Very </a:t>
            </a:r>
            <a:r>
              <a:rPr lang="en-US" dirty="0"/>
              <a:t>good example of it is </a:t>
            </a:r>
            <a:r>
              <a:rPr lang="en-US" b="1" dirty="0"/>
              <a:t>Isometric</a:t>
            </a:r>
            <a:r>
              <a:rPr lang="en-US" dirty="0"/>
              <a:t> projection.</a:t>
            </a:r>
          </a:p>
          <a:p>
            <a:pPr lvl="0" algn="just"/>
            <a:r>
              <a:rPr lang="en-US" dirty="0"/>
              <a:t>Transformation equations for an orthographic parallel projection are straight forward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If </a:t>
                </a:r>
                <a:r>
                  <a:rPr lang="en-US" dirty="0"/>
                  <a:t>the view plane is placed 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𝑣𝑝</m:t>
                    </m:r>
                  </m:oMath>
                </a14:m>
                <a:r>
                  <a:rPr lang="en-US" dirty="0"/>
                  <a:t> along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axis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Then </a:t>
                </a:r>
                <a:r>
                  <a:rPr lang="en-US" dirty="0"/>
                  <a:t>any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viewing coordinates is transformed to projection coordinates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dirty="0" smtClean="0"/>
                  <a:t>Original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-coordinate value is preserved for the depth </a:t>
                </a:r>
                <a:r>
                  <a:rPr lang="en-US" dirty="0" smtClean="0"/>
                  <a:t>information.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2743200" y="3205930"/>
            <a:ext cx="4048125" cy="3110709"/>
            <a:chOff x="1995" y="9870"/>
            <a:chExt cx="4815" cy="3700"/>
          </a:xfrm>
        </p:grpSpPr>
        <p:sp>
          <p:nvSpPr>
            <p:cNvPr id="5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995" y="9870"/>
              <a:ext cx="4815" cy="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13"/>
            <p:cNvSpPr>
              <a:spLocks noChangeArrowheads="1"/>
            </p:cNvSpPr>
            <p:nvPr/>
          </p:nvSpPr>
          <p:spPr bwMode="auto">
            <a:xfrm rot="-1004362">
              <a:off x="3495" y="11115"/>
              <a:ext cx="1530" cy="1365"/>
            </a:xfrm>
            <a:prstGeom prst="flowChartInputOutpu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2"/>
            <p:cNvSpPr>
              <a:spLocks noChangeShapeType="1"/>
            </p:cNvSpPr>
            <p:nvPr/>
          </p:nvSpPr>
          <p:spPr bwMode="auto">
            <a:xfrm flipV="1">
              <a:off x="4307" y="11625"/>
              <a:ext cx="1872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ShapeType="1"/>
            </p:cNvSpPr>
            <p:nvPr/>
          </p:nvSpPr>
          <p:spPr bwMode="auto">
            <a:xfrm flipH="1" flipV="1">
              <a:off x="4156" y="10485"/>
              <a:ext cx="151" cy="1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>
              <a:off x="4321" y="12196"/>
              <a:ext cx="944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820" y="10860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15" y="1135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7"/>
                <p:cNvSpPr>
                  <a:spLocks noChangeArrowheads="1"/>
                </p:cNvSpPr>
                <p:nvPr/>
              </p:nvSpPr>
              <p:spPr bwMode="auto">
                <a:xfrm>
                  <a:off x="1995" y="10250"/>
                  <a:ext cx="1920" cy="5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5" y="10250"/>
                  <a:ext cx="1920" cy="58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97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utoShape 6"/>
            <p:cNvSpPr>
              <a:spLocks noChangeShapeType="1"/>
            </p:cNvSpPr>
            <p:nvPr/>
          </p:nvSpPr>
          <p:spPr bwMode="auto">
            <a:xfrm>
              <a:off x="2942" y="10982"/>
              <a:ext cx="994" cy="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20" y="11376"/>
              <a:ext cx="160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(X,Y)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605" y="12808"/>
              <a:ext cx="900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797" y="11571"/>
              <a:ext cx="916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3862" y="10164"/>
              <a:ext cx="1193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</a:t>
            </a:r>
            <a:r>
              <a:rPr lang="en-US" dirty="0" smtClean="0"/>
              <a:t>Parallel </a:t>
            </a:r>
            <a:r>
              <a:rPr lang="en-US" dirty="0"/>
              <a:t>P</a:t>
            </a:r>
            <a:r>
              <a:rPr lang="en-US" dirty="0" smtClean="0"/>
              <a:t>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An oblique projection is obtained by projecting points along parallel lines that are not perpendicular to the projection plane.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point of which we are taking oblique projection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𝑋𝑝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𝑌𝑝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view plane and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view plane is orthographic projection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algn="just"/>
                <a:r>
                  <a:rPr lang="en-US" dirty="0"/>
                  <a:t>Now from figure using trigonometric rules we can </a:t>
                </a:r>
                <a:r>
                  <a:rPr lang="en-US" dirty="0" smtClean="0"/>
                  <a:t>write,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961890" y="3657600"/>
            <a:ext cx="3804285" cy="2952750"/>
            <a:chOff x="1564" y="8822"/>
            <a:chExt cx="5991" cy="4649"/>
          </a:xfrm>
        </p:grpSpPr>
        <p:sp>
          <p:nvSpPr>
            <p:cNvPr id="6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910" y="8822"/>
              <a:ext cx="5645" cy="4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 rot="-1004362">
              <a:off x="3577" y="9601"/>
              <a:ext cx="3168" cy="2459"/>
            </a:xfrm>
            <a:prstGeom prst="flowChartInputOutpu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22"/>
            <p:cNvSpPr>
              <a:spLocks noChangeShapeType="1"/>
            </p:cNvSpPr>
            <p:nvPr/>
          </p:nvSpPr>
          <p:spPr bwMode="auto">
            <a:xfrm flipV="1">
              <a:off x="4307" y="11315"/>
              <a:ext cx="2842" cy="8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21"/>
            <p:cNvSpPr>
              <a:spLocks noChangeShapeType="1"/>
            </p:cNvSpPr>
            <p:nvPr/>
          </p:nvSpPr>
          <p:spPr bwMode="auto">
            <a:xfrm flipH="1" flipV="1">
              <a:off x="4266" y="9020"/>
              <a:ext cx="41" cy="3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20"/>
            <p:cNvSpPr>
              <a:spLocks noChangeShapeType="1"/>
            </p:cNvSpPr>
            <p:nvPr/>
          </p:nvSpPr>
          <p:spPr bwMode="auto">
            <a:xfrm>
              <a:off x="4321" y="12196"/>
              <a:ext cx="944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820" y="10860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4492" y="1162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64" y="10217"/>
                  <a:ext cx="1966" cy="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4" y="10217"/>
                  <a:ext cx="1966" cy="7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317" r="-976" b="-1375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utoShape 16"/>
            <p:cNvSpPr>
              <a:spLocks noChangeShapeType="1"/>
            </p:cNvSpPr>
            <p:nvPr/>
          </p:nvSpPr>
          <p:spPr bwMode="auto">
            <a:xfrm>
              <a:off x="2942" y="10982"/>
              <a:ext cx="1571" cy="6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980" y="11636"/>
              <a:ext cx="1473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(X,Y)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21" y="12633"/>
              <a:ext cx="1034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6578" y="11267"/>
              <a:ext cx="95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185" y="8822"/>
              <a:ext cx="986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11"/>
            <p:cNvSpPr>
              <a:spLocks noChangeShapeType="1"/>
            </p:cNvSpPr>
            <p:nvPr/>
          </p:nvSpPr>
          <p:spPr bwMode="auto">
            <a:xfrm flipH="1">
              <a:off x="4614" y="10723"/>
              <a:ext cx="557" cy="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5150" y="10601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9"/>
            <p:cNvSpPr>
              <a:spLocks noChangeShapeType="1"/>
            </p:cNvSpPr>
            <p:nvPr/>
          </p:nvSpPr>
          <p:spPr bwMode="auto">
            <a:xfrm flipV="1">
              <a:off x="2963" y="10723"/>
              <a:ext cx="2208" cy="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587" y="9897"/>
              <a:ext cx="1991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Xp</a:t>
              </a: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Yp</a:t>
              </a: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3" name="AutoShape 7"/>
            <p:cNvSpPr>
              <a:spLocks noChangeShapeType="1"/>
            </p:cNvSpPr>
            <p:nvPr/>
          </p:nvSpPr>
          <p:spPr bwMode="auto">
            <a:xfrm flipV="1">
              <a:off x="4699" y="11318"/>
              <a:ext cx="1026" cy="3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rc 6"/>
            <p:cNvSpPr>
              <a:spLocks/>
            </p:cNvSpPr>
            <p:nvPr/>
          </p:nvSpPr>
          <p:spPr bwMode="auto">
            <a:xfrm>
              <a:off x="4609" y="10805"/>
              <a:ext cx="307" cy="317"/>
            </a:xfrm>
            <a:custGeom>
              <a:avLst/>
              <a:gdLst>
                <a:gd name="G0" fmla="+- 21600 0 0"/>
                <a:gd name="G1" fmla="+- 14827 0 0"/>
                <a:gd name="G2" fmla="+- 21600 0 0"/>
                <a:gd name="T0" fmla="*/ 32556 w 32556"/>
                <a:gd name="T1" fmla="*/ 33442 h 36427"/>
                <a:gd name="T2" fmla="*/ 5893 w 32556"/>
                <a:gd name="T3" fmla="*/ 0 h 36427"/>
                <a:gd name="T4" fmla="*/ 21600 w 32556"/>
                <a:gd name="T5" fmla="*/ 14827 h 3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56" h="36427" fill="none" extrusionOk="0">
                  <a:moveTo>
                    <a:pt x="32556" y="33442"/>
                  </a:moveTo>
                  <a:cubicBezTo>
                    <a:pt x="29235" y="35396"/>
                    <a:pt x="25452" y="36427"/>
                    <a:pt x="21600" y="36427"/>
                  </a:cubicBezTo>
                  <a:cubicBezTo>
                    <a:pt x="9670" y="36427"/>
                    <a:pt x="0" y="26756"/>
                    <a:pt x="0" y="14827"/>
                  </a:cubicBezTo>
                  <a:cubicBezTo>
                    <a:pt x="0" y="9313"/>
                    <a:pt x="2108" y="4009"/>
                    <a:pt x="5892" y="-1"/>
                  </a:cubicBezTo>
                </a:path>
                <a:path w="32556" h="36427" stroke="0" extrusionOk="0">
                  <a:moveTo>
                    <a:pt x="32556" y="33442"/>
                  </a:moveTo>
                  <a:cubicBezTo>
                    <a:pt x="29235" y="35396"/>
                    <a:pt x="25452" y="36427"/>
                    <a:pt x="21600" y="36427"/>
                  </a:cubicBezTo>
                  <a:cubicBezTo>
                    <a:pt x="9670" y="36427"/>
                    <a:pt x="0" y="26756"/>
                    <a:pt x="0" y="14827"/>
                  </a:cubicBezTo>
                  <a:cubicBezTo>
                    <a:pt x="0" y="9313"/>
                    <a:pt x="2108" y="4009"/>
                    <a:pt x="5892" y="-1"/>
                  </a:cubicBezTo>
                  <a:lnTo>
                    <a:pt x="21600" y="148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373" y="10466"/>
              <a:ext cx="828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762" y="10952"/>
              <a:ext cx="919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27" name="Arc 3"/>
            <p:cNvSpPr>
              <a:spLocks/>
            </p:cNvSpPr>
            <p:nvPr/>
          </p:nvSpPr>
          <p:spPr bwMode="auto">
            <a:xfrm>
              <a:off x="4845" y="11318"/>
              <a:ext cx="204" cy="2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4820" y="10595"/>
              <a:ext cx="738" cy="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3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depends on the 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coordinate of the point to be </a:t>
                </a:r>
                <a:r>
                  <a:rPr lang="en-US" dirty="0" smtClean="0"/>
                  <a:t>projected,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      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Now put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projection equation.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5117370" y="1676400"/>
            <a:ext cx="3804285" cy="2952750"/>
            <a:chOff x="1564" y="8822"/>
            <a:chExt cx="5991" cy="4649"/>
          </a:xfrm>
        </p:grpSpPr>
        <p:sp>
          <p:nvSpPr>
            <p:cNvPr id="5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910" y="8822"/>
              <a:ext cx="5645" cy="4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 rot="-1004362">
              <a:off x="3577" y="9601"/>
              <a:ext cx="3168" cy="2459"/>
            </a:xfrm>
            <a:prstGeom prst="flowChartInputOutpu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22"/>
            <p:cNvSpPr>
              <a:spLocks noChangeShapeType="1"/>
            </p:cNvSpPr>
            <p:nvPr/>
          </p:nvSpPr>
          <p:spPr bwMode="auto">
            <a:xfrm flipV="1">
              <a:off x="4307" y="11315"/>
              <a:ext cx="2842" cy="8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21"/>
            <p:cNvSpPr>
              <a:spLocks noChangeShapeType="1"/>
            </p:cNvSpPr>
            <p:nvPr/>
          </p:nvSpPr>
          <p:spPr bwMode="auto">
            <a:xfrm flipH="1" flipV="1">
              <a:off x="4266" y="9020"/>
              <a:ext cx="41" cy="3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ShapeType="1"/>
            </p:cNvSpPr>
            <p:nvPr/>
          </p:nvSpPr>
          <p:spPr bwMode="auto">
            <a:xfrm>
              <a:off x="4321" y="12196"/>
              <a:ext cx="944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2820" y="10860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4492" y="1162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7"/>
                <p:cNvSpPr>
                  <a:spLocks noChangeArrowheads="1"/>
                </p:cNvSpPr>
                <p:nvPr/>
              </p:nvSpPr>
              <p:spPr bwMode="auto">
                <a:xfrm>
                  <a:off x="1564" y="10217"/>
                  <a:ext cx="1966" cy="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4" y="10217"/>
                  <a:ext cx="1966" cy="7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317" r="-976" b="-1375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utoShape 16"/>
            <p:cNvSpPr>
              <a:spLocks noChangeShapeType="1"/>
            </p:cNvSpPr>
            <p:nvPr/>
          </p:nvSpPr>
          <p:spPr bwMode="auto">
            <a:xfrm>
              <a:off x="2942" y="10982"/>
              <a:ext cx="1571" cy="6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980" y="11636"/>
              <a:ext cx="1473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(X,Y)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21" y="12633"/>
              <a:ext cx="1034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578" y="11267"/>
              <a:ext cx="95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185" y="8822"/>
              <a:ext cx="986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Yv</a:t>
              </a:r>
              <a:endParaRPr lang="en-US" sz="24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AutoShape 11"/>
            <p:cNvSpPr>
              <a:spLocks noChangeShapeType="1"/>
            </p:cNvSpPr>
            <p:nvPr/>
          </p:nvSpPr>
          <p:spPr bwMode="auto">
            <a:xfrm flipH="1">
              <a:off x="4614" y="10723"/>
              <a:ext cx="557" cy="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5150" y="10601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9"/>
            <p:cNvSpPr>
              <a:spLocks noChangeShapeType="1"/>
            </p:cNvSpPr>
            <p:nvPr/>
          </p:nvSpPr>
          <p:spPr bwMode="auto">
            <a:xfrm flipV="1">
              <a:off x="2963" y="10723"/>
              <a:ext cx="2208" cy="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587" y="9897"/>
              <a:ext cx="1991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Xp</a:t>
              </a: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4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Yp</a:t>
              </a: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" name="AutoShape 7"/>
            <p:cNvSpPr>
              <a:spLocks noChangeShapeType="1"/>
            </p:cNvSpPr>
            <p:nvPr/>
          </p:nvSpPr>
          <p:spPr bwMode="auto">
            <a:xfrm flipV="1">
              <a:off x="4699" y="11318"/>
              <a:ext cx="1026" cy="3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rc 6"/>
            <p:cNvSpPr>
              <a:spLocks/>
            </p:cNvSpPr>
            <p:nvPr/>
          </p:nvSpPr>
          <p:spPr bwMode="auto">
            <a:xfrm>
              <a:off x="4609" y="10805"/>
              <a:ext cx="307" cy="317"/>
            </a:xfrm>
            <a:custGeom>
              <a:avLst/>
              <a:gdLst>
                <a:gd name="G0" fmla="+- 21600 0 0"/>
                <a:gd name="G1" fmla="+- 14827 0 0"/>
                <a:gd name="G2" fmla="+- 21600 0 0"/>
                <a:gd name="T0" fmla="*/ 32556 w 32556"/>
                <a:gd name="T1" fmla="*/ 33442 h 36427"/>
                <a:gd name="T2" fmla="*/ 5893 w 32556"/>
                <a:gd name="T3" fmla="*/ 0 h 36427"/>
                <a:gd name="T4" fmla="*/ 21600 w 32556"/>
                <a:gd name="T5" fmla="*/ 14827 h 3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56" h="36427" fill="none" extrusionOk="0">
                  <a:moveTo>
                    <a:pt x="32556" y="33442"/>
                  </a:moveTo>
                  <a:cubicBezTo>
                    <a:pt x="29235" y="35396"/>
                    <a:pt x="25452" y="36427"/>
                    <a:pt x="21600" y="36427"/>
                  </a:cubicBezTo>
                  <a:cubicBezTo>
                    <a:pt x="9670" y="36427"/>
                    <a:pt x="0" y="26756"/>
                    <a:pt x="0" y="14827"/>
                  </a:cubicBezTo>
                  <a:cubicBezTo>
                    <a:pt x="0" y="9313"/>
                    <a:pt x="2108" y="4009"/>
                    <a:pt x="5892" y="-1"/>
                  </a:cubicBezTo>
                </a:path>
                <a:path w="32556" h="36427" stroke="0" extrusionOk="0">
                  <a:moveTo>
                    <a:pt x="32556" y="33442"/>
                  </a:moveTo>
                  <a:cubicBezTo>
                    <a:pt x="29235" y="35396"/>
                    <a:pt x="25452" y="36427"/>
                    <a:pt x="21600" y="36427"/>
                  </a:cubicBezTo>
                  <a:cubicBezTo>
                    <a:pt x="9670" y="36427"/>
                    <a:pt x="0" y="26756"/>
                    <a:pt x="0" y="14827"/>
                  </a:cubicBezTo>
                  <a:cubicBezTo>
                    <a:pt x="0" y="9313"/>
                    <a:pt x="2108" y="4009"/>
                    <a:pt x="5892" y="-1"/>
                  </a:cubicBezTo>
                  <a:lnTo>
                    <a:pt x="21600" y="148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4373" y="10466"/>
              <a:ext cx="828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762" y="10952"/>
              <a:ext cx="919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Φ</a:t>
              </a:r>
            </a:p>
          </p:txBody>
        </p:sp>
        <p:sp>
          <p:nvSpPr>
            <p:cNvPr id="26" name="Arc 3"/>
            <p:cNvSpPr>
              <a:spLocks/>
            </p:cNvSpPr>
            <p:nvPr/>
          </p:nvSpPr>
          <p:spPr bwMode="auto">
            <a:xfrm>
              <a:off x="4845" y="11318"/>
              <a:ext cx="204" cy="2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"/>
            <p:cNvSpPr>
              <a:spLocks noChangeArrowheads="1"/>
            </p:cNvSpPr>
            <p:nvPr/>
          </p:nvSpPr>
          <p:spPr bwMode="auto">
            <a:xfrm>
              <a:off x="4820" y="10595"/>
              <a:ext cx="738" cy="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For 3D rotation we need to pick an axis to rotate about.</a:t>
                </a:r>
              </a:p>
              <a:p>
                <a:r>
                  <a:rPr lang="en-US" dirty="0"/>
                  <a:t>The most common choices are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,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, it is known as coordinate axis rotation.</a:t>
                </a:r>
              </a:p>
              <a:p>
                <a:r>
                  <a:rPr lang="en-US" dirty="0" smtClean="0"/>
                  <a:t>We can also chose other arbitrary axis for rotation.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3D r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2971800"/>
            <a:ext cx="55340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4986" y="6076950"/>
            <a:ext cx="553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Source: http</a:t>
            </a:r>
            <a:r>
              <a:rPr lang="en-US" sz="1600" dirty="0"/>
              <a:t>://www.c-jump.com</a:t>
            </a:r>
          </a:p>
        </p:txBody>
      </p:sp>
    </p:spTree>
    <p:extLst>
      <p:ext uri="{BB962C8B-B14F-4D97-AF65-F5344CB8AC3E}">
        <p14:creationId xmlns:p14="http://schemas.microsoft.com/office/powerpoint/2010/main" val="23380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 algn="just"/>
                <a:r>
                  <a:rPr lang="en-US" dirty="0"/>
                  <a:t>T</a:t>
                </a:r>
                <a:r>
                  <a:rPr lang="en-US" dirty="0" smtClean="0"/>
                  <a:t>ransformation </a:t>
                </a:r>
                <a:r>
                  <a:rPr lang="en-US" dirty="0"/>
                  <a:t>matrix for this </a:t>
                </a:r>
                <a:r>
                  <a:rPr lang="en-US" dirty="0" smtClean="0"/>
                  <a:t>equation,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𝑝𝑎𝑟𝑎𝑙𝑙𝑒𝑙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0" algn="just"/>
                <a:r>
                  <a:rPr lang="en-US" dirty="0"/>
                  <a:t>This equation can be used for any parallel projection.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For </a:t>
                </a:r>
                <a:r>
                  <a:rPr lang="en-US" dirty="0"/>
                  <a:t>orthographic projection L</a:t>
                </a:r>
                <a:r>
                  <a:rPr lang="en-US" baseline="-25000" dirty="0"/>
                  <a:t>1</a:t>
                </a:r>
                <a:r>
                  <a:rPr lang="en-US" dirty="0"/>
                  <a:t>=0 and so whole term which is multiply with z component is zero.</a:t>
                </a:r>
              </a:p>
              <a:p>
                <a:pPr lvl="0" algn="just"/>
                <a:r>
                  <a:rPr lang="en-US" dirty="0"/>
                  <a:t>When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projection is known as </a:t>
                </a:r>
                <a:r>
                  <a:rPr lang="en-US" b="1" dirty="0"/>
                  <a:t>Cavalier projection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When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projection is known as </a:t>
                </a:r>
                <a:r>
                  <a:rPr lang="en-US" b="1" dirty="0"/>
                  <a:t>Cabinet projection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1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perspective projection object positions are transformed to the view plane along lines that converge to a point called the </a:t>
            </a:r>
            <a:r>
              <a:rPr lang="en-US" b="1" dirty="0"/>
              <a:t>projection reference point </a:t>
            </a:r>
            <a:r>
              <a:rPr lang="en-US" dirty="0"/>
              <a:t>(or</a:t>
            </a:r>
            <a:r>
              <a:rPr lang="en-US" b="1" dirty="0"/>
              <a:t> center of projection </a:t>
            </a:r>
            <a:r>
              <a:rPr lang="en-US" dirty="0"/>
              <a:t>or</a:t>
            </a:r>
            <a:r>
              <a:rPr lang="en-US" b="1" dirty="0"/>
              <a:t> vanishing point</a:t>
            </a:r>
            <a:r>
              <a:rPr lang="en-US" dirty="0"/>
              <a:t>).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3084620"/>
            <a:ext cx="8024080" cy="2782780"/>
            <a:chOff x="1569079" y="2779819"/>
            <a:chExt cx="8024080" cy="2782780"/>
          </a:xfrm>
        </p:grpSpPr>
        <p:grpSp>
          <p:nvGrpSpPr>
            <p:cNvPr id="5" name="Group 1"/>
            <p:cNvGrpSpPr>
              <a:grpSpLocks noChangeAspect="1"/>
            </p:cNvGrpSpPr>
            <p:nvPr/>
          </p:nvGrpSpPr>
          <p:grpSpPr bwMode="auto">
            <a:xfrm>
              <a:off x="1599679" y="2779819"/>
              <a:ext cx="7993480" cy="2782780"/>
              <a:chOff x="3511" y="2408"/>
              <a:chExt cx="7049" cy="2454"/>
            </a:xfrm>
          </p:grpSpPr>
          <p:sp>
            <p:nvSpPr>
              <p:cNvPr id="6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3511" y="2529"/>
                <a:ext cx="4886" cy="2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AutoShape 13"/>
              <p:cNvSpPr>
                <a:spLocks noChangeArrowheads="1"/>
              </p:cNvSpPr>
              <p:nvPr/>
            </p:nvSpPr>
            <p:spPr bwMode="auto">
              <a:xfrm rot="-1044391">
                <a:off x="5576" y="2979"/>
                <a:ext cx="1699" cy="1343"/>
              </a:xfrm>
              <a:prstGeom prst="parallelogram">
                <a:avLst>
                  <a:gd name="adj" fmla="val 3162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AutoShape 12"/>
              <p:cNvSpPr>
                <a:spLocks noChangeShapeType="1"/>
              </p:cNvSpPr>
              <p:nvPr/>
            </p:nvSpPr>
            <p:spPr bwMode="auto">
              <a:xfrm flipH="1">
                <a:off x="3954" y="3354"/>
                <a:ext cx="254" cy="6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AutoShape 11"/>
              <p:cNvSpPr>
                <a:spLocks noChangeShapeType="1"/>
              </p:cNvSpPr>
              <p:nvPr/>
            </p:nvSpPr>
            <p:spPr bwMode="auto">
              <a:xfrm>
                <a:off x="4216" y="3354"/>
                <a:ext cx="3247" cy="50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10"/>
              <p:cNvSpPr>
                <a:spLocks noChangeShapeType="1"/>
              </p:cNvSpPr>
              <p:nvPr/>
            </p:nvSpPr>
            <p:spPr bwMode="auto">
              <a:xfrm flipV="1">
                <a:off x="3976" y="3858"/>
                <a:ext cx="3487" cy="1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utoShape 9"/>
              <p:cNvSpPr>
                <a:spLocks noChangeShapeType="1"/>
              </p:cNvSpPr>
              <p:nvPr/>
            </p:nvSpPr>
            <p:spPr bwMode="auto">
              <a:xfrm flipH="1">
                <a:off x="6299" y="3695"/>
                <a:ext cx="94" cy="2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6799" y="2408"/>
                <a:ext cx="1523" cy="6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6968" tIns="38484" rIns="76968" bIns="38484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View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6254" y="3289"/>
                    <a:ext cx="545" cy="4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6968" tIns="38484" rIns="76968" bIns="3848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54" y="3289"/>
                    <a:ext cx="545" cy="41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9091"/>
                    </a:stretch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825" y="2980"/>
                    <a:ext cx="545" cy="4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6968" tIns="38484" rIns="76968" bIns="3848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25" y="2980"/>
                    <a:ext cx="545" cy="41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974"/>
                    </a:stretch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3"/>
              <p:cNvSpPr>
                <a:spLocks noChangeArrowheads="1"/>
              </p:cNvSpPr>
              <p:nvPr/>
            </p:nvSpPr>
            <p:spPr bwMode="auto">
              <a:xfrm>
                <a:off x="7382" y="3810"/>
                <a:ext cx="81" cy="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2"/>
              <p:cNvSpPr>
                <a:spLocks noChangeArrowheads="1"/>
              </p:cNvSpPr>
              <p:nvPr/>
            </p:nvSpPr>
            <p:spPr bwMode="auto">
              <a:xfrm>
                <a:off x="7224" y="3844"/>
                <a:ext cx="3336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6968" tIns="38484" rIns="76968" bIns="384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Projection Reference Point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auto">
                <a:xfrm>
                  <a:off x="1569079" y="4457128"/>
                  <a:ext cx="618023" cy="472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6968" tIns="38484" rIns="76968" bIns="3848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9079" y="4457128"/>
                  <a:ext cx="618023" cy="4728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4601331" y="4395404"/>
                  <a:ext cx="618023" cy="4717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6968" tIns="38484" rIns="76968" bIns="38484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1331" y="4395404"/>
                  <a:ext cx="618023" cy="4717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091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48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Suppose we set the projection reference point 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𝑝𝑟𝑝</m:t>
                    </m:r>
                  </m:oMath>
                </a14:m>
                <a:r>
                  <a:rPr lang="en-US" dirty="0"/>
                  <a:t> along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axis.</a:t>
                </a:r>
              </a:p>
              <a:p>
                <a:pPr lvl="0" algn="just"/>
                <a:r>
                  <a:rPr lang="en-US" dirty="0" smtClean="0"/>
                  <a:t>We </a:t>
                </a:r>
                <a:r>
                  <a:rPr lang="en-US" dirty="0"/>
                  <a:t>place the view plane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𝑣𝑝</m:t>
                    </m:r>
                  </m:oMath>
                </a14:m>
                <a:r>
                  <a:rPr lang="en-US" dirty="0"/>
                  <a:t> as shown in Figure above.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We </a:t>
                </a:r>
                <a:r>
                  <a:rPr lang="en-US" dirty="0"/>
                  <a:t>can write equations describing coordinate positions along this perspective projection line in parametric form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𝑥𝑢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𝑦𝑢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Here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takes the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, which is depends on the position of object, view plane, and projection reference point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486400" y="3048000"/>
            <a:ext cx="3483742" cy="1783304"/>
            <a:chOff x="1755" y="5520"/>
            <a:chExt cx="6575" cy="3366"/>
          </a:xfrm>
        </p:grpSpPr>
        <p:sp>
          <p:nvSpPr>
            <p:cNvPr id="6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755" y="5520"/>
              <a:ext cx="6226" cy="3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AutoShape 14"/>
            <p:cNvSpPr>
              <a:spLocks noChangeShapeType="1"/>
            </p:cNvSpPr>
            <p:nvPr/>
          </p:nvSpPr>
          <p:spPr bwMode="auto">
            <a:xfrm>
              <a:off x="4546" y="6285"/>
              <a:ext cx="0" cy="2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AutoShape 13"/>
            <p:cNvSpPr>
              <a:spLocks noChangeShapeType="1"/>
            </p:cNvSpPr>
            <p:nvPr/>
          </p:nvSpPr>
          <p:spPr bwMode="auto">
            <a:xfrm>
              <a:off x="2550" y="7471"/>
              <a:ext cx="511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AutoShape 12"/>
            <p:cNvSpPr>
              <a:spLocks noChangeShapeType="1"/>
            </p:cNvSpPr>
            <p:nvPr/>
          </p:nvSpPr>
          <p:spPr bwMode="auto">
            <a:xfrm>
              <a:off x="2656" y="6285"/>
              <a:ext cx="3839" cy="1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6341" y="7405"/>
              <a:ext cx="184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50" y="6203"/>
              <a:ext cx="181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456" y="7390"/>
              <a:ext cx="184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456" y="6795"/>
              <a:ext cx="184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1845" y="5578"/>
                  <a:ext cx="3315" cy="8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=(</m:t>
                        </m:r>
                        <m:r>
                          <a:rPr kumimoji="0" 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45" y="5578"/>
                  <a:ext cx="3315" cy="8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25" r="-694" b="-23611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4378" y="6136"/>
                  <a:ext cx="3374" cy="9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8" y="6136"/>
                  <a:ext cx="3374" cy="9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89" b="-4706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5"/>
                <p:cNvSpPr>
                  <a:spLocks noChangeArrowheads="1"/>
                </p:cNvSpPr>
                <p:nvPr/>
              </p:nvSpPr>
              <p:spPr bwMode="auto">
                <a:xfrm>
                  <a:off x="4456" y="7250"/>
                  <a:ext cx="1421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𝑣𝑝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56" y="7250"/>
                  <a:ext cx="1421" cy="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373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5896" y="7343"/>
                  <a:ext cx="1573" cy="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𝑟𝑝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96" y="7343"/>
                  <a:ext cx="1573" cy="9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329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3"/>
                <p:cNvSpPr>
                  <a:spLocks noChangeArrowheads="1"/>
                </p:cNvSpPr>
                <p:nvPr/>
              </p:nvSpPr>
              <p:spPr bwMode="auto">
                <a:xfrm>
                  <a:off x="7236" y="7250"/>
                  <a:ext cx="1094" cy="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5895" tIns="37948" rIns="75895" bIns="3794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36" y="7250"/>
                  <a:ext cx="1094" cy="9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2802" y="7945"/>
              <a:ext cx="3308" cy="9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5895" tIns="37948" rIns="75895" bIns="37948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rPr>
                <a:t>View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1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For </a:t>
                </a:r>
                <a:r>
                  <a:rPr lang="en-US" dirty="0"/>
                  <a:t>obtaining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we will 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solve equation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𝑣𝑝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𝑝𝑟𝑝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Now substituting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equation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we will </a:t>
                </a:r>
                <a:r>
                  <a:rPr lang="en-US" dirty="0" smtClean="0"/>
                  <a:t>obtain,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Using 3D </a:t>
                </a:r>
                <a:r>
                  <a:rPr lang="en-US" dirty="0"/>
                  <a:t>homogeneous-coordinate representations, </a:t>
                </a:r>
                <a:r>
                  <a:rPr lang="en-US" dirty="0" smtClean="0"/>
                  <a:t>we </a:t>
                </a:r>
                <a:r>
                  <a:rPr lang="en-US" dirty="0"/>
                  <a:t>can write the perspective projection transformation matrix form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>
                                                <a:latin typeface="Cambria Math" panose="02040503050406030204" pitchFamily="18" charset="0"/>
                                              </a:rPr>
                                              <m:t>𝑝𝑟𝑝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In this representation, the homogeneous factor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𝑝𝑟𝑝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3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There </a:t>
                </a:r>
                <a:r>
                  <a:rPr lang="en-US" dirty="0"/>
                  <a:t>are number of special cases for the perspective transformation equations.</a:t>
                </a:r>
              </a:p>
              <a:p>
                <a:pPr lvl="0" algn="just"/>
                <a:r>
                  <a:rPr lang="en-US" dirty="0"/>
                  <a:t>If view plane is taken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plane,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𝒗𝒑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projection coordinates </a:t>
                </a:r>
                <a:r>
                  <a:rPr lang="en-US" dirty="0" smtClean="0"/>
                  <a:t>are,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1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1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1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1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  <m:t>𝑝𝑟𝑝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1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1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1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1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1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100" b="0" i="1">
                                          <a:latin typeface="Cambria Math" panose="02040503050406030204" pitchFamily="18" charset="0"/>
                                        </a:rPr>
                                        <m:t>𝑝𝑟𝑝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3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If </a:t>
                </a:r>
                <a:r>
                  <a:rPr lang="en-US" dirty="0"/>
                  <a:t>we take projection reference point at origin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𝒑𝒓𝒑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and the projection coordinates </a:t>
                </a:r>
                <a:r>
                  <a:rPr lang="en-US" dirty="0" smtClean="0"/>
                  <a:t>are,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𝑣𝑝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𝑣𝑝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1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1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The </a:t>
            </a:r>
            <a:r>
              <a:rPr lang="en-US" dirty="0"/>
              <a:t>vanishing point for any set of lines that are parallel to one of the principal axes of an object is referred to as a principal vanishing </a:t>
            </a:r>
            <a:r>
              <a:rPr lang="en-US" dirty="0" smtClean="0"/>
              <a:t>point.</a:t>
            </a:r>
            <a:endParaRPr lang="en-US" dirty="0"/>
          </a:p>
          <a:p>
            <a:pPr lvl="0" algn="just"/>
            <a:r>
              <a:rPr lang="en-US" dirty="0" smtClean="0"/>
              <a:t>With the </a:t>
            </a:r>
            <a:r>
              <a:rPr lang="en-US" dirty="0"/>
              <a:t>orientation of the projection plane, and perspective projections are accordingly classified </a:t>
            </a:r>
            <a:r>
              <a:rPr lang="en-US" dirty="0" smtClean="0"/>
              <a:t>as,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ne-point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wo-point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hree-point </a:t>
            </a:r>
            <a:r>
              <a:rPr lang="en-US" dirty="0"/>
              <a:t>projections.</a:t>
            </a:r>
          </a:p>
          <a:p>
            <a:pPr algn="just"/>
            <a:r>
              <a:rPr lang="en-US" dirty="0"/>
              <a:t>The number of principal vanishing points in a projection is determined by the number of principal axes intersecting the view plane.</a:t>
            </a:r>
          </a:p>
        </p:txBody>
      </p:sp>
    </p:spTree>
    <p:extLst>
      <p:ext uri="{BB962C8B-B14F-4D97-AF65-F5344CB8AC3E}">
        <p14:creationId xmlns:p14="http://schemas.microsoft.com/office/powerpoint/2010/main" val="24561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View Volumes and General Projection Transformations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9050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90501" y="1066800"/>
            <a:ext cx="8762999" cy="5272914"/>
            <a:chOff x="190500" y="1066800"/>
            <a:chExt cx="8994121" cy="5272914"/>
          </a:xfrm>
        </p:grpSpPr>
        <p:grpSp>
          <p:nvGrpSpPr>
            <p:cNvPr id="5" name="Group 1"/>
            <p:cNvGrpSpPr>
              <a:grpSpLocks noChangeAspect="1"/>
            </p:cNvGrpSpPr>
            <p:nvPr/>
          </p:nvGrpSpPr>
          <p:grpSpPr bwMode="auto">
            <a:xfrm>
              <a:off x="190500" y="1066800"/>
              <a:ext cx="8994121" cy="5272914"/>
              <a:chOff x="1080" y="8774"/>
              <a:chExt cx="9925" cy="5820"/>
            </a:xfrm>
          </p:grpSpPr>
          <p:sp>
            <p:nvSpPr>
              <p:cNvPr id="6" name="AutoShape 43"/>
              <p:cNvSpPr>
                <a:spLocks noChangeAspect="1" noChangeArrowheads="1" noTextEdit="1"/>
              </p:cNvSpPr>
              <p:nvPr/>
            </p:nvSpPr>
            <p:spPr bwMode="auto">
              <a:xfrm>
                <a:off x="1080" y="8774"/>
                <a:ext cx="9747" cy="55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AutoShape 42"/>
              <p:cNvSpPr>
                <a:spLocks noChangeArrowheads="1"/>
              </p:cNvSpPr>
              <p:nvPr/>
            </p:nvSpPr>
            <p:spPr bwMode="auto">
              <a:xfrm>
                <a:off x="1935" y="10365"/>
                <a:ext cx="1515" cy="111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AutoShape 41"/>
              <p:cNvSpPr>
                <a:spLocks noChangeShapeType="1"/>
              </p:cNvSpPr>
              <p:nvPr/>
            </p:nvSpPr>
            <p:spPr bwMode="auto">
              <a:xfrm>
                <a:off x="3450" y="10365"/>
                <a:ext cx="720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AutoShape 40"/>
              <p:cNvSpPr>
                <a:spLocks noChangeShapeType="1"/>
              </p:cNvSpPr>
              <p:nvPr/>
            </p:nvSpPr>
            <p:spPr bwMode="auto">
              <a:xfrm>
                <a:off x="3194" y="10651"/>
                <a:ext cx="721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AutoShape 39"/>
              <p:cNvSpPr>
                <a:spLocks noChangeShapeType="1"/>
              </p:cNvSpPr>
              <p:nvPr/>
            </p:nvSpPr>
            <p:spPr bwMode="auto">
              <a:xfrm>
                <a:off x="3194" y="11471"/>
                <a:ext cx="721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utoShape 38"/>
              <p:cNvSpPr>
                <a:spLocks noChangeShapeType="1"/>
              </p:cNvSpPr>
              <p:nvPr/>
            </p:nvSpPr>
            <p:spPr bwMode="auto">
              <a:xfrm flipV="1">
                <a:off x="3900" y="10380"/>
                <a:ext cx="255" cy="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AutoShape 37"/>
              <p:cNvSpPr>
                <a:spLocks noChangeShapeType="1"/>
              </p:cNvSpPr>
              <p:nvPr/>
            </p:nvSpPr>
            <p:spPr bwMode="auto">
              <a:xfrm>
                <a:off x="3900" y="10670"/>
                <a:ext cx="1" cy="8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AutoShape 36"/>
              <p:cNvSpPr>
                <a:spLocks noChangeShapeType="1"/>
              </p:cNvSpPr>
              <p:nvPr/>
            </p:nvSpPr>
            <p:spPr bwMode="auto">
              <a:xfrm>
                <a:off x="4170" y="10370"/>
                <a:ext cx="1" cy="8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AutoShape 35"/>
              <p:cNvSpPr>
                <a:spLocks noChangeShapeType="1"/>
              </p:cNvSpPr>
              <p:nvPr/>
            </p:nvSpPr>
            <p:spPr bwMode="auto">
              <a:xfrm flipV="1">
                <a:off x="3915" y="11175"/>
                <a:ext cx="255" cy="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34"/>
              <p:cNvSpPr>
                <a:spLocks noChangeArrowheads="1"/>
              </p:cNvSpPr>
              <p:nvPr/>
            </p:nvSpPr>
            <p:spPr bwMode="auto">
              <a:xfrm>
                <a:off x="2655" y="9135"/>
                <a:ext cx="2503" cy="79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Parallelpiped</a:t>
                </a:r>
                <a:r>
                  <a:rPr kumimoji="0" lang="en-US" sz="2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View Volume</a:t>
                </a:r>
                <a:endParaRPr kumimoji="0" lang="en-US" sz="2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33"/>
              <p:cNvSpPr>
                <a:spLocks noChangeShapeType="1"/>
              </p:cNvSpPr>
              <p:nvPr/>
            </p:nvSpPr>
            <p:spPr bwMode="auto">
              <a:xfrm flipH="1">
                <a:off x="2831" y="9930"/>
                <a:ext cx="777" cy="4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1260" y="11670"/>
                <a:ext cx="1252" cy="79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 Plane</a:t>
                </a:r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2831" y="11670"/>
                <a:ext cx="1279" cy="79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 Plane</a:t>
                </a:r>
              </a:p>
            </p:txBody>
          </p:sp>
          <p:sp>
            <p:nvSpPr>
              <p:cNvPr id="19" name="AutoShape 30"/>
              <p:cNvSpPr>
                <a:spLocks noChangeShapeType="1"/>
              </p:cNvSpPr>
              <p:nvPr/>
            </p:nvSpPr>
            <p:spPr bwMode="auto">
              <a:xfrm flipV="1">
                <a:off x="1770" y="11059"/>
                <a:ext cx="165" cy="6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AutoShape 29"/>
              <p:cNvSpPr>
                <a:spLocks noChangeShapeType="1"/>
              </p:cNvSpPr>
              <p:nvPr/>
            </p:nvSpPr>
            <p:spPr bwMode="auto">
              <a:xfrm flipH="1" flipV="1">
                <a:off x="3172" y="11059"/>
                <a:ext cx="169" cy="6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4710" y="10875"/>
                <a:ext cx="1454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Window</a:t>
                </a:r>
              </a:p>
            </p:txBody>
          </p:sp>
          <p:sp>
            <p:nvSpPr>
              <p:cNvPr id="22" name="AutoShape 27"/>
              <p:cNvSpPr>
                <a:spLocks noChangeShapeType="1"/>
              </p:cNvSpPr>
              <p:nvPr/>
            </p:nvSpPr>
            <p:spPr bwMode="auto">
              <a:xfrm flipH="1" flipV="1">
                <a:off x="4171" y="10770"/>
                <a:ext cx="539" cy="3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AutoShape 26"/>
              <p:cNvSpPr>
                <a:spLocks noChangeShapeType="1"/>
              </p:cNvSpPr>
              <p:nvPr/>
            </p:nvSpPr>
            <p:spPr bwMode="auto">
              <a:xfrm>
                <a:off x="4290" y="10515"/>
                <a:ext cx="57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350" y="10098"/>
                    <a:ext cx="660" cy="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𝑍𝑣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50" y="10098"/>
                    <a:ext cx="660" cy="4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082" b="-5634"/>
                    </a:stretch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utoShape 24"/>
              <p:cNvSpPr>
                <a:spLocks noChangeShapeType="1"/>
              </p:cNvSpPr>
              <p:nvPr/>
            </p:nvSpPr>
            <p:spPr bwMode="auto">
              <a:xfrm>
                <a:off x="6885" y="10455"/>
                <a:ext cx="2625" cy="21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utoShape 23"/>
              <p:cNvSpPr>
                <a:spLocks noChangeShapeType="1"/>
              </p:cNvSpPr>
              <p:nvPr/>
            </p:nvSpPr>
            <p:spPr bwMode="auto">
              <a:xfrm flipH="1" flipV="1">
                <a:off x="9255" y="9630"/>
                <a:ext cx="255" cy="30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AutoShape 22"/>
              <p:cNvSpPr>
                <a:spLocks noChangeShapeType="1"/>
              </p:cNvSpPr>
              <p:nvPr/>
            </p:nvSpPr>
            <p:spPr bwMode="auto">
              <a:xfrm flipH="1" flipV="1">
                <a:off x="6885" y="12360"/>
                <a:ext cx="2625" cy="2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AutoShape 21"/>
              <p:cNvSpPr>
                <a:spLocks noChangeShapeType="1"/>
              </p:cNvSpPr>
              <p:nvPr/>
            </p:nvSpPr>
            <p:spPr bwMode="auto">
              <a:xfrm flipV="1">
                <a:off x="6885" y="9630"/>
                <a:ext cx="2370" cy="8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AutoShape 20"/>
              <p:cNvSpPr>
                <a:spLocks noChangeShapeType="1"/>
              </p:cNvSpPr>
              <p:nvPr/>
            </p:nvSpPr>
            <p:spPr bwMode="auto">
              <a:xfrm>
                <a:off x="6885" y="10455"/>
                <a:ext cx="0" cy="19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AutoShape 19"/>
              <p:cNvSpPr>
                <a:spLocks noChangeShapeType="1"/>
              </p:cNvSpPr>
              <p:nvPr/>
            </p:nvSpPr>
            <p:spPr bwMode="auto">
              <a:xfrm flipV="1">
                <a:off x="7725" y="10575"/>
                <a:ext cx="1605" cy="59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AutoShape 18"/>
              <p:cNvSpPr>
                <a:spLocks noChangeShapeType="1"/>
              </p:cNvSpPr>
              <p:nvPr/>
            </p:nvSpPr>
            <p:spPr bwMode="auto">
              <a:xfrm>
                <a:off x="7725" y="11175"/>
                <a:ext cx="0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AutoShape 17"/>
              <p:cNvSpPr>
                <a:spLocks noChangeShapeType="1"/>
              </p:cNvSpPr>
              <p:nvPr/>
            </p:nvSpPr>
            <p:spPr bwMode="auto">
              <a:xfrm flipV="1">
                <a:off x="8430" y="11370"/>
                <a:ext cx="960" cy="3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AutoShape 16"/>
              <p:cNvSpPr>
                <a:spLocks noChangeShapeType="1"/>
              </p:cNvSpPr>
              <p:nvPr/>
            </p:nvSpPr>
            <p:spPr bwMode="auto">
              <a:xfrm>
                <a:off x="8430" y="11745"/>
                <a:ext cx="0" cy="7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AutoShape 15"/>
              <p:cNvSpPr>
                <a:spLocks noChangeShapeType="1"/>
              </p:cNvSpPr>
              <p:nvPr/>
            </p:nvSpPr>
            <p:spPr bwMode="auto">
              <a:xfrm flipV="1">
                <a:off x="8445" y="12165"/>
                <a:ext cx="960" cy="3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AutoShape 14"/>
              <p:cNvSpPr>
                <a:spLocks noChangeShapeType="1"/>
              </p:cNvSpPr>
              <p:nvPr/>
            </p:nvSpPr>
            <p:spPr bwMode="auto">
              <a:xfrm>
                <a:off x="9390" y="11370"/>
                <a:ext cx="15" cy="7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9510" y="10736"/>
                <a:ext cx="1495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Window</a:t>
                </a:r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7260" y="12645"/>
                <a:ext cx="1170" cy="87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 Plane</a:t>
                </a:r>
              </a:p>
            </p:txBody>
          </p:sp>
          <p:sp>
            <p:nvSpPr>
              <p:cNvPr id="38" name="AutoShape 11"/>
              <p:cNvSpPr>
                <a:spLocks noChangeShapeType="1"/>
              </p:cNvSpPr>
              <p:nvPr/>
            </p:nvSpPr>
            <p:spPr bwMode="auto">
              <a:xfrm flipH="1" flipV="1">
                <a:off x="7725" y="11955"/>
                <a:ext cx="45" cy="6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5730" y="12465"/>
                <a:ext cx="1110" cy="93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Back Plane</a:t>
                </a:r>
              </a:p>
            </p:txBody>
          </p:sp>
          <p:sp>
            <p:nvSpPr>
              <p:cNvPr id="40" name="AutoShape 9"/>
              <p:cNvSpPr>
                <a:spLocks noChangeShapeType="1"/>
              </p:cNvSpPr>
              <p:nvPr/>
            </p:nvSpPr>
            <p:spPr bwMode="auto">
              <a:xfrm flipV="1">
                <a:off x="6330" y="11824"/>
                <a:ext cx="555" cy="6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8893" y="12585"/>
                <a:ext cx="1857" cy="126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Projection Reference Point</a:t>
                </a:r>
              </a:p>
            </p:txBody>
          </p:sp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9209" y="9291"/>
                <a:ext cx="1618" cy="126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Frustum View Volume</a:t>
                </a:r>
              </a:p>
            </p:txBody>
          </p:sp>
          <p:sp>
            <p:nvSpPr>
              <p:cNvPr id="43" name="AutoShape 6"/>
              <p:cNvSpPr>
                <a:spLocks noChangeShapeType="1"/>
              </p:cNvSpPr>
              <p:nvPr/>
            </p:nvSpPr>
            <p:spPr bwMode="auto">
              <a:xfrm flipH="1">
                <a:off x="9120" y="10042"/>
                <a:ext cx="432" cy="1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5"/>
              <p:cNvSpPr>
                <a:spLocks noChangeArrowheads="1"/>
              </p:cNvSpPr>
              <p:nvPr/>
            </p:nvSpPr>
            <p:spPr bwMode="auto">
              <a:xfrm>
                <a:off x="1216" y="13980"/>
                <a:ext cx="3885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 Parallel Projection</a:t>
                </a:r>
                <a:endPara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5956" y="13980"/>
                <a:ext cx="4234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 Perspective Projection</a:t>
                </a:r>
                <a:endPara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AutoShape 3"/>
              <p:cNvSpPr>
                <a:spLocks noChangeShapeType="1"/>
              </p:cNvSpPr>
              <p:nvPr/>
            </p:nvSpPr>
            <p:spPr bwMode="auto">
              <a:xfrm>
                <a:off x="9720" y="11370"/>
                <a:ext cx="285" cy="5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9845" y="11400"/>
                    <a:ext cx="690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𝑍𝑣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845" y="11400"/>
                    <a:ext cx="690" cy="4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13" b="-20635"/>
                    </a:stretch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9" name="Straight Arrow Connector 48"/>
            <p:cNvCxnSpPr/>
            <p:nvPr/>
          </p:nvCxnSpPr>
          <p:spPr>
            <a:xfrm flipH="1">
              <a:off x="7312393" y="3034629"/>
              <a:ext cx="517446" cy="554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2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Based on view window we can generate different image of the same scene.</a:t>
            </a:r>
          </a:p>
          <a:p>
            <a:pPr lvl="0" algn="just"/>
            <a:r>
              <a:rPr lang="en-US" dirty="0"/>
              <a:t>Volume which is appears on the display is known as view volume.</a:t>
            </a:r>
          </a:p>
          <a:p>
            <a:pPr lvl="0" algn="just"/>
            <a:r>
              <a:rPr lang="en-US" dirty="0"/>
              <a:t>Given the specification of the view window, we can set up a view volume using the window boundaries. </a:t>
            </a:r>
          </a:p>
          <a:p>
            <a:pPr lvl="0" algn="just"/>
            <a:r>
              <a:rPr lang="en-US" dirty="0"/>
              <a:t>Only those objects within the view volume will appear in the generated display on an output </a:t>
            </a:r>
            <a:r>
              <a:rPr lang="en-US" dirty="0" smtClean="0"/>
              <a:t>device, </a:t>
            </a:r>
            <a:r>
              <a:rPr lang="en-US" dirty="0"/>
              <a:t>all others are clipped from the display.</a:t>
            </a:r>
          </a:p>
          <a:p>
            <a:pPr lvl="0" algn="just"/>
            <a:r>
              <a:rPr lang="en-US" dirty="0"/>
              <a:t>The size of the view volume depends on the size of the </a:t>
            </a:r>
            <a:r>
              <a:rPr lang="en-US" dirty="0" smtClean="0"/>
              <a:t>window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Shape </a:t>
            </a:r>
            <a:r>
              <a:rPr lang="en-US" dirty="0"/>
              <a:t>of the view volume depends on the type of projection to be used to generate the display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Z-Axis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Two dimension rotation equations can be easily convert into 3D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rotation equations.</a:t>
                </a:r>
              </a:p>
              <a:p>
                <a:pPr lvl="0" algn="just"/>
                <a:r>
                  <a:rPr lang="en-US" dirty="0"/>
                  <a:t>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axis we leave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coordinate unchanged.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:r>
                  <a:rPr lang="en-US" sz="2400" dirty="0"/>
                  <a:t>Parameter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specify rotation angle.</a:t>
                </a:r>
              </a:p>
              <a:p>
                <a:pPr lvl="0" algn="just"/>
                <a:r>
                  <a:rPr lang="en-US" dirty="0"/>
                  <a:t>Matrix equation is written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99913" y="2209800"/>
            <a:ext cx="2853587" cy="2590800"/>
            <a:chOff x="6099913" y="2286000"/>
            <a:chExt cx="1814727" cy="1797685"/>
          </a:xfrm>
        </p:grpSpPr>
        <p:cxnSp>
          <p:nvCxnSpPr>
            <p:cNvPr id="9" name="AutoShape 13"/>
            <p:cNvCxnSpPr>
              <a:cxnSpLocks noChangeShapeType="1"/>
            </p:cNvCxnSpPr>
            <p:nvPr/>
          </p:nvCxnSpPr>
          <p:spPr bwMode="auto">
            <a:xfrm flipH="1">
              <a:off x="6371590" y="3445510"/>
              <a:ext cx="361950" cy="466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Rectangle 4"/>
            <p:cNvSpPr/>
            <p:nvPr/>
          </p:nvSpPr>
          <p:spPr>
            <a:xfrm>
              <a:off x="6172200" y="2286000"/>
              <a:ext cx="1742440" cy="1797685"/>
            </a:xfrm>
            <a:prstGeom prst="rect">
              <a:avLst/>
            </a:prstGeom>
            <a:noFill/>
          </p:spPr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6438265" y="3620770"/>
              <a:ext cx="228600" cy="91440"/>
            </a:xfrm>
            <a:prstGeom prst="curvedDown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" name="AutoShape 11"/>
            <p:cNvCxnSpPr>
              <a:cxnSpLocks noChangeShapeType="1"/>
            </p:cNvCxnSpPr>
            <p:nvPr/>
          </p:nvCxnSpPr>
          <p:spPr bwMode="auto">
            <a:xfrm flipV="1">
              <a:off x="6733540" y="2541270"/>
              <a:ext cx="635" cy="904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2"/>
            <p:cNvCxnSpPr>
              <a:cxnSpLocks noChangeShapeType="1"/>
            </p:cNvCxnSpPr>
            <p:nvPr/>
          </p:nvCxnSpPr>
          <p:spPr bwMode="auto">
            <a:xfrm>
              <a:off x="6733540" y="3445510"/>
              <a:ext cx="942975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91400" y="3456305"/>
              <a:ext cx="199390" cy="4559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448424" y="2419302"/>
              <a:ext cx="285115" cy="3886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099913" y="3620770"/>
              <a:ext cx="285115" cy="43751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54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A </a:t>
                </a:r>
                <a:r>
                  <a:rPr lang="en-US" dirty="0"/>
                  <a:t>finite view volume is obtained by limiting the extent of the volume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pPr lvl="0" algn="just"/>
                <a:r>
                  <a:rPr lang="en-US" dirty="0"/>
                  <a:t>This is done by specifying positions for one or two additional boundary planes.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These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-boundary planes are referred to as the </a:t>
                </a:r>
                <a:r>
                  <a:rPr lang="en-US" b="1" dirty="0"/>
                  <a:t>front plane</a:t>
                </a:r>
                <a:r>
                  <a:rPr lang="en-US" dirty="0"/>
                  <a:t> and </a:t>
                </a:r>
                <a:r>
                  <a:rPr lang="en-US" b="1" dirty="0"/>
                  <a:t>back plane</a:t>
                </a:r>
                <a:r>
                  <a:rPr lang="en-US" dirty="0"/>
                  <a:t>, or the </a:t>
                </a:r>
                <a:r>
                  <a:rPr lang="en-US" b="1" dirty="0"/>
                  <a:t>near plane</a:t>
                </a:r>
                <a:r>
                  <a:rPr lang="en-US" dirty="0"/>
                  <a:t> and the </a:t>
                </a:r>
                <a:r>
                  <a:rPr lang="en-US" b="1" dirty="0"/>
                  <a:t>far plane</a:t>
                </a:r>
                <a:r>
                  <a:rPr lang="en-US" dirty="0"/>
                  <a:t>, of the viewing volume.</a:t>
                </a:r>
              </a:p>
              <a:p>
                <a:pPr lvl="0" algn="just"/>
                <a:r>
                  <a:rPr lang="en-US" dirty="0"/>
                  <a:t>Orthographic parallel projections are not affected by view-plane </a:t>
                </a:r>
                <a:r>
                  <a:rPr lang="en-US" dirty="0" smtClean="0"/>
                  <a:t>positioning.</a:t>
                </a:r>
              </a:p>
              <a:p>
                <a:pPr lvl="0" algn="just"/>
                <a:r>
                  <a:rPr lang="en-US" dirty="0" smtClean="0"/>
                  <a:t>Because </a:t>
                </a:r>
                <a:r>
                  <a:rPr lang="en-US" dirty="0"/>
                  <a:t>the projection lines are perpendicular to the view plane regardless of its location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Parallel-Projection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Oblique projections may be affected by view-plane positioning, depending on how the projection direction is to be specified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Obtain </a:t>
            </a:r>
            <a:r>
              <a:rPr lang="en-US" dirty="0"/>
              <a:t>transformation matrix for parallel projection which is applicable to both orthographic as well as oblique projection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/>
              <a:t>projection is specified with a projection vector from the projection reference point to the view window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6172201" y="3991714"/>
            <a:ext cx="2781300" cy="2335161"/>
            <a:chOff x="2790" y="1413"/>
            <a:chExt cx="3195" cy="2683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790" y="1413"/>
              <a:ext cx="3195" cy="2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2"/>
            <p:cNvSpPr>
              <a:spLocks noChangeShapeType="1"/>
            </p:cNvSpPr>
            <p:nvPr/>
          </p:nvSpPr>
          <p:spPr bwMode="auto">
            <a:xfrm>
              <a:off x="3150" y="2081"/>
              <a:ext cx="23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3075" y="2797"/>
              <a:ext cx="1665" cy="764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Volume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 flipV="1">
              <a:off x="3407" y="2100"/>
              <a:ext cx="298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ShapeType="1"/>
            </p:cNvSpPr>
            <p:nvPr/>
          </p:nvSpPr>
          <p:spPr bwMode="auto">
            <a:xfrm flipV="1">
              <a:off x="4740" y="2093"/>
              <a:ext cx="298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8"/>
            <p:cNvSpPr>
              <a:spLocks noChangeShapeType="1"/>
            </p:cNvSpPr>
            <p:nvPr/>
          </p:nvSpPr>
          <p:spPr bwMode="auto">
            <a:xfrm flipV="1">
              <a:off x="4665" y="2888"/>
              <a:ext cx="298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ShapeType="1"/>
            </p:cNvSpPr>
            <p:nvPr/>
          </p:nvSpPr>
          <p:spPr bwMode="auto">
            <a:xfrm flipV="1">
              <a:off x="5295" y="1620"/>
              <a:ext cx="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6"/>
            <p:cNvSpPr>
              <a:spLocks noChangeShapeType="1"/>
            </p:cNvSpPr>
            <p:nvPr/>
          </p:nvSpPr>
          <p:spPr bwMode="auto">
            <a:xfrm flipV="1">
              <a:off x="4320" y="1650"/>
              <a:ext cx="1" cy="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790" y="1676"/>
              <a:ext cx="1335" cy="5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Window</a:t>
              </a:r>
              <a:endPara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4"/>
                <p:cNvSpPr>
                  <a:spLocks noChangeArrowheads="1"/>
                </p:cNvSpPr>
                <p:nvPr/>
              </p:nvSpPr>
              <p:spPr bwMode="auto">
                <a:xfrm>
                  <a:off x="5295" y="1620"/>
                  <a:ext cx="585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𝑍𝑣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5" y="1620"/>
                  <a:ext cx="585" cy="43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b="-1613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4808" y="2786"/>
              <a:ext cx="718" cy="4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 err="1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Vp</a:t>
              </a:r>
              <a:endParaRPr lang="en-US" sz="2000" i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4185" y="1647"/>
              <a:ext cx="525" cy="4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6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Now we will apply shear transformation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View </a:t>
                </a:r>
                <a:r>
                  <a:rPr lang="en-US" dirty="0"/>
                  <a:t>volume will convert into regular parallelepiped and projection vector will become parallel to normal </a:t>
                </a:r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0" algn="just"/>
                <a:r>
                  <a:rPr lang="en-US" dirty="0"/>
                  <a:t>Let’s consider projection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.</a:t>
                </a:r>
                <a:endParaRPr lang="en-US" dirty="0"/>
              </a:p>
              <a:p>
                <a:pPr lvl="0" algn="just"/>
                <a:r>
                  <a:rPr lang="en-US" dirty="0"/>
                  <a:t>We need to determine the elements of a shear matrix </a:t>
                </a:r>
                <a:endParaRPr lang="en-US" dirty="0" smtClean="0"/>
              </a:p>
              <a:p>
                <a:pPr lvl="0" algn="just"/>
                <a:r>
                  <a:rPr lang="en-US" dirty="0" smtClean="0"/>
                  <a:t>That </a:t>
                </a:r>
                <a:r>
                  <a:rPr lang="en-US" dirty="0"/>
                  <a:t>will align the projection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with the view plane normal vector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This transformation can be expressed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6553200" y="4621212"/>
            <a:ext cx="2428240" cy="1703388"/>
            <a:chOff x="2205" y="1413"/>
            <a:chExt cx="3824" cy="2683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790" y="1413"/>
              <a:ext cx="3195" cy="2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2"/>
            <p:cNvSpPr>
              <a:spLocks noChangeShapeType="1"/>
            </p:cNvSpPr>
            <p:nvPr/>
          </p:nvSpPr>
          <p:spPr bwMode="auto">
            <a:xfrm>
              <a:off x="3150" y="2081"/>
              <a:ext cx="23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ShapeType="1"/>
            </p:cNvSpPr>
            <p:nvPr/>
          </p:nvSpPr>
          <p:spPr bwMode="auto">
            <a:xfrm flipV="1">
              <a:off x="3407" y="2093"/>
              <a:ext cx="1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0"/>
            <p:cNvSpPr>
              <a:spLocks noChangeShapeType="1"/>
            </p:cNvSpPr>
            <p:nvPr/>
          </p:nvSpPr>
          <p:spPr bwMode="auto">
            <a:xfrm flipV="1">
              <a:off x="4740" y="2055"/>
              <a:ext cx="1" cy="7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ShapeType="1"/>
            </p:cNvSpPr>
            <p:nvPr/>
          </p:nvSpPr>
          <p:spPr bwMode="auto">
            <a:xfrm flipV="1">
              <a:off x="4963" y="2888"/>
              <a:ext cx="1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8"/>
            <p:cNvSpPr>
              <a:spLocks noChangeShapeType="1"/>
            </p:cNvSpPr>
            <p:nvPr/>
          </p:nvSpPr>
          <p:spPr bwMode="auto">
            <a:xfrm flipV="1">
              <a:off x="5295" y="1620"/>
              <a:ext cx="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ShapeType="1"/>
            </p:cNvSpPr>
            <p:nvPr/>
          </p:nvSpPr>
          <p:spPr bwMode="auto">
            <a:xfrm flipV="1">
              <a:off x="4320" y="1650"/>
              <a:ext cx="1" cy="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205" y="1576"/>
              <a:ext cx="1920" cy="5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Window</a:t>
              </a:r>
              <a:endPara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5"/>
                <p:cNvSpPr>
                  <a:spLocks noChangeArrowheads="1"/>
                </p:cNvSpPr>
                <p:nvPr/>
              </p:nvSpPr>
              <p:spPr bwMode="auto">
                <a:xfrm>
                  <a:off x="5295" y="1576"/>
                  <a:ext cx="734" cy="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𝑍𝑣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5" y="1576"/>
                  <a:ext cx="734" cy="5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895" b="-14545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4"/>
                <p:cNvSpPr>
                  <a:spLocks noChangeArrowheads="1"/>
                </p:cNvSpPr>
                <p:nvPr/>
              </p:nvSpPr>
              <p:spPr bwMode="auto">
                <a:xfrm>
                  <a:off x="4963" y="2744"/>
                  <a:ext cx="93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’</m:t>
                        </m:r>
                        <m:r>
                          <a:rPr lang="en-US" sz="2000" b="0" i="1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3" y="2744"/>
                  <a:ext cx="930" cy="5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8571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3407" y="2786"/>
              <a:ext cx="1333" cy="9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Volume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4264" y="1613"/>
              <a:ext cx="525" cy="4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9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𝒑𝒂𝒓𝒂𝒍𝒍𝒆𝒍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equivalent to the parallel projection matrix and represents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sz="2400" dirty="0"/>
                  <a:t> shear of the </a:t>
                </a:r>
                <a:r>
                  <a:rPr lang="en-US" sz="2400" dirty="0" smtClean="0"/>
                  <a:t>form,</a:t>
                </a:r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4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Now from above equation we can write,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algn="just"/>
                <a:r>
                  <a:rPr lang="en-US" dirty="0"/>
                  <a:t>From matrix we can </a:t>
                </a:r>
                <a:r>
                  <a:rPr lang="en-US" dirty="0" smtClean="0"/>
                  <a:t>write,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+</m:t>
                      </m:r>
                      <m:r>
                        <a:rPr lang="en-US" sz="2400" b="0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+</m:t>
                      </m:r>
                      <m:r>
                        <a:rPr lang="en-US" sz="2400" b="0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So</a:t>
                </a:r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/>
                        </a:rPr>
                        <m:t>𝑎</m:t>
                      </m:r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2400" b="0" i="1">
                          <a:latin typeface="Cambria Math"/>
                        </a:rPr>
                        <m:t> ,      </m:t>
                      </m:r>
                      <m:r>
                        <a:rPr lang="en-US" sz="2400" b="0" i="1">
                          <a:latin typeface="Cambria Math"/>
                        </a:rPr>
                        <m:t>𝑏</m:t>
                      </m:r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Thus</a:t>
                </a:r>
                <a:r>
                  <a:rPr lang="en-US" dirty="0"/>
                  <a:t>, we have the general parallel-projection matrix in terms of the elements of the projection vector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b="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For an orthographic parallel projection,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, and is the identity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Perspective-Projection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projection reference point can be located at any position in the viewing system, except on the view plane or between the front and back clipping planes.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752600" y="2057399"/>
            <a:ext cx="5353306" cy="3923347"/>
            <a:chOff x="3059" y="5044"/>
            <a:chExt cx="6207" cy="4548"/>
          </a:xfrm>
        </p:grpSpPr>
        <p:sp>
          <p:nvSpPr>
            <p:cNvPr id="6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059" y="5044"/>
              <a:ext cx="6150" cy="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AutoShape 17"/>
            <p:cNvSpPr>
              <a:spLocks noChangeShapeType="1"/>
            </p:cNvSpPr>
            <p:nvPr/>
          </p:nvSpPr>
          <p:spPr bwMode="auto">
            <a:xfrm>
              <a:off x="3361" y="8136"/>
              <a:ext cx="35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AutoShape 16"/>
            <p:cNvSpPr>
              <a:spLocks noChangeShapeType="1"/>
            </p:cNvSpPr>
            <p:nvPr/>
          </p:nvSpPr>
          <p:spPr bwMode="auto">
            <a:xfrm flipH="1">
              <a:off x="4602" y="5292"/>
              <a:ext cx="2704" cy="3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AutoShape 15"/>
            <p:cNvSpPr>
              <a:spLocks noChangeShapeType="1"/>
            </p:cNvSpPr>
            <p:nvPr/>
          </p:nvSpPr>
          <p:spPr bwMode="auto">
            <a:xfrm flipV="1">
              <a:off x="4602" y="6187"/>
              <a:ext cx="999" cy="28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AutoShape 14"/>
            <p:cNvSpPr>
              <a:spLocks noChangeShapeType="1"/>
            </p:cNvSpPr>
            <p:nvPr/>
          </p:nvSpPr>
          <p:spPr bwMode="auto">
            <a:xfrm>
              <a:off x="5601" y="6187"/>
              <a:ext cx="221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AutoShape 13"/>
            <p:cNvSpPr>
              <a:spLocks noChangeShapeType="1"/>
            </p:cNvSpPr>
            <p:nvPr/>
          </p:nvSpPr>
          <p:spPr bwMode="auto">
            <a:xfrm flipV="1">
              <a:off x="4602" y="6188"/>
              <a:ext cx="3215" cy="2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AutoShape 12"/>
            <p:cNvSpPr>
              <a:spLocks noChangeShapeType="1"/>
            </p:cNvSpPr>
            <p:nvPr/>
          </p:nvSpPr>
          <p:spPr bwMode="auto">
            <a:xfrm>
              <a:off x="5194" y="7288"/>
              <a:ext cx="140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233" y="7690"/>
              <a:ext cx="1218" cy="85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Plane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7212" y="5259"/>
              <a:ext cx="2054" cy="9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Frustum Centerline</a:t>
              </a:r>
              <a:endPara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AutoShape 9"/>
            <p:cNvSpPr>
              <a:spLocks noChangeShapeType="1"/>
            </p:cNvSpPr>
            <p:nvPr/>
          </p:nvSpPr>
          <p:spPr bwMode="auto">
            <a:xfrm flipH="1" flipV="1">
              <a:off x="7039" y="5723"/>
              <a:ext cx="383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7362" y="6481"/>
              <a:ext cx="1509" cy="99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Volume</a:t>
              </a:r>
            </a:p>
          </p:txBody>
        </p:sp>
        <p:sp>
          <p:nvSpPr>
            <p:cNvPr id="17" name="AutoShape 7"/>
            <p:cNvSpPr>
              <a:spLocks noChangeShapeType="1"/>
            </p:cNvSpPr>
            <p:nvPr/>
          </p:nvSpPr>
          <p:spPr bwMode="auto">
            <a:xfrm flipH="1" flipV="1">
              <a:off x="6981" y="6801"/>
              <a:ext cx="627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3439" y="8975"/>
                  <a:ext cx="3215" cy="6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0409" tIns="35204" rIns="70409" bIns="35204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𝑋𝑝𝑟𝑝</m:t>
                        </m:r>
                        <m:r>
                          <a:rPr lang="en-US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𝑌𝑝𝑟𝑝</m:t>
                        </m:r>
                        <m:r>
                          <a:rPr lang="en-US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𝑍𝑝𝑟𝑝</m:t>
                        </m:r>
                        <m:r>
                          <a:rPr lang="en-US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39" y="8975"/>
                  <a:ext cx="3215" cy="6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58" b="-2299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5638" y="8140"/>
              <a:ext cx="1845" cy="8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Center of Window</a:t>
              </a:r>
            </a:p>
          </p:txBody>
        </p:sp>
        <p:sp>
          <p:nvSpPr>
            <p:cNvPr id="20" name="AutoShape 4"/>
            <p:cNvSpPr>
              <a:spLocks noChangeShapeType="1"/>
            </p:cNvSpPr>
            <p:nvPr/>
          </p:nvSpPr>
          <p:spPr bwMode="auto">
            <a:xfrm flipH="1" flipV="1">
              <a:off x="5252" y="8148"/>
              <a:ext cx="511" cy="3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AutoShape 3"/>
            <p:cNvSpPr>
              <a:spLocks noChangeShapeType="1"/>
            </p:cNvSpPr>
            <p:nvPr/>
          </p:nvSpPr>
          <p:spPr bwMode="auto">
            <a:xfrm>
              <a:off x="4335" y="6267"/>
              <a:ext cx="0" cy="8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"/>
                <p:cNvSpPr>
                  <a:spLocks noChangeArrowheads="1"/>
                </p:cNvSpPr>
                <p:nvPr/>
              </p:nvSpPr>
              <p:spPr bwMode="auto">
                <a:xfrm>
                  <a:off x="3677" y="6430"/>
                  <a:ext cx="728" cy="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0409" tIns="35204" rIns="70409" bIns="35204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𝑍𝑣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7" y="6430"/>
                  <a:ext cx="728" cy="4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2" b="-23729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18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/>
                  <a:t>We can obtain the general perspective-projection transformation with the following two </a:t>
                </a:r>
                <a:r>
                  <a:rPr lang="en-US" dirty="0" smtClean="0"/>
                  <a:t>operations,</a:t>
                </a:r>
                <a:endParaRPr lang="en-US" dirty="0"/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/>
                  <a:t>Shear the view volume so that the center line of the frustum is perpendicular to the view plane.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/>
                  <a:t>Scale the view volume with a scaling factor that depends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157637" y="2897765"/>
            <a:ext cx="5532552" cy="3511415"/>
            <a:chOff x="-192" y="7871"/>
            <a:chExt cx="9241" cy="5866"/>
          </a:xfrm>
        </p:grpSpPr>
        <p:sp>
          <p:nvSpPr>
            <p:cNvPr id="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520" y="7948"/>
              <a:ext cx="5982" cy="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AutoShape 20"/>
            <p:cNvSpPr>
              <a:spLocks noChangeShapeType="1"/>
            </p:cNvSpPr>
            <p:nvPr/>
          </p:nvSpPr>
          <p:spPr bwMode="auto">
            <a:xfrm>
              <a:off x="2955" y="12089"/>
              <a:ext cx="47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AutoShape 19"/>
            <p:cNvSpPr>
              <a:spLocks noChangeShapeType="1"/>
            </p:cNvSpPr>
            <p:nvPr/>
          </p:nvSpPr>
          <p:spPr bwMode="auto">
            <a:xfrm flipH="1">
              <a:off x="5220" y="8354"/>
              <a:ext cx="15" cy="5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AutoShape 18"/>
            <p:cNvSpPr>
              <a:spLocks noChangeShapeType="1"/>
            </p:cNvSpPr>
            <p:nvPr/>
          </p:nvSpPr>
          <p:spPr bwMode="auto">
            <a:xfrm>
              <a:off x="4020" y="9105"/>
              <a:ext cx="245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 flipH="1">
              <a:off x="5220" y="9106"/>
              <a:ext cx="1258" cy="43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AutoShape 16"/>
            <p:cNvSpPr>
              <a:spLocks noChangeShapeType="1"/>
            </p:cNvSpPr>
            <p:nvPr/>
          </p:nvSpPr>
          <p:spPr bwMode="auto">
            <a:xfrm>
              <a:off x="4020" y="9105"/>
              <a:ext cx="1174" cy="43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AutoShape 15"/>
            <p:cNvSpPr>
              <a:spLocks noChangeShapeType="1"/>
            </p:cNvSpPr>
            <p:nvPr/>
          </p:nvSpPr>
          <p:spPr bwMode="auto">
            <a:xfrm>
              <a:off x="4375" y="10440"/>
              <a:ext cx="17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175" y="7871"/>
              <a:ext cx="2194" cy="106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3262" tIns="31631" rIns="63262" bIns="31631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Frustum Centerline</a:t>
              </a:r>
            </a:p>
          </p:txBody>
        </p:sp>
        <p:sp>
          <p:nvSpPr>
            <p:cNvPr id="14" name="AutoShape 13"/>
            <p:cNvSpPr>
              <a:spLocks noChangeShapeType="1"/>
            </p:cNvSpPr>
            <p:nvPr/>
          </p:nvSpPr>
          <p:spPr bwMode="auto">
            <a:xfrm>
              <a:off x="4617" y="9106"/>
              <a:ext cx="1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AutoShape 12"/>
            <p:cNvSpPr>
              <a:spLocks noChangeShapeType="1"/>
            </p:cNvSpPr>
            <p:nvPr/>
          </p:nvSpPr>
          <p:spPr bwMode="auto">
            <a:xfrm>
              <a:off x="5845" y="9106"/>
              <a:ext cx="1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1"/>
                <p:cNvSpPr>
                  <a:spLocks noChangeArrowheads="1"/>
                </p:cNvSpPr>
                <p:nvPr/>
              </p:nvSpPr>
              <p:spPr bwMode="auto">
                <a:xfrm>
                  <a:off x="-192" y="11420"/>
                  <a:ext cx="4062" cy="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3262" tIns="31631" rIns="63262" bIns="3163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View Plane (</a:t>
                  </a:r>
                  <a14:m>
                    <m:oMath xmlns:m="http://schemas.openxmlformats.org/officeDocument/2006/math">
                      <m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kumimoji="0" lang="en-US" sz="20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𝑣𝑝</m:t>
                      </m:r>
                    </m:oMath>
                  </a14:m>
                  <a:r>
                    <a:rPr kumimoji="0" lang="en-US" sz="200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</a:t>
                  </a:r>
                  <a:endParaRPr kumimoji="0" lang="en-US" sz="200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192" y="11420"/>
                  <a:ext cx="4062" cy="6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58" t="-10606" r="-3258" b="-24242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5220" y="9583"/>
              <a:ext cx="870" cy="38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 flipV="1">
              <a:off x="5526" y="9583"/>
              <a:ext cx="1" cy="23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6197" y="9583"/>
              <a:ext cx="1891" cy="7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3262" tIns="31631" rIns="63262" bIns="31631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(X’, Y’, Z’)</a:t>
              </a:r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 flipH="1" flipV="1">
              <a:off x="6089" y="9584"/>
              <a:ext cx="259" cy="2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"/>
                <p:cNvSpPr>
                  <a:spLocks noChangeArrowheads="1"/>
                </p:cNvSpPr>
                <p:nvPr/>
              </p:nvSpPr>
              <p:spPr bwMode="auto">
                <a:xfrm>
                  <a:off x="6469" y="8554"/>
                  <a:ext cx="2580" cy="6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3262" tIns="31631" rIns="63262" bIns="3163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’’, 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’’, 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’’)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9" y="8554"/>
                  <a:ext cx="2580" cy="6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145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utoShape 5"/>
            <p:cNvSpPr>
              <a:spLocks noChangeShapeType="1"/>
            </p:cNvSpPr>
            <p:nvPr/>
          </p:nvSpPr>
          <p:spPr bwMode="auto">
            <a:xfrm flipH="1">
              <a:off x="5602" y="8890"/>
              <a:ext cx="996" cy="6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671" y="13172"/>
              <a:ext cx="3928" cy="5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3262" tIns="31631" rIns="63262" bIns="31631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Xprp</a:t>
              </a:r>
              <a:r>
                <a: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Yprp</a:t>
              </a:r>
              <a:r>
                <a: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000" i="1" dirty="0" err="1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Zprp</a:t>
              </a:r>
              <a:r>
                <a: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5893" y="12166"/>
              <a:ext cx="2155" cy="103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3262" tIns="31631" rIns="63262" bIns="31631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Center of Window</a:t>
              </a:r>
            </a:p>
          </p:txBody>
        </p:sp>
        <p:sp>
          <p:nvSpPr>
            <p:cNvPr id="25" name="AutoShape 2"/>
            <p:cNvSpPr>
              <a:spLocks noChangeShapeType="1"/>
            </p:cNvSpPr>
            <p:nvPr/>
          </p:nvSpPr>
          <p:spPr bwMode="auto">
            <a:xfrm flipH="1" flipV="1">
              <a:off x="5252" y="12090"/>
              <a:ext cx="743" cy="3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3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With the projection reference point at a general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𝑝𝑟𝑝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𝑝𝑟𝑝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𝑝𝑟𝑝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the transformation involves a </a:t>
                </a:r>
                <a:r>
                  <a:rPr lang="en-US" dirty="0" smtClean="0"/>
                  <a:t>combination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 shear and a </a:t>
                </a:r>
                <a:r>
                  <a:rPr lang="en-US" dirty="0" smtClean="0"/>
                  <a:t>translation,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𝑠h𝑒𝑎𝑟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2400" b="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𝑝𝑟𝑝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𝑝𝑟𝑝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 algn="just">
                  <a:buNone/>
                </a:pPr>
                <a:r>
                  <a:rPr lang="en-US" sz="2400" dirty="0"/>
                  <a:t>Where the shear parameters </a:t>
                </a:r>
                <a:r>
                  <a:rPr lang="en-US" sz="2400" dirty="0" smtClean="0"/>
                  <a:t>are,</a:t>
                </a:r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/>
                        </a:rPr>
                        <m:t>𝑎</m:t>
                      </m:r>
                      <m:r>
                        <a:rPr lang="en-US" sz="2400" b="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𝑝𝑟𝑝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𝑥𝑤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𝑥𝑤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𝑝𝑟𝑝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&amp; </m:t>
                      </m:r>
                      <m:r>
                        <a:rPr lang="en-US" sz="2400" b="0" i="1">
                          <a:latin typeface="Cambria Math"/>
                        </a:rPr>
                        <m:t>𝑏</m:t>
                      </m:r>
                      <m:r>
                        <a:rPr lang="en-US" sz="2400" b="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𝑝𝑟𝑝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𝑦𝑤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𝑦𝑤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/>
                                </a:rPr>
                                <m:t>𝑝𝑟𝑝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1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Points </a:t>
                </a:r>
                <a:r>
                  <a:rPr lang="en-US" dirty="0"/>
                  <a:t>within the view volume are transformed by this operation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r>
                        <a:rPr lang="en-US" sz="2400" b="0" i="1"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latin typeface="Cambria Math"/>
                        </a:rPr>
                        <m:t>+</m:t>
                      </m:r>
                      <m:r>
                        <a:rPr lang="en-US" sz="2400" b="0" i="1">
                          <a:latin typeface="Cambria Math"/>
                        </a:rPr>
                        <m:t>𝑎</m:t>
                      </m:r>
                      <m:r>
                        <a:rPr lang="en-US" sz="2400" b="0" i="1">
                          <a:latin typeface="Cambria Math"/>
                        </a:rPr>
                        <m:t>(</m:t>
                      </m:r>
                      <m:r>
                        <a:rPr lang="en-US" sz="2400" b="0" i="1"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r>
                        <a:rPr lang="en-US" sz="2400" b="0" i="1"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latin typeface="Cambria Math"/>
                        </a:rPr>
                        <m:t>+</m:t>
                      </m:r>
                      <m:r>
                        <a:rPr lang="en-US" sz="2400" b="0" i="1">
                          <a:latin typeface="Cambria Math"/>
                        </a:rPr>
                        <m:t>𝑏</m:t>
                      </m:r>
                      <m:r>
                        <a:rPr lang="en-US" sz="2400" b="0" i="1">
                          <a:latin typeface="Cambria Math"/>
                        </a:rPr>
                        <m:t>(</m:t>
                      </m:r>
                      <m:r>
                        <a:rPr lang="en-US" sz="2400" b="0" i="1"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𝑝𝑟𝑝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r>
                        <a:rPr lang="en-US" sz="2400" b="0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After shear we apply scaling operation</a:t>
                </a:r>
                <a:r>
                  <a:rPr lang="en-US" dirty="0" smtClean="0"/>
                  <a:t>. Equation for that are,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𝑝𝑟𝑝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𝑣𝑝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𝑣𝑝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𝑝𝑟𝑝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𝑣𝑝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𝑝𝑟𝑝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7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X-Axis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Transformation equation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is obtain from equation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rotation by replacing cyclically as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Rotation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we leave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 unchanged.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:r>
                  <a:rPr lang="en-US" sz="2400" dirty="0"/>
                  <a:t>Parameter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specify rotation angle.</a:t>
                </a:r>
              </a:p>
              <a:p>
                <a:pPr lvl="0" algn="just"/>
                <a:r>
                  <a:rPr lang="en-US" dirty="0"/>
                  <a:t>Matrix equation is written as,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Canvas 47"/>
          <p:cNvGrpSpPr/>
          <p:nvPr/>
        </p:nvGrpSpPr>
        <p:grpSpPr>
          <a:xfrm>
            <a:off x="6172200" y="2286000"/>
            <a:ext cx="2781300" cy="2514600"/>
            <a:chOff x="0" y="0"/>
            <a:chExt cx="1562100" cy="167386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562100" cy="1673860"/>
            </a:xfrm>
            <a:prstGeom prst="rect">
              <a:avLst/>
            </a:prstGeom>
            <a:noFill/>
          </p:spPr>
        </p:sp>
        <p:cxnSp>
          <p:nvCxnSpPr>
            <p:cNvPr id="6" name="AutoShape 4"/>
            <p:cNvCxnSpPr>
              <a:cxnSpLocks noChangeShapeType="1"/>
            </p:cNvCxnSpPr>
            <p:nvPr/>
          </p:nvCxnSpPr>
          <p:spPr bwMode="auto">
            <a:xfrm flipV="1">
              <a:off x="514350" y="131445"/>
              <a:ext cx="0" cy="904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5"/>
            <p:cNvCxnSpPr>
              <a:cxnSpLocks noChangeShapeType="1"/>
            </p:cNvCxnSpPr>
            <p:nvPr/>
          </p:nvCxnSpPr>
          <p:spPr bwMode="auto">
            <a:xfrm>
              <a:off x="514350" y="1035685"/>
              <a:ext cx="9429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 flipH="1">
              <a:off x="152400" y="1035685"/>
              <a:ext cx="361950" cy="466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23963" y="1035367"/>
              <a:ext cx="285750" cy="2857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9851" y="145049"/>
              <a:ext cx="285750" cy="2857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0500" y="1302385"/>
              <a:ext cx="285750" cy="2857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790575" y="914400"/>
              <a:ext cx="90805" cy="241935"/>
            </a:xfrm>
            <a:prstGeom prst="curvedRightArrow">
              <a:avLst>
                <a:gd name="adj1" fmla="val 53287"/>
                <a:gd name="adj2" fmla="val 106573"/>
                <a:gd name="adj3" fmla="val 3333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9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algn="just"/>
                <a:r>
                  <a:rPr lang="en-US" dirty="0"/>
                  <a:t>Homogeneous matrix for this transformation </a:t>
                </a:r>
                <a:r>
                  <a:rPr lang="en-US" dirty="0" smtClean="0"/>
                  <a:t>is,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𝑠𝑐𝑎𝑙𝑒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b="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𝑝𝑟𝑝</m:t>
                                        </m:r>
                                      </m:sub>
                                    </m:sSub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/>
                                          </a:rPr>
                                          <m:t>𝑣𝑝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0" algn="just"/>
                <a:r>
                  <a:rPr lang="en-US" dirty="0"/>
                  <a:t>Therefore the general perspective-projection transformation is obtained by </a:t>
                </a:r>
                <a:r>
                  <a:rPr lang="en-US" dirty="0" smtClean="0"/>
                  <a:t>equation,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𝑝𝑒𝑟𝑠𝑝𝑒𝑐𝑡𝑖𝑣𝑒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𝑠𝑐𝑎𝑙𝑒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𝑠h𝑒𝑎𝑟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8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/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4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Y-Axis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Transformation equation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is obtain from equation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rotation by replacing cyclically as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Rotation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we leave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coordinate unchanged.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:r>
                  <a:rPr lang="en-US" sz="2400" dirty="0"/>
                  <a:t>Parameter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specify rotation angle.</a:t>
                </a:r>
              </a:p>
              <a:p>
                <a:pPr lvl="0"/>
                <a:r>
                  <a:rPr lang="en-US" dirty="0"/>
                  <a:t>Matrix equation is written </a:t>
                </a:r>
                <a:r>
                  <a:rPr lang="en-US" dirty="0" smtClean="0"/>
                  <a:t>as,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Canvas 69"/>
          <p:cNvGrpSpPr/>
          <p:nvPr/>
        </p:nvGrpSpPr>
        <p:grpSpPr>
          <a:xfrm>
            <a:off x="6096000" y="2438400"/>
            <a:ext cx="2514600" cy="2286000"/>
            <a:chOff x="0" y="0"/>
            <a:chExt cx="1590675" cy="169291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590675" cy="1692910"/>
            </a:xfrm>
            <a:prstGeom prst="rect">
              <a:avLst/>
            </a:prstGeom>
            <a:noFill/>
          </p:spPr>
        </p:sp>
        <p:cxnSp>
          <p:nvCxnSpPr>
            <p:cNvPr id="6" name="AutoShape 8"/>
            <p:cNvCxnSpPr>
              <a:cxnSpLocks noChangeShapeType="1"/>
            </p:cNvCxnSpPr>
            <p:nvPr/>
          </p:nvCxnSpPr>
          <p:spPr bwMode="auto">
            <a:xfrm flipV="1">
              <a:off x="495936" y="160655"/>
              <a:ext cx="635" cy="904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9"/>
            <p:cNvCxnSpPr>
              <a:cxnSpLocks noChangeShapeType="1"/>
            </p:cNvCxnSpPr>
            <p:nvPr/>
          </p:nvCxnSpPr>
          <p:spPr bwMode="auto">
            <a:xfrm>
              <a:off x="495936" y="1064895"/>
              <a:ext cx="942975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0"/>
            <p:cNvCxnSpPr>
              <a:cxnSpLocks noChangeShapeType="1"/>
            </p:cNvCxnSpPr>
            <p:nvPr/>
          </p:nvCxnSpPr>
          <p:spPr bwMode="auto">
            <a:xfrm flipH="1">
              <a:off x="133986" y="1064895"/>
              <a:ext cx="361950" cy="4654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78611" y="1007300"/>
              <a:ext cx="282863" cy="3439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5955" y="114003"/>
              <a:ext cx="285750" cy="2857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2085" y="1325880"/>
              <a:ext cx="323850" cy="3670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2" name="AutoShape 27"/>
            <p:cNvSpPr>
              <a:spLocks noChangeArrowheads="1"/>
            </p:cNvSpPr>
            <p:nvPr/>
          </p:nvSpPr>
          <p:spPr bwMode="auto">
            <a:xfrm>
              <a:off x="381001" y="495300"/>
              <a:ext cx="257175" cy="95250"/>
            </a:xfrm>
            <a:prstGeom prst="curvedDownArrow">
              <a:avLst>
                <a:gd name="adj1" fmla="val 54000"/>
                <a:gd name="adj2" fmla="val 108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Coordinate </a:t>
            </a:r>
            <a:r>
              <a:rPr lang="en-US" dirty="0"/>
              <a:t>A</a:t>
            </a:r>
            <a:r>
              <a:rPr lang="en-US" dirty="0" smtClean="0"/>
              <a:t>xis Rotation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 smtClean="0"/>
                  <a:t>Rotate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(5, 5, 5)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about </a:t>
                </a:r>
                <a:r>
                  <a:rPr lang="en-US" dirty="0" smtClean="0"/>
                  <a:t>Z-axis.</a:t>
                </a:r>
                <a:endParaRPr lang="en-US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 smtClean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0005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Final coordinate after rotation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(−5, 5, 5)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4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8069</TotalTime>
  <Words>7190</Words>
  <Application>Microsoft Office PowerPoint</Application>
  <PresentationFormat>On-screen Show (4:3)</PresentationFormat>
  <Paragraphs>546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Unit-5 3D Transformation &amp; Viewing</vt:lpstr>
      <vt:lpstr>Outline</vt:lpstr>
      <vt:lpstr>3D Translation</vt:lpstr>
      <vt:lpstr>Example- 3D Translation</vt:lpstr>
      <vt:lpstr>Rotation</vt:lpstr>
      <vt:lpstr>Z-Axis Rotation</vt:lpstr>
      <vt:lpstr>X-Axis Rotation</vt:lpstr>
      <vt:lpstr>Y-Axis Rotation</vt:lpstr>
      <vt:lpstr>Example- Coordinate Axis Rotation</vt:lpstr>
      <vt:lpstr>General 3D Rotations</vt:lpstr>
      <vt:lpstr>General 3D Rotations</vt:lpstr>
      <vt:lpstr>Contd.</vt:lpstr>
      <vt:lpstr>1. Translate the Object so that the Rotation Axis Passes Through the Coordinate Origin</vt:lpstr>
      <vt:lpstr>2. Rotate the Object so that the Axis of Rotation Coincides with One of the Coordinate Axes</vt:lpstr>
      <vt:lpstr>Contd.</vt:lpstr>
      <vt:lpstr>Contd.</vt:lpstr>
      <vt:lpstr>Contd.</vt:lpstr>
      <vt:lpstr>Contd.</vt:lpstr>
      <vt:lpstr>Contd.</vt:lpstr>
      <vt:lpstr>Contd.</vt:lpstr>
      <vt:lpstr>Contd.</vt:lpstr>
      <vt:lpstr>3. Perform the Specified Rotation About that Coordinate Axis</vt:lpstr>
      <vt:lpstr>4. Apply Inverse Rotations to Bring the Rotation Axis Back to it’s Original Orientation</vt:lpstr>
      <vt:lpstr>5. Apply the Inverse Translation to Bring the Rotation Axis Back to it’s Original Position</vt:lpstr>
      <vt:lpstr>Scaling</vt:lpstr>
      <vt:lpstr>Coordinate Axes Scaling</vt:lpstr>
      <vt:lpstr>Example-Coordinate Axes Scaling</vt:lpstr>
      <vt:lpstr>Fixed Point Scaling</vt:lpstr>
      <vt:lpstr>Contd.</vt:lpstr>
      <vt:lpstr>Other Transformations-Reflection</vt:lpstr>
      <vt:lpstr>Contd.</vt:lpstr>
      <vt:lpstr>Other Transformations-Shear</vt:lpstr>
      <vt:lpstr>Other Transformations-Shear</vt:lpstr>
      <vt:lpstr>Viewing Pipeline</vt:lpstr>
      <vt:lpstr>Viewing Co-ordinates</vt:lpstr>
      <vt:lpstr>Specifying the View Plan</vt:lpstr>
      <vt:lpstr>Contd.</vt:lpstr>
      <vt:lpstr>Contd.</vt:lpstr>
      <vt:lpstr>World to Viewing Coordinates Transformation</vt:lpstr>
      <vt:lpstr>Contd.</vt:lpstr>
      <vt:lpstr>Contd.</vt:lpstr>
      <vt:lpstr>Contd.</vt:lpstr>
      <vt:lpstr>Projections</vt:lpstr>
      <vt:lpstr>Parallel Projections</vt:lpstr>
      <vt:lpstr>Orthographic Parallel Projection</vt:lpstr>
      <vt:lpstr>Contd.</vt:lpstr>
      <vt:lpstr>Contd.</vt:lpstr>
      <vt:lpstr>Oblique Parallel Projection</vt:lpstr>
      <vt:lpstr>Contd.</vt:lpstr>
      <vt:lpstr>Contd.</vt:lpstr>
      <vt:lpstr>Perspective Projection</vt:lpstr>
      <vt:lpstr>Contd.</vt:lpstr>
      <vt:lpstr>Contd.</vt:lpstr>
      <vt:lpstr>Contd.</vt:lpstr>
      <vt:lpstr>Contd.</vt:lpstr>
      <vt:lpstr>Contd.</vt:lpstr>
      <vt:lpstr>Contd.</vt:lpstr>
      <vt:lpstr>View Volumes and General Projection Transformations</vt:lpstr>
      <vt:lpstr>Contd.</vt:lpstr>
      <vt:lpstr>Contd.</vt:lpstr>
      <vt:lpstr>General Parallel-Projection Transformation</vt:lpstr>
      <vt:lpstr>Contd.</vt:lpstr>
      <vt:lpstr>Contd.</vt:lpstr>
      <vt:lpstr>Contd.</vt:lpstr>
      <vt:lpstr>Contd.</vt:lpstr>
      <vt:lpstr>General Perspective-Projection Transformations</vt:lpstr>
      <vt:lpstr>Contd.</vt:lpstr>
      <vt:lpstr>Contd.</vt:lpstr>
      <vt:lpstr>Contd.</vt:lpstr>
      <vt:lpstr>Contd.</vt:lpstr>
      <vt:lpstr>Thank You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1178</cp:revision>
  <dcterms:created xsi:type="dcterms:W3CDTF">2013-05-17T03:00:03Z</dcterms:created>
  <dcterms:modified xsi:type="dcterms:W3CDTF">2017-04-17T05:13:31Z</dcterms:modified>
</cp:coreProperties>
</file>