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50"/>
  </p:notesMasterIdLst>
  <p:sldIdLst>
    <p:sldId id="256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4" r:id="rId22"/>
    <p:sldId id="453" r:id="rId23"/>
    <p:sldId id="455" r:id="rId24"/>
    <p:sldId id="456" r:id="rId25"/>
    <p:sldId id="457" r:id="rId26"/>
    <p:sldId id="458" r:id="rId27"/>
    <p:sldId id="459" r:id="rId28"/>
    <p:sldId id="461" r:id="rId29"/>
    <p:sldId id="462" r:id="rId30"/>
    <p:sldId id="463" r:id="rId31"/>
    <p:sldId id="460" r:id="rId32"/>
    <p:sldId id="464" r:id="rId33"/>
    <p:sldId id="465" r:id="rId34"/>
    <p:sldId id="466" r:id="rId35"/>
    <p:sldId id="467" r:id="rId36"/>
    <p:sldId id="479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32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748TssyOOWock2KW/FsMew==" hashData="cXfYIMriRWvDAtGI9F8spkEitc0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E40524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3" d="100"/>
          <a:sy n="63" d="100"/>
        </p:scale>
        <p:origin x="-1289" y="-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13414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524000"/>
            <a:ext cx="8763000" cy="48006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1447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6 Advance Topics</a:t>
            </a:r>
            <a:r>
              <a:rPr lang="da-DK" sz="1800" b="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fld id="{37AC90A6-3827-458B-B5F8-36D0DA7C6055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8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8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7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4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5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59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4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95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6 Advance Topics</a:t>
            </a:r>
            <a:r>
              <a:rPr lang="da-DK" sz="1800" b="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</a:t>
            </a:r>
            <a:fld id="{37AC90A6-3827-458B-B5F8-36D0DA7C6055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90600"/>
            <a:ext cx="43053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053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6 Advance Topics</a:t>
            </a:r>
            <a:r>
              <a:rPr lang="da-DK" sz="1800" b="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</a:t>
            </a:r>
            <a:fld id="{37AC90A6-3827-458B-B5F8-36D0DA7C6055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32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6 Advance Topics</a:t>
            </a:r>
            <a:r>
              <a:rPr lang="da-DK" sz="1800" b="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</a:t>
            </a:r>
            <a:fld id="{37AC90A6-3827-458B-B5F8-36D0DA7C6055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1AC0-704C-4372-BB13-DAFFEFAB9CBE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0142-165E-46CF-BD32-425FDFD5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.shekhat@darshan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Vijay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Shekhat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M: 9727235778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E-mail: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vijay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.shekhat@darshan.ac.in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Engineering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32004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Unit-6 Advance Topics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05125"/>
            <a:ext cx="2895600" cy="2333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0" y="762000"/>
            <a:ext cx="4495800" cy="121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Computer Graphics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(2160703)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We are starting with pixel position of view plane and for particular surface of object.</a:t>
                </a:r>
              </a:p>
              <a:p>
                <a:pPr lvl="0" algn="just"/>
                <a:r>
                  <a:rPr lang="en-US" dirty="0"/>
                  <a:t>If we take orthographic projection of any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the surface on the view plane we get two dimension coordinate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that point to display.</a:t>
                </a:r>
              </a:p>
              <a:p>
                <a:pPr lvl="0" algn="just"/>
                <a:r>
                  <a:rPr lang="en-US" dirty="0"/>
                  <a:t>Here we are taking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position on plan and find particular surface is at how much depth.</a:t>
                </a:r>
              </a:p>
              <a:p>
                <a:pPr lvl="0" algn="just"/>
                <a:r>
                  <a:rPr lang="en-US" dirty="0"/>
                  <a:t>We can implement depth buffer algorithm in normalized coordinates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range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at the back clipping plane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 at </a:t>
                </a:r>
                <a:r>
                  <a:rPr lang="en-US" dirty="0"/>
                  <a:t>the front clipping plane.</a:t>
                </a:r>
              </a:p>
              <a:p>
                <a:pPr lvl="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value can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unit cube or the largest value.</a:t>
                </a:r>
              </a:p>
              <a:p>
                <a:pPr lvl="0"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1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Here two buffers are </a:t>
                </a:r>
                <a:r>
                  <a:rPr lang="en-US" dirty="0" smtClean="0"/>
                  <a:t>required</a:t>
                </a:r>
                <a:r>
                  <a:rPr lang="en-US" dirty="0"/>
                  <a:t>,</a:t>
                </a:r>
                <a:endParaRPr lang="en-US" dirty="0" smtClean="0"/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 smtClean="0"/>
                  <a:t>A </a:t>
                </a:r>
                <a:r>
                  <a:rPr lang="en-US" dirty="0"/>
                  <a:t>depth buffer to store depth value of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position </a:t>
                </a:r>
                <a:endParaRPr lang="en-US" dirty="0" smtClean="0"/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 smtClean="0"/>
                  <a:t>A refresh </a:t>
                </a:r>
                <a:r>
                  <a:rPr lang="en-US" dirty="0"/>
                  <a:t>buffer to store corresponding intensity values.</a:t>
                </a:r>
              </a:p>
              <a:p>
                <a:pPr lvl="0" algn="just"/>
                <a:r>
                  <a:rPr lang="en-US" dirty="0"/>
                  <a:t>Initially depth buffer value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refresh buffer value is intensity of background.</a:t>
                </a:r>
              </a:p>
              <a:p>
                <a:pPr lvl="0" algn="just"/>
                <a:r>
                  <a:rPr lang="en-US" dirty="0"/>
                  <a:t>Each surface of polygon is then process one by one </a:t>
                </a:r>
                <a:r>
                  <a:rPr lang="en-US" dirty="0" smtClean="0"/>
                  <a:t>scan line </a:t>
                </a:r>
                <a:r>
                  <a:rPr lang="en-US" dirty="0"/>
                  <a:t>at a time.</a:t>
                </a:r>
              </a:p>
              <a:p>
                <a:pPr lvl="0" algn="just"/>
                <a:r>
                  <a:rPr lang="en-US" dirty="0"/>
                  <a:t>Calculate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values at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pixel position.</a:t>
                </a:r>
              </a:p>
              <a:p>
                <a:pPr lvl="0" algn="just"/>
                <a:r>
                  <a:rPr lang="en-US" dirty="0"/>
                  <a:t>If calculated depth value is greater than the value stored in depth buffer it is replaced with new calculated values and store intensity of that point into refresh buffer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position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5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Depth </a:t>
                </a:r>
                <a:r>
                  <a:rPr lang="en-US" dirty="0"/>
                  <a:t>values are calculated from plane </a:t>
                </a:r>
                <a:r>
                  <a:rPr lang="en-US" dirty="0" smtClean="0"/>
                  <a:t>equation,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0" algn="just"/>
                <a:r>
                  <a:rPr lang="en-US" dirty="0"/>
                  <a:t>For horizontal line next pixel’s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values can be calculated by putting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in above </a:t>
                </a:r>
                <a:r>
                  <a:rPr lang="en-US" dirty="0" smtClean="0"/>
                  <a:t>equation,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109325" y="4267200"/>
            <a:ext cx="3232194" cy="1990079"/>
            <a:chOff x="5109325" y="4490901"/>
            <a:chExt cx="3232194" cy="199007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867400" y="4572000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867400" y="6096000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67400" y="5500048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7400" y="5312392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Connector 10"/>
            <p:cNvSpPr/>
            <p:nvPr/>
          </p:nvSpPr>
          <p:spPr>
            <a:xfrm>
              <a:off x="6553200" y="5212080"/>
              <a:ext cx="182880" cy="1828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6553200" y="5412705"/>
              <a:ext cx="182880" cy="1828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6767472" y="5212080"/>
              <a:ext cx="182880" cy="1828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9325" y="5412698"/>
                  <a:ext cx="800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325" y="5412698"/>
                  <a:ext cx="8001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288280" y="5099938"/>
                  <a:ext cx="800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280" y="5099938"/>
                  <a:ext cx="8001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446521" y="6080870"/>
                  <a:ext cx="44588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1" y="6080870"/>
                  <a:ext cx="445885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722589" y="6080870"/>
                  <a:ext cx="5973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 smtClean="0">
                      <a:solidFill>
                        <a:srgbClr val="C00000"/>
                      </a:solidFill>
                    </a:rPr>
                    <a:t>+1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589" y="6080870"/>
                  <a:ext cx="597373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231" r="-7143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>
              <a:stCxn id="16" idx="0"/>
            </p:cNvCxnSpPr>
            <p:nvPr/>
          </p:nvCxnSpPr>
          <p:spPr>
            <a:xfrm flipH="1" flipV="1">
              <a:off x="6669463" y="5943600"/>
              <a:ext cx="1" cy="13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857999" y="5943600"/>
              <a:ext cx="1" cy="13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43298" y="5765719"/>
                  <a:ext cx="9982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298" y="5765719"/>
                  <a:ext cx="998221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50908" y="4490901"/>
                  <a:ext cx="9982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908" y="4490901"/>
                  <a:ext cx="998221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28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:r>
                  <a:rPr lang="en-US" dirty="0"/>
                  <a:t>vertical line pixel below the current pixel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so it’s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values can be calculated as </a:t>
                </a:r>
                <a:r>
                  <a:rPr lang="en-US" dirty="0" smtClean="0"/>
                  <a:t>follows,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109325" y="4267200"/>
            <a:ext cx="3232194" cy="1990079"/>
            <a:chOff x="5109325" y="4490901"/>
            <a:chExt cx="3232194" cy="199007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867400" y="4572000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867400" y="6096000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67400" y="5500048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7400" y="5312392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Connector 10"/>
            <p:cNvSpPr/>
            <p:nvPr/>
          </p:nvSpPr>
          <p:spPr>
            <a:xfrm>
              <a:off x="6553200" y="5212080"/>
              <a:ext cx="182880" cy="1828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6553200" y="5412705"/>
              <a:ext cx="182880" cy="1828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6767472" y="5212080"/>
              <a:ext cx="182880" cy="1828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9325" y="5412698"/>
                  <a:ext cx="800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325" y="5412698"/>
                  <a:ext cx="8001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288280" y="5099938"/>
                  <a:ext cx="800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280" y="5099938"/>
                  <a:ext cx="8001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446521" y="6080870"/>
                  <a:ext cx="44588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1" y="6080870"/>
                  <a:ext cx="445885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722589" y="6080870"/>
                  <a:ext cx="5973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 smtClean="0">
                      <a:solidFill>
                        <a:srgbClr val="C00000"/>
                      </a:solidFill>
                    </a:rPr>
                    <a:t>+1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589" y="6080870"/>
                  <a:ext cx="597373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231" r="-7143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>
              <a:stCxn id="16" idx="0"/>
            </p:cNvCxnSpPr>
            <p:nvPr/>
          </p:nvCxnSpPr>
          <p:spPr>
            <a:xfrm flipH="1" flipV="1">
              <a:off x="6669463" y="5943600"/>
              <a:ext cx="1" cy="13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857999" y="5943600"/>
              <a:ext cx="1" cy="13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43298" y="5765719"/>
                  <a:ext cx="9982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298" y="5765719"/>
                  <a:ext cx="998221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50908" y="4490901"/>
                  <a:ext cx="9982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908" y="4490901"/>
                  <a:ext cx="998221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82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If we are moving along polygon boundary then it will improve performance by eliminating extra calculation.</a:t>
                </a:r>
              </a:p>
              <a:p>
                <a:pPr lvl="0" algn="just"/>
                <a:r>
                  <a:rPr lang="en-US" dirty="0" smtClean="0"/>
                  <a:t>For </a:t>
                </a:r>
                <a:r>
                  <a:rPr lang="en-US" dirty="0"/>
                  <a:t>this if we move top to bottom along polygon boundary we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value is obtain as </a:t>
                </a:r>
                <a:r>
                  <a:rPr lang="en-US" dirty="0" smtClean="0"/>
                  <a:t>follows,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Alternately we can use midpoint method to find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8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</a:t>
            </a: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When we see any object we see reflected light from that object. </a:t>
            </a:r>
            <a:endParaRPr lang="en-US" dirty="0" smtClean="0"/>
          </a:p>
          <a:p>
            <a:pPr lvl="0" algn="just"/>
            <a:r>
              <a:rPr lang="en-US" dirty="0" smtClean="0"/>
              <a:t>Total </a:t>
            </a:r>
            <a:r>
              <a:rPr lang="en-US" dirty="0"/>
              <a:t>reflected light is the sum of contribution from all sources and reflected light from other object that falls on the object.</a:t>
            </a:r>
          </a:p>
          <a:p>
            <a:pPr lvl="0" algn="just"/>
            <a:r>
              <a:rPr lang="en-US" dirty="0"/>
              <a:t>So that the surface which is not directly exposed to light may also visible if nearby object is illuminated.</a:t>
            </a:r>
          </a:p>
          <a:p>
            <a:pPr algn="just"/>
            <a:r>
              <a:rPr lang="en-US" dirty="0"/>
              <a:t>The simplest model for light source is </a:t>
            </a:r>
            <a:r>
              <a:rPr lang="en-US" b="1" dirty="0"/>
              <a:t>point source. </a:t>
            </a:r>
            <a:endParaRPr lang="en-US" b="1" dirty="0" smtClean="0"/>
          </a:p>
          <a:p>
            <a:pPr algn="just"/>
            <a:r>
              <a:rPr lang="en-US" dirty="0" smtClean="0"/>
              <a:t>Rays </a:t>
            </a:r>
            <a:r>
              <a:rPr lang="en-US" dirty="0"/>
              <a:t>from the source then follows radial diverging paths from the source position</a:t>
            </a:r>
            <a:r>
              <a:rPr lang="en-US" dirty="0" smtClean="0"/>
              <a:t>.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6781800" y="5181600"/>
            <a:ext cx="274320" cy="274320"/>
          </a:xfrm>
          <a:prstGeom prst="flowChartConnector">
            <a:avLst/>
          </a:prstGeom>
          <a:solidFill>
            <a:srgbClr val="FF6702"/>
          </a:solidFill>
          <a:ln>
            <a:solidFill>
              <a:srgbClr val="FF67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7056120" y="5318760"/>
            <a:ext cx="640080" cy="15240"/>
          </a:xfrm>
          <a:prstGeom prst="straightConnector1">
            <a:avLst/>
          </a:prstGeom>
          <a:ln w="412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</p:cNvCxnSpPr>
          <p:nvPr/>
        </p:nvCxnSpPr>
        <p:spPr>
          <a:xfrm>
            <a:off x="6918960" y="5455920"/>
            <a:ext cx="15240" cy="487680"/>
          </a:xfrm>
          <a:prstGeom prst="straightConnector1">
            <a:avLst/>
          </a:prstGeom>
          <a:ln w="412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</p:cNvCxnSpPr>
          <p:nvPr/>
        </p:nvCxnSpPr>
        <p:spPr>
          <a:xfrm flipV="1">
            <a:off x="6918960" y="4724400"/>
            <a:ext cx="15240" cy="457200"/>
          </a:xfrm>
          <a:prstGeom prst="straightConnector1">
            <a:avLst/>
          </a:prstGeom>
          <a:ln w="412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6172200" y="5318760"/>
            <a:ext cx="609600" cy="0"/>
          </a:xfrm>
          <a:prstGeom prst="straightConnector1">
            <a:avLst/>
          </a:prstGeom>
          <a:ln w="412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7"/>
          </p:cNvCxnSpPr>
          <p:nvPr/>
        </p:nvCxnSpPr>
        <p:spPr>
          <a:xfrm flipV="1">
            <a:off x="7015947" y="4876800"/>
            <a:ext cx="451653" cy="344973"/>
          </a:xfrm>
          <a:prstGeom prst="straightConnector1">
            <a:avLst/>
          </a:prstGeom>
          <a:ln w="412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</p:cNvCxnSpPr>
          <p:nvPr/>
        </p:nvCxnSpPr>
        <p:spPr>
          <a:xfrm>
            <a:off x="7015947" y="5415747"/>
            <a:ext cx="375453" cy="451653"/>
          </a:xfrm>
          <a:prstGeom prst="straightConnector1">
            <a:avLst/>
          </a:prstGeom>
          <a:ln w="412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</p:cNvCxnSpPr>
          <p:nvPr/>
        </p:nvCxnSpPr>
        <p:spPr>
          <a:xfrm flipH="1">
            <a:off x="6477000" y="5415747"/>
            <a:ext cx="344973" cy="375453"/>
          </a:xfrm>
          <a:prstGeom prst="straightConnector1">
            <a:avLst/>
          </a:prstGeom>
          <a:ln w="412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1"/>
          </p:cNvCxnSpPr>
          <p:nvPr/>
        </p:nvCxnSpPr>
        <p:spPr>
          <a:xfrm flipH="1" flipV="1">
            <a:off x="6400800" y="4876800"/>
            <a:ext cx="421173" cy="344973"/>
          </a:xfrm>
          <a:prstGeom prst="straightConnector1">
            <a:avLst/>
          </a:prstGeom>
          <a:ln w="41275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This </a:t>
            </a:r>
            <a:r>
              <a:rPr lang="en-US" dirty="0"/>
              <a:t>light source model is reasonable approximation </a:t>
            </a:r>
            <a:r>
              <a:rPr lang="en-US" dirty="0" smtClean="0"/>
              <a:t>for</a:t>
            </a:r>
            <a:r>
              <a:rPr lang="en-US" dirty="0"/>
              <a:t> source</a:t>
            </a:r>
            <a:r>
              <a:rPr lang="en-US" dirty="0" smtClean="0"/>
              <a:t>, </a:t>
            </a:r>
          </a:p>
          <a:p>
            <a:pPr lvl="1" algn="just">
              <a:buFont typeface="Calibri" panose="020F0502020204030204" pitchFamily="34" charset="0"/>
              <a:buChar char="⁻"/>
            </a:pPr>
            <a:r>
              <a:rPr lang="en-US" sz="2200" dirty="0" smtClean="0"/>
              <a:t>whose </a:t>
            </a:r>
            <a:r>
              <a:rPr lang="en-US" sz="2200" dirty="0"/>
              <a:t>size is small compared to the size of </a:t>
            </a:r>
            <a:r>
              <a:rPr lang="en-US" sz="2200" dirty="0" smtClean="0"/>
              <a:t>object</a:t>
            </a:r>
          </a:p>
          <a:p>
            <a:pPr lvl="1" algn="just">
              <a:buFont typeface="Calibri" panose="020F0502020204030204" pitchFamily="34" charset="0"/>
              <a:buChar char="⁻"/>
            </a:pPr>
            <a:r>
              <a:rPr lang="en-US" sz="2200" dirty="0" smtClean="0"/>
              <a:t>may </a:t>
            </a:r>
            <a:r>
              <a:rPr lang="en-US" sz="2200" dirty="0"/>
              <a:t>be at sufficient distance so that we can see it as point source. </a:t>
            </a:r>
            <a:endParaRPr lang="en-US" dirty="0" smtClean="0"/>
          </a:p>
          <a:p>
            <a:pPr lvl="0" algn="just"/>
            <a:r>
              <a:rPr lang="en-US" dirty="0" smtClean="0"/>
              <a:t>For </a:t>
            </a:r>
            <a:r>
              <a:rPr lang="en-US" dirty="0"/>
              <a:t>example sun can be taken as point source on earth.</a:t>
            </a:r>
          </a:p>
          <a:p>
            <a:pPr lvl="0" algn="just"/>
            <a:r>
              <a:rPr lang="en-US" dirty="0"/>
              <a:t>A nearby source such as the long fluorescent light is more accurately modelled as a </a:t>
            </a:r>
            <a:r>
              <a:rPr lang="en-US" b="1" dirty="0"/>
              <a:t>distributed light source.</a:t>
            </a:r>
            <a:endParaRPr lang="en-US" dirty="0"/>
          </a:p>
          <a:p>
            <a:pPr lvl="0" algn="just"/>
            <a:r>
              <a:rPr lang="en-US" dirty="0" smtClean="0"/>
              <a:t>In </a:t>
            </a:r>
            <a:r>
              <a:rPr lang="en-US" dirty="0"/>
              <a:t>this case the illumination effects cannot be approximated with point source  because the area of the source is not small compare to the size of object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4694443"/>
            <a:ext cx="2667000" cy="17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When light is falls on the surface the part of the light is reflected and part of the light is absorbed. </a:t>
            </a:r>
          </a:p>
          <a:p>
            <a:pPr algn="just"/>
            <a:r>
              <a:rPr lang="en-US" dirty="0" smtClean="0"/>
              <a:t>Amount of reflected and absorbed light is depends on the property of the object surface. </a:t>
            </a:r>
          </a:p>
          <a:p>
            <a:pPr algn="just"/>
            <a:r>
              <a:rPr lang="en-US" dirty="0" smtClean="0"/>
              <a:t>For example shiny surface reflect more light while dull surface reflect less light.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Illumination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also known as </a:t>
            </a:r>
            <a:r>
              <a:rPr lang="en-US" b="1" dirty="0"/>
              <a:t>Shading </a:t>
            </a:r>
            <a:r>
              <a:rPr lang="en-US" b="1" dirty="0" smtClean="0"/>
              <a:t>Model</a:t>
            </a:r>
            <a:r>
              <a:rPr lang="en-US" dirty="0" smtClean="0"/>
              <a:t> or </a:t>
            </a:r>
            <a:r>
              <a:rPr lang="en-US" b="1" dirty="0"/>
              <a:t>Lighting </a:t>
            </a:r>
            <a:r>
              <a:rPr lang="en-US" b="1" dirty="0" smtClean="0"/>
              <a:t>Model.</a:t>
            </a:r>
          </a:p>
          <a:p>
            <a:pPr algn="just"/>
            <a:r>
              <a:rPr lang="en-US" dirty="0"/>
              <a:t>These models give simple and fast method for calculating the intensities of light for various reflections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Three models we discuss here for light intensity.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Ambient </a:t>
            </a:r>
            <a:r>
              <a:rPr lang="en-US" sz="2400" dirty="0" smtClean="0"/>
              <a:t>Light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Diffuse Reflection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Specular Reflection</a:t>
            </a:r>
            <a:endParaRPr lang="en-US" sz="2400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8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/>
                  <a:t>This is a simple way to model combination of light reflection from various surfaces to produce a uniform illumination called </a:t>
                </a:r>
                <a:r>
                  <a:rPr lang="en-US" b="1" dirty="0"/>
                  <a:t>ambient light, </a:t>
                </a:r>
                <a:r>
                  <a:rPr lang="en-US" dirty="0"/>
                  <a:t>or </a:t>
                </a:r>
                <a:r>
                  <a:rPr lang="en-US" b="1" dirty="0"/>
                  <a:t>background light.</a:t>
                </a:r>
                <a:endParaRPr lang="en-US" dirty="0"/>
              </a:p>
              <a:p>
                <a:pPr lvl="0" algn="just"/>
                <a:r>
                  <a:rPr lang="en-US" dirty="0"/>
                  <a:t>Ambient light has no directional properties.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The </a:t>
                </a:r>
                <a:r>
                  <a:rPr lang="en-US" dirty="0"/>
                  <a:t>amount of ambient light incident on all the surfaces and object are constant in all direction. </a:t>
                </a:r>
              </a:p>
              <a:p>
                <a:pPr algn="just"/>
                <a:r>
                  <a:rPr lang="en-US" dirty="0"/>
                  <a:t>If consider that ambient light of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and each surface is illuminate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intensity then resulting reflected light is constant for all the surfaces.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6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Classification of Visible-Surface Detection </a:t>
            </a:r>
            <a:r>
              <a:rPr lang="en-US" dirty="0" smtClean="0"/>
              <a:t>Algorithms</a:t>
            </a:r>
          </a:p>
          <a:p>
            <a:pPr algn="just"/>
            <a:r>
              <a:rPr lang="en-US" dirty="0"/>
              <a:t>Back-Face </a:t>
            </a:r>
            <a:r>
              <a:rPr lang="en-US" dirty="0" smtClean="0"/>
              <a:t>Detection</a:t>
            </a:r>
          </a:p>
          <a:p>
            <a:pPr algn="just"/>
            <a:r>
              <a:rPr lang="en-US" dirty="0"/>
              <a:t>Depth Buffer Method/ Z Buffer </a:t>
            </a:r>
            <a:r>
              <a:rPr lang="en-US" dirty="0" smtClean="0"/>
              <a:t>Method</a:t>
            </a:r>
          </a:p>
          <a:p>
            <a:pPr algn="just"/>
            <a:r>
              <a:rPr lang="en-US" dirty="0"/>
              <a:t>Light </a:t>
            </a:r>
            <a:r>
              <a:rPr lang="en-US" dirty="0" smtClean="0"/>
              <a:t>source</a:t>
            </a:r>
          </a:p>
          <a:p>
            <a:pPr algn="just"/>
            <a:r>
              <a:rPr lang="en-US" dirty="0"/>
              <a:t>Basic Illumination Models/ Shading Model/ Lighting </a:t>
            </a:r>
            <a:r>
              <a:rPr lang="en-US" dirty="0" smtClean="0"/>
              <a:t>Model</a:t>
            </a:r>
          </a:p>
          <a:p>
            <a:pPr algn="just"/>
            <a:r>
              <a:rPr lang="en-US" dirty="0"/>
              <a:t>Ambient </a:t>
            </a:r>
            <a:r>
              <a:rPr lang="en-US" dirty="0" smtClean="0"/>
              <a:t>Light</a:t>
            </a:r>
          </a:p>
          <a:p>
            <a:pPr algn="just"/>
            <a:r>
              <a:rPr lang="en-US" dirty="0"/>
              <a:t>Diffuse </a:t>
            </a:r>
            <a:r>
              <a:rPr lang="en-US" dirty="0" smtClean="0"/>
              <a:t>Reflection</a:t>
            </a:r>
          </a:p>
          <a:p>
            <a:pPr algn="just"/>
            <a:r>
              <a:rPr lang="en-US" dirty="0"/>
              <a:t>Specular Reflection and the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pPr algn="just"/>
            <a:r>
              <a:rPr lang="en-US" dirty="0"/>
              <a:t>Properties of </a:t>
            </a:r>
            <a:r>
              <a:rPr lang="en-US" dirty="0" smtClean="0"/>
              <a:t>Light</a:t>
            </a:r>
          </a:p>
          <a:p>
            <a:pPr algn="just"/>
            <a:r>
              <a:rPr lang="en-US" dirty="0" smtClean="0"/>
              <a:t>Color Model</a:t>
            </a:r>
          </a:p>
        </p:txBody>
      </p:sp>
    </p:spTree>
    <p:extLst>
      <p:ext uri="{BB962C8B-B14F-4D97-AF65-F5344CB8AC3E}">
        <p14:creationId xmlns:p14="http://schemas.microsoft.com/office/powerpoint/2010/main" val="26911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When some intensity of light is falls on object surface and that surface reflect light in all the direction in equal amount then the resulting reflection is called </a:t>
                </a:r>
                <a:r>
                  <a:rPr lang="en-US" b="1" dirty="0"/>
                  <a:t>diffuse reflection.</a:t>
                </a:r>
                <a:endParaRPr lang="en-US" dirty="0"/>
              </a:p>
              <a:p>
                <a:pPr lvl="0" algn="just"/>
                <a:r>
                  <a:rPr lang="en-US" dirty="0"/>
                  <a:t>Ambient light reflection is approximation of global diffuse lighting effects.</a:t>
                </a:r>
              </a:p>
              <a:p>
                <a:pPr lvl="0" algn="just"/>
                <a:r>
                  <a:rPr lang="en-US" dirty="0"/>
                  <a:t>Diffuse reflections are constant over each surface independent of our viewing direction.</a:t>
                </a:r>
              </a:p>
              <a:p>
                <a:pPr lvl="0" algn="just"/>
                <a:r>
                  <a:rPr lang="en-US" dirty="0"/>
                  <a:t>Amount of reflected light is depend on the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diffuse reflection coefficient</a:t>
                </a:r>
                <a:r>
                  <a:rPr lang="en-US" dirty="0"/>
                  <a:t> or </a:t>
                </a:r>
                <a:r>
                  <a:rPr lang="en-US" b="1" dirty="0"/>
                  <a:t>diffuse reflectivity.</a:t>
                </a:r>
                <a:endParaRPr lang="en-US" dirty="0"/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assign value in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depending on reflecting property.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9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Shiny surface reflect more light 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assign larger value while dull surface assign small value.</a:t>
                </a:r>
              </a:p>
              <a:p>
                <a:pPr lvl="0" algn="just"/>
                <a:r>
                  <a:rPr lang="en-US" dirty="0"/>
                  <a:t>If surface is exposed to only ambient light we calculate ambient diffuse reflection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𝑎𝑚𝑏𝑑𝑖𝑓𝑓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the ambient light is falls on the surface.</a:t>
                </a:r>
              </a:p>
              <a:p>
                <a:pPr lvl="0" algn="just"/>
                <a:r>
                  <a:rPr lang="en-US" dirty="0"/>
                  <a:t>Practically most of times each object is illuminated by one light source so now we discuss diffuse reflection intensity for point source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05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We </a:t>
                </a:r>
                <a:r>
                  <a:rPr lang="en-US" dirty="0"/>
                  <a:t>assume that the diffuse reflection from source are scattered with equal intensity in all directions, independent of the viewing </a:t>
                </a:r>
                <a:r>
                  <a:rPr lang="en-US" dirty="0" smtClean="0"/>
                  <a:t>direction.</a:t>
                </a:r>
              </a:p>
              <a:p>
                <a:pPr lvl="0" algn="just"/>
                <a:r>
                  <a:rPr lang="en-US" dirty="0" smtClean="0"/>
                  <a:t>Such </a:t>
                </a:r>
                <a:r>
                  <a:rPr lang="en-US" dirty="0"/>
                  <a:t>a surface are sometimes referred as </a:t>
                </a:r>
                <a:r>
                  <a:rPr lang="en-US" b="1" dirty="0"/>
                  <a:t>ideal diffuse reflector</a:t>
                </a:r>
                <a:r>
                  <a:rPr lang="en-US" dirty="0"/>
                  <a:t> or </a:t>
                </a:r>
                <a:r>
                  <a:rPr lang="en-US" b="1" dirty="0" err="1"/>
                  <a:t>lambertian</a:t>
                </a:r>
                <a:r>
                  <a:rPr lang="en-US" b="1" dirty="0"/>
                  <a:t> reflector.</a:t>
                </a:r>
                <a:endParaRPr lang="en-US" dirty="0"/>
              </a:p>
              <a:p>
                <a:pPr algn="just"/>
                <a:r>
                  <a:rPr lang="en-US" dirty="0"/>
                  <a:t>This is modelled by </a:t>
                </a:r>
                <a:r>
                  <a:rPr lang="en-US" b="1" dirty="0"/>
                  <a:t>lambert’s cosine law. </a:t>
                </a:r>
                <a:endParaRPr lang="en-US" b="1" dirty="0" smtClean="0"/>
              </a:p>
              <a:p>
                <a:pPr algn="just"/>
                <a:r>
                  <a:rPr lang="en-US" dirty="0" smtClean="0"/>
                  <a:t>Law </a:t>
                </a:r>
                <a:r>
                  <a:rPr lang="en-US" dirty="0"/>
                  <a:t>states that the radiant energy from any small surface area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relative to surface normal is proportional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760747" y="4636911"/>
            <a:ext cx="4484368" cy="1687689"/>
            <a:chOff x="3760747" y="4636911"/>
            <a:chExt cx="4484368" cy="1687689"/>
          </a:xfrm>
        </p:grpSpPr>
        <p:sp>
          <p:nvSpPr>
            <p:cNvPr id="16" name="AutoShape 3"/>
            <p:cNvSpPr>
              <a:spLocks noChangeShapeType="1"/>
            </p:cNvSpPr>
            <p:nvPr/>
          </p:nvSpPr>
          <p:spPr bwMode="auto">
            <a:xfrm>
              <a:off x="3798255" y="4712641"/>
              <a:ext cx="4208829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5193985" y="5145381"/>
              <a:ext cx="3051130" cy="41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7724" tIns="38862" rIns="77724" bIns="38862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Radiant energy direction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912675" y="4636911"/>
              <a:ext cx="443604" cy="41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7724" tIns="38862" rIns="77724" bIns="38862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10"/>
                <p:cNvSpPr>
                  <a:spLocks noChangeArrowheads="1"/>
                </p:cNvSpPr>
                <p:nvPr/>
              </p:nvSpPr>
              <p:spPr bwMode="auto">
                <a:xfrm>
                  <a:off x="4241859" y="5913496"/>
                  <a:ext cx="627537" cy="411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7724" tIns="38862" rIns="77724" bIns="38862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𝑑𝐴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41859" y="5913496"/>
                  <a:ext cx="627537" cy="4111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60747" y="4934781"/>
              <a:ext cx="519341" cy="41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7724" tIns="38862" rIns="77724" bIns="388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Φ</a:t>
              </a:r>
              <a:r>
                <a:rPr kumimoji="0" lang="en-US" sz="2000" b="0" i="0" u="none" strike="noStrike" cap="none" normalizeH="0" baseline="-3000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8"/>
            <p:cNvSpPr>
              <a:spLocks noChangeShapeType="1"/>
            </p:cNvSpPr>
            <p:nvPr/>
          </p:nvSpPr>
          <p:spPr bwMode="auto">
            <a:xfrm>
              <a:off x="3798255" y="4712641"/>
              <a:ext cx="1061043" cy="1438863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AutoShape 7"/>
            <p:cNvSpPr>
              <a:spLocks noChangeShapeType="1"/>
            </p:cNvSpPr>
            <p:nvPr/>
          </p:nvSpPr>
          <p:spPr bwMode="auto">
            <a:xfrm>
              <a:off x="4241859" y="5318478"/>
              <a:ext cx="887208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AutoShape 6"/>
            <p:cNvSpPr>
              <a:spLocks noChangeShapeType="1"/>
            </p:cNvSpPr>
            <p:nvPr/>
          </p:nvSpPr>
          <p:spPr bwMode="auto">
            <a:xfrm flipV="1">
              <a:off x="4241859" y="4799189"/>
              <a:ext cx="735012" cy="519289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AutoShape 5"/>
            <p:cNvSpPr>
              <a:spLocks noChangeShapeType="1"/>
            </p:cNvSpPr>
            <p:nvPr/>
          </p:nvSpPr>
          <p:spPr bwMode="auto">
            <a:xfrm>
              <a:off x="3798255" y="4712641"/>
              <a:ext cx="0" cy="540926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Arc 4"/>
            <p:cNvSpPr>
              <a:spLocks/>
            </p:cNvSpPr>
            <p:nvPr/>
          </p:nvSpPr>
          <p:spPr bwMode="auto">
            <a:xfrm flipV="1">
              <a:off x="3798255" y="4864821"/>
              <a:ext cx="122622" cy="139920"/>
            </a:xfrm>
            <a:custGeom>
              <a:avLst/>
              <a:gdLst>
                <a:gd name="G0" fmla="+- 4620 0 0"/>
                <a:gd name="G1" fmla="+- 21600 0 0"/>
                <a:gd name="G2" fmla="+- 21600 0 0"/>
                <a:gd name="T0" fmla="*/ 0 w 25975"/>
                <a:gd name="T1" fmla="*/ 500 h 21600"/>
                <a:gd name="T2" fmla="*/ 25975 w 25975"/>
                <a:gd name="T3" fmla="*/ 18358 h 21600"/>
                <a:gd name="T4" fmla="*/ 4620 w 259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75" h="21600" fill="none" extrusionOk="0">
                  <a:moveTo>
                    <a:pt x="-1" y="499"/>
                  </a:moveTo>
                  <a:cubicBezTo>
                    <a:pt x="1517" y="167"/>
                    <a:pt x="3066" y="0"/>
                    <a:pt x="4620" y="0"/>
                  </a:cubicBezTo>
                  <a:cubicBezTo>
                    <a:pt x="15297" y="0"/>
                    <a:pt x="24372" y="7801"/>
                    <a:pt x="25975" y="18357"/>
                  </a:cubicBezTo>
                </a:path>
                <a:path w="25975" h="21600" stroke="0" extrusionOk="0">
                  <a:moveTo>
                    <a:pt x="-1" y="499"/>
                  </a:moveTo>
                  <a:cubicBezTo>
                    <a:pt x="1517" y="167"/>
                    <a:pt x="3066" y="0"/>
                    <a:pt x="4620" y="0"/>
                  </a:cubicBezTo>
                  <a:cubicBezTo>
                    <a:pt x="15297" y="0"/>
                    <a:pt x="24372" y="7801"/>
                    <a:pt x="25975" y="18357"/>
                  </a:cubicBezTo>
                  <a:lnTo>
                    <a:pt x="4620" y="21600"/>
                  </a:lnTo>
                  <a:close/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AutoShape 2"/>
            <p:cNvSpPr>
              <a:spLocks noChangeShapeType="1"/>
            </p:cNvSpPr>
            <p:nvPr/>
          </p:nvSpPr>
          <p:spPr bwMode="auto">
            <a:xfrm>
              <a:off x="4858577" y="6140685"/>
              <a:ext cx="3386538" cy="721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3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R</a:t>
            </a:r>
            <a:r>
              <a:rPr lang="en-US" dirty="0" smtClean="0"/>
              <a:t>eflected </a:t>
            </a:r>
            <a:r>
              <a:rPr lang="en-US" dirty="0"/>
              <a:t>light intensity is does not depends on viewing </a:t>
            </a:r>
            <a:r>
              <a:rPr lang="en-US" dirty="0" smtClean="0"/>
              <a:t>direction.</a:t>
            </a:r>
          </a:p>
          <a:p>
            <a:pPr lvl="0" algn="just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/>
              <a:t>lambertian</a:t>
            </a:r>
            <a:r>
              <a:rPr lang="en-US" dirty="0"/>
              <a:t> reflection, the intensity of light is same in all viewing direction.</a:t>
            </a:r>
          </a:p>
          <a:p>
            <a:pPr lvl="0" algn="just"/>
            <a:r>
              <a:rPr lang="en-US" dirty="0"/>
              <a:t>Even </a:t>
            </a:r>
            <a:r>
              <a:rPr lang="en-US" dirty="0" smtClean="0"/>
              <a:t>though light </a:t>
            </a:r>
            <a:r>
              <a:rPr lang="en-US" dirty="0"/>
              <a:t>distribution is equal in all direction </a:t>
            </a:r>
            <a:r>
              <a:rPr lang="en-US" dirty="0" smtClean="0"/>
              <a:t>for </a:t>
            </a:r>
            <a:r>
              <a:rPr lang="en-US" dirty="0"/>
              <a:t>perfect reflector the brightness of a surface does depend on the orientation of the surface relative to light source.</a:t>
            </a:r>
          </a:p>
          <a:p>
            <a:pPr algn="just"/>
            <a:r>
              <a:rPr lang="en-US" dirty="0"/>
              <a:t>As the angle between surface normal and incidence light direction increases light falls on the surface is decreases </a:t>
            </a:r>
            <a:endParaRPr lang="en-US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2818307" y="4800600"/>
            <a:ext cx="3507385" cy="1524000"/>
            <a:chOff x="3769995" y="4948893"/>
            <a:chExt cx="3026590" cy="107090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181600" y="6019800"/>
              <a:ext cx="762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943600" y="5105400"/>
              <a:ext cx="0" cy="914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181600" y="5105400"/>
              <a:ext cx="762000" cy="91440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29200" y="5105400"/>
              <a:ext cx="5334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792688" y="5551975"/>
              <a:ext cx="1773041" cy="16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5235087" y="5390866"/>
              <a:ext cx="101188" cy="177421"/>
            </a:xfrm>
            <a:custGeom>
              <a:avLst/>
              <a:gdLst>
                <a:gd name="connsiteX0" fmla="*/ 19301 w 101188"/>
                <a:gd name="connsiteY0" fmla="*/ 177421 h 177421"/>
                <a:gd name="connsiteX1" fmla="*/ 5653 w 101188"/>
                <a:gd name="connsiteY1" fmla="*/ 81886 h 177421"/>
                <a:gd name="connsiteX2" fmla="*/ 101188 w 101188"/>
                <a:gd name="connsiteY2" fmla="*/ 0 h 17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88" h="177421">
                  <a:moveTo>
                    <a:pt x="19301" y="177421"/>
                  </a:moveTo>
                  <a:cubicBezTo>
                    <a:pt x="5653" y="144438"/>
                    <a:pt x="-7995" y="111456"/>
                    <a:pt x="5653" y="81886"/>
                  </a:cubicBezTo>
                  <a:cubicBezTo>
                    <a:pt x="19301" y="52316"/>
                    <a:pt x="60244" y="26158"/>
                    <a:pt x="10118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800299" y="5295331"/>
              <a:ext cx="163773" cy="125120"/>
            </a:xfrm>
            <a:custGeom>
              <a:avLst/>
              <a:gdLst>
                <a:gd name="connsiteX0" fmla="*/ 0 w 163773"/>
                <a:gd name="connsiteY0" fmla="*/ 0 h 125120"/>
                <a:gd name="connsiteX1" fmla="*/ 81886 w 163773"/>
                <a:gd name="connsiteY1" fmla="*/ 122830 h 125120"/>
                <a:gd name="connsiteX2" fmla="*/ 163773 w 163773"/>
                <a:gd name="connsiteY2" fmla="*/ 68239 h 12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773" h="125120">
                  <a:moveTo>
                    <a:pt x="0" y="0"/>
                  </a:moveTo>
                  <a:cubicBezTo>
                    <a:pt x="27295" y="55728"/>
                    <a:pt x="54591" y="111457"/>
                    <a:pt x="81886" y="122830"/>
                  </a:cubicBezTo>
                  <a:cubicBezTo>
                    <a:pt x="109181" y="134203"/>
                    <a:pt x="136477" y="101221"/>
                    <a:pt x="163773" y="682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882185" y="5233790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185" y="5233790"/>
                  <a:ext cx="914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753401" y="494889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401" y="4948893"/>
                  <a:ext cx="3810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589328" y="53779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328" y="5377934"/>
                  <a:ext cx="3810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55275" y="525574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275" y="5255747"/>
                  <a:ext cx="381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3769995" y="5334000"/>
              <a:ext cx="95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Incident Light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b="1" dirty="0" smtClean="0"/>
                  <a:t>Angle </a:t>
                </a:r>
                <a:r>
                  <a:rPr lang="en-US" b="1" dirty="0"/>
                  <a:t>of incidence </a:t>
                </a:r>
                <a:r>
                  <a:rPr lang="en-US" dirty="0"/>
                  <a:t>between the incoming light and surface normal </a:t>
                </a:r>
                <a:r>
                  <a:rPr lang="en-US" dirty="0" smtClean="0"/>
                  <a:t>is denoted </a:t>
                </a:r>
                <a:r>
                  <a:rPr lang="en-US" dirty="0"/>
                  <a:t>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Projected </a:t>
                </a:r>
                <a:r>
                  <a:rPr lang="en-US" dirty="0"/>
                  <a:t>area of a surface patch perpendicular to the light direction is proportional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is the intensity of the point light source, then the diffuse reflection equation for a point on the surface can be written as 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/>
                  <a:t>Surface is illuminated by a point source only if the angle of incidence is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 smtClean="0"/>
                  <a:t>Other value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light source is behind the surface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946474" y="5262792"/>
            <a:ext cx="3007026" cy="1070907"/>
            <a:chOff x="3789559" y="4948893"/>
            <a:chExt cx="3007026" cy="107090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181600" y="6019800"/>
              <a:ext cx="762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43600" y="5105400"/>
              <a:ext cx="0" cy="914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181600" y="5105400"/>
              <a:ext cx="762000" cy="91440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5029200" y="5105400"/>
              <a:ext cx="5334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6" idx="1"/>
            </p:cNvCxnSpPr>
            <p:nvPr/>
          </p:nvCxnSpPr>
          <p:spPr>
            <a:xfrm flipV="1">
              <a:off x="3789559" y="5562600"/>
              <a:ext cx="1773041" cy="16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5235087" y="5390866"/>
              <a:ext cx="101188" cy="177421"/>
            </a:xfrm>
            <a:custGeom>
              <a:avLst/>
              <a:gdLst>
                <a:gd name="connsiteX0" fmla="*/ 19301 w 101188"/>
                <a:gd name="connsiteY0" fmla="*/ 177421 h 177421"/>
                <a:gd name="connsiteX1" fmla="*/ 5653 w 101188"/>
                <a:gd name="connsiteY1" fmla="*/ 81886 h 177421"/>
                <a:gd name="connsiteX2" fmla="*/ 101188 w 101188"/>
                <a:gd name="connsiteY2" fmla="*/ 0 h 17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88" h="177421">
                  <a:moveTo>
                    <a:pt x="19301" y="177421"/>
                  </a:moveTo>
                  <a:cubicBezTo>
                    <a:pt x="5653" y="144438"/>
                    <a:pt x="-7995" y="111456"/>
                    <a:pt x="5653" y="81886"/>
                  </a:cubicBezTo>
                  <a:cubicBezTo>
                    <a:pt x="19301" y="52316"/>
                    <a:pt x="60244" y="26158"/>
                    <a:pt x="10118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00299" y="5295331"/>
              <a:ext cx="163773" cy="125120"/>
            </a:xfrm>
            <a:custGeom>
              <a:avLst/>
              <a:gdLst>
                <a:gd name="connsiteX0" fmla="*/ 0 w 163773"/>
                <a:gd name="connsiteY0" fmla="*/ 0 h 125120"/>
                <a:gd name="connsiteX1" fmla="*/ 81886 w 163773"/>
                <a:gd name="connsiteY1" fmla="*/ 122830 h 125120"/>
                <a:gd name="connsiteX2" fmla="*/ 163773 w 163773"/>
                <a:gd name="connsiteY2" fmla="*/ 68239 h 12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773" h="125120">
                  <a:moveTo>
                    <a:pt x="0" y="0"/>
                  </a:moveTo>
                  <a:cubicBezTo>
                    <a:pt x="27295" y="55728"/>
                    <a:pt x="54591" y="111457"/>
                    <a:pt x="81886" y="122830"/>
                  </a:cubicBezTo>
                  <a:cubicBezTo>
                    <a:pt x="109181" y="134203"/>
                    <a:pt x="136477" y="101221"/>
                    <a:pt x="163773" y="682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882185" y="5233790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185" y="5233790"/>
                  <a:ext cx="9144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753401" y="494889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401" y="4948893"/>
                  <a:ext cx="3810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89328" y="53779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328" y="5377934"/>
                  <a:ext cx="381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55275" y="525574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275" y="5255747"/>
                  <a:ext cx="381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3789559" y="5255747"/>
              <a:ext cx="95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Incident Light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As </a:t>
                </a:r>
                <a:r>
                  <a:rPr lang="en-US" dirty="0"/>
                  <a:t>shown in figure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unit normal vector to </a:t>
                </a:r>
                <a:r>
                  <a:rPr lang="en-US" dirty="0" smtClean="0"/>
                  <a:t>surface.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is unit vector in direction of light source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Dot </a:t>
                </a:r>
                <a:r>
                  <a:rPr lang="en-US" dirty="0"/>
                  <a:t>product of this </a:t>
                </a:r>
                <a:r>
                  <a:rPr lang="en-US" dirty="0" smtClean="0"/>
                  <a:t>is,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 smtClean="0"/>
                  <a:t>Intensity equation is,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Now in practical ambient light and light source both are present and so total diffuse reflection is given </a:t>
                </a:r>
                <a:r>
                  <a:rPr lang="en-US" dirty="0" smtClean="0"/>
                  <a:t>by,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/>
                  <a:t>Here for ambient reflection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used in many graphics package so here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5410200" y="2086971"/>
            <a:ext cx="2862050" cy="1537645"/>
            <a:chOff x="4617771" y="1963299"/>
            <a:chExt cx="2862050" cy="1537645"/>
          </a:xfrm>
        </p:grpSpPr>
        <p:sp>
          <p:nvSpPr>
            <p:cNvPr id="4" name="Flowchart: Delay 3"/>
            <p:cNvSpPr/>
            <p:nvPr/>
          </p:nvSpPr>
          <p:spPr>
            <a:xfrm rot="16200000">
              <a:off x="6345772" y="2366896"/>
              <a:ext cx="286897" cy="19812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 flipH="1" flipV="1">
              <a:off x="6477000" y="2272353"/>
              <a:ext cx="12221" cy="94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</p:cNvCxnSpPr>
            <p:nvPr/>
          </p:nvCxnSpPr>
          <p:spPr>
            <a:xfrm flipH="1" flipV="1">
              <a:off x="5486400" y="2424753"/>
              <a:ext cx="1002821" cy="789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193517" y="2763501"/>
              <a:ext cx="289170" cy="225359"/>
            </a:xfrm>
            <a:custGeom>
              <a:avLst/>
              <a:gdLst>
                <a:gd name="connsiteX0" fmla="*/ 16214 w 289170"/>
                <a:gd name="connsiteY0" fmla="*/ 225359 h 225359"/>
                <a:gd name="connsiteX1" fmla="*/ 29862 w 289170"/>
                <a:gd name="connsiteY1" fmla="*/ 6995 h 225359"/>
                <a:gd name="connsiteX2" fmla="*/ 289170 w 289170"/>
                <a:gd name="connsiteY2" fmla="*/ 75233 h 22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170" h="225359">
                  <a:moveTo>
                    <a:pt x="16214" y="225359"/>
                  </a:moveTo>
                  <a:cubicBezTo>
                    <a:pt x="291" y="128687"/>
                    <a:pt x="-15631" y="32016"/>
                    <a:pt x="29862" y="6995"/>
                  </a:cubicBezTo>
                  <a:cubicBezTo>
                    <a:pt x="75355" y="-18026"/>
                    <a:pt x="182262" y="28603"/>
                    <a:pt x="289170" y="7523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7771" y="201316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To Light Source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5506" y="272529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5506" y="2725298"/>
                  <a:ext cx="3048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91628" y="2400993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1628" y="2400993"/>
                  <a:ext cx="304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324600" y="1963299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963299"/>
                  <a:ext cx="3048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615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Specular Reflection and the </a:t>
            </a:r>
            <a:r>
              <a:rPr lang="en-US" dirty="0" err="1"/>
              <a:t>Phong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While looking </a:t>
                </a:r>
                <a:r>
                  <a:rPr lang="en-US" dirty="0"/>
                  <a:t>at an illuminated shiny surface, such as polished </a:t>
                </a:r>
                <a:r>
                  <a:rPr lang="en-US" dirty="0" smtClean="0"/>
                  <a:t>metal, </a:t>
                </a:r>
                <a:r>
                  <a:rPr lang="en-US" dirty="0"/>
                  <a:t>we see a highlight, or bright spot, at certain viewing directions.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This </a:t>
                </a:r>
                <a:r>
                  <a:rPr lang="en-US" dirty="0"/>
                  <a:t>phenomenon is called </a:t>
                </a:r>
                <a:r>
                  <a:rPr lang="en-US" b="1" dirty="0"/>
                  <a:t>specular reflection, </a:t>
                </a:r>
                <a:r>
                  <a:rPr lang="en-US" dirty="0"/>
                  <a:t>is the result of total, or near total reflection of the incident light in a concentrated region around the </a:t>
                </a:r>
                <a:r>
                  <a:rPr lang="en-US" b="1" dirty="0"/>
                  <a:t>specular reflection angle</a:t>
                </a:r>
                <a:r>
                  <a:rPr lang="en-US" b="1" dirty="0" smtClean="0"/>
                  <a:t>.</a:t>
                </a:r>
              </a:p>
              <a:p>
                <a:pPr lvl="0" algn="just"/>
                <a:r>
                  <a:rPr lang="en-US" dirty="0" smtClean="0"/>
                  <a:t>The </a:t>
                </a:r>
                <a:r>
                  <a:rPr lang="en-US" dirty="0"/>
                  <a:t>specular reflection angle equals the angle of the incident light.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unit vector in direction of </a:t>
                </a:r>
                <a:r>
                  <a:rPr lang="en-US" dirty="0" smtClean="0"/>
                  <a:t>reflection 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unit vector point towards </a:t>
                </a:r>
                <a:r>
                  <a:rPr lang="en-US" dirty="0" smtClean="0"/>
                  <a:t>light source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unit normal </a:t>
                </a:r>
                <a:r>
                  <a:rPr lang="en-US" dirty="0" smtClean="0"/>
                  <a:t>vector 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unit vector in viewing direction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943600" y="4459316"/>
            <a:ext cx="2743200" cy="1865284"/>
            <a:chOff x="5410200" y="4916516"/>
            <a:chExt cx="2743200" cy="1865284"/>
          </a:xfrm>
        </p:grpSpPr>
        <p:sp>
          <p:nvSpPr>
            <p:cNvPr id="5" name="Arc 4"/>
            <p:cNvSpPr/>
            <p:nvPr/>
          </p:nvSpPr>
          <p:spPr>
            <a:xfrm>
              <a:off x="5410200" y="5943600"/>
              <a:ext cx="2743200" cy="838200"/>
            </a:xfrm>
            <a:prstGeom prst="arc">
              <a:avLst>
                <a:gd name="adj1" fmla="val 1090576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781800" y="502920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781800" y="5181600"/>
              <a:ext cx="6096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6096000" y="5257800"/>
              <a:ext cx="6858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6782937" y="5558382"/>
              <a:ext cx="192243" cy="139558"/>
            </a:xfrm>
            <a:custGeom>
              <a:avLst/>
              <a:gdLst>
                <a:gd name="connsiteX0" fmla="*/ 0 w 192243"/>
                <a:gd name="connsiteY0" fmla="*/ 57672 h 139558"/>
                <a:gd name="connsiteX1" fmla="*/ 163773 w 192243"/>
                <a:gd name="connsiteY1" fmla="*/ 3081 h 139558"/>
                <a:gd name="connsiteX2" fmla="*/ 191069 w 192243"/>
                <a:gd name="connsiteY2" fmla="*/ 139558 h 13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243" h="139558">
                  <a:moveTo>
                    <a:pt x="0" y="57672"/>
                  </a:moveTo>
                  <a:cubicBezTo>
                    <a:pt x="65964" y="23552"/>
                    <a:pt x="131928" y="-10567"/>
                    <a:pt x="163773" y="3081"/>
                  </a:cubicBezTo>
                  <a:cubicBezTo>
                    <a:pt x="195618" y="16729"/>
                    <a:pt x="193343" y="78143"/>
                    <a:pt x="191069" y="1395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564573" y="5551558"/>
              <a:ext cx="218364" cy="139558"/>
            </a:xfrm>
            <a:custGeom>
              <a:avLst/>
              <a:gdLst>
                <a:gd name="connsiteX0" fmla="*/ 0 w 218364"/>
                <a:gd name="connsiteY0" fmla="*/ 139558 h 139558"/>
                <a:gd name="connsiteX1" fmla="*/ 68239 w 218364"/>
                <a:gd name="connsiteY1" fmla="*/ 3081 h 139558"/>
                <a:gd name="connsiteX2" fmla="*/ 218364 w 218364"/>
                <a:gd name="connsiteY2" fmla="*/ 57672 h 13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364" h="139558">
                  <a:moveTo>
                    <a:pt x="0" y="139558"/>
                  </a:moveTo>
                  <a:cubicBezTo>
                    <a:pt x="15922" y="78143"/>
                    <a:pt x="31845" y="16729"/>
                    <a:pt x="68239" y="3081"/>
                  </a:cubicBezTo>
                  <a:cubicBezTo>
                    <a:pt x="104633" y="-10567"/>
                    <a:pt x="161498" y="23552"/>
                    <a:pt x="218364" y="5767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781800" y="5701352"/>
              <a:ext cx="1066800" cy="245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69373" y="5601563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373" y="5601563"/>
                  <a:ext cx="3048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0000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867401" y="51170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1" y="5117068"/>
                  <a:ext cx="304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26658" y="49165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658" y="4916516"/>
                  <a:ext cx="3048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315200" y="507214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072144"/>
                  <a:ext cx="3048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772400" y="56007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5600700"/>
                  <a:ext cx="3048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32710" y="552394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710" y="5523942"/>
                  <a:ext cx="3048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08710" y="552394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710" y="5523942"/>
                  <a:ext cx="30480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Freeform 23"/>
            <p:cNvSpPr/>
            <p:nvPr/>
          </p:nvSpPr>
          <p:spPr>
            <a:xfrm>
              <a:off x="7042245" y="5636525"/>
              <a:ext cx="166558" cy="232012"/>
            </a:xfrm>
            <a:custGeom>
              <a:avLst/>
              <a:gdLst>
                <a:gd name="connsiteX0" fmla="*/ 0 w 166558"/>
                <a:gd name="connsiteY0" fmla="*/ 0 h 232012"/>
                <a:gd name="connsiteX1" fmla="*/ 54591 w 166558"/>
                <a:gd name="connsiteY1" fmla="*/ 13648 h 232012"/>
                <a:gd name="connsiteX2" fmla="*/ 163773 w 166558"/>
                <a:gd name="connsiteY2" fmla="*/ 68239 h 232012"/>
                <a:gd name="connsiteX3" fmla="*/ 136477 w 166558"/>
                <a:gd name="connsiteY3" fmla="*/ 232012 h 232012"/>
                <a:gd name="connsiteX4" fmla="*/ 136477 w 166558"/>
                <a:gd name="connsiteY4" fmla="*/ 232012 h 232012"/>
                <a:gd name="connsiteX5" fmla="*/ 136477 w 166558"/>
                <a:gd name="connsiteY5" fmla="*/ 232012 h 23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558" h="232012">
                  <a:moveTo>
                    <a:pt x="0" y="0"/>
                  </a:moveTo>
                  <a:cubicBezTo>
                    <a:pt x="13648" y="1137"/>
                    <a:pt x="27296" y="2275"/>
                    <a:pt x="54591" y="13648"/>
                  </a:cubicBezTo>
                  <a:cubicBezTo>
                    <a:pt x="81886" y="25021"/>
                    <a:pt x="150125" y="31845"/>
                    <a:pt x="163773" y="68239"/>
                  </a:cubicBezTo>
                  <a:cubicBezTo>
                    <a:pt x="177421" y="104633"/>
                    <a:pt x="136477" y="232012"/>
                    <a:pt x="136477" y="232012"/>
                  </a:cubicBezTo>
                  <a:lnTo>
                    <a:pt x="136477" y="232012"/>
                  </a:lnTo>
                  <a:lnTo>
                    <a:pt x="136477" y="23201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Objects </a:t>
                </a:r>
                <a:r>
                  <a:rPr lang="en-US" dirty="0"/>
                  <a:t>other than ideal reflectors exhibits specular reflection over a finite range of viewing positions around vector R.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Shiny </a:t>
                </a:r>
                <a:r>
                  <a:rPr lang="en-US" dirty="0"/>
                  <a:t>surface have a narrow specular reflection range and dull surface have wide specular reflection range.</a:t>
                </a:r>
              </a:p>
              <a:p>
                <a:pPr lvl="0" algn="just"/>
                <a:r>
                  <a:rPr lang="en-US" dirty="0"/>
                  <a:t>By</a:t>
                </a:r>
                <a:r>
                  <a:rPr lang="en-US" b="1" dirty="0"/>
                  <a:t> </a:t>
                </a:r>
                <a:r>
                  <a:rPr lang="en-US" b="1" dirty="0" err="1"/>
                  <a:t>phong</a:t>
                </a:r>
                <a:r>
                  <a:rPr lang="en-US" b="1" dirty="0"/>
                  <a:t> </a:t>
                </a:r>
                <a:r>
                  <a:rPr lang="en-US" b="1" dirty="0" smtClean="0"/>
                  <a:t>model </a:t>
                </a:r>
                <a:r>
                  <a:rPr lang="en-US" dirty="0" smtClean="0"/>
                  <a:t> sets </a:t>
                </a:r>
                <a:r>
                  <a:rPr lang="en-US" dirty="0"/>
                  <a:t>the intensity of specular reflection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Angle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varies in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Values assigned to </a:t>
                </a:r>
                <a:r>
                  <a:rPr lang="en-US" b="1" dirty="0"/>
                  <a:t>specular reflection parameter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determined by the type of surface that we want to display.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A </a:t>
                </a:r>
                <a:r>
                  <a:rPr lang="en-US" dirty="0"/>
                  <a:t>shiny surface assigned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en-US" dirty="0"/>
                  <a:t> values large nearly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and dull surface assigned small nearly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0"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410200" y="5181600"/>
            <a:ext cx="2514600" cy="1600200"/>
            <a:chOff x="5410200" y="4916516"/>
            <a:chExt cx="2743200" cy="1865284"/>
          </a:xfrm>
        </p:grpSpPr>
        <p:sp>
          <p:nvSpPr>
            <p:cNvPr id="5" name="Arc 4"/>
            <p:cNvSpPr/>
            <p:nvPr/>
          </p:nvSpPr>
          <p:spPr>
            <a:xfrm>
              <a:off x="5410200" y="5943600"/>
              <a:ext cx="2743200" cy="838200"/>
            </a:xfrm>
            <a:prstGeom prst="arc">
              <a:avLst>
                <a:gd name="adj1" fmla="val 1090576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781800" y="502920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781800" y="5181600"/>
              <a:ext cx="6096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096000" y="5257800"/>
              <a:ext cx="6858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782937" y="5558382"/>
              <a:ext cx="192243" cy="139558"/>
            </a:xfrm>
            <a:custGeom>
              <a:avLst/>
              <a:gdLst>
                <a:gd name="connsiteX0" fmla="*/ 0 w 192243"/>
                <a:gd name="connsiteY0" fmla="*/ 57672 h 139558"/>
                <a:gd name="connsiteX1" fmla="*/ 163773 w 192243"/>
                <a:gd name="connsiteY1" fmla="*/ 3081 h 139558"/>
                <a:gd name="connsiteX2" fmla="*/ 191069 w 192243"/>
                <a:gd name="connsiteY2" fmla="*/ 139558 h 13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243" h="139558">
                  <a:moveTo>
                    <a:pt x="0" y="57672"/>
                  </a:moveTo>
                  <a:cubicBezTo>
                    <a:pt x="65964" y="23552"/>
                    <a:pt x="131928" y="-10567"/>
                    <a:pt x="163773" y="3081"/>
                  </a:cubicBezTo>
                  <a:cubicBezTo>
                    <a:pt x="195618" y="16729"/>
                    <a:pt x="193343" y="78143"/>
                    <a:pt x="191069" y="1395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564573" y="5551558"/>
              <a:ext cx="218364" cy="139558"/>
            </a:xfrm>
            <a:custGeom>
              <a:avLst/>
              <a:gdLst>
                <a:gd name="connsiteX0" fmla="*/ 0 w 218364"/>
                <a:gd name="connsiteY0" fmla="*/ 139558 h 139558"/>
                <a:gd name="connsiteX1" fmla="*/ 68239 w 218364"/>
                <a:gd name="connsiteY1" fmla="*/ 3081 h 139558"/>
                <a:gd name="connsiteX2" fmla="*/ 218364 w 218364"/>
                <a:gd name="connsiteY2" fmla="*/ 57672 h 13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364" h="139558">
                  <a:moveTo>
                    <a:pt x="0" y="139558"/>
                  </a:moveTo>
                  <a:cubicBezTo>
                    <a:pt x="15922" y="78143"/>
                    <a:pt x="31845" y="16729"/>
                    <a:pt x="68239" y="3081"/>
                  </a:cubicBezTo>
                  <a:cubicBezTo>
                    <a:pt x="104633" y="-10567"/>
                    <a:pt x="161498" y="23552"/>
                    <a:pt x="218364" y="5767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781800" y="5701352"/>
              <a:ext cx="1066800" cy="245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69373" y="5601563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373" y="5601563"/>
                  <a:ext cx="3048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74" r="-17391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1" y="51170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1" y="5117068"/>
                  <a:ext cx="304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522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726658" y="49165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658" y="4916516"/>
                  <a:ext cx="3048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3913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15200" y="507214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072144"/>
                  <a:ext cx="3048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3043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772400" y="56007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5600700"/>
                  <a:ext cx="3048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3043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532710" y="552394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710" y="5523942"/>
                  <a:ext cx="3048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696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708710" y="552394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710" y="5523942"/>
                  <a:ext cx="30480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6522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/>
            <p:cNvSpPr/>
            <p:nvPr/>
          </p:nvSpPr>
          <p:spPr>
            <a:xfrm>
              <a:off x="7042245" y="5636525"/>
              <a:ext cx="166558" cy="232012"/>
            </a:xfrm>
            <a:custGeom>
              <a:avLst/>
              <a:gdLst>
                <a:gd name="connsiteX0" fmla="*/ 0 w 166558"/>
                <a:gd name="connsiteY0" fmla="*/ 0 h 232012"/>
                <a:gd name="connsiteX1" fmla="*/ 54591 w 166558"/>
                <a:gd name="connsiteY1" fmla="*/ 13648 h 232012"/>
                <a:gd name="connsiteX2" fmla="*/ 163773 w 166558"/>
                <a:gd name="connsiteY2" fmla="*/ 68239 h 232012"/>
                <a:gd name="connsiteX3" fmla="*/ 136477 w 166558"/>
                <a:gd name="connsiteY3" fmla="*/ 232012 h 232012"/>
                <a:gd name="connsiteX4" fmla="*/ 136477 w 166558"/>
                <a:gd name="connsiteY4" fmla="*/ 232012 h 232012"/>
                <a:gd name="connsiteX5" fmla="*/ 136477 w 166558"/>
                <a:gd name="connsiteY5" fmla="*/ 232012 h 23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558" h="232012">
                  <a:moveTo>
                    <a:pt x="0" y="0"/>
                  </a:moveTo>
                  <a:cubicBezTo>
                    <a:pt x="13648" y="1137"/>
                    <a:pt x="27296" y="2275"/>
                    <a:pt x="54591" y="13648"/>
                  </a:cubicBezTo>
                  <a:cubicBezTo>
                    <a:pt x="81886" y="25021"/>
                    <a:pt x="150125" y="31845"/>
                    <a:pt x="163773" y="68239"/>
                  </a:cubicBezTo>
                  <a:cubicBezTo>
                    <a:pt x="177421" y="104633"/>
                    <a:pt x="136477" y="232012"/>
                    <a:pt x="136477" y="232012"/>
                  </a:cubicBezTo>
                  <a:lnTo>
                    <a:pt x="136477" y="232012"/>
                  </a:lnTo>
                  <a:lnTo>
                    <a:pt x="136477" y="23201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7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Intensity of specular reflection depends on the,</a:t>
                </a:r>
              </a:p>
              <a:p>
                <a:pPr lvl="1" algn="just"/>
                <a:r>
                  <a:rPr lang="en-US" sz="2200" dirty="0"/>
                  <a:t>material properties of the surface</a:t>
                </a:r>
              </a:p>
              <a:p>
                <a:pPr lvl="1" algn="just"/>
                <a:r>
                  <a:rPr lang="en-US" sz="2200" dirty="0"/>
                  <a:t>the angle of incidence </a:t>
                </a:r>
              </a:p>
              <a:p>
                <a:pPr lvl="1" algn="just"/>
                <a:r>
                  <a:rPr lang="en-US" sz="2200" b="1" dirty="0"/>
                  <a:t>specular reflection coefficient (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/>
                  <a:t>) </a:t>
                </a:r>
                <a:r>
                  <a:rPr lang="en-US" sz="2200" dirty="0"/>
                  <a:t>for each surfaces</a:t>
                </a:r>
                <a:r>
                  <a:rPr lang="en-US" sz="2200" b="1" dirty="0"/>
                  <a:t>.</a:t>
                </a:r>
                <a:r>
                  <a:rPr lang="en-US" b="1" dirty="0"/>
                  <a:t> </a:t>
                </a:r>
              </a:p>
              <a:p>
                <a:pPr lvl="0" algn="just"/>
                <a:r>
                  <a:rPr lang="en-US" dirty="0" smtClean="0"/>
                  <a:t>Specular </a:t>
                </a:r>
                <a:r>
                  <a:rPr lang="en-US" dirty="0"/>
                  <a:t>reflection is given </a:t>
                </a:r>
                <a:r>
                  <a:rPr lang="en-US" dirty="0" smtClean="0"/>
                  <a:t>by,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is the intensity of light source and </a:t>
                </a:r>
                <a:endParaRPr lang="en-US" sz="2400" dirty="0" smtClean="0"/>
              </a:p>
              <a:p>
                <a:pPr marL="40005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is angle between viewing direction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specular reflection direction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0" algn="just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is angle between two unit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we can </a:t>
                </a:r>
                <a:r>
                  <a:rPr lang="en-US" dirty="0" smtClean="0"/>
                  <a:t>put,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∅=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210300" y="2782916"/>
            <a:ext cx="2743200" cy="1865284"/>
            <a:chOff x="5410200" y="4916516"/>
            <a:chExt cx="2743200" cy="1865284"/>
          </a:xfrm>
        </p:grpSpPr>
        <p:sp>
          <p:nvSpPr>
            <p:cNvPr id="5" name="Arc 4"/>
            <p:cNvSpPr/>
            <p:nvPr/>
          </p:nvSpPr>
          <p:spPr>
            <a:xfrm>
              <a:off x="5410200" y="5943600"/>
              <a:ext cx="2743200" cy="838200"/>
            </a:xfrm>
            <a:prstGeom prst="arc">
              <a:avLst>
                <a:gd name="adj1" fmla="val 1090576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781800" y="502920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781800" y="5181600"/>
              <a:ext cx="6096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096000" y="5257800"/>
              <a:ext cx="6858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782937" y="5558382"/>
              <a:ext cx="192243" cy="139558"/>
            </a:xfrm>
            <a:custGeom>
              <a:avLst/>
              <a:gdLst>
                <a:gd name="connsiteX0" fmla="*/ 0 w 192243"/>
                <a:gd name="connsiteY0" fmla="*/ 57672 h 139558"/>
                <a:gd name="connsiteX1" fmla="*/ 163773 w 192243"/>
                <a:gd name="connsiteY1" fmla="*/ 3081 h 139558"/>
                <a:gd name="connsiteX2" fmla="*/ 191069 w 192243"/>
                <a:gd name="connsiteY2" fmla="*/ 139558 h 13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243" h="139558">
                  <a:moveTo>
                    <a:pt x="0" y="57672"/>
                  </a:moveTo>
                  <a:cubicBezTo>
                    <a:pt x="65964" y="23552"/>
                    <a:pt x="131928" y="-10567"/>
                    <a:pt x="163773" y="3081"/>
                  </a:cubicBezTo>
                  <a:cubicBezTo>
                    <a:pt x="195618" y="16729"/>
                    <a:pt x="193343" y="78143"/>
                    <a:pt x="191069" y="1395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564573" y="5551558"/>
              <a:ext cx="218364" cy="139558"/>
            </a:xfrm>
            <a:custGeom>
              <a:avLst/>
              <a:gdLst>
                <a:gd name="connsiteX0" fmla="*/ 0 w 218364"/>
                <a:gd name="connsiteY0" fmla="*/ 139558 h 139558"/>
                <a:gd name="connsiteX1" fmla="*/ 68239 w 218364"/>
                <a:gd name="connsiteY1" fmla="*/ 3081 h 139558"/>
                <a:gd name="connsiteX2" fmla="*/ 218364 w 218364"/>
                <a:gd name="connsiteY2" fmla="*/ 57672 h 13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364" h="139558">
                  <a:moveTo>
                    <a:pt x="0" y="139558"/>
                  </a:moveTo>
                  <a:cubicBezTo>
                    <a:pt x="15922" y="78143"/>
                    <a:pt x="31845" y="16729"/>
                    <a:pt x="68239" y="3081"/>
                  </a:cubicBezTo>
                  <a:cubicBezTo>
                    <a:pt x="104633" y="-10567"/>
                    <a:pt x="161498" y="23552"/>
                    <a:pt x="218364" y="5767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781800" y="5701352"/>
              <a:ext cx="1066800" cy="245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69373" y="5601563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373" y="5601563"/>
                  <a:ext cx="3048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0000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1" y="51170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1" y="5117068"/>
                  <a:ext cx="304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726658" y="49165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658" y="4916516"/>
                  <a:ext cx="3048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15200" y="507214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072144"/>
                  <a:ext cx="3048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772400" y="56007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5600700"/>
                  <a:ext cx="3048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532710" y="552394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710" y="5523942"/>
                  <a:ext cx="3048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708710" y="552394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710" y="5523942"/>
                  <a:ext cx="30480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/>
            <p:cNvSpPr/>
            <p:nvPr/>
          </p:nvSpPr>
          <p:spPr>
            <a:xfrm>
              <a:off x="7042245" y="5636525"/>
              <a:ext cx="166558" cy="232012"/>
            </a:xfrm>
            <a:custGeom>
              <a:avLst/>
              <a:gdLst>
                <a:gd name="connsiteX0" fmla="*/ 0 w 166558"/>
                <a:gd name="connsiteY0" fmla="*/ 0 h 232012"/>
                <a:gd name="connsiteX1" fmla="*/ 54591 w 166558"/>
                <a:gd name="connsiteY1" fmla="*/ 13648 h 232012"/>
                <a:gd name="connsiteX2" fmla="*/ 163773 w 166558"/>
                <a:gd name="connsiteY2" fmla="*/ 68239 h 232012"/>
                <a:gd name="connsiteX3" fmla="*/ 136477 w 166558"/>
                <a:gd name="connsiteY3" fmla="*/ 232012 h 232012"/>
                <a:gd name="connsiteX4" fmla="*/ 136477 w 166558"/>
                <a:gd name="connsiteY4" fmla="*/ 232012 h 232012"/>
                <a:gd name="connsiteX5" fmla="*/ 136477 w 166558"/>
                <a:gd name="connsiteY5" fmla="*/ 232012 h 23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558" h="232012">
                  <a:moveTo>
                    <a:pt x="0" y="0"/>
                  </a:moveTo>
                  <a:cubicBezTo>
                    <a:pt x="13648" y="1137"/>
                    <a:pt x="27296" y="2275"/>
                    <a:pt x="54591" y="13648"/>
                  </a:cubicBezTo>
                  <a:cubicBezTo>
                    <a:pt x="81886" y="25021"/>
                    <a:pt x="150125" y="31845"/>
                    <a:pt x="163773" y="68239"/>
                  </a:cubicBezTo>
                  <a:cubicBezTo>
                    <a:pt x="177421" y="104633"/>
                    <a:pt x="136477" y="232012"/>
                    <a:pt x="136477" y="232012"/>
                  </a:cubicBezTo>
                  <a:lnTo>
                    <a:pt x="136477" y="232012"/>
                  </a:lnTo>
                  <a:lnTo>
                    <a:pt x="136477" y="23201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1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And </a:t>
                </a:r>
                <a:r>
                  <a:rPr lang="en-US" dirty="0"/>
                  <a:t>also for many surfaces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constant so we take specular reflection constant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so equation </a:t>
                </a:r>
                <a:r>
                  <a:rPr lang="en-US" dirty="0" smtClean="0"/>
                  <a:t>becomes,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calculated in terms of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as,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Somewhat simplified </a:t>
                </a:r>
                <a:r>
                  <a:rPr lang="en-US" dirty="0" err="1"/>
                  <a:t>phong</a:t>
                </a:r>
                <a:r>
                  <a:rPr lang="en-US" dirty="0"/>
                  <a:t> model is to calculate between half way 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use 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calculated as </a:t>
                </a:r>
                <a:r>
                  <a:rPr lang="en-US" dirty="0" smtClean="0"/>
                  <a:t>follow,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173906" y="1524000"/>
            <a:ext cx="2743200" cy="2464546"/>
            <a:chOff x="5181600" y="4125138"/>
            <a:chExt cx="2743200" cy="2464546"/>
          </a:xfrm>
        </p:grpSpPr>
        <p:sp>
          <p:nvSpPr>
            <p:cNvPr id="6" name="Arc 5"/>
            <p:cNvSpPr/>
            <p:nvPr/>
          </p:nvSpPr>
          <p:spPr>
            <a:xfrm>
              <a:off x="5181600" y="5751484"/>
              <a:ext cx="2743200" cy="838200"/>
            </a:xfrm>
            <a:prstGeom prst="arc">
              <a:avLst>
                <a:gd name="adj1" fmla="val 1090576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707597" y="4125138"/>
              <a:ext cx="2059046" cy="1626346"/>
              <a:chOff x="5707597" y="4125138"/>
              <a:chExt cx="2059046" cy="162634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6553200" y="4837084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6553200" y="4989484"/>
                <a:ext cx="609600" cy="762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707597" y="481631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7597" y="4816318"/>
                    <a:ext cx="3048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498058" y="4724400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8058" y="4724400"/>
                    <a:ext cx="30480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086600" y="488002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6600" y="4880028"/>
                    <a:ext cx="30480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660685" y="419248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685" y="4192488"/>
                    <a:ext cx="30480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553199" y="4263968"/>
                <a:ext cx="592559" cy="740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553198" y="4125138"/>
                <a:ext cx="2" cy="7829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5966905" y="5000984"/>
                <a:ext cx="592559" cy="740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012399" y="5000984"/>
                <a:ext cx="54080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ight Brace 34"/>
              <p:cNvSpPr/>
              <p:nvPr/>
            </p:nvSpPr>
            <p:spPr>
              <a:xfrm>
                <a:off x="6553198" y="4989485"/>
                <a:ext cx="142980" cy="74020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016156" y="5352856"/>
                    <a:ext cx="7504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6156" y="5352856"/>
                    <a:ext cx="750487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6" idx="1"/>
              </p:cNvCxnSpPr>
              <p:nvPr/>
            </p:nvCxnSpPr>
            <p:spPr>
              <a:xfrm flipH="1" flipV="1">
                <a:off x="6696178" y="5370484"/>
                <a:ext cx="319978" cy="167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35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Classification of Visible-Surface Detection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It is broadly divided into two </a:t>
            </a:r>
            <a:r>
              <a:rPr lang="en-US" dirty="0" smtClean="0"/>
              <a:t>parts,</a:t>
            </a: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Object-Space methods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Image-Space methods</a:t>
            </a:r>
          </a:p>
          <a:p>
            <a:pPr lvl="0" algn="just"/>
            <a:r>
              <a:rPr lang="en-US" dirty="0"/>
              <a:t>Object space method compares objects and parts of objects to each other within the scene definition to determine which surface is visible.</a:t>
            </a:r>
          </a:p>
          <a:p>
            <a:pPr algn="just"/>
            <a:r>
              <a:rPr lang="en-US" dirty="0" smtClean="0"/>
              <a:t>Image </a:t>
            </a:r>
            <a:r>
              <a:rPr lang="en-US" dirty="0"/>
              <a:t>space algorithm visibility is decided point by point at each pixel position on the projection plane.</a:t>
            </a:r>
          </a:p>
        </p:txBody>
      </p:sp>
    </p:spTree>
    <p:extLst>
      <p:ext uri="{BB962C8B-B14F-4D97-AF65-F5344CB8AC3E}">
        <p14:creationId xmlns:p14="http://schemas.microsoft.com/office/powerpoint/2010/main" val="276753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Diffuse and Specular Reflections </a:t>
            </a:r>
            <a:r>
              <a:rPr lang="en-US" dirty="0" smtClean="0"/>
              <a:t>with </a:t>
            </a:r>
            <a:r>
              <a:rPr lang="en-US" dirty="0"/>
              <a:t>Multiple Light 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/>
                  <a:t>For a single point light source we can combined both diffuse and specular </a:t>
                </a:r>
                <a:r>
                  <a:rPr lang="en-US" dirty="0" smtClean="0"/>
                  <a:t>reflection </a:t>
                </a:r>
                <a:r>
                  <a:rPr lang="en-US" dirty="0"/>
                  <a:t>by adding intensity due to both reflection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 smtClean="0"/>
                  <a:t>For </a:t>
                </a:r>
                <a:r>
                  <a:rPr lang="en-US" dirty="0"/>
                  <a:t>multiple source we can extend this equation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08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Light is an electromagnetic wave. </a:t>
                </a:r>
              </a:p>
              <a:p>
                <a:pPr algn="just"/>
                <a:r>
                  <a:rPr lang="en-US" dirty="0" smtClean="0"/>
                  <a:t>Visible </a:t>
                </a:r>
                <a:r>
                  <a:rPr lang="en-US" dirty="0"/>
                  <a:t>light is have narrow band in electromagnetic spectrum </a:t>
                </a:r>
                <a:r>
                  <a:rPr lang="en-US" dirty="0" smtClean="0"/>
                  <a:t>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700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light is </a:t>
                </a:r>
                <a:r>
                  <a:rPr lang="en-US" dirty="0" smtClean="0"/>
                  <a:t>visible by </a:t>
                </a:r>
                <a:r>
                  <a:rPr lang="en-US" dirty="0"/>
                  <a:t>human eye</a:t>
                </a:r>
                <a:r>
                  <a:rPr lang="en-US" dirty="0" smtClean="0"/>
                  <a:t>.</a:t>
                </a:r>
              </a:p>
              <a:p>
                <a:pPr lvl="0" algn="just"/>
                <a:r>
                  <a:rPr lang="en-US" dirty="0"/>
                  <a:t>Electromagnetic spectrum shown in figure shows other waves are present in spectrum like microwave infrared etc.</a:t>
                </a:r>
              </a:p>
              <a:p>
                <a:pPr lvl="0" algn="just"/>
                <a:r>
                  <a:rPr lang="en-US" dirty="0"/>
                  <a:t>Frequency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4.3 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 smtClean="0"/>
                  <a:t> hertz (red</a:t>
                </a:r>
                <a:r>
                  <a:rPr lang="en-US" dirty="0"/>
                  <a:t>)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7.5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 smtClean="0"/>
                  <a:t> hertz (violet</a:t>
                </a:r>
                <a:r>
                  <a:rPr lang="en-US" dirty="0"/>
                  <a:t>) is visible </a:t>
                </a:r>
                <a:r>
                  <a:rPr lang="en-US" dirty="0" smtClean="0"/>
                  <a:t>range.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:\Documents and Settings\Student\Desktop\1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56769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60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We </a:t>
                </a:r>
                <a:r>
                  <a:rPr lang="en-US" dirty="0"/>
                  <a:t>can specify different color by frequency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or by wavelength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of the wave.</a:t>
                </a:r>
              </a:p>
              <a:p>
                <a:pPr lvl="0" algn="just"/>
                <a:r>
                  <a:rPr lang="en-US" dirty="0"/>
                  <a:t>We can find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as </a:t>
                </a:r>
                <a:r>
                  <a:rPr lang="en-US" dirty="0" smtClean="0"/>
                  <a:t>follows,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λf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Frequency is constant for all the material but speed of the light and wavelength are material dependent.</a:t>
                </a:r>
              </a:p>
              <a:p>
                <a:pPr lvl="0" algn="just"/>
                <a:r>
                  <a:rPr lang="en-US" dirty="0"/>
                  <a:t>For producing white light source emits all visible frequency light.</a:t>
                </a:r>
              </a:p>
              <a:p>
                <a:pPr lvl="0" algn="just"/>
                <a:r>
                  <a:rPr lang="en-US" dirty="0"/>
                  <a:t>Reflected light have some frequency and some are absorbed by the light.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4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F</a:t>
            </a:r>
            <a:r>
              <a:rPr lang="en-US" dirty="0" smtClean="0"/>
              <a:t>requency </a:t>
            </a:r>
            <a:r>
              <a:rPr lang="en-US" dirty="0"/>
              <a:t>reflected back is decide the color we see and this frequency is called as </a:t>
            </a:r>
            <a:r>
              <a:rPr lang="en-US" b="1" dirty="0"/>
              <a:t>dominant frequency (hue). </a:t>
            </a:r>
          </a:p>
          <a:p>
            <a:pPr lvl="0" algn="just"/>
            <a:r>
              <a:rPr lang="en-US" dirty="0"/>
              <a:t>Corresponding reflected wavelength is called </a:t>
            </a:r>
            <a:r>
              <a:rPr lang="en-US" b="1" dirty="0"/>
              <a:t>dominant wavelength.</a:t>
            </a:r>
            <a:endParaRPr lang="en-US" dirty="0"/>
          </a:p>
          <a:p>
            <a:pPr lvl="0" algn="just"/>
            <a:r>
              <a:rPr lang="en-US" dirty="0" smtClean="0"/>
              <a:t>Other </a:t>
            </a:r>
            <a:r>
              <a:rPr lang="en-US" dirty="0"/>
              <a:t>property are </a:t>
            </a:r>
            <a:r>
              <a:rPr lang="en-US" b="1" dirty="0"/>
              <a:t>purity </a:t>
            </a:r>
            <a:r>
              <a:rPr lang="en-US" dirty="0"/>
              <a:t>and </a:t>
            </a:r>
            <a:r>
              <a:rPr lang="en-US" b="1" dirty="0"/>
              <a:t>brightness. </a:t>
            </a:r>
            <a:r>
              <a:rPr lang="en-US" dirty="0" smtClean="0"/>
              <a:t>Brightness </a:t>
            </a:r>
            <a:r>
              <a:rPr lang="en-US" dirty="0"/>
              <a:t>is perceived intensity of light. </a:t>
            </a:r>
            <a:endParaRPr lang="en-US" dirty="0" smtClean="0"/>
          </a:p>
          <a:p>
            <a:pPr lvl="0" algn="just"/>
            <a:r>
              <a:rPr lang="en-US" dirty="0" smtClean="0"/>
              <a:t>Intensity </a:t>
            </a:r>
            <a:r>
              <a:rPr lang="en-US" dirty="0"/>
              <a:t>is the radiant energy emitted per unit time, per unit solid angle and per unit projected area of the source.</a:t>
            </a:r>
          </a:p>
          <a:p>
            <a:pPr lvl="0" algn="just"/>
            <a:r>
              <a:rPr lang="en-US" b="1" dirty="0"/>
              <a:t>Purity </a:t>
            </a:r>
            <a:r>
              <a:rPr lang="en-US" dirty="0"/>
              <a:t>or </a:t>
            </a:r>
            <a:r>
              <a:rPr lang="en-US" b="1" dirty="0"/>
              <a:t>saturation </a:t>
            </a:r>
            <a:r>
              <a:rPr lang="en-US" dirty="0"/>
              <a:t> of the light describes how washed out or how “pure” the color of the light appears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Dominant frequency and purity both collectively refers as </a:t>
            </a:r>
            <a:r>
              <a:rPr lang="en-US" b="1" dirty="0"/>
              <a:t>chromaticity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If </a:t>
            </a:r>
            <a:r>
              <a:rPr lang="en-US" dirty="0"/>
              <a:t>two color source combined to produce white light they are called </a:t>
            </a:r>
            <a:r>
              <a:rPr lang="en-US" b="1" dirty="0"/>
              <a:t>complementary color </a:t>
            </a:r>
            <a:r>
              <a:rPr lang="en-US" dirty="0"/>
              <a:t>of each other. </a:t>
            </a:r>
            <a:endParaRPr lang="en-US" dirty="0" smtClean="0"/>
          </a:p>
          <a:p>
            <a:pPr lvl="0" algn="just"/>
            <a:r>
              <a:rPr lang="en-US" dirty="0" smtClean="0"/>
              <a:t>For </a:t>
            </a:r>
            <a:r>
              <a:rPr lang="en-US" dirty="0"/>
              <a:t>example red and cyan are complementary color.</a:t>
            </a:r>
          </a:p>
          <a:p>
            <a:pPr lvl="0" algn="just"/>
            <a:r>
              <a:rPr lang="en-US" dirty="0"/>
              <a:t>Typical </a:t>
            </a:r>
            <a:r>
              <a:rPr lang="en-US" dirty="0" smtClean="0"/>
              <a:t>color models that </a:t>
            </a:r>
            <a:r>
              <a:rPr lang="en-US" dirty="0"/>
              <a:t>are uses to describe combination of light in terms of dominant </a:t>
            </a:r>
            <a:r>
              <a:rPr lang="en-US" dirty="0" smtClean="0"/>
              <a:t>frequency.</a:t>
            </a:r>
          </a:p>
          <a:p>
            <a:pPr lvl="0" algn="just"/>
            <a:r>
              <a:rPr lang="en-US" dirty="0" smtClean="0"/>
              <a:t>Color </a:t>
            </a:r>
            <a:r>
              <a:rPr lang="en-US" dirty="0"/>
              <a:t>models </a:t>
            </a:r>
            <a:r>
              <a:rPr lang="en-US" dirty="0" smtClean="0"/>
              <a:t>use </a:t>
            </a:r>
            <a:r>
              <a:rPr lang="en-US" dirty="0"/>
              <a:t>three colors to obtain reasonable wide range of colors, called the </a:t>
            </a:r>
            <a:r>
              <a:rPr lang="en-US" b="1" dirty="0"/>
              <a:t>color gamut</a:t>
            </a:r>
            <a:r>
              <a:rPr lang="en-US" dirty="0"/>
              <a:t> for that model.</a:t>
            </a:r>
          </a:p>
          <a:p>
            <a:pPr algn="just"/>
            <a:r>
              <a:rPr lang="en-US" dirty="0"/>
              <a:t>Two or three colors are used to obtain other colors in the range are called </a:t>
            </a:r>
            <a:r>
              <a:rPr lang="en-US" b="1" dirty="0"/>
              <a:t>primary colors.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practice we use variety of colors.</a:t>
            </a:r>
          </a:p>
          <a:p>
            <a:pPr algn="just"/>
            <a:r>
              <a:rPr lang="en-US" dirty="0" smtClean="0"/>
              <a:t>For represent color, in display devices, or in hard copy different color models are used.</a:t>
            </a:r>
          </a:p>
          <a:p>
            <a:pPr algn="just"/>
            <a:r>
              <a:rPr lang="en-US" dirty="0" smtClean="0"/>
              <a:t>Few color models we discuss are,</a:t>
            </a:r>
          </a:p>
          <a:p>
            <a:pPr lvl="1" algn="just"/>
            <a:r>
              <a:rPr lang="en-US" sz="2400" dirty="0" smtClean="0"/>
              <a:t>XYZ color model</a:t>
            </a:r>
          </a:p>
          <a:p>
            <a:pPr lvl="1" algn="just"/>
            <a:r>
              <a:rPr lang="en-US" sz="2400" dirty="0" smtClean="0"/>
              <a:t>RGB color model</a:t>
            </a:r>
          </a:p>
          <a:p>
            <a:pPr lvl="1" algn="just"/>
            <a:r>
              <a:rPr lang="en-US" sz="2400" dirty="0" smtClean="0"/>
              <a:t>YIQ color model</a:t>
            </a:r>
          </a:p>
          <a:p>
            <a:pPr lvl="1" algn="just"/>
            <a:r>
              <a:rPr lang="en-US" sz="2400" dirty="0" smtClean="0"/>
              <a:t>CMY color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7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XYZ Color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 set of CIE primaries is generally referred to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𝑋𝑌𝑍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color model</a:t>
                </a:r>
                <a:r>
                  <a:rPr lang="en-US" dirty="0" smtClean="0"/>
                  <a:t>.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represents vectors in a three dimensional, additive color space.</a:t>
                </a:r>
              </a:p>
              <a:p>
                <a:pPr lvl="0" algn="just"/>
                <a:r>
                  <a:rPr lang="en-US" dirty="0"/>
                  <a:t>Any 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is a combination of three primary colors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𝑍𝑍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the amount of standard primary need to combine for obtaining 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If we normalize it </a:t>
                </a:r>
                <a:r>
                  <a:rPr lang="en-US" dirty="0" smtClean="0"/>
                  <a:t>then,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 b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Documents and Settings\Student\Desktop\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495800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12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Now </a:t>
                </a:r>
                <a:r>
                  <a:rPr lang="en-US" dirty="0"/>
                  <a:t>we can represent any color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we can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called chromaticity values because they depends only on hue and purity.</a:t>
                </a:r>
              </a:p>
              <a:p>
                <a:pPr lvl="0" algn="just"/>
                <a:r>
                  <a:rPr lang="en-US" dirty="0"/>
                  <a:t>Now if we specify colors with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values </a:t>
                </a:r>
                <a:r>
                  <a:rPr lang="en-US" dirty="0"/>
                  <a:t>we cannot find amount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0" algn="just"/>
                <a:r>
                  <a:rPr lang="en-US" dirty="0"/>
                  <a:t>So we specify color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rest CIE amount is calculated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Color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Based on </a:t>
                </a:r>
                <a:r>
                  <a:rPr lang="en-US" dirty="0" err="1"/>
                  <a:t>tristimulus</a:t>
                </a:r>
                <a:r>
                  <a:rPr lang="en-US" dirty="0"/>
                  <a:t> theory of vision our eye perceives color through stimulate one of three visual pigments in the cones of the retina.</a:t>
                </a:r>
              </a:p>
              <a:p>
                <a:pPr algn="just"/>
                <a:r>
                  <a:rPr lang="en-US" dirty="0"/>
                  <a:t>These visual pigments have peak sensitivity at red, green and blue color</a:t>
                </a:r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/>
                  <a:t>So combining these three colors we can obtain wide range of color this concept is used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𝑅𝐺𝐵</m:t>
                    </m:r>
                  </m:oMath>
                </a14:m>
                <a:r>
                  <a:rPr lang="en-US" dirty="0"/>
                  <a:t> color model</a:t>
                </a:r>
                <a:r>
                  <a:rPr lang="en-US" dirty="0" smtClean="0"/>
                  <a:t>.</a:t>
                </a:r>
              </a:p>
              <a:p>
                <a:pPr lvl="0" algn="just"/>
                <a:r>
                  <a:rPr lang="en-US" dirty="0"/>
                  <a:t>T</a:t>
                </a:r>
                <a:r>
                  <a:rPr lang="en-US" dirty="0" smtClean="0"/>
                  <a:t>his </a:t>
                </a:r>
                <a:r>
                  <a:rPr lang="en-US" dirty="0"/>
                  <a:t>model is represented as unit cube.</a:t>
                </a:r>
              </a:p>
              <a:p>
                <a:pPr lvl="0" algn="just"/>
                <a:r>
                  <a:rPr lang="en-US" dirty="0"/>
                  <a:t>Origin represent black color and vertex </a:t>
                </a:r>
                <a:endParaRPr lang="en-US" dirty="0" smtClean="0"/>
              </a:p>
              <a:p>
                <a:pPr marL="40005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r>
                  <a:rPr lang="en-US" sz="2400" dirty="0"/>
                  <a:t> is white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dhms\Desktop\1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3048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91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Vertex </a:t>
                </a:r>
                <a:r>
                  <a:rPr lang="en-US" dirty="0"/>
                  <a:t>of the cube on the axis represents primary color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0" algn="just"/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𝑋𝑌𝑍</m:t>
                    </m:r>
                  </m:oMath>
                </a14:m>
                <a:r>
                  <a:rPr lang="en-US" dirty="0" smtClean="0"/>
                  <a:t> color model any color intensity is obtained by addition of primary color,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𝑅𝑅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𝐺𝐺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𝐵𝐵</m:t>
                      </m:r>
                    </m:oMath>
                  </m:oMathPara>
                </a14:m>
                <a:endParaRPr lang="en-US" sz="2300" dirty="0"/>
              </a:p>
              <a:p>
                <a:pPr marL="400050" lvl="1" indent="0" algn="just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amount of corresponding primary </a:t>
                </a:r>
                <a:r>
                  <a:rPr lang="en-US" sz="2400" dirty="0" smtClean="0"/>
                  <a:t>color.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dhms\Desktop\1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307300" y="3429000"/>
            <a:ext cx="3048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0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Back-Face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 smtClean="0"/>
                  <a:t>Back-Face Detection is simple and fast object space method.</a:t>
                </a:r>
              </a:p>
              <a:p>
                <a:pPr lvl="0" algn="just"/>
                <a:r>
                  <a:rPr lang="en-US" dirty="0" smtClean="0"/>
                  <a:t>Identifies </a:t>
                </a:r>
                <a:r>
                  <a:rPr lang="en-US" dirty="0"/>
                  <a:t>back faces of polygon based on the inside-outside tests.</a:t>
                </a:r>
              </a:p>
              <a:p>
                <a:pPr lvl="0" algn="just"/>
                <a:r>
                  <a:rPr lang="en-US" dirty="0"/>
                  <a:t>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inside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𝐶𝑧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 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00050" lvl="1" indent="0" algn="just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are constants and this equation is nothing but equation of polygon surface.</a:t>
                </a:r>
              </a:p>
              <a:p>
                <a:pPr algn="just"/>
                <a:r>
                  <a:rPr lang="en-US" dirty="0"/>
                  <a:t>We can simplify test by taking normal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of polygon surface and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 viewing direction from </a:t>
                </a:r>
                <a:r>
                  <a:rPr lang="en-US" dirty="0" smtClean="0"/>
                  <a:t>eye.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ack-Face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90" y="4206343"/>
            <a:ext cx="4241819" cy="19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5875" y="6155323"/>
            <a:ext cx="42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30711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Since </a:t>
                </a:r>
                <a:r>
                  <a:rPr lang="en-US" dirty="0"/>
                  <a:t>it is bounded in between unit cube it’s values is very in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represented as triplets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For </a:t>
                </a:r>
                <a:r>
                  <a:rPr lang="en-US" dirty="0"/>
                  <a:t>example magenta color is represented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(1,0,1)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Shades of gray are represented along the main diagonal of cube from black to white vertex.</a:t>
                </a:r>
              </a:p>
              <a:p>
                <a:pPr algn="just"/>
                <a:r>
                  <a:rPr lang="en-US" dirty="0"/>
                  <a:t>For half way gray scale we use triplets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(0.5,0.5,0.5)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dhms\Desktop\1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0" y="3725840"/>
            <a:ext cx="3048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295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YIQ Color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 algn="just"/>
                <a:r>
                  <a:rPr lang="en-US" dirty="0"/>
                  <a:t>As we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𝑅𝐺𝐵</m:t>
                    </m:r>
                  </m:oMath>
                </a14:m>
                <a:r>
                  <a:rPr lang="en-US" dirty="0"/>
                  <a:t> monitors requires separates signals for red, green, and blue component of an </a:t>
                </a:r>
                <a:r>
                  <a:rPr lang="en-US" dirty="0" smtClean="0"/>
                  <a:t>image.</a:t>
                </a:r>
              </a:p>
              <a:p>
                <a:pPr lvl="0" algn="just"/>
                <a:r>
                  <a:rPr lang="en-US" dirty="0" smtClean="0"/>
                  <a:t>But </a:t>
                </a:r>
                <a:r>
                  <a:rPr lang="en-US" dirty="0"/>
                  <a:t>television monitors uses single composite signals.</a:t>
                </a:r>
              </a:p>
              <a:p>
                <a:pPr lvl="0" algn="just"/>
                <a:r>
                  <a:rPr lang="en-US" dirty="0"/>
                  <a:t>For this composite signal NTSC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𝑌𝐼𝑄</m:t>
                    </m:r>
                  </m:oMath>
                </a14:m>
                <a:r>
                  <a:rPr lang="en-US" dirty="0"/>
                  <a:t> color model.</a:t>
                </a:r>
              </a:p>
              <a:p>
                <a:pPr lvl="0" algn="just"/>
                <a:r>
                  <a:rPr lang="en-US" dirty="0"/>
                  <a:t>Here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represented as luminance (brightness</a:t>
                </a:r>
                <a:r>
                  <a:rPr lang="en-US" dirty="0" smtClean="0"/>
                  <a:t>).</a:t>
                </a:r>
              </a:p>
              <a:p>
                <a:pPr lvl="0" algn="just"/>
                <a:r>
                  <a:rPr lang="en-US" dirty="0" smtClean="0"/>
                  <a:t>Chromaticity </a:t>
                </a:r>
                <a:r>
                  <a:rPr lang="en-US" dirty="0"/>
                  <a:t>information (hue and purity) is specified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parameter.</a:t>
                </a:r>
              </a:p>
              <a:p>
                <a:pPr lvl="0" algn="just"/>
                <a:r>
                  <a:rPr lang="en-US" dirty="0"/>
                  <a:t>Combination of all red, green, and blue intensities are chosen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so black and white television monitors only use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for brightness.</a:t>
                </a:r>
              </a:p>
              <a:p>
                <a:pPr lvl="0" algn="just"/>
                <a:r>
                  <a:rPr lang="en-US" dirty="0"/>
                  <a:t>So largest bandwidth (about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) is assigned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information signal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9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contain orange-cyan hue information that provides the flash-tone shading, and occupies a bandwidth approximately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1.5 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 err="1"/>
                  <a:t>.</a:t>
                </a:r>
                <a:endParaRPr lang="en-US" dirty="0"/>
              </a:p>
              <a:p>
                <a:pPr lvl="0" algn="just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carries green-magenta hue information in a bandwidth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0.6 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 err="1"/>
                  <a:t>.</a:t>
                </a:r>
                <a:endParaRPr lang="en-US" dirty="0"/>
              </a:p>
              <a:p>
                <a:pPr lvl="0" algn="just"/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𝑅𝐺𝐵</m:t>
                    </m:r>
                  </m:oMath>
                </a14:m>
                <a:r>
                  <a:rPr lang="en-US" dirty="0"/>
                  <a:t> signal can be converted to a television signal using encoder which converts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𝑅𝐺𝐵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𝑌𝐼𝑄</m:t>
                    </m:r>
                  </m:oMath>
                </a14:m>
                <a:r>
                  <a:rPr lang="en-US" dirty="0"/>
                  <a:t> values.</a:t>
                </a:r>
              </a:p>
              <a:p>
                <a:pPr lvl="0" algn="just"/>
                <a:r>
                  <a:rPr lang="en-US" dirty="0" smtClean="0"/>
                  <a:t>This conversion by transformation is given by,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0.299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0.587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0.596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−0.275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−0.321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0.212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−0.528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Similarly </a:t>
                </a:r>
                <a:r>
                  <a:rPr lang="en-US" dirty="0"/>
                  <a:t>reverse of this is performed by decoder and by transformation using inverse of above matrix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1.000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0.956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0.620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1.000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−0.272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1.000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−1.108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1.705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41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CMY Color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A color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𝐶𝑀𝑌</m:t>
                    </m:r>
                  </m:oMath>
                </a14:m>
                <a:r>
                  <a:rPr lang="en-US" dirty="0"/>
                  <a:t> is used for hardcopy </a:t>
                </a:r>
                <a:r>
                  <a:rPr lang="en-US" dirty="0" smtClean="0"/>
                  <a:t>devices.</a:t>
                </a:r>
              </a:p>
              <a:p>
                <a:pPr lvl="0" algn="just"/>
                <a:r>
                  <a:rPr lang="en-US" dirty="0" smtClean="0"/>
                  <a:t>We produce </a:t>
                </a:r>
                <a:r>
                  <a:rPr lang="en-US" dirty="0"/>
                  <a:t>picture by coating a paper with color pigments, we see the color by reflected light a subtractive process.</a:t>
                </a:r>
              </a:p>
              <a:p>
                <a:pPr lvl="0" algn="just"/>
                <a:r>
                  <a:rPr lang="en-US" dirty="0"/>
                  <a:t>When white light is reflected from cyan colored ink the reflected light must have no red component that is red light is absorbed or subtracted by the ink.</a:t>
                </a:r>
              </a:p>
              <a:p>
                <a:pPr lvl="0" algn="just"/>
                <a:r>
                  <a:rPr lang="en-US" dirty="0"/>
                  <a:t>Similarly magenta is subtracting </a:t>
                </a:r>
                <a:endParaRPr lang="en-US" dirty="0" smtClean="0"/>
              </a:p>
              <a:p>
                <a:pPr marL="400050" lvl="1" indent="0" algn="just">
                  <a:buNone/>
                </a:pPr>
                <a:r>
                  <a:rPr lang="en-US" sz="2400" dirty="0" smtClean="0"/>
                  <a:t>green </a:t>
                </a:r>
                <a:r>
                  <a:rPr lang="en-US" sz="2400" dirty="0"/>
                  <a:t>component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dhms\Desktop\2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1600" y="3505200"/>
            <a:ext cx="3048000" cy="26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45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Point </a:t>
            </a:r>
            <a:r>
              <a:rPr lang="en-US" dirty="0"/>
              <a:t>(1,1,1) represents black because all components are subtracts and origin represents white light.</a:t>
            </a:r>
          </a:p>
          <a:p>
            <a:pPr lvl="0" algn="just"/>
            <a:r>
              <a:rPr lang="en-US" dirty="0"/>
              <a:t>Gray can be produce among main diagonal by using all three color in equal amount.</a:t>
            </a:r>
          </a:p>
          <a:p>
            <a:pPr lvl="0" algn="just"/>
            <a:r>
              <a:rPr lang="en-US" dirty="0"/>
              <a:t>Printing process often use CMY model generates a color points with a collection of four ink dots, one for each primary color C, M, and Y and one dot is black.</a:t>
            </a:r>
          </a:p>
          <a:p>
            <a:pPr lvl="0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 descr="C:\Users\dhms\Desktop\2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114800" y="3684896"/>
            <a:ext cx="3048000" cy="26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47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Conversion </a:t>
                </a:r>
                <a:r>
                  <a:rPr lang="en-US" dirty="0"/>
                  <a:t>of RGB to CMY is done </a:t>
                </a:r>
                <a:r>
                  <a:rPr lang="en-US" dirty="0" smtClean="0"/>
                  <a:t>by,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And similarly reverse is done </a:t>
                </a:r>
                <a:r>
                  <a:rPr lang="en-US" dirty="0" smtClean="0"/>
                  <a:t>by,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/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4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Then we check condition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then polygon is back face.</a:t>
                </a:r>
              </a:p>
              <a:p>
                <a:pPr lvl="0" algn="just"/>
                <a:r>
                  <a:rPr lang="en-US" dirty="0"/>
                  <a:t>If we convert object description in projection coordinates and our viewing direction is parallel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(0,0,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and,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0" algn="just"/>
                <a:r>
                  <a:rPr lang="en-US" dirty="0"/>
                  <a:t>So now we only need to check sign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In right handed viewing system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along negative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axis. And in that case</a:t>
                </a:r>
              </a:p>
              <a:p>
                <a:pPr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the polygon is </a:t>
                </a:r>
                <a:r>
                  <a:rPr lang="en-US" dirty="0" err="1"/>
                  <a:t>backface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ack-Face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54" y="4267200"/>
            <a:ext cx="4241819" cy="19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3054" y="6130608"/>
            <a:ext cx="42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24256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Also </a:t>
                </a:r>
                <a:r>
                  <a:rPr lang="en-US" dirty="0"/>
                  <a:t>we cannot see any face for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So in general for right handed system </a:t>
                </a:r>
              </a:p>
              <a:p>
                <a:pPr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polygon is back face.</a:t>
                </a:r>
              </a:p>
              <a:p>
                <a:pPr lvl="0" algn="just"/>
                <a:r>
                  <a:rPr lang="en-US" dirty="0"/>
                  <a:t>Similar method can be used for left handed system.</a:t>
                </a:r>
              </a:p>
              <a:p>
                <a:pPr lvl="0" algn="just"/>
                <a:r>
                  <a:rPr lang="en-US" dirty="0"/>
                  <a:t>In left handed system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along the positive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direction and polygon is back face 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ack-Face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54" y="4267200"/>
            <a:ext cx="4241819" cy="19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3054" y="6130608"/>
            <a:ext cx="42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20325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For </a:t>
                </a:r>
                <a:r>
                  <a:rPr lang="en-US" dirty="0"/>
                  <a:t>a single convex polyhedron such as the pyramid by examining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for the different plane we identify back faces.</a:t>
                </a:r>
              </a:p>
              <a:p>
                <a:pPr lvl="0" algn="just"/>
                <a:r>
                  <a:rPr lang="en-US" dirty="0"/>
                  <a:t>So far the scene contains only non overlapping convex polyhedral, back face method works properly.</a:t>
                </a:r>
              </a:p>
              <a:p>
                <a:pPr algn="just"/>
                <a:r>
                  <a:rPr lang="en-US" dirty="0"/>
                  <a:t>For other object such as concave polyhedron </a:t>
                </a:r>
                <a:r>
                  <a:rPr lang="en-US" dirty="0" smtClean="0"/>
                  <a:t>we </a:t>
                </a:r>
                <a:r>
                  <a:rPr lang="en-US" dirty="0"/>
                  <a:t>need to do more tests for determining back face.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Image result for concave polyhed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3276600" cy="24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6111889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www.pinterest.com</a:t>
            </a:r>
          </a:p>
        </p:txBody>
      </p:sp>
    </p:spTree>
    <p:extLst>
      <p:ext uri="{BB962C8B-B14F-4D97-AF65-F5344CB8AC3E}">
        <p14:creationId xmlns:p14="http://schemas.microsoft.com/office/powerpoint/2010/main" val="35118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 Buffer Method/ Z Buffer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 smtClean="0"/>
                  <a:t>Algorithm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dirty="0"/>
                  <a:t>the depth buffer and refresh buffer so that for all buffer </a:t>
                </a:r>
                <a:r>
                  <a:rPr lang="en-US" dirty="0" smtClean="0"/>
                  <a:t>positions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𝑟𝑒𝑓𝑟𝑒𝑠h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𝑏𝑎𝑐𝑘𝑔𝑛𝑑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/>
                  <a:t>For each position on each polygon surface, compare depth values to previously stored values in the depth buffer to determine visibility.</a:t>
                </a:r>
              </a:p>
              <a:p>
                <a:pPr lvl="1" algn="just"/>
                <a:r>
                  <a:rPr lang="en-US" sz="2400" dirty="0"/>
                  <a:t>Calculate the depth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position on the polygon.</a:t>
                </a:r>
              </a:p>
              <a:p>
                <a:pPr lvl="1" algn="just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:r>
                  <a:rPr lang="en-US" sz="2400" dirty="0" smtClean="0"/>
                  <a:t>set,</a:t>
                </a:r>
                <a:endParaRPr lang="en-US" sz="2400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𝑑𝑒𝑝𝑡h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𝑟𝑒𝑓𝑟𝑒𝑠h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𝑠𝑢𝑟𝑓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9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/>
                  <a:t>It is image space approach.</a:t>
                </a:r>
              </a:p>
              <a:p>
                <a:pPr lvl="0" algn="just"/>
                <a:r>
                  <a:rPr lang="en-US" dirty="0" smtClean="0"/>
                  <a:t>It compares </a:t>
                </a:r>
                <a:r>
                  <a:rPr lang="en-US" dirty="0"/>
                  <a:t>surface depth at each pixel position on the projection plane.</a:t>
                </a:r>
              </a:p>
              <a:p>
                <a:pPr lvl="0" algn="just"/>
                <a:r>
                  <a:rPr lang="en-US" dirty="0"/>
                  <a:t>It is also referred to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-buffer method since generally depth is measured in z-direction.</a:t>
                </a:r>
              </a:p>
              <a:p>
                <a:pPr algn="just"/>
                <a:r>
                  <a:rPr lang="en-US" dirty="0"/>
                  <a:t>Each surface of the scene is process separately one point at a time across the surface.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733800" y="3844593"/>
            <a:ext cx="4124325" cy="2444750"/>
            <a:chOff x="1440" y="7486"/>
            <a:chExt cx="6495" cy="3851"/>
          </a:xfrm>
        </p:grpSpPr>
        <p:sp>
          <p:nvSpPr>
            <p:cNvPr id="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440" y="7486"/>
              <a:ext cx="6495" cy="3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6"/>
            <p:cNvSpPr>
              <a:spLocks noChangeShapeType="1"/>
            </p:cNvSpPr>
            <p:nvPr/>
          </p:nvSpPr>
          <p:spPr bwMode="auto">
            <a:xfrm flipV="1">
              <a:off x="5400" y="8011"/>
              <a:ext cx="0" cy="2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5"/>
            <p:cNvSpPr>
              <a:spLocks noChangeShapeType="1"/>
            </p:cNvSpPr>
            <p:nvPr/>
          </p:nvSpPr>
          <p:spPr bwMode="auto">
            <a:xfrm>
              <a:off x="5400" y="10245"/>
              <a:ext cx="2370" cy="9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4"/>
            <p:cNvSpPr>
              <a:spLocks noChangeShapeType="1"/>
            </p:cNvSpPr>
            <p:nvPr/>
          </p:nvSpPr>
          <p:spPr bwMode="auto">
            <a:xfrm flipV="1">
              <a:off x="5400" y="9406"/>
              <a:ext cx="1770" cy="8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870" y="8806"/>
              <a:ext cx="630" cy="13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3030" y="8536"/>
              <a:ext cx="660" cy="1080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085" y="8116"/>
              <a:ext cx="870" cy="9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10"/>
            <p:cNvSpPr>
              <a:spLocks noChangeShapeType="1"/>
            </p:cNvSpPr>
            <p:nvPr/>
          </p:nvSpPr>
          <p:spPr bwMode="auto">
            <a:xfrm flipH="1" flipV="1">
              <a:off x="1695" y="8251"/>
              <a:ext cx="4051" cy="1575"/>
            </a:xfrm>
            <a:prstGeom prst="straightConnector1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9"/>
                <p:cNvSpPr>
                  <a:spLocks noChangeArrowheads="1"/>
                </p:cNvSpPr>
                <p:nvPr/>
              </p:nvSpPr>
              <p:spPr bwMode="auto">
                <a:xfrm>
                  <a:off x="2416" y="7548"/>
                  <a:ext cx="712" cy="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6" y="7548"/>
                  <a:ext cx="712" cy="58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47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3153" y="7996"/>
                  <a:ext cx="780" cy="6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3" y="7996"/>
                  <a:ext cx="780" cy="6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7"/>
                <p:cNvSpPr>
                  <a:spLocks noChangeArrowheads="1"/>
                </p:cNvSpPr>
                <p:nvPr/>
              </p:nvSpPr>
              <p:spPr bwMode="auto">
                <a:xfrm>
                  <a:off x="3812" y="8202"/>
                  <a:ext cx="797" cy="6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2" y="8202"/>
                  <a:ext cx="797" cy="6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3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"/>
                <p:cNvSpPr>
                  <a:spLocks noChangeArrowheads="1"/>
                </p:cNvSpPr>
                <p:nvPr/>
              </p:nvSpPr>
              <p:spPr bwMode="auto">
                <a:xfrm>
                  <a:off x="7185" y="9090"/>
                  <a:ext cx="736" cy="5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85" y="9090"/>
                  <a:ext cx="736" cy="52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37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5504" y="8251"/>
                  <a:ext cx="796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4" y="8251"/>
                  <a:ext cx="796" cy="52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4"/>
                <p:cNvSpPr>
                  <a:spLocks noChangeArrowheads="1"/>
                </p:cNvSpPr>
                <p:nvPr/>
              </p:nvSpPr>
              <p:spPr bwMode="auto">
                <a:xfrm>
                  <a:off x="7185" y="10365"/>
                  <a:ext cx="73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85" y="10365"/>
                  <a:ext cx="736" cy="5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5603" y="9728"/>
              <a:ext cx="143" cy="143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5398" y="9157"/>
              <a:ext cx="1335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dirty="0">
                  <a:latin typeface="Cambria Math" panose="02040503050406030204" pitchFamily="18" charset="0"/>
                </a:rPr>
                <a:t>(X, 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415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8574</TotalTime>
  <Words>3994</Words>
  <Application>Microsoft Office PowerPoint</Application>
  <PresentationFormat>On-screen Show (4:3)</PresentationFormat>
  <Paragraphs>366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Custom Design</vt:lpstr>
      <vt:lpstr>Unit-6 Advance Topics</vt:lpstr>
      <vt:lpstr>Outline</vt:lpstr>
      <vt:lpstr>Classification of Visible-Surface Detection Algorithms</vt:lpstr>
      <vt:lpstr>Back-Face Detection</vt:lpstr>
      <vt:lpstr>Contd.</vt:lpstr>
      <vt:lpstr>Contd.</vt:lpstr>
      <vt:lpstr>Contd.</vt:lpstr>
      <vt:lpstr>Depth Buffer Method/ Z Buffer Method</vt:lpstr>
      <vt:lpstr>Contd.</vt:lpstr>
      <vt:lpstr>Contd.</vt:lpstr>
      <vt:lpstr>Contd.</vt:lpstr>
      <vt:lpstr>Contd.</vt:lpstr>
      <vt:lpstr>Contd.</vt:lpstr>
      <vt:lpstr>Contd.</vt:lpstr>
      <vt:lpstr>Light Source</vt:lpstr>
      <vt:lpstr>Contd.</vt:lpstr>
      <vt:lpstr>Contd.</vt:lpstr>
      <vt:lpstr>Basic Illumination Models</vt:lpstr>
      <vt:lpstr>Ambient Light</vt:lpstr>
      <vt:lpstr>Diffuse Reflection</vt:lpstr>
      <vt:lpstr>Contd.</vt:lpstr>
      <vt:lpstr>Contd.</vt:lpstr>
      <vt:lpstr>Contd.</vt:lpstr>
      <vt:lpstr>Contd.</vt:lpstr>
      <vt:lpstr>Contd.</vt:lpstr>
      <vt:lpstr>Specular Reflection and the Phong Model</vt:lpstr>
      <vt:lpstr>Contd.</vt:lpstr>
      <vt:lpstr>Contd.</vt:lpstr>
      <vt:lpstr>Contd.</vt:lpstr>
      <vt:lpstr>Combined Diffuse and Specular Reflections with Multiple Light Sources</vt:lpstr>
      <vt:lpstr>Properties of Light</vt:lpstr>
      <vt:lpstr>Contd.</vt:lpstr>
      <vt:lpstr>Contd.</vt:lpstr>
      <vt:lpstr>Contd.</vt:lpstr>
      <vt:lpstr>Color Models</vt:lpstr>
      <vt:lpstr>XYZ Color Model</vt:lpstr>
      <vt:lpstr>Contd.</vt:lpstr>
      <vt:lpstr>RGB Color Model</vt:lpstr>
      <vt:lpstr>Contd.</vt:lpstr>
      <vt:lpstr>Contd.</vt:lpstr>
      <vt:lpstr>YIQ Color Model</vt:lpstr>
      <vt:lpstr>Contd.</vt:lpstr>
      <vt:lpstr>Contd.</vt:lpstr>
      <vt:lpstr>CMY Color Model</vt:lpstr>
      <vt:lpstr>Contd.</vt:lpstr>
      <vt:lpstr>Contd.</vt:lpstr>
      <vt:lpstr>Thank You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1249</cp:revision>
  <dcterms:created xsi:type="dcterms:W3CDTF">2013-05-17T03:00:03Z</dcterms:created>
  <dcterms:modified xsi:type="dcterms:W3CDTF">2017-04-17T05:13:57Z</dcterms:modified>
</cp:coreProperties>
</file>