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303" r:id="rId3"/>
    <p:sldId id="288" r:id="rId4"/>
    <p:sldId id="289" r:id="rId5"/>
    <p:sldId id="290" r:id="rId6"/>
    <p:sldId id="304" r:id="rId7"/>
    <p:sldId id="305" r:id="rId8"/>
    <p:sldId id="306" r:id="rId9"/>
    <p:sldId id="307" r:id="rId10"/>
    <p:sldId id="308" r:id="rId11"/>
    <p:sldId id="309" r:id="rId12"/>
    <p:sldId id="310" r:id="rId13"/>
    <p:sldId id="311" r:id="rId14"/>
    <p:sldId id="312" r:id="rId15"/>
    <p:sldId id="313" r:id="rId16"/>
    <p:sldId id="314"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SZALcIGR/Gd1dnw/OKscnQ==" hashData="bpX3rnVsLwm5xHQzymMv0tjwEG5oSb2ab0YizsvKQcqtTIAjADtJMhRE/FiwiIf6H/XsYUrHKlFNMWipTjQ+T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FF6702"/>
    <a:srgbClr val="E40524"/>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p:cViewPr varScale="1">
        <p:scale>
          <a:sx n="65" d="100"/>
          <a:sy n="65" d="100"/>
        </p:scale>
        <p:origin x="81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30-10-2017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440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Unit-10 Networking with java.net</a:t>
            </a:r>
            <a:r>
              <a:rPr lang="da-DK" sz="1800" baseline="0" noProof="1" smtClean="0">
                <a:solidFill>
                  <a:srgbClr val="FFFFFF"/>
                </a:solidFill>
                <a:latin typeface="+mj-lt"/>
                <a:ea typeface="Open Sans" panose="020B0606030504020204" pitchFamily="34" charset="0"/>
                <a:cs typeface="Open Sans" panose="020B0606030504020204" pitchFamily="34" charset="0"/>
              </a:rPr>
              <a:t>		</a:t>
            </a:r>
            <a:r>
              <a:rPr lang="da-DK" sz="1800" noProof="1" smtClean="0">
                <a:solidFill>
                  <a:srgbClr val="FFFFFF"/>
                </a:solidFill>
                <a:latin typeface="+mj-lt"/>
                <a:ea typeface="Open Sans" panose="020B0606030504020204" pitchFamily="34" charset="0"/>
                <a:cs typeface="Open Sans" panose="020B0606030504020204" pitchFamily="34" charset="0"/>
              </a:rPr>
              <a:t>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a:spLocks noGrp="1"/>
          </p:cNvSpPr>
          <p:nvPr>
            <p:ph type="sldNum" sz="quarter" idx="12"/>
          </p:nvPr>
        </p:nvSpPr>
        <p:spPr>
          <a:xfrm>
            <a:off x="7010400" y="6096000"/>
            <a:ext cx="2133600" cy="365125"/>
          </a:xfrm>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648200"/>
            <a:ext cx="9144000" cy="1828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4114800" cy="1676400"/>
          </a:xfrm>
        </p:spPr>
        <p:txBody>
          <a:bodyPr>
            <a:noAutofit/>
          </a:bodyPr>
          <a:lstStyle/>
          <a:p>
            <a:pPr algn="l">
              <a:spcBef>
                <a:spcPts val="0"/>
              </a:spcBef>
            </a:pPr>
            <a:r>
              <a:rPr lang="en-US" sz="4000" dirty="0" smtClean="0">
                <a:solidFill>
                  <a:schemeClr val="bg1"/>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bg1"/>
                </a:solidFill>
                <a:latin typeface="+mj-lt"/>
                <a:ea typeface="Open Sans Semibold" panose="020B0706030804020204" pitchFamily="34" charset="0"/>
                <a:cs typeface="Open Sans Semibold" panose="020B0706030804020204" pitchFamily="34" charset="0"/>
              </a:rPr>
              <a:t>Arjun</a:t>
            </a:r>
            <a:r>
              <a:rPr lang="en-US" sz="4000" dirty="0" smtClean="0">
                <a:solidFill>
                  <a:schemeClr val="bg1"/>
                </a:solidFill>
                <a:latin typeface="+mj-lt"/>
                <a:ea typeface="Open Sans Semibold" panose="020B0706030804020204" pitchFamily="34" charset="0"/>
                <a:cs typeface="Open Sans Semibold" panose="020B0706030804020204" pitchFamily="34" charset="0"/>
              </a:rPr>
              <a:t> V. </a:t>
            </a:r>
            <a:r>
              <a:rPr lang="en-US" sz="4000" dirty="0" err="1" smtClean="0">
                <a:solidFill>
                  <a:schemeClr val="bg1"/>
                </a:solidFill>
                <a:latin typeface="+mj-lt"/>
                <a:ea typeface="Open Sans Semibold" panose="020B0706030804020204" pitchFamily="34" charset="0"/>
                <a:cs typeface="Open Sans Semibold" panose="020B0706030804020204" pitchFamily="34" charset="0"/>
              </a:rPr>
              <a:t>Bala</a:t>
            </a:r>
            <a:endParaRPr lang="en-US" sz="4000" dirty="0" smtClean="0">
              <a:solidFill>
                <a:schemeClr val="bg1"/>
              </a:solidFill>
              <a:latin typeface="+mj-lt"/>
              <a:ea typeface="Open Sans Semibold" panose="020B0706030804020204" pitchFamily="34" charset="0"/>
              <a:cs typeface="Open Sans Semibold" panose="020B0706030804020204" pitchFamily="34" charset="0"/>
            </a:endParaRPr>
          </a:p>
          <a:p>
            <a:pPr algn="l">
              <a:spcBef>
                <a:spcPts val="0"/>
              </a:spcBef>
            </a:pPr>
            <a:r>
              <a:rPr lang="en-US" dirty="0" smtClean="0">
                <a:solidFill>
                  <a:schemeClr val="bg1"/>
                </a:solidFill>
                <a:latin typeface="+mj-lt"/>
                <a:ea typeface="Open Sans" panose="020B0606030504020204" pitchFamily="34" charset="0"/>
                <a:cs typeface="Open Sans" panose="020B0606030504020204" pitchFamily="34" charset="0"/>
              </a:rPr>
              <a:t>9624822202</a:t>
            </a:r>
            <a:endParaRPr lang="en-US" sz="2800" dirty="0" smtClean="0">
              <a:solidFill>
                <a:schemeClr val="bg1"/>
              </a:solidFill>
              <a:latin typeface="+mj-lt"/>
              <a:ea typeface="Open Sans" panose="020B0606030504020204" pitchFamily="34" charset="0"/>
              <a:cs typeface="Open Sans" panose="020B0606030504020204" pitchFamily="34" charset="0"/>
            </a:endParaRPr>
          </a:p>
          <a:p>
            <a:pPr algn="l">
              <a:spcBef>
                <a:spcPts val="0"/>
              </a:spcBef>
            </a:pPr>
            <a:r>
              <a:rPr lang="en-US" sz="2800" dirty="0" smtClean="0">
                <a:solidFill>
                  <a:schemeClr val="bg1"/>
                </a:solidFill>
                <a:latin typeface="+mj-lt"/>
                <a:ea typeface="Open Sans" panose="020B0606030504020204" pitchFamily="34" charset="0"/>
                <a:cs typeface="Open Sans" panose="020B0606030504020204" pitchFamily="34" charset="0"/>
              </a:rPr>
              <a:t>arjun.bala@darshan.ac.in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76200" y="152400"/>
            <a:ext cx="6553200" cy="4495800"/>
          </a:xfrm>
        </p:spPr>
        <p:txBody>
          <a:bodyPr anchor="b">
            <a:noAutofit/>
          </a:bodyPr>
          <a:lstStyle/>
          <a:p>
            <a:r>
              <a:rPr lang="en-US" sz="7200" b="1" dirty="0" smtClean="0">
                <a:latin typeface="+mj-lt"/>
                <a:ea typeface="Open Sans Semibold" panose="020B0706030804020204" pitchFamily="34" charset="0"/>
                <a:cs typeface="Open Sans Semibold" panose="020B0706030804020204" pitchFamily="34" charset="0"/>
              </a:rPr>
              <a:t>Unit - 10</a:t>
            </a:r>
            <a:br>
              <a:rPr lang="en-US" sz="7200" b="1" dirty="0" smtClean="0">
                <a:latin typeface="+mj-lt"/>
                <a:ea typeface="Open Sans Semibold" panose="020B0706030804020204" pitchFamily="34" charset="0"/>
                <a:cs typeface="Open Sans Semibold" panose="020B0706030804020204" pitchFamily="34" charset="0"/>
              </a:rPr>
            </a:br>
            <a:r>
              <a:rPr lang="en-US" sz="7200" b="1" dirty="0" smtClean="0">
                <a:latin typeface="+mj-lt"/>
                <a:ea typeface="Open Sans Semibold" panose="020B0706030804020204" pitchFamily="34" charset="0"/>
                <a:cs typeface="Open Sans Semibold" panose="020B0706030804020204" pitchFamily="34" charset="0"/>
              </a:rPr>
              <a:t>Networking with java.net package</a:t>
            </a:r>
            <a:endParaRPr lang="en-US" sz="7200" b="1" dirty="0">
              <a:latin typeface="+mj-lt"/>
              <a:ea typeface="Open Sans Semibold" panose="020B0706030804020204" pitchFamily="34" charset="0"/>
              <a:cs typeface="Open Sans Semibold" panose="020B0706030804020204" pitchFamily="34" charset="0"/>
            </a:endParaRPr>
          </a:p>
        </p:txBody>
      </p:sp>
      <p:sp>
        <p:nvSpPr>
          <p:cNvPr id="9" name="Subtitle 2"/>
          <p:cNvSpPr txBox="1">
            <a:spLocks/>
          </p:cNvSpPr>
          <p:nvPr/>
        </p:nvSpPr>
        <p:spPr>
          <a:xfrm>
            <a:off x="4953000" y="4724400"/>
            <a:ext cx="3886200" cy="1676400"/>
          </a:xfrm>
          <a:prstGeom prst="rect">
            <a:avLst/>
          </a:prstGeom>
        </p:spPr>
        <p:txBody>
          <a:bodyPr vert="horz" lIns="91440" tIns="45720" rIns="91440" bIns="45720" rtlCol="0">
            <a:noAutofit/>
          </a:bodyPr>
          <a:lstStyle/>
          <a:p>
            <a:pPr lvl="0"/>
            <a:r>
              <a:rPr lang="en-US" sz="4000" dirty="0" smtClean="0">
                <a:solidFill>
                  <a:schemeClr val="bg1"/>
                </a:solidFill>
              </a:rPr>
              <a:t>OOP JAVA</a:t>
            </a:r>
            <a:endParaRPr kumimoji="0" lang="en-US" sz="4000" b="0" i="0" u="none" strike="noStrike" kern="1200" cap="none" spc="0" normalizeH="0" baseline="0" noProof="0" dirty="0" smtClean="0">
              <a:ln>
                <a:noFill/>
              </a:ln>
              <a:solidFill>
                <a:schemeClr val="bg1"/>
              </a:solidFill>
              <a:effectLst/>
              <a:uLnTx/>
              <a:uFillTx/>
              <a:latin typeface="+mj-lt"/>
              <a:ea typeface="Open Sans Semibold" panose="020B0706030804020204" pitchFamily="34" charset="0"/>
              <a:cs typeface="Open Sans Semibold" panose="020B0706030804020204" pitchFamily="34" charset="0"/>
            </a:endParaRPr>
          </a:p>
          <a:p>
            <a:pPr lvl="0"/>
            <a:r>
              <a:rPr lang="en-US" sz="3200" dirty="0" smtClean="0">
                <a:solidFill>
                  <a:schemeClr val="bg1"/>
                </a:solidFill>
              </a:rPr>
              <a:t>2150704</a:t>
            </a:r>
          </a:p>
          <a:p>
            <a:pPr lvl="0"/>
            <a:r>
              <a:rPr kumimoji="0" lang="en-US" sz="3200" b="0" i="0" u="none" strike="noStrike" kern="1200" cap="none" spc="0" normalizeH="0" baseline="0" noProof="0" dirty="0" smtClean="0">
                <a:ln>
                  <a:noFill/>
                </a:ln>
                <a:solidFill>
                  <a:schemeClr val="bg1"/>
                </a:solidFill>
                <a:effectLst/>
                <a:uLnTx/>
                <a:uFillTx/>
                <a:latin typeface="+mj-lt"/>
                <a:ea typeface="Open Sans" panose="020B0606030504020204" pitchFamily="34" charset="0"/>
                <a:cs typeface="Open Sans" panose="020B0606030504020204" pitchFamily="34" charset="0"/>
              </a:rPr>
              <a:t>Semester 5</a:t>
            </a:r>
            <a:endParaRPr kumimoji="0" lang="en-US" sz="2800" b="0" i="0" u="none" strike="noStrike" kern="1200" cap="none" spc="0" normalizeH="0" baseline="0" noProof="0" dirty="0" smtClean="0">
              <a:ln>
                <a:noFill/>
              </a:ln>
              <a:solidFill>
                <a:schemeClr val="bg1"/>
              </a:solidFill>
              <a:effectLst/>
              <a:uLnTx/>
              <a:uFillTx/>
              <a:latin typeface="+mj-lt"/>
              <a:ea typeface="Open Sans" panose="020B0606030504020204" pitchFamily="34" charset="0"/>
              <a:cs typeface="Open Sans" panose="020B0606030504020204" pitchFamily="34" charset="0"/>
            </a:endParaRPr>
          </a:p>
        </p:txBody>
      </p:sp>
      <p:pic>
        <p:nvPicPr>
          <p:cNvPr id="8" name="Picture 2" descr="http://blog.newrelic.com/wp-content/uploads/javalogo.png"/>
          <p:cNvPicPr>
            <a:picLocks noChangeAspect="1" noChangeArrowheads="1"/>
          </p:cNvPicPr>
          <p:nvPr/>
        </p:nvPicPr>
        <p:blipFill>
          <a:blip r:embed="rId3"/>
          <a:srcRect/>
          <a:stretch>
            <a:fillRect/>
          </a:stretch>
        </p:blipFill>
        <p:spPr bwMode="auto">
          <a:xfrm>
            <a:off x="5353050" y="-152400"/>
            <a:ext cx="4933950" cy="49339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overview</a:t>
            </a:r>
            <a:endParaRPr lang="en-US" dirty="0"/>
          </a:p>
        </p:txBody>
      </p:sp>
      <p:pic>
        <p:nvPicPr>
          <p:cNvPr id="98306" name="Picture 2" descr="http://www.angelfire.com/falcon/isinotes/javatut/net/netwk2.gif"/>
          <p:cNvPicPr>
            <a:picLocks noChangeAspect="1" noChangeArrowheads="1"/>
          </p:cNvPicPr>
          <p:nvPr/>
        </p:nvPicPr>
        <p:blipFill>
          <a:blip r:embed="rId2"/>
          <a:srcRect/>
          <a:stretch>
            <a:fillRect/>
          </a:stretch>
        </p:blipFill>
        <p:spPr bwMode="auto">
          <a:xfrm>
            <a:off x="1905000" y="2209800"/>
            <a:ext cx="4724400" cy="2878442"/>
          </a:xfrm>
          <a:prstGeom prst="rect">
            <a:avLst/>
          </a:prstGeom>
          <a:noFill/>
        </p:spPr>
      </p:pic>
      <p:sp>
        <p:nvSpPr>
          <p:cNvPr id="5" name="TextBox 4"/>
          <p:cNvSpPr txBox="1"/>
          <p:nvPr/>
        </p:nvSpPr>
        <p:spPr>
          <a:xfrm>
            <a:off x="381000" y="1066800"/>
            <a:ext cx="8534400" cy="369332"/>
          </a:xfrm>
          <a:prstGeom prst="rect">
            <a:avLst/>
          </a:prstGeom>
          <a:noFill/>
        </p:spPr>
        <p:txBody>
          <a:bodyPr wrap="square" rtlCol="0">
            <a:spAutoFit/>
          </a:bodyPr>
          <a:lstStyle/>
          <a:p>
            <a:pPr>
              <a:buFont typeface="Arial" pitchFamily="34" charset="0"/>
              <a:buChar char="•"/>
            </a:pPr>
            <a:r>
              <a:rPr lang="en-US" dirty="0" smtClean="0"/>
              <a:t> Server is waiting for client machine to connect.</a:t>
            </a:r>
            <a:endParaRPr lang="en-US" dirty="0"/>
          </a:p>
        </p:txBody>
      </p:sp>
      <p:sp>
        <p:nvSpPr>
          <p:cNvPr id="6" name="Rectangle 5"/>
          <p:cNvSpPr/>
          <p:nvPr/>
        </p:nvSpPr>
        <p:spPr>
          <a:xfrm>
            <a:off x="0" y="6172200"/>
            <a:ext cx="2456826" cy="307777"/>
          </a:xfrm>
          <a:prstGeom prst="rect">
            <a:avLst/>
          </a:prstGeom>
        </p:spPr>
        <p:txBody>
          <a:bodyPr wrap="none">
            <a:spAutoFit/>
          </a:bodyPr>
          <a:lstStyle/>
          <a:p>
            <a:r>
              <a:rPr lang="en-US" sz="1400" i="1" dirty="0" smtClean="0"/>
              <a:t>Reference: </a:t>
            </a:r>
            <a:r>
              <a:rPr lang="en-US" sz="1400" i="1" dirty="0" err="1" smtClean="0"/>
              <a:t>isinotes</a:t>
            </a:r>
            <a:r>
              <a:rPr lang="en-US" sz="1400" i="1" dirty="0" smtClean="0"/>
              <a:t>/</a:t>
            </a:r>
            <a:r>
              <a:rPr lang="en-US" sz="1400" i="1" dirty="0" err="1" smtClean="0"/>
              <a:t>javatut</a:t>
            </a:r>
            <a:r>
              <a:rPr lang="en-US" sz="1400" i="1" dirty="0" smtClean="0"/>
              <a:t>/net</a:t>
            </a:r>
            <a:endParaRPr lang="en-US" sz="1400"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overview</a:t>
            </a:r>
            <a:endParaRPr lang="en-US" dirty="0"/>
          </a:p>
        </p:txBody>
      </p:sp>
      <p:pic>
        <p:nvPicPr>
          <p:cNvPr id="97282" name="Picture 2" descr="http://www.angelfire.com/falcon/isinotes/javatut/net/netwk3.gif"/>
          <p:cNvPicPr>
            <a:picLocks noChangeAspect="1" noChangeArrowheads="1"/>
          </p:cNvPicPr>
          <p:nvPr/>
        </p:nvPicPr>
        <p:blipFill>
          <a:blip r:embed="rId2"/>
          <a:srcRect/>
          <a:stretch>
            <a:fillRect/>
          </a:stretch>
        </p:blipFill>
        <p:spPr bwMode="auto">
          <a:xfrm>
            <a:off x="1143000" y="1752600"/>
            <a:ext cx="6449178" cy="3276600"/>
          </a:xfrm>
          <a:prstGeom prst="rect">
            <a:avLst/>
          </a:prstGeom>
          <a:noFill/>
        </p:spPr>
      </p:pic>
      <p:sp>
        <p:nvSpPr>
          <p:cNvPr id="4" name="Rectangle 3"/>
          <p:cNvSpPr/>
          <p:nvPr/>
        </p:nvSpPr>
        <p:spPr>
          <a:xfrm>
            <a:off x="0" y="6172200"/>
            <a:ext cx="2456826" cy="307777"/>
          </a:xfrm>
          <a:prstGeom prst="rect">
            <a:avLst/>
          </a:prstGeom>
        </p:spPr>
        <p:txBody>
          <a:bodyPr wrap="none">
            <a:spAutoFit/>
          </a:bodyPr>
          <a:lstStyle/>
          <a:p>
            <a:r>
              <a:rPr lang="en-US" sz="1400" i="1" dirty="0" smtClean="0"/>
              <a:t>Reference: </a:t>
            </a:r>
            <a:r>
              <a:rPr lang="en-US" sz="1400" i="1" dirty="0" err="1" smtClean="0"/>
              <a:t>isinotes</a:t>
            </a:r>
            <a:r>
              <a:rPr lang="en-US" sz="1400" i="1" dirty="0" smtClean="0"/>
              <a:t>/</a:t>
            </a:r>
            <a:r>
              <a:rPr lang="en-US" sz="1400" i="1" dirty="0" err="1" smtClean="0"/>
              <a:t>javatut</a:t>
            </a:r>
            <a:r>
              <a:rPr lang="en-US" sz="1400" i="1" dirty="0" smtClean="0"/>
              <a:t>/net</a:t>
            </a:r>
            <a:endParaRPr lang="en-US" sz="1400"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overview</a:t>
            </a:r>
            <a:endParaRPr lang="en-US" dirty="0"/>
          </a:p>
        </p:txBody>
      </p:sp>
      <p:pic>
        <p:nvPicPr>
          <p:cNvPr id="96258" name="Picture 2" descr="http://www.angelfire.com/falcon/isinotes/javatut/net/netwk4.gif"/>
          <p:cNvPicPr>
            <a:picLocks noChangeAspect="1" noChangeArrowheads="1"/>
          </p:cNvPicPr>
          <p:nvPr/>
        </p:nvPicPr>
        <p:blipFill>
          <a:blip r:embed="rId2"/>
          <a:srcRect/>
          <a:stretch>
            <a:fillRect/>
          </a:stretch>
        </p:blipFill>
        <p:spPr bwMode="auto">
          <a:xfrm>
            <a:off x="1447800" y="2743200"/>
            <a:ext cx="6776772" cy="3048000"/>
          </a:xfrm>
          <a:prstGeom prst="rect">
            <a:avLst/>
          </a:prstGeom>
          <a:noFill/>
        </p:spPr>
      </p:pic>
      <p:sp>
        <p:nvSpPr>
          <p:cNvPr id="4" name="Rectangle 3"/>
          <p:cNvSpPr/>
          <p:nvPr/>
        </p:nvSpPr>
        <p:spPr>
          <a:xfrm>
            <a:off x="152400" y="990600"/>
            <a:ext cx="8763000" cy="1754326"/>
          </a:xfrm>
          <a:prstGeom prst="rect">
            <a:avLst/>
          </a:prstGeom>
        </p:spPr>
        <p:txBody>
          <a:bodyPr wrap="square">
            <a:spAutoFit/>
          </a:bodyPr>
          <a:lstStyle/>
          <a:p>
            <a:pPr>
              <a:buFont typeface="Arial" pitchFamily="34" charset="0"/>
              <a:buChar char="•"/>
            </a:pPr>
            <a:r>
              <a:rPr lang="en-US" dirty="0" smtClean="0"/>
              <a:t> In the next step the client connects to this port of the server's computer. </a:t>
            </a:r>
          </a:p>
          <a:p>
            <a:pPr>
              <a:buFont typeface="Arial" pitchFamily="34" charset="0"/>
              <a:buChar char="•"/>
            </a:pPr>
            <a:r>
              <a:rPr lang="en-US" dirty="0" smtClean="0"/>
              <a:t> The connection is called a (client) socket.</a:t>
            </a:r>
          </a:p>
          <a:p>
            <a:endParaRPr lang="en-US" dirty="0" smtClean="0"/>
          </a:p>
          <a:p>
            <a:r>
              <a:rPr lang="en-US" b="1" dirty="0" smtClean="0"/>
              <a:t>  </a:t>
            </a:r>
            <a:r>
              <a:rPr lang="en-US" b="1" dirty="0" smtClean="0">
                <a:latin typeface="Courier New" pitchFamily="49" charset="0"/>
                <a:cs typeface="Courier New" pitchFamily="49" charset="0"/>
              </a:rPr>
              <a:t>Socket sock = new Socket("www.darshan.ac.in",80);</a:t>
            </a:r>
          </a:p>
          <a:p>
            <a:r>
              <a:rPr lang="en-US" b="1" dirty="0" smtClean="0">
                <a:latin typeface="Courier New" pitchFamily="49" charset="0"/>
                <a:cs typeface="Courier New" pitchFamily="49" charset="0"/>
              </a:rPr>
              <a:t>			/* The client knows the number 80 */ </a:t>
            </a:r>
            <a:r>
              <a:rPr lang="en-US" dirty="0" smtClean="0">
                <a:latin typeface="Courier New" pitchFamily="49" charset="0"/>
                <a:cs typeface="Courier New" pitchFamily="49" charset="0"/>
              </a:rPr>
              <a:t/>
            </a:r>
            <a:br>
              <a:rPr lang="en-US" dirty="0" smtClean="0">
                <a:latin typeface="Courier New" pitchFamily="49" charset="0"/>
                <a:cs typeface="Courier New" pitchFamily="49" charset="0"/>
              </a:rPr>
            </a:br>
            <a:endParaRPr lang="en-US" dirty="0">
              <a:latin typeface="Courier New" pitchFamily="49" charset="0"/>
              <a:cs typeface="Courier New" pitchFamily="49" charset="0"/>
            </a:endParaRPr>
          </a:p>
        </p:txBody>
      </p:sp>
      <p:sp>
        <p:nvSpPr>
          <p:cNvPr id="5" name="Rectangle 4"/>
          <p:cNvSpPr/>
          <p:nvPr/>
        </p:nvSpPr>
        <p:spPr>
          <a:xfrm>
            <a:off x="0" y="6172200"/>
            <a:ext cx="2456826" cy="307777"/>
          </a:xfrm>
          <a:prstGeom prst="rect">
            <a:avLst/>
          </a:prstGeom>
        </p:spPr>
        <p:txBody>
          <a:bodyPr wrap="none">
            <a:spAutoFit/>
          </a:bodyPr>
          <a:lstStyle/>
          <a:p>
            <a:r>
              <a:rPr lang="en-US" sz="1400" i="1" dirty="0" smtClean="0"/>
              <a:t>Reference: </a:t>
            </a:r>
            <a:r>
              <a:rPr lang="en-US" sz="1400" i="1" dirty="0" err="1" smtClean="0"/>
              <a:t>isinotes</a:t>
            </a:r>
            <a:r>
              <a:rPr lang="en-US" sz="1400" i="1" dirty="0" smtClean="0"/>
              <a:t>/</a:t>
            </a:r>
            <a:r>
              <a:rPr lang="en-US" sz="1400" i="1" dirty="0" err="1" smtClean="0"/>
              <a:t>javatut</a:t>
            </a:r>
            <a:r>
              <a:rPr lang="en-US" sz="1400" i="1" dirty="0" smtClean="0"/>
              <a:t>/net</a:t>
            </a:r>
            <a:endParaRPr lang="en-US" sz="1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6258"/>
                                        </p:tgtEl>
                                        <p:attrNameLst>
                                          <p:attrName>style.visibility</p:attrName>
                                        </p:attrNameLst>
                                      </p:cBhvr>
                                      <p:to>
                                        <p:strVal val="visible"/>
                                      </p:to>
                                    </p:set>
                                    <p:animEffect transition="in" filter="blinds(horizontal)">
                                      <p:cBhvr>
                                        <p:cTn id="13" dur="500"/>
                                        <p:tgtEl>
                                          <p:spTgt spid="9625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500"/>
                                        <p:tgtEl>
                                          <p:spTgt spid="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linds(horizontal)">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overview</a:t>
            </a:r>
            <a:endParaRPr lang="en-US" dirty="0"/>
          </a:p>
        </p:txBody>
      </p:sp>
      <p:pic>
        <p:nvPicPr>
          <p:cNvPr id="95234" name="Picture 2" descr="http://www.angelfire.com/falcon/isinotes/javatut/net/netwk5.gif"/>
          <p:cNvPicPr>
            <a:picLocks noChangeAspect="1" noChangeArrowheads="1"/>
          </p:cNvPicPr>
          <p:nvPr/>
        </p:nvPicPr>
        <p:blipFill>
          <a:blip r:embed="rId2"/>
          <a:srcRect/>
          <a:stretch>
            <a:fillRect/>
          </a:stretch>
        </p:blipFill>
        <p:spPr bwMode="auto">
          <a:xfrm>
            <a:off x="1371600" y="2971800"/>
            <a:ext cx="6974006" cy="3200400"/>
          </a:xfrm>
          <a:prstGeom prst="rect">
            <a:avLst/>
          </a:prstGeom>
          <a:noFill/>
        </p:spPr>
      </p:pic>
      <p:sp>
        <p:nvSpPr>
          <p:cNvPr id="4" name="Rectangle 3"/>
          <p:cNvSpPr/>
          <p:nvPr/>
        </p:nvSpPr>
        <p:spPr>
          <a:xfrm>
            <a:off x="228600" y="1219200"/>
            <a:ext cx="5733621" cy="369332"/>
          </a:xfrm>
          <a:prstGeom prst="rect">
            <a:avLst/>
          </a:prstGeom>
        </p:spPr>
        <p:txBody>
          <a:bodyPr wrap="none">
            <a:spAutoFit/>
          </a:bodyPr>
          <a:lstStyle/>
          <a:p>
            <a:pPr>
              <a:buFont typeface="Arial" pitchFamily="34" charset="0"/>
              <a:buChar char="•"/>
            </a:pPr>
            <a:r>
              <a:rPr lang="en-US" dirty="0" smtClean="0"/>
              <a:t> Now, connection is established between client and server.</a:t>
            </a:r>
            <a:endParaRPr lang="en-US" dirty="0"/>
          </a:p>
        </p:txBody>
      </p:sp>
      <p:sp>
        <p:nvSpPr>
          <p:cNvPr id="5" name="Rectangle 4"/>
          <p:cNvSpPr/>
          <p:nvPr/>
        </p:nvSpPr>
        <p:spPr>
          <a:xfrm>
            <a:off x="0" y="6172200"/>
            <a:ext cx="2456826" cy="307777"/>
          </a:xfrm>
          <a:prstGeom prst="rect">
            <a:avLst/>
          </a:prstGeom>
        </p:spPr>
        <p:txBody>
          <a:bodyPr wrap="none">
            <a:spAutoFit/>
          </a:bodyPr>
          <a:lstStyle/>
          <a:p>
            <a:r>
              <a:rPr lang="en-US" sz="1400" i="1" dirty="0" smtClean="0"/>
              <a:t>Reference: </a:t>
            </a:r>
            <a:r>
              <a:rPr lang="en-US" sz="1400" i="1" dirty="0" err="1" smtClean="0"/>
              <a:t>isinotes</a:t>
            </a:r>
            <a:r>
              <a:rPr lang="en-US" sz="1400" i="1" dirty="0" smtClean="0"/>
              <a:t>/</a:t>
            </a:r>
            <a:r>
              <a:rPr lang="en-US" sz="1400" i="1" dirty="0" err="1" smtClean="0"/>
              <a:t>javatut</a:t>
            </a:r>
            <a:r>
              <a:rPr lang="en-US" sz="1400" i="1" dirty="0" smtClean="0"/>
              <a:t>/net</a:t>
            </a:r>
            <a:endParaRPr lang="en-US" sz="1400"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overview</a:t>
            </a:r>
            <a:endParaRPr lang="en-US" dirty="0"/>
          </a:p>
        </p:txBody>
      </p:sp>
      <p:pic>
        <p:nvPicPr>
          <p:cNvPr id="100354" name="Picture 2" descr="http://www.angelfire.com/falcon/isinotes/javatut/net/netwk6.gif"/>
          <p:cNvPicPr>
            <a:picLocks noChangeAspect="1" noChangeArrowheads="1"/>
          </p:cNvPicPr>
          <p:nvPr/>
        </p:nvPicPr>
        <p:blipFill>
          <a:blip r:embed="rId2"/>
          <a:srcRect/>
          <a:stretch>
            <a:fillRect/>
          </a:stretch>
        </p:blipFill>
        <p:spPr bwMode="auto">
          <a:xfrm>
            <a:off x="1295400" y="1524000"/>
            <a:ext cx="7399304" cy="3581400"/>
          </a:xfrm>
          <a:prstGeom prst="rect">
            <a:avLst/>
          </a:prstGeom>
          <a:noFill/>
        </p:spPr>
      </p:pic>
      <p:sp>
        <p:nvSpPr>
          <p:cNvPr id="4" name="Rectangle 3"/>
          <p:cNvSpPr/>
          <p:nvPr/>
        </p:nvSpPr>
        <p:spPr>
          <a:xfrm>
            <a:off x="0" y="6172200"/>
            <a:ext cx="2456826" cy="307777"/>
          </a:xfrm>
          <a:prstGeom prst="rect">
            <a:avLst/>
          </a:prstGeom>
        </p:spPr>
        <p:txBody>
          <a:bodyPr wrap="none">
            <a:spAutoFit/>
          </a:bodyPr>
          <a:lstStyle/>
          <a:p>
            <a:r>
              <a:rPr lang="en-US" sz="1400" i="1" dirty="0" smtClean="0"/>
              <a:t>Reference: </a:t>
            </a:r>
            <a:r>
              <a:rPr lang="en-US" sz="1400" i="1" dirty="0" err="1" smtClean="0"/>
              <a:t>isinotes</a:t>
            </a:r>
            <a:r>
              <a:rPr lang="en-US" sz="1400" i="1" dirty="0" smtClean="0"/>
              <a:t>/</a:t>
            </a:r>
            <a:r>
              <a:rPr lang="en-US" sz="1400" i="1" dirty="0" err="1" smtClean="0"/>
              <a:t>javatut</a:t>
            </a:r>
            <a:r>
              <a:rPr lang="en-US" sz="1400" i="1" dirty="0" smtClean="0"/>
              <a:t>/net</a:t>
            </a:r>
            <a:endParaRPr lang="en-US" sz="1400" i="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overview</a:t>
            </a:r>
            <a:endParaRPr lang="en-US" dirty="0"/>
          </a:p>
        </p:txBody>
      </p:sp>
      <p:pic>
        <p:nvPicPr>
          <p:cNvPr id="99330" name="Picture 2" descr="http://www.angelfire.com/falcon/isinotes/javatut/net/netwk7.gif"/>
          <p:cNvPicPr>
            <a:picLocks noChangeAspect="1" noChangeArrowheads="1"/>
          </p:cNvPicPr>
          <p:nvPr/>
        </p:nvPicPr>
        <p:blipFill>
          <a:blip r:embed="rId2"/>
          <a:srcRect/>
          <a:stretch>
            <a:fillRect/>
          </a:stretch>
        </p:blipFill>
        <p:spPr bwMode="auto">
          <a:xfrm>
            <a:off x="1066800" y="2590800"/>
            <a:ext cx="5736431" cy="3352800"/>
          </a:xfrm>
          <a:prstGeom prst="rect">
            <a:avLst/>
          </a:prstGeom>
          <a:noFill/>
        </p:spPr>
      </p:pic>
      <p:sp>
        <p:nvSpPr>
          <p:cNvPr id="4" name="Rectangle 3"/>
          <p:cNvSpPr/>
          <p:nvPr/>
        </p:nvSpPr>
        <p:spPr>
          <a:xfrm>
            <a:off x="228600" y="1143000"/>
            <a:ext cx="8153400" cy="646331"/>
          </a:xfrm>
          <a:prstGeom prst="rect">
            <a:avLst/>
          </a:prstGeom>
        </p:spPr>
        <p:txBody>
          <a:bodyPr wrap="square">
            <a:spAutoFit/>
          </a:bodyPr>
          <a:lstStyle/>
          <a:p>
            <a:r>
              <a:rPr lang="en-US" dirty="0" err="1" smtClean="0"/>
              <a:t>Everytime</a:t>
            </a:r>
            <a:r>
              <a:rPr lang="en-US" dirty="0" smtClean="0"/>
              <a:t> a client is found, its Socket is extracted, and the loop again waits for the   next  client.</a:t>
            </a:r>
            <a:endParaRPr lang="en-US" dirty="0"/>
          </a:p>
        </p:txBody>
      </p:sp>
      <p:sp>
        <p:nvSpPr>
          <p:cNvPr id="5" name="Rectangle 4"/>
          <p:cNvSpPr/>
          <p:nvPr/>
        </p:nvSpPr>
        <p:spPr>
          <a:xfrm>
            <a:off x="0" y="6172200"/>
            <a:ext cx="2456826" cy="307777"/>
          </a:xfrm>
          <a:prstGeom prst="rect">
            <a:avLst/>
          </a:prstGeom>
        </p:spPr>
        <p:txBody>
          <a:bodyPr wrap="none">
            <a:spAutoFit/>
          </a:bodyPr>
          <a:lstStyle/>
          <a:p>
            <a:r>
              <a:rPr lang="en-US" sz="1400" i="1" dirty="0" smtClean="0"/>
              <a:t>Reference: </a:t>
            </a:r>
            <a:r>
              <a:rPr lang="en-US" sz="1400" i="1" dirty="0" err="1" smtClean="0"/>
              <a:t>isinotes</a:t>
            </a:r>
            <a:r>
              <a:rPr lang="en-US" sz="1400" i="1" dirty="0" smtClean="0"/>
              <a:t>/</a:t>
            </a:r>
            <a:r>
              <a:rPr lang="en-US" sz="1400" i="1" dirty="0" err="1" smtClean="0"/>
              <a:t>javatut</a:t>
            </a:r>
            <a:r>
              <a:rPr lang="en-US" sz="1400" i="1" dirty="0" smtClean="0"/>
              <a:t>/net</a:t>
            </a:r>
            <a:endParaRPr lang="en-US" sz="1400"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overview</a:t>
            </a:r>
            <a:endParaRPr lang="en-US" dirty="0"/>
          </a:p>
        </p:txBody>
      </p:sp>
      <p:pic>
        <p:nvPicPr>
          <p:cNvPr id="101378" name="Picture 2" descr="http://www.angelfire.com/falcon/isinotes/javatut/net/netwk8.gif"/>
          <p:cNvPicPr>
            <a:picLocks noChangeAspect="1" noChangeArrowheads="1"/>
          </p:cNvPicPr>
          <p:nvPr/>
        </p:nvPicPr>
        <p:blipFill>
          <a:blip r:embed="rId2"/>
          <a:srcRect/>
          <a:stretch>
            <a:fillRect/>
          </a:stretch>
        </p:blipFill>
        <p:spPr bwMode="auto">
          <a:xfrm>
            <a:off x="1219199" y="1371600"/>
            <a:ext cx="6325215" cy="3581400"/>
          </a:xfrm>
          <a:prstGeom prst="rect">
            <a:avLst/>
          </a:prstGeom>
          <a:noFill/>
        </p:spPr>
      </p:pic>
      <p:sp>
        <p:nvSpPr>
          <p:cNvPr id="5" name="TextBox 4"/>
          <p:cNvSpPr txBox="1"/>
          <p:nvPr/>
        </p:nvSpPr>
        <p:spPr>
          <a:xfrm>
            <a:off x="914400" y="3200400"/>
            <a:ext cx="1066800" cy="369332"/>
          </a:xfrm>
          <a:prstGeom prst="rect">
            <a:avLst/>
          </a:prstGeom>
          <a:noFill/>
        </p:spPr>
        <p:txBody>
          <a:bodyPr wrap="square" rtlCol="0">
            <a:spAutoFit/>
          </a:bodyPr>
          <a:lstStyle/>
          <a:p>
            <a:r>
              <a:rPr lang="en-US" dirty="0" smtClean="0"/>
              <a:t>Client 1 </a:t>
            </a:r>
            <a:endParaRPr lang="en-US" dirty="0"/>
          </a:p>
        </p:txBody>
      </p:sp>
      <p:sp>
        <p:nvSpPr>
          <p:cNvPr id="6" name="TextBox 5"/>
          <p:cNvSpPr txBox="1"/>
          <p:nvPr/>
        </p:nvSpPr>
        <p:spPr>
          <a:xfrm>
            <a:off x="3276600" y="1295400"/>
            <a:ext cx="1295400" cy="369332"/>
          </a:xfrm>
          <a:prstGeom prst="rect">
            <a:avLst/>
          </a:prstGeom>
          <a:noFill/>
        </p:spPr>
        <p:txBody>
          <a:bodyPr wrap="square" rtlCol="0">
            <a:spAutoFit/>
          </a:bodyPr>
          <a:lstStyle/>
          <a:p>
            <a:r>
              <a:rPr lang="en-US" dirty="0" smtClean="0"/>
              <a:t>Client 2</a:t>
            </a:r>
            <a:endParaRPr lang="en-US" dirty="0"/>
          </a:p>
        </p:txBody>
      </p:sp>
      <p:sp>
        <p:nvSpPr>
          <p:cNvPr id="7" name="TextBox 6"/>
          <p:cNvSpPr txBox="1"/>
          <p:nvPr/>
        </p:nvSpPr>
        <p:spPr>
          <a:xfrm>
            <a:off x="6477000" y="2133600"/>
            <a:ext cx="1219200" cy="381000"/>
          </a:xfrm>
          <a:prstGeom prst="rect">
            <a:avLst/>
          </a:prstGeom>
          <a:noFill/>
        </p:spPr>
        <p:txBody>
          <a:bodyPr wrap="square" rtlCol="0">
            <a:spAutoFit/>
          </a:bodyPr>
          <a:lstStyle/>
          <a:p>
            <a:r>
              <a:rPr lang="en-US" dirty="0" smtClean="0"/>
              <a:t>Server</a:t>
            </a:r>
            <a:endParaRPr lang="en-US" dirty="0"/>
          </a:p>
        </p:txBody>
      </p:sp>
      <p:sp>
        <p:nvSpPr>
          <p:cNvPr id="8" name="Rectangle 7"/>
          <p:cNvSpPr/>
          <p:nvPr/>
        </p:nvSpPr>
        <p:spPr>
          <a:xfrm>
            <a:off x="0" y="6172200"/>
            <a:ext cx="2456826" cy="307777"/>
          </a:xfrm>
          <a:prstGeom prst="rect">
            <a:avLst/>
          </a:prstGeom>
        </p:spPr>
        <p:txBody>
          <a:bodyPr wrap="none">
            <a:spAutoFit/>
          </a:bodyPr>
          <a:lstStyle/>
          <a:p>
            <a:r>
              <a:rPr lang="en-US" sz="1400" i="1" dirty="0" smtClean="0"/>
              <a:t>Reference: </a:t>
            </a:r>
            <a:r>
              <a:rPr lang="en-US" sz="1400" i="1" dirty="0" err="1" smtClean="0"/>
              <a:t>isinotes</a:t>
            </a:r>
            <a:r>
              <a:rPr lang="en-US" sz="1400" i="1" dirty="0" smtClean="0"/>
              <a:t>/</a:t>
            </a:r>
            <a:r>
              <a:rPr lang="en-US" sz="1400" i="1" dirty="0" err="1" smtClean="0"/>
              <a:t>javatut</a:t>
            </a:r>
            <a:r>
              <a:rPr lang="en-US" sz="1400" i="1" dirty="0" smtClean="0"/>
              <a:t>/net</a:t>
            </a:r>
            <a:endParaRPr lang="en-US" sz="1400" i="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class</a:t>
            </a:r>
            <a:endParaRPr lang="en-US" dirty="0"/>
          </a:p>
        </p:txBody>
      </p:sp>
      <p:sp>
        <p:nvSpPr>
          <p:cNvPr id="3" name="Content Placeholder 2"/>
          <p:cNvSpPr>
            <a:spLocks noGrp="1"/>
          </p:cNvSpPr>
          <p:nvPr>
            <p:ph idx="1"/>
          </p:nvPr>
        </p:nvSpPr>
        <p:spPr>
          <a:xfrm>
            <a:off x="190500" y="914400"/>
            <a:ext cx="8763000" cy="5715000"/>
          </a:xfrm>
        </p:spPr>
        <p:txBody>
          <a:bodyPr>
            <a:normAutofit/>
          </a:bodyPr>
          <a:lstStyle/>
          <a:p>
            <a:r>
              <a:rPr lang="en-US" dirty="0" smtClean="0"/>
              <a:t>The </a:t>
            </a:r>
            <a:r>
              <a:rPr lang="en-US" dirty="0" err="1" smtClean="0"/>
              <a:t>java.net.Socket</a:t>
            </a:r>
            <a:r>
              <a:rPr lang="en-US" dirty="0" smtClean="0"/>
              <a:t> class allows you to perform all four fundamental socket operations. </a:t>
            </a:r>
          </a:p>
          <a:p>
            <a:pPr lvl="1"/>
            <a:r>
              <a:rPr lang="en-US" sz="2200" dirty="0" smtClean="0"/>
              <a:t>we can connect to remote machines</a:t>
            </a:r>
          </a:p>
          <a:p>
            <a:pPr lvl="1"/>
            <a:r>
              <a:rPr lang="en-US" sz="2200" dirty="0" smtClean="0"/>
              <a:t>we can send data</a:t>
            </a:r>
          </a:p>
          <a:p>
            <a:pPr lvl="1"/>
            <a:r>
              <a:rPr lang="en-US" sz="2200" dirty="0" smtClean="0"/>
              <a:t>we can receive data</a:t>
            </a:r>
          </a:p>
          <a:p>
            <a:pPr lvl="1"/>
            <a:r>
              <a:rPr lang="en-US" sz="2200" dirty="0" smtClean="0"/>
              <a:t>we can close the connection.</a:t>
            </a:r>
          </a:p>
          <a:p>
            <a:r>
              <a:rPr lang="en-US" dirty="0" smtClean="0"/>
              <a:t>Each Socket object is associated with exactly one remote host. </a:t>
            </a:r>
          </a:p>
          <a:p>
            <a:r>
              <a:rPr lang="en-US" dirty="0" smtClean="0"/>
              <a:t>To connect to a different host, you must create a new Socket object.</a:t>
            </a:r>
          </a:p>
          <a:p>
            <a:r>
              <a:rPr lang="en-US" dirty="0" smtClean="0"/>
              <a:t>There are 2 important constructor to create Socket</a:t>
            </a:r>
          </a:p>
          <a:p>
            <a:pPr lvl="1">
              <a:buNone/>
            </a:pPr>
            <a:r>
              <a:rPr lang="en-US" b="1" dirty="0" smtClean="0"/>
              <a:t>Socket</a:t>
            </a:r>
            <a:r>
              <a:rPr lang="en-US" dirty="0" smtClean="0"/>
              <a:t>(String host, </a:t>
            </a:r>
            <a:r>
              <a:rPr lang="en-US" dirty="0" err="1" smtClean="0"/>
              <a:t>int</a:t>
            </a:r>
            <a:r>
              <a:rPr lang="en-US" dirty="0" smtClean="0"/>
              <a:t> port) throws </a:t>
            </a:r>
            <a:r>
              <a:rPr lang="en-US" dirty="0" err="1" smtClean="0"/>
              <a:t>UnknownHostException</a:t>
            </a:r>
            <a:r>
              <a:rPr lang="en-US" dirty="0" smtClean="0"/>
              <a:t>, </a:t>
            </a:r>
            <a:r>
              <a:rPr lang="en-US" dirty="0" err="1" smtClean="0"/>
              <a:t>IOException</a:t>
            </a:r>
            <a:endParaRPr lang="en-US" dirty="0" smtClean="0"/>
          </a:p>
          <a:p>
            <a:pPr lvl="1">
              <a:buNone/>
            </a:pPr>
            <a:r>
              <a:rPr lang="en-US" b="1" dirty="0" smtClean="0"/>
              <a:t>Socket</a:t>
            </a:r>
            <a:r>
              <a:rPr lang="en-US" dirty="0" smtClean="0"/>
              <a:t>(</a:t>
            </a:r>
            <a:r>
              <a:rPr lang="en-US" dirty="0" err="1" smtClean="0"/>
              <a:t>InetAddress</a:t>
            </a:r>
            <a:r>
              <a:rPr lang="en-US" dirty="0" smtClean="0"/>
              <a:t> address, </a:t>
            </a:r>
            <a:r>
              <a:rPr lang="en-US" dirty="0" err="1" smtClean="0"/>
              <a:t>int</a:t>
            </a:r>
            <a:r>
              <a:rPr lang="en-US" dirty="0" smtClean="0"/>
              <a:t> port) throws </a:t>
            </a:r>
            <a:r>
              <a:rPr lang="en-US" dirty="0" err="1" smtClean="0"/>
              <a:t>IOException</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(Cont.)</a:t>
            </a:r>
            <a:endParaRPr lang="en-US" dirty="0"/>
          </a:p>
        </p:txBody>
      </p:sp>
      <p:sp>
        <p:nvSpPr>
          <p:cNvPr id="3" name="Content Placeholder 2"/>
          <p:cNvSpPr>
            <a:spLocks noGrp="1"/>
          </p:cNvSpPr>
          <p:nvPr>
            <p:ph idx="1"/>
          </p:nvPr>
        </p:nvSpPr>
        <p:spPr/>
        <p:txBody>
          <a:bodyPr/>
          <a:lstStyle/>
          <a:p>
            <a:r>
              <a:rPr lang="en-US" dirty="0" smtClean="0"/>
              <a:t>Sending and receiving data is accomplished with output and input streams. </a:t>
            </a:r>
          </a:p>
          <a:p>
            <a:r>
              <a:rPr lang="en-US" dirty="0" smtClean="0"/>
              <a:t>There are methods to get an input stream for a socket and an output stream for the socket.</a:t>
            </a:r>
          </a:p>
          <a:p>
            <a:pPr lvl="1"/>
            <a:r>
              <a:rPr lang="en-US" sz="2400" dirty="0" smtClean="0"/>
              <a:t>public </a:t>
            </a:r>
            <a:r>
              <a:rPr lang="en-US" sz="2400" dirty="0" err="1" smtClean="0"/>
              <a:t>InputStream</a:t>
            </a:r>
            <a:r>
              <a:rPr lang="en-US" sz="2400" dirty="0" smtClean="0"/>
              <a:t>  </a:t>
            </a:r>
            <a:r>
              <a:rPr lang="en-US" sz="2400" dirty="0" err="1" smtClean="0"/>
              <a:t>getInputStream</a:t>
            </a:r>
            <a:r>
              <a:rPr lang="en-US" sz="2400" dirty="0" smtClean="0"/>
              <a:t>() throws </a:t>
            </a:r>
            <a:r>
              <a:rPr lang="en-US" sz="2400" dirty="0" err="1" smtClean="0"/>
              <a:t>IOException</a:t>
            </a:r>
            <a:endParaRPr lang="en-US" sz="2400" dirty="0" smtClean="0"/>
          </a:p>
          <a:p>
            <a:pPr lvl="2">
              <a:buNone/>
            </a:pPr>
            <a:r>
              <a:rPr lang="en-US" sz="2200" dirty="0" smtClean="0"/>
              <a:t>Returns an input stream for this socket.</a:t>
            </a:r>
          </a:p>
          <a:p>
            <a:pPr lvl="1"/>
            <a:r>
              <a:rPr lang="en-US" sz="2400" dirty="0" smtClean="0"/>
              <a:t>public </a:t>
            </a:r>
            <a:r>
              <a:rPr lang="en-US" sz="2400" dirty="0" err="1" smtClean="0"/>
              <a:t>OutputStream</a:t>
            </a:r>
            <a:r>
              <a:rPr lang="en-US" sz="2400" dirty="0" smtClean="0"/>
              <a:t> </a:t>
            </a:r>
            <a:r>
              <a:rPr lang="en-US" sz="2400" dirty="0" err="1" smtClean="0"/>
              <a:t>getOutputStream</a:t>
            </a:r>
            <a:r>
              <a:rPr lang="en-US" sz="2400" dirty="0" smtClean="0"/>
              <a:t>() throws </a:t>
            </a:r>
            <a:r>
              <a:rPr lang="en-US" sz="2400" dirty="0" err="1" smtClean="0"/>
              <a:t>IOException</a:t>
            </a:r>
            <a:endParaRPr lang="en-US" sz="2400" dirty="0" smtClean="0"/>
          </a:p>
          <a:p>
            <a:pPr lvl="2">
              <a:buNone/>
            </a:pPr>
            <a:r>
              <a:rPr lang="en-US" sz="2200" dirty="0" smtClean="0"/>
              <a:t>Returns </a:t>
            </a:r>
            <a:r>
              <a:rPr lang="en-US" dirty="0" smtClean="0"/>
              <a:t>an output stream for this socket.</a:t>
            </a:r>
          </a:p>
          <a:p>
            <a:r>
              <a:rPr lang="en-US" dirty="0" smtClean="0"/>
              <a:t>There's a method to close a socket.</a:t>
            </a:r>
          </a:p>
          <a:p>
            <a:pPr lvl="1"/>
            <a:r>
              <a:rPr lang="en-US" sz="2400" dirty="0" smtClean="0"/>
              <a:t>public void close() throws </a:t>
            </a:r>
            <a:r>
              <a:rPr lang="en-US" sz="2400" dirty="0" err="1" smtClean="0"/>
              <a:t>IOException</a:t>
            </a:r>
            <a:endParaRPr lang="en-US" sz="2400" dirty="0" smtClean="0"/>
          </a:p>
          <a:p>
            <a:pPr lvl="2">
              <a:buNone/>
            </a:pPr>
            <a:r>
              <a:rPr lang="en-US" sz="2200" dirty="0" smtClean="0"/>
              <a:t>This method will close the socket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ServerSocket</a:t>
            </a:r>
            <a:r>
              <a:rPr lang="en-US" dirty="0" smtClean="0"/>
              <a:t> class</a:t>
            </a:r>
            <a:endParaRPr lang="en-US" dirty="0"/>
          </a:p>
        </p:txBody>
      </p:sp>
      <p:sp>
        <p:nvSpPr>
          <p:cNvPr id="3" name="Content Placeholder 2"/>
          <p:cNvSpPr>
            <a:spLocks noGrp="1"/>
          </p:cNvSpPr>
          <p:nvPr>
            <p:ph idx="1"/>
          </p:nvPr>
        </p:nvSpPr>
        <p:spPr/>
        <p:txBody>
          <a:bodyPr/>
          <a:lstStyle/>
          <a:p>
            <a:r>
              <a:rPr lang="en-US" dirty="0" smtClean="0"/>
              <a:t>A server socket waits for requests to come in over the network. </a:t>
            </a:r>
          </a:p>
          <a:p>
            <a:r>
              <a:rPr lang="en-US" dirty="0" smtClean="0"/>
              <a:t>It performs some operation based on that request, and then possibly returns a result to the requester.</a:t>
            </a:r>
          </a:p>
          <a:p>
            <a:r>
              <a:rPr lang="en-US" dirty="0" smtClean="0"/>
              <a:t>The actual work of the server socket is performed by an instance of the </a:t>
            </a:r>
            <a:r>
              <a:rPr lang="en-US" dirty="0" err="1" smtClean="0"/>
              <a:t>SocketImpl</a:t>
            </a:r>
            <a:r>
              <a:rPr lang="en-US" dirty="0" smtClean="0"/>
              <a:t> class. </a:t>
            </a:r>
          </a:p>
          <a:p>
            <a:r>
              <a:rPr lang="en-US" dirty="0" smtClean="0"/>
              <a:t>An application can change the socket factory that creates the socket implementation to configure itself to create sockets appropriate to the local firewall.</a:t>
            </a:r>
          </a:p>
          <a:p>
            <a:r>
              <a:rPr lang="en-US" dirty="0" smtClean="0"/>
              <a:t>There are 2 important constructor to create </a:t>
            </a:r>
            <a:r>
              <a:rPr lang="en-US" dirty="0" err="1" smtClean="0"/>
              <a:t>ServerSocket</a:t>
            </a:r>
            <a:endParaRPr lang="en-US" dirty="0" smtClean="0"/>
          </a:p>
          <a:p>
            <a:pPr lvl="1">
              <a:buNone/>
            </a:pPr>
            <a:r>
              <a:rPr lang="en-US" b="1" dirty="0" err="1" smtClean="0"/>
              <a:t>ServerSocket</a:t>
            </a:r>
            <a:r>
              <a:rPr lang="en-US" b="1" dirty="0" smtClean="0"/>
              <a:t>() 	     </a:t>
            </a:r>
            <a:r>
              <a:rPr lang="en-US" dirty="0" smtClean="0"/>
              <a:t>Creates an unbound server socket.</a:t>
            </a:r>
            <a:endParaRPr lang="en-US" b="1" dirty="0" smtClean="0"/>
          </a:p>
          <a:p>
            <a:pPr lvl="1">
              <a:buNone/>
            </a:pPr>
            <a:r>
              <a:rPr lang="en-US" b="1" dirty="0" err="1" smtClean="0"/>
              <a:t>ServerSocket</a:t>
            </a:r>
            <a:r>
              <a:rPr lang="en-US" b="1" dirty="0" smtClean="0"/>
              <a:t>(</a:t>
            </a:r>
            <a:r>
              <a:rPr lang="en-US" b="1" dirty="0" err="1" smtClean="0"/>
              <a:t>int</a:t>
            </a:r>
            <a:r>
              <a:rPr lang="en-US" b="1" dirty="0" smtClean="0"/>
              <a:t> port)    </a:t>
            </a:r>
            <a:r>
              <a:rPr lang="en-US" dirty="0" smtClean="0"/>
              <a:t>Creates a server socket, bound to the specified port.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in java.net package</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a:t>
            </a:fld>
            <a:endParaRPr lang="en-US"/>
          </a:p>
        </p:txBody>
      </p:sp>
      <p:graphicFrame>
        <p:nvGraphicFramePr>
          <p:cNvPr id="5" name="Table 4"/>
          <p:cNvGraphicFramePr>
            <a:graphicFrameLocks noGrp="1"/>
          </p:cNvGraphicFramePr>
          <p:nvPr/>
        </p:nvGraphicFramePr>
        <p:xfrm>
          <a:off x="533400" y="1600200"/>
          <a:ext cx="7924800" cy="3878888"/>
        </p:xfrm>
        <a:graphic>
          <a:graphicData uri="http://schemas.openxmlformats.org/drawingml/2006/table">
            <a:tbl>
              <a:tblPr firstRow="1" bandRow="1">
                <a:tableStyleId>{2D5ABB26-0587-4C30-8999-92F81FD0307C}</a:tableStyleId>
              </a:tblPr>
              <a:tblGrid>
                <a:gridCol w="792480">
                  <a:extLst>
                    <a:ext uri="{9D8B030D-6E8A-4147-A177-3AD203B41FA5}">
                      <a16:colId xmlns:a16="http://schemas.microsoft.com/office/drawing/2014/main" val="20000"/>
                    </a:ext>
                  </a:extLst>
                </a:gridCol>
                <a:gridCol w="1493520">
                  <a:extLst>
                    <a:ext uri="{9D8B030D-6E8A-4147-A177-3AD203B41FA5}">
                      <a16:colId xmlns:a16="http://schemas.microsoft.com/office/drawing/2014/main" val="20001"/>
                    </a:ext>
                  </a:extLst>
                </a:gridCol>
                <a:gridCol w="5638800">
                  <a:extLst>
                    <a:ext uri="{9D8B030D-6E8A-4147-A177-3AD203B41FA5}">
                      <a16:colId xmlns:a16="http://schemas.microsoft.com/office/drawing/2014/main" val="20002"/>
                    </a:ext>
                  </a:extLst>
                </a:gridCol>
              </a:tblGrid>
              <a:tr h="465129">
                <a:tc>
                  <a:txBody>
                    <a:bodyPr/>
                    <a:lstStyle/>
                    <a:p>
                      <a:endParaRPr lang="en-US" dirty="0"/>
                    </a:p>
                  </a:txBody>
                  <a:tcPr/>
                </a:tc>
                <a:tc gridSpan="2">
                  <a:txBody>
                    <a:bodyPr/>
                    <a:lstStyle/>
                    <a:p>
                      <a:r>
                        <a:rPr lang="en-US" b="1" dirty="0" smtClean="0">
                          <a:latin typeface="Courier New" pitchFamily="49" charset="0"/>
                          <a:cs typeface="Courier New" pitchFamily="49" charset="0"/>
                        </a:rPr>
                        <a:t>Java.net </a:t>
                      </a:r>
                      <a:r>
                        <a:rPr lang="en-US" sz="1800" b="1" kern="1200" dirty="0" smtClean="0">
                          <a:solidFill>
                            <a:schemeClr val="tx1"/>
                          </a:solidFill>
                          <a:latin typeface="Courier New" pitchFamily="49" charset="0"/>
                          <a:ea typeface="+mn-ea"/>
                          <a:cs typeface="Courier New" pitchFamily="49" charset="0"/>
                        </a:rPr>
                        <a:t>Package</a:t>
                      </a:r>
                      <a:endParaRPr lang="en-US" sz="1800" b="1" kern="1200" dirty="0">
                        <a:solidFill>
                          <a:schemeClr val="tx1"/>
                        </a:solidFill>
                        <a:latin typeface="Courier New" pitchFamily="49" charset="0"/>
                        <a:ea typeface="+mn-ea"/>
                        <a:cs typeface="Courier New" pitchFamily="49" charset="0"/>
                      </a:endParaRPr>
                    </a:p>
                  </a:txBody>
                  <a:tcPr/>
                </a:tc>
                <a:tc hMerge="1">
                  <a:txBody>
                    <a:bodyPr/>
                    <a:lstStyle/>
                    <a:p>
                      <a:endParaRPr lang="en-US" sz="1800" b="1" kern="1200" dirty="0">
                        <a:solidFill>
                          <a:schemeClr val="tx1"/>
                        </a:solidFill>
                        <a:latin typeface="Courier New" pitchFamily="49" charset="0"/>
                        <a:ea typeface="+mn-ea"/>
                        <a:cs typeface="Courier New" pitchFamily="49" charset="0"/>
                      </a:endParaRPr>
                    </a:p>
                  </a:txBody>
                  <a:tcPr/>
                </a:tc>
                <a:extLst>
                  <a:ext uri="{0D108BD9-81ED-4DB2-BD59-A6C34878D82A}">
                    <a16:rowId xmlns:a16="http://schemas.microsoft.com/office/drawing/2014/main" val="10000"/>
                  </a:ext>
                </a:extLst>
              </a:tr>
              <a:tr h="350215">
                <a:tc>
                  <a:txBody>
                    <a:bodyPr/>
                    <a:lstStyle/>
                    <a:p>
                      <a:endParaRPr lang="en-US" dirty="0"/>
                    </a:p>
                  </a:txBody>
                  <a:tcPr/>
                </a:tc>
                <a:tc>
                  <a:txBody>
                    <a:bodyPr/>
                    <a:lstStyle/>
                    <a:p>
                      <a:endParaRPr 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cs typeface="Courier New" pitchFamily="49" charset="0"/>
                        </a:rPr>
                        <a:t>InetAddress</a:t>
                      </a:r>
                      <a:endParaRPr lang="en-US" sz="1800" b="1" dirty="0" smtClean="0">
                        <a:latin typeface="Courier New" pitchFamily="49" charset="0"/>
                        <a:cs typeface="Courier New" pitchFamily="49" charset="0"/>
                      </a:endParaRPr>
                    </a:p>
                  </a:txBody>
                  <a:tcPr/>
                </a:tc>
                <a:extLst>
                  <a:ext uri="{0D108BD9-81ED-4DB2-BD59-A6C34878D82A}">
                    <a16:rowId xmlns:a16="http://schemas.microsoft.com/office/drawing/2014/main" val="10001"/>
                  </a:ext>
                </a:extLst>
              </a:tr>
              <a:tr h="352039">
                <a:tc>
                  <a:txBody>
                    <a:bodyPr/>
                    <a:lstStyle/>
                    <a:p>
                      <a:endParaRPr lang="en-US"/>
                    </a:p>
                  </a:txBody>
                  <a:tcPr/>
                </a:tc>
                <a:tc>
                  <a:txBody>
                    <a:bodyPr/>
                    <a:lstStyle/>
                    <a:p>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cs typeface="Courier New" pitchFamily="49" charset="0"/>
                        </a:rPr>
                        <a:t>URL</a:t>
                      </a:r>
                    </a:p>
                  </a:txBody>
                  <a:tcPr/>
                </a:tc>
                <a:extLst>
                  <a:ext uri="{0D108BD9-81ED-4DB2-BD59-A6C34878D82A}">
                    <a16:rowId xmlns:a16="http://schemas.microsoft.com/office/drawing/2014/main" val="10002"/>
                  </a:ext>
                </a:extLst>
              </a:tr>
              <a:tr h="350215">
                <a:tc>
                  <a:txBody>
                    <a:bodyPr/>
                    <a:lstStyle/>
                    <a:p>
                      <a:endParaRPr lang="en-US"/>
                    </a:p>
                  </a:txBody>
                  <a:tcPr/>
                </a:tc>
                <a:tc>
                  <a:txBody>
                    <a:bodyPr/>
                    <a:lstStyle/>
                    <a:p>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cs typeface="Courier New" pitchFamily="49" charset="0"/>
                        </a:rPr>
                        <a:t>URLConnection</a:t>
                      </a:r>
                      <a:endParaRPr lang="en-US" sz="1800" b="1" dirty="0" smtClean="0">
                        <a:latin typeface="Courier New" pitchFamily="49" charset="0"/>
                        <a:cs typeface="Courier New" pitchFamily="49" charset="0"/>
                      </a:endParaRPr>
                    </a:p>
                  </a:txBody>
                  <a:tcPr/>
                </a:tc>
                <a:extLst>
                  <a:ext uri="{0D108BD9-81ED-4DB2-BD59-A6C34878D82A}">
                    <a16:rowId xmlns:a16="http://schemas.microsoft.com/office/drawing/2014/main" val="10003"/>
                  </a:ext>
                </a:extLst>
              </a:tr>
              <a:tr h="350215">
                <a:tc>
                  <a:txBody>
                    <a:bodyPr/>
                    <a:lstStyle/>
                    <a:p>
                      <a:endParaRPr lang="en-US" dirty="0"/>
                    </a:p>
                  </a:txBody>
                  <a:tcPr/>
                </a:tc>
                <a:tc>
                  <a:txBody>
                    <a:bodyPr/>
                    <a:lstStyle/>
                    <a:p>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cs typeface="Courier New" pitchFamily="49" charset="0"/>
                        </a:rPr>
                        <a:t>ServerSocket</a:t>
                      </a:r>
                      <a:endParaRPr lang="en-US" sz="1800" b="1" dirty="0" smtClean="0">
                        <a:latin typeface="Courier New" pitchFamily="49" charset="0"/>
                        <a:cs typeface="Courier New" pitchFamily="49" charset="0"/>
                      </a:endParaRPr>
                    </a:p>
                  </a:txBody>
                  <a:tcPr/>
                </a:tc>
                <a:extLst>
                  <a:ext uri="{0D108BD9-81ED-4DB2-BD59-A6C34878D82A}">
                    <a16:rowId xmlns:a16="http://schemas.microsoft.com/office/drawing/2014/main" val="10004"/>
                  </a:ext>
                </a:extLst>
              </a:tr>
              <a:tr h="350215">
                <a:tc>
                  <a:txBody>
                    <a:bodyPr/>
                    <a:lstStyle/>
                    <a:p>
                      <a:endParaRPr lang="en-US"/>
                    </a:p>
                  </a:txBody>
                  <a:tcPr/>
                </a:tc>
                <a:tc>
                  <a:txBody>
                    <a:bodyPr/>
                    <a:lstStyle/>
                    <a:p>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itchFamily="49" charset="0"/>
                          <a:cs typeface="Courier New" pitchFamily="49" charset="0"/>
                        </a:rPr>
                        <a:t>Socket</a:t>
                      </a:r>
                    </a:p>
                  </a:txBody>
                  <a:tcPr/>
                </a:tc>
                <a:extLst>
                  <a:ext uri="{0D108BD9-81ED-4DB2-BD59-A6C34878D82A}">
                    <a16:rowId xmlns:a16="http://schemas.microsoft.com/office/drawing/2014/main" val="10005"/>
                  </a:ext>
                </a:extLst>
              </a:tr>
              <a:tr h="373070">
                <a:tc>
                  <a:txBody>
                    <a:bodyPr/>
                    <a:lstStyle/>
                    <a:p>
                      <a:endParaRPr lang="en-US"/>
                    </a:p>
                  </a:txBody>
                  <a:tcPr/>
                </a:tc>
                <a:tc>
                  <a:txBody>
                    <a:bodyPr/>
                    <a:lstStyle/>
                    <a:p>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b="1" dirty="0" err="1" smtClean="0">
                          <a:latin typeface="Courier New" pitchFamily="49" charset="0"/>
                          <a:cs typeface="Courier New" pitchFamily="49" charset="0"/>
                        </a:rPr>
                        <a:t>DatagramPacket</a:t>
                      </a:r>
                      <a:endParaRPr lang="en-US" sz="1800" b="1" dirty="0" smtClean="0">
                        <a:latin typeface="Courier New" pitchFamily="49" charset="0"/>
                        <a:cs typeface="Courier New" pitchFamily="49" charset="0"/>
                      </a:endParaRPr>
                    </a:p>
                  </a:txBody>
                  <a:tcPr/>
                </a:tc>
                <a:extLst>
                  <a:ext uri="{0D108BD9-81ED-4DB2-BD59-A6C34878D82A}">
                    <a16:rowId xmlns:a16="http://schemas.microsoft.com/office/drawing/2014/main" val="10006"/>
                  </a:ext>
                </a:extLst>
              </a:tr>
              <a:tr h="381000">
                <a:tc>
                  <a:txBody>
                    <a:bodyPr/>
                    <a:lstStyle/>
                    <a:p>
                      <a:endParaRPr lang="en-US" dirty="0"/>
                    </a:p>
                  </a:txBody>
                  <a:tcPr/>
                </a:tc>
                <a:tc>
                  <a:txBody>
                    <a:bodyPr/>
                    <a:lstStyle/>
                    <a:p>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b="1" kern="1200" dirty="0" err="1" smtClean="0">
                          <a:solidFill>
                            <a:schemeClr val="tx1"/>
                          </a:solidFill>
                          <a:latin typeface="Courier New" pitchFamily="49" charset="0"/>
                          <a:ea typeface="+mn-ea"/>
                          <a:cs typeface="Courier New" pitchFamily="49" charset="0"/>
                        </a:rPr>
                        <a:t>DatagramSocket</a:t>
                      </a:r>
                      <a:endParaRPr lang="en-US" sz="1800" b="1" kern="1200" dirty="0" smtClean="0">
                        <a:solidFill>
                          <a:schemeClr val="tx1"/>
                        </a:solidFill>
                        <a:latin typeface="Courier New" pitchFamily="49" charset="0"/>
                        <a:ea typeface="+mn-ea"/>
                        <a:cs typeface="Courier New" pitchFamily="49" charset="0"/>
                      </a:endParaRPr>
                    </a:p>
                  </a:txBody>
                  <a:tcPr/>
                </a:tc>
                <a:extLst>
                  <a:ext uri="{0D108BD9-81ED-4DB2-BD59-A6C34878D82A}">
                    <a16:rowId xmlns:a16="http://schemas.microsoft.com/office/drawing/2014/main" val="10007"/>
                  </a:ext>
                </a:extLst>
              </a:tr>
              <a:tr h="350215">
                <a:tc>
                  <a:txBody>
                    <a:bodyPr/>
                    <a:lstStyle/>
                    <a:p>
                      <a:endParaRPr lang="en-US" dirty="0"/>
                    </a:p>
                  </a:txBody>
                  <a:tcPr/>
                </a:tc>
                <a:tc>
                  <a:txBody>
                    <a:bodyPr/>
                    <a:lstStyle/>
                    <a:p>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800" b="1" kern="1200" dirty="0" smtClean="0">
                        <a:solidFill>
                          <a:schemeClr val="tx1"/>
                        </a:solidFill>
                        <a:latin typeface="Courier New" pitchFamily="49" charset="0"/>
                        <a:ea typeface="+mn-ea"/>
                        <a:cs typeface="Courier New" pitchFamily="49" charset="0"/>
                      </a:endParaRPr>
                    </a:p>
                  </a:txBody>
                  <a:tcPr/>
                </a:tc>
                <a:extLst>
                  <a:ext uri="{0D108BD9-81ED-4DB2-BD59-A6C34878D82A}">
                    <a16:rowId xmlns:a16="http://schemas.microsoft.com/office/drawing/2014/main" val="10008"/>
                  </a:ext>
                </a:extLst>
              </a:tr>
              <a:tr h="46512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9"/>
                  </a:ext>
                </a:extLst>
              </a:tr>
            </a:tbl>
          </a:graphicData>
        </a:graphic>
      </p:graphicFrame>
      <p:pic>
        <p:nvPicPr>
          <p:cNvPr id="6" name="Picture 4"/>
          <p:cNvPicPr>
            <a:picLocks noChangeAspect="1" noChangeArrowheads="1"/>
          </p:cNvPicPr>
          <p:nvPr/>
        </p:nvPicPr>
        <p:blipFill>
          <a:blip r:embed="rId2"/>
          <a:srcRect/>
          <a:stretch>
            <a:fillRect/>
          </a:stretch>
        </p:blipFill>
        <p:spPr bwMode="auto">
          <a:xfrm>
            <a:off x="676275" y="1676399"/>
            <a:ext cx="404327" cy="304800"/>
          </a:xfrm>
          <a:prstGeom prst="rect">
            <a:avLst/>
          </a:prstGeom>
          <a:noFill/>
          <a:ln w="9525">
            <a:noFill/>
            <a:miter lim="800000"/>
            <a:headEnd/>
            <a:tailEnd/>
          </a:ln>
          <a:effectLst/>
        </p:spPr>
      </p:pic>
      <p:cxnSp>
        <p:nvCxnSpPr>
          <p:cNvPr id="7" name="Straight Connector 6"/>
          <p:cNvCxnSpPr/>
          <p:nvPr/>
        </p:nvCxnSpPr>
        <p:spPr>
          <a:xfrm rot="5400000">
            <a:off x="686594" y="3200399"/>
            <a:ext cx="2590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981200" y="2209799"/>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81200" y="2590799"/>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81200" y="2971799"/>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81200" y="3352799"/>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981200" y="3732211"/>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981200" y="4113211"/>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981200" y="4494211"/>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ular Callout 14"/>
          <p:cNvSpPr/>
          <p:nvPr/>
        </p:nvSpPr>
        <p:spPr>
          <a:xfrm rot="5400000">
            <a:off x="6172200" y="838199"/>
            <a:ext cx="762000" cy="30480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just"/>
            <a:r>
              <a:rPr lang="en-US" dirty="0" smtClean="0">
                <a:solidFill>
                  <a:srgbClr val="353833"/>
                </a:solidFill>
              </a:rPr>
              <a:t>This class represents an Internet Protocol (IP) address.</a:t>
            </a:r>
            <a:endParaRPr lang="en-US" dirty="0">
              <a:solidFill>
                <a:schemeClr val="tx1"/>
              </a:solidFill>
            </a:endParaRPr>
          </a:p>
        </p:txBody>
      </p:sp>
      <p:sp>
        <p:nvSpPr>
          <p:cNvPr id="16" name="Rectangular Callout 15"/>
          <p:cNvSpPr/>
          <p:nvPr/>
        </p:nvSpPr>
        <p:spPr>
          <a:xfrm rot="5400000">
            <a:off x="5943600" y="1295399"/>
            <a:ext cx="1066800" cy="30480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just"/>
            <a:r>
              <a:rPr lang="en-US" dirty="0" smtClean="0">
                <a:solidFill>
                  <a:srgbClr val="353833"/>
                </a:solidFill>
              </a:rPr>
              <a:t>Class represents a Uniform Resource Locator, a pointer to a "resource" on the World Wide Web.</a:t>
            </a:r>
            <a:endParaRPr lang="en-US" dirty="0">
              <a:solidFill>
                <a:schemeClr val="tx1"/>
              </a:solidFill>
            </a:endParaRPr>
          </a:p>
        </p:txBody>
      </p:sp>
      <p:sp>
        <p:nvSpPr>
          <p:cNvPr id="17" name="Rectangular Callout 16"/>
          <p:cNvSpPr/>
          <p:nvPr/>
        </p:nvSpPr>
        <p:spPr>
          <a:xfrm rot="5400000">
            <a:off x="6629400" y="1371599"/>
            <a:ext cx="762000" cy="35052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just"/>
            <a:r>
              <a:rPr lang="en-US" dirty="0" smtClean="0">
                <a:solidFill>
                  <a:srgbClr val="353833"/>
                </a:solidFill>
              </a:rPr>
              <a:t>Represent the communications link between the application and a URL</a:t>
            </a:r>
            <a:endParaRPr lang="en-US" dirty="0">
              <a:solidFill>
                <a:schemeClr val="tx1"/>
              </a:solidFill>
            </a:endParaRPr>
          </a:p>
        </p:txBody>
      </p:sp>
      <p:sp>
        <p:nvSpPr>
          <p:cNvPr id="18" name="Rectangular Callout 17"/>
          <p:cNvSpPr/>
          <p:nvPr/>
        </p:nvSpPr>
        <p:spPr>
          <a:xfrm rot="5400000">
            <a:off x="6324600" y="1828799"/>
            <a:ext cx="762000" cy="33528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just"/>
            <a:r>
              <a:rPr lang="en-US" dirty="0" smtClean="0">
                <a:solidFill>
                  <a:srgbClr val="000000"/>
                </a:solidFill>
                <a:ea typeface="SimHei" pitchFamily="49" charset="-122"/>
              </a:rPr>
              <a:t>Used to create a server socket. This object is used to establish communication with the clients.</a:t>
            </a:r>
            <a:endParaRPr lang="en-US" dirty="0">
              <a:solidFill>
                <a:schemeClr val="tx1"/>
              </a:solidFill>
              <a:ea typeface="SimHei" pitchFamily="49" charset="-122"/>
            </a:endParaRPr>
          </a:p>
        </p:txBody>
      </p:sp>
      <p:sp>
        <p:nvSpPr>
          <p:cNvPr id="19" name="Rectangular Callout 18"/>
          <p:cNvSpPr/>
          <p:nvPr/>
        </p:nvSpPr>
        <p:spPr>
          <a:xfrm rot="5400000">
            <a:off x="6781800" y="1981199"/>
            <a:ext cx="457200" cy="3657600"/>
          </a:xfrm>
          <a:prstGeom prst="wedgeRectCallout">
            <a:avLst>
              <a:gd name="adj1" fmla="val -20833"/>
              <a:gd name="adj2" fmla="val 85000"/>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just"/>
            <a:r>
              <a:rPr lang="en-US" dirty="0" smtClean="0">
                <a:solidFill>
                  <a:srgbClr val="353833"/>
                </a:solidFill>
              </a:rPr>
              <a:t>This class implements client sockets.</a:t>
            </a:r>
            <a:endParaRPr lang="en-US" dirty="0">
              <a:solidFill>
                <a:schemeClr val="tx1"/>
              </a:solidFill>
            </a:endParaRPr>
          </a:p>
        </p:txBody>
      </p:sp>
      <p:sp>
        <p:nvSpPr>
          <p:cNvPr id="20" name="Rectangular Callout 19"/>
          <p:cNvSpPr/>
          <p:nvPr/>
        </p:nvSpPr>
        <p:spPr>
          <a:xfrm rot="5400000">
            <a:off x="6477000" y="2743199"/>
            <a:ext cx="762000" cy="3048000"/>
          </a:xfrm>
          <a:prstGeom prst="wedge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just"/>
            <a:r>
              <a:rPr lang="en-US" dirty="0" smtClean="0">
                <a:solidFill>
                  <a:srgbClr val="353833"/>
                </a:solidFill>
              </a:rPr>
              <a:t>This class represents a datagram packet.</a:t>
            </a:r>
            <a:endParaRPr lang="en-US" dirty="0">
              <a:solidFill>
                <a:schemeClr val="tx1"/>
              </a:solidFill>
            </a:endParaRPr>
          </a:p>
        </p:txBody>
      </p:sp>
      <p:sp>
        <p:nvSpPr>
          <p:cNvPr id="21" name="Rectangular Callout 20"/>
          <p:cNvSpPr/>
          <p:nvPr/>
        </p:nvSpPr>
        <p:spPr>
          <a:xfrm rot="5400000">
            <a:off x="6400800" y="3200399"/>
            <a:ext cx="762000" cy="3048000"/>
          </a:xfrm>
          <a:prstGeom prst="wedgeRectCallout">
            <a:avLst>
              <a:gd name="adj1" fmla="val -35833"/>
              <a:gd name="adj2" fmla="val 61667"/>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just"/>
            <a:r>
              <a:rPr lang="en-US" dirty="0" smtClean="0">
                <a:solidFill>
                  <a:srgbClr val="353833"/>
                </a:solidFill>
              </a:rPr>
              <a:t>Represents a socket for sending and receiving datagram packets.</a:t>
            </a:r>
            <a:endParaRPr lang="en-US" dirty="0">
              <a:solidFill>
                <a:schemeClr val="tx1"/>
              </a:solidFill>
            </a:endParaRPr>
          </a:p>
        </p:txBody>
      </p:sp>
      <p:sp>
        <p:nvSpPr>
          <p:cNvPr id="22" name="Left Brace 21"/>
          <p:cNvSpPr/>
          <p:nvPr/>
        </p:nvSpPr>
        <p:spPr>
          <a:xfrm>
            <a:off x="1524000" y="3276599"/>
            <a:ext cx="3048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1066800" y="3352799"/>
            <a:ext cx="609600" cy="369332"/>
          </a:xfrm>
          <a:prstGeom prst="rect">
            <a:avLst/>
          </a:prstGeom>
          <a:noFill/>
        </p:spPr>
        <p:txBody>
          <a:bodyPr wrap="square" rtlCol="0">
            <a:spAutoFit/>
          </a:bodyPr>
          <a:lstStyle/>
          <a:p>
            <a:r>
              <a:rPr lang="en-US" dirty="0" smtClean="0"/>
              <a:t>TCP</a:t>
            </a:r>
            <a:endParaRPr lang="en-US" dirty="0"/>
          </a:p>
        </p:txBody>
      </p:sp>
      <p:sp>
        <p:nvSpPr>
          <p:cNvPr id="24" name="Left Brace 23"/>
          <p:cNvSpPr/>
          <p:nvPr/>
        </p:nvSpPr>
        <p:spPr>
          <a:xfrm>
            <a:off x="1524000" y="4038599"/>
            <a:ext cx="381000" cy="533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990600" y="4267199"/>
            <a:ext cx="685800" cy="369332"/>
          </a:xfrm>
          <a:prstGeom prst="rect">
            <a:avLst/>
          </a:prstGeom>
          <a:noFill/>
        </p:spPr>
        <p:txBody>
          <a:bodyPr wrap="square" rtlCol="0">
            <a:spAutoFit/>
          </a:bodyPr>
          <a:lstStyle/>
          <a:p>
            <a:r>
              <a:rPr lang="en-US" dirty="0" smtClean="0"/>
              <a:t>UDP</a:t>
            </a:r>
            <a:endParaRPr lang="en-US" dirty="0"/>
          </a:p>
        </p:txBody>
      </p:sp>
      <p:sp>
        <p:nvSpPr>
          <p:cNvPr id="26" name="Rectangular Callout 25"/>
          <p:cNvSpPr/>
          <p:nvPr/>
        </p:nvSpPr>
        <p:spPr>
          <a:xfrm>
            <a:off x="76200" y="2285999"/>
            <a:ext cx="1828800" cy="381000"/>
          </a:xfrm>
          <a:prstGeom prst="wedgeRectCallout">
            <a:avLst>
              <a:gd name="adj1" fmla="val 34921"/>
              <a:gd name="adj2" fmla="val -1558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import java.net.*</a:t>
            </a:r>
            <a:endParaRPr lang="en-US" dirty="0">
              <a:solidFill>
                <a:schemeClr val="tx1"/>
              </a:solidFill>
            </a:endParaRPr>
          </a:p>
        </p:txBody>
      </p:sp>
      <p:sp>
        <p:nvSpPr>
          <p:cNvPr id="27" name="Content Placeholder 2"/>
          <p:cNvSpPr>
            <a:spLocks noGrp="1"/>
          </p:cNvSpPr>
          <p:nvPr>
            <p:ph idx="1"/>
          </p:nvPr>
        </p:nvSpPr>
        <p:spPr>
          <a:xfrm>
            <a:off x="190500" y="990600"/>
            <a:ext cx="8763000" cy="5334000"/>
          </a:xfrm>
        </p:spPr>
        <p:txBody>
          <a:bodyPr/>
          <a:lstStyle/>
          <a:p>
            <a:r>
              <a:rPr lang="en-US" dirty="0" smtClean="0"/>
              <a:t>Classes in java.net package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1" nodeType="clickEffect">
                                  <p:stCondLst>
                                    <p:cond delay="0"/>
                                  </p:stCondLst>
                                  <p:childTnLst>
                                    <p:animEffect transition="out" filter="blinds(horizontal)">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linds(horizont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20"/>
                                        </p:tgtEl>
                                      </p:cBhvr>
                                    </p:animEffect>
                                    <p:set>
                                      <p:cBhvr>
                                        <p:cTn id="67" dur="1" fill="hold">
                                          <p:stCondLst>
                                            <p:cond delay="499"/>
                                          </p:stCondLst>
                                        </p:cTn>
                                        <p:tgtEl>
                                          <p:spTgt spid="20"/>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blinds(horizontal)">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xit" presetSubtype="10" fill="hold" grpId="1" nodeType="clickEffect">
                                  <p:stCondLst>
                                    <p:cond delay="0"/>
                                  </p:stCondLst>
                                  <p:childTnLst>
                                    <p:animEffect transition="out" filter="blinds(horizontal)">
                                      <p:cBhvr>
                                        <p:cTn id="76" dur="500"/>
                                        <p:tgtEl>
                                          <p:spTgt spid="21"/>
                                        </p:tgtEl>
                                      </p:cBhvr>
                                    </p:animEffect>
                                    <p:set>
                                      <p:cBhvr>
                                        <p:cTn id="77" dur="1" fill="hold">
                                          <p:stCondLst>
                                            <p:cond delay="499"/>
                                          </p:stCondLst>
                                        </p:cTn>
                                        <p:tgtEl>
                                          <p:spTgt spid="2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7">
                                            <p:txEl>
                                              <p:pRg st="0" end="0"/>
                                            </p:txEl>
                                          </p:spTgt>
                                        </p:tgtEl>
                                        <p:attrNameLst>
                                          <p:attrName>style.visibility</p:attrName>
                                        </p:attrNameLst>
                                      </p:cBhvr>
                                      <p:to>
                                        <p:strVal val="visible"/>
                                      </p:to>
                                    </p:set>
                                    <p:animEffect transition="in" filter="blinds(horizontal)">
                                      <p:cBhvr>
                                        <p:cTn id="82"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6" grpId="0" animBg="1"/>
      <p:bldP spid="27" grpId="0" build="p" bldLvl="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ServerSocket</a:t>
            </a:r>
            <a:r>
              <a:rPr lang="en-US" dirty="0" smtClean="0"/>
              <a:t> methods</a:t>
            </a:r>
            <a:endParaRPr lang="en-US" dirty="0"/>
          </a:p>
        </p:txBody>
      </p:sp>
      <p:sp>
        <p:nvSpPr>
          <p:cNvPr id="3" name="Content Placeholder 2"/>
          <p:cNvSpPr>
            <a:spLocks noGrp="1"/>
          </p:cNvSpPr>
          <p:nvPr>
            <p:ph idx="1"/>
          </p:nvPr>
        </p:nvSpPr>
        <p:spPr/>
        <p:txBody>
          <a:bodyPr/>
          <a:lstStyle/>
          <a:p>
            <a:r>
              <a:rPr lang="en-US" dirty="0" smtClean="0"/>
              <a:t>There are two methods which provide the basic functionality of a server socket.</a:t>
            </a:r>
          </a:p>
          <a:p>
            <a:pPr lvl="1"/>
            <a:r>
              <a:rPr lang="en-US" sz="2400" dirty="0" smtClean="0"/>
              <a:t>public Socket accept() throws </a:t>
            </a:r>
            <a:r>
              <a:rPr lang="en-US" sz="2400" dirty="0" err="1" smtClean="0"/>
              <a:t>IOException</a:t>
            </a:r>
            <a:endParaRPr lang="en-US" sz="2400" dirty="0" smtClean="0"/>
          </a:p>
          <a:p>
            <a:pPr lvl="1"/>
            <a:r>
              <a:rPr lang="en-US" sz="2400" dirty="0" smtClean="0"/>
              <a:t> public void close() throws </a:t>
            </a:r>
            <a:r>
              <a:rPr lang="en-US" sz="2400" dirty="0" err="1" smtClean="0"/>
              <a:t>IOException</a:t>
            </a:r>
            <a:endParaRPr lang="en-US" sz="2400" dirty="0" smtClean="0"/>
          </a:p>
          <a:p>
            <a:r>
              <a:rPr lang="en-US" dirty="0" smtClean="0"/>
              <a:t>There are 2 methods to set and get timeout</a:t>
            </a:r>
          </a:p>
          <a:p>
            <a:pPr lvl="1"/>
            <a:r>
              <a:rPr lang="en-US" sz="2400" dirty="0" smtClean="0"/>
              <a:t>public void </a:t>
            </a:r>
            <a:r>
              <a:rPr lang="en-US" sz="2400" dirty="0" err="1" smtClean="0"/>
              <a:t>setSoTimeout</a:t>
            </a:r>
            <a:r>
              <a:rPr lang="en-US" sz="2400" dirty="0" smtClean="0"/>
              <a:t>(</a:t>
            </a:r>
            <a:r>
              <a:rPr lang="en-US" sz="2400" dirty="0" err="1" smtClean="0"/>
              <a:t>int</a:t>
            </a:r>
            <a:r>
              <a:rPr lang="en-US" sz="2400" dirty="0" smtClean="0"/>
              <a:t> timeout)</a:t>
            </a:r>
          </a:p>
          <a:p>
            <a:pPr lvl="1"/>
            <a:r>
              <a:rPr lang="en-US" sz="2400" dirty="0" smtClean="0"/>
              <a:t>public </a:t>
            </a:r>
            <a:r>
              <a:rPr lang="en-US" sz="2400" dirty="0" err="1" smtClean="0"/>
              <a:t>int</a:t>
            </a:r>
            <a:r>
              <a:rPr lang="en-US" sz="2400" dirty="0" smtClean="0"/>
              <a:t> </a:t>
            </a:r>
            <a:r>
              <a:rPr lang="en-US" sz="2400" dirty="0" err="1" smtClean="0"/>
              <a:t>getSoTimeout</a:t>
            </a:r>
            <a:r>
              <a:rPr lang="en-US" sz="2400" dirty="0" smtClean="0"/>
              <a:t>()</a:t>
            </a:r>
          </a:p>
          <a:p>
            <a:pPr lvl="1"/>
            <a:endParaRPr lang="en-US" sz="2400" dirty="0" smtClean="0"/>
          </a:p>
        </p:txBody>
      </p:sp>
      <p:sp>
        <p:nvSpPr>
          <p:cNvPr id="4" name="Slide Number Placeholder 3"/>
          <p:cNvSpPr>
            <a:spLocks noGrp="1"/>
          </p:cNvSpPr>
          <p:nvPr>
            <p:ph type="sldNum" sz="quarter" idx="12"/>
          </p:nvPr>
        </p:nvSpPr>
        <p:spPr/>
        <p:txBody>
          <a:bodyPr/>
          <a:lstStyle/>
          <a:p>
            <a:fld id="{5EA8BEFB-AE5B-48F9-BBAD-B489CDE48C80}"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Socket/</a:t>
            </a:r>
            <a:r>
              <a:rPr lang="en-US" dirty="0" err="1" smtClean="0"/>
              <a:t>ServerSocket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21</a:t>
            </a:fld>
            <a:endParaRPr lang="en-US"/>
          </a:p>
        </p:txBody>
      </p:sp>
      <p:sp>
        <p:nvSpPr>
          <p:cNvPr id="5" name="Rectangle 4"/>
          <p:cNvSpPr/>
          <p:nvPr/>
        </p:nvSpPr>
        <p:spPr>
          <a:xfrm>
            <a:off x="228600" y="1066086"/>
            <a:ext cx="8382000" cy="4801314"/>
          </a:xfrm>
          <a:prstGeom prst="rect">
            <a:avLst/>
          </a:prstGeom>
        </p:spPr>
        <p:txBody>
          <a:bodyPr wrap="square">
            <a:spAutoFit/>
          </a:bodyPr>
          <a:lstStyle/>
          <a:p>
            <a:r>
              <a:rPr lang="en-US" b="1" dirty="0" smtClean="0">
                <a:solidFill>
                  <a:srgbClr val="7F0055"/>
                </a:solidFill>
                <a:latin typeface="Consolas"/>
              </a:rPr>
              <a:t>import</a:t>
            </a:r>
            <a:r>
              <a:rPr lang="en-US" b="1" dirty="0" smtClean="0">
                <a:solidFill>
                  <a:srgbClr val="000000"/>
                </a:solidFill>
                <a:latin typeface="Consolas"/>
              </a:rPr>
              <a:t> java.net.*;</a:t>
            </a:r>
          </a:p>
          <a:p>
            <a:r>
              <a:rPr lang="en-US" b="1" dirty="0" smtClean="0">
                <a:solidFill>
                  <a:srgbClr val="7F0055"/>
                </a:solidFill>
                <a:latin typeface="Consolas"/>
              </a:rPr>
              <a:t>import</a:t>
            </a:r>
            <a:r>
              <a:rPr lang="en-US" b="1" dirty="0" smtClean="0">
                <a:solidFill>
                  <a:srgbClr val="000000"/>
                </a:solidFill>
                <a:latin typeface="Consolas"/>
              </a:rPr>
              <a:t> </a:t>
            </a:r>
            <a:r>
              <a:rPr lang="en-US" b="1" dirty="0" err="1" smtClean="0">
                <a:solidFill>
                  <a:srgbClr val="000000"/>
                </a:solidFill>
                <a:latin typeface="Consolas"/>
              </a:rPr>
              <a:t>java.util.Scanner</a:t>
            </a:r>
            <a:r>
              <a:rPr lang="en-US" b="1" dirty="0" smtClean="0">
                <a:solidFill>
                  <a:srgbClr val="000000"/>
                </a:solidFill>
                <a:latin typeface="Consolas"/>
              </a:rPr>
              <a:t>;</a:t>
            </a:r>
          </a:p>
          <a:p>
            <a:endParaRPr lang="en-US" dirty="0" smtClean="0">
              <a:latin typeface="Consolas"/>
            </a:endParaRP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MyServer</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smtClean="0">
                <a:solidFill>
                  <a:srgbClr val="7F0055"/>
                </a:solidFill>
                <a:latin typeface="Consolas"/>
              </a:rPr>
              <a:t>try</a:t>
            </a:r>
            <a:r>
              <a:rPr lang="en-US" b="1" dirty="0" smtClean="0">
                <a:solidFill>
                  <a:srgbClr val="000000"/>
                </a:solidFill>
                <a:latin typeface="Consolas"/>
              </a:rPr>
              <a:t> {</a:t>
            </a:r>
          </a:p>
          <a:p>
            <a:pPr lvl="3"/>
            <a:r>
              <a:rPr lang="en-US" dirty="0" err="1" smtClean="0">
                <a:solidFill>
                  <a:srgbClr val="000000"/>
                </a:solidFill>
                <a:latin typeface="Consolas"/>
              </a:rPr>
              <a:t>ServerSocket</a:t>
            </a:r>
            <a:r>
              <a:rPr lang="en-US" dirty="0" smtClean="0">
                <a:solidFill>
                  <a:srgbClr val="000000"/>
                </a:solidFill>
                <a:latin typeface="Consolas"/>
              </a:rPr>
              <a:t> </a:t>
            </a:r>
            <a:r>
              <a:rPr lang="en-US" dirty="0" err="1" smtClean="0">
                <a:solidFill>
                  <a:srgbClr val="6A3E3E"/>
                </a:solidFill>
                <a:latin typeface="Consolas"/>
              </a:rPr>
              <a:t>ss</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ServerSocket</a:t>
            </a:r>
            <a:r>
              <a:rPr lang="en-US" b="1" dirty="0" smtClean="0">
                <a:solidFill>
                  <a:srgbClr val="000000"/>
                </a:solidFill>
                <a:latin typeface="Consolas"/>
              </a:rPr>
              <a:t>(6666);</a:t>
            </a:r>
          </a:p>
          <a:p>
            <a:pPr lvl="3"/>
            <a:r>
              <a:rPr lang="en-US" dirty="0" smtClean="0">
                <a:solidFill>
                  <a:srgbClr val="000000"/>
                </a:solidFill>
                <a:latin typeface="Consolas"/>
              </a:rPr>
              <a:t>Socket </a:t>
            </a:r>
            <a:r>
              <a:rPr lang="en-US" dirty="0" smtClean="0">
                <a:solidFill>
                  <a:srgbClr val="6A3E3E"/>
                </a:solidFill>
                <a:latin typeface="Consolas"/>
              </a:rPr>
              <a:t>s</a:t>
            </a:r>
            <a:r>
              <a:rPr lang="en-US" dirty="0" smtClean="0">
                <a:solidFill>
                  <a:srgbClr val="000000"/>
                </a:solidFill>
                <a:latin typeface="Consolas"/>
              </a:rPr>
              <a:t> = </a:t>
            </a:r>
            <a:r>
              <a:rPr lang="en-US" dirty="0" err="1" smtClean="0">
                <a:solidFill>
                  <a:srgbClr val="6A3E3E"/>
                </a:solidFill>
                <a:latin typeface="Consolas"/>
              </a:rPr>
              <a:t>ss</a:t>
            </a:r>
            <a:r>
              <a:rPr lang="en-US" dirty="0" err="1" smtClean="0">
                <a:solidFill>
                  <a:srgbClr val="000000"/>
                </a:solidFill>
                <a:latin typeface="Consolas"/>
              </a:rPr>
              <a:t>.accept</a:t>
            </a:r>
            <a:r>
              <a:rPr lang="en-US" dirty="0" smtClean="0">
                <a:solidFill>
                  <a:srgbClr val="000000"/>
                </a:solidFill>
                <a:latin typeface="Consolas"/>
              </a:rPr>
              <a:t>();</a:t>
            </a:r>
          </a:p>
          <a:p>
            <a:pPr lvl="3"/>
            <a:r>
              <a:rPr lang="en-US" dirty="0" smtClean="0">
                <a:solidFill>
                  <a:srgbClr val="000000"/>
                </a:solidFill>
                <a:latin typeface="Consolas"/>
              </a:rPr>
              <a:t>Scanner </a:t>
            </a:r>
            <a:r>
              <a:rPr lang="en-US" dirty="0" err="1" smtClean="0">
                <a:solidFill>
                  <a:srgbClr val="6A3E3E"/>
                </a:solidFill>
                <a:latin typeface="Consolas"/>
              </a:rPr>
              <a:t>dis</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Scanner(</a:t>
            </a:r>
            <a:r>
              <a:rPr lang="en-US" b="1" dirty="0" err="1" smtClean="0">
                <a:solidFill>
                  <a:srgbClr val="6A3E3E"/>
                </a:solidFill>
                <a:latin typeface="Consolas"/>
              </a:rPr>
              <a:t>s</a:t>
            </a:r>
            <a:r>
              <a:rPr lang="en-US" b="1" dirty="0" err="1" smtClean="0">
                <a:solidFill>
                  <a:srgbClr val="000000"/>
                </a:solidFill>
                <a:latin typeface="Consolas"/>
              </a:rPr>
              <a:t>.getInputStream</a:t>
            </a:r>
            <a:r>
              <a:rPr lang="en-US" b="1" dirty="0" smtClean="0">
                <a:solidFill>
                  <a:srgbClr val="000000"/>
                </a:solidFill>
                <a:latin typeface="Consolas"/>
              </a:rPr>
              <a:t>());</a:t>
            </a:r>
          </a:p>
          <a:p>
            <a:pPr lvl="3"/>
            <a:r>
              <a:rPr lang="en-US" dirty="0" smtClean="0">
                <a:solidFill>
                  <a:srgbClr val="000000"/>
                </a:solidFill>
                <a:latin typeface="Consolas"/>
              </a:rPr>
              <a:t>String </a:t>
            </a:r>
            <a:r>
              <a:rPr lang="en-US" dirty="0" err="1" smtClean="0">
                <a:solidFill>
                  <a:srgbClr val="6A3E3E"/>
                </a:solidFill>
                <a:latin typeface="Consolas"/>
              </a:rPr>
              <a:t>str</a:t>
            </a:r>
            <a:r>
              <a:rPr lang="en-US" dirty="0" smtClean="0">
                <a:solidFill>
                  <a:srgbClr val="000000"/>
                </a:solidFill>
                <a:latin typeface="Consolas"/>
              </a:rPr>
              <a:t> = (String) </a:t>
            </a:r>
            <a:r>
              <a:rPr lang="en-US" dirty="0" err="1" smtClean="0">
                <a:solidFill>
                  <a:srgbClr val="6A3E3E"/>
                </a:solidFill>
                <a:latin typeface="Consolas"/>
              </a:rPr>
              <a:t>dis</a:t>
            </a:r>
            <a:r>
              <a:rPr lang="en-US" dirty="0" err="1" smtClean="0">
                <a:solidFill>
                  <a:srgbClr val="000000"/>
                </a:solidFill>
                <a:latin typeface="Consolas"/>
              </a:rPr>
              <a:t>.nextLine</a:t>
            </a:r>
            <a:r>
              <a:rPr lang="en-US" dirty="0" smtClean="0">
                <a:solidFill>
                  <a:srgbClr val="000000"/>
                </a:solidFill>
                <a:latin typeface="Consolas"/>
              </a:rPr>
              <a:t>();</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"message= "</a:t>
            </a:r>
            <a:r>
              <a:rPr lang="en-US" b="1" i="1" dirty="0" smtClean="0">
                <a:solidFill>
                  <a:srgbClr val="000000"/>
                </a:solidFill>
                <a:latin typeface="Consolas"/>
              </a:rPr>
              <a:t> + </a:t>
            </a:r>
            <a:r>
              <a:rPr lang="en-US" b="1" i="1" dirty="0" err="1" smtClean="0">
                <a:solidFill>
                  <a:srgbClr val="6A3E3E"/>
                </a:solidFill>
                <a:latin typeface="Consolas"/>
              </a:rPr>
              <a:t>str</a:t>
            </a:r>
            <a:r>
              <a:rPr lang="en-US" b="1" i="1" dirty="0" smtClean="0">
                <a:solidFill>
                  <a:srgbClr val="000000"/>
                </a:solidFill>
                <a:latin typeface="Consolas"/>
              </a:rPr>
              <a:t>);</a:t>
            </a:r>
          </a:p>
          <a:p>
            <a:pPr lvl="3"/>
            <a:r>
              <a:rPr lang="en-US" dirty="0" err="1" smtClean="0">
                <a:solidFill>
                  <a:srgbClr val="6A3E3E"/>
                </a:solidFill>
                <a:latin typeface="Consolas"/>
              </a:rPr>
              <a:t>ss</a:t>
            </a:r>
            <a:r>
              <a:rPr lang="en-US" dirty="0" err="1" smtClean="0">
                <a:solidFill>
                  <a:srgbClr val="000000"/>
                </a:solidFill>
                <a:latin typeface="Consolas"/>
              </a:rPr>
              <a:t>.close</a:t>
            </a:r>
            <a:r>
              <a:rPr lang="en-US" dirty="0" smtClean="0">
                <a:solidFill>
                  <a:srgbClr val="000000"/>
                </a:solidFill>
                <a:latin typeface="Consolas"/>
              </a:rPr>
              <a:t>();</a:t>
            </a:r>
          </a:p>
          <a:p>
            <a:pPr lvl="2"/>
            <a:r>
              <a:rPr lang="en-US" dirty="0" smtClean="0">
                <a:solidFill>
                  <a:srgbClr val="000000"/>
                </a:solidFill>
                <a:latin typeface="Consolas"/>
              </a:rPr>
              <a:t>} </a:t>
            </a:r>
            <a:r>
              <a:rPr lang="en-US" b="1" dirty="0" smtClean="0">
                <a:solidFill>
                  <a:srgbClr val="7F0055"/>
                </a:solidFill>
                <a:latin typeface="Consolas"/>
              </a:rPr>
              <a:t>catch</a:t>
            </a:r>
            <a:r>
              <a:rPr lang="en-US" b="1" dirty="0" smtClean="0">
                <a:solidFill>
                  <a:srgbClr val="000000"/>
                </a:solidFill>
                <a:latin typeface="Consolas"/>
              </a:rPr>
              <a:t> (Exception </a:t>
            </a:r>
            <a:r>
              <a:rPr lang="en-US" b="1" dirty="0" smtClean="0">
                <a:solidFill>
                  <a:srgbClr val="6A3E3E"/>
                </a:solidFill>
                <a:latin typeface="Consolas"/>
              </a:rPr>
              <a:t>e</a:t>
            </a:r>
            <a:r>
              <a:rPr lang="en-US" b="1" dirty="0" smtClean="0">
                <a:solidFill>
                  <a:srgbClr val="000000"/>
                </a:solidFill>
                <a:latin typeface="Consolas"/>
              </a:rPr>
              <a:t>) {</a:t>
            </a:r>
          </a:p>
          <a:p>
            <a:pPr lvl="2"/>
            <a:r>
              <a:rPr lang="en-US" dirty="0" smtClean="0">
                <a:solidFill>
                  <a:srgbClr val="000000"/>
                </a:solidFill>
                <a:latin typeface="Consolas"/>
              </a:rPr>
              <a:t>	</a:t>
            </a:r>
            <a:r>
              <a:rPr lang="en-US" b="1" i="1" dirty="0" err="1" smtClean="0">
                <a:solidFill>
                  <a:srgbClr val="000000"/>
                </a:solidFill>
                <a:latin typeface="Consolas"/>
              </a:rPr>
              <a:t>e.printStackTrace</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 Socket/</a:t>
            </a:r>
            <a:r>
              <a:rPr lang="en-US" dirty="0" err="1" smtClean="0"/>
              <a:t>ServerSocket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22</a:t>
            </a:fld>
            <a:endParaRPr lang="en-US"/>
          </a:p>
        </p:txBody>
      </p:sp>
      <p:sp>
        <p:nvSpPr>
          <p:cNvPr id="5" name="Rectangle 4"/>
          <p:cNvSpPr/>
          <p:nvPr/>
        </p:nvSpPr>
        <p:spPr>
          <a:xfrm>
            <a:off x="228600" y="990600"/>
            <a:ext cx="8458200" cy="5078313"/>
          </a:xfrm>
          <a:prstGeom prst="rect">
            <a:avLst/>
          </a:prstGeom>
        </p:spPr>
        <p:txBody>
          <a:bodyPr wrap="square">
            <a:spAutoFit/>
          </a:bodyPr>
          <a:lstStyle/>
          <a:p>
            <a:r>
              <a:rPr lang="en-US" b="1" dirty="0" smtClean="0">
                <a:solidFill>
                  <a:srgbClr val="7F0055"/>
                </a:solidFill>
                <a:latin typeface="Consolas"/>
              </a:rPr>
              <a:t>import</a:t>
            </a:r>
            <a:r>
              <a:rPr lang="en-US" b="1" dirty="0" smtClean="0">
                <a:solidFill>
                  <a:srgbClr val="000000"/>
                </a:solidFill>
                <a:latin typeface="Consolas"/>
              </a:rPr>
              <a:t> java.io.*;</a:t>
            </a:r>
          </a:p>
          <a:p>
            <a:r>
              <a:rPr lang="en-US" b="1" dirty="0" smtClean="0">
                <a:solidFill>
                  <a:srgbClr val="7F0055"/>
                </a:solidFill>
                <a:latin typeface="Consolas"/>
              </a:rPr>
              <a:t>import</a:t>
            </a:r>
            <a:r>
              <a:rPr lang="en-US" b="1" dirty="0" smtClean="0">
                <a:solidFill>
                  <a:srgbClr val="000000"/>
                </a:solidFill>
                <a:latin typeface="Consolas"/>
              </a:rPr>
              <a:t> java.net.*;</a:t>
            </a:r>
          </a:p>
          <a:p>
            <a:endParaRPr lang="en-US" dirty="0" smtClean="0">
              <a:latin typeface="Consolas"/>
            </a:endParaRP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MyClient</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smtClean="0">
                <a:solidFill>
                  <a:srgbClr val="7F0055"/>
                </a:solidFill>
                <a:latin typeface="Consolas"/>
              </a:rPr>
              <a:t>try</a:t>
            </a:r>
            <a:r>
              <a:rPr lang="en-US" b="1" dirty="0" smtClean="0">
                <a:solidFill>
                  <a:srgbClr val="000000"/>
                </a:solidFill>
                <a:latin typeface="Consolas"/>
              </a:rPr>
              <a:t> {</a:t>
            </a:r>
          </a:p>
          <a:p>
            <a:pPr lvl="3"/>
            <a:r>
              <a:rPr lang="en-US" dirty="0" smtClean="0">
                <a:solidFill>
                  <a:srgbClr val="000000"/>
                </a:solidFill>
                <a:latin typeface="Consolas"/>
              </a:rPr>
              <a:t>Socket </a:t>
            </a:r>
            <a:r>
              <a:rPr lang="en-US" dirty="0" smtClean="0">
                <a:solidFill>
                  <a:srgbClr val="6A3E3E"/>
                </a:solidFill>
                <a:latin typeface="Consolas"/>
              </a:rPr>
              <a:t>s</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Socket(</a:t>
            </a:r>
            <a:r>
              <a:rPr lang="en-US" b="1" dirty="0" smtClean="0">
                <a:solidFill>
                  <a:srgbClr val="2A00FF"/>
                </a:solidFill>
                <a:latin typeface="Consolas"/>
              </a:rPr>
              <a:t>"</a:t>
            </a:r>
            <a:r>
              <a:rPr lang="en-US" b="1" dirty="0" err="1" smtClean="0">
                <a:solidFill>
                  <a:srgbClr val="2A00FF"/>
                </a:solidFill>
                <a:latin typeface="Consolas"/>
              </a:rPr>
              <a:t>localhost</a:t>
            </a:r>
            <a:r>
              <a:rPr lang="en-US" b="1" dirty="0" smtClean="0">
                <a:solidFill>
                  <a:srgbClr val="2A00FF"/>
                </a:solidFill>
                <a:latin typeface="Consolas"/>
              </a:rPr>
              <a:t>"</a:t>
            </a:r>
            <a:r>
              <a:rPr lang="en-US" b="1" dirty="0" smtClean="0">
                <a:solidFill>
                  <a:srgbClr val="000000"/>
                </a:solidFill>
                <a:latin typeface="Consolas"/>
              </a:rPr>
              <a:t>, 6666);</a:t>
            </a:r>
          </a:p>
          <a:p>
            <a:pPr lvl="3"/>
            <a:r>
              <a:rPr lang="en-US" dirty="0" err="1" smtClean="0">
                <a:solidFill>
                  <a:srgbClr val="000000"/>
                </a:solidFill>
                <a:latin typeface="Consolas"/>
              </a:rPr>
              <a:t>DataOutputStream</a:t>
            </a:r>
            <a:r>
              <a:rPr lang="en-US" dirty="0" smtClean="0">
                <a:solidFill>
                  <a:srgbClr val="000000"/>
                </a:solidFill>
                <a:latin typeface="Consolas"/>
              </a:rPr>
              <a:t> </a:t>
            </a:r>
            <a:r>
              <a:rPr lang="en-US" dirty="0" err="1" smtClean="0">
                <a:solidFill>
                  <a:srgbClr val="6A3E3E"/>
                </a:solidFill>
                <a:latin typeface="Consolas"/>
              </a:rPr>
              <a:t>dout</a:t>
            </a:r>
            <a:r>
              <a:rPr lang="en-US" dirty="0" smtClean="0">
                <a:solidFill>
                  <a:srgbClr val="000000"/>
                </a:solidFill>
                <a:latin typeface="Consolas"/>
              </a:rPr>
              <a:t> = </a:t>
            </a:r>
          </a:p>
          <a:p>
            <a:pPr lvl="3"/>
            <a:r>
              <a:rPr lang="en-US" b="1" dirty="0" smtClean="0">
                <a:solidFill>
                  <a:srgbClr val="000000"/>
                </a:solidFill>
                <a:latin typeface="Consolas"/>
              </a:rPr>
              <a:t>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DataOutputStream</a:t>
            </a:r>
            <a:r>
              <a:rPr lang="en-US" b="1" dirty="0" smtClean="0">
                <a:solidFill>
                  <a:srgbClr val="000000"/>
                </a:solidFill>
                <a:latin typeface="Consolas"/>
              </a:rPr>
              <a:t>(</a:t>
            </a:r>
            <a:r>
              <a:rPr lang="en-US" b="1" dirty="0" err="1" smtClean="0">
                <a:solidFill>
                  <a:srgbClr val="6A3E3E"/>
                </a:solidFill>
                <a:latin typeface="Consolas"/>
              </a:rPr>
              <a:t>s</a:t>
            </a:r>
            <a:r>
              <a:rPr lang="en-US" b="1" dirty="0" err="1" smtClean="0">
                <a:solidFill>
                  <a:srgbClr val="000000"/>
                </a:solidFill>
                <a:latin typeface="Consolas"/>
              </a:rPr>
              <a:t>.getOutputStream</a:t>
            </a:r>
            <a:r>
              <a:rPr lang="en-US" b="1" dirty="0" smtClean="0">
                <a:solidFill>
                  <a:srgbClr val="000000"/>
                </a:solidFill>
                <a:latin typeface="Consolas"/>
              </a:rPr>
              <a:t>());</a:t>
            </a:r>
          </a:p>
          <a:p>
            <a:pPr lvl="3"/>
            <a:r>
              <a:rPr lang="en-US" dirty="0" err="1" smtClean="0">
                <a:solidFill>
                  <a:srgbClr val="6A3E3E"/>
                </a:solidFill>
                <a:latin typeface="Consolas"/>
              </a:rPr>
              <a:t>dout</a:t>
            </a:r>
            <a:r>
              <a:rPr lang="en-US" dirty="0" err="1" smtClean="0">
                <a:solidFill>
                  <a:srgbClr val="000000"/>
                </a:solidFill>
                <a:latin typeface="Consolas"/>
              </a:rPr>
              <a:t>.writeUTF</a:t>
            </a:r>
            <a:r>
              <a:rPr lang="en-US" dirty="0" smtClean="0">
                <a:solidFill>
                  <a:srgbClr val="000000"/>
                </a:solidFill>
                <a:latin typeface="Consolas"/>
              </a:rPr>
              <a:t>(</a:t>
            </a:r>
            <a:r>
              <a:rPr lang="en-US" dirty="0" smtClean="0">
                <a:solidFill>
                  <a:srgbClr val="2A00FF"/>
                </a:solidFill>
                <a:latin typeface="Consolas"/>
              </a:rPr>
              <a:t>"Hello Server"</a:t>
            </a:r>
            <a:r>
              <a:rPr lang="en-US" dirty="0" smtClean="0">
                <a:solidFill>
                  <a:srgbClr val="000000"/>
                </a:solidFill>
                <a:latin typeface="Consolas"/>
              </a:rPr>
              <a:t>);</a:t>
            </a:r>
          </a:p>
          <a:p>
            <a:pPr lvl="3"/>
            <a:r>
              <a:rPr lang="en-US" dirty="0" err="1" smtClean="0">
                <a:solidFill>
                  <a:srgbClr val="6A3E3E"/>
                </a:solidFill>
                <a:latin typeface="Consolas"/>
              </a:rPr>
              <a:t>dout</a:t>
            </a:r>
            <a:r>
              <a:rPr lang="en-US" dirty="0" err="1" smtClean="0">
                <a:solidFill>
                  <a:srgbClr val="000000"/>
                </a:solidFill>
                <a:latin typeface="Consolas"/>
              </a:rPr>
              <a:t>.flush</a:t>
            </a:r>
            <a:r>
              <a:rPr lang="en-US" dirty="0" smtClean="0">
                <a:solidFill>
                  <a:srgbClr val="000000"/>
                </a:solidFill>
                <a:latin typeface="Consolas"/>
              </a:rPr>
              <a:t>();</a:t>
            </a:r>
          </a:p>
          <a:p>
            <a:pPr lvl="3"/>
            <a:r>
              <a:rPr lang="en-US" dirty="0" err="1" smtClean="0">
                <a:solidFill>
                  <a:srgbClr val="6A3E3E"/>
                </a:solidFill>
                <a:latin typeface="Consolas"/>
              </a:rPr>
              <a:t>dout</a:t>
            </a:r>
            <a:r>
              <a:rPr lang="en-US" dirty="0" err="1" smtClean="0">
                <a:solidFill>
                  <a:srgbClr val="000000"/>
                </a:solidFill>
                <a:latin typeface="Consolas"/>
              </a:rPr>
              <a:t>.close</a:t>
            </a:r>
            <a:r>
              <a:rPr lang="en-US" dirty="0" smtClean="0">
                <a:solidFill>
                  <a:srgbClr val="000000"/>
                </a:solidFill>
                <a:latin typeface="Consolas"/>
              </a:rPr>
              <a:t>();</a:t>
            </a:r>
          </a:p>
          <a:p>
            <a:pPr lvl="3"/>
            <a:r>
              <a:rPr lang="en-US" dirty="0" err="1" smtClean="0">
                <a:solidFill>
                  <a:srgbClr val="6A3E3E"/>
                </a:solidFill>
                <a:latin typeface="Consolas"/>
              </a:rPr>
              <a:t>s</a:t>
            </a:r>
            <a:r>
              <a:rPr lang="en-US" dirty="0" err="1" smtClean="0">
                <a:solidFill>
                  <a:srgbClr val="000000"/>
                </a:solidFill>
                <a:latin typeface="Consolas"/>
              </a:rPr>
              <a:t>.close</a:t>
            </a:r>
            <a:r>
              <a:rPr lang="en-US" dirty="0" smtClean="0">
                <a:solidFill>
                  <a:srgbClr val="000000"/>
                </a:solidFill>
                <a:latin typeface="Consolas"/>
              </a:rPr>
              <a:t>();</a:t>
            </a:r>
          </a:p>
          <a:p>
            <a:pPr lvl="2"/>
            <a:r>
              <a:rPr lang="en-US" dirty="0" smtClean="0">
                <a:solidFill>
                  <a:srgbClr val="000000"/>
                </a:solidFill>
                <a:latin typeface="Consolas"/>
              </a:rPr>
              <a:t>} </a:t>
            </a:r>
            <a:r>
              <a:rPr lang="en-US" b="1" dirty="0" smtClean="0">
                <a:solidFill>
                  <a:srgbClr val="7F0055"/>
                </a:solidFill>
                <a:latin typeface="Consolas"/>
              </a:rPr>
              <a:t>catch</a:t>
            </a:r>
            <a:r>
              <a:rPr lang="en-US" b="1" dirty="0" smtClean="0">
                <a:solidFill>
                  <a:srgbClr val="000000"/>
                </a:solidFill>
                <a:latin typeface="Consolas"/>
              </a:rPr>
              <a:t> (Exception </a:t>
            </a:r>
            <a:r>
              <a:rPr lang="en-US" b="1" dirty="0" smtClean="0">
                <a:solidFill>
                  <a:srgbClr val="6A3E3E"/>
                </a:solidFill>
                <a:latin typeface="Consolas"/>
              </a:rPr>
              <a:t>e</a:t>
            </a:r>
            <a:r>
              <a:rPr lang="en-US" b="1" dirty="0" smtClean="0">
                <a:solidFill>
                  <a:srgbClr val="000000"/>
                </a:solidFill>
                <a:latin typeface="Consolas"/>
              </a:rPr>
              <a:t>) {</a:t>
            </a:r>
          </a:p>
          <a:p>
            <a:pPr lvl="2"/>
            <a:r>
              <a:rPr lang="en-US" dirty="0" smtClean="0">
                <a:solidFill>
                  <a:srgbClr val="000000"/>
                </a:solidFill>
                <a:latin typeface="Consolas"/>
              </a:rPr>
              <a:t>    </a:t>
            </a:r>
            <a:r>
              <a:rPr lang="en-US" dirty="0" err="1" smtClean="0">
                <a:solidFill>
                  <a:srgbClr val="000000"/>
                </a:solidFill>
                <a:latin typeface="Consolas"/>
              </a:rPr>
              <a:t>e.printStackTrace</a:t>
            </a:r>
            <a:r>
              <a:rPr lang="en-US" dirty="0" smtClean="0">
                <a:solidFill>
                  <a:srgbClr val="000000"/>
                </a:solidFill>
                <a:latin typeface="Consolas"/>
              </a:rPr>
              <a:t>();</a:t>
            </a:r>
            <a:endParaRPr lang="en-US" b="1" i="1" dirty="0" smtClean="0">
              <a:solidFill>
                <a:srgbClr val="000000"/>
              </a:solidFill>
              <a:latin typeface="Consolas"/>
            </a:endParaRP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DatagramSocket</a:t>
            </a:r>
            <a:r>
              <a:rPr lang="en-US" dirty="0" smtClean="0"/>
              <a:t> class</a:t>
            </a:r>
            <a:endParaRPr lang="en-US" dirty="0"/>
          </a:p>
        </p:txBody>
      </p:sp>
      <p:sp>
        <p:nvSpPr>
          <p:cNvPr id="3" name="Content Placeholder 2"/>
          <p:cNvSpPr>
            <a:spLocks noGrp="1"/>
          </p:cNvSpPr>
          <p:nvPr>
            <p:ph idx="1"/>
          </p:nvPr>
        </p:nvSpPr>
        <p:spPr/>
        <p:txBody>
          <a:bodyPr>
            <a:normAutofit lnSpcReduction="10000"/>
          </a:bodyPr>
          <a:lstStyle/>
          <a:p>
            <a:r>
              <a:rPr lang="en-US" dirty="0" smtClean="0"/>
              <a:t>Datagram socket is a type of network socket which provides connection-less point for sending and receiving packets. </a:t>
            </a:r>
          </a:p>
          <a:p>
            <a:r>
              <a:rPr lang="en-US" dirty="0" smtClean="0"/>
              <a:t>Every packet sent from a datagram socket is individually routed and delivered. </a:t>
            </a:r>
          </a:p>
          <a:p>
            <a:r>
              <a:rPr lang="en-US" dirty="0" smtClean="0"/>
              <a:t>It can also be used for sending and receiving broadcast messages. </a:t>
            </a:r>
          </a:p>
          <a:p>
            <a:r>
              <a:rPr lang="en-US" dirty="0" smtClean="0"/>
              <a:t>Datagram Sockets is the java’s mechanism for providing network communication via UDP instead of TCP.</a:t>
            </a:r>
          </a:p>
          <a:p>
            <a:r>
              <a:rPr lang="en-US" dirty="0" smtClean="0"/>
              <a:t>There are 2 important constructor to create </a:t>
            </a:r>
            <a:r>
              <a:rPr lang="en-US" dirty="0" err="1" smtClean="0"/>
              <a:t>DatagramSocket</a:t>
            </a:r>
            <a:endParaRPr lang="en-US" dirty="0" smtClean="0"/>
          </a:p>
          <a:p>
            <a:pPr lvl="1">
              <a:buNone/>
            </a:pPr>
            <a:r>
              <a:rPr lang="en-US" b="1" dirty="0" err="1" smtClean="0"/>
              <a:t>DatagramSocket</a:t>
            </a:r>
            <a:r>
              <a:rPr lang="en-US" b="1" dirty="0" smtClean="0"/>
              <a:t>() </a:t>
            </a:r>
            <a:r>
              <a:rPr lang="en-US" dirty="0" smtClean="0"/>
              <a:t>: Creates a </a:t>
            </a:r>
            <a:r>
              <a:rPr lang="en-US" dirty="0" err="1" smtClean="0"/>
              <a:t>datagramSocket</a:t>
            </a:r>
            <a:r>
              <a:rPr lang="en-US" dirty="0" smtClean="0"/>
              <a:t> and binds it to any available</a:t>
            </a:r>
          </a:p>
          <a:p>
            <a:pPr lvl="1">
              <a:buNone/>
            </a:pPr>
            <a:r>
              <a:rPr lang="en-US" dirty="0" smtClean="0"/>
              <a:t>port on local machine.</a:t>
            </a:r>
          </a:p>
          <a:p>
            <a:pPr lvl="1">
              <a:buNone/>
            </a:pPr>
            <a:r>
              <a:rPr lang="en-US" b="1" dirty="0" err="1" smtClean="0"/>
              <a:t>DatagramSocket</a:t>
            </a:r>
            <a:r>
              <a:rPr lang="en-US" b="1" dirty="0" smtClean="0"/>
              <a:t>(</a:t>
            </a:r>
            <a:r>
              <a:rPr lang="en-US" b="1" dirty="0" err="1" smtClean="0"/>
              <a:t>int</a:t>
            </a:r>
            <a:r>
              <a:rPr lang="en-US" b="1" dirty="0" smtClean="0"/>
              <a:t> port) :</a:t>
            </a:r>
            <a:r>
              <a:rPr lang="en-US" dirty="0" smtClean="0"/>
              <a:t> Creates and binds the datagram socket to the</a:t>
            </a:r>
          </a:p>
          <a:p>
            <a:pPr lvl="1">
              <a:buNone/>
            </a:pPr>
            <a:r>
              <a:rPr lang="en-US" dirty="0" smtClean="0"/>
              <a:t>specified port.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DatagramSocket</a:t>
            </a:r>
            <a:r>
              <a:rPr lang="en-US" dirty="0" smtClean="0"/>
              <a:t> methods</a:t>
            </a:r>
            <a:endParaRPr lang="en-US" dirty="0"/>
          </a:p>
        </p:txBody>
      </p:sp>
      <p:sp>
        <p:nvSpPr>
          <p:cNvPr id="3" name="Content Placeholder 2"/>
          <p:cNvSpPr>
            <a:spLocks noGrp="1"/>
          </p:cNvSpPr>
          <p:nvPr>
            <p:ph idx="1"/>
          </p:nvPr>
        </p:nvSpPr>
        <p:spPr>
          <a:xfrm>
            <a:off x="190500" y="990600"/>
            <a:ext cx="8763000" cy="5562600"/>
          </a:xfrm>
        </p:spPr>
        <p:txBody>
          <a:bodyPr>
            <a:normAutofit lnSpcReduction="10000"/>
          </a:bodyPr>
          <a:lstStyle/>
          <a:p>
            <a:r>
              <a:rPr lang="en-US" dirty="0" smtClean="0"/>
              <a:t>There are two methods which provide the basic functionality of a datagram sockets.</a:t>
            </a:r>
          </a:p>
          <a:p>
            <a:pPr lvl="1"/>
            <a:r>
              <a:rPr lang="en-US" sz="2400" dirty="0" smtClean="0"/>
              <a:t>public void </a:t>
            </a:r>
            <a:r>
              <a:rPr lang="en-US" sz="2400" b="1" dirty="0" smtClean="0"/>
              <a:t>send</a:t>
            </a:r>
            <a:r>
              <a:rPr lang="en-US" sz="2400" dirty="0" smtClean="0"/>
              <a:t>(</a:t>
            </a:r>
            <a:r>
              <a:rPr lang="en-US" sz="2400" dirty="0" err="1" smtClean="0"/>
              <a:t>DatagramPacket</a:t>
            </a:r>
            <a:r>
              <a:rPr lang="en-US" sz="2400" dirty="0" smtClean="0"/>
              <a:t> p) : Sends a datagram packet from this socket. It should be noted that the information about the data to be sent, the address to which it is sent etc are all handled by packet itself.</a:t>
            </a:r>
          </a:p>
          <a:p>
            <a:pPr lvl="1"/>
            <a:r>
              <a:rPr lang="en-US" sz="2400" dirty="0" smtClean="0"/>
              <a:t>public void </a:t>
            </a:r>
            <a:r>
              <a:rPr lang="en-US" sz="2400" b="1" dirty="0" smtClean="0"/>
              <a:t>receive</a:t>
            </a:r>
            <a:r>
              <a:rPr lang="en-US" sz="2400" dirty="0" smtClean="0"/>
              <a:t>(</a:t>
            </a:r>
            <a:r>
              <a:rPr lang="en-US" sz="2400" dirty="0" err="1" smtClean="0"/>
              <a:t>DatagramPacket</a:t>
            </a:r>
            <a:r>
              <a:rPr lang="en-US" sz="2400" dirty="0" smtClean="0"/>
              <a:t> p) :  It is used to receive the packet from a sender. When a packet is successfully received, the buffer of the packet is filled with received message.</a:t>
            </a:r>
          </a:p>
          <a:p>
            <a:r>
              <a:rPr lang="en-US" dirty="0" smtClean="0"/>
              <a:t>There are 2 methods to set and get timeout</a:t>
            </a:r>
          </a:p>
          <a:p>
            <a:pPr lvl="1"/>
            <a:r>
              <a:rPr lang="en-US" sz="2400" dirty="0" smtClean="0"/>
              <a:t>public void </a:t>
            </a:r>
            <a:r>
              <a:rPr lang="en-US" sz="2400" b="1" dirty="0" err="1" smtClean="0"/>
              <a:t>setSoTimeout</a:t>
            </a:r>
            <a:r>
              <a:rPr lang="en-US" sz="2400" dirty="0" smtClean="0"/>
              <a:t>(</a:t>
            </a:r>
            <a:r>
              <a:rPr lang="en-US" sz="2400" dirty="0" err="1" smtClean="0"/>
              <a:t>int</a:t>
            </a:r>
            <a:r>
              <a:rPr lang="en-US" sz="2400" dirty="0" smtClean="0"/>
              <a:t> timeout)</a:t>
            </a:r>
          </a:p>
          <a:p>
            <a:pPr lvl="1"/>
            <a:r>
              <a:rPr lang="en-US" sz="2400" dirty="0" smtClean="0"/>
              <a:t>public </a:t>
            </a:r>
            <a:r>
              <a:rPr lang="en-US" sz="2400" dirty="0" err="1" smtClean="0"/>
              <a:t>int</a:t>
            </a:r>
            <a:r>
              <a:rPr lang="en-US" sz="2400" dirty="0" smtClean="0"/>
              <a:t> </a:t>
            </a:r>
            <a:r>
              <a:rPr lang="en-US" sz="2400" b="1" dirty="0" err="1" smtClean="0"/>
              <a:t>getSoTimeout</a:t>
            </a:r>
            <a:r>
              <a:rPr lang="en-US" sz="2400" dirty="0" smtClean="0"/>
              <a:t>()</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DatagramPacket</a:t>
            </a:r>
            <a:r>
              <a:rPr lang="en-US" dirty="0" smtClean="0"/>
              <a:t> class</a:t>
            </a:r>
            <a:endParaRPr lang="en-US" dirty="0"/>
          </a:p>
        </p:txBody>
      </p:sp>
      <p:sp>
        <p:nvSpPr>
          <p:cNvPr id="3" name="Content Placeholder 2"/>
          <p:cNvSpPr>
            <a:spLocks noGrp="1"/>
          </p:cNvSpPr>
          <p:nvPr>
            <p:ph idx="1"/>
          </p:nvPr>
        </p:nvSpPr>
        <p:spPr/>
        <p:txBody>
          <a:bodyPr/>
          <a:lstStyle/>
          <a:p>
            <a:r>
              <a:rPr lang="en-US" dirty="0" smtClean="0"/>
              <a:t>This class provides facility for connection less transfer of messages from one system to another. </a:t>
            </a:r>
          </a:p>
          <a:p>
            <a:r>
              <a:rPr lang="en-US" dirty="0" smtClean="0"/>
              <a:t>Each message is routed only on the basis of information contained within the packet and it may be possible for different packets to route differently. </a:t>
            </a:r>
          </a:p>
          <a:p>
            <a:r>
              <a:rPr lang="en-US" dirty="0" smtClean="0"/>
              <a:t>There is also no guarantee as to whether the message will be delivered or not, and they may also arrive out of order. </a:t>
            </a:r>
          </a:p>
          <a:p>
            <a:r>
              <a:rPr lang="en-US" dirty="0" smtClean="0"/>
              <a:t>This class provides mechanisms for creation of datagram packets for connectionless delivery using datagram socket class.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DatagramPacket</a:t>
            </a:r>
            <a:r>
              <a:rPr lang="en-US" dirty="0" smtClean="0"/>
              <a:t> constructors </a:t>
            </a:r>
            <a:endParaRPr lang="en-US" dirty="0"/>
          </a:p>
        </p:txBody>
      </p:sp>
      <p:sp>
        <p:nvSpPr>
          <p:cNvPr id="3" name="Content Placeholder 2"/>
          <p:cNvSpPr>
            <a:spLocks noGrp="1"/>
          </p:cNvSpPr>
          <p:nvPr>
            <p:ph idx="1"/>
          </p:nvPr>
        </p:nvSpPr>
        <p:spPr/>
        <p:txBody>
          <a:bodyPr>
            <a:normAutofit/>
          </a:bodyPr>
          <a:lstStyle/>
          <a:p>
            <a:pPr algn="l"/>
            <a:r>
              <a:rPr lang="en-US" b="1" dirty="0" err="1" smtClean="0"/>
              <a:t>DatagramPacket</a:t>
            </a:r>
            <a:r>
              <a:rPr lang="en-US" dirty="0" smtClean="0"/>
              <a:t>(byte[] </a:t>
            </a:r>
            <a:r>
              <a:rPr lang="en-US" dirty="0" err="1" smtClean="0"/>
              <a:t>buf</a:t>
            </a:r>
            <a:r>
              <a:rPr lang="en-US" dirty="0" smtClean="0"/>
              <a:t>, </a:t>
            </a:r>
            <a:r>
              <a:rPr lang="en-US" dirty="0" err="1" smtClean="0"/>
              <a:t>int</a:t>
            </a:r>
            <a:r>
              <a:rPr lang="en-US" dirty="0" smtClean="0"/>
              <a:t> offset, </a:t>
            </a:r>
            <a:r>
              <a:rPr lang="en-US" dirty="0" err="1" smtClean="0"/>
              <a:t>int</a:t>
            </a:r>
            <a:r>
              <a:rPr lang="en-US" dirty="0" smtClean="0"/>
              <a:t> length, </a:t>
            </a:r>
            <a:r>
              <a:rPr lang="en-US" dirty="0" err="1" smtClean="0"/>
              <a:t>InetAddress</a:t>
            </a:r>
            <a:r>
              <a:rPr lang="en-US" dirty="0" smtClean="0"/>
              <a:t> address, </a:t>
            </a:r>
            <a:r>
              <a:rPr lang="en-US" dirty="0" err="1" smtClean="0"/>
              <a:t>int</a:t>
            </a:r>
            <a:r>
              <a:rPr lang="en-US" dirty="0" smtClean="0"/>
              <a:t> port)</a:t>
            </a:r>
          </a:p>
          <a:p>
            <a:pPr lvl="1" algn="l"/>
            <a:r>
              <a:rPr lang="en-US" dirty="0" err="1" smtClean="0"/>
              <a:t>buf</a:t>
            </a:r>
            <a:r>
              <a:rPr lang="en-US" dirty="0" smtClean="0"/>
              <a:t> : byte array</a:t>
            </a:r>
          </a:p>
          <a:p>
            <a:pPr lvl="1" algn="l"/>
            <a:r>
              <a:rPr lang="en-US" dirty="0" smtClean="0"/>
              <a:t>offset : offset into the array</a:t>
            </a:r>
          </a:p>
          <a:p>
            <a:pPr lvl="1" algn="l"/>
            <a:r>
              <a:rPr lang="en-US" dirty="0" smtClean="0"/>
              <a:t>length : length of message to deliver</a:t>
            </a:r>
          </a:p>
          <a:p>
            <a:pPr lvl="1" algn="l"/>
            <a:r>
              <a:rPr lang="en-US" dirty="0" smtClean="0"/>
              <a:t>address : address of destination</a:t>
            </a:r>
          </a:p>
          <a:p>
            <a:pPr lvl="1" algn="l"/>
            <a:r>
              <a:rPr lang="en-US" dirty="0" smtClean="0"/>
              <a:t>port : port number of destination</a:t>
            </a:r>
          </a:p>
          <a:p>
            <a:pPr algn="l"/>
            <a:r>
              <a:rPr lang="en-US" b="1" dirty="0" err="1" smtClean="0"/>
              <a:t>DatagramPacket</a:t>
            </a:r>
            <a:r>
              <a:rPr lang="en-US" dirty="0" smtClean="0"/>
              <a:t>(byte[] </a:t>
            </a:r>
            <a:r>
              <a:rPr lang="en-US" dirty="0" err="1" smtClean="0"/>
              <a:t>buf</a:t>
            </a:r>
            <a:r>
              <a:rPr lang="en-US" dirty="0" smtClean="0"/>
              <a:t>, </a:t>
            </a:r>
            <a:r>
              <a:rPr lang="en-US" dirty="0" err="1" smtClean="0"/>
              <a:t>int</a:t>
            </a:r>
            <a:r>
              <a:rPr lang="en-US" dirty="0" smtClean="0"/>
              <a:t> length, </a:t>
            </a:r>
            <a:r>
              <a:rPr lang="en-US" dirty="0" err="1" smtClean="0"/>
              <a:t>InetAddress</a:t>
            </a:r>
            <a:r>
              <a:rPr lang="en-US" dirty="0" smtClean="0"/>
              <a:t> address, </a:t>
            </a:r>
            <a:r>
              <a:rPr lang="en-US" dirty="0" err="1" smtClean="0"/>
              <a:t>int</a:t>
            </a:r>
            <a:r>
              <a:rPr lang="en-US" dirty="0" smtClean="0"/>
              <a:t> port)</a:t>
            </a:r>
          </a:p>
          <a:p>
            <a:pPr algn="l"/>
            <a:r>
              <a:rPr lang="en-US" b="1" dirty="0" err="1" smtClean="0"/>
              <a:t>DatagramPacket</a:t>
            </a:r>
            <a:r>
              <a:rPr lang="en-US" dirty="0" smtClean="0"/>
              <a:t>(byte[] </a:t>
            </a:r>
            <a:r>
              <a:rPr lang="en-US" dirty="0" err="1" smtClean="0"/>
              <a:t>buf</a:t>
            </a:r>
            <a:r>
              <a:rPr lang="en-US" dirty="0" smtClean="0"/>
              <a:t>, </a:t>
            </a:r>
            <a:r>
              <a:rPr lang="en-US" dirty="0" err="1" smtClean="0"/>
              <a:t>int</a:t>
            </a:r>
            <a:r>
              <a:rPr lang="en-US" dirty="0" smtClean="0"/>
              <a:t> length)</a:t>
            </a:r>
          </a:p>
          <a:p>
            <a:pPr lvl="1" algn="l"/>
            <a:r>
              <a:rPr lang="en-US" dirty="0" smtClean="0"/>
              <a:t>To receive packets.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for </a:t>
            </a:r>
            <a:r>
              <a:rPr lang="en-US" dirty="0" err="1" smtClean="0"/>
              <a:t>DatagramSocket</a:t>
            </a:r>
            <a:r>
              <a:rPr lang="en-US" dirty="0" smtClean="0"/>
              <a:t>/Packet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27</a:t>
            </a:fld>
            <a:endParaRPr lang="en-US"/>
          </a:p>
        </p:txBody>
      </p:sp>
      <p:sp>
        <p:nvSpPr>
          <p:cNvPr id="5" name="Rectangle 4"/>
          <p:cNvSpPr/>
          <p:nvPr/>
        </p:nvSpPr>
        <p:spPr>
          <a:xfrm>
            <a:off x="152400" y="1107281"/>
            <a:ext cx="8458200" cy="3693319"/>
          </a:xfrm>
          <a:prstGeom prst="rect">
            <a:avLst/>
          </a:prstGeom>
        </p:spPr>
        <p:txBody>
          <a:bodyPr wrap="square">
            <a:spAutoFit/>
          </a:bodyPr>
          <a:lstStyle/>
          <a:p>
            <a:r>
              <a:rPr lang="en-US" b="1" dirty="0" smtClean="0">
                <a:solidFill>
                  <a:srgbClr val="7F0055"/>
                </a:solidFill>
                <a:latin typeface="Consolas"/>
              </a:rPr>
              <a:t>import</a:t>
            </a:r>
            <a:r>
              <a:rPr lang="en-US" b="1" dirty="0" smtClean="0">
                <a:solidFill>
                  <a:srgbClr val="000000"/>
                </a:solidFill>
                <a:latin typeface="Consolas"/>
              </a:rPr>
              <a:t> java.net.*;</a:t>
            </a:r>
          </a:p>
          <a:p>
            <a:endParaRPr lang="en-US" dirty="0" smtClean="0">
              <a:latin typeface="Consolas"/>
            </a:endParaRP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MyReceiver</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r>
              <a:rPr lang="en-US" b="1" dirty="0" smtClean="0">
                <a:solidFill>
                  <a:srgbClr val="7F0055"/>
                </a:solidFill>
                <a:latin typeface="Consolas"/>
              </a:rPr>
              <a:t>throws</a:t>
            </a:r>
            <a:r>
              <a:rPr lang="en-US" b="1" dirty="0" smtClean="0">
                <a:solidFill>
                  <a:srgbClr val="000000"/>
                </a:solidFill>
                <a:latin typeface="Consolas"/>
              </a:rPr>
              <a:t> Exception {</a:t>
            </a:r>
          </a:p>
          <a:p>
            <a:pPr lvl="2"/>
            <a:r>
              <a:rPr lang="en-US" dirty="0" err="1" smtClean="0">
                <a:solidFill>
                  <a:srgbClr val="000000"/>
                </a:solidFill>
                <a:latin typeface="Consolas"/>
              </a:rPr>
              <a:t>DatagramSocket</a:t>
            </a:r>
            <a:r>
              <a:rPr lang="en-US" dirty="0" smtClean="0">
                <a:solidFill>
                  <a:srgbClr val="000000"/>
                </a:solidFill>
                <a:latin typeface="Consolas"/>
              </a:rPr>
              <a:t> </a:t>
            </a:r>
            <a:r>
              <a:rPr lang="en-US" dirty="0" err="1" smtClean="0">
                <a:solidFill>
                  <a:srgbClr val="6A3E3E"/>
                </a:solidFill>
                <a:latin typeface="Consolas"/>
              </a:rPr>
              <a:t>ds</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DatagramSocket</a:t>
            </a:r>
            <a:r>
              <a:rPr lang="en-US" b="1" dirty="0" smtClean="0">
                <a:solidFill>
                  <a:srgbClr val="000000"/>
                </a:solidFill>
                <a:latin typeface="Consolas"/>
              </a:rPr>
              <a:t>(3000);</a:t>
            </a:r>
          </a:p>
          <a:p>
            <a:pPr lvl="2"/>
            <a:r>
              <a:rPr lang="en-US" b="1" dirty="0" smtClean="0">
                <a:solidFill>
                  <a:srgbClr val="7F0055"/>
                </a:solidFill>
                <a:latin typeface="Consolas"/>
              </a:rPr>
              <a:t>byte</a:t>
            </a:r>
            <a:r>
              <a:rPr lang="en-US" b="1" dirty="0" smtClean="0">
                <a:solidFill>
                  <a:srgbClr val="000000"/>
                </a:solidFill>
                <a:latin typeface="Consolas"/>
              </a:rPr>
              <a:t>[] </a:t>
            </a:r>
            <a:r>
              <a:rPr lang="en-US" b="1" dirty="0" err="1" smtClean="0">
                <a:solidFill>
                  <a:srgbClr val="6A3E3E"/>
                </a:solidFill>
                <a:latin typeface="Consolas"/>
              </a:rPr>
              <a:t>buf</a:t>
            </a:r>
            <a:r>
              <a:rPr lang="en-US" b="1"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smtClean="0">
                <a:solidFill>
                  <a:srgbClr val="7F0055"/>
                </a:solidFill>
                <a:latin typeface="Consolas"/>
              </a:rPr>
              <a:t>byte</a:t>
            </a:r>
            <a:r>
              <a:rPr lang="en-US" b="1" dirty="0" smtClean="0">
                <a:solidFill>
                  <a:srgbClr val="000000"/>
                </a:solidFill>
                <a:latin typeface="Consolas"/>
              </a:rPr>
              <a:t>[1024];</a:t>
            </a:r>
          </a:p>
          <a:p>
            <a:pPr lvl="2"/>
            <a:r>
              <a:rPr lang="sv-SE" dirty="0" smtClean="0">
                <a:solidFill>
                  <a:srgbClr val="000000"/>
                </a:solidFill>
                <a:latin typeface="Consolas"/>
              </a:rPr>
              <a:t>DatagramPacket </a:t>
            </a:r>
            <a:r>
              <a:rPr lang="sv-SE" dirty="0" smtClean="0">
                <a:solidFill>
                  <a:srgbClr val="6A3E3E"/>
                </a:solidFill>
                <a:latin typeface="Consolas"/>
              </a:rPr>
              <a:t>dp</a:t>
            </a:r>
            <a:r>
              <a:rPr lang="sv-SE" dirty="0" smtClean="0">
                <a:solidFill>
                  <a:srgbClr val="000000"/>
                </a:solidFill>
                <a:latin typeface="Consolas"/>
              </a:rPr>
              <a:t> = </a:t>
            </a:r>
            <a:r>
              <a:rPr lang="sv-SE" b="1" dirty="0" smtClean="0">
                <a:solidFill>
                  <a:srgbClr val="7F0055"/>
                </a:solidFill>
                <a:latin typeface="Consolas"/>
              </a:rPr>
              <a:t>new</a:t>
            </a:r>
            <a:r>
              <a:rPr lang="sv-SE" b="1" dirty="0" smtClean="0">
                <a:solidFill>
                  <a:srgbClr val="000000"/>
                </a:solidFill>
                <a:latin typeface="Consolas"/>
              </a:rPr>
              <a:t> DatagramPacket(</a:t>
            </a:r>
            <a:r>
              <a:rPr lang="sv-SE" b="1" dirty="0" smtClean="0">
                <a:solidFill>
                  <a:srgbClr val="6A3E3E"/>
                </a:solidFill>
                <a:latin typeface="Consolas"/>
              </a:rPr>
              <a:t>buf</a:t>
            </a:r>
            <a:r>
              <a:rPr lang="sv-SE" b="1" dirty="0" smtClean="0">
                <a:solidFill>
                  <a:srgbClr val="000000"/>
                </a:solidFill>
                <a:latin typeface="Consolas"/>
              </a:rPr>
              <a:t>, 1024);</a:t>
            </a:r>
          </a:p>
          <a:p>
            <a:pPr lvl="2"/>
            <a:r>
              <a:rPr lang="en-US" dirty="0" err="1" smtClean="0">
                <a:solidFill>
                  <a:srgbClr val="6A3E3E"/>
                </a:solidFill>
                <a:latin typeface="Consolas"/>
              </a:rPr>
              <a:t>ds</a:t>
            </a:r>
            <a:r>
              <a:rPr lang="en-US" dirty="0" err="1" smtClean="0">
                <a:solidFill>
                  <a:srgbClr val="000000"/>
                </a:solidFill>
                <a:latin typeface="Consolas"/>
              </a:rPr>
              <a:t>.receive</a:t>
            </a:r>
            <a:r>
              <a:rPr lang="en-US" dirty="0" smtClean="0">
                <a:solidFill>
                  <a:srgbClr val="000000"/>
                </a:solidFill>
                <a:latin typeface="Consolas"/>
              </a:rPr>
              <a:t>(</a:t>
            </a:r>
            <a:r>
              <a:rPr lang="en-US" dirty="0" err="1" smtClean="0">
                <a:solidFill>
                  <a:srgbClr val="6A3E3E"/>
                </a:solidFill>
                <a:latin typeface="Consolas"/>
              </a:rPr>
              <a:t>dp</a:t>
            </a:r>
            <a:r>
              <a:rPr lang="en-US" dirty="0" smtClean="0">
                <a:solidFill>
                  <a:srgbClr val="000000"/>
                </a:solidFill>
                <a:latin typeface="Consolas"/>
              </a:rPr>
              <a:t>);</a:t>
            </a:r>
          </a:p>
          <a:p>
            <a:pPr lvl="2"/>
            <a:r>
              <a:rPr lang="en-US" dirty="0" smtClean="0">
                <a:solidFill>
                  <a:srgbClr val="000000"/>
                </a:solidFill>
                <a:latin typeface="Consolas"/>
              </a:rPr>
              <a:t>String </a:t>
            </a:r>
            <a:r>
              <a:rPr lang="en-US" dirty="0" err="1" smtClean="0">
                <a:solidFill>
                  <a:srgbClr val="6A3E3E"/>
                </a:solidFill>
                <a:latin typeface="Consolas"/>
              </a:rPr>
              <a:t>str</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String(</a:t>
            </a:r>
            <a:r>
              <a:rPr lang="en-US" b="1" dirty="0" err="1" smtClean="0">
                <a:solidFill>
                  <a:srgbClr val="6A3E3E"/>
                </a:solidFill>
                <a:latin typeface="Consolas"/>
              </a:rPr>
              <a:t>dp</a:t>
            </a:r>
            <a:r>
              <a:rPr lang="en-US" b="1" dirty="0" err="1" smtClean="0">
                <a:solidFill>
                  <a:srgbClr val="000000"/>
                </a:solidFill>
                <a:latin typeface="Consolas"/>
              </a:rPr>
              <a:t>.getData</a:t>
            </a:r>
            <a:r>
              <a:rPr lang="en-US" b="1" dirty="0" smtClean="0">
                <a:solidFill>
                  <a:srgbClr val="000000"/>
                </a:solidFill>
                <a:latin typeface="Consolas"/>
              </a:rPr>
              <a:t>(), 0, </a:t>
            </a:r>
            <a:r>
              <a:rPr lang="en-US" b="1" dirty="0" err="1" smtClean="0">
                <a:solidFill>
                  <a:srgbClr val="6A3E3E"/>
                </a:solidFill>
                <a:latin typeface="Consolas"/>
              </a:rPr>
              <a:t>dp</a:t>
            </a:r>
            <a:r>
              <a:rPr lang="en-US" b="1" dirty="0" err="1" smtClean="0">
                <a:solidFill>
                  <a:srgbClr val="000000"/>
                </a:solidFill>
                <a:latin typeface="Consolas"/>
              </a:rPr>
              <a:t>.getLength</a:t>
            </a:r>
            <a:r>
              <a:rPr lang="en-US" b="1"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err="1" smtClean="0">
                <a:solidFill>
                  <a:srgbClr val="6A3E3E"/>
                </a:solidFill>
                <a:latin typeface="Consolas"/>
              </a:rPr>
              <a:t>str</a:t>
            </a:r>
            <a:r>
              <a:rPr lang="en-US" b="1" i="1" dirty="0" smtClean="0">
                <a:solidFill>
                  <a:srgbClr val="000000"/>
                </a:solidFill>
                <a:latin typeface="Consolas"/>
              </a:rPr>
              <a:t>);</a:t>
            </a:r>
          </a:p>
          <a:p>
            <a:pPr lvl="2"/>
            <a:r>
              <a:rPr lang="en-US" dirty="0" err="1" smtClean="0">
                <a:solidFill>
                  <a:srgbClr val="6A3E3E"/>
                </a:solidFill>
                <a:latin typeface="Consolas"/>
              </a:rPr>
              <a:t>ds</a:t>
            </a:r>
            <a:r>
              <a:rPr lang="en-US" dirty="0" err="1" smtClean="0">
                <a:solidFill>
                  <a:srgbClr val="000000"/>
                </a:solidFill>
                <a:latin typeface="Consolas"/>
              </a:rPr>
              <a:t>.close</a:t>
            </a:r>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28</a:t>
            </a:fld>
            <a:endParaRPr lang="en-US"/>
          </a:p>
        </p:txBody>
      </p:sp>
      <p:sp>
        <p:nvSpPr>
          <p:cNvPr id="5" name="Rectangle 4"/>
          <p:cNvSpPr/>
          <p:nvPr/>
        </p:nvSpPr>
        <p:spPr>
          <a:xfrm>
            <a:off x="152400" y="1107281"/>
            <a:ext cx="8686800" cy="3693319"/>
          </a:xfrm>
          <a:prstGeom prst="rect">
            <a:avLst/>
          </a:prstGeom>
        </p:spPr>
        <p:txBody>
          <a:bodyPr wrap="square">
            <a:spAutoFit/>
          </a:bodyPr>
          <a:lstStyle/>
          <a:p>
            <a:r>
              <a:rPr lang="en-US" b="1" dirty="0" smtClean="0">
                <a:solidFill>
                  <a:srgbClr val="7F0055"/>
                </a:solidFill>
                <a:latin typeface="Consolas"/>
              </a:rPr>
              <a:t>import</a:t>
            </a:r>
            <a:r>
              <a:rPr lang="en-US" b="1" dirty="0" smtClean="0">
                <a:solidFill>
                  <a:srgbClr val="000000"/>
                </a:solidFill>
                <a:latin typeface="Consolas"/>
              </a:rPr>
              <a:t> java.net.*;</a:t>
            </a:r>
          </a:p>
          <a:p>
            <a:endParaRPr lang="en-US" dirty="0" smtClean="0">
              <a:latin typeface="Consolas"/>
            </a:endParaRP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MySender</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r>
              <a:rPr lang="en-US" b="1" dirty="0" smtClean="0">
                <a:solidFill>
                  <a:srgbClr val="7F0055"/>
                </a:solidFill>
                <a:latin typeface="Consolas"/>
              </a:rPr>
              <a:t>throws</a:t>
            </a:r>
            <a:r>
              <a:rPr lang="en-US" b="1" dirty="0" smtClean="0">
                <a:solidFill>
                  <a:srgbClr val="000000"/>
                </a:solidFill>
                <a:latin typeface="Consolas"/>
              </a:rPr>
              <a:t> Exception {</a:t>
            </a:r>
          </a:p>
          <a:p>
            <a:pPr lvl="2"/>
            <a:r>
              <a:rPr lang="en-US" dirty="0" err="1" smtClean="0">
                <a:solidFill>
                  <a:srgbClr val="000000"/>
                </a:solidFill>
                <a:latin typeface="Consolas"/>
              </a:rPr>
              <a:t>DatagramSocket</a:t>
            </a:r>
            <a:r>
              <a:rPr lang="en-US" dirty="0" smtClean="0">
                <a:solidFill>
                  <a:srgbClr val="000000"/>
                </a:solidFill>
                <a:latin typeface="Consolas"/>
              </a:rPr>
              <a:t> </a:t>
            </a:r>
            <a:r>
              <a:rPr lang="en-US" dirty="0" err="1" smtClean="0">
                <a:solidFill>
                  <a:srgbClr val="6A3E3E"/>
                </a:solidFill>
                <a:latin typeface="Consolas"/>
              </a:rPr>
              <a:t>ds</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DatagramSocket</a:t>
            </a:r>
            <a:r>
              <a:rPr lang="en-US" b="1" dirty="0" smtClean="0">
                <a:solidFill>
                  <a:srgbClr val="000000"/>
                </a:solidFill>
                <a:latin typeface="Consolas"/>
              </a:rPr>
              <a:t>();</a:t>
            </a:r>
          </a:p>
          <a:p>
            <a:pPr lvl="2"/>
            <a:r>
              <a:rPr lang="en-US" dirty="0" smtClean="0">
                <a:solidFill>
                  <a:srgbClr val="000000"/>
                </a:solidFill>
                <a:latin typeface="Consolas"/>
              </a:rPr>
              <a:t>String </a:t>
            </a:r>
            <a:r>
              <a:rPr lang="en-US" dirty="0" err="1" smtClean="0">
                <a:solidFill>
                  <a:srgbClr val="6A3E3E"/>
                </a:solidFill>
                <a:latin typeface="Consolas"/>
              </a:rPr>
              <a:t>str</a:t>
            </a:r>
            <a:r>
              <a:rPr lang="en-US" dirty="0" smtClean="0">
                <a:solidFill>
                  <a:srgbClr val="000000"/>
                </a:solidFill>
                <a:latin typeface="Consolas"/>
              </a:rPr>
              <a:t> = </a:t>
            </a:r>
            <a:r>
              <a:rPr lang="en-US" dirty="0" smtClean="0">
                <a:solidFill>
                  <a:srgbClr val="2A00FF"/>
                </a:solidFill>
                <a:latin typeface="Consolas"/>
              </a:rPr>
              <a:t>"Welcome to </a:t>
            </a:r>
            <a:r>
              <a:rPr lang="en-US" dirty="0" err="1" smtClean="0">
                <a:solidFill>
                  <a:srgbClr val="2A00FF"/>
                </a:solidFill>
                <a:latin typeface="Consolas"/>
              </a:rPr>
              <a:t>Darshan</a:t>
            </a:r>
            <a:r>
              <a:rPr lang="en-US" dirty="0" smtClean="0">
                <a:solidFill>
                  <a:srgbClr val="2A00FF"/>
                </a:solidFill>
                <a:latin typeface="Consolas"/>
              </a:rPr>
              <a:t>"</a:t>
            </a:r>
            <a:r>
              <a:rPr lang="en-US" dirty="0" smtClean="0">
                <a:solidFill>
                  <a:srgbClr val="000000"/>
                </a:solidFill>
                <a:latin typeface="Consolas"/>
              </a:rPr>
              <a:t>;</a:t>
            </a:r>
          </a:p>
          <a:p>
            <a:pPr lvl="2"/>
            <a:r>
              <a:rPr lang="en-US" dirty="0" err="1" smtClean="0">
                <a:solidFill>
                  <a:srgbClr val="000000"/>
                </a:solidFill>
                <a:latin typeface="Consolas"/>
              </a:rPr>
              <a:t>InetAddress</a:t>
            </a:r>
            <a:r>
              <a:rPr lang="en-US" dirty="0" smtClean="0">
                <a:solidFill>
                  <a:srgbClr val="000000"/>
                </a:solidFill>
                <a:latin typeface="Consolas"/>
              </a:rPr>
              <a:t> </a:t>
            </a:r>
            <a:r>
              <a:rPr lang="en-US" dirty="0" err="1" smtClean="0">
                <a:solidFill>
                  <a:srgbClr val="6A3E3E"/>
                </a:solidFill>
                <a:latin typeface="Consolas"/>
              </a:rPr>
              <a:t>ip</a:t>
            </a:r>
            <a:r>
              <a:rPr lang="en-US" dirty="0" smtClean="0">
                <a:solidFill>
                  <a:srgbClr val="000000"/>
                </a:solidFill>
                <a:latin typeface="Consolas"/>
              </a:rPr>
              <a:t> = </a:t>
            </a:r>
            <a:r>
              <a:rPr lang="en-US" dirty="0" err="1" smtClean="0">
                <a:solidFill>
                  <a:srgbClr val="000000"/>
                </a:solidFill>
                <a:latin typeface="Consolas"/>
              </a:rPr>
              <a:t>InetAddress.</a:t>
            </a:r>
            <a:r>
              <a:rPr lang="en-US" i="1" dirty="0" err="1" smtClean="0">
                <a:solidFill>
                  <a:srgbClr val="000000"/>
                </a:solidFill>
                <a:latin typeface="Consolas"/>
              </a:rPr>
              <a:t>getByName</a:t>
            </a:r>
            <a:r>
              <a:rPr lang="en-US" i="1" dirty="0" smtClean="0">
                <a:solidFill>
                  <a:srgbClr val="000000"/>
                </a:solidFill>
                <a:latin typeface="Consolas"/>
              </a:rPr>
              <a:t>(</a:t>
            </a:r>
            <a:r>
              <a:rPr lang="en-US" i="1" dirty="0" smtClean="0">
                <a:solidFill>
                  <a:srgbClr val="2A00FF"/>
                </a:solidFill>
                <a:latin typeface="Consolas"/>
              </a:rPr>
              <a:t>"127.0.0.1"</a:t>
            </a:r>
            <a:r>
              <a:rPr lang="en-US" i="1" dirty="0" smtClean="0">
                <a:solidFill>
                  <a:srgbClr val="000000"/>
                </a:solidFill>
                <a:latin typeface="Consolas"/>
              </a:rPr>
              <a:t>);</a:t>
            </a:r>
          </a:p>
          <a:p>
            <a:pPr lvl="2"/>
            <a:r>
              <a:rPr lang="en-US" dirty="0" err="1" smtClean="0">
                <a:solidFill>
                  <a:srgbClr val="000000"/>
                </a:solidFill>
                <a:latin typeface="Consolas"/>
              </a:rPr>
              <a:t>DatagramPacket</a:t>
            </a:r>
            <a:r>
              <a:rPr lang="en-US" dirty="0" smtClean="0">
                <a:solidFill>
                  <a:srgbClr val="000000"/>
                </a:solidFill>
                <a:latin typeface="Consolas"/>
              </a:rPr>
              <a:t> </a:t>
            </a:r>
            <a:r>
              <a:rPr lang="en-US" dirty="0" err="1" smtClean="0">
                <a:solidFill>
                  <a:srgbClr val="6A3E3E"/>
                </a:solidFill>
                <a:latin typeface="Consolas"/>
              </a:rPr>
              <a:t>dp</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DatagramPacket</a:t>
            </a:r>
            <a:r>
              <a:rPr lang="en-US" b="1" dirty="0" smtClean="0">
                <a:solidFill>
                  <a:srgbClr val="000000"/>
                </a:solidFill>
                <a:latin typeface="Consolas"/>
              </a:rPr>
              <a:t>(</a:t>
            </a:r>
            <a:r>
              <a:rPr lang="en-US" b="1" dirty="0" err="1" smtClean="0">
                <a:solidFill>
                  <a:srgbClr val="6A3E3E"/>
                </a:solidFill>
                <a:latin typeface="Consolas"/>
              </a:rPr>
              <a:t>str</a:t>
            </a:r>
            <a:r>
              <a:rPr lang="en-US" b="1" dirty="0" err="1" smtClean="0">
                <a:solidFill>
                  <a:srgbClr val="000000"/>
                </a:solidFill>
                <a:latin typeface="Consolas"/>
              </a:rPr>
              <a:t>.getBytes</a:t>
            </a:r>
            <a:r>
              <a:rPr lang="en-US" b="1" dirty="0" smtClean="0">
                <a:solidFill>
                  <a:srgbClr val="000000"/>
                </a:solidFill>
                <a:latin typeface="Consolas"/>
              </a:rPr>
              <a:t>(), </a:t>
            </a:r>
            <a:r>
              <a:rPr lang="en-US" b="1" dirty="0" err="1" smtClean="0">
                <a:solidFill>
                  <a:srgbClr val="6A3E3E"/>
                </a:solidFill>
                <a:latin typeface="Consolas"/>
              </a:rPr>
              <a:t>str</a:t>
            </a:r>
            <a:r>
              <a:rPr lang="en-US" b="1" dirty="0" err="1" smtClean="0">
                <a:solidFill>
                  <a:srgbClr val="000000"/>
                </a:solidFill>
                <a:latin typeface="Consolas"/>
              </a:rPr>
              <a:t>.length</a:t>
            </a:r>
            <a:r>
              <a:rPr lang="en-US" b="1" dirty="0" smtClean="0">
                <a:solidFill>
                  <a:srgbClr val="000000"/>
                </a:solidFill>
                <a:latin typeface="Consolas"/>
              </a:rPr>
              <a:t>(), </a:t>
            </a:r>
            <a:r>
              <a:rPr lang="en-US" b="1" dirty="0" err="1" smtClean="0">
                <a:solidFill>
                  <a:srgbClr val="6A3E3E"/>
                </a:solidFill>
                <a:latin typeface="Consolas"/>
              </a:rPr>
              <a:t>ip</a:t>
            </a:r>
            <a:r>
              <a:rPr lang="en-US" b="1" dirty="0" smtClean="0">
                <a:solidFill>
                  <a:srgbClr val="000000"/>
                </a:solidFill>
                <a:latin typeface="Consolas"/>
              </a:rPr>
              <a:t>, 3000);</a:t>
            </a:r>
          </a:p>
          <a:p>
            <a:pPr lvl="2"/>
            <a:r>
              <a:rPr lang="en-US" dirty="0" err="1" smtClean="0">
                <a:solidFill>
                  <a:srgbClr val="6A3E3E"/>
                </a:solidFill>
                <a:latin typeface="Consolas"/>
              </a:rPr>
              <a:t>ds</a:t>
            </a:r>
            <a:r>
              <a:rPr lang="en-US" dirty="0" err="1" smtClean="0">
                <a:solidFill>
                  <a:srgbClr val="000000"/>
                </a:solidFill>
                <a:latin typeface="Consolas"/>
              </a:rPr>
              <a:t>.send</a:t>
            </a:r>
            <a:r>
              <a:rPr lang="en-US" dirty="0" smtClean="0">
                <a:solidFill>
                  <a:srgbClr val="000000"/>
                </a:solidFill>
                <a:latin typeface="Consolas"/>
              </a:rPr>
              <a:t>(</a:t>
            </a:r>
            <a:r>
              <a:rPr lang="en-US" dirty="0" err="1" smtClean="0">
                <a:solidFill>
                  <a:srgbClr val="6A3E3E"/>
                </a:solidFill>
                <a:latin typeface="Consolas"/>
              </a:rPr>
              <a:t>dp</a:t>
            </a:r>
            <a:r>
              <a:rPr lang="en-US" dirty="0" smtClean="0">
                <a:solidFill>
                  <a:srgbClr val="000000"/>
                </a:solidFill>
                <a:latin typeface="Consolas"/>
              </a:rPr>
              <a:t>);</a:t>
            </a:r>
          </a:p>
          <a:p>
            <a:pPr lvl="2"/>
            <a:r>
              <a:rPr lang="en-US" dirty="0" err="1" smtClean="0">
                <a:solidFill>
                  <a:srgbClr val="6A3E3E"/>
                </a:solidFill>
                <a:latin typeface="Consolas"/>
              </a:rPr>
              <a:t>ds</a:t>
            </a:r>
            <a:r>
              <a:rPr lang="en-US" dirty="0" err="1" smtClean="0">
                <a:solidFill>
                  <a:srgbClr val="000000"/>
                </a:solidFill>
                <a:latin typeface="Consolas"/>
              </a:rPr>
              <a:t>.close</a:t>
            </a:r>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InetAddress</a:t>
            </a:r>
            <a:endParaRPr lang="en-US" dirty="0"/>
          </a:p>
        </p:txBody>
      </p:sp>
      <p:sp>
        <p:nvSpPr>
          <p:cNvPr id="3" name="Content Placeholder 2"/>
          <p:cNvSpPr>
            <a:spLocks noGrp="1"/>
          </p:cNvSpPr>
          <p:nvPr>
            <p:ph idx="1"/>
          </p:nvPr>
        </p:nvSpPr>
        <p:spPr/>
        <p:txBody>
          <a:bodyPr/>
          <a:lstStyle/>
          <a:p>
            <a:pPr algn="just"/>
            <a:r>
              <a:rPr lang="en-US" dirty="0" smtClean="0"/>
              <a:t>This class represents an IP address. It represents both the 32 bit IPv4 address and 128 bit IPv6 address.</a:t>
            </a:r>
          </a:p>
          <a:p>
            <a:pPr algn="just"/>
            <a:r>
              <a:rPr lang="en-US" dirty="0" smtClean="0"/>
              <a:t>It is the </a:t>
            </a:r>
            <a:r>
              <a:rPr lang="en-US" dirty="0" err="1" smtClean="0"/>
              <a:t>superclass</a:t>
            </a:r>
            <a:r>
              <a:rPr lang="en-US" dirty="0" smtClean="0"/>
              <a:t> of </a:t>
            </a:r>
            <a:r>
              <a:rPr lang="en-US" b="1" dirty="0" smtClean="0"/>
              <a:t>Inet6Address</a:t>
            </a:r>
            <a:r>
              <a:rPr lang="en-US" dirty="0" smtClean="0"/>
              <a:t> and </a:t>
            </a:r>
            <a:r>
              <a:rPr lang="en-US" b="1" dirty="0" smtClean="0"/>
              <a:t>Inet4Address</a:t>
            </a:r>
            <a:r>
              <a:rPr lang="en-US" dirty="0" smtClean="0"/>
              <a:t> classes.</a:t>
            </a:r>
          </a:p>
          <a:p>
            <a:pPr algn="just"/>
            <a:r>
              <a:rPr lang="en-US" dirty="0" smtClean="0"/>
              <a:t>An instance of this class consists of an IP address and usually a hostname depending on whether hostname resolution was performed during the creation.</a:t>
            </a:r>
          </a:p>
          <a:p>
            <a:pPr algn="just"/>
            <a:r>
              <a:rPr lang="en-US" dirty="0" smtClean="0"/>
              <a:t>There are </a:t>
            </a:r>
            <a:r>
              <a:rPr lang="en-US" b="1" dirty="0" smtClean="0"/>
              <a:t>no constructors </a:t>
            </a:r>
            <a:r>
              <a:rPr lang="en-US" dirty="0" smtClean="0"/>
              <a:t>for this class but static methods which returns instances of </a:t>
            </a:r>
            <a:r>
              <a:rPr lang="en-US" dirty="0" err="1" smtClean="0"/>
              <a:t>InetAddress</a:t>
            </a:r>
            <a:r>
              <a:rPr lang="en-US" dirty="0" smtClean="0"/>
              <a:t> class for general use.</a:t>
            </a:r>
          </a:p>
          <a:p>
            <a:pPr lvl="1" algn="just"/>
            <a:r>
              <a:rPr lang="en-US" sz="2400" dirty="0" smtClean="0"/>
              <a:t>static </a:t>
            </a:r>
            <a:r>
              <a:rPr lang="en-US" sz="2400" dirty="0" err="1" smtClean="0"/>
              <a:t>InetAddress</a:t>
            </a:r>
            <a:r>
              <a:rPr lang="en-US" sz="2400" dirty="0" smtClean="0"/>
              <a:t> </a:t>
            </a:r>
            <a:r>
              <a:rPr lang="en-US" sz="2400" dirty="0" err="1" smtClean="0"/>
              <a:t>getLocalHost</a:t>
            </a:r>
            <a:r>
              <a:rPr lang="en-US" sz="2400" dirty="0" smtClean="0"/>
              <a:t>()</a:t>
            </a:r>
          </a:p>
          <a:p>
            <a:pPr lvl="1" algn="just"/>
            <a:r>
              <a:rPr lang="en-US" sz="2400" dirty="0" smtClean="0"/>
              <a:t>static </a:t>
            </a:r>
            <a:r>
              <a:rPr lang="en-US" sz="2400" dirty="0" err="1" smtClean="0"/>
              <a:t>InetAddress</a:t>
            </a:r>
            <a:r>
              <a:rPr lang="en-US" sz="2400" dirty="0" smtClean="0"/>
              <a:t> </a:t>
            </a:r>
            <a:r>
              <a:rPr lang="en-US" sz="2400" dirty="0" err="1" smtClean="0"/>
              <a:t>getByName</a:t>
            </a:r>
            <a:r>
              <a:rPr lang="en-US" sz="2400" dirty="0" smtClean="0"/>
              <a:t>(String </a:t>
            </a:r>
            <a:r>
              <a:rPr lang="en-US" sz="2400" dirty="0" err="1" smtClean="0"/>
              <a:t>hostName</a:t>
            </a:r>
            <a:r>
              <a:rPr lang="en-US" sz="2400" dirty="0" smtClean="0"/>
              <a:t>)</a:t>
            </a:r>
          </a:p>
          <a:p>
            <a:pPr lvl="1" algn="just"/>
            <a:r>
              <a:rPr lang="en-US" sz="2400" dirty="0" smtClean="0"/>
              <a:t>static </a:t>
            </a:r>
            <a:r>
              <a:rPr lang="en-US" sz="2400" dirty="0" err="1" smtClean="0"/>
              <a:t>InetAddress</a:t>
            </a:r>
            <a:r>
              <a:rPr lang="en-US" sz="2400" dirty="0" smtClean="0"/>
              <a:t>[] </a:t>
            </a:r>
            <a:r>
              <a:rPr lang="en-US" sz="2400" dirty="0" err="1" smtClean="0"/>
              <a:t>getAllByName</a:t>
            </a:r>
            <a:r>
              <a:rPr lang="en-US" sz="2400" dirty="0" smtClean="0"/>
              <a:t>(String </a:t>
            </a:r>
            <a:r>
              <a:rPr lang="en-US" sz="2400" dirty="0" err="1" smtClean="0"/>
              <a:t>hostName</a:t>
            </a:r>
            <a:r>
              <a:rPr lang="en-US" sz="2400" dirty="0" smtClean="0"/>
              <a: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a:t>
            </a:r>
            <a:r>
              <a:rPr lang="en-US" dirty="0" err="1" smtClean="0"/>
              <a:t>InetAddress</a:t>
            </a:r>
            <a:endParaRPr lang="en-US" dirty="0"/>
          </a:p>
        </p:txBody>
      </p:sp>
      <p:graphicFrame>
        <p:nvGraphicFramePr>
          <p:cNvPr id="5" name="Content Placeholder 4"/>
          <p:cNvGraphicFramePr>
            <a:graphicFrameLocks noGrp="1"/>
          </p:cNvGraphicFramePr>
          <p:nvPr>
            <p:ph idx="1"/>
          </p:nvPr>
        </p:nvGraphicFramePr>
        <p:xfrm>
          <a:off x="190500" y="990600"/>
          <a:ext cx="8763000" cy="4206240"/>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4914900">
                  <a:extLst>
                    <a:ext uri="{9D8B030D-6E8A-4147-A177-3AD203B41FA5}">
                      <a16:colId xmlns:a16="http://schemas.microsoft.com/office/drawing/2014/main" val="20001"/>
                    </a:ext>
                  </a:extLst>
                </a:gridCol>
              </a:tblGrid>
              <a:tr h="370840">
                <a:tc>
                  <a:txBody>
                    <a:bodyPr/>
                    <a:lstStyle/>
                    <a:p>
                      <a:pPr algn="l"/>
                      <a:r>
                        <a:rPr lang="en-US" sz="2000" dirty="0" smtClean="0"/>
                        <a:t>Method</a:t>
                      </a:r>
                      <a:endParaRPr lang="en-US" sz="2000" dirty="0"/>
                    </a:p>
                  </a:txBody>
                  <a:tcPr/>
                </a:tc>
                <a:tc>
                  <a:txBody>
                    <a:bodyPr/>
                    <a:lstStyle/>
                    <a:p>
                      <a:pPr algn="l"/>
                      <a:r>
                        <a:rPr lang="en-US" sz="2000" dirty="0" smtClean="0"/>
                        <a:t>Description</a:t>
                      </a:r>
                      <a:endParaRPr lang="en-US" sz="2000" dirty="0"/>
                    </a:p>
                  </a:txBody>
                  <a:tcPr/>
                </a:tc>
                <a:extLst>
                  <a:ext uri="{0D108BD9-81ED-4DB2-BD59-A6C34878D82A}">
                    <a16:rowId xmlns:a16="http://schemas.microsoft.com/office/drawing/2014/main" val="10000"/>
                  </a:ext>
                </a:extLst>
              </a:tr>
              <a:tr h="370840">
                <a:tc>
                  <a:txBody>
                    <a:bodyPr/>
                    <a:lstStyle/>
                    <a:p>
                      <a:pPr algn="l"/>
                      <a:r>
                        <a:rPr lang="en-US" sz="2000" dirty="0" smtClean="0"/>
                        <a:t>public static </a:t>
                      </a:r>
                      <a:r>
                        <a:rPr lang="en-US" sz="2000" dirty="0" err="1" smtClean="0"/>
                        <a:t>InetAddress</a:t>
                      </a:r>
                      <a:r>
                        <a:rPr lang="en-US" sz="2000" dirty="0" smtClean="0"/>
                        <a:t> </a:t>
                      </a:r>
                      <a:r>
                        <a:rPr lang="en-US" sz="2000" b="1" dirty="0" err="1" smtClean="0"/>
                        <a:t>getByName</a:t>
                      </a:r>
                      <a:r>
                        <a:rPr lang="en-US" sz="2000" b="1" dirty="0" smtClean="0"/>
                        <a:t>(String host) </a:t>
                      </a:r>
                      <a:r>
                        <a:rPr lang="en-US" sz="2000" dirty="0" smtClean="0"/>
                        <a:t>throws </a:t>
                      </a:r>
                      <a:r>
                        <a:rPr lang="en-US" sz="2000" dirty="0" err="1" smtClean="0"/>
                        <a:t>UnknownHostException</a:t>
                      </a:r>
                      <a:endParaRPr lang="en-US" sz="2000" dirty="0"/>
                    </a:p>
                  </a:txBody>
                  <a:tcPr/>
                </a:tc>
                <a:tc>
                  <a:txBody>
                    <a:bodyPr/>
                    <a:lstStyle/>
                    <a:p>
                      <a:pPr algn="l"/>
                      <a:r>
                        <a:rPr lang="en-US" sz="2000" dirty="0" smtClean="0"/>
                        <a:t>it returns the instance of </a:t>
                      </a:r>
                      <a:r>
                        <a:rPr lang="en-US" sz="2000" dirty="0" err="1" smtClean="0"/>
                        <a:t>InetAddress</a:t>
                      </a:r>
                      <a:r>
                        <a:rPr lang="en-US" sz="2000" dirty="0" smtClean="0"/>
                        <a:t> by the host</a:t>
                      </a:r>
                      <a:r>
                        <a:rPr lang="en-US" sz="2000" baseline="0" dirty="0" smtClean="0"/>
                        <a:t> name provided</a:t>
                      </a:r>
                      <a:endParaRPr lang="en-US" sz="2000" dirty="0" smtClean="0"/>
                    </a:p>
                  </a:txBody>
                  <a:tcPr/>
                </a:tc>
                <a:extLst>
                  <a:ext uri="{0D108BD9-81ED-4DB2-BD59-A6C34878D82A}">
                    <a16:rowId xmlns:a16="http://schemas.microsoft.com/office/drawing/2014/main" val="10001"/>
                  </a:ext>
                </a:extLst>
              </a:tr>
              <a:tr h="370840">
                <a:tc>
                  <a:txBody>
                    <a:bodyPr/>
                    <a:lstStyle/>
                    <a:p>
                      <a:pPr algn="l"/>
                      <a:r>
                        <a:rPr lang="en-US" sz="2000" dirty="0" smtClean="0"/>
                        <a:t>Public static </a:t>
                      </a:r>
                      <a:r>
                        <a:rPr lang="en-US" sz="2000" dirty="0" err="1" smtClean="0"/>
                        <a:t>InetAddress</a:t>
                      </a:r>
                      <a:r>
                        <a:rPr lang="en-US" sz="2000" dirty="0" smtClean="0"/>
                        <a:t> </a:t>
                      </a:r>
                      <a:r>
                        <a:rPr lang="en-US" sz="2000" b="1" dirty="0" err="1" smtClean="0"/>
                        <a:t>getByAddress</a:t>
                      </a:r>
                      <a:r>
                        <a:rPr lang="en-US" sz="2000" dirty="0" smtClean="0"/>
                        <a:t> </a:t>
                      </a:r>
                      <a:r>
                        <a:rPr lang="en-US" sz="2000" b="1" dirty="0" smtClean="0"/>
                        <a:t>(byte[]</a:t>
                      </a:r>
                      <a:r>
                        <a:rPr lang="en-US" sz="2000" b="1" baseline="0" dirty="0" smtClean="0"/>
                        <a:t> </a:t>
                      </a:r>
                      <a:r>
                        <a:rPr lang="en-US" sz="2000" b="1" baseline="0" dirty="0" err="1" smtClean="0"/>
                        <a:t>ar</a:t>
                      </a:r>
                      <a:r>
                        <a:rPr lang="en-US" sz="2000" b="1" dirty="0" smtClean="0"/>
                        <a:t>)</a:t>
                      </a:r>
                      <a:r>
                        <a:rPr lang="en-US" sz="2000" b="1" baseline="0" dirty="0" smtClean="0"/>
                        <a:t> </a:t>
                      </a:r>
                      <a:r>
                        <a:rPr lang="en-US" sz="2000" baseline="0" dirty="0" smtClean="0"/>
                        <a:t>throws </a:t>
                      </a:r>
                      <a:r>
                        <a:rPr lang="en-US" sz="2000" baseline="0" dirty="0" err="1" smtClean="0"/>
                        <a:t>UnknownHostException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it returns the instance of </a:t>
                      </a:r>
                      <a:r>
                        <a:rPr lang="en-US" sz="2000" dirty="0" err="1" smtClean="0"/>
                        <a:t>InetAddress</a:t>
                      </a:r>
                      <a:r>
                        <a:rPr lang="en-US" sz="2000" dirty="0" smtClean="0"/>
                        <a:t> by the address</a:t>
                      </a:r>
                      <a:r>
                        <a:rPr lang="en-US" sz="2000" baseline="0" dirty="0" smtClean="0"/>
                        <a:t> provided.</a:t>
                      </a:r>
                      <a:endParaRPr lang="en-US" sz="2000" dirty="0" smtClean="0"/>
                    </a:p>
                  </a:txBody>
                  <a:tcPr/>
                </a:tc>
                <a:extLst>
                  <a:ext uri="{0D108BD9-81ED-4DB2-BD59-A6C34878D82A}">
                    <a16:rowId xmlns:a16="http://schemas.microsoft.com/office/drawing/2014/main" val="10002"/>
                  </a:ext>
                </a:extLst>
              </a:tr>
              <a:tr h="370840">
                <a:tc>
                  <a:txBody>
                    <a:bodyPr/>
                    <a:lstStyle/>
                    <a:p>
                      <a:pPr algn="l"/>
                      <a:r>
                        <a:rPr lang="en-US" sz="2000" dirty="0" smtClean="0"/>
                        <a:t>public static </a:t>
                      </a:r>
                      <a:r>
                        <a:rPr lang="en-US" sz="2000" dirty="0" err="1" smtClean="0"/>
                        <a:t>InetAddress</a:t>
                      </a:r>
                      <a:r>
                        <a:rPr lang="en-US" sz="2000" dirty="0" smtClean="0"/>
                        <a:t> </a:t>
                      </a:r>
                      <a:r>
                        <a:rPr lang="en-US" sz="2000" b="1" dirty="0" err="1" smtClean="0"/>
                        <a:t>getLocalHost</a:t>
                      </a:r>
                      <a:r>
                        <a:rPr lang="en-US" sz="2000" b="1" dirty="0" smtClean="0"/>
                        <a:t>() </a:t>
                      </a:r>
                      <a:r>
                        <a:rPr lang="en-US" sz="2000" dirty="0" smtClean="0"/>
                        <a:t>throws </a:t>
                      </a:r>
                      <a:r>
                        <a:rPr lang="en-US" sz="2000" dirty="0" err="1" smtClean="0"/>
                        <a:t>UnknownHostException</a:t>
                      </a:r>
                      <a:endParaRPr lang="en-US" sz="2000" dirty="0"/>
                    </a:p>
                  </a:txBody>
                  <a:tcPr/>
                </a:tc>
                <a:tc>
                  <a:txBody>
                    <a:bodyPr/>
                    <a:lstStyle/>
                    <a:p>
                      <a:pPr algn="l"/>
                      <a:r>
                        <a:rPr lang="en-US" sz="2000" dirty="0" smtClean="0"/>
                        <a:t>it returns the instance of </a:t>
                      </a:r>
                      <a:r>
                        <a:rPr lang="en-US" sz="2000" dirty="0" err="1" smtClean="0"/>
                        <a:t>InetAdddress</a:t>
                      </a:r>
                      <a:r>
                        <a:rPr lang="en-US" sz="2000" dirty="0" smtClean="0"/>
                        <a:t> containing local host name and address.</a:t>
                      </a:r>
                    </a:p>
                    <a:p>
                      <a:pPr algn="l"/>
                      <a:endParaRPr lang="en-US" sz="2000" dirty="0"/>
                    </a:p>
                  </a:txBody>
                  <a:tcPr/>
                </a:tc>
                <a:extLst>
                  <a:ext uri="{0D108BD9-81ED-4DB2-BD59-A6C34878D82A}">
                    <a16:rowId xmlns:a16="http://schemas.microsoft.com/office/drawing/2014/main" val="10003"/>
                  </a:ext>
                </a:extLst>
              </a:tr>
              <a:tr h="370840">
                <a:tc>
                  <a:txBody>
                    <a:bodyPr/>
                    <a:lstStyle/>
                    <a:p>
                      <a:pPr algn="l"/>
                      <a:r>
                        <a:rPr lang="en-US" sz="2000" dirty="0" smtClean="0"/>
                        <a:t>public String </a:t>
                      </a:r>
                      <a:r>
                        <a:rPr lang="en-US" sz="2000" b="1" dirty="0" err="1" smtClean="0"/>
                        <a:t>getHostName</a:t>
                      </a:r>
                      <a:r>
                        <a:rPr lang="en-US" sz="2000" dirty="0" smtClean="0"/>
                        <a:t>()</a:t>
                      </a:r>
                      <a:endParaRPr lang="en-US" sz="2000" dirty="0"/>
                    </a:p>
                  </a:txBody>
                  <a:tcPr/>
                </a:tc>
                <a:tc>
                  <a:txBody>
                    <a:bodyPr/>
                    <a:lstStyle/>
                    <a:p>
                      <a:pPr algn="l"/>
                      <a:r>
                        <a:rPr lang="en-US" sz="2000" dirty="0" smtClean="0"/>
                        <a:t>it returns the host name of the IP address.</a:t>
                      </a:r>
                    </a:p>
                  </a:txBody>
                  <a:tcPr/>
                </a:tc>
                <a:extLst>
                  <a:ext uri="{0D108BD9-81ED-4DB2-BD59-A6C34878D82A}">
                    <a16:rowId xmlns:a16="http://schemas.microsoft.com/office/drawing/2014/main" val="10004"/>
                  </a:ext>
                </a:extLst>
              </a:tr>
              <a:tr h="370840">
                <a:tc>
                  <a:txBody>
                    <a:bodyPr/>
                    <a:lstStyle/>
                    <a:p>
                      <a:pPr algn="l"/>
                      <a:r>
                        <a:rPr lang="en-US" sz="2000" dirty="0" smtClean="0"/>
                        <a:t>public String </a:t>
                      </a:r>
                      <a:r>
                        <a:rPr lang="en-US" sz="2000" b="1" dirty="0" err="1" smtClean="0"/>
                        <a:t>getHostAddress</a:t>
                      </a:r>
                      <a:r>
                        <a:rPr lang="en-US" sz="2000" dirty="0" smtClean="0"/>
                        <a:t>()</a:t>
                      </a:r>
                      <a:endParaRPr lang="en-US" sz="2000" dirty="0"/>
                    </a:p>
                  </a:txBody>
                  <a:tcPr/>
                </a:tc>
                <a:tc>
                  <a:txBody>
                    <a:bodyPr/>
                    <a:lstStyle/>
                    <a:p>
                      <a:pPr algn="l"/>
                      <a:r>
                        <a:rPr lang="en-US" sz="2000" dirty="0" smtClean="0"/>
                        <a:t>it returns the IP address in string format.</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5EA8BEFB-AE5B-48F9-BBAD-B489CDE48C80}" type="slidenum">
              <a:rPr lang="en-US" smtClean="0"/>
              <a:pPr/>
              <a:t>4</a:t>
            </a:fld>
            <a:endParaRPr lang="en-US"/>
          </a:p>
        </p:txBody>
      </p:sp>
      <p:sp>
        <p:nvSpPr>
          <p:cNvPr id="6" name="Rectangle 5"/>
          <p:cNvSpPr/>
          <p:nvPr/>
        </p:nvSpPr>
        <p:spPr>
          <a:xfrm>
            <a:off x="76200" y="1371600"/>
            <a:ext cx="89154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200" y="2362200"/>
            <a:ext cx="89154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6200" y="3352800"/>
            <a:ext cx="89154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200" y="4343400"/>
            <a:ext cx="8915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4800600"/>
            <a:ext cx="8915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InetAddress</a:t>
            </a: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a:t>
            </a:fld>
            <a:endParaRPr lang="en-US"/>
          </a:p>
        </p:txBody>
      </p:sp>
      <p:sp>
        <p:nvSpPr>
          <p:cNvPr id="6" name="Rectangle 5"/>
          <p:cNvSpPr/>
          <p:nvPr/>
        </p:nvSpPr>
        <p:spPr>
          <a:xfrm>
            <a:off x="304800" y="1127879"/>
            <a:ext cx="8534400" cy="3416320"/>
          </a:xfrm>
          <a:prstGeom prst="rect">
            <a:avLst/>
          </a:prstGeom>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IPDemo</a:t>
            </a:r>
            <a:r>
              <a:rPr lang="en-US" b="1" dirty="0" smtClean="0">
                <a:solidFill>
                  <a:srgbClr val="000000"/>
                </a:solidFill>
                <a:latin typeface="Consolas"/>
              </a:rPr>
              <a:t> {</a:t>
            </a:r>
          </a:p>
          <a:p>
            <a:endParaRPr lang="en-US" dirty="0" smtClean="0">
              <a:latin typeface="Consolas"/>
            </a:endParaRP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a:t>
            </a:r>
            <a:r>
              <a:rPr lang="en-US" b="1" dirty="0" smtClean="0">
                <a:solidFill>
                  <a:srgbClr val="000000"/>
                </a:solidFill>
                <a:latin typeface="Consolas"/>
              </a:rPr>
              <a:t>[]) </a:t>
            </a:r>
            <a:r>
              <a:rPr lang="en-US" b="1" dirty="0" smtClean="0">
                <a:solidFill>
                  <a:srgbClr val="7F0055"/>
                </a:solidFill>
                <a:latin typeface="Consolas"/>
              </a:rPr>
              <a:t>throws</a:t>
            </a:r>
            <a:r>
              <a:rPr lang="en-US" b="1" dirty="0" smtClean="0">
                <a:solidFill>
                  <a:srgbClr val="000000"/>
                </a:solidFill>
                <a:latin typeface="Consolas"/>
              </a:rPr>
              <a:t> Exception {</a:t>
            </a:r>
          </a:p>
          <a:p>
            <a:pPr lvl="2"/>
            <a:r>
              <a:rPr lang="en-US" dirty="0" err="1" smtClean="0">
                <a:solidFill>
                  <a:srgbClr val="000000"/>
                </a:solidFill>
                <a:latin typeface="Consolas"/>
              </a:rPr>
              <a:t>InetAddress</a:t>
            </a:r>
            <a:r>
              <a:rPr lang="en-US" dirty="0" smtClean="0">
                <a:solidFill>
                  <a:srgbClr val="000000"/>
                </a:solidFill>
                <a:latin typeface="Consolas"/>
              </a:rPr>
              <a:t> </a:t>
            </a:r>
            <a:r>
              <a:rPr lang="en-US" dirty="0" smtClean="0">
                <a:solidFill>
                  <a:srgbClr val="6A3E3E"/>
                </a:solidFill>
                <a:latin typeface="Consolas"/>
              </a:rPr>
              <a:t>ip1</a:t>
            </a:r>
            <a:r>
              <a:rPr lang="en-US" dirty="0" smtClean="0">
                <a:solidFill>
                  <a:srgbClr val="000000"/>
                </a:solidFill>
                <a:latin typeface="Consolas"/>
              </a:rPr>
              <a:t> = </a:t>
            </a:r>
            <a:r>
              <a:rPr lang="en-US" dirty="0" err="1" smtClean="0">
                <a:solidFill>
                  <a:srgbClr val="000000"/>
                </a:solidFill>
                <a:latin typeface="Consolas"/>
              </a:rPr>
              <a:t>InetAddress.</a:t>
            </a:r>
            <a:r>
              <a:rPr lang="en-US" i="1" dirty="0" err="1" smtClean="0">
                <a:solidFill>
                  <a:srgbClr val="000000"/>
                </a:solidFill>
                <a:latin typeface="Consolas"/>
              </a:rPr>
              <a:t>getByName</a:t>
            </a:r>
            <a:r>
              <a:rPr lang="en-US" i="1" dirty="0" smtClean="0">
                <a:solidFill>
                  <a:srgbClr val="000000"/>
                </a:solidFill>
                <a:latin typeface="Consolas"/>
              </a:rPr>
              <a:t>(</a:t>
            </a:r>
            <a:r>
              <a:rPr lang="en-US" i="1" dirty="0" smtClean="0">
                <a:solidFill>
                  <a:srgbClr val="2A00FF"/>
                </a:solidFill>
                <a:latin typeface="Consolas"/>
              </a:rPr>
              <a:t>"www.google.com"</a:t>
            </a:r>
            <a:r>
              <a:rPr lang="en-US" i="1"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ip1</a:t>
            </a:r>
            <a:r>
              <a:rPr lang="en-US" b="1" i="1" dirty="0" smtClean="0">
                <a:solidFill>
                  <a:srgbClr val="000000"/>
                </a:solidFill>
                <a:latin typeface="Consolas"/>
              </a:rPr>
              <a:t>.getHostAddress());</a:t>
            </a:r>
          </a:p>
          <a:p>
            <a:pPr lvl="2"/>
            <a:endParaRPr lang="en-US" dirty="0" smtClean="0">
              <a:latin typeface="Consolas"/>
            </a:endParaRPr>
          </a:p>
          <a:p>
            <a:pPr lvl="2"/>
            <a:r>
              <a:rPr lang="nb-NO" b="1" dirty="0" smtClean="0">
                <a:solidFill>
                  <a:srgbClr val="7F0055"/>
                </a:solidFill>
                <a:latin typeface="Consolas"/>
              </a:rPr>
              <a:t>byte</a:t>
            </a:r>
            <a:r>
              <a:rPr lang="nb-NO" b="1" dirty="0" smtClean="0">
                <a:solidFill>
                  <a:srgbClr val="000000"/>
                </a:solidFill>
                <a:latin typeface="Consolas"/>
              </a:rPr>
              <a:t>[] </a:t>
            </a:r>
            <a:r>
              <a:rPr lang="nb-NO" b="1" dirty="0" smtClean="0">
                <a:solidFill>
                  <a:srgbClr val="6A3E3E"/>
                </a:solidFill>
                <a:latin typeface="Consolas"/>
              </a:rPr>
              <a:t>arr</a:t>
            </a:r>
            <a:r>
              <a:rPr lang="nb-NO" b="1" dirty="0" smtClean="0">
                <a:solidFill>
                  <a:srgbClr val="000000"/>
                </a:solidFill>
                <a:latin typeface="Consolas"/>
              </a:rPr>
              <a:t> = </a:t>
            </a:r>
          </a:p>
          <a:p>
            <a:pPr lvl="2"/>
            <a:r>
              <a:rPr lang="nb-NO" b="1" dirty="0" smtClean="0">
                <a:solidFill>
                  <a:srgbClr val="000000"/>
                </a:solidFill>
                <a:latin typeface="Consolas"/>
              </a:rPr>
              <a:t>	{ (</a:t>
            </a:r>
            <a:r>
              <a:rPr lang="nb-NO" b="1" dirty="0" smtClean="0">
                <a:solidFill>
                  <a:srgbClr val="7F0055"/>
                </a:solidFill>
                <a:latin typeface="Consolas"/>
              </a:rPr>
              <a:t>byte</a:t>
            </a:r>
            <a:r>
              <a:rPr lang="nb-NO" b="1" dirty="0" smtClean="0">
                <a:solidFill>
                  <a:srgbClr val="000000"/>
                </a:solidFill>
                <a:latin typeface="Consolas"/>
              </a:rPr>
              <a:t>) 106, (</a:t>
            </a:r>
            <a:r>
              <a:rPr lang="nb-NO" b="1" dirty="0" smtClean="0">
                <a:solidFill>
                  <a:srgbClr val="7F0055"/>
                </a:solidFill>
                <a:latin typeface="Consolas"/>
              </a:rPr>
              <a:t>byte</a:t>
            </a:r>
            <a:r>
              <a:rPr lang="nb-NO" b="1" dirty="0" smtClean="0">
                <a:solidFill>
                  <a:srgbClr val="000000"/>
                </a:solidFill>
                <a:latin typeface="Consolas"/>
              </a:rPr>
              <a:t>) 10, (</a:t>
            </a:r>
            <a:r>
              <a:rPr lang="nb-NO" b="1" dirty="0" smtClean="0">
                <a:solidFill>
                  <a:srgbClr val="7F0055"/>
                </a:solidFill>
                <a:latin typeface="Consolas"/>
              </a:rPr>
              <a:t>byte</a:t>
            </a:r>
            <a:r>
              <a:rPr lang="nb-NO" b="1" dirty="0" smtClean="0">
                <a:solidFill>
                  <a:srgbClr val="000000"/>
                </a:solidFill>
                <a:latin typeface="Consolas"/>
              </a:rPr>
              <a:t>) 138, (</a:t>
            </a:r>
            <a:r>
              <a:rPr lang="nb-NO" b="1" dirty="0" smtClean="0">
                <a:solidFill>
                  <a:srgbClr val="7F0055"/>
                </a:solidFill>
                <a:latin typeface="Consolas"/>
              </a:rPr>
              <a:t>byte</a:t>
            </a:r>
            <a:r>
              <a:rPr lang="nb-NO" b="1" dirty="0" smtClean="0">
                <a:solidFill>
                  <a:srgbClr val="000000"/>
                </a:solidFill>
                <a:latin typeface="Consolas"/>
              </a:rPr>
              <a:t>) 240 };</a:t>
            </a:r>
          </a:p>
          <a:p>
            <a:pPr lvl="2"/>
            <a:r>
              <a:rPr lang="en-US" dirty="0" err="1" smtClean="0">
                <a:solidFill>
                  <a:srgbClr val="000000"/>
                </a:solidFill>
                <a:latin typeface="Consolas"/>
              </a:rPr>
              <a:t>InetAddress</a:t>
            </a:r>
            <a:r>
              <a:rPr lang="en-US" dirty="0" smtClean="0">
                <a:solidFill>
                  <a:srgbClr val="000000"/>
                </a:solidFill>
                <a:latin typeface="Consolas"/>
              </a:rPr>
              <a:t> </a:t>
            </a:r>
            <a:r>
              <a:rPr lang="en-US" dirty="0" smtClean="0">
                <a:solidFill>
                  <a:srgbClr val="6A3E3E"/>
                </a:solidFill>
                <a:latin typeface="Consolas"/>
              </a:rPr>
              <a:t>ip2</a:t>
            </a:r>
            <a:r>
              <a:rPr lang="en-US" dirty="0" smtClean="0">
                <a:solidFill>
                  <a:srgbClr val="000000"/>
                </a:solidFill>
                <a:latin typeface="Consolas"/>
              </a:rPr>
              <a:t> = </a:t>
            </a:r>
            <a:r>
              <a:rPr lang="en-US" dirty="0" err="1" smtClean="0">
                <a:solidFill>
                  <a:srgbClr val="000000"/>
                </a:solidFill>
                <a:latin typeface="Consolas"/>
              </a:rPr>
              <a:t>InetAddress.</a:t>
            </a:r>
            <a:r>
              <a:rPr lang="en-US" i="1" dirty="0" err="1" smtClean="0">
                <a:solidFill>
                  <a:srgbClr val="000000"/>
                </a:solidFill>
                <a:latin typeface="Consolas"/>
              </a:rPr>
              <a:t>getByAddress</a:t>
            </a:r>
            <a:r>
              <a:rPr lang="en-US" i="1" dirty="0" smtClean="0">
                <a:solidFill>
                  <a:srgbClr val="000000"/>
                </a:solidFill>
                <a:latin typeface="Consolas"/>
              </a:rPr>
              <a:t>(</a:t>
            </a:r>
            <a:r>
              <a:rPr lang="en-US" i="1" dirty="0" err="1" smtClean="0">
                <a:solidFill>
                  <a:srgbClr val="6A3E3E"/>
                </a:solidFill>
                <a:latin typeface="Consolas"/>
              </a:rPr>
              <a:t>arr</a:t>
            </a:r>
            <a:r>
              <a:rPr lang="en-US" i="1"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ip2</a:t>
            </a:r>
            <a:r>
              <a:rPr lang="en-US" b="1" i="1" dirty="0" smtClean="0">
                <a:solidFill>
                  <a:srgbClr val="000000"/>
                </a:solidFill>
                <a:latin typeface="Consolas"/>
              </a:rPr>
              <a:t>.getHostName());</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
        <p:nvSpPr>
          <p:cNvPr id="7" name="Rectangle 6"/>
          <p:cNvSpPr/>
          <p:nvPr/>
        </p:nvSpPr>
        <p:spPr>
          <a:xfrm>
            <a:off x="304800" y="4800600"/>
            <a:ext cx="83820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rPr>
              <a:t>Output : </a:t>
            </a:r>
          </a:p>
          <a:p>
            <a:r>
              <a:rPr lang="en-US" dirty="0" smtClean="0">
                <a:solidFill>
                  <a:schemeClr val="tx1"/>
                </a:solidFill>
              </a:rPr>
              <a:t>172.217.26.228</a:t>
            </a:r>
          </a:p>
          <a:p>
            <a:r>
              <a:rPr lang="en-US" dirty="0" smtClean="0">
                <a:solidFill>
                  <a:schemeClr val="tx1"/>
                </a:solidFill>
              </a:rPr>
              <a:t>ir2.fp.vip.sg3.yahoo.com</a:t>
            </a:r>
          </a:p>
          <a:p>
            <a:pPr algn="ct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overview</a:t>
            </a:r>
            <a:endParaRPr lang="en-US" dirty="0"/>
          </a:p>
        </p:txBody>
      </p:sp>
      <p:sp>
        <p:nvSpPr>
          <p:cNvPr id="3" name="Content Placeholder 2"/>
          <p:cNvSpPr>
            <a:spLocks noGrp="1"/>
          </p:cNvSpPr>
          <p:nvPr>
            <p:ph idx="1"/>
          </p:nvPr>
        </p:nvSpPr>
        <p:spPr/>
        <p:txBody>
          <a:bodyPr/>
          <a:lstStyle/>
          <a:p>
            <a:pPr>
              <a:buNone/>
            </a:pPr>
            <a:r>
              <a:rPr lang="en-US" dirty="0" smtClean="0"/>
              <a:t>Socket</a:t>
            </a:r>
          </a:p>
          <a:p>
            <a:r>
              <a:rPr lang="en-US" i="1" dirty="0" smtClean="0"/>
              <a:t>“A </a:t>
            </a:r>
            <a:r>
              <a:rPr lang="en-US" b="1" i="1" dirty="0" smtClean="0"/>
              <a:t>socket</a:t>
            </a:r>
            <a:r>
              <a:rPr lang="en-US" i="1" dirty="0" smtClean="0"/>
              <a:t> is one endpoint of a two-way communication link between two programs running on the network.”</a:t>
            </a:r>
          </a:p>
          <a:p>
            <a:r>
              <a:rPr lang="en-US" dirty="0" smtClean="0"/>
              <a:t>An Socket is  combination of an IP address and a port number.</a:t>
            </a:r>
            <a:endParaRPr lang="en-US" i="1" dirty="0" smtClean="0"/>
          </a:p>
        </p:txBody>
      </p:sp>
      <p:pic>
        <p:nvPicPr>
          <p:cNvPr id="53250" name="Picture 2" descr="Image result for define socket in networking"/>
          <p:cNvPicPr>
            <a:picLocks noChangeAspect="1" noChangeArrowheads="1"/>
          </p:cNvPicPr>
          <p:nvPr/>
        </p:nvPicPr>
        <p:blipFill>
          <a:blip r:embed="rId2"/>
          <a:srcRect/>
          <a:stretch>
            <a:fillRect/>
          </a:stretch>
        </p:blipFill>
        <p:spPr bwMode="auto">
          <a:xfrm>
            <a:off x="762000" y="3429000"/>
            <a:ext cx="7162800" cy="2378051"/>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3250"/>
                                        </p:tgtEl>
                                        <p:attrNameLst>
                                          <p:attrName>style.visibility</p:attrName>
                                        </p:attrNameLst>
                                      </p:cBhvr>
                                      <p:to>
                                        <p:strVal val="visible"/>
                                      </p:to>
                                    </p:set>
                                    <p:animEffect transition="in" filter="blinds(horizontal)">
                                      <p:cBhvr>
                                        <p:cTn id="19" dur="5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Client – Server Communication</a:t>
            </a:r>
          </a:p>
        </p:txBody>
      </p:sp>
      <p:sp>
        <p:nvSpPr>
          <p:cNvPr id="3" name="Content Placeholder 2"/>
          <p:cNvSpPr>
            <a:spLocks noGrp="1"/>
          </p:cNvSpPr>
          <p:nvPr>
            <p:ph idx="1"/>
          </p:nvPr>
        </p:nvSpPr>
        <p:spPr>
          <a:xfrm>
            <a:off x="190500" y="1066800"/>
            <a:ext cx="8763000" cy="4953000"/>
          </a:xfrm>
        </p:spPr>
        <p:txBody>
          <a:bodyPr>
            <a:normAutofit/>
          </a:bodyPr>
          <a:lstStyle/>
          <a:p>
            <a:r>
              <a:rPr lang="en-US" sz="2800" dirty="0" smtClean="0"/>
              <a:t>Two machines must connect</a:t>
            </a:r>
          </a:p>
          <a:p>
            <a:r>
              <a:rPr lang="en-US" sz="2800" dirty="0" smtClean="0"/>
              <a:t>Server waits for connection</a:t>
            </a:r>
          </a:p>
          <a:p>
            <a:r>
              <a:rPr lang="en-US" sz="2800" dirty="0" smtClean="0"/>
              <a:t>Client initiates connection</a:t>
            </a:r>
          </a:p>
          <a:p>
            <a:r>
              <a:rPr lang="en-US" sz="2800" dirty="0" smtClean="0"/>
              <a:t>Server responds to the client request</a:t>
            </a:r>
          </a:p>
          <a:p>
            <a:endParaRPr lang="en-US" sz="2800" dirty="0"/>
          </a:p>
        </p:txBody>
      </p:sp>
      <p:sp>
        <p:nvSpPr>
          <p:cNvPr id="4" name="Rectangle 3"/>
          <p:cNvSpPr/>
          <p:nvPr/>
        </p:nvSpPr>
        <p:spPr>
          <a:xfrm>
            <a:off x="1219200" y="3810000"/>
            <a:ext cx="1905000" cy="144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Server</a:t>
            </a:r>
            <a:endParaRPr lang="en-US" sz="2000" b="1" dirty="0">
              <a:solidFill>
                <a:schemeClr val="tx1"/>
              </a:solidFill>
            </a:endParaRPr>
          </a:p>
        </p:txBody>
      </p:sp>
      <p:sp>
        <p:nvSpPr>
          <p:cNvPr id="5" name="Rectangle 4"/>
          <p:cNvSpPr/>
          <p:nvPr/>
        </p:nvSpPr>
        <p:spPr>
          <a:xfrm>
            <a:off x="3124200" y="4876800"/>
            <a:ext cx="838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socket</a:t>
            </a:r>
            <a:endParaRPr lang="en-US" dirty="0">
              <a:solidFill>
                <a:schemeClr val="tx1"/>
              </a:solidFill>
            </a:endParaRPr>
          </a:p>
        </p:txBody>
      </p:sp>
      <p:sp>
        <p:nvSpPr>
          <p:cNvPr id="6" name="Rectangle 5"/>
          <p:cNvSpPr/>
          <p:nvPr/>
        </p:nvSpPr>
        <p:spPr>
          <a:xfrm>
            <a:off x="6477000" y="3810000"/>
            <a:ext cx="1905000" cy="144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Client</a:t>
            </a:r>
            <a:endParaRPr lang="en-US" sz="2000" b="1" dirty="0">
              <a:solidFill>
                <a:schemeClr val="tx1"/>
              </a:solidFill>
            </a:endParaRPr>
          </a:p>
        </p:txBody>
      </p:sp>
      <p:sp>
        <p:nvSpPr>
          <p:cNvPr id="7" name="Rectangle 6"/>
          <p:cNvSpPr/>
          <p:nvPr/>
        </p:nvSpPr>
        <p:spPr>
          <a:xfrm>
            <a:off x="5638800" y="4876800"/>
            <a:ext cx="838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socket</a:t>
            </a:r>
            <a:endParaRPr lang="en-US" sz="1400" dirty="0">
              <a:solidFill>
                <a:schemeClr val="tx1"/>
              </a:solidFill>
            </a:endParaRPr>
          </a:p>
        </p:txBody>
      </p:sp>
      <p:cxnSp>
        <p:nvCxnSpPr>
          <p:cNvPr id="8" name="Straight Arrow Connector 7"/>
          <p:cNvCxnSpPr/>
          <p:nvPr/>
        </p:nvCxnSpPr>
        <p:spPr>
          <a:xfrm>
            <a:off x="3962400" y="4953000"/>
            <a:ext cx="1676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3962400" y="5181600"/>
            <a:ext cx="1676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0" y="5181600"/>
            <a:ext cx="1219200" cy="381000"/>
          </a:xfrm>
          <a:prstGeom prst="rect">
            <a:avLst/>
          </a:prstGeom>
          <a:noFill/>
        </p:spPr>
        <p:txBody>
          <a:bodyPr wrap="square" rtlCol="0">
            <a:spAutoFit/>
          </a:bodyPr>
          <a:lstStyle/>
          <a:p>
            <a:r>
              <a:rPr lang="en-US" dirty="0" smtClean="0"/>
              <a:t>Request</a:t>
            </a:r>
            <a:endParaRPr lang="en-US" dirty="0"/>
          </a:p>
        </p:txBody>
      </p:sp>
      <p:sp>
        <p:nvSpPr>
          <p:cNvPr id="11" name="TextBox 10"/>
          <p:cNvSpPr txBox="1"/>
          <p:nvPr/>
        </p:nvSpPr>
        <p:spPr>
          <a:xfrm>
            <a:off x="4114800" y="4572000"/>
            <a:ext cx="1295400" cy="369332"/>
          </a:xfrm>
          <a:prstGeom prst="rect">
            <a:avLst/>
          </a:prstGeom>
          <a:noFill/>
        </p:spPr>
        <p:txBody>
          <a:bodyPr wrap="square" rtlCol="0">
            <a:spAutoFit/>
          </a:bodyPr>
          <a:lstStyle/>
          <a:p>
            <a:r>
              <a:rPr lang="en-US" dirty="0" smtClean="0"/>
              <a:t>Response</a:t>
            </a:r>
            <a:endParaRPr lang="en-US" dirty="0"/>
          </a:p>
        </p:txBody>
      </p:sp>
      <p:cxnSp>
        <p:nvCxnSpPr>
          <p:cNvPr id="13" name="Curved Connector 12"/>
          <p:cNvCxnSpPr/>
          <p:nvPr/>
        </p:nvCxnSpPr>
        <p:spPr>
          <a:xfrm>
            <a:off x="3124200" y="4191000"/>
            <a:ext cx="3352800" cy="1588"/>
          </a:xfrm>
          <a:prstGeom prst="curvedConnector3">
            <a:avLst>
              <a:gd name="adj1" fmla="val 50000"/>
            </a:avLst>
          </a:prstGeom>
          <a:ln w="2540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ounded Rectangular Callout 13"/>
          <p:cNvSpPr/>
          <p:nvPr/>
        </p:nvSpPr>
        <p:spPr>
          <a:xfrm>
            <a:off x="2895600" y="5562600"/>
            <a:ext cx="1600200" cy="304800"/>
          </a:xfrm>
          <a:prstGeom prst="wedgeRoundRectCallout">
            <a:avLst>
              <a:gd name="adj1" fmla="val -8146"/>
              <a:gd name="adj2" fmla="val -134515"/>
              <a:gd name="adj3" fmla="val 16667"/>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Waits</a:t>
            </a:r>
            <a:endParaRPr lang="en-US" i="1" dirty="0">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blinds(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nodeType="clickEffect">
                                  <p:stCondLst>
                                    <p:cond delay="0"/>
                                  </p:stCondLst>
                                  <p:childTnLst>
                                    <p:animEffect transition="out" filter="blinds(horizontal)">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Effect transition="in" filter="blinds(horizontal)">
                                      <p:cBhvr>
                                        <p:cTn id="47" dur="500"/>
                                        <p:tgtEl>
                                          <p:spTgt spid="3">
                                            <p:txEl>
                                              <p:pRg st="1" end="1"/>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linds(horizontal)">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blinds(horizontal)">
                                      <p:cBhvr>
                                        <p:cTn id="55" dur="500"/>
                                        <p:tgtEl>
                                          <p:spTgt spid="3">
                                            <p:txEl>
                                              <p:pRg st="2" end="2"/>
                                            </p:txEl>
                                          </p:spTgt>
                                        </p:tgtEl>
                                      </p:cBhvr>
                                    </p:animEffect>
                                  </p:childTnLst>
                                </p:cTn>
                              </p:par>
                              <p:par>
                                <p:cTn id="56" presetID="2" presetClass="entr" presetSubtype="4" fill="hold" nodeType="with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additive="base">
                                        <p:cTn id="58" dur="500" fill="hold"/>
                                        <p:tgtEl>
                                          <p:spTgt spid="9"/>
                                        </p:tgtEl>
                                        <p:attrNameLst>
                                          <p:attrName>ppt_x</p:attrName>
                                        </p:attrNameLst>
                                      </p:cBhvr>
                                      <p:tavLst>
                                        <p:tav tm="0">
                                          <p:val>
                                            <p:strVal val="#ppt_x"/>
                                          </p:val>
                                        </p:tav>
                                        <p:tav tm="100000">
                                          <p:val>
                                            <p:strVal val="#ppt_x"/>
                                          </p:val>
                                        </p:tav>
                                      </p:tavLst>
                                    </p:anim>
                                    <p:anim calcmode="lin" valueType="num">
                                      <p:cBhvr additive="base">
                                        <p:cTn id="59" dur="500" fill="hold"/>
                                        <p:tgtEl>
                                          <p:spTgt spid="9"/>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additive="base">
                                        <p:cTn id="62" dur="500" fill="hold"/>
                                        <p:tgtEl>
                                          <p:spTgt spid="10"/>
                                        </p:tgtEl>
                                        <p:attrNameLst>
                                          <p:attrName>ppt_x</p:attrName>
                                        </p:attrNameLst>
                                      </p:cBhvr>
                                      <p:tavLst>
                                        <p:tav tm="0">
                                          <p:val>
                                            <p:strVal val="#ppt_x"/>
                                          </p:val>
                                        </p:tav>
                                        <p:tav tm="100000">
                                          <p:val>
                                            <p:strVal val="#ppt_x"/>
                                          </p:val>
                                        </p:tav>
                                      </p:tavLst>
                                    </p:anim>
                                    <p:anim calcmode="lin" valueType="num">
                                      <p:cBhvr additive="base">
                                        <p:cTn id="6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1" nodeType="clickEffect">
                                  <p:stCondLst>
                                    <p:cond delay="0"/>
                                  </p:stCondLst>
                                  <p:childTnLst>
                                    <p:animEffect transition="out" filter="blinds(horizontal)">
                                      <p:cBhvr>
                                        <p:cTn id="67" dur="500"/>
                                        <p:tgtEl>
                                          <p:spTgt spid="14"/>
                                        </p:tgtEl>
                                      </p:cBhvr>
                                    </p:animEffect>
                                    <p:set>
                                      <p:cBhvr>
                                        <p:cTn id="68" dur="1" fill="hold">
                                          <p:stCondLst>
                                            <p:cond delay="499"/>
                                          </p:stCondLst>
                                        </p:cTn>
                                        <p:tgtEl>
                                          <p:spTgt spid="1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animEffect transition="in" filter="blinds(horizontal)">
                                      <p:cBhvr>
                                        <p:cTn id="73" dur="500"/>
                                        <p:tgtEl>
                                          <p:spTgt spid="3">
                                            <p:txEl>
                                              <p:pRg st="3" end="3"/>
                                            </p:txEl>
                                          </p:spTgt>
                                        </p:tgtEl>
                                      </p:cBhvr>
                                    </p:animEffect>
                                  </p:childTnLst>
                                </p:cTn>
                              </p:par>
                              <p:par>
                                <p:cTn id="74" presetID="2" presetClass="entr" presetSubtype="4" fill="hold" grpId="0" nodeType="withEffect">
                                  <p:stCondLst>
                                    <p:cond delay="0"/>
                                  </p:stCondLst>
                                  <p:childTnLst>
                                    <p:set>
                                      <p:cBhvr>
                                        <p:cTn id="75" dur="1" fill="hold">
                                          <p:stCondLst>
                                            <p:cond delay="0"/>
                                          </p:stCondLst>
                                        </p:cTn>
                                        <p:tgtEl>
                                          <p:spTgt spid="11"/>
                                        </p:tgtEl>
                                        <p:attrNameLst>
                                          <p:attrName>style.visibility</p:attrName>
                                        </p:attrNameLst>
                                      </p:cBhvr>
                                      <p:to>
                                        <p:strVal val="visible"/>
                                      </p:to>
                                    </p:set>
                                    <p:anim calcmode="lin" valueType="num">
                                      <p:cBhvr additive="base">
                                        <p:cTn id="76" dur="500" fill="hold"/>
                                        <p:tgtEl>
                                          <p:spTgt spid="11"/>
                                        </p:tgtEl>
                                        <p:attrNameLst>
                                          <p:attrName>ppt_x</p:attrName>
                                        </p:attrNameLst>
                                      </p:cBhvr>
                                      <p:tavLst>
                                        <p:tav tm="0">
                                          <p:val>
                                            <p:strVal val="#ppt_x"/>
                                          </p:val>
                                        </p:tav>
                                        <p:tav tm="100000">
                                          <p:val>
                                            <p:strVal val="#ppt_x"/>
                                          </p:val>
                                        </p:tav>
                                      </p:tavLst>
                                    </p:anim>
                                    <p:anim calcmode="lin" valueType="num">
                                      <p:cBhvr additive="base">
                                        <p:cTn id="77" dur="500" fill="hold"/>
                                        <p:tgtEl>
                                          <p:spTgt spid="11"/>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additive="base">
                                        <p:cTn id="80" dur="500" fill="hold"/>
                                        <p:tgtEl>
                                          <p:spTgt spid="8"/>
                                        </p:tgtEl>
                                        <p:attrNameLst>
                                          <p:attrName>ppt_x</p:attrName>
                                        </p:attrNameLst>
                                      </p:cBhvr>
                                      <p:tavLst>
                                        <p:tav tm="0">
                                          <p:val>
                                            <p:strVal val="#ppt_x"/>
                                          </p:val>
                                        </p:tav>
                                        <p:tav tm="100000">
                                          <p:val>
                                            <p:strVal val="#ppt_x"/>
                                          </p:val>
                                        </p:tav>
                                      </p:tavLst>
                                    </p:anim>
                                    <p:anim calcmode="lin" valueType="num">
                                      <p:cBhvr additive="base">
                                        <p:cTn id="8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p:bldP spid="11" grpId="0"/>
      <p:bldP spid="14" grpId="0" animBg="1"/>
      <p:bldP spid="1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overview</a:t>
            </a:r>
            <a:endParaRPr lang="en-US" dirty="0"/>
          </a:p>
        </p:txBody>
      </p:sp>
      <p:pic>
        <p:nvPicPr>
          <p:cNvPr id="65538" name="Picture 2" descr="http://www.angelfire.com/falcon/isinotes/javatut/net/netwk0.gif"/>
          <p:cNvPicPr>
            <a:picLocks noChangeAspect="1" noChangeArrowheads="1"/>
          </p:cNvPicPr>
          <p:nvPr/>
        </p:nvPicPr>
        <p:blipFill>
          <a:blip r:embed="rId2"/>
          <a:srcRect/>
          <a:stretch>
            <a:fillRect/>
          </a:stretch>
        </p:blipFill>
        <p:spPr bwMode="auto">
          <a:xfrm>
            <a:off x="1396541" y="1828800"/>
            <a:ext cx="6209122" cy="4038600"/>
          </a:xfrm>
          <a:prstGeom prst="rect">
            <a:avLst/>
          </a:prstGeom>
          <a:noFill/>
        </p:spPr>
      </p:pic>
      <p:sp>
        <p:nvSpPr>
          <p:cNvPr id="5" name="Rectangle 4"/>
          <p:cNvSpPr/>
          <p:nvPr/>
        </p:nvSpPr>
        <p:spPr>
          <a:xfrm>
            <a:off x="152400" y="990600"/>
            <a:ext cx="8763000" cy="830997"/>
          </a:xfrm>
          <a:prstGeom prst="rect">
            <a:avLst/>
          </a:prstGeom>
        </p:spPr>
        <p:txBody>
          <a:bodyPr wrap="square">
            <a:spAutoFit/>
          </a:bodyPr>
          <a:lstStyle/>
          <a:p>
            <a:pPr>
              <a:buFont typeface="Arial" pitchFamily="34" charset="0"/>
              <a:buChar char="•"/>
            </a:pPr>
            <a:r>
              <a:rPr lang="en-US" sz="2400" dirty="0" smtClean="0"/>
              <a:t> The server is just like any ordinary program running in a computer. </a:t>
            </a:r>
          </a:p>
          <a:p>
            <a:pPr>
              <a:buFont typeface="Arial" pitchFamily="34" charset="0"/>
              <a:buChar char="•"/>
            </a:pPr>
            <a:r>
              <a:rPr lang="en-US" sz="2400" dirty="0" smtClean="0"/>
              <a:t> Each computer is equipped with some ports.</a:t>
            </a:r>
            <a:endParaRPr lang="en-US" sz="2400" dirty="0"/>
          </a:p>
        </p:txBody>
      </p:sp>
      <p:sp>
        <p:nvSpPr>
          <p:cNvPr id="6" name="Rectangle 5"/>
          <p:cNvSpPr/>
          <p:nvPr/>
        </p:nvSpPr>
        <p:spPr>
          <a:xfrm>
            <a:off x="0" y="6172200"/>
            <a:ext cx="2456826" cy="307777"/>
          </a:xfrm>
          <a:prstGeom prst="rect">
            <a:avLst/>
          </a:prstGeom>
        </p:spPr>
        <p:txBody>
          <a:bodyPr wrap="none">
            <a:spAutoFit/>
          </a:bodyPr>
          <a:lstStyle/>
          <a:p>
            <a:r>
              <a:rPr lang="en-US" sz="1400" i="1" dirty="0" smtClean="0"/>
              <a:t>Reference: </a:t>
            </a:r>
            <a:r>
              <a:rPr lang="en-US" sz="1400" i="1" dirty="0" err="1" smtClean="0"/>
              <a:t>isinotes</a:t>
            </a:r>
            <a:r>
              <a:rPr lang="en-US" sz="1400" i="1" dirty="0" smtClean="0"/>
              <a:t>/</a:t>
            </a:r>
            <a:r>
              <a:rPr lang="en-US" sz="1400" i="1" dirty="0" err="1" smtClean="0"/>
              <a:t>javatut</a:t>
            </a:r>
            <a:r>
              <a:rPr lang="en-US" sz="1400" i="1" dirty="0" smtClean="0"/>
              <a:t>/net</a:t>
            </a:r>
            <a:endParaRPr lang="en-US" sz="1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wipe(down)">
                                      <p:cBhvr>
                                        <p:cTn id="7" dur="500"/>
                                        <p:tgtEl>
                                          <p:spTgt spid="65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overview</a:t>
            </a:r>
            <a:endParaRPr lang="en-US" dirty="0"/>
          </a:p>
        </p:txBody>
      </p:sp>
      <p:pic>
        <p:nvPicPr>
          <p:cNvPr id="94210" name="Picture 2" descr="http://www.angelfire.com/falcon/isinotes/javatut/net/netwk1.gif"/>
          <p:cNvPicPr>
            <a:picLocks noChangeAspect="1" noChangeArrowheads="1"/>
          </p:cNvPicPr>
          <p:nvPr/>
        </p:nvPicPr>
        <p:blipFill>
          <a:blip r:embed="rId2"/>
          <a:srcRect/>
          <a:stretch>
            <a:fillRect/>
          </a:stretch>
        </p:blipFill>
        <p:spPr bwMode="auto">
          <a:xfrm>
            <a:off x="2133600" y="3150577"/>
            <a:ext cx="4191000" cy="2945423"/>
          </a:xfrm>
          <a:prstGeom prst="rect">
            <a:avLst/>
          </a:prstGeom>
          <a:noFill/>
        </p:spPr>
      </p:pic>
      <p:sp>
        <p:nvSpPr>
          <p:cNvPr id="5" name="Rectangle 4"/>
          <p:cNvSpPr/>
          <p:nvPr/>
        </p:nvSpPr>
        <p:spPr>
          <a:xfrm>
            <a:off x="304800" y="1066800"/>
            <a:ext cx="8839200" cy="1200329"/>
          </a:xfrm>
          <a:prstGeom prst="rect">
            <a:avLst/>
          </a:prstGeom>
        </p:spPr>
        <p:txBody>
          <a:bodyPr wrap="square">
            <a:spAutoFit/>
          </a:bodyPr>
          <a:lstStyle/>
          <a:p>
            <a:pPr>
              <a:buFont typeface="Arial" pitchFamily="34" charset="0"/>
              <a:buChar char="•"/>
            </a:pPr>
            <a:r>
              <a:rPr lang="en-US" dirty="0" smtClean="0"/>
              <a:t> The server connects to one of the ports. </a:t>
            </a:r>
          </a:p>
          <a:p>
            <a:pPr>
              <a:buFont typeface="Arial" pitchFamily="34" charset="0"/>
              <a:buChar char="•"/>
            </a:pPr>
            <a:r>
              <a:rPr lang="en-US" dirty="0" smtClean="0"/>
              <a:t> This process is called </a:t>
            </a:r>
            <a:r>
              <a:rPr lang="en-US" b="1" dirty="0" smtClean="0"/>
              <a:t>binding</a:t>
            </a:r>
            <a:r>
              <a:rPr lang="en-US" dirty="0" smtClean="0"/>
              <a:t> to a port. </a:t>
            </a:r>
          </a:p>
          <a:p>
            <a:pPr>
              <a:buFont typeface="Arial" pitchFamily="34" charset="0"/>
              <a:buChar char="•"/>
            </a:pPr>
            <a:r>
              <a:rPr lang="en-US" dirty="0" smtClean="0"/>
              <a:t> The connection is called a server socket. </a:t>
            </a:r>
          </a:p>
          <a:p>
            <a:endParaRPr lang="en-US" dirty="0" smtClean="0"/>
          </a:p>
        </p:txBody>
      </p:sp>
      <p:sp>
        <p:nvSpPr>
          <p:cNvPr id="6" name="TextBox 5"/>
          <p:cNvSpPr txBox="1"/>
          <p:nvPr/>
        </p:nvSpPr>
        <p:spPr>
          <a:xfrm>
            <a:off x="228600" y="2133600"/>
            <a:ext cx="8915400" cy="646331"/>
          </a:xfrm>
          <a:prstGeom prst="rect">
            <a:avLst/>
          </a:prstGeom>
          <a:noFill/>
        </p:spPr>
        <p:txBody>
          <a:bodyPr wrap="square" rtlCol="0">
            <a:spAutoFit/>
          </a:bodyPr>
          <a:lstStyle/>
          <a:p>
            <a:r>
              <a:rPr lang="en-US" dirty="0" smtClean="0"/>
              <a:t> </a:t>
            </a:r>
            <a:r>
              <a:rPr lang="en-US" i="1" dirty="0" smtClean="0"/>
              <a:t>The Java server code that does this is: </a:t>
            </a:r>
          </a:p>
          <a:p>
            <a:r>
              <a:rPr lang="en-US" dirty="0" smtClean="0"/>
              <a:t> </a:t>
            </a:r>
            <a:r>
              <a:rPr lang="en-US" b="1" dirty="0" err="1" smtClean="0">
                <a:latin typeface="Courier New" pitchFamily="49" charset="0"/>
                <a:cs typeface="Courier New" pitchFamily="49" charset="0"/>
              </a:rPr>
              <a:t>ServerSocket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ss</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ServerSocket</a:t>
            </a:r>
            <a:r>
              <a:rPr lang="en-US" b="1" dirty="0" smtClean="0">
                <a:latin typeface="Courier New" pitchFamily="49" charset="0"/>
                <a:cs typeface="Courier New" pitchFamily="49" charset="0"/>
              </a:rPr>
              <a:t>(1234);//1234 is port number</a:t>
            </a:r>
            <a:endParaRPr lang="en-US" dirty="0"/>
          </a:p>
        </p:txBody>
      </p:sp>
      <p:sp>
        <p:nvSpPr>
          <p:cNvPr id="7" name="Rectangle 6"/>
          <p:cNvSpPr/>
          <p:nvPr/>
        </p:nvSpPr>
        <p:spPr>
          <a:xfrm>
            <a:off x="0" y="6172200"/>
            <a:ext cx="2456826" cy="307777"/>
          </a:xfrm>
          <a:prstGeom prst="rect">
            <a:avLst/>
          </a:prstGeom>
        </p:spPr>
        <p:txBody>
          <a:bodyPr wrap="none">
            <a:spAutoFit/>
          </a:bodyPr>
          <a:lstStyle/>
          <a:p>
            <a:r>
              <a:rPr lang="en-US" sz="1400" i="1" dirty="0" smtClean="0"/>
              <a:t>Reference: </a:t>
            </a:r>
            <a:r>
              <a:rPr lang="en-US" sz="1400" i="1" dirty="0" err="1" smtClean="0"/>
              <a:t>isinotes</a:t>
            </a:r>
            <a:r>
              <a:rPr lang="en-US" sz="1400" i="1" dirty="0" smtClean="0"/>
              <a:t>/</a:t>
            </a:r>
            <a:r>
              <a:rPr lang="en-US" sz="1400" i="1" dirty="0" err="1" smtClean="0"/>
              <a:t>javatut</a:t>
            </a:r>
            <a:r>
              <a:rPr lang="en-US" sz="1400" i="1" dirty="0" smtClean="0"/>
              <a:t>/net</a:t>
            </a:r>
            <a:endParaRPr lang="en-US" sz="1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94210"/>
                                        </p:tgtEl>
                                        <p:attrNameLst>
                                          <p:attrName>style.visibility</p:attrName>
                                        </p:attrNameLst>
                                      </p:cBhvr>
                                      <p:to>
                                        <p:strVal val="visible"/>
                                      </p:to>
                                    </p:set>
                                    <p:animEffect transition="in" filter="blinds(horizontal)">
                                      <p:cBhvr>
                                        <p:cTn id="10" dur="500"/>
                                        <p:tgtEl>
                                          <p:spTgt spid="942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7256</TotalTime>
  <Words>1454</Words>
  <Application>Microsoft Office PowerPoint</Application>
  <PresentationFormat>On-screen Show (4:3)</PresentationFormat>
  <Paragraphs>266</Paragraphs>
  <Slides>28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Consolas</vt:lpstr>
      <vt:lpstr>Courier New</vt:lpstr>
      <vt:lpstr>Open Sans</vt:lpstr>
      <vt:lpstr>Open Sans Extrabold</vt:lpstr>
      <vt:lpstr>Open Sans Semibold</vt:lpstr>
      <vt:lpstr>SimHei</vt:lpstr>
      <vt:lpstr>Times New Roman</vt:lpstr>
      <vt:lpstr>Wingdings</vt:lpstr>
      <vt:lpstr>Office Theme</vt:lpstr>
      <vt:lpstr>Unit - 10 Networking with java.net package</vt:lpstr>
      <vt:lpstr>Classes in java.net package</vt:lpstr>
      <vt:lpstr>InetAddress</vt:lpstr>
      <vt:lpstr>Methods of InetAddress</vt:lpstr>
      <vt:lpstr>Example of InetAddress</vt:lpstr>
      <vt:lpstr>Socket overview</vt:lpstr>
      <vt:lpstr>Client – Server Communication</vt:lpstr>
      <vt:lpstr>Socket overview</vt:lpstr>
      <vt:lpstr>Socket overview</vt:lpstr>
      <vt:lpstr>Socket overview</vt:lpstr>
      <vt:lpstr>Socket overview</vt:lpstr>
      <vt:lpstr>Socket overview</vt:lpstr>
      <vt:lpstr>Socket overview</vt:lpstr>
      <vt:lpstr>Socket overview</vt:lpstr>
      <vt:lpstr>Socket overview</vt:lpstr>
      <vt:lpstr>Socket overview</vt:lpstr>
      <vt:lpstr>Socket class</vt:lpstr>
      <vt:lpstr>Socket (Cont.)</vt:lpstr>
      <vt:lpstr>ServerSocket class</vt:lpstr>
      <vt:lpstr>ServerSocket methods</vt:lpstr>
      <vt:lpstr>Example for Socket/ServerSocket</vt:lpstr>
      <vt:lpstr>Example (Cont.) Socket/ServerSocket</vt:lpstr>
      <vt:lpstr>DatagramSocket class</vt:lpstr>
      <vt:lpstr>DatagramSocket methods</vt:lpstr>
      <vt:lpstr>DatagramPacket class</vt:lpstr>
      <vt:lpstr>DatagramPacket constructors </vt:lpstr>
      <vt:lpstr>Example for DatagramSocket/Packet</vt:lpstr>
      <vt:lpstr>Example (Cont.)</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NAIMISH</cp:lastModifiedBy>
  <cp:revision>1240</cp:revision>
  <dcterms:created xsi:type="dcterms:W3CDTF">2013-05-17T03:00:03Z</dcterms:created>
  <dcterms:modified xsi:type="dcterms:W3CDTF">2017-10-30T03:16:23Z</dcterms:modified>
</cp:coreProperties>
</file>