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29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21" r:id="rId18"/>
    <p:sldId id="322" r:id="rId19"/>
    <p:sldId id="316" r:id="rId20"/>
    <p:sldId id="317" r:id="rId21"/>
    <p:sldId id="318" r:id="rId22"/>
    <p:sldId id="319" r:id="rId23"/>
    <p:sldId id="32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gxjg+zFBWPAJofAVTdOng==" hashData="8sDz0ol7fC5tgK91q4Gn7LF0jNMwnxkVy+nvzVlDvxOApvKaRj8Ed4/W7CzGqPbadr/BlIgu5ltNCqgk67ixg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FF6702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60"/>
  </p:normalViewPr>
  <p:slideViewPr>
    <p:cSldViewPr>
      <p:cViewPr varScale="1">
        <p:scale>
          <a:sx n="65" d="100"/>
          <a:sy n="65" d="100"/>
        </p:scale>
        <p:origin x="8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30-10-2017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440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Unit-11 Introduction to Object Orientation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1828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4114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Arjun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V.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Bala</a:t>
            </a:r>
            <a:endParaRPr lang="en-US" sz="4000" dirty="0" smtClean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9624822202</a:t>
            </a:r>
            <a:endParaRPr lang="en-US" sz="2800" dirty="0" smtClean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arjun.bala@darshan.ac.in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52400"/>
            <a:ext cx="6553200" cy="4495800"/>
          </a:xfrm>
        </p:spPr>
        <p:txBody>
          <a:bodyPr anchor="b">
            <a:noAutofit/>
          </a:bodyPr>
          <a:lstStyle/>
          <a:p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- 11</a:t>
            </a:r>
            <a:b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Introduction to Object Orientation</a:t>
            </a:r>
            <a:endParaRPr lang="en-US" sz="7200" b="1" dirty="0"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953000" y="4724400"/>
            <a:ext cx="38862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z="4000" dirty="0" smtClean="0">
                <a:solidFill>
                  <a:schemeClr val="bg1"/>
                </a:solidFill>
              </a:rPr>
              <a:t>OOP JAVA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2150704</a:t>
            </a:r>
          </a:p>
          <a:p>
            <a:pPr lvl="0"/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Semester 5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2" descr="http://blog.newrelic.com/wp-content/uploads/java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3050" y="-152400"/>
            <a:ext cx="4933950" cy="4933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 .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analyst scrutinizes and rigorously restates the requirements from system conception by constructing models.</a:t>
            </a:r>
          </a:p>
          <a:p>
            <a:r>
              <a:rPr lang="en-US" dirty="0" smtClean="0"/>
              <a:t>The analyst must work with the requestor to understand the problem, because problem statements are rarely complete or correct.</a:t>
            </a:r>
          </a:p>
          <a:p>
            <a:r>
              <a:rPr lang="en-US" dirty="0" smtClean="0"/>
              <a:t>The analysis model is a concise, precise abstraction of what the desired system must do, not how it will be done.</a:t>
            </a:r>
          </a:p>
          <a:p>
            <a:r>
              <a:rPr lang="en-US" dirty="0" smtClean="0"/>
              <a:t>The analysis model should not contain implementation decisions.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 . 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analysis model has two parts: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dirty="0" smtClean="0"/>
              <a:t>domain model</a:t>
            </a:r>
            <a:r>
              <a:rPr lang="en-US" sz="2400" dirty="0" smtClean="0"/>
              <a:t>, a description of the real-world objects reflected within the system;</a:t>
            </a:r>
          </a:p>
          <a:p>
            <a:pPr lvl="1"/>
            <a:r>
              <a:rPr lang="en-US" sz="2400" dirty="0" smtClean="0"/>
              <a:t>and the </a:t>
            </a:r>
            <a:r>
              <a:rPr lang="en-US" sz="2400" b="1" dirty="0" smtClean="0"/>
              <a:t>application model</a:t>
            </a:r>
            <a:r>
              <a:rPr lang="en-US" sz="2400" dirty="0" smtClean="0"/>
              <a:t>, a description of the parts of the application system itself that visible to the user.</a:t>
            </a:r>
            <a:endParaRPr lang="en-US" dirty="0" smtClean="0"/>
          </a:p>
          <a:p>
            <a:r>
              <a:rPr lang="en-US" dirty="0" smtClean="0"/>
              <a:t>Task of Analyst:</a:t>
            </a:r>
          </a:p>
          <a:p>
            <a:pPr lvl="1"/>
            <a:r>
              <a:rPr lang="en-US" sz="2400" dirty="0" smtClean="0"/>
              <a:t>Must work with the requester (client) to understand the problem, because problem statements are rarely complete or correct.</a:t>
            </a:r>
          </a:p>
          <a:p>
            <a:pPr lvl="1"/>
            <a:r>
              <a:rPr lang="en-US" sz="2400" dirty="0" smtClean="0"/>
              <a:t>To design the Analysis model which demonstrates what the desired system must do, not how it will be done.</a:t>
            </a:r>
          </a:p>
          <a:p>
            <a:pPr lvl="1"/>
            <a:r>
              <a:rPr lang="en-US" sz="2400" dirty="0" smtClean="0"/>
              <a:t>Analyst is not concerned about implementation decision.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 .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development team devises a high-level strategy – the system architecture – for solving the application problem.</a:t>
            </a:r>
          </a:p>
          <a:p>
            <a:r>
              <a:rPr lang="en-US" dirty="0" smtClean="0"/>
              <a:t>They also establish policies that will serve as a default for the subsequent, more detailed portions of design.</a:t>
            </a:r>
          </a:p>
          <a:p>
            <a:r>
              <a:rPr lang="en-US" dirty="0" smtClean="0"/>
              <a:t>The system designer must decide what performance characteristics to optimize, choose a strategy of attacking the problem, and make tentative resource allocations.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 . System Design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Design of the System</a:t>
            </a:r>
          </a:p>
          <a:p>
            <a:r>
              <a:rPr lang="en-US" dirty="0" smtClean="0"/>
              <a:t>Objects Identified</a:t>
            </a:r>
          </a:p>
          <a:p>
            <a:r>
              <a:rPr lang="en-US" dirty="0" smtClean="0"/>
              <a:t>Database Designed</a:t>
            </a:r>
          </a:p>
          <a:p>
            <a:r>
              <a:rPr lang="en-US" dirty="0" smtClean="0"/>
              <a:t>Program Specification drawn up</a:t>
            </a:r>
          </a:p>
          <a:p>
            <a:r>
              <a:rPr lang="en-US" dirty="0" smtClean="0"/>
              <a:t>Implementation plan drawn up</a:t>
            </a:r>
          </a:p>
          <a:p>
            <a:r>
              <a:rPr lang="en-US" dirty="0" smtClean="0"/>
              <a:t>Task of system designer:</a:t>
            </a:r>
          </a:p>
          <a:p>
            <a:pPr lvl="1"/>
            <a:r>
              <a:rPr lang="en-US" dirty="0" smtClean="0"/>
              <a:t>Must decide what performance characteristics to optimize.</a:t>
            </a:r>
          </a:p>
          <a:p>
            <a:pPr lvl="1"/>
            <a:r>
              <a:rPr lang="en-US" dirty="0" smtClean="0"/>
              <a:t>Making tentative resource allocation.</a:t>
            </a:r>
          </a:p>
          <a:p>
            <a:pPr lvl="1"/>
            <a:r>
              <a:rPr lang="en-US" dirty="0" smtClean="0"/>
              <a:t>Designer should choose an appropriate communication protocol and memory buffering strategy.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 . Class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class designer adds details to the analysis model in accordance with the system design strategy.</a:t>
            </a:r>
          </a:p>
          <a:p>
            <a:r>
              <a:rPr lang="en-US" dirty="0" smtClean="0"/>
              <a:t>The class designer expands both domain and application objects using the same OO concepts and notation, although they exist on different conceptual (theoretical/abstract) planes.</a:t>
            </a:r>
          </a:p>
          <a:p>
            <a:r>
              <a:rPr lang="en-US" dirty="0" smtClean="0"/>
              <a:t>The focus of class design is the data structures and algorithms needed to implement each class.</a:t>
            </a:r>
          </a:p>
          <a:p>
            <a:r>
              <a:rPr lang="en-US" dirty="0" smtClean="0"/>
              <a:t>Task of class designer</a:t>
            </a:r>
          </a:p>
          <a:p>
            <a:pPr lvl="1"/>
            <a:r>
              <a:rPr lang="en-US" dirty="0" smtClean="0"/>
              <a:t>add details to analysis model</a:t>
            </a:r>
          </a:p>
          <a:p>
            <a:pPr lvl="1"/>
            <a:r>
              <a:rPr lang="en-US" dirty="0" smtClean="0"/>
              <a:t>They determine data structures and algorithm for each of the operation of window class.</a:t>
            </a:r>
          </a:p>
          <a:p>
            <a:pPr lvl="1"/>
            <a:r>
              <a:rPr lang="en-US" dirty="0" smtClean="0"/>
              <a:t>They elaborate both domain and application objects using same OO concept and notation, although they exist on different conceptual planes.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 .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Implementers translate the classes and relationships developed during class design into a particular programming language, database, or hardware.</a:t>
            </a:r>
          </a:p>
          <a:p>
            <a:r>
              <a:rPr lang="en-US" dirty="0" smtClean="0"/>
              <a:t>During implementation, it is important to follow good software engineering practice so that traceability to the design is apparent and so that the system remains flexible and extensible.</a:t>
            </a:r>
          </a:p>
          <a:p>
            <a:r>
              <a:rPr lang="en-US" dirty="0" smtClean="0"/>
              <a:t>Implementation states:</a:t>
            </a:r>
          </a:p>
          <a:p>
            <a:pPr lvl="1"/>
            <a:r>
              <a:rPr lang="en-US" dirty="0" smtClean="0"/>
              <a:t>Write Programs</a:t>
            </a:r>
          </a:p>
          <a:p>
            <a:pPr lvl="1"/>
            <a:r>
              <a:rPr lang="en-US" dirty="0" smtClean="0"/>
              <a:t>Create Database</a:t>
            </a:r>
          </a:p>
          <a:p>
            <a:pPr lvl="1"/>
            <a:r>
              <a:rPr lang="en-US" dirty="0" smtClean="0"/>
              <a:t>Document System</a:t>
            </a:r>
          </a:p>
          <a:p>
            <a:pPr lvl="1"/>
            <a:r>
              <a:rPr lang="en-US" dirty="0" smtClean="0"/>
              <a:t>Train Users</a:t>
            </a:r>
          </a:p>
          <a:p>
            <a:pPr lvl="1"/>
            <a:r>
              <a:rPr lang="en-US" dirty="0" smtClean="0"/>
              <a:t>Trial run of the system</a:t>
            </a:r>
          </a:p>
          <a:p>
            <a:pPr lvl="1"/>
            <a:r>
              <a:rPr lang="en-US" dirty="0" smtClean="0"/>
              <a:t>Test and Accept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 . Implementation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of Implementers</a:t>
            </a:r>
          </a:p>
          <a:p>
            <a:pPr lvl="1"/>
            <a:r>
              <a:rPr lang="en-US" dirty="0" smtClean="0"/>
              <a:t>Translates the classes and relationships developed during class design into particular programming language, database or hardware.</a:t>
            </a:r>
          </a:p>
          <a:p>
            <a:pPr lvl="1"/>
            <a:r>
              <a:rPr lang="en-US" dirty="0" smtClean="0"/>
              <a:t>Programming should be straight forward, because all the hard decision has already been made.</a:t>
            </a:r>
          </a:p>
          <a:p>
            <a:pPr lvl="1"/>
            <a:r>
              <a:rPr lang="en-US" dirty="0" smtClean="0"/>
              <a:t>During implementation, it is important to follow good software engineering practice so that traceability to the design is apparent (clear).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350" y="295275"/>
            <a:ext cx="6591300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447800" y="914400"/>
            <a:ext cx="27432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0600" y="838200"/>
            <a:ext cx="28194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3581400"/>
            <a:ext cx="2819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3962400"/>
            <a:ext cx="2819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4267200"/>
            <a:ext cx="2819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8200" y="4800600"/>
            <a:ext cx="2819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48200" y="5334000"/>
            <a:ext cx="2819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3505200"/>
            <a:ext cx="2819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47800" y="3810000"/>
            <a:ext cx="2819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47800" y="4114800"/>
            <a:ext cx="2819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47800" y="4648200"/>
            <a:ext cx="2819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software engineering think vs reality cli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571499"/>
            <a:ext cx="8810625" cy="56007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6200" y="609600"/>
            <a:ext cx="1524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685800"/>
            <a:ext cx="15240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609600"/>
            <a:ext cx="1524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609600"/>
            <a:ext cx="1524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609600"/>
            <a:ext cx="1524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3800" y="609600"/>
            <a:ext cx="1524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" y="3429000"/>
            <a:ext cx="1524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3429000"/>
            <a:ext cx="1524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0" y="3429000"/>
            <a:ext cx="1524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0" y="3429000"/>
            <a:ext cx="1524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19800" y="3429000"/>
            <a:ext cx="1524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43800" y="3429000"/>
            <a:ext cx="1524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Class Model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Interaction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 (OO)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Object-oriented (OO) means that we organize software as a collection of isolated objects that incorporate both data structure and behavior</a:t>
            </a:r>
          </a:p>
          <a:p>
            <a:r>
              <a:rPr lang="en-US" dirty="0" smtClean="0"/>
              <a:t>Object Orientation is about viewing and modeling the world/system as a set of interacting and interrelated objects</a:t>
            </a:r>
          </a:p>
          <a:p>
            <a:r>
              <a:rPr lang="en-US" dirty="0" smtClean="0"/>
              <a:t>Characteristics of OO approach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Identity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Classification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Inheritance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polymorphism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Class 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structure of an object in system includes: </a:t>
            </a:r>
          </a:p>
          <a:p>
            <a:pPr lvl="1"/>
            <a:r>
              <a:rPr lang="en-US" sz="2400" dirty="0" smtClean="0"/>
              <a:t>Identity </a:t>
            </a:r>
          </a:p>
          <a:p>
            <a:pPr lvl="1"/>
            <a:r>
              <a:rPr lang="en-US" sz="2400" dirty="0" smtClean="0"/>
              <a:t>Relationship to other object </a:t>
            </a:r>
          </a:p>
          <a:p>
            <a:pPr lvl="1"/>
            <a:r>
              <a:rPr lang="en-US" sz="2400" dirty="0" smtClean="0"/>
              <a:t>Attributes  </a:t>
            </a:r>
          </a:p>
          <a:p>
            <a:pPr lvl="1"/>
            <a:r>
              <a:rPr lang="en-US" sz="2400" dirty="0" smtClean="0"/>
              <a:t>Operations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model provides context for state and interaction model. </a:t>
            </a:r>
          </a:p>
          <a:p>
            <a:r>
              <a:rPr lang="en-US" dirty="0" smtClean="0"/>
              <a:t>The goal in constructing class model is to capture those concepts from real world that are important to application.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State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history and behavior of a system with respect to time. </a:t>
            </a:r>
          </a:p>
          <a:p>
            <a:r>
              <a:rPr lang="en-US" dirty="0" smtClean="0"/>
              <a:t>Explains context of events and organization of events with states. </a:t>
            </a:r>
          </a:p>
          <a:p>
            <a:r>
              <a:rPr lang="en-US" dirty="0" smtClean="0"/>
              <a:t>Actions and events in state model become operations on object in class model.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Interaction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Explains interactions between objects. </a:t>
            </a:r>
          </a:p>
          <a:p>
            <a:r>
              <a:rPr lang="en-US" dirty="0" smtClean="0"/>
              <a:t>It also explains, how individual object collaborate to achieve behavior of system as a whole.</a:t>
            </a:r>
          </a:p>
          <a:p>
            <a:pPr lvl="1"/>
            <a:r>
              <a:rPr lang="en-US" sz="2400" b="1" dirty="0" smtClean="0"/>
              <a:t>Use Case Model:  </a:t>
            </a:r>
            <a:r>
              <a:rPr lang="en-US" sz="2400" dirty="0" smtClean="0"/>
              <a:t>Document major theme for interactions between system and outside actors. </a:t>
            </a:r>
          </a:p>
          <a:p>
            <a:pPr lvl="1"/>
            <a:r>
              <a:rPr lang="en-US" sz="2400" b="1" dirty="0" smtClean="0"/>
              <a:t>Sequence Model:  </a:t>
            </a:r>
            <a:r>
              <a:rPr lang="en-US" sz="2400" dirty="0" smtClean="0"/>
              <a:t>Describes object that interact and time sequence of their interactions. </a:t>
            </a:r>
          </a:p>
          <a:p>
            <a:pPr lvl="1"/>
            <a:r>
              <a:rPr lang="en-US" sz="2400" b="1" dirty="0" smtClean="0"/>
              <a:t>Activity Model:  </a:t>
            </a:r>
            <a:r>
              <a:rPr lang="en-US" sz="2400" dirty="0" smtClean="0"/>
              <a:t>shows flow of control among processing steps of a computation.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among the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model describes one aspect of the system but contains references to the other models, The class model describes data structure on which the state and interaction models operate. </a:t>
            </a:r>
          </a:p>
          <a:p>
            <a:r>
              <a:rPr lang="en-US" dirty="0" smtClean="0"/>
              <a:t>The operations in the class model correspond to events and actions. </a:t>
            </a:r>
          </a:p>
          <a:p>
            <a:r>
              <a:rPr lang="en-US" dirty="0" smtClean="0"/>
              <a:t>The state model describes the control structure of objects. It shows decision that depends on object values causes actions that change object values and state. </a:t>
            </a:r>
          </a:p>
          <a:p>
            <a:r>
              <a:rPr lang="en-US" dirty="0" smtClean="0"/>
              <a:t>The interaction models focuses on the exchanges between objects and provide a complete overview of the operation of a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.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Identity means data is quantized into discrete and distinguishable entities.</a:t>
            </a:r>
          </a:p>
          <a:p>
            <a:r>
              <a:rPr lang="en-US" dirty="0" smtClean="0"/>
              <a:t>Each object is having its own inherent identity.</a:t>
            </a:r>
          </a:p>
          <a:p>
            <a:pPr lvl="1"/>
            <a:r>
              <a:rPr lang="en-US" dirty="0" smtClean="0"/>
              <a:t>e.g. identity of Pen object is very different with an identity of Table object</a:t>
            </a:r>
          </a:p>
          <a:p>
            <a:r>
              <a:rPr lang="en-US" dirty="0" smtClean="0"/>
              <a:t>Objects are distinct even if all their attribute values (i.e. name and size) are identical.</a:t>
            </a:r>
          </a:p>
          <a:p>
            <a:r>
              <a:rPr lang="en-US" dirty="0" smtClean="0"/>
              <a:t>In programming language each object has unique handle by which it can be referenced.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.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entities with the same structure (attributes) and behavior (operations) are grouped into classes.</a:t>
            </a:r>
          </a:p>
          <a:p>
            <a:pPr lvl="1"/>
            <a:r>
              <a:rPr lang="en-US" dirty="0" smtClean="0"/>
              <a:t>Example: Paragraph, Chess Piece etc.</a:t>
            </a:r>
          </a:p>
          <a:p>
            <a:r>
              <a:rPr lang="en-US" dirty="0" smtClean="0"/>
              <a:t>A class is an abstraction that describes properties important to an application and ignores the rest.</a:t>
            </a:r>
          </a:p>
          <a:p>
            <a:r>
              <a:rPr lang="en-US" dirty="0" smtClean="0"/>
              <a:t>Each class describes a possibly infinite set of individual objects.</a:t>
            </a:r>
          </a:p>
          <a:p>
            <a:r>
              <a:rPr lang="en-US" dirty="0" smtClean="0"/>
              <a:t>Choice of class is arbitrary and depends on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.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Sharing of attributes and operations based on a hierarchical relationship.</a:t>
            </a:r>
          </a:p>
          <a:p>
            <a:r>
              <a:rPr lang="en-US" dirty="0" smtClean="0"/>
              <a:t>Each subclass inherits all features of super class and adds its unique features.</a:t>
            </a:r>
          </a:p>
          <a:p>
            <a:r>
              <a:rPr lang="en-US" dirty="0" smtClean="0"/>
              <a:t>A super class has general information that subclasses refine and elaborate.</a:t>
            </a:r>
          </a:p>
          <a:p>
            <a:pPr lvl="1"/>
            <a:r>
              <a:rPr lang="en-US" dirty="0" smtClean="0"/>
              <a:t>Example, Scrolling Window, and Fixed Window are subclasses of Window.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.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 means that the same operation may behave differently for different classes.</a:t>
            </a:r>
          </a:p>
          <a:p>
            <a:r>
              <a:rPr lang="en-US" dirty="0" smtClean="0"/>
              <a:t>Example, the move operation behaves differently for a pawn than for the queen in a chess game.</a:t>
            </a:r>
          </a:p>
          <a:p>
            <a:r>
              <a:rPr lang="en-US" dirty="0" smtClean="0"/>
              <a:t>One more interesting example would be…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6386" name="Picture 2" descr="Image result for sidhu as cricke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733800"/>
            <a:ext cx="1524000" cy="2286001"/>
          </a:xfrm>
          <a:prstGeom prst="rect">
            <a:avLst/>
          </a:prstGeom>
          <a:noFill/>
        </p:spPr>
      </p:pic>
      <p:pic>
        <p:nvPicPr>
          <p:cNvPr id="16388" name="Picture 4" descr="Image result for sidhu in parliame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810000"/>
            <a:ext cx="3276600" cy="2111588"/>
          </a:xfrm>
          <a:prstGeom prst="rect">
            <a:avLst/>
          </a:prstGeom>
          <a:noFill/>
        </p:spPr>
      </p:pic>
      <p:pic>
        <p:nvPicPr>
          <p:cNvPr id="16390" name="Picture 6" descr="Image result for sidhu in parliamen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810000"/>
            <a:ext cx="3074918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 Development and Graphical notation represents OO concept.</a:t>
            </a:r>
          </a:p>
          <a:p>
            <a:r>
              <a:rPr lang="en-US" dirty="0" smtClean="0"/>
              <a:t>Methodology consists of building a model of an application and then adding details to it during analysis phase.</a:t>
            </a:r>
          </a:p>
          <a:p>
            <a:r>
              <a:rPr lang="en-US" dirty="0" smtClean="0"/>
              <a:t>The same seamless notation is used from analysis to design to implementation.</a:t>
            </a:r>
          </a:p>
          <a:p>
            <a:r>
              <a:rPr lang="en-US" dirty="0" smtClean="0"/>
              <a:t>Therefore information used in one stage can be reused in the next stage.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System Conception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Analysis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System Design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Class Design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Implementation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. System Conception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Conception means origin of the system.</a:t>
            </a:r>
          </a:p>
          <a:p>
            <a:r>
              <a:rPr lang="en-US" dirty="0" smtClean="0"/>
              <a:t>Software development begins with business analyst or users conceiving an application and formulating tentative requirement.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8044</TotalTime>
  <Words>1233</Words>
  <Application>Microsoft Office PowerPoint</Application>
  <PresentationFormat>On-screen Show (4:3)</PresentationFormat>
  <Paragraphs>149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- 11 Introduction to Object Orientation</vt:lpstr>
      <vt:lpstr>Object-Orientation (OO)</vt:lpstr>
      <vt:lpstr>1 . Identity</vt:lpstr>
      <vt:lpstr>2 . Classification</vt:lpstr>
      <vt:lpstr>3 . Inheritance</vt:lpstr>
      <vt:lpstr>4 . Polymorphism</vt:lpstr>
      <vt:lpstr>OO Methodology</vt:lpstr>
      <vt:lpstr>Methodology Stages</vt:lpstr>
      <vt:lpstr>I . System Conception</vt:lpstr>
      <vt:lpstr>II . Analysis</vt:lpstr>
      <vt:lpstr>II . Analysis (Cont.)</vt:lpstr>
      <vt:lpstr>III . System Design</vt:lpstr>
      <vt:lpstr>III . System Design (Cont.)</vt:lpstr>
      <vt:lpstr>IV . Class Design</vt:lpstr>
      <vt:lpstr>V . Implementation</vt:lpstr>
      <vt:lpstr>V . Implementation (Cont.)</vt:lpstr>
      <vt:lpstr>PowerPoint Presentation</vt:lpstr>
      <vt:lpstr>PowerPoint Presentation</vt:lpstr>
      <vt:lpstr>The Three Models</vt:lpstr>
      <vt:lpstr>1. Class  Model</vt:lpstr>
      <vt:lpstr>2. State Model</vt:lpstr>
      <vt:lpstr>3. Interaction Model </vt:lpstr>
      <vt:lpstr>Relationship among the Models 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</cp:lastModifiedBy>
  <cp:revision>1262</cp:revision>
  <dcterms:created xsi:type="dcterms:W3CDTF">2013-05-17T03:00:03Z</dcterms:created>
  <dcterms:modified xsi:type="dcterms:W3CDTF">2017-10-30T03:16:46Z</dcterms:modified>
</cp:coreProperties>
</file>