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30" r:id="rId4"/>
    <p:sldId id="325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2" r:id="rId15"/>
    <p:sldId id="344" r:id="rId16"/>
    <p:sldId id="345" r:id="rId17"/>
    <p:sldId id="34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7GuEF8hdqh1EV/GkDiJnQ==" hashData="NOTkGA7eyoxt4NHaCQQS7jEXn3pPnHBHRQWy+3Mcwfg2p3PIztKgmNKFVbjQdTNKO7Sy1f6H5c4rcnEQcVqsi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 varScale="1">
        <p:scale>
          <a:sx n="65" d="100"/>
          <a:sy n="65" d="100"/>
        </p:scale>
        <p:origin x="8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30-10-2017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440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Unit-12,13 Class Modeling		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1828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114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V.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 smtClean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 smtClean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2400"/>
            <a:ext cx="6553200" cy="4495800"/>
          </a:xfrm>
        </p:spPr>
        <p:txBody>
          <a:bodyPr anchor="b">
            <a:noAutofit/>
          </a:bodyPr>
          <a:lstStyle/>
          <a:p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12,13</a:t>
            </a:r>
            <a:b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Class Modeling</a:t>
            </a:r>
            <a:endParaRPr lang="en-US" sz="7200" b="1" dirty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53000" y="4724400"/>
            <a:ext cx="3886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z="4000" dirty="0" smtClean="0">
                <a:solidFill>
                  <a:schemeClr val="bg1"/>
                </a:solidFill>
              </a:rPr>
              <a:t>OOP JAVA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2150704</a:t>
            </a:r>
          </a:p>
          <a:p>
            <a:pPr lvl="0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Semester 5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2" descr="http://blog.newrelic.com/wp-content/uploads/java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3050" y="-152400"/>
            <a:ext cx="4933950" cy="4933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Notations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Qualified Association</a:t>
            </a:r>
          </a:p>
          <a:p>
            <a:pPr lvl="1"/>
            <a:r>
              <a:rPr lang="en-US" dirty="0" smtClean="0"/>
              <a:t>Qualification increases the precision of a model. It is used to avoid many to many multiplicities and it converts into one to one multiplicity.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Enumeration</a:t>
            </a:r>
          </a:p>
          <a:p>
            <a:pPr lvl="1"/>
            <a:r>
              <a:rPr lang="en-US" dirty="0" smtClean="0"/>
              <a:t>An enumeration is a data type that has a finite set of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200400" y="4648200"/>
          <a:ext cx="25146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&lt;&lt; enumeration &gt;&gt;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8200" y="2316480"/>
          <a:ext cx="25146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867400" y="2316480"/>
          <a:ext cx="27432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>
            <a:stCxn id="20" idx="3"/>
          </p:cNvCxnSpPr>
          <p:nvPr/>
        </p:nvCxnSpPr>
        <p:spPr>
          <a:xfrm flipV="1">
            <a:off x="4343400" y="3051930"/>
            <a:ext cx="1600200" cy="12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2800" y="2895600"/>
            <a:ext cx="990600" cy="33855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qualifier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Notations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Aggregation</a:t>
            </a:r>
          </a:p>
          <a:p>
            <a:pPr lvl="1"/>
            <a:r>
              <a:rPr lang="en-US" dirty="0" smtClean="0"/>
              <a:t>It is a strong form of association in which an aggregate object is made of constituent parts.</a:t>
            </a:r>
          </a:p>
          <a:p>
            <a:pPr lvl="1"/>
            <a:r>
              <a:rPr lang="en-US" dirty="0" smtClean="0"/>
              <a:t>Aggregation implies a relationship where the child can exist independently of the parent. Example: </a:t>
            </a:r>
            <a:r>
              <a:rPr lang="en-US" b="1" dirty="0" smtClean="0"/>
              <a:t>Class</a:t>
            </a:r>
            <a:r>
              <a:rPr lang="en-US" dirty="0" smtClean="0"/>
              <a:t> (parent) and </a:t>
            </a:r>
            <a:r>
              <a:rPr lang="en-US" b="1" dirty="0" smtClean="0"/>
              <a:t>Student</a:t>
            </a:r>
            <a:r>
              <a:rPr lang="en-US" dirty="0" smtClean="0"/>
              <a:t> (child). Delete the Class and the Students still exist.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5800" y="4983480"/>
          <a:ext cx="25146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715000" y="4983480"/>
          <a:ext cx="27432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124200" y="3429000"/>
          <a:ext cx="25146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Flowchart: Decision 21"/>
          <p:cNvSpPr/>
          <p:nvPr/>
        </p:nvSpPr>
        <p:spPr>
          <a:xfrm>
            <a:off x="2438400" y="3657600"/>
            <a:ext cx="685800" cy="381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cision 22"/>
          <p:cNvSpPr/>
          <p:nvPr/>
        </p:nvSpPr>
        <p:spPr>
          <a:xfrm>
            <a:off x="5638800" y="3657600"/>
            <a:ext cx="685800" cy="381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hape 26"/>
          <p:cNvCxnSpPr>
            <a:stCxn id="22" idx="1"/>
          </p:cNvCxnSpPr>
          <p:nvPr/>
        </p:nvCxnSpPr>
        <p:spPr>
          <a:xfrm rot="10800000" flipV="1">
            <a:off x="1905000" y="3848100"/>
            <a:ext cx="533400" cy="1181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23" idx="3"/>
          </p:cNvCxnSpPr>
          <p:nvPr/>
        </p:nvCxnSpPr>
        <p:spPr>
          <a:xfrm>
            <a:off x="6324600" y="3848100"/>
            <a:ext cx="914400" cy="1104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Notations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Composition</a:t>
            </a:r>
          </a:p>
          <a:p>
            <a:pPr lvl="1"/>
            <a:r>
              <a:rPr lang="en-US" dirty="0" smtClean="0"/>
              <a:t>It is a form of aggregation. Composition implies ownership of the parts by the whole.</a:t>
            </a:r>
          </a:p>
          <a:p>
            <a:pPr lvl="1"/>
            <a:r>
              <a:rPr lang="en-US" dirty="0" smtClean="0"/>
              <a:t>Composition implies a relationship where the child cannot exist independent of the parent. Example: </a:t>
            </a:r>
            <a:r>
              <a:rPr lang="en-US" b="1" dirty="0" smtClean="0"/>
              <a:t>House</a:t>
            </a:r>
            <a:r>
              <a:rPr lang="en-US" dirty="0" smtClean="0"/>
              <a:t> (parent) and </a:t>
            </a:r>
            <a:r>
              <a:rPr lang="en-US" b="1" dirty="0" smtClean="0"/>
              <a:t>Room</a:t>
            </a:r>
            <a:r>
              <a:rPr lang="en-US" dirty="0" smtClean="0"/>
              <a:t> (child). Rooms don't exist separate to a House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62000" y="4983480"/>
          <a:ext cx="25146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791200" y="4983480"/>
          <a:ext cx="27432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200400" y="3429000"/>
          <a:ext cx="25146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Flowchart: Decision 21"/>
          <p:cNvSpPr/>
          <p:nvPr/>
        </p:nvSpPr>
        <p:spPr>
          <a:xfrm>
            <a:off x="2514600" y="3657600"/>
            <a:ext cx="685800" cy="3810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cision 22"/>
          <p:cNvSpPr/>
          <p:nvPr/>
        </p:nvSpPr>
        <p:spPr>
          <a:xfrm>
            <a:off x="5715000" y="3657600"/>
            <a:ext cx="685800" cy="3810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hape 26"/>
          <p:cNvCxnSpPr>
            <a:stCxn id="22" idx="1"/>
          </p:cNvCxnSpPr>
          <p:nvPr/>
        </p:nvCxnSpPr>
        <p:spPr>
          <a:xfrm rot="10800000" flipV="1">
            <a:off x="1981200" y="3848100"/>
            <a:ext cx="533400" cy="1181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23" idx="3"/>
          </p:cNvCxnSpPr>
          <p:nvPr/>
        </p:nvCxnSpPr>
        <p:spPr>
          <a:xfrm>
            <a:off x="6400800" y="3848100"/>
            <a:ext cx="914400" cy="1104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Notations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 class</a:t>
            </a:r>
          </a:p>
          <a:p>
            <a:pPr lvl="1"/>
            <a:r>
              <a:rPr lang="en-US" dirty="0" smtClean="0"/>
              <a:t>Represents a abstract class in Class Diagram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Package</a:t>
            </a:r>
          </a:p>
          <a:p>
            <a:pPr lvl="1"/>
            <a:r>
              <a:rPr lang="en-US" dirty="0" smtClean="0"/>
              <a:t>A package is a group of elements with common 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76600" y="2133600"/>
          <a:ext cx="25146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&lt;&lt; abstract class &gt;&gt;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495800"/>
            <a:ext cx="1333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Person/Address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11055"/>
              </p:ext>
            </p:extLst>
          </p:nvPr>
        </p:nvGraphicFramePr>
        <p:xfrm>
          <a:off x="1676400" y="1676400"/>
          <a:ext cx="2216348" cy="1370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5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Person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834">
                <a:tc>
                  <a:txBody>
                    <a:bodyPr/>
                    <a:lstStyle/>
                    <a:p>
                      <a:pPr algn="l"/>
                      <a:r>
                        <a:rPr lang="en-IN" sz="1200" b="0" dirty="0" smtClean="0"/>
                        <a:t>+name:</a:t>
                      </a:r>
                      <a:r>
                        <a:rPr lang="en-IN" sz="1200" b="0" baseline="0" dirty="0" smtClean="0"/>
                        <a:t> Char</a:t>
                      </a:r>
                    </a:p>
                    <a:p>
                      <a:pPr algn="l"/>
                      <a:r>
                        <a:rPr lang="en-IN" sz="1200" b="0" baseline="0" dirty="0" smtClean="0"/>
                        <a:t>-</a:t>
                      </a:r>
                      <a:r>
                        <a:rPr lang="en-IN" sz="1200" b="0" baseline="0" dirty="0" err="1" smtClean="0"/>
                        <a:t>phoneno</a:t>
                      </a:r>
                      <a:r>
                        <a:rPr lang="en-IN" sz="1200" b="0" baseline="0" dirty="0" smtClean="0"/>
                        <a:t> : Char</a:t>
                      </a:r>
                    </a:p>
                    <a:p>
                      <a:pPr algn="l"/>
                      <a:r>
                        <a:rPr lang="en-IN" sz="1200" b="0" baseline="0" dirty="0" smtClean="0"/>
                        <a:t>-email : 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84">
                <a:tc>
                  <a:txBody>
                    <a:bodyPr/>
                    <a:lstStyle/>
                    <a:p>
                      <a:pPr algn="l"/>
                      <a:r>
                        <a:rPr lang="en-IN" sz="1200" b="0" dirty="0" smtClean="0"/>
                        <a:t>+</a:t>
                      </a:r>
                      <a:r>
                        <a:rPr lang="en-IN" sz="1200" b="0" dirty="0" err="1" smtClean="0"/>
                        <a:t>purhaseParkingPass</a:t>
                      </a:r>
                      <a:r>
                        <a:rPr lang="en-IN" sz="1200" b="0" dirty="0" smtClean="0"/>
                        <a:t>()</a:t>
                      </a:r>
                      <a:endParaRPr lang="en-IN" sz="12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11055"/>
              </p:ext>
            </p:extLst>
          </p:nvPr>
        </p:nvGraphicFramePr>
        <p:xfrm>
          <a:off x="457200" y="4191000"/>
          <a:ext cx="2216348" cy="1296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5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Student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834">
                <a:tc>
                  <a:txBody>
                    <a:bodyPr/>
                    <a:lstStyle/>
                    <a:p>
                      <a:pPr algn="l"/>
                      <a:r>
                        <a:rPr lang="en-IN" sz="1200" b="0" dirty="0" smtClean="0"/>
                        <a:t>+</a:t>
                      </a:r>
                      <a:r>
                        <a:rPr lang="en-IN" sz="1200" b="0" dirty="0" err="1" smtClean="0"/>
                        <a:t>StudentNumber</a:t>
                      </a:r>
                      <a:endParaRPr lang="en-IN" sz="1200" b="0" baseline="0" dirty="0" smtClean="0"/>
                    </a:p>
                    <a:p>
                      <a:pPr algn="l"/>
                      <a:r>
                        <a:rPr lang="en-IN" sz="1200" b="0" baseline="0" dirty="0" smtClean="0"/>
                        <a:t>-</a:t>
                      </a:r>
                      <a:r>
                        <a:rPr lang="en-IN" sz="1200" b="0" baseline="0" dirty="0" err="1" smtClean="0"/>
                        <a:t>averageMarks</a:t>
                      </a:r>
                      <a:endParaRPr lang="en-IN" sz="12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84">
                <a:tc>
                  <a:txBody>
                    <a:bodyPr/>
                    <a:lstStyle/>
                    <a:p>
                      <a:pPr algn="l"/>
                      <a:r>
                        <a:rPr lang="en-IN" sz="1200" b="0" dirty="0" smtClean="0"/>
                        <a:t>+</a:t>
                      </a:r>
                      <a:r>
                        <a:rPr lang="en-IN" sz="1200" b="0" dirty="0" err="1" smtClean="0"/>
                        <a:t>isElegibleToEnroll</a:t>
                      </a:r>
                      <a:endParaRPr lang="en-IN" sz="12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11055"/>
              </p:ext>
            </p:extLst>
          </p:nvPr>
        </p:nvGraphicFramePr>
        <p:xfrm>
          <a:off x="3276600" y="4191000"/>
          <a:ext cx="2216348" cy="1296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5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Professor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834">
                <a:tc>
                  <a:txBody>
                    <a:bodyPr/>
                    <a:lstStyle/>
                    <a:p>
                      <a:pPr algn="l"/>
                      <a:r>
                        <a:rPr lang="en-IN" sz="1200" b="0" dirty="0" smtClean="0"/>
                        <a:t>+salary : Long</a:t>
                      </a:r>
                      <a:endParaRPr lang="en-IN" sz="12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84">
                <a:tc>
                  <a:txBody>
                    <a:bodyPr/>
                    <a:lstStyle/>
                    <a:p>
                      <a:pPr algn="l"/>
                      <a:endParaRPr lang="en-IN" sz="12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11055"/>
              </p:ext>
            </p:extLst>
          </p:nvPr>
        </p:nvGraphicFramePr>
        <p:xfrm>
          <a:off x="6096000" y="1371600"/>
          <a:ext cx="2216348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5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Address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834">
                <a:tc>
                  <a:txBody>
                    <a:bodyPr/>
                    <a:lstStyle/>
                    <a:p>
                      <a:pPr algn="l"/>
                      <a:r>
                        <a:rPr lang="en-IN" sz="1200" b="0" dirty="0" smtClean="0"/>
                        <a:t>+Street:</a:t>
                      </a:r>
                      <a:r>
                        <a:rPr lang="en-IN" sz="1200" b="0" baseline="0" dirty="0" smtClean="0"/>
                        <a:t> Char</a:t>
                      </a:r>
                    </a:p>
                    <a:p>
                      <a:pPr algn="l"/>
                      <a:r>
                        <a:rPr lang="en-IN" sz="1200" b="0" baseline="0" dirty="0" smtClean="0"/>
                        <a:t>+City : Char</a:t>
                      </a:r>
                    </a:p>
                    <a:p>
                      <a:pPr algn="l"/>
                      <a:r>
                        <a:rPr lang="en-IN" sz="1200" b="0" baseline="0" dirty="0" smtClean="0"/>
                        <a:t>+State : Char</a:t>
                      </a:r>
                    </a:p>
                    <a:p>
                      <a:pPr algn="l"/>
                      <a:r>
                        <a:rPr lang="en-IN" sz="1200" b="0" baseline="0" dirty="0" smtClean="0"/>
                        <a:t>+Country : Char</a:t>
                      </a:r>
                    </a:p>
                    <a:p>
                      <a:pPr algn="l"/>
                      <a:r>
                        <a:rPr lang="en-IN" sz="1200" b="0" baseline="0" dirty="0" smtClean="0"/>
                        <a:t>+</a:t>
                      </a:r>
                      <a:r>
                        <a:rPr lang="en-IN" sz="1200" b="0" baseline="0" dirty="0" err="1" smtClean="0"/>
                        <a:t>PostalCode</a:t>
                      </a:r>
                      <a:r>
                        <a:rPr lang="en-IN" sz="1200" b="0" baseline="0" dirty="0" smtClean="0"/>
                        <a:t> : 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84">
                <a:tc>
                  <a:txBody>
                    <a:bodyPr/>
                    <a:lstStyle/>
                    <a:p>
                      <a:pPr algn="l"/>
                      <a:r>
                        <a:rPr lang="en-IN" sz="1200" b="0" dirty="0" smtClean="0"/>
                        <a:t>+validate()</a:t>
                      </a:r>
                    </a:p>
                    <a:p>
                      <a:pPr algn="l"/>
                      <a:r>
                        <a:rPr lang="en-IN" sz="1200" b="0" baseline="0" dirty="0" smtClean="0"/>
                        <a:t>+</a:t>
                      </a:r>
                      <a:r>
                        <a:rPr lang="en-IN" sz="1200" b="0" baseline="0" dirty="0" err="1" smtClean="0"/>
                        <a:t>outputAsLabel</a:t>
                      </a:r>
                      <a:r>
                        <a:rPr lang="en-IN" sz="1200" b="0" baseline="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Freeform 8"/>
          <p:cNvSpPr/>
          <p:nvPr/>
        </p:nvSpPr>
        <p:spPr>
          <a:xfrm rot="16200000">
            <a:off x="2438400" y="3200400"/>
            <a:ext cx="533400" cy="228600"/>
          </a:xfrm>
          <a:custGeom>
            <a:avLst/>
            <a:gdLst>
              <a:gd name="connsiteX0" fmla="*/ 0 w 1143000"/>
              <a:gd name="connsiteY0" fmla="*/ 38100 h 152400"/>
              <a:gd name="connsiteX1" fmla="*/ 1066800 w 1143000"/>
              <a:gd name="connsiteY1" fmla="*/ 38100 h 152400"/>
              <a:gd name="connsiteX2" fmla="*/ 1066800 w 1143000"/>
              <a:gd name="connsiteY2" fmla="*/ 0 h 152400"/>
              <a:gd name="connsiteX3" fmla="*/ 1143000 w 1143000"/>
              <a:gd name="connsiteY3" fmla="*/ 76200 h 152400"/>
              <a:gd name="connsiteX4" fmla="*/ 1066800 w 1143000"/>
              <a:gd name="connsiteY4" fmla="*/ 152400 h 152400"/>
              <a:gd name="connsiteX5" fmla="*/ 1066800 w 1143000"/>
              <a:gd name="connsiteY5" fmla="*/ 114300 h 152400"/>
              <a:gd name="connsiteX6" fmla="*/ 0 w 1143000"/>
              <a:gd name="connsiteY6" fmla="*/ 114300 h 152400"/>
              <a:gd name="connsiteX7" fmla="*/ 0 w 1143000"/>
              <a:gd name="connsiteY7" fmla="*/ 38100 h 152400"/>
              <a:gd name="connsiteX0" fmla="*/ 0 w 1143000"/>
              <a:gd name="connsiteY0" fmla="*/ 139700 h 254000"/>
              <a:gd name="connsiteX1" fmla="*/ 1066800 w 1143000"/>
              <a:gd name="connsiteY1" fmla="*/ 139700 h 254000"/>
              <a:gd name="connsiteX2" fmla="*/ 1066800 w 1143000"/>
              <a:gd name="connsiteY2" fmla="*/ 0 h 254000"/>
              <a:gd name="connsiteX3" fmla="*/ 1143000 w 1143000"/>
              <a:gd name="connsiteY3" fmla="*/ 177800 h 254000"/>
              <a:gd name="connsiteX4" fmla="*/ 1066800 w 1143000"/>
              <a:gd name="connsiteY4" fmla="*/ 254000 h 254000"/>
              <a:gd name="connsiteX5" fmla="*/ 1066800 w 1143000"/>
              <a:gd name="connsiteY5" fmla="*/ 215900 h 254000"/>
              <a:gd name="connsiteX6" fmla="*/ 0 w 1143000"/>
              <a:gd name="connsiteY6" fmla="*/ 215900 h 254000"/>
              <a:gd name="connsiteX7" fmla="*/ 0 w 1143000"/>
              <a:gd name="connsiteY7" fmla="*/ 139700 h 254000"/>
              <a:gd name="connsiteX0" fmla="*/ 0 w 1143000"/>
              <a:gd name="connsiteY0" fmla="*/ 139700 h 355600"/>
              <a:gd name="connsiteX1" fmla="*/ 1066800 w 1143000"/>
              <a:gd name="connsiteY1" fmla="*/ 139700 h 355600"/>
              <a:gd name="connsiteX2" fmla="*/ 1066800 w 1143000"/>
              <a:gd name="connsiteY2" fmla="*/ 0 h 355600"/>
              <a:gd name="connsiteX3" fmla="*/ 1143000 w 1143000"/>
              <a:gd name="connsiteY3" fmla="*/ 177800 h 355600"/>
              <a:gd name="connsiteX4" fmla="*/ 1066800 w 1143000"/>
              <a:gd name="connsiteY4" fmla="*/ 355600 h 355600"/>
              <a:gd name="connsiteX5" fmla="*/ 1066800 w 1143000"/>
              <a:gd name="connsiteY5" fmla="*/ 215900 h 355600"/>
              <a:gd name="connsiteX6" fmla="*/ 0 w 1143000"/>
              <a:gd name="connsiteY6" fmla="*/ 215900 h 355600"/>
              <a:gd name="connsiteX7" fmla="*/ 0 w 1143000"/>
              <a:gd name="connsiteY7" fmla="*/ 139700 h 355600"/>
              <a:gd name="connsiteX0" fmla="*/ 0 w 1144191"/>
              <a:gd name="connsiteY0" fmla="*/ 347133 h 563033"/>
              <a:gd name="connsiteX1" fmla="*/ 1066800 w 1144191"/>
              <a:gd name="connsiteY1" fmla="*/ 347133 h 563033"/>
              <a:gd name="connsiteX2" fmla="*/ 1066800 w 1144191"/>
              <a:gd name="connsiteY2" fmla="*/ 207433 h 563033"/>
              <a:gd name="connsiteX3" fmla="*/ 1073944 w 1144191"/>
              <a:gd name="connsiteY3" fmla="*/ 29633 h 563033"/>
              <a:gd name="connsiteX4" fmla="*/ 1143000 w 1144191"/>
              <a:gd name="connsiteY4" fmla="*/ 385233 h 563033"/>
              <a:gd name="connsiteX5" fmla="*/ 1066800 w 1144191"/>
              <a:gd name="connsiteY5" fmla="*/ 563033 h 563033"/>
              <a:gd name="connsiteX6" fmla="*/ 1066800 w 1144191"/>
              <a:gd name="connsiteY6" fmla="*/ 423333 h 563033"/>
              <a:gd name="connsiteX7" fmla="*/ 0 w 1144191"/>
              <a:gd name="connsiteY7" fmla="*/ 423333 h 563033"/>
              <a:gd name="connsiteX8" fmla="*/ 0 w 1144191"/>
              <a:gd name="connsiteY8" fmla="*/ 347133 h 563033"/>
              <a:gd name="connsiteX0" fmla="*/ 0 w 1144191"/>
              <a:gd name="connsiteY0" fmla="*/ 347133 h 740833"/>
              <a:gd name="connsiteX1" fmla="*/ 1066800 w 1144191"/>
              <a:gd name="connsiteY1" fmla="*/ 347133 h 740833"/>
              <a:gd name="connsiteX2" fmla="*/ 1066800 w 1144191"/>
              <a:gd name="connsiteY2" fmla="*/ 207433 h 740833"/>
              <a:gd name="connsiteX3" fmla="*/ 1073944 w 1144191"/>
              <a:gd name="connsiteY3" fmla="*/ 29633 h 740833"/>
              <a:gd name="connsiteX4" fmla="*/ 1143000 w 1144191"/>
              <a:gd name="connsiteY4" fmla="*/ 385233 h 740833"/>
              <a:gd name="connsiteX5" fmla="*/ 1066800 w 1144191"/>
              <a:gd name="connsiteY5" fmla="*/ 740833 h 740833"/>
              <a:gd name="connsiteX6" fmla="*/ 1066800 w 1144191"/>
              <a:gd name="connsiteY6" fmla="*/ 423333 h 740833"/>
              <a:gd name="connsiteX7" fmla="*/ 0 w 1144191"/>
              <a:gd name="connsiteY7" fmla="*/ 423333 h 740833"/>
              <a:gd name="connsiteX8" fmla="*/ 0 w 1144191"/>
              <a:gd name="connsiteY8" fmla="*/ 347133 h 740833"/>
              <a:gd name="connsiteX0" fmla="*/ 0 w 1220391"/>
              <a:gd name="connsiteY0" fmla="*/ 347133 h 740833"/>
              <a:gd name="connsiteX1" fmla="*/ 1066800 w 1220391"/>
              <a:gd name="connsiteY1" fmla="*/ 347133 h 740833"/>
              <a:gd name="connsiteX2" fmla="*/ 1066800 w 1220391"/>
              <a:gd name="connsiteY2" fmla="*/ 207433 h 740833"/>
              <a:gd name="connsiteX3" fmla="*/ 1073944 w 1220391"/>
              <a:gd name="connsiteY3" fmla="*/ 29633 h 740833"/>
              <a:gd name="connsiteX4" fmla="*/ 1219200 w 1220391"/>
              <a:gd name="connsiteY4" fmla="*/ 385233 h 740833"/>
              <a:gd name="connsiteX5" fmla="*/ 1066800 w 1220391"/>
              <a:gd name="connsiteY5" fmla="*/ 740833 h 740833"/>
              <a:gd name="connsiteX6" fmla="*/ 1066800 w 1220391"/>
              <a:gd name="connsiteY6" fmla="*/ 423333 h 740833"/>
              <a:gd name="connsiteX7" fmla="*/ 0 w 1220391"/>
              <a:gd name="connsiteY7" fmla="*/ 423333 h 740833"/>
              <a:gd name="connsiteX8" fmla="*/ 0 w 12203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24908 h 718608"/>
              <a:gd name="connsiteX1" fmla="*/ 1066800 w 1296591"/>
              <a:gd name="connsiteY1" fmla="*/ 324908 h 718608"/>
              <a:gd name="connsiteX2" fmla="*/ 1066800 w 1296591"/>
              <a:gd name="connsiteY2" fmla="*/ 185208 h 718608"/>
              <a:gd name="connsiteX3" fmla="*/ 1073944 w 1296591"/>
              <a:gd name="connsiteY3" fmla="*/ 7408 h 718608"/>
              <a:gd name="connsiteX4" fmla="*/ 1295400 w 1296591"/>
              <a:gd name="connsiteY4" fmla="*/ 363008 h 718608"/>
              <a:gd name="connsiteX5" fmla="*/ 1066800 w 1296591"/>
              <a:gd name="connsiteY5" fmla="*/ 718608 h 718608"/>
              <a:gd name="connsiteX6" fmla="*/ 1066800 w 1296591"/>
              <a:gd name="connsiteY6" fmla="*/ 401108 h 718608"/>
              <a:gd name="connsiteX7" fmla="*/ 0 w 1296591"/>
              <a:gd name="connsiteY7" fmla="*/ 401108 h 718608"/>
              <a:gd name="connsiteX8" fmla="*/ 0 w 1296591"/>
              <a:gd name="connsiteY8" fmla="*/ 324908 h 71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591" h="718608">
                <a:moveTo>
                  <a:pt x="0" y="324908"/>
                </a:moveTo>
                <a:lnTo>
                  <a:pt x="1066800" y="324908"/>
                </a:lnTo>
                <a:lnTo>
                  <a:pt x="1066800" y="185208"/>
                </a:lnTo>
                <a:cubicBezTo>
                  <a:pt x="1067991" y="161925"/>
                  <a:pt x="1054894" y="0"/>
                  <a:pt x="1073944" y="7408"/>
                </a:cubicBezTo>
                <a:cubicBezTo>
                  <a:pt x="1128713" y="81492"/>
                  <a:pt x="1296591" y="303741"/>
                  <a:pt x="1295400" y="363008"/>
                </a:cubicBezTo>
                <a:lnTo>
                  <a:pt x="1066800" y="718608"/>
                </a:lnTo>
                <a:lnTo>
                  <a:pt x="1066800" y="401108"/>
                </a:lnTo>
                <a:lnTo>
                  <a:pt x="0" y="401108"/>
                </a:lnTo>
                <a:lnTo>
                  <a:pt x="0" y="324908"/>
                </a:lnTo>
                <a:close/>
              </a:path>
            </a:pathLst>
          </a:custGeom>
          <a:noFill/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1066800" y="38862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4000500" y="38481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71600" y="35814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86200" y="22098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2400" y="19050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*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1905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1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UML class diagram example of the Library Domain Model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499" y="0"/>
            <a:ext cx="805325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3794" name="Picture 2" descr="Online shopping domain UML class diagram exampl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709313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4818" name="Picture 2" descr="Hospital Organization Domain model - Patient, Hospital, Staff - Operations, Administrative, Technical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"/>
            <a:ext cx="7924800" cy="68835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A class modeling captures static structure of a system by characterizing the objects in the system, the relationships between the objects, and the attributes and operations for each class of objects.</a:t>
            </a:r>
          </a:p>
          <a:p>
            <a:r>
              <a:rPr lang="en-US" dirty="0" smtClean="0"/>
              <a:t>Class model is most important among three models.</a:t>
            </a:r>
          </a:p>
          <a:p>
            <a:r>
              <a:rPr lang="en-US" dirty="0" smtClean="0"/>
              <a:t>Emphasizes on building a system around objects rather than functionality.</a:t>
            </a:r>
          </a:p>
          <a:p>
            <a:r>
              <a:rPr lang="en-US" dirty="0" smtClean="0"/>
              <a:t>Class Model closely corresponds to the real world and is consequently more flexible with respect to the change.</a:t>
            </a:r>
          </a:p>
          <a:p>
            <a:r>
              <a:rPr lang="en-US" dirty="0" smtClean="0"/>
              <a:t>The purpose of class modeling is to describe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 provides a Graphical notation for modeling classes and their relationships, thereby describing possible objects.</a:t>
            </a:r>
          </a:p>
          <a:p>
            <a:r>
              <a:rPr lang="en-US" dirty="0" smtClean="0"/>
              <a:t>The most widely used diagram of UML.</a:t>
            </a:r>
          </a:p>
          <a:p>
            <a:r>
              <a:rPr lang="en-US" dirty="0" smtClean="0"/>
              <a:t>Models the static design view of a system.</a:t>
            </a:r>
          </a:p>
          <a:p>
            <a:r>
              <a:rPr lang="en-US" dirty="0" smtClean="0"/>
              <a:t>Useful in modeling business objects.</a:t>
            </a:r>
          </a:p>
          <a:p>
            <a:r>
              <a:rPr lang="en-US" dirty="0" smtClean="0"/>
              <a:t>Used to specify the structure, interfaces and relationships between classes that underlie the system architecture.</a:t>
            </a:r>
          </a:p>
          <a:p>
            <a:r>
              <a:rPr lang="en-US" dirty="0" smtClean="0"/>
              <a:t>Primary diagram for generating codes from UML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</a:p>
          <a:p>
            <a:pPr lvl="1"/>
            <a:r>
              <a:rPr lang="en-US" dirty="0" smtClean="0"/>
              <a:t>Class is an entity of the class diagram. It describes a group of objects with same properties &amp; behavior.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Object</a:t>
            </a:r>
          </a:p>
          <a:p>
            <a:pPr lvl="1"/>
            <a:r>
              <a:rPr lang="en-US" dirty="0" smtClean="0"/>
              <a:t>An object is an instance or occurrence of a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95600" y="2438400"/>
          <a:ext cx="33528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 Name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971800" y="4495800"/>
          <a:ext cx="3352800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Object name : class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Notations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Association</a:t>
            </a:r>
          </a:p>
          <a:p>
            <a:pPr lvl="1"/>
            <a:r>
              <a:rPr lang="en-US" dirty="0" smtClean="0"/>
              <a:t>An association is a description of a links with common structure &amp; common semantics.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Multiplicity</a:t>
            </a:r>
          </a:p>
          <a:p>
            <a:pPr lvl="1"/>
            <a:r>
              <a:rPr lang="en-US" dirty="0" smtClean="0"/>
              <a:t>Multiplicity specifies the number of instances of one class that may relate to a single instance of an associated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2316480"/>
          <a:ext cx="33528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0" y="2316480"/>
          <a:ext cx="33528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419600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90600" y="5055751"/>
          <a:ext cx="33528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410200" y="5055751"/>
          <a:ext cx="33528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343400" y="5970151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4876800"/>
            <a:ext cx="990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Ex. 1 to 1</a:t>
            </a:r>
          </a:p>
          <a:p>
            <a:pPr algn="r"/>
            <a:r>
              <a:rPr lang="en-US" sz="1400" b="1" dirty="0" smtClean="0"/>
              <a:t>1 to *</a:t>
            </a:r>
          </a:p>
          <a:p>
            <a:pPr algn="r"/>
            <a:r>
              <a:rPr lang="en-US" sz="1400" b="1" dirty="0" smtClean="0"/>
              <a:t>* to *</a:t>
            </a:r>
          </a:p>
          <a:p>
            <a:pPr algn="r"/>
            <a:r>
              <a:rPr lang="en-US" sz="1400" b="1" dirty="0" smtClean="0"/>
              <a:t>* to 1</a:t>
            </a:r>
          </a:p>
          <a:p>
            <a:pPr algn="r"/>
            <a:r>
              <a:rPr lang="en-US" sz="1400" b="1" dirty="0" smtClean="0"/>
              <a:t>1 to 0….2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Notations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Generalization</a:t>
            </a:r>
          </a:p>
          <a:p>
            <a:pPr lvl="1"/>
            <a:r>
              <a:rPr lang="en-US" dirty="0" smtClean="0"/>
              <a:t>Generalization organizes classes by their </a:t>
            </a:r>
            <a:r>
              <a:rPr lang="en-US" dirty="0" err="1" smtClean="0"/>
              <a:t>superclass</a:t>
            </a:r>
            <a:r>
              <a:rPr lang="en-US" dirty="0" smtClean="0"/>
              <a:t> and sub-class relationship.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4343400"/>
          <a:ext cx="33528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SubClass1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05400" y="4343400"/>
          <a:ext cx="33528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SubClass2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819400" y="2133600"/>
          <a:ext cx="33528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SubClass1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rot="5400000" flipH="1" flipV="1">
            <a:off x="1981200" y="4038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86000" y="37338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553200" y="4038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 rot="16200000">
            <a:off x="4305300" y="3390900"/>
            <a:ext cx="457200" cy="228600"/>
          </a:xfrm>
          <a:custGeom>
            <a:avLst/>
            <a:gdLst>
              <a:gd name="connsiteX0" fmla="*/ 0 w 1143000"/>
              <a:gd name="connsiteY0" fmla="*/ 38100 h 152400"/>
              <a:gd name="connsiteX1" fmla="*/ 1066800 w 1143000"/>
              <a:gd name="connsiteY1" fmla="*/ 38100 h 152400"/>
              <a:gd name="connsiteX2" fmla="*/ 1066800 w 1143000"/>
              <a:gd name="connsiteY2" fmla="*/ 0 h 152400"/>
              <a:gd name="connsiteX3" fmla="*/ 1143000 w 1143000"/>
              <a:gd name="connsiteY3" fmla="*/ 76200 h 152400"/>
              <a:gd name="connsiteX4" fmla="*/ 1066800 w 1143000"/>
              <a:gd name="connsiteY4" fmla="*/ 152400 h 152400"/>
              <a:gd name="connsiteX5" fmla="*/ 1066800 w 1143000"/>
              <a:gd name="connsiteY5" fmla="*/ 114300 h 152400"/>
              <a:gd name="connsiteX6" fmla="*/ 0 w 1143000"/>
              <a:gd name="connsiteY6" fmla="*/ 114300 h 152400"/>
              <a:gd name="connsiteX7" fmla="*/ 0 w 1143000"/>
              <a:gd name="connsiteY7" fmla="*/ 38100 h 152400"/>
              <a:gd name="connsiteX0" fmla="*/ 0 w 1143000"/>
              <a:gd name="connsiteY0" fmla="*/ 139700 h 254000"/>
              <a:gd name="connsiteX1" fmla="*/ 1066800 w 1143000"/>
              <a:gd name="connsiteY1" fmla="*/ 139700 h 254000"/>
              <a:gd name="connsiteX2" fmla="*/ 1066800 w 1143000"/>
              <a:gd name="connsiteY2" fmla="*/ 0 h 254000"/>
              <a:gd name="connsiteX3" fmla="*/ 1143000 w 1143000"/>
              <a:gd name="connsiteY3" fmla="*/ 177800 h 254000"/>
              <a:gd name="connsiteX4" fmla="*/ 1066800 w 1143000"/>
              <a:gd name="connsiteY4" fmla="*/ 254000 h 254000"/>
              <a:gd name="connsiteX5" fmla="*/ 1066800 w 1143000"/>
              <a:gd name="connsiteY5" fmla="*/ 215900 h 254000"/>
              <a:gd name="connsiteX6" fmla="*/ 0 w 1143000"/>
              <a:gd name="connsiteY6" fmla="*/ 215900 h 254000"/>
              <a:gd name="connsiteX7" fmla="*/ 0 w 1143000"/>
              <a:gd name="connsiteY7" fmla="*/ 139700 h 254000"/>
              <a:gd name="connsiteX0" fmla="*/ 0 w 1143000"/>
              <a:gd name="connsiteY0" fmla="*/ 139700 h 355600"/>
              <a:gd name="connsiteX1" fmla="*/ 1066800 w 1143000"/>
              <a:gd name="connsiteY1" fmla="*/ 139700 h 355600"/>
              <a:gd name="connsiteX2" fmla="*/ 1066800 w 1143000"/>
              <a:gd name="connsiteY2" fmla="*/ 0 h 355600"/>
              <a:gd name="connsiteX3" fmla="*/ 1143000 w 1143000"/>
              <a:gd name="connsiteY3" fmla="*/ 177800 h 355600"/>
              <a:gd name="connsiteX4" fmla="*/ 1066800 w 1143000"/>
              <a:gd name="connsiteY4" fmla="*/ 355600 h 355600"/>
              <a:gd name="connsiteX5" fmla="*/ 1066800 w 1143000"/>
              <a:gd name="connsiteY5" fmla="*/ 215900 h 355600"/>
              <a:gd name="connsiteX6" fmla="*/ 0 w 1143000"/>
              <a:gd name="connsiteY6" fmla="*/ 215900 h 355600"/>
              <a:gd name="connsiteX7" fmla="*/ 0 w 1143000"/>
              <a:gd name="connsiteY7" fmla="*/ 139700 h 355600"/>
              <a:gd name="connsiteX0" fmla="*/ 0 w 1144191"/>
              <a:gd name="connsiteY0" fmla="*/ 347133 h 563033"/>
              <a:gd name="connsiteX1" fmla="*/ 1066800 w 1144191"/>
              <a:gd name="connsiteY1" fmla="*/ 347133 h 563033"/>
              <a:gd name="connsiteX2" fmla="*/ 1066800 w 1144191"/>
              <a:gd name="connsiteY2" fmla="*/ 207433 h 563033"/>
              <a:gd name="connsiteX3" fmla="*/ 1073944 w 1144191"/>
              <a:gd name="connsiteY3" fmla="*/ 29633 h 563033"/>
              <a:gd name="connsiteX4" fmla="*/ 1143000 w 1144191"/>
              <a:gd name="connsiteY4" fmla="*/ 385233 h 563033"/>
              <a:gd name="connsiteX5" fmla="*/ 1066800 w 1144191"/>
              <a:gd name="connsiteY5" fmla="*/ 563033 h 563033"/>
              <a:gd name="connsiteX6" fmla="*/ 1066800 w 1144191"/>
              <a:gd name="connsiteY6" fmla="*/ 423333 h 563033"/>
              <a:gd name="connsiteX7" fmla="*/ 0 w 1144191"/>
              <a:gd name="connsiteY7" fmla="*/ 423333 h 563033"/>
              <a:gd name="connsiteX8" fmla="*/ 0 w 1144191"/>
              <a:gd name="connsiteY8" fmla="*/ 347133 h 563033"/>
              <a:gd name="connsiteX0" fmla="*/ 0 w 1144191"/>
              <a:gd name="connsiteY0" fmla="*/ 347133 h 740833"/>
              <a:gd name="connsiteX1" fmla="*/ 1066800 w 1144191"/>
              <a:gd name="connsiteY1" fmla="*/ 347133 h 740833"/>
              <a:gd name="connsiteX2" fmla="*/ 1066800 w 1144191"/>
              <a:gd name="connsiteY2" fmla="*/ 207433 h 740833"/>
              <a:gd name="connsiteX3" fmla="*/ 1073944 w 1144191"/>
              <a:gd name="connsiteY3" fmla="*/ 29633 h 740833"/>
              <a:gd name="connsiteX4" fmla="*/ 1143000 w 1144191"/>
              <a:gd name="connsiteY4" fmla="*/ 385233 h 740833"/>
              <a:gd name="connsiteX5" fmla="*/ 1066800 w 1144191"/>
              <a:gd name="connsiteY5" fmla="*/ 740833 h 740833"/>
              <a:gd name="connsiteX6" fmla="*/ 1066800 w 1144191"/>
              <a:gd name="connsiteY6" fmla="*/ 423333 h 740833"/>
              <a:gd name="connsiteX7" fmla="*/ 0 w 1144191"/>
              <a:gd name="connsiteY7" fmla="*/ 423333 h 740833"/>
              <a:gd name="connsiteX8" fmla="*/ 0 w 1144191"/>
              <a:gd name="connsiteY8" fmla="*/ 347133 h 740833"/>
              <a:gd name="connsiteX0" fmla="*/ 0 w 1220391"/>
              <a:gd name="connsiteY0" fmla="*/ 347133 h 740833"/>
              <a:gd name="connsiteX1" fmla="*/ 1066800 w 1220391"/>
              <a:gd name="connsiteY1" fmla="*/ 347133 h 740833"/>
              <a:gd name="connsiteX2" fmla="*/ 1066800 w 1220391"/>
              <a:gd name="connsiteY2" fmla="*/ 207433 h 740833"/>
              <a:gd name="connsiteX3" fmla="*/ 1073944 w 1220391"/>
              <a:gd name="connsiteY3" fmla="*/ 29633 h 740833"/>
              <a:gd name="connsiteX4" fmla="*/ 1219200 w 1220391"/>
              <a:gd name="connsiteY4" fmla="*/ 385233 h 740833"/>
              <a:gd name="connsiteX5" fmla="*/ 1066800 w 1220391"/>
              <a:gd name="connsiteY5" fmla="*/ 740833 h 740833"/>
              <a:gd name="connsiteX6" fmla="*/ 1066800 w 1220391"/>
              <a:gd name="connsiteY6" fmla="*/ 423333 h 740833"/>
              <a:gd name="connsiteX7" fmla="*/ 0 w 1220391"/>
              <a:gd name="connsiteY7" fmla="*/ 423333 h 740833"/>
              <a:gd name="connsiteX8" fmla="*/ 0 w 12203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24908 h 718608"/>
              <a:gd name="connsiteX1" fmla="*/ 1066800 w 1296591"/>
              <a:gd name="connsiteY1" fmla="*/ 324908 h 718608"/>
              <a:gd name="connsiteX2" fmla="*/ 1066800 w 1296591"/>
              <a:gd name="connsiteY2" fmla="*/ 185208 h 718608"/>
              <a:gd name="connsiteX3" fmla="*/ 1073944 w 1296591"/>
              <a:gd name="connsiteY3" fmla="*/ 7408 h 718608"/>
              <a:gd name="connsiteX4" fmla="*/ 1295400 w 1296591"/>
              <a:gd name="connsiteY4" fmla="*/ 363008 h 718608"/>
              <a:gd name="connsiteX5" fmla="*/ 1066800 w 1296591"/>
              <a:gd name="connsiteY5" fmla="*/ 718608 h 718608"/>
              <a:gd name="connsiteX6" fmla="*/ 1066800 w 1296591"/>
              <a:gd name="connsiteY6" fmla="*/ 401108 h 718608"/>
              <a:gd name="connsiteX7" fmla="*/ 0 w 1296591"/>
              <a:gd name="connsiteY7" fmla="*/ 401108 h 718608"/>
              <a:gd name="connsiteX8" fmla="*/ 0 w 1296591"/>
              <a:gd name="connsiteY8" fmla="*/ 324908 h 71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591" h="718608">
                <a:moveTo>
                  <a:pt x="0" y="324908"/>
                </a:moveTo>
                <a:lnTo>
                  <a:pt x="1066800" y="324908"/>
                </a:lnTo>
                <a:lnTo>
                  <a:pt x="1066800" y="185208"/>
                </a:lnTo>
                <a:cubicBezTo>
                  <a:pt x="1067991" y="161925"/>
                  <a:pt x="1054894" y="0"/>
                  <a:pt x="1073944" y="7408"/>
                </a:cubicBezTo>
                <a:cubicBezTo>
                  <a:pt x="1128713" y="81492"/>
                  <a:pt x="1296591" y="303741"/>
                  <a:pt x="1295400" y="363008"/>
                </a:cubicBezTo>
                <a:lnTo>
                  <a:pt x="1066800" y="718608"/>
                </a:lnTo>
                <a:lnTo>
                  <a:pt x="1066800" y="401108"/>
                </a:lnTo>
                <a:lnTo>
                  <a:pt x="0" y="401108"/>
                </a:lnTo>
                <a:lnTo>
                  <a:pt x="0" y="324908"/>
                </a:lnTo>
                <a:close/>
              </a:path>
            </a:pathLst>
          </a:custGeom>
          <a:noFill/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Class Diagram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905000"/>
          <a:ext cx="3352800" cy="3022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name :</a:t>
                      </a:r>
                      <a:r>
                        <a:rPr lang="en-US" baseline="0" dirty="0" smtClean="0"/>
                        <a:t> String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rollNo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enrollment_number</a:t>
                      </a:r>
                      <a:r>
                        <a:rPr lang="en-US" dirty="0" smtClean="0"/>
                        <a:t> : String</a:t>
                      </a:r>
                    </a:p>
                    <a:p>
                      <a:r>
                        <a:rPr lang="en-US" dirty="0" smtClean="0"/>
                        <a:t># department : String </a:t>
                      </a:r>
                    </a:p>
                    <a:p>
                      <a:r>
                        <a:rPr lang="en-US" dirty="0" smtClean="0"/>
                        <a:t>+ division</a:t>
                      </a:r>
                      <a:r>
                        <a:rPr lang="en-US" baseline="0" dirty="0" smtClean="0"/>
                        <a:t> : 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viewStudentDetails</a:t>
                      </a:r>
                      <a:r>
                        <a:rPr lang="en-US" dirty="0" smtClean="0"/>
                        <a:t>() </a:t>
                      </a:r>
                      <a:r>
                        <a:rPr lang="en-US" dirty="0" err="1" smtClean="0"/>
                        <a:t>attendExam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getAttendance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fillAttendance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0" y="1981200"/>
          <a:ext cx="3352800" cy="2199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College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name :</a:t>
                      </a:r>
                      <a:r>
                        <a:rPr lang="en-US" baseline="0" dirty="0" smtClean="0"/>
                        <a:t> String</a:t>
                      </a:r>
                    </a:p>
                    <a:p>
                      <a:r>
                        <a:rPr lang="en-US" baseline="0" dirty="0" smtClean="0"/>
                        <a:t>+ address : String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contact_number</a:t>
                      </a:r>
                      <a:r>
                        <a:rPr lang="en-US" dirty="0" smtClean="0"/>
                        <a:t>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getCollegeName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getAddress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getAllStudents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962400" y="31242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400" y="2743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743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Notations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Association Class</a:t>
            </a:r>
          </a:p>
          <a:p>
            <a:pPr lvl="1"/>
            <a:r>
              <a:rPr lang="en-US" dirty="0" smtClean="0"/>
              <a:t>It is an association that is a class which describes the association with attributes.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Ordering</a:t>
            </a:r>
          </a:p>
          <a:p>
            <a:pPr lvl="1"/>
            <a:r>
              <a:rPr lang="en-US" dirty="0" smtClean="0"/>
              <a:t>It is used to indicate an ordered set of objects with no duplication allowed.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3200" y="2057400"/>
          <a:ext cx="33528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Association Class</a:t>
                      </a:r>
                      <a:r>
                        <a:rPr lang="en-US" b="1" baseline="0" dirty="0" smtClean="0"/>
                        <a:t> name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267994" y="33520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62000" y="4598551"/>
          <a:ext cx="25146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91200" y="4598551"/>
          <a:ext cx="27432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3276600" y="5334000"/>
            <a:ext cx="2590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5029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{ordered}</a:t>
            </a:r>
            <a:endParaRPr lang="en-US" sz="16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38400" y="3503612"/>
            <a:ext cx="396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Notations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bag</a:t>
            </a:r>
          </a:p>
          <a:p>
            <a:pPr lvl="1"/>
            <a:r>
              <a:rPr lang="en-US" dirty="0" smtClean="0"/>
              <a:t>A bag is   collection of unordered elements with Duplicates allowed.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sequence</a:t>
            </a:r>
          </a:p>
          <a:p>
            <a:pPr lvl="1"/>
            <a:r>
              <a:rPr lang="en-US" dirty="0" smtClean="0"/>
              <a:t>A sequence is an ordered collection of elements with duplicates allowed.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62000" y="4598551"/>
          <a:ext cx="25146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91200" y="4598551"/>
          <a:ext cx="27432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3276600" y="5334000"/>
            <a:ext cx="2590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5029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{sequence}</a:t>
            </a:r>
            <a:endParaRPr lang="en-US" sz="16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8200" y="2133600"/>
          <a:ext cx="25146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867400" y="2133600"/>
          <a:ext cx="2743200" cy="1112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3352800" y="2869049"/>
            <a:ext cx="2590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2564249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{bag}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15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8732</TotalTime>
  <Words>729</Words>
  <Application>Microsoft Office PowerPoint</Application>
  <PresentationFormat>On-screen Show (4:3)</PresentationFormat>
  <Paragraphs>200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12,13 Class Modeling</vt:lpstr>
      <vt:lpstr>Class Modeling</vt:lpstr>
      <vt:lpstr>Class Diagram</vt:lpstr>
      <vt:lpstr>Class Diagram Notations</vt:lpstr>
      <vt:lpstr>Class Diagram Notations (Cont.)</vt:lpstr>
      <vt:lpstr>Class Diagram Notations (Cont.)</vt:lpstr>
      <vt:lpstr>Simple Class Diagram Example</vt:lpstr>
      <vt:lpstr>Class Diagram Notations (Cont.)</vt:lpstr>
      <vt:lpstr>Class Diagram Notations (Cont.)</vt:lpstr>
      <vt:lpstr>Class Diagram Notations (Cont.)</vt:lpstr>
      <vt:lpstr>Class Diagram Notations (Cont.)</vt:lpstr>
      <vt:lpstr>Class Diagram Notations (Cont.)</vt:lpstr>
      <vt:lpstr>Class Diagram Notations (Cont.)</vt:lpstr>
      <vt:lpstr>Example : Person/Address</vt:lpstr>
      <vt:lpstr>PowerPoint Presentation</vt:lpstr>
      <vt:lpstr>PowerPoint Presentation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1351</cp:revision>
  <dcterms:created xsi:type="dcterms:W3CDTF">2013-05-17T03:00:03Z</dcterms:created>
  <dcterms:modified xsi:type="dcterms:W3CDTF">2017-10-30T03:17:07Z</dcterms:modified>
</cp:coreProperties>
</file>