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N2vUX7g/GFaK7Qzt74IeXg==" hashData="OaJrGavmMLLDiaGpYueDUBjAuOZwO8C1bvDBIanwttPh+/4lbxKYGKlLRuPAhS98qSb4ISsMWlA/T4UkM7iNM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FF6702"/>
    <a:srgbClr val="E40524"/>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p:cViewPr varScale="1">
        <p:scale>
          <a:sx n="65" d="100"/>
          <a:sy n="65" d="100"/>
        </p:scale>
        <p:origin x="81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30-10-2017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440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Unit-14 State Modeling	</a:t>
            </a:r>
            <a:r>
              <a:rPr lang="da-DK" sz="1800" baseline="0" noProof="1" smtClean="0">
                <a:solidFill>
                  <a:srgbClr val="FFFFFF"/>
                </a:solidFill>
                <a:latin typeface="+mj-lt"/>
                <a:ea typeface="Open Sans" panose="020B0606030504020204" pitchFamily="34" charset="0"/>
                <a:cs typeface="Open Sans" panose="020B06060305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12"/>
          </p:nvPr>
        </p:nvSpPr>
        <p:spPr>
          <a:xfrm>
            <a:off x="7010400" y="6096000"/>
            <a:ext cx="2133600" cy="365125"/>
          </a:xfrm>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648200"/>
            <a:ext cx="9144000" cy="1828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4114800" cy="1676400"/>
          </a:xfrm>
        </p:spPr>
        <p:txBody>
          <a:bodyPr>
            <a:noAutofit/>
          </a:bodyPr>
          <a:lstStyle/>
          <a:p>
            <a:pPr algn="l">
              <a:spcBef>
                <a:spcPts val="0"/>
              </a:spcBef>
            </a:pPr>
            <a:r>
              <a:rPr lang="en-US" sz="4000" dirty="0" smtClean="0">
                <a:solidFill>
                  <a:schemeClr val="bg1"/>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bg1"/>
                </a:solidFill>
                <a:latin typeface="+mj-lt"/>
                <a:ea typeface="Open Sans Semibold" panose="020B0706030804020204" pitchFamily="34" charset="0"/>
                <a:cs typeface="Open Sans Semibold" panose="020B0706030804020204" pitchFamily="34" charset="0"/>
              </a:rPr>
              <a:t>Arjun</a:t>
            </a:r>
            <a:r>
              <a:rPr lang="en-US" sz="4000" dirty="0" smtClean="0">
                <a:solidFill>
                  <a:schemeClr val="bg1"/>
                </a:solidFill>
                <a:latin typeface="+mj-lt"/>
                <a:ea typeface="Open Sans Semibold" panose="020B0706030804020204" pitchFamily="34" charset="0"/>
                <a:cs typeface="Open Sans Semibold" panose="020B0706030804020204" pitchFamily="34" charset="0"/>
              </a:rPr>
              <a:t> V. </a:t>
            </a:r>
            <a:r>
              <a:rPr lang="en-US" sz="4000" dirty="0" err="1" smtClean="0">
                <a:solidFill>
                  <a:schemeClr val="bg1"/>
                </a:solidFill>
                <a:latin typeface="+mj-lt"/>
                <a:ea typeface="Open Sans Semibold" panose="020B0706030804020204" pitchFamily="34" charset="0"/>
                <a:cs typeface="Open Sans Semibold" panose="020B0706030804020204" pitchFamily="34" charset="0"/>
              </a:rPr>
              <a:t>Bala</a:t>
            </a:r>
            <a:endParaRPr lang="en-US" sz="4000" dirty="0" smtClean="0">
              <a:solidFill>
                <a:schemeClr val="bg1"/>
              </a:solidFill>
              <a:latin typeface="+mj-lt"/>
              <a:ea typeface="Open Sans Semibold" panose="020B0706030804020204" pitchFamily="34" charset="0"/>
              <a:cs typeface="Open Sans Semibold" panose="020B0706030804020204" pitchFamily="34" charset="0"/>
            </a:endParaRPr>
          </a:p>
          <a:p>
            <a:pPr algn="l">
              <a:spcBef>
                <a:spcPts val="0"/>
              </a:spcBef>
            </a:pPr>
            <a:r>
              <a:rPr lang="en-US" dirty="0" smtClean="0">
                <a:solidFill>
                  <a:schemeClr val="bg1"/>
                </a:solidFill>
                <a:latin typeface="+mj-lt"/>
                <a:ea typeface="Open Sans" panose="020B0606030504020204" pitchFamily="34" charset="0"/>
                <a:cs typeface="Open Sans" panose="020B0606030504020204" pitchFamily="34" charset="0"/>
              </a:rPr>
              <a:t>9624822202</a:t>
            </a:r>
            <a:endParaRPr lang="en-US" sz="2800" dirty="0" smtClean="0">
              <a:solidFill>
                <a:schemeClr val="bg1"/>
              </a:solidFill>
              <a:latin typeface="+mj-lt"/>
              <a:ea typeface="Open Sans" panose="020B0606030504020204" pitchFamily="34" charset="0"/>
              <a:cs typeface="Open Sans" panose="020B0606030504020204" pitchFamily="34" charset="0"/>
            </a:endParaRPr>
          </a:p>
          <a:p>
            <a:pPr algn="l">
              <a:spcBef>
                <a:spcPts val="0"/>
              </a:spcBef>
            </a:pPr>
            <a:r>
              <a:rPr lang="en-US" sz="2800" dirty="0" smtClean="0">
                <a:solidFill>
                  <a:schemeClr val="bg1"/>
                </a:solidFill>
                <a:latin typeface="+mj-lt"/>
                <a:ea typeface="Open Sans" panose="020B0606030504020204" pitchFamily="34" charset="0"/>
                <a:cs typeface="Open Sans" panose="020B0606030504020204" pitchFamily="34" charset="0"/>
              </a:rPr>
              <a:t>arjun.bala@darshan.ac.in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76200" y="152400"/>
            <a:ext cx="6553200" cy="4495800"/>
          </a:xfrm>
        </p:spPr>
        <p:txBody>
          <a:bodyPr anchor="b">
            <a:noAutofit/>
          </a:bodyPr>
          <a:lstStyle/>
          <a:p>
            <a:r>
              <a:rPr lang="en-US" sz="7200" b="1" dirty="0" smtClean="0">
                <a:latin typeface="+mj-lt"/>
                <a:ea typeface="Open Sans Semibold" panose="020B0706030804020204" pitchFamily="34" charset="0"/>
                <a:cs typeface="Open Sans Semibold" panose="020B0706030804020204" pitchFamily="34" charset="0"/>
              </a:rPr>
              <a:t>Unit – 14</a:t>
            </a:r>
            <a:br>
              <a:rPr lang="en-US" sz="7200" b="1" dirty="0" smtClean="0">
                <a:latin typeface="+mj-lt"/>
                <a:ea typeface="Open Sans Semibold" panose="020B0706030804020204" pitchFamily="34" charset="0"/>
                <a:cs typeface="Open Sans Semibold" panose="020B0706030804020204" pitchFamily="34" charset="0"/>
              </a:rPr>
            </a:br>
            <a:r>
              <a:rPr lang="en-US" sz="7200" b="1" dirty="0" smtClean="0">
                <a:latin typeface="+mj-lt"/>
                <a:ea typeface="Open Sans Semibold" panose="020B0706030804020204" pitchFamily="34" charset="0"/>
                <a:cs typeface="Open Sans Semibold" panose="020B0706030804020204" pitchFamily="34" charset="0"/>
              </a:rPr>
              <a:t>State Modeling</a:t>
            </a:r>
            <a:endParaRPr lang="en-US" sz="7200" b="1" dirty="0">
              <a:latin typeface="+mj-lt"/>
              <a:ea typeface="Open Sans Semibold" panose="020B0706030804020204" pitchFamily="34" charset="0"/>
              <a:cs typeface="Open Sans Semibold" panose="020B0706030804020204" pitchFamily="34" charset="0"/>
            </a:endParaRPr>
          </a:p>
        </p:txBody>
      </p:sp>
      <p:sp>
        <p:nvSpPr>
          <p:cNvPr id="9" name="Subtitle 2"/>
          <p:cNvSpPr txBox="1">
            <a:spLocks/>
          </p:cNvSpPr>
          <p:nvPr/>
        </p:nvSpPr>
        <p:spPr>
          <a:xfrm>
            <a:off x="4953000" y="4724400"/>
            <a:ext cx="3886200" cy="1676400"/>
          </a:xfrm>
          <a:prstGeom prst="rect">
            <a:avLst/>
          </a:prstGeom>
        </p:spPr>
        <p:txBody>
          <a:bodyPr vert="horz" lIns="91440" tIns="45720" rIns="91440" bIns="45720" rtlCol="0">
            <a:noAutofit/>
          </a:bodyPr>
          <a:lstStyle/>
          <a:p>
            <a:pPr lvl="0"/>
            <a:r>
              <a:rPr lang="en-US" sz="4000" dirty="0" smtClean="0">
                <a:solidFill>
                  <a:schemeClr val="bg1"/>
                </a:solidFill>
              </a:rPr>
              <a:t>OOP JAVA</a:t>
            </a:r>
            <a:endParaRPr kumimoji="0" lang="en-US" sz="4000" b="0" i="0" u="none" strike="noStrike" kern="1200" cap="none" spc="0" normalizeH="0" baseline="0" noProof="0" dirty="0" smtClean="0">
              <a:ln>
                <a:noFill/>
              </a:ln>
              <a:solidFill>
                <a:schemeClr val="bg1"/>
              </a:solidFill>
              <a:effectLst/>
              <a:uLnTx/>
              <a:uFillTx/>
              <a:latin typeface="+mj-lt"/>
              <a:ea typeface="Open Sans Semibold" panose="020B0706030804020204" pitchFamily="34" charset="0"/>
              <a:cs typeface="Open Sans Semibold" panose="020B0706030804020204" pitchFamily="34" charset="0"/>
            </a:endParaRPr>
          </a:p>
          <a:p>
            <a:pPr lvl="0"/>
            <a:r>
              <a:rPr lang="en-US" sz="3200" dirty="0" smtClean="0">
                <a:solidFill>
                  <a:schemeClr val="bg1"/>
                </a:solidFill>
              </a:rPr>
              <a:t>2150704</a:t>
            </a:r>
          </a:p>
          <a:p>
            <a:pPr lvl="0"/>
            <a:r>
              <a:rPr kumimoji="0" lang="en-US" sz="3200" b="0" i="0" u="none" strike="noStrike" kern="1200" cap="none" spc="0" normalizeH="0" baseline="0" noProof="0" dirty="0" smtClean="0">
                <a:ln>
                  <a:noFill/>
                </a:ln>
                <a:solidFill>
                  <a:schemeClr val="bg1"/>
                </a:solidFill>
                <a:effectLst/>
                <a:uLnTx/>
                <a:uFillTx/>
                <a:latin typeface="+mj-lt"/>
                <a:ea typeface="Open Sans" panose="020B0606030504020204" pitchFamily="34" charset="0"/>
                <a:cs typeface="Open Sans" panose="020B0606030504020204" pitchFamily="34" charset="0"/>
              </a:rPr>
              <a:t>Semester 5</a:t>
            </a:r>
            <a:endParaRPr kumimoji="0" lang="en-US" sz="2800" b="0" i="0" u="none" strike="noStrike" kern="1200" cap="none" spc="0" normalizeH="0" baseline="0" noProof="0" dirty="0" smtClean="0">
              <a:ln>
                <a:noFill/>
              </a:ln>
              <a:solidFill>
                <a:schemeClr val="bg1"/>
              </a:solidFill>
              <a:effectLst/>
              <a:uLnTx/>
              <a:uFillTx/>
              <a:latin typeface="+mj-lt"/>
              <a:ea typeface="Open Sans" panose="020B0606030504020204" pitchFamily="34" charset="0"/>
              <a:cs typeface="Open Sans" panose="020B0606030504020204" pitchFamily="34" charset="0"/>
            </a:endParaRPr>
          </a:p>
        </p:txBody>
      </p:sp>
      <p:pic>
        <p:nvPicPr>
          <p:cNvPr id="8" name="Picture 2" descr="http://blog.newrelic.com/wp-content/uploads/javalogo.png"/>
          <p:cNvPicPr>
            <a:picLocks noChangeAspect="1" noChangeArrowheads="1"/>
          </p:cNvPicPr>
          <p:nvPr/>
        </p:nvPicPr>
        <p:blipFill>
          <a:blip r:embed="rId3"/>
          <a:srcRect/>
          <a:stretch>
            <a:fillRect/>
          </a:stretch>
        </p:blipFill>
        <p:spPr bwMode="auto">
          <a:xfrm>
            <a:off x="5353050" y="-152400"/>
            <a:ext cx="4933950" cy="4933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 Condition</a:t>
            </a:r>
            <a:endParaRPr lang="en-US" dirty="0"/>
          </a:p>
        </p:txBody>
      </p:sp>
      <p:sp>
        <p:nvSpPr>
          <p:cNvPr id="3" name="Content Placeholder 2"/>
          <p:cNvSpPr>
            <a:spLocks noGrp="1"/>
          </p:cNvSpPr>
          <p:nvPr>
            <p:ph idx="1"/>
          </p:nvPr>
        </p:nvSpPr>
        <p:spPr/>
        <p:txBody>
          <a:bodyPr>
            <a:normAutofit/>
          </a:bodyPr>
          <a:lstStyle/>
          <a:p>
            <a:r>
              <a:rPr lang="en-US" dirty="0" smtClean="0"/>
              <a:t>Guard condition is a Boolean expression that must be true in order for a transition to occur.</a:t>
            </a:r>
          </a:p>
          <a:p>
            <a:r>
              <a:rPr lang="en-US" dirty="0" smtClean="0"/>
              <a:t>Guard condition is the condition fired when event occurs, but only if guard condition is true.</a:t>
            </a:r>
          </a:p>
          <a:p>
            <a:r>
              <a:rPr lang="en-US" dirty="0" smtClean="0"/>
              <a:t>Guard condition is checked only once, at a time event occurs and transition fires if condition is true.</a:t>
            </a:r>
          </a:p>
          <a:p>
            <a:r>
              <a:rPr lang="en-US" dirty="0" smtClean="0"/>
              <a:t>If the condition is true later on, the transition does not fire then.</a:t>
            </a:r>
          </a:p>
          <a:p>
            <a:r>
              <a:rPr lang="en-US" dirty="0" smtClean="0"/>
              <a:t>UML notation for Guard condition is condition written inside </a:t>
            </a:r>
            <a:r>
              <a:rPr lang="en-US" b="1" dirty="0" smtClean="0"/>
              <a:t>square brackets [ ] </a:t>
            </a:r>
            <a:r>
              <a:rPr lang="en-US" dirty="0" smtClean="0"/>
              <a:t>on transition and followed by an event.</a:t>
            </a:r>
          </a:p>
          <a:p>
            <a:r>
              <a:rPr lang="en-US" dirty="0" smtClean="0"/>
              <a:t>It is an optional condition.</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State Diagram</a:t>
            </a:r>
            <a:endParaRPr lang="en-US" dirty="0"/>
          </a:p>
        </p:txBody>
      </p:sp>
      <p:sp>
        <p:nvSpPr>
          <p:cNvPr id="3" name="Content Placeholder 2"/>
          <p:cNvSpPr>
            <a:spLocks noGrp="1"/>
          </p:cNvSpPr>
          <p:nvPr>
            <p:ph idx="1"/>
          </p:nvPr>
        </p:nvSpPr>
        <p:spPr>
          <a:xfrm>
            <a:off x="190500" y="990600"/>
            <a:ext cx="8763000" cy="5486400"/>
          </a:xfrm>
        </p:spPr>
        <p:txBody>
          <a:bodyPr>
            <a:normAutofit/>
          </a:bodyPr>
          <a:lstStyle/>
          <a:p>
            <a:r>
              <a:rPr lang="en-US" dirty="0" smtClean="0"/>
              <a:t>There are two types of state diagram</a:t>
            </a:r>
          </a:p>
          <a:p>
            <a:pPr lvl="1"/>
            <a:r>
              <a:rPr lang="en-US" sz="2400" b="1" dirty="0" smtClean="0"/>
              <a:t>Sample State Diagrams</a:t>
            </a:r>
          </a:p>
          <a:p>
            <a:pPr lvl="2">
              <a:buFont typeface="Wingdings" pitchFamily="2" charset="2"/>
              <a:buChar char="§"/>
            </a:pPr>
            <a:r>
              <a:rPr lang="en-US" sz="2200" dirty="0" smtClean="0"/>
              <a:t>State diagram with continuous loop</a:t>
            </a:r>
          </a:p>
          <a:p>
            <a:pPr lvl="2">
              <a:buFont typeface="Wingdings" pitchFamily="2" charset="2"/>
              <a:buChar char="§"/>
            </a:pPr>
            <a:r>
              <a:rPr lang="en-US" sz="2200" dirty="0" smtClean="0"/>
              <a:t>Sample state diagram represents object with infinite life.</a:t>
            </a:r>
          </a:p>
          <a:p>
            <a:pPr lvl="1"/>
            <a:r>
              <a:rPr lang="en-US" sz="2400" b="1" dirty="0" smtClean="0"/>
              <a:t>One-Shot State Diagrams</a:t>
            </a:r>
          </a:p>
          <a:p>
            <a:pPr lvl="2">
              <a:buFont typeface="Wingdings" pitchFamily="2" charset="2"/>
              <a:buChar char="§"/>
            </a:pPr>
            <a:r>
              <a:rPr lang="en-US" sz="2200" dirty="0" smtClean="0"/>
              <a:t>One-short diagram represent object with finite lives and have initial and final states.</a:t>
            </a:r>
          </a:p>
          <a:p>
            <a:pPr lvl="2">
              <a:buFont typeface="Wingdings" pitchFamily="2" charset="2"/>
              <a:buChar char="§"/>
            </a:pPr>
            <a:r>
              <a:rPr lang="en-US" sz="2200" dirty="0" smtClean="0"/>
              <a:t>Initial state is entered on creation of an object while entry of final state implies destruction of an object. You can indicate initial and final states via entry and exit points.</a:t>
            </a:r>
          </a:p>
          <a:p>
            <a:pPr lvl="2">
              <a:buFont typeface="Wingdings" pitchFamily="2" charset="2"/>
              <a:buChar char="§"/>
            </a:pPr>
            <a:r>
              <a:rPr lang="en-US" sz="2200" dirty="0" smtClean="0"/>
              <a:t>Entry points (hollow circles) and exit points (circle enclosing an “x”) appear on the state diagram’s perimeter and may be named.</a:t>
            </a:r>
            <a:endParaRPr lang="en-US" sz="2200"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363"/>
            <a:ext cx="9144000" cy="808037"/>
          </a:xfrm>
        </p:spPr>
        <p:txBody>
          <a:bodyPr>
            <a:noAutofit/>
          </a:bodyPr>
          <a:lstStyle/>
          <a:p>
            <a:r>
              <a:rPr lang="en-US" sz="3600" dirty="0" smtClean="0"/>
              <a:t>Nested Sample state diagram for Telephone Line</a:t>
            </a:r>
            <a:endParaRPr lang="en-US" sz="3600"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12</a:t>
            </a:fld>
            <a:endParaRPr lang="en-US"/>
          </a:p>
        </p:txBody>
      </p:sp>
      <p:sp>
        <p:nvSpPr>
          <p:cNvPr id="6" name="Rounded Rectangle 5"/>
          <p:cNvSpPr/>
          <p:nvPr/>
        </p:nvSpPr>
        <p:spPr>
          <a:xfrm>
            <a:off x="1828800" y="990600"/>
            <a:ext cx="7162800" cy="5181600"/>
          </a:xfrm>
          <a:prstGeom prst="roundRect">
            <a:avLst>
              <a:gd name="adj" fmla="val 601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981200" y="1143000"/>
            <a:ext cx="778868" cy="369332"/>
          </a:xfrm>
          <a:prstGeom prst="rect">
            <a:avLst/>
          </a:prstGeom>
          <a:noFill/>
        </p:spPr>
        <p:txBody>
          <a:bodyPr wrap="none" rtlCol="0">
            <a:spAutoFit/>
          </a:bodyPr>
          <a:lstStyle/>
          <a:p>
            <a:r>
              <a:rPr lang="en-US" b="1" dirty="0" smtClean="0"/>
              <a:t>Active</a:t>
            </a:r>
            <a:endParaRPr lang="en-US" b="1" dirty="0"/>
          </a:p>
        </p:txBody>
      </p:sp>
      <p:sp>
        <p:nvSpPr>
          <p:cNvPr id="8" name="Rounded Rectangle 7"/>
          <p:cNvSpPr/>
          <p:nvPr/>
        </p:nvSpPr>
        <p:spPr>
          <a:xfrm>
            <a:off x="152400" y="3200400"/>
            <a:ext cx="10668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Idle</a:t>
            </a:r>
            <a:endParaRPr lang="en-US" b="1" dirty="0">
              <a:solidFill>
                <a:schemeClr val="tx1"/>
              </a:solidFill>
            </a:endParaRPr>
          </a:p>
        </p:txBody>
      </p:sp>
      <p:cxnSp>
        <p:nvCxnSpPr>
          <p:cNvPr id="13" name="Straight Arrow Connector 12"/>
          <p:cNvCxnSpPr/>
          <p:nvPr/>
        </p:nvCxnSpPr>
        <p:spPr>
          <a:xfrm>
            <a:off x="609600" y="1600094"/>
            <a:ext cx="1219200" cy="1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189706" y="2400300"/>
            <a:ext cx="160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609600" y="5410094"/>
            <a:ext cx="1219200" cy="1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265906" y="4533106"/>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9600" y="1752600"/>
            <a:ext cx="1066800" cy="1200329"/>
          </a:xfrm>
          <a:prstGeom prst="rect">
            <a:avLst/>
          </a:prstGeom>
          <a:noFill/>
        </p:spPr>
        <p:txBody>
          <a:bodyPr wrap="square" rtlCol="0">
            <a:spAutoFit/>
          </a:bodyPr>
          <a:lstStyle/>
          <a:p>
            <a:r>
              <a:rPr lang="en-US" dirty="0" smtClean="0"/>
              <a:t>Lift</a:t>
            </a:r>
          </a:p>
          <a:p>
            <a:r>
              <a:rPr lang="en-US" dirty="0" smtClean="0"/>
              <a:t>Receiver</a:t>
            </a:r>
          </a:p>
          <a:p>
            <a:r>
              <a:rPr lang="en-US" dirty="0" smtClean="0"/>
              <a:t>/ get dial tone</a:t>
            </a:r>
            <a:endParaRPr lang="en-US" dirty="0"/>
          </a:p>
        </p:txBody>
      </p:sp>
      <p:sp>
        <p:nvSpPr>
          <p:cNvPr id="22" name="TextBox 21"/>
          <p:cNvSpPr txBox="1"/>
          <p:nvPr/>
        </p:nvSpPr>
        <p:spPr>
          <a:xfrm>
            <a:off x="609600" y="4114800"/>
            <a:ext cx="1295400" cy="1200329"/>
          </a:xfrm>
          <a:prstGeom prst="rect">
            <a:avLst/>
          </a:prstGeom>
          <a:noFill/>
        </p:spPr>
        <p:txBody>
          <a:bodyPr wrap="square" rtlCol="0">
            <a:spAutoFit/>
          </a:bodyPr>
          <a:lstStyle/>
          <a:p>
            <a:r>
              <a:rPr lang="en-US" dirty="0" smtClean="0"/>
              <a:t>Caller hangs up</a:t>
            </a:r>
          </a:p>
          <a:p>
            <a:r>
              <a:rPr lang="en-US" dirty="0" smtClean="0"/>
              <a:t>/ disconnect</a:t>
            </a:r>
            <a:endParaRPr lang="en-US" dirty="0"/>
          </a:p>
        </p:txBody>
      </p:sp>
      <p:sp>
        <p:nvSpPr>
          <p:cNvPr id="25" name="Rounded Rectangle 24"/>
          <p:cNvSpPr/>
          <p:nvPr/>
        </p:nvSpPr>
        <p:spPr>
          <a:xfrm>
            <a:off x="4419600" y="1295400"/>
            <a:ext cx="1676400" cy="838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chemeClr val="tx1"/>
                </a:solidFill>
              </a:rPr>
              <a:t>Timeout</a:t>
            </a:r>
            <a:endParaRPr lang="en-US" b="1" dirty="0">
              <a:solidFill>
                <a:schemeClr val="tx1"/>
              </a:solidFill>
            </a:endParaRPr>
          </a:p>
        </p:txBody>
      </p:sp>
      <p:cxnSp>
        <p:nvCxnSpPr>
          <p:cNvPr id="27" name="Straight Connector 26"/>
          <p:cNvCxnSpPr>
            <a:stCxn id="25" idx="1"/>
            <a:endCxn id="25" idx="3"/>
          </p:cNvCxnSpPr>
          <p:nvPr/>
        </p:nvCxnSpPr>
        <p:spPr>
          <a:xfrm rot="10800000" flipH="1">
            <a:off x="4419600" y="1714500"/>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495800" y="1752600"/>
            <a:ext cx="1561261" cy="323165"/>
          </a:xfrm>
          <a:prstGeom prst="rect">
            <a:avLst/>
          </a:prstGeom>
          <a:noFill/>
        </p:spPr>
        <p:txBody>
          <a:bodyPr wrap="none" rtlCol="0">
            <a:spAutoFit/>
          </a:bodyPr>
          <a:lstStyle/>
          <a:p>
            <a:r>
              <a:rPr lang="en-US" sz="1500" dirty="0" smtClean="0"/>
              <a:t>Do/ play message</a:t>
            </a:r>
            <a:endParaRPr lang="en-US" sz="1500" dirty="0"/>
          </a:p>
        </p:txBody>
      </p:sp>
      <p:sp>
        <p:nvSpPr>
          <p:cNvPr id="29" name="Rounded Rectangle 28"/>
          <p:cNvSpPr/>
          <p:nvPr/>
        </p:nvSpPr>
        <p:spPr>
          <a:xfrm>
            <a:off x="2057400" y="2286000"/>
            <a:ext cx="1676400" cy="838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err="1" smtClean="0">
                <a:solidFill>
                  <a:schemeClr val="tx1"/>
                </a:solidFill>
              </a:rPr>
              <a:t>Dialtone</a:t>
            </a:r>
            <a:endParaRPr lang="en-US" b="1" dirty="0">
              <a:solidFill>
                <a:schemeClr val="tx1"/>
              </a:solidFill>
            </a:endParaRPr>
          </a:p>
        </p:txBody>
      </p:sp>
      <p:cxnSp>
        <p:nvCxnSpPr>
          <p:cNvPr id="30" name="Straight Connector 29"/>
          <p:cNvCxnSpPr>
            <a:stCxn id="29" idx="1"/>
            <a:endCxn id="29" idx="3"/>
          </p:cNvCxnSpPr>
          <p:nvPr/>
        </p:nvCxnSpPr>
        <p:spPr>
          <a:xfrm rot="10800000" flipH="1">
            <a:off x="2057400" y="2705100"/>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133600" y="2743200"/>
            <a:ext cx="1527341" cy="323165"/>
          </a:xfrm>
          <a:prstGeom prst="rect">
            <a:avLst/>
          </a:prstGeom>
          <a:noFill/>
        </p:spPr>
        <p:txBody>
          <a:bodyPr wrap="none" rtlCol="0">
            <a:spAutoFit/>
          </a:bodyPr>
          <a:lstStyle/>
          <a:p>
            <a:r>
              <a:rPr lang="en-US" sz="1500" dirty="0" smtClean="0"/>
              <a:t>Do/ play </a:t>
            </a:r>
            <a:r>
              <a:rPr lang="en-US" sz="1500" dirty="0" err="1" smtClean="0"/>
              <a:t>dialtone</a:t>
            </a:r>
            <a:endParaRPr lang="en-US" sz="1500" dirty="0"/>
          </a:p>
        </p:txBody>
      </p:sp>
      <p:sp>
        <p:nvSpPr>
          <p:cNvPr id="32" name="Rounded Rectangle 31"/>
          <p:cNvSpPr/>
          <p:nvPr/>
        </p:nvSpPr>
        <p:spPr>
          <a:xfrm>
            <a:off x="4191000" y="3276600"/>
            <a:ext cx="1676400" cy="838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chemeClr val="tx1"/>
                </a:solidFill>
              </a:rPr>
              <a:t>Invalid</a:t>
            </a:r>
            <a:endParaRPr lang="en-US" b="1" dirty="0">
              <a:solidFill>
                <a:schemeClr val="tx1"/>
              </a:solidFill>
            </a:endParaRPr>
          </a:p>
        </p:txBody>
      </p:sp>
      <p:cxnSp>
        <p:nvCxnSpPr>
          <p:cNvPr id="33" name="Straight Connector 32"/>
          <p:cNvCxnSpPr>
            <a:stCxn id="32" idx="1"/>
            <a:endCxn id="32" idx="3"/>
          </p:cNvCxnSpPr>
          <p:nvPr/>
        </p:nvCxnSpPr>
        <p:spPr>
          <a:xfrm rot="10800000" flipH="1">
            <a:off x="4191000" y="3695700"/>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3733800"/>
            <a:ext cx="1561261" cy="323165"/>
          </a:xfrm>
          <a:prstGeom prst="rect">
            <a:avLst/>
          </a:prstGeom>
          <a:noFill/>
        </p:spPr>
        <p:txBody>
          <a:bodyPr wrap="none" rtlCol="0">
            <a:spAutoFit/>
          </a:bodyPr>
          <a:lstStyle/>
          <a:p>
            <a:r>
              <a:rPr lang="en-US" sz="1500" dirty="0" smtClean="0"/>
              <a:t>Do/ play message</a:t>
            </a:r>
            <a:endParaRPr lang="en-US" sz="1500" dirty="0"/>
          </a:p>
        </p:txBody>
      </p:sp>
      <p:sp>
        <p:nvSpPr>
          <p:cNvPr id="35" name="Rounded Rectangle 34"/>
          <p:cNvSpPr/>
          <p:nvPr/>
        </p:nvSpPr>
        <p:spPr>
          <a:xfrm>
            <a:off x="4267200" y="4267200"/>
            <a:ext cx="1676400" cy="838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chemeClr val="tx1"/>
                </a:solidFill>
              </a:rPr>
              <a:t>Busy</a:t>
            </a:r>
            <a:endParaRPr lang="en-US" b="1" dirty="0">
              <a:solidFill>
                <a:schemeClr val="tx1"/>
              </a:solidFill>
            </a:endParaRPr>
          </a:p>
        </p:txBody>
      </p:sp>
      <p:cxnSp>
        <p:nvCxnSpPr>
          <p:cNvPr id="36" name="Straight Connector 35"/>
          <p:cNvCxnSpPr>
            <a:stCxn id="35" idx="1"/>
            <a:endCxn id="35" idx="3"/>
          </p:cNvCxnSpPr>
          <p:nvPr/>
        </p:nvCxnSpPr>
        <p:spPr>
          <a:xfrm rot="10800000" flipH="1">
            <a:off x="4267200" y="4686300"/>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43400" y="4724400"/>
            <a:ext cx="1648913" cy="323165"/>
          </a:xfrm>
          <a:prstGeom prst="rect">
            <a:avLst/>
          </a:prstGeom>
          <a:noFill/>
        </p:spPr>
        <p:txBody>
          <a:bodyPr wrap="none" rtlCol="0">
            <a:spAutoFit/>
          </a:bodyPr>
          <a:lstStyle/>
          <a:p>
            <a:r>
              <a:rPr lang="en-US" sz="1500" dirty="0" smtClean="0"/>
              <a:t>Do/ play busy tone</a:t>
            </a:r>
            <a:endParaRPr lang="en-US" sz="1500" dirty="0"/>
          </a:p>
        </p:txBody>
      </p:sp>
      <p:sp>
        <p:nvSpPr>
          <p:cNvPr id="38" name="Rounded Rectangle 37"/>
          <p:cNvSpPr/>
          <p:nvPr/>
        </p:nvSpPr>
        <p:spPr>
          <a:xfrm>
            <a:off x="6629400" y="5029200"/>
            <a:ext cx="1676400" cy="838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chemeClr val="tx1"/>
                </a:solidFill>
              </a:rPr>
              <a:t>Ringing</a:t>
            </a:r>
            <a:endParaRPr lang="en-US" b="1" dirty="0">
              <a:solidFill>
                <a:schemeClr val="tx1"/>
              </a:solidFill>
            </a:endParaRPr>
          </a:p>
        </p:txBody>
      </p:sp>
      <p:cxnSp>
        <p:nvCxnSpPr>
          <p:cNvPr id="39" name="Straight Connector 38"/>
          <p:cNvCxnSpPr>
            <a:stCxn id="38" idx="1"/>
            <a:endCxn id="38" idx="3"/>
          </p:cNvCxnSpPr>
          <p:nvPr/>
        </p:nvCxnSpPr>
        <p:spPr>
          <a:xfrm rot="10800000" flipH="1">
            <a:off x="6629400" y="5448300"/>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553200" y="5486400"/>
            <a:ext cx="1827103" cy="323165"/>
          </a:xfrm>
          <a:prstGeom prst="rect">
            <a:avLst/>
          </a:prstGeom>
          <a:noFill/>
        </p:spPr>
        <p:txBody>
          <a:bodyPr wrap="none" rtlCol="0">
            <a:spAutoFit/>
          </a:bodyPr>
          <a:lstStyle/>
          <a:p>
            <a:r>
              <a:rPr lang="en-US" sz="1500" dirty="0" smtClean="0"/>
              <a:t>Do/ play ringing tone</a:t>
            </a:r>
            <a:endParaRPr lang="en-US" sz="1500" dirty="0"/>
          </a:p>
        </p:txBody>
      </p:sp>
      <p:sp>
        <p:nvSpPr>
          <p:cNvPr id="41" name="Rounded Rectangle 40"/>
          <p:cNvSpPr/>
          <p:nvPr/>
        </p:nvSpPr>
        <p:spPr>
          <a:xfrm>
            <a:off x="6858000" y="2362200"/>
            <a:ext cx="10668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Dialing</a:t>
            </a:r>
            <a:endParaRPr lang="en-US" b="1" dirty="0">
              <a:solidFill>
                <a:schemeClr val="tx1"/>
              </a:solidFill>
            </a:endParaRPr>
          </a:p>
        </p:txBody>
      </p:sp>
      <p:sp>
        <p:nvSpPr>
          <p:cNvPr id="42" name="Rounded Rectangle 41"/>
          <p:cNvSpPr/>
          <p:nvPr/>
        </p:nvSpPr>
        <p:spPr>
          <a:xfrm>
            <a:off x="6553200" y="3505200"/>
            <a:ext cx="17526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Connecting</a:t>
            </a:r>
            <a:endParaRPr lang="en-US" b="1" dirty="0">
              <a:solidFill>
                <a:schemeClr val="tx1"/>
              </a:solidFill>
            </a:endParaRPr>
          </a:p>
        </p:txBody>
      </p:sp>
      <p:sp>
        <p:nvSpPr>
          <p:cNvPr id="45" name="Rounded Rectangle 44"/>
          <p:cNvSpPr/>
          <p:nvPr/>
        </p:nvSpPr>
        <p:spPr>
          <a:xfrm>
            <a:off x="2133600" y="4114800"/>
            <a:ext cx="10668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Hold</a:t>
            </a:r>
            <a:endParaRPr lang="en-US" b="1" dirty="0">
              <a:solidFill>
                <a:schemeClr val="tx1"/>
              </a:solidFill>
            </a:endParaRPr>
          </a:p>
        </p:txBody>
      </p:sp>
      <p:sp>
        <p:nvSpPr>
          <p:cNvPr id="46" name="Rounded Rectangle 45"/>
          <p:cNvSpPr/>
          <p:nvPr/>
        </p:nvSpPr>
        <p:spPr>
          <a:xfrm>
            <a:off x="2133600" y="5257800"/>
            <a:ext cx="10668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Talking</a:t>
            </a:r>
            <a:endParaRPr lang="en-US" b="1" dirty="0">
              <a:solidFill>
                <a:schemeClr val="tx1"/>
              </a:solidFill>
            </a:endParaRPr>
          </a:p>
        </p:txBody>
      </p:sp>
      <p:cxnSp>
        <p:nvCxnSpPr>
          <p:cNvPr id="48" name="Straight Arrow Connector 47"/>
          <p:cNvCxnSpPr>
            <a:stCxn id="29" idx="0"/>
            <a:endCxn id="25" idx="1"/>
          </p:cNvCxnSpPr>
          <p:nvPr/>
        </p:nvCxnSpPr>
        <p:spPr>
          <a:xfrm rot="5400000" flipH="1" flipV="1">
            <a:off x="3371850" y="1238250"/>
            <a:ext cx="5715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1" idx="0"/>
            <a:endCxn id="25" idx="3"/>
          </p:cNvCxnSpPr>
          <p:nvPr/>
        </p:nvCxnSpPr>
        <p:spPr>
          <a:xfrm rot="16200000" flipV="1">
            <a:off x="6419850" y="1390650"/>
            <a:ext cx="6477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9" idx="3"/>
            <a:endCxn id="41" idx="1"/>
          </p:cNvCxnSpPr>
          <p:nvPr/>
        </p:nvCxnSpPr>
        <p:spPr>
          <a:xfrm flipV="1">
            <a:off x="3733800" y="2590800"/>
            <a:ext cx="31242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2"/>
            <a:endCxn id="42" idx="0"/>
          </p:cNvCxnSpPr>
          <p:nvPr/>
        </p:nvCxnSpPr>
        <p:spPr>
          <a:xfrm rot="16200000" flipH="1">
            <a:off x="7067550" y="314325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32" idx="0"/>
          </p:cNvCxnSpPr>
          <p:nvPr/>
        </p:nvCxnSpPr>
        <p:spPr>
          <a:xfrm rot="10800000" flipV="1">
            <a:off x="5029200" y="2819400"/>
            <a:ext cx="1905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2" idx="2"/>
            <a:endCxn id="38" idx="0"/>
          </p:cNvCxnSpPr>
          <p:nvPr/>
        </p:nvCxnSpPr>
        <p:spPr>
          <a:xfrm rot="16200000" flipH="1">
            <a:off x="6915150" y="447675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35" idx="3"/>
          </p:cNvCxnSpPr>
          <p:nvPr/>
        </p:nvCxnSpPr>
        <p:spPr>
          <a:xfrm rot="10800000" flipV="1">
            <a:off x="5943600" y="3962400"/>
            <a:ext cx="11430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6" idx="3"/>
          </p:cNvCxnSpPr>
          <p:nvPr/>
        </p:nvCxnSpPr>
        <p:spPr>
          <a:xfrm rot="10800000">
            <a:off x="3200400" y="5486400"/>
            <a:ext cx="3429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a:off x="2019302" y="4914105"/>
            <a:ext cx="686594" cy="23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2552701" y="4914105"/>
            <a:ext cx="686594" cy="23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27432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stCxn id="68" idx="0"/>
          </p:cNvCxnSpPr>
          <p:nvPr/>
        </p:nvCxnSpPr>
        <p:spPr>
          <a:xfrm rot="5400000" flipH="1" flipV="1">
            <a:off x="2552700" y="3390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819400" y="1676400"/>
            <a:ext cx="1115562" cy="323165"/>
          </a:xfrm>
          <a:prstGeom prst="rect">
            <a:avLst/>
          </a:prstGeom>
          <a:noFill/>
        </p:spPr>
        <p:txBody>
          <a:bodyPr wrap="none" rtlCol="0">
            <a:spAutoFit/>
          </a:bodyPr>
          <a:lstStyle/>
          <a:p>
            <a:r>
              <a:rPr lang="en-US" sz="1500" dirty="0" smtClean="0"/>
              <a:t>After 15 sec</a:t>
            </a:r>
            <a:endParaRPr lang="en-US" sz="1500" dirty="0"/>
          </a:p>
        </p:txBody>
      </p:sp>
      <p:sp>
        <p:nvSpPr>
          <p:cNvPr id="51" name="TextBox 50"/>
          <p:cNvSpPr txBox="1"/>
          <p:nvPr/>
        </p:nvSpPr>
        <p:spPr>
          <a:xfrm>
            <a:off x="5943600" y="2039035"/>
            <a:ext cx="1115562" cy="323165"/>
          </a:xfrm>
          <a:prstGeom prst="rect">
            <a:avLst/>
          </a:prstGeom>
          <a:noFill/>
        </p:spPr>
        <p:txBody>
          <a:bodyPr wrap="none" rtlCol="0">
            <a:spAutoFit/>
          </a:bodyPr>
          <a:lstStyle/>
          <a:p>
            <a:r>
              <a:rPr lang="en-US" sz="1500" dirty="0" smtClean="0"/>
              <a:t>After 15 sec</a:t>
            </a:r>
            <a:endParaRPr lang="en-US" sz="1500" dirty="0"/>
          </a:p>
        </p:txBody>
      </p:sp>
      <p:sp>
        <p:nvSpPr>
          <p:cNvPr id="55" name="TextBox 54"/>
          <p:cNvSpPr txBox="1"/>
          <p:nvPr/>
        </p:nvSpPr>
        <p:spPr>
          <a:xfrm>
            <a:off x="3810000" y="2362200"/>
            <a:ext cx="1132041" cy="323165"/>
          </a:xfrm>
          <a:prstGeom prst="rect">
            <a:avLst/>
          </a:prstGeom>
          <a:noFill/>
        </p:spPr>
        <p:txBody>
          <a:bodyPr wrap="none" rtlCol="0">
            <a:spAutoFit/>
          </a:bodyPr>
          <a:lstStyle/>
          <a:p>
            <a:r>
              <a:rPr lang="en-US" sz="1500" dirty="0" smtClean="0"/>
              <a:t>Dial digit (n)</a:t>
            </a:r>
            <a:endParaRPr lang="en-US" sz="1500" dirty="0"/>
          </a:p>
        </p:txBody>
      </p:sp>
      <p:sp>
        <p:nvSpPr>
          <p:cNvPr id="57" name="TextBox 56"/>
          <p:cNvSpPr txBox="1"/>
          <p:nvPr/>
        </p:nvSpPr>
        <p:spPr>
          <a:xfrm>
            <a:off x="4637650" y="2743200"/>
            <a:ext cx="1802481" cy="323165"/>
          </a:xfrm>
          <a:prstGeom prst="rect">
            <a:avLst/>
          </a:prstGeom>
          <a:noFill/>
        </p:spPr>
        <p:txBody>
          <a:bodyPr wrap="none" rtlCol="0">
            <a:spAutoFit/>
          </a:bodyPr>
          <a:lstStyle/>
          <a:p>
            <a:r>
              <a:rPr lang="en-US" sz="1500" dirty="0" smtClean="0"/>
              <a:t>Dial digit (n) [invalid]</a:t>
            </a:r>
            <a:endParaRPr lang="en-US" sz="1500" dirty="0"/>
          </a:p>
        </p:txBody>
      </p:sp>
      <p:cxnSp>
        <p:nvCxnSpPr>
          <p:cNvPr id="61" name="Shape 60"/>
          <p:cNvCxnSpPr>
            <a:stCxn id="41" idx="0"/>
            <a:endCxn id="41" idx="3"/>
          </p:cNvCxnSpPr>
          <p:nvPr/>
        </p:nvCxnSpPr>
        <p:spPr>
          <a:xfrm rot="16200000" flipH="1">
            <a:off x="7543800" y="2209800"/>
            <a:ext cx="228600" cy="533400"/>
          </a:xfrm>
          <a:prstGeom prst="curvedConnector4">
            <a:avLst>
              <a:gd name="adj1" fmla="val -10000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467600" y="1600200"/>
            <a:ext cx="1212191" cy="553998"/>
          </a:xfrm>
          <a:prstGeom prst="rect">
            <a:avLst/>
          </a:prstGeom>
          <a:noFill/>
        </p:spPr>
        <p:txBody>
          <a:bodyPr wrap="none" rtlCol="0">
            <a:spAutoFit/>
          </a:bodyPr>
          <a:lstStyle/>
          <a:p>
            <a:r>
              <a:rPr lang="en-US" sz="1500" dirty="0" smtClean="0"/>
              <a:t>Dial digit (n) </a:t>
            </a:r>
          </a:p>
          <a:p>
            <a:r>
              <a:rPr lang="en-US" sz="1500" dirty="0" smtClean="0"/>
              <a:t>[incomplete]</a:t>
            </a:r>
            <a:endParaRPr lang="en-US" sz="1500" dirty="0"/>
          </a:p>
        </p:txBody>
      </p:sp>
      <p:sp>
        <p:nvSpPr>
          <p:cNvPr id="64" name="TextBox 63"/>
          <p:cNvSpPr txBox="1"/>
          <p:nvPr/>
        </p:nvSpPr>
        <p:spPr>
          <a:xfrm>
            <a:off x="7620000" y="2895600"/>
            <a:ext cx="1454629" cy="553998"/>
          </a:xfrm>
          <a:prstGeom prst="rect">
            <a:avLst/>
          </a:prstGeom>
          <a:noFill/>
        </p:spPr>
        <p:txBody>
          <a:bodyPr wrap="none" rtlCol="0">
            <a:spAutoFit/>
          </a:bodyPr>
          <a:lstStyle/>
          <a:p>
            <a:r>
              <a:rPr lang="en-US" sz="1500" smtClean="0"/>
              <a:t>Dial digit </a:t>
            </a:r>
            <a:r>
              <a:rPr lang="en-US" sz="1500" dirty="0" smtClean="0"/>
              <a:t>(n) </a:t>
            </a:r>
          </a:p>
          <a:p>
            <a:r>
              <a:rPr lang="en-US" sz="1500" dirty="0" smtClean="0"/>
              <a:t>[valid] / connect</a:t>
            </a:r>
            <a:endParaRPr lang="en-US" sz="1500" dirty="0"/>
          </a:p>
        </p:txBody>
      </p:sp>
      <p:sp>
        <p:nvSpPr>
          <p:cNvPr id="69" name="TextBox 68"/>
          <p:cNvSpPr txBox="1"/>
          <p:nvPr/>
        </p:nvSpPr>
        <p:spPr>
          <a:xfrm>
            <a:off x="5943600" y="4038600"/>
            <a:ext cx="548292" cy="323165"/>
          </a:xfrm>
          <a:prstGeom prst="rect">
            <a:avLst/>
          </a:prstGeom>
          <a:noFill/>
        </p:spPr>
        <p:txBody>
          <a:bodyPr wrap="none" rtlCol="0">
            <a:spAutoFit/>
          </a:bodyPr>
          <a:lstStyle/>
          <a:p>
            <a:r>
              <a:rPr lang="en-US" sz="1500" dirty="0" smtClean="0"/>
              <a:t>Busy</a:t>
            </a:r>
            <a:endParaRPr lang="en-US" sz="1500" dirty="0"/>
          </a:p>
        </p:txBody>
      </p:sp>
      <p:sp>
        <p:nvSpPr>
          <p:cNvPr id="71" name="TextBox 70"/>
          <p:cNvSpPr txBox="1"/>
          <p:nvPr/>
        </p:nvSpPr>
        <p:spPr>
          <a:xfrm>
            <a:off x="7543800" y="4267200"/>
            <a:ext cx="1027397" cy="323165"/>
          </a:xfrm>
          <a:prstGeom prst="rect">
            <a:avLst/>
          </a:prstGeom>
          <a:noFill/>
        </p:spPr>
        <p:txBody>
          <a:bodyPr wrap="none" rtlCol="0">
            <a:spAutoFit/>
          </a:bodyPr>
          <a:lstStyle/>
          <a:p>
            <a:r>
              <a:rPr lang="en-US" sz="1500" dirty="0" smtClean="0"/>
              <a:t>Connected</a:t>
            </a:r>
            <a:endParaRPr lang="en-US" sz="1500" dirty="0"/>
          </a:p>
        </p:txBody>
      </p:sp>
      <p:sp>
        <p:nvSpPr>
          <p:cNvPr id="72" name="TextBox 71"/>
          <p:cNvSpPr txBox="1"/>
          <p:nvPr/>
        </p:nvSpPr>
        <p:spPr>
          <a:xfrm>
            <a:off x="3962400" y="5562600"/>
            <a:ext cx="2628155" cy="323165"/>
          </a:xfrm>
          <a:prstGeom prst="rect">
            <a:avLst/>
          </a:prstGeom>
          <a:noFill/>
        </p:spPr>
        <p:txBody>
          <a:bodyPr wrap="none" rtlCol="0">
            <a:spAutoFit/>
          </a:bodyPr>
          <a:lstStyle/>
          <a:p>
            <a:r>
              <a:rPr lang="en-US" sz="1500" dirty="0" err="1" smtClean="0"/>
              <a:t>Callee</a:t>
            </a:r>
            <a:r>
              <a:rPr lang="en-US" sz="1500" dirty="0" smtClean="0"/>
              <a:t> answers / enable speech</a:t>
            </a:r>
            <a:endParaRPr lang="en-US" sz="1500" dirty="0"/>
          </a:p>
        </p:txBody>
      </p:sp>
      <p:sp>
        <p:nvSpPr>
          <p:cNvPr id="75" name="TextBox 74"/>
          <p:cNvSpPr txBox="1"/>
          <p:nvPr/>
        </p:nvSpPr>
        <p:spPr>
          <a:xfrm>
            <a:off x="2819400" y="4934635"/>
            <a:ext cx="1085554" cy="323165"/>
          </a:xfrm>
          <a:prstGeom prst="rect">
            <a:avLst/>
          </a:prstGeom>
          <a:noFill/>
        </p:spPr>
        <p:txBody>
          <a:bodyPr wrap="none" rtlCol="0">
            <a:spAutoFit/>
          </a:bodyPr>
          <a:lstStyle/>
          <a:p>
            <a:r>
              <a:rPr lang="en-US" sz="1500" dirty="0" smtClean="0"/>
              <a:t>Put on hold</a:t>
            </a:r>
            <a:endParaRPr lang="en-US" sz="1500" dirty="0"/>
          </a:p>
        </p:txBody>
      </p:sp>
      <p:sp>
        <p:nvSpPr>
          <p:cNvPr id="76" name="TextBox 75"/>
          <p:cNvSpPr txBox="1"/>
          <p:nvPr/>
        </p:nvSpPr>
        <p:spPr>
          <a:xfrm>
            <a:off x="1828800" y="4648200"/>
            <a:ext cx="1061509" cy="323165"/>
          </a:xfrm>
          <a:prstGeom prst="rect">
            <a:avLst/>
          </a:prstGeom>
          <a:noFill/>
        </p:spPr>
        <p:txBody>
          <a:bodyPr wrap="none" rtlCol="0">
            <a:spAutoFit/>
          </a:bodyPr>
          <a:lstStyle/>
          <a:p>
            <a:r>
              <a:rPr lang="en-US" sz="1500" dirty="0" err="1" smtClean="0"/>
              <a:t>Unhold</a:t>
            </a:r>
            <a:r>
              <a:rPr lang="en-US" sz="1500" dirty="0" smtClean="0"/>
              <a:t> call</a:t>
            </a:r>
            <a:endParaRPr lang="en-U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linds(horizontal)">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par>
                                <p:cTn id="41" presetID="3" presetClass="entr" presetSubtype="1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blinds(horizontal)">
                                      <p:cBhvr>
                                        <p:cTn id="48" dur="500"/>
                                        <p:tgtEl>
                                          <p:spTgt spid="6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blinds(horizontal)">
                                      <p:cBhvr>
                                        <p:cTn id="53" dur="500"/>
                                        <p:tgtEl>
                                          <p:spTgt spid="70"/>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blinds(horizontal)">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blinds(horizontal)">
                                      <p:cBhvr>
                                        <p:cTn id="61" dur="500"/>
                                        <p:tgtEl>
                                          <p:spTgt spid="31"/>
                                        </p:tgtEl>
                                      </p:cBhvr>
                                    </p:animEffect>
                                  </p:childTnLst>
                                </p:cTn>
                              </p:par>
                              <p:par>
                                <p:cTn id="62" presetID="3" presetClass="entr" presetSubtype="1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blinds(horizontal)">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blinds(horizontal)">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blinds(horizontal)">
                                      <p:cBhvr>
                                        <p:cTn id="74" dur="500"/>
                                        <p:tgtEl>
                                          <p:spTgt spid="48"/>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blinds(horizontal)">
                                      <p:cBhvr>
                                        <p:cTn id="79" dur="500"/>
                                        <p:tgtEl>
                                          <p:spTgt spid="48"/>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linds(horizontal)">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blinds(horizontal)">
                                      <p:cBhvr>
                                        <p:cTn id="87" dur="500"/>
                                        <p:tgtEl>
                                          <p:spTgt spid="28"/>
                                        </p:tgtEl>
                                      </p:cBhvr>
                                    </p:animEffect>
                                  </p:childTnLst>
                                </p:cTn>
                              </p:par>
                              <p:par>
                                <p:cTn id="88" presetID="3" presetClass="entr" presetSubtype="10" fill="hold"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blinds(horizontal)">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blinds(horizontal)">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blinds(horizontal)">
                                      <p:cBhvr>
                                        <p:cTn id="100" dur="500"/>
                                        <p:tgtEl>
                                          <p:spTgt spid="52"/>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blinds(horizontal)">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blinds(horizontal)">
                                      <p:cBhvr>
                                        <p:cTn id="108" dur="500"/>
                                        <p:tgtEl>
                                          <p:spTgt spid="51"/>
                                        </p:tgtEl>
                                      </p:cBhvr>
                                    </p:animEffect>
                                  </p:childTnLst>
                                </p:cTn>
                              </p:par>
                              <p:par>
                                <p:cTn id="109" presetID="3" presetClass="entr" presetSubtype="10" fill="hold" nodeType="with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blinds(horizontal)">
                                      <p:cBhvr>
                                        <p:cTn id="111" dur="500"/>
                                        <p:tgtEl>
                                          <p:spTgt spid="50"/>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blinds(horizontal)">
                                      <p:cBhvr>
                                        <p:cTn id="116" dur="500"/>
                                        <p:tgtEl>
                                          <p:spTgt spid="63"/>
                                        </p:tgtEl>
                                      </p:cBhvr>
                                    </p:animEffect>
                                  </p:childTnLst>
                                </p:cTn>
                              </p:par>
                              <p:par>
                                <p:cTn id="117" presetID="3" presetClass="entr" presetSubtype="10" fill="hold" nodeType="with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blinds(horizontal)">
                                      <p:cBhvr>
                                        <p:cTn id="119" dur="500"/>
                                        <p:tgtEl>
                                          <p:spTgt spid="61"/>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57"/>
                                        </p:tgtEl>
                                        <p:attrNameLst>
                                          <p:attrName>style.visibility</p:attrName>
                                        </p:attrNameLst>
                                      </p:cBhvr>
                                      <p:to>
                                        <p:strVal val="visible"/>
                                      </p:to>
                                    </p:set>
                                    <p:animEffect transition="in" filter="blinds(horizontal)">
                                      <p:cBhvr>
                                        <p:cTn id="124" dur="500"/>
                                        <p:tgtEl>
                                          <p:spTgt spid="57"/>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1" fill="hold">
                                          <p:stCondLst>
                                            <p:cond delay="0"/>
                                          </p:stCondLst>
                                        </p:cTn>
                                        <p:tgtEl>
                                          <p:spTgt spid="56"/>
                                        </p:tgtEl>
                                        <p:attrNameLst>
                                          <p:attrName>style.visibility</p:attrName>
                                        </p:attrNameLst>
                                      </p:cBhvr>
                                      <p:to>
                                        <p:strVal val="visible"/>
                                      </p:to>
                                    </p:set>
                                    <p:animEffect transition="in" filter="blinds(horizontal)">
                                      <p:cBhvr>
                                        <p:cTn id="129" dur="500"/>
                                        <p:tgtEl>
                                          <p:spTgt spid="56"/>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32"/>
                                        </p:tgtEl>
                                        <p:attrNameLst>
                                          <p:attrName>style.visibility</p:attrName>
                                        </p:attrNameLst>
                                      </p:cBhvr>
                                      <p:to>
                                        <p:strVal val="visible"/>
                                      </p:to>
                                    </p:set>
                                    <p:animEffect transition="in" filter="blinds(horizontal)">
                                      <p:cBhvr>
                                        <p:cTn id="132" dur="500"/>
                                        <p:tgtEl>
                                          <p:spTgt spid="32"/>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animEffect transition="in" filter="blinds(horizontal)">
                                      <p:cBhvr>
                                        <p:cTn id="137" dur="500"/>
                                        <p:tgtEl>
                                          <p:spTgt spid="34"/>
                                        </p:tgtEl>
                                      </p:cBhvr>
                                    </p:animEffect>
                                  </p:childTnLst>
                                </p:cTn>
                              </p:par>
                              <p:par>
                                <p:cTn id="138" presetID="3" presetClass="entr" presetSubtype="10" fill="hold" nodeType="withEffect">
                                  <p:stCondLst>
                                    <p:cond delay="0"/>
                                  </p:stCondLst>
                                  <p:childTnLst>
                                    <p:set>
                                      <p:cBhvr>
                                        <p:cTn id="139" dur="1" fill="hold">
                                          <p:stCondLst>
                                            <p:cond delay="0"/>
                                          </p:stCondLst>
                                        </p:cTn>
                                        <p:tgtEl>
                                          <p:spTgt spid="33"/>
                                        </p:tgtEl>
                                        <p:attrNameLst>
                                          <p:attrName>style.visibility</p:attrName>
                                        </p:attrNameLst>
                                      </p:cBhvr>
                                      <p:to>
                                        <p:strVal val="visible"/>
                                      </p:to>
                                    </p:set>
                                    <p:animEffect transition="in" filter="blinds(horizontal)">
                                      <p:cBhvr>
                                        <p:cTn id="140" dur="500"/>
                                        <p:tgtEl>
                                          <p:spTgt spid="33"/>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64"/>
                                        </p:tgtEl>
                                        <p:attrNameLst>
                                          <p:attrName>style.visibility</p:attrName>
                                        </p:attrNameLst>
                                      </p:cBhvr>
                                      <p:to>
                                        <p:strVal val="visible"/>
                                      </p:to>
                                    </p:set>
                                    <p:animEffect transition="in" filter="blinds(horizontal)">
                                      <p:cBhvr>
                                        <p:cTn id="145" dur="500"/>
                                        <p:tgtEl>
                                          <p:spTgt spid="64"/>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42"/>
                                        </p:tgtEl>
                                        <p:attrNameLst>
                                          <p:attrName>style.visibility</p:attrName>
                                        </p:attrNameLst>
                                      </p:cBhvr>
                                      <p:to>
                                        <p:strVal val="visible"/>
                                      </p:to>
                                    </p:set>
                                    <p:animEffect transition="in" filter="blinds(horizontal)">
                                      <p:cBhvr>
                                        <p:cTn id="150" dur="500"/>
                                        <p:tgtEl>
                                          <p:spTgt spid="42"/>
                                        </p:tgtEl>
                                      </p:cBhvr>
                                    </p:animEffect>
                                  </p:childTnLst>
                                </p:cTn>
                              </p:par>
                              <p:par>
                                <p:cTn id="151" presetID="3" presetClass="entr" presetSubtype="10" fill="hold" nodeType="withEffect">
                                  <p:stCondLst>
                                    <p:cond delay="0"/>
                                  </p:stCondLst>
                                  <p:childTnLst>
                                    <p:set>
                                      <p:cBhvr>
                                        <p:cTn id="152" dur="1" fill="hold">
                                          <p:stCondLst>
                                            <p:cond delay="0"/>
                                          </p:stCondLst>
                                        </p:cTn>
                                        <p:tgtEl>
                                          <p:spTgt spid="54"/>
                                        </p:tgtEl>
                                        <p:attrNameLst>
                                          <p:attrName>style.visibility</p:attrName>
                                        </p:attrNameLst>
                                      </p:cBhvr>
                                      <p:to>
                                        <p:strVal val="visible"/>
                                      </p:to>
                                    </p:set>
                                    <p:animEffect transition="in" filter="blinds(horizontal)">
                                      <p:cBhvr>
                                        <p:cTn id="153" dur="500"/>
                                        <p:tgtEl>
                                          <p:spTgt spid="54"/>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grpId="0" nodeType="clickEffect">
                                  <p:stCondLst>
                                    <p:cond delay="0"/>
                                  </p:stCondLst>
                                  <p:childTnLst>
                                    <p:set>
                                      <p:cBhvr>
                                        <p:cTn id="157" dur="1" fill="hold">
                                          <p:stCondLst>
                                            <p:cond delay="0"/>
                                          </p:stCondLst>
                                        </p:cTn>
                                        <p:tgtEl>
                                          <p:spTgt spid="69"/>
                                        </p:tgtEl>
                                        <p:attrNameLst>
                                          <p:attrName>style.visibility</p:attrName>
                                        </p:attrNameLst>
                                      </p:cBhvr>
                                      <p:to>
                                        <p:strVal val="visible"/>
                                      </p:to>
                                    </p:set>
                                    <p:animEffect transition="in" filter="blinds(horizontal)">
                                      <p:cBhvr>
                                        <p:cTn id="158" dur="500"/>
                                        <p:tgtEl>
                                          <p:spTgt spid="69"/>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nodeType="click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blinds(horizontal)">
                                      <p:cBhvr>
                                        <p:cTn id="163" dur="500"/>
                                        <p:tgtEl>
                                          <p:spTgt spid="60"/>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35"/>
                                        </p:tgtEl>
                                        <p:attrNameLst>
                                          <p:attrName>style.visibility</p:attrName>
                                        </p:attrNameLst>
                                      </p:cBhvr>
                                      <p:to>
                                        <p:strVal val="visible"/>
                                      </p:to>
                                    </p:set>
                                    <p:animEffect transition="in" filter="blinds(horizontal)">
                                      <p:cBhvr>
                                        <p:cTn id="166" dur="500"/>
                                        <p:tgtEl>
                                          <p:spTgt spid="35"/>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grpId="0" nodeType="clickEffect">
                                  <p:stCondLst>
                                    <p:cond delay="0"/>
                                  </p:stCondLst>
                                  <p:childTnLst>
                                    <p:set>
                                      <p:cBhvr>
                                        <p:cTn id="170" dur="1" fill="hold">
                                          <p:stCondLst>
                                            <p:cond delay="0"/>
                                          </p:stCondLst>
                                        </p:cTn>
                                        <p:tgtEl>
                                          <p:spTgt spid="37"/>
                                        </p:tgtEl>
                                        <p:attrNameLst>
                                          <p:attrName>style.visibility</p:attrName>
                                        </p:attrNameLst>
                                      </p:cBhvr>
                                      <p:to>
                                        <p:strVal val="visible"/>
                                      </p:to>
                                    </p:set>
                                    <p:animEffect transition="in" filter="blinds(horizontal)">
                                      <p:cBhvr>
                                        <p:cTn id="171" dur="500"/>
                                        <p:tgtEl>
                                          <p:spTgt spid="37"/>
                                        </p:tgtEl>
                                      </p:cBhvr>
                                    </p:animEffect>
                                  </p:childTnLst>
                                </p:cTn>
                              </p:par>
                              <p:par>
                                <p:cTn id="172" presetID="3" presetClass="entr" presetSubtype="10" fill="hold" nodeType="withEffect">
                                  <p:stCondLst>
                                    <p:cond delay="0"/>
                                  </p:stCondLst>
                                  <p:childTnLst>
                                    <p:set>
                                      <p:cBhvr>
                                        <p:cTn id="173" dur="1" fill="hold">
                                          <p:stCondLst>
                                            <p:cond delay="0"/>
                                          </p:stCondLst>
                                        </p:cTn>
                                        <p:tgtEl>
                                          <p:spTgt spid="36"/>
                                        </p:tgtEl>
                                        <p:attrNameLst>
                                          <p:attrName>style.visibility</p:attrName>
                                        </p:attrNameLst>
                                      </p:cBhvr>
                                      <p:to>
                                        <p:strVal val="visible"/>
                                      </p:to>
                                    </p:set>
                                    <p:animEffect transition="in" filter="blinds(horizontal)">
                                      <p:cBhvr>
                                        <p:cTn id="174" dur="500"/>
                                        <p:tgtEl>
                                          <p:spTgt spid="36"/>
                                        </p:tgtEl>
                                      </p:cBhvr>
                                    </p:animEffect>
                                  </p:childTnLst>
                                </p:cTn>
                              </p:par>
                            </p:childTnLst>
                          </p:cTn>
                        </p:par>
                      </p:childTnLst>
                    </p:cTn>
                  </p:par>
                  <p:par>
                    <p:cTn id="175" fill="hold">
                      <p:stCondLst>
                        <p:cond delay="indefinite"/>
                      </p:stCondLst>
                      <p:childTnLst>
                        <p:par>
                          <p:cTn id="176" fill="hold">
                            <p:stCondLst>
                              <p:cond delay="0"/>
                            </p:stCondLst>
                            <p:childTnLst>
                              <p:par>
                                <p:cTn id="177" presetID="3" presetClass="entr" presetSubtype="10" fill="hold" grpId="0" nodeType="clickEffect">
                                  <p:stCondLst>
                                    <p:cond delay="0"/>
                                  </p:stCondLst>
                                  <p:childTnLst>
                                    <p:set>
                                      <p:cBhvr>
                                        <p:cTn id="178" dur="1" fill="hold">
                                          <p:stCondLst>
                                            <p:cond delay="0"/>
                                          </p:stCondLst>
                                        </p:cTn>
                                        <p:tgtEl>
                                          <p:spTgt spid="71"/>
                                        </p:tgtEl>
                                        <p:attrNameLst>
                                          <p:attrName>style.visibility</p:attrName>
                                        </p:attrNameLst>
                                      </p:cBhvr>
                                      <p:to>
                                        <p:strVal val="visible"/>
                                      </p:to>
                                    </p:set>
                                    <p:animEffect transition="in" filter="blinds(horizontal)">
                                      <p:cBhvr>
                                        <p:cTn id="179" dur="500"/>
                                        <p:tgtEl>
                                          <p:spTgt spid="71"/>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ntr" presetSubtype="10"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blinds(horizontal)">
                                      <p:cBhvr>
                                        <p:cTn id="184" dur="500"/>
                                        <p:tgtEl>
                                          <p:spTgt spid="58"/>
                                        </p:tgtEl>
                                      </p:cBhvr>
                                    </p:animEffect>
                                  </p:childTnLst>
                                </p:cTn>
                              </p:par>
                              <p:par>
                                <p:cTn id="185" presetID="3" presetClass="entr" presetSubtype="1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blinds(horizontal)">
                                      <p:cBhvr>
                                        <p:cTn id="187" dur="500"/>
                                        <p:tgtEl>
                                          <p:spTgt spid="38"/>
                                        </p:tgtEl>
                                      </p:cBhvr>
                                    </p:animEffect>
                                  </p:childTnLst>
                                </p:cTn>
                              </p:par>
                            </p:childTnLst>
                          </p:cTn>
                        </p:par>
                      </p:childTnLst>
                    </p:cTn>
                  </p:par>
                  <p:par>
                    <p:cTn id="188" fill="hold">
                      <p:stCondLst>
                        <p:cond delay="indefinite"/>
                      </p:stCondLst>
                      <p:childTnLst>
                        <p:par>
                          <p:cTn id="189" fill="hold">
                            <p:stCondLst>
                              <p:cond delay="0"/>
                            </p:stCondLst>
                            <p:childTnLst>
                              <p:par>
                                <p:cTn id="190" presetID="3" presetClass="entr" presetSubtype="10" fill="hold" grpId="0" nodeType="clickEffect">
                                  <p:stCondLst>
                                    <p:cond delay="0"/>
                                  </p:stCondLst>
                                  <p:childTnLst>
                                    <p:set>
                                      <p:cBhvr>
                                        <p:cTn id="191" dur="1" fill="hold">
                                          <p:stCondLst>
                                            <p:cond delay="0"/>
                                          </p:stCondLst>
                                        </p:cTn>
                                        <p:tgtEl>
                                          <p:spTgt spid="40"/>
                                        </p:tgtEl>
                                        <p:attrNameLst>
                                          <p:attrName>style.visibility</p:attrName>
                                        </p:attrNameLst>
                                      </p:cBhvr>
                                      <p:to>
                                        <p:strVal val="visible"/>
                                      </p:to>
                                    </p:set>
                                    <p:animEffect transition="in" filter="blinds(horizontal)">
                                      <p:cBhvr>
                                        <p:cTn id="192" dur="500"/>
                                        <p:tgtEl>
                                          <p:spTgt spid="40"/>
                                        </p:tgtEl>
                                      </p:cBhvr>
                                    </p:animEffect>
                                  </p:childTnLst>
                                </p:cTn>
                              </p:par>
                              <p:par>
                                <p:cTn id="193" presetID="3" presetClass="entr" presetSubtype="10" fill="hold" nodeType="withEffect">
                                  <p:stCondLst>
                                    <p:cond delay="0"/>
                                  </p:stCondLst>
                                  <p:childTnLst>
                                    <p:set>
                                      <p:cBhvr>
                                        <p:cTn id="194" dur="1" fill="hold">
                                          <p:stCondLst>
                                            <p:cond delay="0"/>
                                          </p:stCondLst>
                                        </p:cTn>
                                        <p:tgtEl>
                                          <p:spTgt spid="39"/>
                                        </p:tgtEl>
                                        <p:attrNameLst>
                                          <p:attrName>style.visibility</p:attrName>
                                        </p:attrNameLst>
                                      </p:cBhvr>
                                      <p:to>
                                        <p:strVal val="visible"/>
                                      </p:to>
                                    </p:set>
                                    <p:animEffect transition="in" filter="blinds(horizontal)">
                                      <p:cBhvr>
                                        <p:cTn id="195" dur="500"/>
                                        <p:tgtEl>
                                          <p:spTgt spid="39"/>
                                        </p:tgtEl>
                                      </p:cBhvr>
                                    </p:animEffect>
                                  </p:childTnLst>
                                </p:cTn>
                              </p:par>
                            </p:childTnLst>
                          </p:cTn>
                        </p:par>
                      </p:childTnLst>
                    </p:cTn>
                  </p:par>
                  <p:par>
                    <p:cTn id="196" fill="hold">
                      <p:stCondLst>
                        <p:cond delay="indefinite"/>
                      </p:stCondLst>
                      <p:childTnLst>
                        <p:par>
                          <p:cTn id="197" fill="hold">
                            <p:stCondLst>
                              <p:cond delay="0"/>
                            </p:stCondLst>
                            <p:childTnLst>
                              <p:par>
                                <p:cTn id="198" presetID="3" presetClass="entr" presetSubtype="10" fill="hold" grpId="0" nodeType="clickEffect">
                                  <p:stCondLst>
                                    <p:cond delay="0"/>
                                  </p:stCondLst>
                                  <p:childTnLst>
                                    <p:set>
                                      <p:cBhvr>
                                        <p:cTn id="199" dur="1" fill="hold">
                                          <p:stCondLst>
                                            <p:cond delay="0"/>
                                          </p:stCondLst>
                                        </p:cTn>
                                        <p:tgtEl>
                                          <p:spTgt spid="72"/>
                                        </p:tgtEl>
                                        <p:attrNameLst>
                                          <p:attrName>style.visibility</p:attrName>
                                        </p:attrNameLst>
                                      </p:cBhvr>
                                      <p:to>
                                        <p:strVal val="visible"/>
                                      </p:to>
                                    </p:set>
                                    <p:animEffect transition="in" filter="blinds(horizontal)">
                                      <p:cBhvr>
                                        <p:cTn id="200" dur="500"/>
                                        <p:tgtEl>
                                          <p:spTgt spid="72"/>
                                        </p:tgtEl>
                                      </p:cBhvr>
                                    </p:animEffect>
                                  </p:childTnLst>
                                </p:cTn>
                              </p:par>
                            </p:childTnLst>
                          </p:cTn>
                        </p:par>
                      </p:childTnLst>
                    </p:cTn>
                  </p:par>
                  <p:par>
                    <p:cTn id="201" fill="hold">
                      <p:stCondLst>
                        <p:cond delay="indefinite"/>
                      </p:stCondLst>
                      <p:childTnLst>
                        <p:par>
                          <p:cTn id="202" fill="hold">
                            <p:stCondLst>
                              <p:cond delay="0"/>
                            </p:stCondLst>
                            <p:childTnLst>
                              <p:par>
                                <p:cTn id="203" presetID="3" presetClass="entr" presetSubtype="10" fill="hold" nodeType="clickEffect">
                                  <p:stCondLst>
                                    <p:cond delay="0"/>
                                  </p:stCondLst>
                                  <p:childTnLst>
                                    <p:set>
                                      <p:cBhvr>
                                        <p:cTn id="204" dur="1" fill="hold">
                                          <p:stCondLst>
                                            <p:cond delay="0"/>
                                          </p:stCondLst>
                                        </p:cTn>
                                        <p:tgtEl>
                                          <p:spTgt spid="62"/>
                                        </p:tgtEl>
                                        <p:attrNameLst>
                                          <p:attrName>style.visibility</p:attrName>
                                        </p:attrNameLst>
                                      </p:cBhvr>
                                      <p:to>
                                        <p:strVal val="visible"/>
                                      </p:to>
                                    </p:set>
                                    <p:animEffect transition="in" filter="blinds(horizontal)">
                                      <p:cBhvr>
                                        <p:cTn id="205" dur="500"/>
                                        <p:tgtEl>
                                          <p:spTgt spid="62"/>
                                        </p:tgtEl>
                                      </p:cBhvr>
                                    </p:animEffect>
                                  </p:childTnLst>
                                </p:cTn>
                              </p:par>
                              <p:par>
                                <p:cTn id="206" presetID="3" presetClass="entr" presetSubtype="10" fill="hold" grpId="0" nodeType="withEffect">
                                  <p:stCondLst>
                                    <p:cond delay="0"/>
                                  </p:stCondLst>
                                  <p:childTnLst>
                                    <p:set>
                                      <p:cBhvr>
                                        <p:cTn id="207" dur="1" fill="hold">
                                          <p:stCondLst>
                                            <p:cond delay="0"/>
                                          </p:stCondLst>
                                        </p:cTn>
                                        <p:tgtEl>
                                          <p:spTgt spid="46"/>
                                        </p:tgtEl>
                                        <p:attrNameLst>
                                          <p:attrName>style.visibility</p:attrName>
                                        </p:attrNameLst>
                                      </p:cBhvr>
                                      <p:to>
                                        <p:strVal val="visible"/>
                                      </p:to>
                                    </p:set>
                                    <p:animEffect transition="in" filter="blinds(horizontal)">
                                      <p:cBhvr>
                                        <p:cTn id="208" dur="500"/>
                                        <p:tgtEl>
                                          <p:spTgt spid="46"/>
                                        </p:tgtEl>
                                      </p:cBhvr>
                                    </p:animEffect>
                                  </p:childTnLst>
                                </p:cTn>
                              </p:par>
                            </p:childTnLst>
                          </p:cTn>
                        </p:par>
                      </p:childTnLst>
                    </p:cTn>
                  </p:par>
                  <p:par>
                    <p:cTn id="209" fill="hold">
                      <p:stCondLst>
                        <p:cond delay="indefinite"/>
                      </p:stCondLst>
                      <p:childTnLst>
                        <p:par>
                          <p:cTn id="210" fill="hold">
                            <p:stCondLst>
                              <p:cond delay="0"/>
                            </p:stCondLst>
                            <p:childTnLst>
                              <p:par>
                                <p:cTn id="211" presetID="3" presetClass="entr" presetSubtype="10" fill="hold" grpId="0" nodeType="clickEffect">
                                  <p:stCondLst>
                                    <p:cond delay="0"/>
                                  </p:stCondLst>
                                  <p:childTnLst>
                                    <p:set>
                                      <p:cBhvr>
                                        <p:cTn id="212" dur="1" fill="hold">
                                          <p:stCondLst>
                                            <p:cond delay="0"/>
                                          </p:stCondLst>
                                        </p:cTn>
                                        <p:tgtEl>
                                          <p:spTgt spid="75"/>
                                        </p:tgtEl>
                                        <p:attrNameLst>
                                          <p:attrName>style.visibility</p:attrName>
                                        </p:attrNameLst>
                                      </p:cBhvr>
                                      <p:to>
                                        <p:strVal val="visible"/>
                                      </p:to>
                                    </p:set>
                                    <p:animEffect transition="in" filter="blinds(horizontal)">
                                      <p:cBhvr>
                                        <p:cTn id="213" dur="500"/>
                                        <p:tgtEl>
                                          <p:spTgt spid="75"/>
                                        </p:tgtEl>
                                      </p:cBhvr>
                                    </p:animEffect>
                                  </p:childTnLst>
                                </p:cTn>
                              </p:par>
                            </p:childTnLst>
                          </p:cTn>
                        </p:par>
                      </p:childTnLst>
                    </p:cTn>
                  </p:par>
                  <p:par>
                    <p:cTn id="214" fill="hold">
                      <p:stCondLst>
                        <p:cond delay="indefinite"/>
                      </p:stCondLst>
                      <p:childTnLst>
                        <p:par>
                          <p:cTn id="215" fill="hold">
                            <p:stCondLst>
                              <p:cond delay="0"/>
                            </p:stCondLst>
                            <p:childTnLst>
                              <p:par>
                                <p:cTn id="216" presetID="3" presetClass="entr" presetSubtype="10" fill="hold" nodeType="click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blinds(horizontal)">
                                      <p:cBhvr>
                                        <p:cTn id="218" dur="500"/>
                                        <p:tgtEl>
                                          <p:spTgt spid="67"/>
                                        </p:tgtEl>
                                      </p:cBhvr>
                                    </p:animEffect>
                                  </p:childTnLst>
                                </p:cTn>
                              </p:par>
                              <p:par>
                                <p:cTn id="219" presetID="3" presetClass="entr" presetSubtype="10" fill="hold" grpId="0" nodeType="withEffect">
                                  <p:stCondLst>
                                    <p:cond delay="0"/>
                                  </p:stCondLst>
                                  <p:childTnLst>
                                    <p:set>
                                      <p:cBhvr>
                                        <p:cTn id="220" dur="1" fill="hold">
                                          <p:stCondLst>
                                            <p:cond delay="0"/>
                                          </p:stCondLst>
                                        </p:cTn>
                                        <p:tgtEl>
                                          <p:spTgt spid="45"/>
                                        </p:tgtEl>
                                        <p:attrNameLst>
                                          <p:attrName>style.visibility</p:attrName>
                                        </p:attrNameLst>
                                      </p:cBhvr>
                                      <p:to>
                                        <p:strVal val="visible"/>
                                      </p:to>
                                    </p:set>
                                    <p:animEffect transition="in" filter="blinds(horizontal)">
                                      <p:cBhvr>
                                        <p:cTn id="221" dur="500"/>
                                        <p:tgtEl>
                                          <p:spTgt spid="45"/>
                                        </p:tgtEl>
                                      </p:cBhvr>
                                    </p:animEffect>
                                  </p:childTnLst>
                                </p:cTn>
                              </p:par>
                            </p:childTnLst>
                          </p:cTn>
                        </p:par>
                      </p:childTnLst>
                    </p:cTn>
                  </p:par>
                  <p:par>
                    <p:cTn id="222" fill="hold">
                      <p:stCondLst>
                        <p:cond delay="indefinite"/>
                      </p:stCondLst>
                      <p:childTnLst>
                        <p:par>
                          <p:cTn id="223" fill="hold">
                            <p:stCondLst>
                              <p:cond delay="0"/>
                            </p:stCondLst>
                            <p:childTnLst>
                              <p:par>
                                <p:cTn id="224" presetID="3" presetClass="entr" presetSubtype="10" fill="hold" grpId="0" nodeType="clickEffect">
                                  <p:stCondLst>
                                    <p:cond delay="0"/>
                                  </p:stCondLst>
                                  <p:childTnLst>
                                    <p:set>
                                      <p:cBhvr>
                                        <p:cTn id="225" dur="1" fill="hold">
                                          <p:stCondLst>
                                            <p:cond delay="0"/>
                                          </p:stCondLst>
                                        </p:cTn>
                                        <p:tgtEl>
                                          <p:spTgt spid="76"/>
                                        </p:tgtEl>
                                        <p:attrNameLst>
                                          <p:attrName>style.visibility</p:attrName>
                                        </p:attrNameLst>
                                      </p:cBhvr>
                                      <p:to>
                                        <p:strVal val="visible"/>
                                      </p:to>
                                    </p:set>
                                    <p:animEffect transition="in" filter="blinds(horizontal)">
                                      <p:cBhvr>
                                        <p:cTn id="226" dur="500"/>
                                        <p:tgtEl>
                                          <p:spTgt spid="76"/>
                                        </p:tgtEl>
                                      </p:cBhvr>
                                    </p:animEffect>
                                  </p:childTnLst>
                                </p:cTn>
                              </p:par>
                              <p:par>
                                <p:cTn id="227" presetID="3" presetClass="entr" presetSubtype="10" fill="hold" nodeType="withEffect">
                                  <p:stCondLst>
                                    <p:cond delay="0"/>
                                  </p:stCondLst>
                                  <p:childTnLst>
                                    <p:set>
                                      <p:cBhvr>
                                        <p:cTn id="228" dur="1" fill="hold">
                                          <p:stCondLst>
                                            <p:cond delay="0"/>
                                          </p:stCondLst>
                                        </p:cTn>
                                        <p:tgtEl>
                                          <p:spTgt spid="65"/>
                                        </p:tgtEl>
                                        <p:attrNameLst>
                                          <p:attrName>style.visibility</p:attrName>
                                        </p:attrNameLst>
                                      </p:cBhvr>
                                      <p:to>
                                        <p:strVal val="visible"/>
                                      </p:to>
                                    </p:set>
                                    <p:animEffect transition="in" filter="blinds(horizontal)">
                                      <p:cBhvr>
                                        <p:cTn id="22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21" grpId="0"/>
      <p:bldP spid="22" grpId="0"/>
      <p:bldP spid="25" grpId="0" animBg="1"/>
      <p:bldP spid="28" grpId="0"/>
      <p:bldP spid="29" grpId="0" animBg="1"/>
      <p:bldP spid="31" grpId="0"/>
      <p:bldP spid="32" grpId="0" animBg="1"/>
      <p:bldP spid="34" grpId="0"/>
      <p:bldP spid="35" grpId="0" animBg="1"/>
      <p:bldP spid="37" grpId="0"/>
      <p:bldP spid="38" grpId="0" animBg="1"/>
      <p:bldP spid="40" grpId="0"/>
      <p:bldP spid="41" grpId="0" animBg="1"/>
      <p:bldP spid="42" grpId="0" animBg="1"/>
      <p:bldP spid="45" grpId="0" animBg="1"/>
      <p:bldP spid="46" grpId="0" animBg="1"/>
      <p:bldP spid="68" grpId="0" animBg="1"/>
      <p:bldP spid="44" grpId="0"/>
      <p:bldP spid="51" grpId="0"/>
      <p:bldP spid="55" grpId="0"/>
      <p:bldP spid="57" grpId="0"/>
      <p:bldP spid="63" grpId="0"/>
      <p:bldP spid="64" grpId="0"/>
      <p:bldP spid="69" grpId="0"/>
      <p:bldP spid="71" grpId="0"/>
      <p:bldP spid="72" grpId="0"/>
      <p:bldP spid="75" grpId="0"/>
      <p:bldP spid="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shot State Diagram for Chess Game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13</a:t>
            </a:fld>
            <a:endParaRPr lang="en-US"/>
          </a:p>
        </p:txBody>
      </p:sp>
      <p:sp>
        <p:nvSpPr>
          <p:cNvPr id="5" name="Oval 4"/>
          <p:cNvSpPr/>
          <p:nvPr/>
        </p:nvSpPr>
        <p:spPr>
          <a:xfrm>
            <a:off x="990600" y="2209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57003" y="2108200"/>
            <a:ext cx="557397" cy="323165"/>
          </a:xfrm>
          <a:prstGeom prst="rect">
            <a:avLst/>
          </a:prstGeom>
          <a:noFill/>
        </p:spPr>
        <p:txBody>
          <a:bodyPr wrap="none" rtlCol="0">
            <a:spAutoFit/>
          </a:bodyPr>
          <a:lstStyle/>
          <a:p>
            <a:r>
              <a:rPr lang="en-US" sz="1500" dirty="0" smtClean="0"/>
              <a:t>Start</a:t>
            </a:r>
            <a:endParaRPr lang="en-US" sz="1500" dirty="0"/>
          </a:p>
        </p:txBody>
      </p:sp>
      <p:sp>
        <p:nvSpPr>
          <p:cNvPr id="7" name="Rounded Rectangle 6"/>
          <p:cNvSpPr/>
          <p:nvPr/>
        </p:nvSpPr>
        <p:spPr>
          <a:xfrm>
            <a:off x="2590800" y="2057400"/>
            <a:ext cx="16764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White’s turn</a:t>
            </a:r>
            <a:endParaRPr lang="en-US" b="1" dirty="0">
              <a:solidFill>
                <a:schemeClr val="tx1"/>
              </a:solidFill>
            </a:endParaRPr>
          </a:p>
        </p:txBody>
      </p:sp>
      <p:sp>
        <p:nvSpPr>
          <p:cNvPr id="8" name="Rounded Rectangle 7"/>
          <p:cNvSpPr/>
          <p:nvPr/>
        </p:nvSpPr>
        <p:spPr>
          <a:xfrm>
            <a:off x="2590800" y="3810000"/>
            <a:ext cx="16764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Black’s turn</a:t>
            </a:r>
            <a:endParaRPr lang="en-US" b="1" dirty="0">
              <a:solidFill>
                <a:schemeClr val="tx1"/>
              </a:solidFill>
            </a:endParaRPr>
          </a:p>
        </p:txBody>
      </p:sp>
      <p:sp>
        <p:nvSpPr>
          <p:cNvPr id="9" name="Oval 8"/>
          <p:cNvSpPr/>
          <p:nvPr/>
        </p:nvSpPr>
        <p:spPr>
          <a:xfrm>
            <a:off x="6705600" y="21336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819900" y="22479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05600" y="38862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819900" y="40005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705600" y="30480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819900" y="31623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rot="5400000" flipH="1" flipV="1">
            <a:off x="2172382" y="3160373"/>
            <a:ext cx="1295401" cy="3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flipV="1">
            <a:off x="3388970" y="3160372"/>
            <a:ext cx="1295401" cy="3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93594" y="2819400"/>
            <a:ext cx="694934" cy="553998"/>
          </a:xfrm>
          <a:prstGeom prst="rect">
            <a:avLst/>
          </a:prstGeom>
          <a:noFill/>
        </p:spPr>
        <p:txBody>
          <a:bodyPr wrap="none" rtlCol="0">
            <a:spAutoFit/>
          </a:bodyPr>
          <a:lstStyle/>
          <a:p>
            <a:r>
              <a:rPr lang="en-US" sz="1500" dirty="0" smtClean="0"/>
              <a:t>White</a:t>
            </a:r>
          </a:p>
          <a:p>
            <a:r>
              <a:rPr lang="en-US" sz="1500" dirty="0" smtClean="0"/>
              <a:t>moves</a:t>
            </a:r>
            <a:endParaRPr lang="en-US" sz="1500" dirty="0"/>
          </a:p>
        </p:txBody>
      </p:sp>
      <p:sp>
        <p:nvSpPr>
          <p:cNvPr id="20" name="TextBox 19"/>
          <p:cNvSpPr txBox="1"/>
          <p:nvPr/>
        </p:nvSpPr>
        <p:spPr>
          <a:xfrm>
            <a:off x="2175266" y="2875002"/>
            <a:ext cx="694934" cy="553998"/>
          </a:xfrm>
          <a:prstGeom prst="rect">
            <a:avLst/>
          </a:prstGeom>
          <a:noFill/>
        </p:spPr>
        <p:txBody>
          <a:bodyPr wrap="none" rtlCol="0">
            <a:spAutoFit/>
          </a:bodyPr>
          <a:lstStyle/>
          <a:p>
            <a:r>
              <a:rPr lang="en-US" sz="1500" dirty="0" smtClean="0"/>
              <a:t>Black</a:t>
            </a:r>
          </a:p>
          <a:p>
            <a:r>
              <a:rPr lang="en-US" sz="1500" dirty="0" smtClean="0"/>
              <a:t>moves</a:t>
            </a:r>
            <a:endParaRPr lang="en-US" sz="1500" dirty="0"/>
          </a:p>
        </p:txBody>
      </p:sp>
      <p:cxnSp>
        <p:nvCxnSpPr>
          <p:cNvPr id="21" name="Straight Arrow Connector 20"/>
          <p:cNvCxnSpPr>
            <a:endCxn id="9" idx="2"/>
          </p:cNvCxnSpPr>
          <p:nvPr/>
        </p:nvCxnSpPr>
        <p:spPr>
          <a:xfrm>
            <a:off x="4267200" y="2286000"/>
            <a:ext cx="2438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00600" y="1981200"/>
            <a:ext cx="1056058" cy="323165"/>
          </a:xfrm>
          <a:prstGeom prst="rect">
            <a:avLst/>
          </a:prstGeom>
          <a:noFill/>
        </p:spPr>
        <p:txBody>
          <a:bodyPr wrap="none" rtlCol="0">
            <a:spAutoFit/>
          </a:bodyPr>
          <a:lstStyle/>
          <a:p>
            <a:r>
              <a:rPr lang="en-US" sz="1500" dirty="0" smtClean="0"/>
              <a:t>Checkmate</a:t>
            </a:r>
            <a:endParaRPr lang="en-US" sz="1500" dirty="0"/>
          </a:p>
        </p:txBody>
      </p:sp>
      <p:cxnSp>
        <p:nvCxnSpPr>
          <p:cNvPr id="24" name="Straight Arrow Connector 23"/>
          <p:cNvCxnSpPr/>
          <p:nvPr/>
        </p:nvCxnSpPr>
        <p:spPr>
          <a:xfrm>
            <a:off x="4267200" y="4038600"/>
            <a:ext cx="2438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00600" y="3733800"/>
            <a:ext cx="1056058" cy="323165"/>
          </a:xfrm>
          <a:prstGeom prst="rect">
            <a:avLst/>
          </a:prstGeom>
          <a:noFill/>
        </p:spPr>
        <p:txBody>
          <a:bodyPr wrap="none" rtlCol="0">
            <a:spAutoFit/>
          </a:bodyPr>
          <a:lstStyle/>
          <a:p>
            <a:r>
              <a:rPr lang="en-US" sz="1500" dirty="0" smtClean="0"/>
              <a:t>Checkmate</a:t>
            </a:r>
            <a:endParaRPr lang="en-US" sz="1500" dirty="0"/>
          </a:p>
        </p:txBody>
      </p:sp>
      <p:cxnSp>
        <p:nvCxnSpPr>
          <p:cNvPr id="26" name="Straight Arrow Connector 25"/>
          <p:cNvCxnSpPr>
            <a:endCxn id="13" idx="3"/>
          </p:cNvCxnSpPr>
          <p:nvPr/>
        </p:nvCxnSpPr>
        <p:spPr>
          <a:xfrm flipV="1">
            <a:off x="4267200" y="3373204"/>
            <a:ext cx="2494196" cy="512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21003208">
            <a:off x="4987435" y="3365378"/>
            <a:ext cx="968727" cy="323165"/>
          </a:xfrm>
          <a:prstGeom prst="rect">
            <a:avLst/>
          </a:prstGeom>
          <a:noFill/>
        </p:spPr>
        <p:txBody>
          <a:bodyPr wrap="none" rtlCol="0">
            <a:spAutoFit/>
          </a:bodyPr>
          <a:lstStyle/>
          <a:p>
            <a:r>
              <a:rPr lang="en-US" sz="1500" dirty="0" smtClean="0"/>
              <a:t>Stalemate</a:t>
            </a:r>
            <a:endParaRPr lang="en-US" sz="1500" dirty="0"/>
          </a:p>
        </p:txBody>
      </p:sp>
      <p:cxnSp>
        <p:nvCxnSpPr>
          <p:cNvPr id="33" name="Straight Arrow Connector 32"/>
          <p:cNvCxnSpPr>
            <a:endCxn id="13" idx="1"/>
          </p:cNvCxnSpPr>
          <p:nvPr/>
        </p:nvCxnSpPr>
        <p:spPr>
          <a:xfrm>
            <a:off x="4267200" y="2438400"/>
            <a:ext cx="2494196" cy="665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992411">
            <a:off x="5055157" y="2493407"/>
            <a:ext cx="968727" cy="323165"/>
          </a:xfrm>
          <a:prstGeom prst="rect">
            <a:avLst/>
          </a:prstGeom>
          <a:noFill/>
        </p:spPr>
        <p:txBody>
          <a:bodyPr wrap="none" rtlCol="0">
            <a:spAutoFit/>
          </a:bodyPr>
          <a:lstStyle/>
          <a:p>
            <a:r>
              <a:rPr lang="en-US" sz="1500" dirty="0" smtClean="0"/>
              <a:t>Stalemate</a:t>
            </a:r>
            <a:endParaRPr lang="en-US" sz="1500" dirty="0"/>
          </a:p>
        </p:txBody>
      </p:sp>
      <p:cxnSp>
        <p:nvCxnSpPr>
          <p:cNvPr id="40" name="Straight Arrow Connector 39"/>
          <p:cNvCxnSpPr>
            <a:endCxn id="7" idx="1"/>
          </p:cNvCxnSpPr>
          <p:nvPr/>
        </p:nvCxnSpPr>
        <p:spPr>
          <a:xfrm>
            <a:off x="1143000" y="2286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315200" y="2133600"/>
            <a:ext cx="1031051" cy="323165"/>
          </a:xfrm>
          <a:prstGeom prst="rect">
            <a:avLst/>
          </a:prstGeom>
          <a:noFill/>
        </p:spPr>
        <p:txBody>
          <a:bodyPr wrap="none" rtlCol="0">
            <a:spAutoFit/>
          </a:bodyPr>
          <a:lstStyle/>
          <a:p>
            <a:r>
              <a:rPr lang="en-US" sz="1500" dirty="0" smtClean="0"/>
              <a:t>Black Wins</a:t>
            </a:r>
            <a:endParaRPr lang="en-US" sz="1500" dirty="0"/>
          </a:p>
        </p:txBody>
      </p:sp>
      <p:sp>
        <p:nvSpPr>
          <p:cNvPr id="43" name="TextBox 42"/>
          <p:cNvSpPr txBox="1"/>
          <p:nvPr/>
        </p:nvSpPr>
        <p:spPr>
          <a:xfrm>
            <a:off x="7315200" y="3048000"/>
            <a:ext cx="594522" cy="323165"/>
          </a:xfrm>
          <a:prstGeom prst="rect">
            <a:avLst/>
          </a:prstGeom>
          <a:noFill/>
        </p:spPr>
        <p:txBody>
          <a:bodyPr wrap="none" rtlCol="0">
            <a:spAutoFit/>
          </a:bodyPr>
          <a:lstStyle/>
          <a:p>
            <a:r>
              <a:rPr lang="en-US" sz="1500" dirty="0" smtClean="0"/>
              <a:t>Draw</a:t>
            </a:r>
            <a:endParaRPr lang="en-US" sz="1500" dirty="0"/>
          </a:p>
        </p:txBody>
      </p:sp>
      <p:sp>
        <p:nvSpPr>
          <p:cNvPr id="44" name="TextBox 43"/>
          <p:cNvSpPr txBox="1"/>
          <p:nvPr/>
        </p:nvSpPr>
        <p:spPr>
          <a:xfrm>
            <a:off x="7315200" y="3886200"/>
            <a:ext cx="1053045" cy="323165"/>
          </a:xfrm>
          <a:prstGeom prst="rect">
            <a:avLst/>
          </a:prstGeom>
          <a:noFill/>
        </p:spPr>
        <p:txBody>
          <a:bodyPr wrap="none" rtlCol="0">
            <a:spAutoFit/>
          </a:bodyPr>
          <a:lstStyle/>
          <a:p>
            <a:r>
              <a:rPr lang="en-US" sz="1500" dirty="0" err="1" smtClean="0"/>
              <a:t>WhiteWins</a:t>
            </a:r>
            <a:endParaRPr lang="en-U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linds(horizontal)">
                                      <p:cBhvr>
                                        <p:cTn id="15" dur="500"/>
                                        <p:tgtEl>
                                          <p:spTgt spid="4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linds(horizontal)">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blinds(horizontal)">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blinds(horizontal)">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blinds(horizontal)">
                                      <p:cBhvr>
                                        <p:cTn id="61" dur="500"/>
                                        <p:tgtEl>
                                          <p:spTgt spid="1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linds(horizontal)">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blinds(horizontal)">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blinds(horizontal)">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blinds(horizontal)">
                                      <p:cBhvr>
                                        <p:cTn id="79" dur="500"/>
                                        <p:tgtEl>
                                          <p:spTgt spid="11"/>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blinds(horizontal)">
                                      <p:cBhvr>
                                        <p:cTn id="82" dur="500"/>
                                        <p:tgtEl>
                                          <p:spTgt spid="12"/>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blinds(horizontal)">
                                      <p:cBhvr>
                                        <p:cTn id="85" dur="500"/>
                                        <p:tgtEl>
                                          <p:spTgt spid="44"/>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blinds(horizontal)">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blinds(horizontal)">
                                      <p:cBhvr>
                                        <p:cTn id="95" dur="500"/>
                                        <p:tgtEl>
                                          <p:spTgt spid="33"/>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3"/>
                                        </p:tgtEl>
                                        <p:attrNameLst>
                                          <p:attrName>style.visibility</p:attrName>
                                        </p:attrNameLst>
                                      </p:cBhvr>
                                      <p:to>
                                        <p:strVal val="visible"/>
                                      </p:to>
                                    </p:set>
                                    <p:animEffect transition="in" filter="blinds(horizontal)">
                                      <p:cBhvr>
                                        <p:cTn id="100" dur="500"/>
                                        <p:tgtEl>
                                          <p:spTgt spid="1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blinds(horizontal)">
                                      <p:cBhvr>
                                        <p:cTn id="103" dur="500"/>
                                        <p:tgtEl>
                                          <p:spTgt spid="1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blinds(horizontal)">
                                      <p:cBhvr>
                                        <p:cTn id="106" dur="500"/>
                                        <p:tgtEl>
                                          <p:spTgt spid="43"/>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blinds(horizontal)">
                                      <p:cBhvr>
                                        <p:cTn id="111" dur="500"/>
                                        <p:tgtEl>
                                          <p:spTgt spid="27"/>
                                        </p:tgtEl>
                                      </p:cBhvr>
                                    </p:animEffect>
                                  </p:childTnLst>
                                </p:cTn>
                              </p:par>
                              <p:par>
                                <p:cTn id="112" presetID="3" presetClass="entr" presetSubtype="10" fill="hold" nodeType="withEffect">
                                  <p:stCondLst>
                                    <p:cond delay="0"/>
                                  </p:stCondLst>
                                  <p:childTnLst>
                                    <p:set>
                                      <p:cBhvr>
                                        <p:cTn id="113" dur="1" fill="hold">
                                          <p:stCondLst>
                                            <p:cond delay="0"/>
                                          </p:stCondLst>
                                        </p:cTn>
                                        <p:tgtEl>
                                          <p:spTgt spid="26"/>
                                        </p:tgtEl>
                                        <p:attrNameLst>
                                          <p:attrName>style.visibility</p:attrName>
                                        </p:attrNameLst>
                                      </p:cBhvr>
                                      <p:to>
                                        <p:strVal val="visible"/>
                                      </p:to>
                                    </p:set>
                                    <p:animEffect transition="in" filter="blinds(horizontal)">
                                      <p:cBhvr>
                                        <p:cTn id="11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13" grpId="0" animBg="1"/>
      <p:bldP spid="14" grpId="0" animBg="1"/>
      <p:bldP spid="19" grpId="0"/>
      <p:bldP spid="20" grpId="0"/>
      <p:bldP spid="23" grpId="0"/>
      <p:bldP spid="25" grpId="0"/>
      <p:bldP spid="27" grpId="0"/>
      <p:bldP spid="34" grpId="0"/>
      <p:bldP spid="42" grpId="0"/>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Effects	</a:t>
            </a:r>
            <a:endParaRPr lang="en-US" dirty="0"/>
          </a:p>
        </p:txBody>
      </p:sp>
      <p:sp>
        <p:nvSpPr>
          <p:cNvPr id="3" name="Content Placeholder 2"/>
          <p:cNvSpPr>
            <a:spLocks noGrp="1"/>
          </p:cNvSpPr>
          <p:nvPr>
            <p:ph idx="1"/>
          </p:nvPr>
        </p:nvSpPr>
        <p:spPr/>
        <p:txBody>
          <a:bodyPr>
            <a:normAutofit lnSpcReduction="10000"/>
          </a:bodyPr>
          <a:lstStyle/>
          <a:p>
            <a:r>
              <a:rPr lang="en-US" dirty="0" smtClean="0"/>
              <a:t>The effect is a reference to a behavior that is executed in response to an event.</a:t>
            </a:r>
          </a:p>
          <a:p>
            <a:r>
              <a:rPr lang="en-US" dirty="0" smtClean="0"/>
              <a:t>An activity is the actual behavior that can be invoked by any number of effects. E.g. disconnect Phone Line might be an activity that is executed in response to hang up event.</a:t>
            </a:r>
          </a:p>
          <a:p>
            <a:r>
              <a:rPr lang="en-US" dirty="0" smtClean="0"/>
              <a:t>Activities can also represent internal control operations, such as setting attributes or generating other events. Such activities have no real-world counterparts but instead are mechanisms for structuring control within an implementation. E.g. program might increment an internal counter every time when specific event occurs.</a:t>
            </a:r>
          </a:p>
          <a:p>
            <a:r>
              <a:rPr lang="en-US" dirty="0" smtClean="0"/>
              <a:t>State diagram activity is denoted as slash (“/”) and name or description of the activity, following the event that causes it.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Effects (Cont.)</a:t>
            </a:r>
            <a:endParaRPr lang="en-US" dirty="0"/>
          </a:p>
        </p:txBody>
      </p:sp>
      <p:sp>
        <p:nvSpPr>
          <p:cNvPr id="3" name="Content Placeholder 2"/>
          <p:cNvSpPr>
            <a:spLocks noGrp="1"/>
          </p:cNvSpPr>
          <p:nvPr>
            <p:ph idx="1"/>
          </p:nvPr>
        </p:nvSpPr>
        <p:spPr/>
        <p:txBody>
          <a:bodyPr/>
          <a:lstStyle/>
          <a:p>
            <a:r>
              <a:rPr lang="en-US" dirty="0" smtClean="0"/>
              <a:t>As shown in figure below, when right button is pressed, menu is displayed when it is released, menu is erased. While menu is visible, the highlighted menu item is updated whenever cursor moves.</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15</a:t>
            </a:fld>
            <a:endParaRPr lang="en-US"/>
          </a:p>
        </p:txBody>
      </p:sp>
      <p:sp>
        <p:nvSpPr>
          <p:cNvPr id="5" name="Rounded Rectangle 4"/>
          <p:cNvSpPr/>
          <p:nvPr/>
        </p:nvSpPr>
        <p:spPr>
          <a:xfrm>
            <a:off x="762000" y="4114800"/>
            <a:ext cx="1676400" cy="457200"/>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Idle</a:t>
            </a:r>
            <a:endParaRPr lang="en-US" b="1" dirty="0">
              <a:solidFill>
                <a:schemeClr val="tx1"/>
              </a:solidFill>
            </a:endParaRPr>
          </a:p>
        </p:txBody>
      </p:sp>
      <p:sp>
        <p:nvSpPr>
          <p:cNvPr id="6" name="Rounded Rectangle 5"/>
          <p:cNvSpPr/>
          <p:nvPr/>
        </p:nvSpPr>
        <p:spPr>
          <a:xfrm>
            <a:off x="5943600" y="4114800"/>
            <a:ext cx="1676400" cy="457200"/>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Menu Visible</a:t>
            </a:r>
            <a:endParaRPr lang="en-US" b="1" dirty="0">
              <a:solidFill>
                <a:schemeClr val="tx1"/>
              </a:solidFill>
            </a:endParaRPr>
          </a:p>
        </p:txBody>
      </p:sp>
      <p:cxnSp>
        <p:nvCxnSpPr>
          <p:cNvPr id="8" name="Straight Arrow Connector 7"/>
          <p:cNvCxnSpPr/>
          <p:nvPr/>
        </p:nvCxnSpPr>
        <p:spPr>
          <a:xfrm>
            <a:off x="2393732" y="4191000"/>
            <a:ext cx="3581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2393732" y="4482664"/>
            <a:ext cx="3581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38400" y="3886200"/>
            <a:ext cx="3386376" cy="323165"/>
          </a:xfrm>
          <a:prstGeom prst="rect">
            <a:avLst/>
          </a:prstGeom>
          <a:noFill/>
        </p:spPr>
        <p:txBody>
          <a:bodyPr wrap="none" rtlCol="0">
            <a:spAutoFit/>
          </a:bodyPr>
          <a:lstStyle/>
          <a:p>
            <a:r>
              <a:rPr lang="en-US" sz="1500" dirty="0" smtClean="0"/>
              <a:t>Right button down / display popup menu</a:t>
            </a:r>
            <a:endParaRPr lang="en-US" sz="1500" dirty="0"/>
          </a:p>
        </p:txBody>
      </p:sp>
      <p:sp>
        <p:nvSpPr>
          <p:cNvPr id="11" name="TextBox 10"/>
          <p:cNvSpPr txBox="1"/>
          <p:nvPr/>
        </p:nvSpPr>
        <p:spPr>
          <a:xfrm>
            <a:off x="2438400" y="4495800"/>
            <a:ext cx="3029291" cy="323165"/>
          </a:xfrm>
          <a:prstGeom prst="rect">
            <a:avLst/>
          </a:prstGeom>
          <a:noFill/>
        </p:spPr>
        <p:txBody>
          <a:bodyPr wrap="none" rtlCol="0">
            <a:spAutoFit/>
          </a:bodyPr>
          <a:lstStyle/>
          <a:p>
            <a:r>
              <a:rPr lang="en-US" sz="1500" dirty="0" smtClean="0"/>
              <a:t>Right button up/ erase popup menu</a:t>
            </a:r>
            <a:endParaRPr lang="en-US" sz="1500" dirty="0"/>
          </a:p>
        </p:txBody>
      </p:sp>
      <p:cxnSp>
        <p:nvCxnSpPr>
          <p:cNvPr id="13" name="Shape 12"/>
          <p:cNvCxnSpPr>
            <a:stCxn id="6" idx="0"/>
            <a:endCxn id="6" idx="3"/>
          </p:cNvCxnSpPr>
          <p:nvPr/>
        </p:nvCxnSpPr>
        <p:spPr>
          <a:xfrm rot="16200000" flipH="1">
            <a:off x="7086600" y="3810000"/>
            <a:ext cx="228600" cy="838200"/>
          </a:xfrm>
          <a:prstGeom prst="curvedConnector4">
            <a:avLst>
              <a:gd name="adj1" fmla="val -100000"/>
              <a:gd name="adj2" fmla="val 12727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33432" y="3581400"/>
            <a:ext cx="3010568" cy="323165"/>
          </a:xfrm>
          <a:prstGeom prst="rect">
            <a:avLst/>
          </a:prstGeom>
          <a:noFill/>
        </p:spPr>
        <p:txBody>
          <a:bodyPr wrap="none" rtlCol="0">
            <a:spAutoFit/>
          </a:bodyPr>
          <a:lstStyle/>
          <a:p>
            <a:r>
              <a:rPr lang="en-US" sz="1500" dirty="0" smtClean="0"/>
              <a:t>Cursor moved / highlight menu item</a:t>
            </a:r>
            <a:endParaRPr lang="en-U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par>
                                <p:cTn id="31" presetID="3" presetClass="entr" presetSubtype="1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linds(horizontal)">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par>
                                <p:cTn id="39" presetID="3" presetClass="entr" presetSubtype="1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P spid="5" grpId="0" animBg="1"/>
      <p:bldP spid="6" grpId="0" animBg="1"/>
      <p:bldP spid="10" grpId="0"/>
      <p:bldP spid="11"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Activity</a:t>
            </a:r>
            <a:endParaRPr lang="en-US" dirty="0"/>
          </a:p>
        </p:txBody>
      </p:sp>
      <p:sp>
        <p:nvSpPr>
          <p:cNvPr id="3" name="Content Placeholder 2"/>
          <p:cNvSpPr>
            <a:spLocks noGrp="1"/>
          </p:cNvSpPr>
          <p:nvPr>
            <p:ph idx="1"/>
          </p:nvPr>
        </p:nvSpPr>
        <p:spPr/>
        <p:txBody>
          <a:bodyPr/>
          <a:lstStyle/>
          <a:p>
            <a:r>
              <a:rPr lang="en-US" b="1" dirty="0" smtClean="0"/>
              <a:t>Do-activity</a:t>
            </a:r>
          </a:p>
          <a:p>
            <a:pPr lvl="1"/>
            <a:r>
              <a:rPr lang="en-US" sz="2400" dirty="0" smtClean="0"/>
              <a:t>UML notation for Do-activity is denoted as “do/” for all or part of duration that an object is in a state.</a:t>
            </a:r>
          </a:p>
          <a:p>
            <a:pPr lvl="1"/>
            <a:r>
              <a:rPr lang="en-US" sz="2400" dirty="0" smtClean="0"/>
              <a:t>It can only occur within a state and can’t be attached to a transition.</a:t>
            </a:r>
          </a:p>
          <a:p>
            <a:pPr lvl="1"/>
            <a:r>
              <a:rPr lang="en-US" sz="2400" dirty="0" smtClean="0"/>
              <a:t>Do-activity may be interrupted by an event that is received during its execution. Such event may or may not cause a transition out of the state containing the do-activity.</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16</a:t>
            </a:fld>
            <a:endParaRPr lang="en-US"/>
          </a:p>
        </p:txBody>
      </p:sp>
      <p:sp>
        <p:nvSpPr>
          <p:cNvPr id="5" name="Rounded Rectangle 4"/>
          <p:cNvSpPr/>
          <p:nvPr/>
        </p:nvSpPr>
        <p:spPr>
          <a:xfrm>
            <a:off x="2667000" y="4800600"/>
            <a:ext cx="3886200" cy="1066800"/>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Battery Low</a:t>
            </a:r>
            <a:endParaRPr lang="en-US" b="1" dirty="0" smtClean="0">
              <a:solidFill>
                <a:schemeClr val="tx1"/>
              </a:solidFill>
            </a:endParaRPr>
          </a:p>
          <a:p>
            <a:pPr algn="ctr"/>
            <a:r>
              <a:rPr lang="en-US" dirty="0" smtClean="0">
                <a:solidFill>
                  <a:schemeClr val="tx1"/>
                </a:solidFill>
              </a:rPr>
              <a:t>do / Display Warning Message</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Activity (Cont.)</a:t>
            </a:r>
            <a:endParaRPr lang="en-US" dirty="0"/>
          </a:p>
        </p:txBody>
      </p:sp>
      <p:sp>
        <p:nvSpPr>
          <p:cNvPr id="3" name="Content Placeholder 2"/>
          <p:cNvSpPr>
            <a:spLocks noGrp="1"/>
          </p:cNvSpPr>
          <p:nvPr>
            <p:ph idx="1"/>
          </p:nvPr>
        </p:nvSpPr>
        <p:spPr/>
        <p:txBody>
          <a:bodyPr>
            <a:normAutofit fontScale="62500" lnSpcReduction="20000"/>
          </a:bodyPr>
          <a:lstStyle/>
          <a:p>
            <a:r>
              <a:rPr lang="en-US" sz="3800" b="1" dirty="0" smtClean="0"/>
              <a:t>Entry and Exit Activities</a:t>
            </a:r>
          </a:p>
          <a:p>
            <a:pPr lvl="1"/>
            <a:r>
              <a:rPr lang="en-US" sz="3800" dirty="0" smtClean="0"/>
              <a:t>We can also bind activities to entry or to exit from a state as an alternative to show the activity on transition.</a:t>
            </a:r>
          </a:p>
          <a:p>
            <a:pPr lvl="1"/>
            <a:r>
              <a:rPr lang="en-US" sz="3800" dirty="0" smtClean="0"/>
              <a:t>There is no difference between binding an activity to a transition or to a state.</a:t>
            </a:r>
          </a:p>
          <a:p>
            <a:pPr lvl="1"/>
            <a:r>
              <a:rPr lang="en-US" sz="3800" dirty="0" smtClean="0"/>
              <a:t>When the state is entered by an incoming transition, entry activity is performed.</a:t>
            </a:r>
          </a:p>
          <a:p>
            <a:pPr lvl="1"/>
            <a:r>
              <a:rPr lang="en-US" sz="3800" dirty="0" smtClean="0"/>
              <a:t>If incoming transition already has an activity, it is performed first.</a:t>
            </a:r>
          </a:p>
          <a:p>
            <a:pPr lvl="1"/>
            <a:r>
              <a:rPr lang="en-US" sz="3800" dirty="0" smtClean="0"/>
              <a:t>Exit activities are less common compared to entry activities and occasionally useful.</a:t>
            </a:r>
          </a:p>
          <a:p>
            <a:pPr lvl="1"/>
            <a:r>
              <a:rPr lang="en-US" sz="3800" dirty="0" smtClean="0"/>
              <a:t>Whenever state is exited, by any outgoing transition, the exit activity is performed first.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Activity (Cont.)</a:t>
            </a:r>
            <a:endParaRPr lang="en-US" dirty="0"/>
          </a:p>
        </p:txBody>
      </p:sp>
      <p:sp>
        <p:nvSpPr>
          <p:cNvPr id="3" name="Content Placeholder 2"/>
          <p:cNvSpPr>
            <a:spLocks noGrp="1"/>
          </p:cNvSpPr>
          <p:nvPr>
            <p:ph idx="1"/>
          </p:nvPr>
        </p:nvSpPr>
        <p:spPr/>
        <p:txBody>
          <a:bodyPr/>
          <a:lstStyle/>
          <a:p>
            <a:r>
              <a:rPr lang="en-US" dirty="0" smtClean="0"/>
              <a:t>Example for Entry/Exit Activities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18</a:t>
            </a:fld>
            <a:endParaRPr lang="en-US"/>
          </a:p>
        </p:txBody>
      </p:sp>
      <p:sp>
        <p:nvSpPr>
          <p:cNvPr id="5" name="Rounded Rectangle 4"/>
          <p:cNvSpPr/>
          <p:nvPr/>
        </p:nvSpPr>
        <p:spPr>
          <a:xfrm>
            <a:off x="2133600" y="1828800"/>
            <a:ext cx="5029200" cy="2362200"/>
          </a:xfrm>
          <a:prstGeom prst="roundRect">
            <a:avLst>
              <a:gd name="adj" fmla="val 4199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Typing Password</a:t>
            </a:r>
          </a:p>
          <a:p>
            <a:pPr algn="ctr"/>
            <a:endParaRPr lang="en-US" b="1" dirty="0" smtClean="0">
              <a:solidFill>
                <a:schemeClr val="tx1"/>
              </a:solidFill>
            </a:endParaRPr>
          </a:p>
          <a:p>
            <a:pPr algn="ctr"/>
            <a:r>
              <a:rPr lang="en-US" sz="2400" dirty="0" smtClean="0">
                <a:solidFill>
                  <a:schemeClr val="tx1"/>
                </a:solidFill>
              </a:rPr>
              <a:t>entry / set echo invisible</a:t>
            </a:r>
          </a:p>
          <a:p>
            <a:pPr algn="ctr"/>
            <a:r>
              <a:rPr lang="en-US" sz="2400" dirty="0" smtClean="0">
                <a:solidFill>
                  <a:schemeClr val="tx1"/>
                </a:solidFill>
              </a:rPr>
              <a:t>help / display help Message</a:t>
            </a:r>
          </a:p>
          <a:p>
            <a:pPr algn="ctr"/>
            <a:r>
              <a:rPr lang="en-US" sz="2400" dirty="0" smtClean="0">
                <a:solidFill>
                  <a:schemeClr val="tx1"/>
                </a:solidFill>
              </a:rPr>
              <a:t>exit / set echo normal</a:t>
            </a:r>
          </a:p>
        </p:txBody>
      </p:sp>
      <p:cxnSp>
        <p:nvCxnSpPr>
          <p:cNvPr id="9" name="Straight Connector 8"/>
          <p:cNvCxnSpPr/>
          <p:nvPr/>
        </p:nvCxnSpPr>
        <p:spPr>
          <a:xfrm>
            <a:off x="2133600" y="2667000"/>
            <a:ext cx="5029200" cy="2184"/>
          </a:xfrm>
          <a:prstGeom prst="line">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linds(horizontal)">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Activity (Cont.)</a:t>
            </a:r>
            <a:endParaRPr lang="en-US" dirty="0"/>
          </a:p>
        </p:txBody>
      </p:sp>
      <p:sp>
        <p:nvSpPr>
          <p:cNvPr id="3" name="Content Placeholder 2"/>
          <p:cNvSpPr>
            <a:spLocks noGrp="1"/>
          </p:cNvSpPr>
          <p:nvPr>
            <p:ph idx="1"/>
          </p:nvPr>
        </p:nvSpPr>
        <p:spPr/>
        <p:txBody>
          <a:bodyPr/>
          <a:lstStyle/>
          <a:p>
            <a:r>
              <a:rPr lang="en-US" dirty="0" smtClean="0"/>
              <a:t>If a state has multiple activities, they are performed in following order:</a:t>
            </a:r>
          </a:p>
          <a:p>
            <a:pPr marL="914400" lvl="1" indent="-457200">
              <a:buFont typeface="+mj-lt"/>
              <a:buAutoNum type="arabicPeriod"/>
            </a:pPr>
            <a:r>
              <a:rPr lang="en-US" sz="2400" dirty="0" smtClean="0"/>
              <a:t>Activities on incoming transition</a:t>
            </a:r>
          </a:p>
          <a:p>
            <a:pPr marL="914400" lvl="1" indent="-457200">
              <a:buFont typeface="+mj-lt"/>
              <a:buAutoNum type="arabicPeriod"/>
            </a:pPr>
            <a:r>
              <a:rPr lang="en-US" sz="2400" dirty="0" smtClean="0"/>
              <a:t>Entry Activities</a:t>
            </a:r>
          </a:p>
          <a:p>
            <a:pPr marL="914400" lvl="1" indent="-457200">
              <a:buFont typeface="+mj-lt"/>
              <a:buAutoNum type="arabicPeriod"/>
            </a:pPr>
            <a:r>
              <a:rPr lang="en-US" sz="2400" dirty="0" smtClean="0"/>
              <a:t>Do-Activities</a:t>
            </a:r>
          </a:p>
          <a:p>
            <a:pPr marL="914400" lvl="1" indent="-457200">
              <a:buFont typeface="+mj-lt"/>
              <a:buAutoNum type="arabicPeriod"/>
            </a:pPr>
            <a:r>
              <a:rPr lang="en-US" sz="2400" dirty="0" smtClean="0"/>
              <a:t>Exit Activities</a:t>
            </a:r>
          </a:p>
          <a:p>
            <a:pPr marL="914400" lvl="1" indent="-457200">
              <a:buFont typeface="+mj-lt"/>
              <a:buAutoNum type="arabicPeriod"/>
            </a:pPr>
            <a:r>
              <a:rPr lang="en-US" sz="2400" dirty="0" smtClean="0"/>
              <a:t>Activities on outgoing transition</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Modeling</a:t>
            </a:r>
            <a:endParaRPr lang="en-US" dirty="0"/>
          </a:p>
        </p:txBody>
      </p:sp>
      <p:sp>
        <p:nvSpPr>
          <p:cNvPr id="3" name="Content Placeholder 2"/>
          <p:cNvSpPr>
            <a:spLocks noGrp="1"/>
          </p:cNvSpPr>
          <p:nvPr>
            <p:ph idx="1"/>
          </p:nvPr>
        </p:nvSpPr>
        <p:spPr/>
        <p:txBody>
          <a:bodyPr>
            <a:normAutofit/>
          </a:bodyPr>
          <a:lstStyle/>
          <a:p>
            <a:r>
              <a:rPr lang="en-US" dirty="0" smtClean="0"/>
              <a:t>State Diagram explains behavior of the system.</a:t>
            </a:r>
          </a:p>
          <a:p>
            <a:r>
              <a:rPr lang="en-US" dirty="0" smtClean="0"/>
              <a:t>A State Diagram is a graph whose nodes are states and arcs are transition between the states caused by the event.</a:t>
            </a:r>
          </a:p>
          <a:p>
            <a:r>
              <a:rPr lang="en-US" dirty="0" smtClean="0"/>
              <a:t>State Modeling examines changes to the object and their relationship over time.</a:t>
            </a:r>
          </a:p>
          <a:p>
            <a:r>
              <a:rPr lang="en-US" dirty="0" smtClean="0"/>
              <a:t>The behavior of an entity is not only a direct consequence of its input, but it also depends on its preceding state.</a:t>
            </a:r>
          </a:p>
          <a:p>
            <a:r>
              <a:rPr lang="en-US" dirty="0" smtClean="0"/>
              <a:t>The history of an entity can best be modeled by a finite state diagram.</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(Types of Activity)</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20</a:t>
            </a:fld>
            <a:endParaRPr lang="en-US"/>
          </a:p>
        </p:txBody>
      </p:sp>
      <p:pic>
        <p:nvPicPr>
          <p:cNvPr id="5" name="Picture 4"/>
          <p:cNvPicPr>
            <a:picLocks noChangeAspect="1" noChangeArrowheads="1"/>
          </p:cNvPicPr>
          <p:nvPr/>
        </p:nvPicPr>
        <p:blipFill>
          <a:blip r:embed="rId2"/>
          <a:srcRect/>
          <a:stretch>
            <a:fillRect/>
          </a:stretch>
        </p:blipFill>
        <p:spPr bwMode="auto">
          <a:xfrm>
            <a:off x="0" y="1143000"/>
            <a:ext cx="8963025" cy="496959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Modeling (Cont.)</a:t>
            </a:r>
            <a:endParaRPr lang="en-US" dirty="0"/>
          </a:p>
        </p:txBody>
      </p:sp>
      <p:sp>
        <p:nvSpPr>
          <p:cNvPr id="3" name="Content Placeholder 2"/>
          <p:cNvSpPr>
            <a:spLocks noGrp="1"/>
          </p:cNvSpPr>
          <p:nvPr>
            <p:ph idx="1"/>
          </p:nvPr>
        </p:nvSpPr>
        <p:spPr/>
        <p:txBody>
          <a:bodyPr>
            <a:normAutofit lnSpcReduction="10000"/>
          </a:bodyPr>
          <a:lstStyle/>
          <a:p>
            <a:r>
              <a:rPr lang="en-US" dirty="0" smtClean="0"/>
              <a:t>State diagram can show the different states of an entity also how an entity responds to various events by changing from one state to another.</a:t>
            </a:r>
          </a:p>
          <a:p>
            <a:r>
              <a:rPr lang="en-US" dirty="0" smtClean="0"/>
              <a:t>The major dynamic modeling concepts are events, which represent external stimuli, and states, which represent values of objects.</a:t>
            </a:r>
          </a:p>
          <a:p>
            <a:r>
              <a:rPr lang="en-US" dirty="0" smtClean="0"/>
              <a:t>State Diagram is a standard computer science concept/a graphical representation that relates events and states.</a:t>
            </a:r>
          </a:p>
          <a:p>
            <a:r>
              <a:rPr lang="en-US" dirty="0" smtClean="0"/>
              <a:t>State model describes:</a:t>
            </a:r>
          </a:p>
          <a:p>
            <a:pPr lvl="1"/>
            <a:r>
              <a:rPr lang="en-US" dirty="0" smtClean="0"/>
              <a:t>Sequence of operation that occur in response of external stimuli.</a:t>
            </a:r>
          </a:p>
          <a:p>
            <a:pPr lvl="1"/>
            <a:r>
              <a:rPr lang="en-US" dirty="0" smtClean="0"/>
              <a:t>What the specific operation do.</a:t>
            </a:r>
          </a:p>
          <a:p>
            <a:pPr lvl="1"/>
            <a:r>
              <a:rPr lang="en-US" dirty="0" smtClean="0"/>
              <a:t>What they operate on.</a:t>
            </a:r>
          </a:p>
          <a:p>
            <a:pPr lvl="1"/>
            <a:r>
              <a:rPr lang="en-US" dirty="0" smtClean="0"/>
              <a:t>How that operation are implemented</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normAutofit fontScale="92500"/>
          </a:bodyPr>
          <a:lstStyle/>
          <a:p>
            <a:r>
              <a:rPr lang="en-US" dirty="0" smtClean="0"/>
              <a:t>Every event is a unique occurrence at a point in time, It causes transitions between states.</a:t>
            </a:r>
          </a:p>
          <a:p>
            <a:r>
              <a:rPr lang="en-US" dirty="0" smtClean="0"/>
              <a:t>Events might be related or unrelated. If two events are casually unrelated they are said to be concurrent.</a:t>
            </a:r>
          </a:p>
          <a:p>
            <a:r>
              <a:rPr lang="en-US" dirty="0" smtClean="0"/>
              <a:t>Event often corresponds to verb in past tense. i.e. </a:t>
            </a:r>
            <a:r>
              <a:rPr lang="en-US" dirty="0" err="1" smtClean="0"/>
              <a:t>door_opened</a:t>
            </a:r>
            <a:r>
              <a:rPr lang="en-US" dirty="0" smtClean="0"/>
              <a:t>, </a:t>
            </a:r>
            <a:r>
              <a:rPr lang="en-US" dirty="0" err="1" smtClean="0"/>
              <a:t>door_closed</a:t>
            </a:r>
            <a:r>
              <a:rPr lang="en-US" dirty="0" smtClean="0"/>
              <a:t> event.</a:t>
            </a:r>
          </a:p>
          <a:p>
            <a:r>
              <a:rPr lang="en-US" dirty="0" smtClean="0"/>
              <a:t>Events include error conditions like motor jammed, transaction aborted, and timeout, etc.</a:t>
            </a:r>
          </a:p>
          <a:p>
            <a:r>
              <a:rPr lang="en-US" dirty="0" smtClean="0"/>
              <a:t>In software modeling system we do not try to establish an ordering between concurrent events because they can occur in any order.</a:t>
            </a:r>
          </a:p>
          <a:p>
            <a:r>
              <a:rPr lang="en-US" dirty="0" smtClean="0"/>
              <a:t>The most common type of events is the </a:t>
            </a:r>
            <a:r>
              <a:rPr lang="en-US" b="1" dirty="0" smtClean="0"/>
              <a:t>signal event</a:t>
            </a:r>
            <a:r>
              <a:rPr lang="en-US" dirty="0" smtClean="0"/>
              <a:t>, the </a:t>
            </a:r>
            <a:r>
              <a:rPr lang="en-US" b="1" dirty="0" smtClean="0"/>
              <a:t>change event</a:t>
            </a:r>
            <a:r>
              <a:rPr lang="en-US" dirty="0" smtClean="0"/>
              <a:t>, and the </a:t>
            </a:r>
            <a:r>
              <a:rPr lang="en-US" b="1" dirty="0" smtClean="0"/>
              <a:t>time event</a:t>
            </a:r>
            <a:r>
              <a:rPr lang="en-US" dirty="0" smtClean="0"/>
              <a: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 Signal Event</a:t>
            </a:r>
            <a:endParaRPr lang="en-US" dirty="0"/>
          </a:p>
        </p:txBody>
      </p:sp>
      <p:sp>
        <p:nvSpPr>
          <p:cNvPr id="3" name="Content Placeholder 2"/>
          <p:cNvSpPr>
            <a:spLocks noGrp="1"/>
          </p:cNvSpPr>
          <p:nvPr>
            <p:ph idx="1"/>
          </p:nvPr>
        </p:nvSpPr>
        <p:spPr/>
        <p:txBody>
          <a:bodyPr/>
          <a:lstStyle/>
          <a:p>
            <a:r>
              <a:rPr lang="en-US" dirty="0" smtClean="0"/>
              <a:t>Grouping every event into event classes and gives each event class a name to indicate common structure and behavior is known as Signal Event.</a:t>
            </a:r>
          </a:p>
          <a:p>
            <a:r>
              <a:rPr lang="en-US" dirty="0" smtClean="0"/>
              <a:t>It is a one-way transmission of information from one object to another. It is event of sending or receiving signal.</a:t>
            </a:r>
          </a:p>
          <a:p>
            <a:r>
              <a:rPr lang="en-US" dirty="0" smtClean="0"/>
              <a:t>The UML notation is the keyword signal in </a:t>
            </a:r>
            <a:r>
              <a:rPr lang="en-US" dirty="0" err="1" smtClean="0"/>
              <a:t>guillemets</a:t>
            </a:r>
            <a:r>
              <a:rPr lang="en-US" dirty="0" smtClean="0"/>
              <a:t> (&lt;&lt; &gt;&gt;) above the signal class name in the top section of a box.</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Change Event</a:t>
            </a:r>
            <a:endParaRPr lang="en-US" dirty="0"/>
          </a:p>
        </p:txBody>
      </p:sp>
      <p:sp>
        <p:nvSpPr>
          <p:cNvPr id="3" name="Content Placeholder 2"/>
          <p:cNvSpPr>
            <a:spLocks noGrp="1"/>
          </p:cNvSpPr>
          <p:nvPr>
            <p:ph idx="1"/>
          </p:nvPr>
        </p:nvSpPr>
        <p:spPr/>
        <p:txBody>
          <a:bodyPr/>
          <a:lstStyle/>
          <a:p>
            <a:r>
              <a:rPr lang="en-US" dirty="0" smtClean="0"/>
              <a:t>Change event is caused by the satisfaction of Boolean expression. Whenever the expression changes from false to true the event happens.</a:t>
            </a:r>
          </a:p>
          <a:p>
            <a:r>
              <a:rPr lang="en-US" dirty="0" smtClean="0"/>
              <a:t>The UML notation for a change event is the keyword when followed by a parenthesized Boolean expression.</a:t>
            </a:r>
          </a:p>
          <a:p>
            <a:r>
              <a:rPr lang="en-US" dirty="0" smtClean="0"/>
              <a:t>Example :</a:t>
            </a:r>
          </a:p>
          <a:p>
            <a:pPr lvl="1">
              <a:buNone/>
            </a:pPr>
            <a:r>
              <a:rPr lang="en-US" dirty="0" smtClean="0"/>
              <a:t>When ( marks &lt; 50% )</a:t>
            </a:r>
          </a:p>
          <a:p>
            <a:pPr lvl="1">
              <a:buNone/>
            </a:pPr>
            <a:r>
              <a:rPr lang="en-US" dirty="0" smtClean="0"/>
              <a:t>When ( room temp. &lt; heating </a:t>
            </a:r>
            <a:r>
              <a:rPr lang="en-US" dirty="0" err="1" smtClean="0"/>
              <a:t>setPoint</a:t>
            </a:r>
            <a:r>
              <a:rPr lang="en-US" dirty="0" smtClean="0"/>
              <a:t>)</a:t>
            </a:r>
          </a:p>
          <a:p>
            <a:pPr lvl="1">
              <a:buNone/>
            </a:pPr>
            <a:r>
              <a:rPr lang="en-US" dirty="0" smtClean="0"/>
              <a:t>When ( battery power&lt;lower limit)</a:t>
            </a:r>
          </a:p>
          <a:p>
            <a:pPr lvl="1">
              <a:buNone/>
            </a:pPr>
            <a:r>
              <a:rPr lang="en-US" dirty="0" smtClean="0"/>
              <a:t>When ( tire pressure &lt; min. pressure)</a:t>
            </a:r>
          </a:p>
          <a:p>
            <a:pPr lvl="1">
              <a:buNone/>
            </a:pPr>
            <a:endParaRPr lang="en-US" dirty="0" smtClean="0"/>
          </a:p>
        </p:txBody>
      </p:sp>
      <p:sp>
        <p:nvSpPr>
          <p:cNvPr id="4" name="Slide Number Placeholder 3"/>
          <p:cNvSpPr>
            <a:spLocks noGrp="1"/>
          </p:cNvSpPr>
          <p:nvPr>
            <p:ph type="sldNum" sz="quarter" idx="12"/>
          </p:nvPr>
        </p:nvSpPr>
        <p:spPr/>
        <p:txBody>
          <a:bodyPr/>
          <a:lstStyle/>
          <a:p>
            <a:fld id="{5EA8BEFB-AE5B-48F9-BBAD-B489CDE48C8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Time Events</a:t>
            </a:r>
            <a:endParaRPr lang="en-US" dirty="0"/>
          </a:p>
        </p:txBody>
      </p:sp>
      <p:sp>
        <p:nvSpPr>
          <p:cNvPr id="3" name="Content Placeholder 2"/>
          <p:cNvSpPr>
            <a:spLocks noGrp="1"/>
          </p:cNvSpPr>
          <p:nvPr>
            <p:ph idx="1"/>
          </p:nvPr>
        </p:nvSpPr>
        <p:spPr/>
        <p:txBody>
          <a:bodyPr/>
          <a:lstStyle/>
          <a:p>
            <a:r>
              <a:rPr lang="en-US" dirty="0" smtClean="0"/>
              <a:t>A time event is an event caused by the occurrence of an absolute time or the elapse of a time interval.</a:t>
            </a:r>
          </a:p>
          <a:p>
            <a:r>
              <a:rPr lang="en-US" dirty="0" smtClean="0"/>
              <a:t>The UML notation for an absolute time is the keyword when followed by a parenthesized expression involving time.</a:t>
            </a:r>
          </a:p>
          <a:p>
            <a:r>
              <a:rPr lang="en-US" dirty="0" smtClean="0"/>
              <a:t>This event is caused by the occurrence of an absolute time or the elapsed of a time interval.</a:t>
            </a:r>
          </a:p>
          <a:p>
            <a:r>
              <a:rPr lang="en-US" dirty="0" smtClean="0"/>
              <a:t>The notation for a time interval is the keyword after followed by a parenthesized expression that evaluates to time duration.</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normAutofit/>
          </a:bodyPr>
          <a:lstStyle/>
          <a:p>
            <a:r>
              <a:rPr lang="en-US" dirty="0" smtClean="0"/>
              <a:t>A state is an abstraction of the attribute values and links of an object.</a:t>
            </a:r>
          </a:p>
          <a:p>
            <a:r>
              <a:rPr lang="en-US" dirty="0" smtClean="0"/>
              <a:t>The response of an object to an event may include an action or a change of state by the object.</a:t>
            </a:r>
          </a:p>
          <a:p>
            <a:r>
              <a:rPr lang="en-US" dirty="0" smtClean="0"/>
              <a:t>A state corresponds to the interval between two events revived by an object. </a:t>
            </a:r>
            <a:r>
              <a:rPr lang="en-US" b="1" dirty="0" smtClean="0"/>
              <a:t>Events </a:t>
            </a:r>
            <a:r>
              <a:rPr lang="en-US" dirty="0" smtClean="0"/>
              <a:t>represent </a:t>
            </a:r>
            <a:r>
              <a:rPr lang="en-US" b="1" dirty="0" smtClean="0"/>
              <a:t>points in time</a:t>
            </a:r>
            <a:r>
              <a:rPr lang="en-US" dirty="0" smtClean="0"/>
              <a:t>; </a:t>
            </a:r>
            <a:r>
              <a:rPr lang="en-US" b="1" dirty="0" smtClean="0"/>
              <a:t>states </a:t>
            </a:r>
            <a:r>
              <a:rPr lang="en-US" dirty="0" smtClean="0"/>
              <a:t>represent </a:t>
            </a:r>
            <a:r>
              <a:rPr lang="en-US" b="1" dirty="0" smtClean="0"/>
              <a:t>intervals of time</a:t>
            </a:r>
            <a:r>
              <a:rPr lang="en-US" dirty="0" smtClean="0"/>
              <a:t>.</a:t>
            </a:r>
          </a:p>
          <a:p>
            <a:r>
              <a:rPr lang="en-US" dirty="0" smtClean="0"/>
              <a:t>UML notation for state: </a:t>
            </a:r>
          </a:p>
          <a:p>
            <a:pPr lvl="1"/>
            <a:r>
              <a:rPr lang="en-US" dirty="0" smtClean="0"/>
              <a:t>A rounded box containing a state name.</a:t>
            </a:r>
          </a:p>
          <a:p>
            <a:pPr lvl="1"/>
            <a:r>
              <a:rPr lang="en-US" dirty="0" smtClean="0"/>
              <a:t>The convention is to list the state name in Bold Face, Centered and First Letter of the State Name should be CAPITALIZED</a:t>
            </a:r>
          </a:p>
        </p:txBody>
      </p:sp>
      <p:sp>
        <p:nvSpPr>
          <p:cNvPr id="4" name="Slide Number Placeholder 3"/>
          <p:cNvSpPr>
            <a:spLocks noGrp="1"/>
          </p:cNvSpPr>
          <p:nvPr>
            <p:ph type="sldNum" sz="quarter" idx="12"/>
          </p:nvPr>
        </p:nvSpPr>
        <p:spPr/>
        <p:txBody>
          <a:bodyPr/>
          <a:lstStyle/>
          <a:p>
            <a:fld id="{5EA8BEFB-AE5B-48F9-BBAD-B489CDE48C80}" type="slidenum">
              <a:rPr lang="en-US" smtClean="0"/>
              <a:pPr/>
              <a:t>8</a:t>
            </a:fld>
            <a:endParaRPr lang="en-US"/>
          </a:p>
        </p:txBody>
      </p:sp>
      <p:sp>
        <p:nvSpPr>
          <p:cNvPr id="5" name="Rounded Rectangle 4"/>
          <p:cNvSpPr/>
          <p:nvPr/>
        </p:nvSpPr>
        <p:spPr>
          <a:xfrm>
            <a:off x="6553200" y="5822732"/>
            <a:ext cx="1905000" cy="457200"/>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Driving</a:t>
            </a:r>
            <a:endParaRPr lang="en-US" b="1" dirty="0">
              <a:solidFill>
                <a:schemeClr val="tx1"/>
              </a:solidFill>
            </a:endParaRPr>
          </a:p>
        </p:txBody>
      </p:sp>
      <p:sp>
        <p:nvSpPr>
          <p:cNvPr id="6" name="Rounded Rectangle 5"/>
          <p:cNvSpPr/>
          <p:nvPr/>
        </p:nvSpPr>
        <p:spPr>
          <a:xfrm>
            <a:off x="838200" y="5822732"/>
            <a:ext cx="1676400" cy="457200"/>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Seating</a:t>
            </a:r>
          </a:p>
        </p:txBody>
      </p:sp>
      <p:sp>
        <p:nvSpPr>
          <p:cNvPr id="7" name="Rounded Rectangle 6"/>
          <p:cNvSpPr/>
          <p:nvPr/>
        </p:nvSpPr>
        <p:spPr>
          <a:xfrm>
            <a:off x="3733800" y="5822732"/>
            <a:ext cx="1905000" cy="457200"/>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Taking Lecture</a:t>
            </a:r>
            <a:endParaRPr 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a:t>
            </a:r>
            <a:endParaRPr lang="en-US" dirty="0"/>
          </a:p>
        </p:txBody>
      </p:sp>
      <p:sp>
        <p:nvSpPr>
          <p:cNvPr id="3" name="Content Placeholder 2"/>
          <p:cNvSpPr>
            <a:spLocks noGrp="1"/>
          </p:cNvSpPr>
          <p:nvPr>
            <p:ph idx="1"/>
          </p:nvPr>
        </p:nvSpPr>
        <p:spPr/>
        <p:txBody>
          <a:bodyPr/>
          <a:lstStyle/>
          <a:p>
            <a:r>
              <a:rPr lang="en-US" dirty="0" smtClean="0"/>
              <a:t>A transition is a change from one state to another.</a:t>
            </a:r>
          </a:p>
          <a:p>
            <a:r>
              <a:rPr lang="en-US" dirty="0" smtClean="0"/>
              <a:t>A transition is a relationship between two states indicating that an object in the first state will perform certain actions and enter the second state when a specified event occurs and specified conditions are satisfied.</a:t>
            </a:r>
          </a:p>
          <a:p>
            <a:r>
              <a:rPr lang="en-US" dirty="0" smtClean="0"/>
              <a:t>On such a change of state, the transition is said to fire.</a:t>
            </a:r>
          </a:p>
          <a:p>
            <a:r>
              <a:rPr lang="en-US" dirty="0" smtClean="0"/>
              <a:t>Until the transition fires, the object is said to be in the source state; after it fires, it is said to be in the target state.</a:t>
            </a:r>
          </a:p>
          <a:p>
            <a:r>
              <a:rPr lang="en-US" dirty="0" smtClean="0"/>
              <a:t>Transition is an instantaneous change from one state to another.</a:t>
            </a:r>
          </a:p>
          <a:p>
            <a:r>
              <a:rPr lang="en-US" dirty="0" smtClean="0"/>
              <a:t>E.g. when a called phone is answered, phone line transition from ringing state to the connected state.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9</a:t>
            </a:fld>
            <a:endParaRPr lang="en-US"/>
          </a:p>
        </p:txBody>
      </p:sp>
      <p:sp>
        <p:nvSpPr>
          <p:cNvPr id="5" name="Rounded Rectangle 4"/>
          <p:cNvSpPr/>
          <p:nvPr/>
        </p:nvSpPr>
        <p:spPr>
          <a:xfrm>
            <a:off x="1524000" y="5943600"/>
            <a:ext cx="1676400" cy="457200"/>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Ringing</a:t>
            </a:r>
          </a:p>
        </p:txBody>
      </p:sp>
      <p:sp>
        <p:nvSpPr>
          <p:cNvPr id="6" name="Rounded Rectangle 5"/>
          <p:cNvSpPr/>
          <p:nvPr/>
        </p:nvSpPr>
        <p:spPr>
          <a:xfrm>
            <a:off x="5867400" y="5943600"/>
            <a:ext cx="1905000" cy="457200"/>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Connected</a:t>
            </a:r>
            <a:endParaRPr lang="en-US" b="1" dirty="0">
              <a:solidFill>
                <a:schemeClr val="tx1"/>
              </a:solidFill>
            </a:endParaRPr>
          </a:p>
        </p:txBody>
      </p:sp>
      <p:cxnSp>
        <p:nvCxnSpPr>
          <p:cNvPr id="8" name="Straight Arrow Connector 7"/>
          <p:cNvCxnSpPr>
            <a:stCxn id="5" idx="3"/>
            <a:endCxn id="6" idx="1"/>
          </p:cNvCxnSpPr>
          <p:nvPr/>
        </p:nvCxnSpPr>
        <p:spPr>
          <a:xfrm>
            <a:off x="3200400" y="6172200"/>
            <a:ext cx="2667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7671</TotalTime>
  <Words>1578</Words>
  <Application>Microsoft Office PowerPoint</Application>
  <PresentationFormat>On-screen Show (4:3)</PresentationFormat>
  <Paragraphs>194</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Open Sans</vt:lpstr>
      <vt:lpstr>Open Sans Extrabold</vt:lpstr>
      <vt:lpstr>Open Sans Semibold</vt:lpstr>
      <vt:lpstr>Times New Roman</vt:lpstr>
      <vt:lpstr>Wingdings</vt:lpstr>
      <vt:lpstr>Office Theme</vt:lpstr>
      <vt:lpstr>Unit – 14 State Modeling</vt:lpstr>
      <vt:lpstr>State Modeling</vt:lpstr>
      <vt:lpstr>State Modeling (Cont.)</vt:lpstr>
      <vt:lpstr>Events</vt:lpstr>
      <vt:lpstr>i) Signal Event</vt:lpstr>
      <vt:lpstr>ii) Change Event</vt:lpstr>
      <vt:lpstr>iii) Time Events</vt:lpstr>
      <vt:lpstr>State</vt:lpstr>
      <vt:lpstr>Transition</vt:lpstr>
      <vt:lpstr>Guard Condition</vt:lpstr>
      <vt:lpstr>Types of State Diagram</vt:lpstr>
      <vt:lpstr>Nested Sample state diagram for Telephone Line</vt:lpstr>
      <vt:lpstr>One shot State Diagram for Chess Game</vt:lpstr>
      <vt:lpstr>Activity Effects </vt:lpstr>
      <vt:lpstr>Activity Effects (Cont.)</vt:lpstr>
      <vt:lpstr>Types of Activity</vt:lpstr>
      <vt:lpstr>Types of Activity (Cont.)</vt:lpstr>
      <vt:lpstr>Types of Activity (Cont.)</vt:lpstr>
      <vt:lpstr>Types of Activity (Cont.)</vt:lpstr>
      <vt:lpstr>Example (Types of Activity)</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cp:lastModifiedBy>
  <cp:revision>1315</cp:revision>
  <dcterms:created xsi:type="dcterms:W3CDTF">2013-05-17T03:00:03Z</dcterms:created>
  <dcterms:modified xsi:type="dcterms:W3CDTF">2017-10-30T03:17:26Z</dcterms:modified>
</cp:coreProperties>
</file>