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55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17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8" r:id="rId27"/>
    <p:sldId id="413" r:id="rId28"/>
    <p:sldId id="414" r:id="rId29"/>
    <p:sldId id="415" r:id="rId30"/>
    <p:sldId id="4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NP3vp+r6L/2QsFEf5XxJg==" hashData="9YFHiQyqISwGn5hrQsawyW8hecRHCX/EH7AYCs3lcgY288gZQY8H8f924qhYhO9OPULQgv0s3jYyxrOPfc50b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4 : Inheritance &amp; Interfaces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53340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Inheritance &amp; Interfaces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OO Programming with JAVA (2150704)		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in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Classes use </a:t>
            </a:r>
            <a:r>
              <a:rPr lang="en-GB" b="1" dirty="0" smtClean="0"/>
              <a:t>constructors</a:t>
            </a:r>
            <a:r>
              <a:rPr lang="en-GB" dirty="0" smtClean="0"/>
              <a:t> to </a:t>
            </a:r>
            <a:r>
              <a:rPr lang="en-GB" b="1" dirty="0" smtClean="0"/>
              <a:t>initialize</a:t>
            </a:r>
            <a:r>
              <a:rPr lang="en-GB" dirty="0" smtClean="0"/>
              <a:t> </a:t>
            </a:r>
            <a:r>
              <a:rPr lang="en-GB" b="1" dirty="0" smtClean="0"/>
              <a:t>instance</a:t>
            </a:r>
            <a:r>
              <a:rPr lang="en-GB" dirty="0" smtClean="0"/>
              <a:t> </a:t>
            </a:r>
            <a:r>
              <a:rPr lang="en-GB" b="1" dirty="0" smtClean="0"/>
              <a:t>variables</a:t>
            </a:r>
          </a:p>
          <a:p>
            <a:pPr lvl="1"/>
            <a:r>
              <a:rPr lang="en-US" dirty="0" smtClean="0"/>
              <a:t>When a </a:t>
            </a:r>
            <a:r>
              <a:rPr lang="en-US" b="1" dirty="0" smtClean="0"/>
              <a:t>subclass</a:t>
            </a:r>
            <a:r>
              <a:rPr lang="en-US" dirty="0" smtClean="0"/>
              <a:t> object is </a:t>
            </a:r>
            <a:r>
              <a:rPr lang="en-US" b="1" dirty="0" smtClean="0"/>
              <a:t>created</a:t>
            </a:r>
            <a:r>
              <a:rPr lang="en-US" dirty="0" smtClean="0"/>
              <a:t>, its </a:t>
            </a:r>
            <a:r>
              <a:rPr lang="en-US" b="1" dirty="0" smtClean="0"/>
              <a:t>constructor</a:t>
            </a:r>
            <a:r>
              <a:rPr lang="en-US" dirty="0" smtClean="0"/>
              <a:t> is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the </a:t>
            </a:r>
            <a:r>
              <a:rPr lang="en-US" b="1" dirty="0" smtClean="0"/>
              <a:t>responsibility</a:t>
            </a:r>
            <a:r>
              <a:rPr lang="en-US" dirty="0" smtClean="0"/>
              <a:t> of the </a:t>
            </a:r>
            <a:r>
              <a:rPr lang="en-US" b="1" dirty="0" smtClean="0"/>
              <a:t>subclass</a:t>
            </a:r>
            <a:r>
              <a:rPr lang="en-US" dirty="0" smtClean="0"/>
              <a:t> constructor to </a:t>
            </a:r>
            <a:r>
              <a:rPr lang="en-US" b="1" dirty="0" smtClean="0"/>
              <a:t>invoke</a:t>
            </a:r>
            <a:r>
              <a:rPr lang="en-US" dirty="0" smtClean="0"/>
              <a:t> the appropriate </a:t>
            </a:r>
            <a:r>
              <a:rPr lang="en-US" b="1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/>
              <a:t>constructors</a:t>
            </a:r>
            <a:r>
              <a:rPr lang="en-US" dirty="0" smtClean="0"/>
              <a:t> so that the instance variables defined in the </a:t>
            </a:r>
            <a:r>
              <a:rPr lang="en-US" dirty="0" err="1" smtClean="0"/>
              <a:t>superclass</a:t>
            </a:r>
            <a:r>
              <a:rPr lang="en-US" dirty="0" smtClean="0"/>
              <a:t> are properly initialized</a:t>
            </a:r>
          </a:p>
          <a:p>
            <a:pPr algn="just"/>
            <a:r>
              <a:rPr lang="en-GB" dirty="0" err="1" smtClean="0"/>
              <a:t>Superclass</a:t>
            </a:r>
            <a:r>
              <a:rPr lang="en-GB" dirty="0" smtClean="0"/>
              <a:t> constructors can be called using the "</a:t>
            </a:r>
            <a:r>
              <a:rPr lang="en-GB" b="1" dirty="0" smtClean="0"/>
              <a:t>super</a:t>
            </a:r>
            <a:r>
              <a:rPr lang="en-GB" dirty="0" smtClean="0"/>
              <a:t>" keyword in a manner</a:t>
            </a:r>
            <a:r>
              <a:rPr lang="en-GB" b="1" dirty="0" smtClean="0"/>
              <a:t> similar to "this"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/>
              <a:t>must</a:t>
            </a:r>
            <a:r>
              <a:rPr lang="en-US" dirty="0" smtClean="0"/>
              <a:t> be the </a:t>
            </a:r>
            <a:r>
              <a:rPr lang="en-US" b="1" dirty="0" smtClean="0"/>
              <a:t>first line </a:t>
            </a:r>
            <a:r>
              <a:rPr lang="en-US" dirty="0" smtClean="0"/>
              <a:t>of code in the </a:t>
            </a:r>
            <a:r>
              <a:rPr lang="en-US" b="1" dirty="0" smtClean="0"/>
              <a:t>constructor</a:t>
            </a:r>
          </a:p>
          <a:p>
            <a:pPr algn="just"/>
            <a:r>
              <a:rPr lang="en-US" dirty="0" smtClean="0"/>
              <a:t>If a call to super is not made, the system will automatically invoke the no-argument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166843"/>
            <a:ext cx="8686800" cy="486287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java.util.Date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Person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Person()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"Not Set"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Person(String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8392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java.util.Date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Person{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employeID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dateOfJoining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employeID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0;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dateOfJoining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dateOfBirth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dateOfJoining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employeID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nsolas"/>
              </a:rPr>
              <a:t>super(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</a:rPr>
              <a:t>name,dateOfBirth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employeID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employeID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salary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salary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dateOfJoining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dateOfJoining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839200" cy="341632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java.util.Date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CallEmploye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"Name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e1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e2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Employe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 smtClean="0">
                <a:solidFill>
                  <a:srgbClr val="2A00FF"/>
                </a:solidFill>
                <a:latin typeface="Consolas"/>
              </a:rPr>
              <a:t>DIET"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Date(1988,10,20),1000.0,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Date(),1);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"Name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e2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4572000"/>
            <a:ext cx="7648575" cy="175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Subclasses </a:t>
            </a:r>
            <a:r>
              <a:rPr lang="en-US" b="1" dirty="0" smtClean="0"/>
              <a:t>inherit</a:t>
            </a:r>
            <a:r>
              <a:rPr lang="en-US" dirty="0" smtClean="0"/>
              <a:t> all </a:t>
            </a:r>
            <a:r>
              <a:rPr lang="en-US" b="1" dirty="0" smtClean="0"/>
              <a:t>methods</a:t>
            </a:r>
            <a:r>
              <a:rPr lang="en-US" dirty="0" smtClean="0"/>
              <a:t> from their </a:t>
            </a:r>
            <a:r>
              <a:rPr lang="en-US" b="1" dirty="0" err="1" smtClean="0"/>
              <a:t>superclass</a:t>
            </a:r>
            <a:endParaRPr lang="en-US" b="1" dirty="0" smtClean="0"/>
          </a:p>
          <a:p>
            <a:pPr lvl="1"/>
            <a:r>
              <a:rPr lang="en-US" dirty="0" smtClean="0"/>
              <a:t>Sometimes, the implementation of the method in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/>
              <a:t>does not </a:t>
            </a:r>
            <a:r>
              <a:rPr lang="en-US" dirty="0" smtClean="0"/>
              <a:t>provide the </a:t>
            </a:r>
            <a:r>
              <a:rPr lang="en-US" b="1" dirty="0" smtClean="0"/>
              <a:t>functionality</a:t>
            </a:r>
            <a:r>
              <a:rPr lang="en-US" dirty="0" smtClean="0"/>
              <a:t> required by the </a:t>
            </a:r>
            <a:r>
              <a:rPr lang="en-US" b="1" dirty="0" smtClean="0"/>
              <a:t>subclass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these cases, the method must be </a:t>
            </a:r>
            <a:r>
              <a:rPr lang="en-US" b="1" dirty="0" smtClean="0"/>
              <a:t>overridden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Rules for Method overriding</a:t>
            </a:r>
          </a:p>
          <a:p>
            <a:pPr lvl="1"/>
            <a:r>
              <a:rPr lang="en-US" b="1" dirty="0" smtClean="0"/>
              <a:t>Method signature </a:t>
            </a:r>
            <a:r>
              <a:rPr lang="en-US" dirty="0" smtClean="0"/>
              <a:t>must be same as of Super Class method.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return type</a:t>
            </a:r>
            <a:r>
              <a:rPr lang="en-US" dirty="0" smtClean="0"/>
              <a:t> should be the </a:t>
            </a:r>
            <a:r>
              <a:rPr lang="en-US" b="1" dirty="0" smtClean="0"/>
              <a:t>same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access level </a:t>
            </a:r>
            <a:r>
              <a:rPr lang="en-US" dirty="0" smtClean="0"/>
              <a:t>cannot be more </a:t>
            </a:r>
            <a:r>
              <a:rPr lang="en-US" b="1" dirty="0" smtClean="0"/>
              <a:t>restrictive</a:t>
            </a:r>
            <a:r>
              <a:rPr lang="en-US" dirty="0" smtClean="0"/>
              <a:t> than the </a:t>
            </a:r>
            <a:r>
              <a:rPr lang="en-US" b="1" dirty="0" smtClean="0"/>
              <a:t>overridden</a:t>
            </a:r>
            <a:r>
              <a:rPr lang="en-US" dirty="0" smtClean="0"/>
              <a:t> method's access level.</a:t>
            </a:r>
          </a:p>
          <a:p>
            <a:pPr lvl="2"/>
            <a:r>
              <a:rPr lang="en-IN" dirty="0" smtClean="0"/>
              <a:t>Example : </a:t>
            </a:r>
          </a:p>
          <a:p>
            <a:pPr lvl="3"/>
            <a:r>
              <a:rPr lang="en-IN" dirty="0" smtClean="0"/>
              <a:t>protected -&gt; public   	</a:t>
            </a:r>
            <a:r>
              <a:rPr lang="en-IN" dirty="0" smtClean="0">
                <a:solidFill>
                  <a:srgbClr val="00B050"/>
                </a:solidFill>
              </a:rPr>
              <a:t>// is allowed</a:t>
            </a:r>
          </a:p>
          <a:p>
            <a:pPr lvl="3"/>
            <a:r>
              <a:rPr lang="en-IN" dirty="0" smtClean="0"/>
              <a:t>protected -&gt; private  	</a:t>
            </a:r>
            <a:r>
              <a:rPr lang="en-IN" dirty="0" smtClean="0">
                <a:solidFill>
                  <a:srgbClr val="FF0000"/>
                </a:solidFill>
              </a:rPr>
              <a:t>// is not allowed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(Example)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75479"/>
            <a:ext cx="4191000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Goto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	Apps\n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Open Clock\n</a:t>
            </a:r>
          </a:p>
          <a:p>
            <a:pPr lvl="1"/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	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975479"/>
            <a:ext cx="4495800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"Tell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Siri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to Set Alarm"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3337679"/>
            <a:ext cx="87630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OverrideDemo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SmartPhone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IPhone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38138"/>
            <a:ext cx="5359400" cy="21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bldLvl="4" animBg="1"/>
      <p:bldP spid="9" grpId="0" uiExpand="1" build="p" bldLvl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“final”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final keyword is used for </a:t>
            </a:r>
            <a:r>
              <a:rPr lang="en-US" b="1" dirty="0" smtClean="0"/>
              <a:t>restriction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final keyword can be used in many context </a:t>
            </a:r>
          </a:p>
          <a:p>
            <a:pPr algn="just"/>
            <a:r>
              <a:rPr lang="en-US" dirty="0" smtClean="0"/>
              <a:t>Final can be: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Variable</a:t>
            </a:r>
          </a:p>
          <a:p>
            <a:pPr marL="1257300" lvl="2" indent="-457200">
              <a:buNone/>
            </a:pPr>
            <a:r>
              <a:rPr lang="en-US" sz="2400" dirty="0" smtClean="0"/>
              <a:t>	If you make any variable as final, you </a:t>
            </a:r>
            <a:r>
              <a:rPr lang="en-US" sz="2400" b="1" dirty="0" smtClean="0"/>
              <a:t>cannot change the value </a:t>
            </a:r>
            <a:r>
              <a:rPr lang="en-US" sz="2400" dirty="0" smtClean="0"/>
              <a:t>of final variable(It will be constant).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Method</a:t>
            </a:r>
          </a:p>
          <a:p>
            <a:pPr marL="1257300" lvl="2" indent="-457200">
              <a:buNone/>
            </a:pPr>
            <a:r>
              <a:rPr lang="en-US" sz="2400" dirty="0" smtClean="0"/>
              <a:t>	If you make any method as final, you </a:t>
            </a:r>
            <a:r>
              <a:rPr lang="en-US" sz="2400" b="1" dirty="0" smtClean="0"/>
              <a:t>cannot override</a:t>
            </a:r>
            <a:r>
              <a:rPr lang="en-US" sz="2400" dirty="0" smtClean="0"/>
              <a:t>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Class</a:t>
            </a:r>
          </a:p>
          <a:p>
            <a:pPr marL="1257300" lvl="2" indent="-457200">
              <a:buNone/>
            </a:pPr>
            <a:r>
              <a:rPr lang="en-US" sz="2400" dirty="0" smtClean="0"/>
              <a:t>	If you make any class as final, you </a:t>
            </a:r>
            <a:r>
              <a:rPr lang="en-US" sz="2400" b="1" dirty="0" smtClean="0"/>
              <a:t>cannot extend </a:t>
            </a:r>
            <a:r>
              <a:rPr lang="en-US" sz="2400" dirty="0" smtClean="0"/>
              <a:t>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“final” as </a:t>
            </a:r>
            <a:r>
              <a:rPr lang="en-US" smtClean="0"/>
              <a:t>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</a:t>
            </a:r>
            <a:r>
              <a:rPr lang="en-US" b="1" dirty="0" smtClean="0"/>
              <a:t>not change </a:t>
            </a:r>
            <a:r>
              <a:rPr lang="en-US" dirty="0" smtClean="0"/>
              <a:t>the </a:t>
            </a:r>
            <a:r>
              <a:rPr lang="en-US" b="1" dirty="0" smtClean="0"/>
              <a:t>value</a:t>
            </a:r>
            <a:r>
              <a:rPr lang="en-US" dirty="0" smtClean="0"/>
              <a:t> of final </a:t>
            </a:r>
            <a:r>
              <a:rPr lang="en-US" b="1" dirty="0" smtClean="0"/>
              <a:t>variable.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1600200"/>
            <a:ext cx="7315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FinalDemo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speedlimit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=90;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//final variable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  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/>
              </a:rPr>
              <a:t>	speedlimit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=400;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FinalDemo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FinalDemo();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2438400" y="2667000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911" y="2145268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 bldLvl="4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“final” as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267700" cy="5334000"/>
          </a:xfrm>
        </p:spPr>
        <p:txBody>
          <a:bodyPr/>
          <a:lstStyle/>
          <a:p>
            <a:r>
              <a:rPr lang="en-US" dirty="0" smtClean="0"/>
              <a:t>If you make any </a:t>
            </a:r>
            <a:r>
              <a:rPr lang="en-US" b="1" dirty="0" smtClean="0"/>
              <a:t>method</a:t>
            </a:r>
            <a:r>
              <a:rPr lang="en-US" dirty="0" smtClean="0"/>
              <a:t> as </a:t>
            </a:r>
            <a:r>
              <a:rPr lang="en-US" b="1" dirty="0" smtClean="0"/>
              <a:t>final</a:t>
            </a:r>
            <a:r>
              <a:rPr lang="en-US" dirty="0" smtClean="0"/>
              <a:t>, you </a:t>
            </a:r>
            <a:r>
              <a:rPr lang="en-US" b="1" dirty="0" smtClean="0"/>
              <a:t>cannot</a:t>
            </a:r>
            <a:r>
              <a:rPr lang="en-US" dirty="0" smtClean="0"/>
              <a:t> </a:t>
            </a:r>
            <a:r>
              <a:rPr lang="en-US" b="1" dirty="0" smtClean="0"/>
              <a:t>override</a:t>
            </a:r>
            <a:r>
              <a:rPr lang="en-US" dirty="0" smtClean="0"/>
              <a:t>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0083"/>
            <a:ext cx="7391400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latin typeface="Consolas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2209800" y="325845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714" y="2177142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3962400" y="325845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943600" y="325845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bldLvl="5" animBg="1"/>
      <p:bldP spid="6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“final” 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make any </a:t>
            </a:r>
            <a:r>
              <a:rPr lang="en-US" b="1" dirty="0" smtClean="0"/>
              <a:t>class</a:t>
            </a:r>
            <a:r>
              <a:rPr lang="en-US" dirty="0" smtClean="0"/>
              <a:t> as </a:t>
            </a:r>
            <a:r>
              <a:rPr lang="en-US" b="1" dirty="0" smtClean="0"/>
              <a:t>final</a:t>
            </a:r>
            <a:r>
              <a:rPr lang="en-US" dirty="0" smtClean="0"/>
              <a:t>, you </a:t>
            </a:r>
            <a:r>
              <a:rPr lang="en-US" b="1" dirty="0" smtClean="0"/>
              <a:t>cannot extend </a:t>
            </a:r>
            <a:r>
              <a:rPr lang="en-US" dirty="0" smtClean="0"/>
              <a:t>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20083"/>
            <a:ext cx="86868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85950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971800"/>
            <a:ext cx="2209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133600" y="2942772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200400" y="2942772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/>
      <p:bldP spid="8" grpId="0" animBg="1"/>
      <p:bldP spid="9" grpId="0" animBg="1"/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Inheritance is one of the key feature of Object Oriented Programming.</a:t>
            </a:r>
          </a:p>
          <a:p>
            <a:pPr algn="just"/>
            <a:r>
              <a:rPr lang="en-US" dirty="0" smtClean="0"/>
              <a:t>Inheritance </a:t>
            </a:r>
            <a:r>
              <a:rPr lang="en-US" b="1" dirty="0" smtClean="0"/>
              <a:t>provided mechanism</a:t>
            </a:r>
            <a:r>
              <a:rPr lang="en-US" dirty="0" smtClean="0"/>
              <a:t> that allowed a </a:t>
            </a:r>
            <a:r>
              <a:rPr lang="en-US" b="1" dirty="0" smtClean="0"/>
              <a:t>class to inherit property</a:t>
            </a:r>
            <a:r>
              <a:rPr lang="en-US" dirty="0" smtClean="0"/>
              <a:t> of another class.</a:t>
            </a:r>
          </a:p>
          <a:p>
            <a:pPr algn="just"/>
            <a:r>
              <a:rPr lang="en-US" dirty="0" smtClean="0"/>
              <a:t>When a Class </a:t>
            </a:r>
            <a:r>
              <a:rPr lang="en-US" b="1" dirty="0" smtClean="0"/>
              <a:t>extends </a:t>
            </a:r>
            <a:r>
              <a:rPr lang="en-US" dirty="0" smtClean="0"/>
              <a:t>another class it inherits all </a:t>
            </a:r>
            <a:r>
              <a:rPr lang="en-US" b="1" dirty="0" smtClean="0"/>
              <a:t>non-private members </a:t>
            </a:r>
            <a:r>
              <a:rPr lang="en-US" dirty="0" smtClean="0"/>
              <a:t>including </a:t>
            </a:r>
            <a:r>
              <a:rPr lang="en-US" b="1" dirty="0" smtClean="0"/>
              <a:t>fields and methods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Inheritance in Java can be best understood in terms of </a:t>
            </a:r>
            <a:r>
              <a:rPr lang="en-US" b="1" dirty="0" smtClean="0"/>
              <a:t>Parent </a:t>
            </a:r>
            <a:r>
              <a:rPr lang="en-US" dirty="0" smtClean="0"/>
              <a:t>and </a:t>
            </a:r>
            <a:r>
              <a:rPr lang="en-US" b="1" dirty="0" smtClean="0"/>
              <a:t>Child </a:t>
            </a:r>
            <a:r>
              <a:rPr lang="en-US" dirty="0" smtClean="0"/>
              <a:t>relationship, also known as </a:t>
            </a:r>
            <a:r>
              <a:rPr lang="en-US" b="1" dirty="0" smtClean="0"/>
              <a:t>Super class</a:t>
            </a:r>
            <a:r>
              <a:rPr lang="en-US" dirty="0" smtClean="0"/>
              <a:t>(Parent) and </a:t>
            </a:r>
            <a:r>
              <a:rPr lang="en-US" b="1" dirty="0" smtClean="0"/>
              <a:t>Sub class</a:t>
            </a:r>
            <a:r>
              <a:rPr lang="en-US" dirty="0" smtClean="0"/>
              <a:t>(Child).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interface is similar to an abstract class with the following exceptions</a:t>
            </a:r>
          </a:p>
          <a:p>
            <a:pPr lvl="1"/>
            <a:r>
              <a:rPr lang="en-US" b="1" dirty="0" smtClean="0"/>
              <a:t>All</a:t>
            </a:r>
            <a:r>
              <a:rPr lang="en-US" dirty="0" smtClean="0"/>
              <a:t> methods defined in an interface are </a:t>
            </a:r>
            <a:r>
              <a:rPr lang="en-US" b="1" dirty="0" smtClean="0"/>
              <a:t>abstract</a:t>
            </a:r>
            <a:r>
              <a:rPr lang="en-US" dirty="0" smtClean="0"/>
              <a:t>.  Interfaces can contain no implementation</a:t>
            </a:r>
          </a:p>
          <a:p>
            <a:pPr lvl="1"/>
            <a:r>
              <a:rPr lang="en-US" dirty="0" smtClean="0"/>
              <a:t>Interfaces </a:t>
            </a:r>
            <a:r>
              <a:rPr lang="en-US" b="1" dirty="0" smtClean="0"/>
              <a:t>cannot</a:t>
            </a:r>
            <a:r>
              <a:rPr lang="en-US" dirty="0" smtClean="0"/>
              <a:t> contain </a:t>
            </a:r>
            <a:r>
              <a:rPr lang="en-US" b="1" dirty="0" smtClean="0"/>
              <a:t>instance variables</a:t>
            </a:r>
            <a:r>
              <a:rPr lang="en-US" dirty="0" smtClean="0"/>
              <a:t>.  However, they can contain public static final variables (</a:t>
            </a:r>
            <a:r>
              <a:rPr lang="en-US" dirty="0" err="1" smtClean="0"/>
              <a:t>ie</a:t>
            </a:r>
            <a:r>
              <a:rPr lang="en-US" dirty="0" smtClean="0"/>
              <a:t>. constant class variables)</a:t>
            </a:r>
          </a:p>
          <a:p>
            <a:pPr algn="just"/>
            <a:r>
              <a:rPr lang="en-US" dirty="0" smtClean="0"/>
              <a:t>Interfaces are declared using the "interface" keyword</a:t>
            </a:r>
          </a:p>
          <a:p>
            <a:pPr algn="just"/>
            <a:r>
              <a:rPr lang="en-US" dirty="0" smtClean="0"/>
              <a:t>If an interface is public, it must be contained in a file which has the same name</a:t>
            </a:r>
          </a:p>
          <a:p>
            <a:pPr algn="just"/>
            <a:r>
              <a:rPr lang="en-US" dirty="0" smtClean="0"/>
              <a:t>Interfaces are more abstract than abstract classes</a:t>
            </a:r>
          </a:p>
          <a:p>
            <a:pPr algn="just"/>
            <a:r>
              <a:rPr lang="en-US" dirty="0" smtClean="0"/>
              <a:t>Interfaces are implemented by classes using the "implements" keyword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(Interface)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388620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1066800"/>
            <a:ext cx="45720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VehicalInterface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Code to turn left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Code to turn right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accelerate() 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Code to accelerate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Code for break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1676400" y="3276600"/>
            <a:ext cx="2209800" cy="1371600"/>
          </a:xfrm>
          <a:prstGeom prst="borderCallout1">
            <a:avLst>
              <a:gd name="adj1" fmla="val 48601"/>
              <a:gd name="adj2" fmla="val -922"/>
              <a:gd name="adj3" fmla="val -115361"/>
              <a:gd name="adj4" fmla="val -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in interface are by default </a:t>
            </a:r>
          </a:p>
          <a:p>
            <a:pPr algn="ctr"/>
            <a:r>
              <a:rPr lang="en-US" dirty="0" smtClean="0"/>
              <a:t>public, static,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 animBg="1"/>
      <p:bldP spid="7" grpId="0" uiExpand="1" build="p" bldLvl="4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V/S Abstract Class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support multiple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does not support multiple inheritance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does not contains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contains Constructor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contains only incomplete member (signature of member)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contains both incomplete and complete member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interface cannot have access modifiers by default everything is assumed as 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abstract class can contain access modifiers for the stubs, functions, properties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 of interface can not be 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Complete</a:t>
                      </a:r>
                      <a:r>
                        <a:rPr lang="en-US" baseline="0" dirty="0" smtClean="0"/>
                        <a:t> Methods </a:t>
                      </a:r>
                      <a:r>
                        <a:rPr lang="en-US" dirty="0" smtClean="0"/>
                        <a:t>of abstract class can be static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371600"/>
            <a:ext cx="9144000" cy="628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01785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9885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00845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69425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Method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Method overriding is one of the ways in which Java supports </a:t>
            </a:r>
            <a:r>
              <a:rPr lang="en-US" b="1" dirty="0" smtClean="0"/>
              <a:t>Runtime Polymorphism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Dynamic method dispatch is the mechanism by which a call to an overridden method is resolved </a:t>
            </a:r>
            <a:r>
              <a:rPr lang="en-US" b="1" dirty="0" smtClean="0"/>
              <a:t>at run time</a:t>
            </a:r>
            <a:r>
              <a:rPr lang="en-US" dirty="0" smtClean="0"/>
              <a:t>, rather than compile time.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superclass</a:t>
            </a:r>
            <a:r>
              <a:rPr lang="en-US" dirty="0" smtClean="0"/>
              <a:t> reference variable can refer to a subclass object, This is also known as </a:t>
            </a:r>
            <a:r>
              <a:rPr lang="en-US" b="1" dirty="0" err="1" smtClean="0"/>
              <a:t>upcasting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763000" cy="808037"/>
          </a:xfrm>
        </p:spPr>
        <p:txBody>
          <a:bodyPr/>
          <a:lstStyle/>
          <a:p>
            <a:r>
              <a:rPr lang="en-US" dirty="0" smtClean="0"/>
              <a:t>Example (Dynamic Method Dispatch)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1534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&amp; outdoor"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"outdoor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"indoor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"Mix game"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4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 (MyProg.java)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70087"/>
            <a:ext cx="8686800" cy="50783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MyProg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Game g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Game();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Cricket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Cricket();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Badminton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Badminton();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Tennis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Tennis();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"cricket"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"badminton"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"tennis"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.type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Method Dispatch (Conclusion)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overridden method is called through a </a:t>
            </a:r>
            <a:r>
              <a:rPr lang="en-US" dirty="0" err="1" smtClean="0"/>
              <a:t>superclass</a:t>
            </a:r>
            <a:r>
              <a:rPr lang="en-US" dirty="0" smtClean="0"/>
              <a:t> reference, Java determines which version(</a:t>
            </a:r>
            <a:r>
              <a:rPr lang="en-US" dirty="0" err="1" smtClean="0"/>
              <a:t>superclass</a:t>
            </a:r>
            <a:r>
              <a:rPr lang="en-US" dirty="0" smtClean="0"/>
              <a:t>/subclasses) of that method is to be executed based upon the type of the object being referred to at the time the call occurs. </a:t>
            </a:r>
          </a:p>
          <a:p>
            <a:r>
              <a:rPr lang="en-US" dirty="0" smtClean="0"/>
              <a:t>Thus, this determination is made at run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v/s Dynamic Binding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compile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during runtime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type(Class) information for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instance of class(Object) to resolve calling of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Overloaded methods are bonded using static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Overridden methods are bonded using dynamic binding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binding means when the type of object which is invoking the method is determined at compile time by the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binding means when the type of object which is invoking the method is determined at run time by the compiler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57086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718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System</a:t>
            </a:r>
            <a:r>
              <a:rPr lang="en-US" dirty="0" smtClean="0"/>
              <a:t> is a </a:t>
            </a:r>
            <a:r>
              <a:rPr lang="en-US" b="1" dirty="0" smtClean="0"/>
              <a:t>class</a:t>
            </a:r>
            <a:r>
              <a:rPr lang="en-US" dirty="0" smtClean="0"/>
              <a:t> in java which is in the </a:t>
            </a:r>
            <a:r>
              <a:rPr lang="en-US" b="1" dirty="0" err="1" smtClean="0"/>
              <a:t>java.lang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</a:p>
          <a:p>
            <a:pPr algn="just"/>
            <a:r>
              <a:rPr lang="en-US" b="1" dirty="0" smtClean="0"/>
              <a:t>out </a:t>
            </a:r>
            <a:r>
              <a:rPr lang="en-US" dirty="0" smtClean="0"/>
              <a:t>is a </a:t>
            </a:r>
            <a:r>
              <a:rPr lang="en-US" b="1" dirty="0" smtClean="0"/>
              <a:t>static member</a:t>
            </a:r>
            <a:r>
              <a:rPr lang="en-US" dirty="0" smtClean="0"/>
              <a:t> of </a:t>
            </a:r>
            <a:r>
              <a:rPr lang="en-US" dirty="0" err="1" smtClean="0"/>
              <a:t>PrintStream</a:t>
            </a:r>
            <a:r>
              <a:rPr lang="en-US" dirty="0" smtClean="0"/>
              <a:t> in the System class.</a:t>
            </a:r>
          </a:p>
          <a:p>
            <a:pPr algn="just"/>
            <a:r>
              <a:rPr lang="en-US" b="1" dirty="0" err="1" smtClean="0"/>
              <a:t>println</a:t>
            </a:r>
            <a:r>
              <a:rPr lang="en-US" b="1" dirty="0" smtClean="0"/>
              <a:t>() </a:t>
            </a:r>
            <a:r>
              <a:rPr lang="en-US" dirty="0" smtClean="0"/>
              <a:t>is a </a:t>
            </a:r>
            <a:r>
              <a:rPr lang="en-US" b="1" dirty="0" smtClean="0"/>
              <a:t>method</a:t>
            </a:r>
            <a:r>
              <a:rPr lang="en-US" dirty="0" smtClean="0"/>
              <a:t> of </a:t>
            </a:r>
            <a:r>
              <a:rPr lang="en-US" dirty="0" err="1" smtClean="0"/>
              <a:t>PrintStream</a:t>
            </a:r>
            <a:r>
              <a:rPr lang="en-US" dirty="0" smtClean="0"/>
              <a:t> Class</a:t>
            </a:r>
          </a:p>
          <a:p>
            <a:pPr algn="just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7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“IS-A”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Inheritance defines </a:t>
            </a:r>
            <a:r>
              <a:rPr lang="en-US" b="1" dirty="0" smtClean="0"/>
              <a:t>IS-A </a:t>
            </a:r>
            <a:r>
              <a:rPr lang="en-US" dirty="0" smtClean="0"/>
              <a:t>relationship between a </a:t>
            </a:r>
            <a:r>
              <a:rPr lang="en-US" b="1" dirty="0" smtClean="0"/>
              <a:t>Super class </a:t>
            </a:r>
            <a:r>
              <a:rPr lang="en-US" dirty="0" smtClean="0"/>
              <a:t>and its </a:t>
            </a:r>
            <a:r>
              <a:rPr lang="en-US" b="1" dirty="0" smtClean="0"/>
              <a:t>Sub class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For Example :</a:t>
            </a:r>
          </a:p>
          <a:p>
            <a:pPr lvl="1"/>
            <a:r>
              <a:rPr lang="en-US" dirty="0" smtClean="0"/>
              <a:t>Car </a:t>
            </a:r>
            <a:r>
              <a:rPr lang="en-US" b="1" dirty="0" smtClean="0"/>
              <a:t>IS A</a:t>
            </a:r>
            <a:r>
              <a:rPr lang="en-US" dirty="0" smtClean="0"/>
              <a:t> Vehicle</a:t>
            </a:r>
          </a:p>
          <a:p>
            <a:pPr lvl="1"/>
            <a:r>
              <a:rPr lang="en-US" dirty="0" smtClean="0"/>
              <a:t>Bike </a:t>
            </a:r>
            <a:r>
              <a:rPr lang="en-US" b="1" dirty="0" smtClean="0"/>
              <a:t>IS A</a:t>
            </a:r>
            <a:r>
              <a:rPr lang="en-US" dirty="0" smtClean="0"/>
              <a:t> Vehicle </a:t>
            </a:r>
          </a:p>
          <a:p>
            <a:pPr lvl="1"/>
            <a:r>
              <a:rPr lang="en-US" dirty="0" err="1" smtClean="0"/>
              <a:t>EngineeringCollege</a:t>
            </a:r>
            <a:r>
              <a:rPr lang="en-US" dirty="0" smtClean="0"/>
              <a:t> </a:t>
            </a:r>
            <a:r>
              <a:rPr lang="en-US" b="1" dirty="0" smtClean="0"/>
              <a:t>IS A </a:t>
            </a:r>
            <a:r>
              <a:rPr lang="en-US" dirty="0" smtClean="0"/>
              <a:t>College</a:t>
            </a:r>
          </a:p>
          <a:p>
            <a:pPr lvl="1"/>
            <a:r>
              <a:rPr lang="en-US" dirty="0" err="1" smtClean="0"/>
              <a:t>MedicalCollege</a:t>
            </a:r>
            <a:r>
              <a:rPr lang="en-US" dirty="0" smtClean="0"/>
              <a:t> </a:t>
            </a:r>
            <a:r>
              <a:rPr lang="en-US" b="1" dirty="0" smtClean="0"/>
              <a:t>IS A </a:t>
            </a:r>
            <a:r>
              <a:rPr lang="en-US" dirty="0" smtClean="0"/>
              <a:t>College</a:t>
            </a:r>
          </a:p>
          <a:p>
            <a:pPr lvl="1"/>
            <a:r>
              <a:rPr lang="en-US" dirty="0" err="1" smtClean="0"/>
              <a:t>MCACollege</a:t>
            </a:r>
            <a:r>
              <a:rPr lang="en-US" dirty="0" smtClean="0"/>
              <a:t> </a:t>
            </a:r>
            <a:r>
              <a:rPr lang="en-US" b="1" dirty="0" smtClean="0"/>
              <a:t>IS A </a:t>
            </a:r>
            <a:r>
              <a:rPr lang="en-US" dirty="0" smtClean="0"/>
              <a:t>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8839200" cy="380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“extends”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pPr algn="just"/>
            <a:r>
              <a:rPr lang="en-US" b="1" i="1" dirty="0" smtClean="0"/>
              <a:t>extends</a:t>
            </a:r>
            <a:r>
              <a:rPr lang="en-US" dirty="0" smtClean="0"/>
              <a:t> is the keyword used to implement inheritance.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36576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A{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 code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362200"/>
            <a:ext cx="36576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	. . . . . .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Syntax :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828800"/>
            <a:ext cx="1321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 :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9906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Vehicle</a:t>
            </a:r>
            <a:endParaRPr lang="en-IN" sz="2000" b="1" dirty="0" smtClean="0"/>
          </a:p>
          <a:p>
            <a:pPr lvl="0" algn="ctr"/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3429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3429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24600" y="3429000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429000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Bike</a:t>
            </a: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cubicCapacity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isMoped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14" name="Rectangle 10.1"/>
          <p:cNvSpPr/>
          <p:nvPr/>
        </p:nvSpPr>
        <p:spPr>
          <a:xfrm>
            <a:off x="3505200" y="1447800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Car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noOfAirBags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tollTaxAmount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 smtClean="0"/>
          </a:p>
        </p:txBody>
      </p:sp>
      <p:sp>
        <p:nvSpPr>
          <p:cNvPr id="15" name="Rectangle 10.2"/>
          <p:cNvSpPr/>
          <p:nvPr/>
        </p:nvSpPr>
        <p:spPr>
          <a:xfrm>
            <a:off x="3505200" y="1447800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4600" y="3429000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smtClean="0"/>
              <a:t>Truck</a:t>
            </a:r>
            <a:endParaRPr lang="en-IN" sz="2000" b="1" dirty="0" smtClean="0"/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horsePower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loadingCapacity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 smtClean="0">
                <a:solidFill>
                  <a:srgbClr val="FFFF00"/>
                </a:solidFill>
              </a:rPr>
              <a:t>payTollTax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6" name="Rectangle 10.3"/>
          <p:cNvSpPr/>
          <p:nvPr/>
        </p:nvSpPr>
        <p:spPr>
          <a:xfrm>
            <a:off x="3505200" y="1447800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noOfPassanger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maxSpeed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noOfWheels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ctr"/>
            <a:r>
              <a:rPr lang="en-US" dirty="0" err="1" smtClean="0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4" idx="2"/>
            <a:endCxn id="10" idx="0"/>
          </p:cNvCxnSpPr>
          <p:nvPr/>
        </p:nvCxnSpPr>
        <p:spPr>
          <a:xfrm rot="5400000">
            <a:off x="2628900" y="1638300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0" y="2667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25" name="Elbow Connector 24"/>
          <p:cNvCxnSpPr>
            <a:stCxn id="16" idx="2"/>
            <a:endCxn id="17" idx="0"/>
          </p:cNvCxnSpPr>
          <p:nvPr/>
        </p:nvCxnSpPr>
        <p:spPr>
          <a:xfrm rot="16200000" flipH="1">
            <a:off x="4067175" y="3000375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18" idx="0"/>
          </p:cNvCxnSpPr>
          <p:nvPr/>
        </p:nvCxnSpPr>
        <p:spPr>
          <a:xfrm rot="16200000" flipH="1">
            <a:off x="5486400" y="1600200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95800" y="3048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6670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11" name="Rectangle 10.0"/>
          <p:cNvSpPr/>
          <p:nvPr/>
        </p:nvSpPr>
        <p:spPr>
          <a:xfrm>
            <a:off x="3505200" y="1447800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noOfPassanger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maxSpeed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noOfWheels</a:t>
            </a:r>
            <a:endParaRPr lang="en-US" dirty="0" smtClean="0">
              <a:solidFill>
                <a:srgbClr val="FFFF00"/>
              </a:solidFill>
            </a:endParaRPr>
          </a:p>
          <a:p>
            <a:pPr lvl="0" algn="ctr"/>
            <a:r>
              <a:rPr lang="en-US" dirty="0" err="1" smtClean="0">
                <a:solidFill>
                  <a:srgbClr val="FFFF00"/>
                </a:solidFill>
              </a:rPr>
              <a:t>noOfGears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30833 0.45556 " pathEditMode="relative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0.5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31667 0.51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21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47678"/>
            <a:ext cx="87630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614678"/>
            <a:ext cx="8763000" cy="28623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noOfPassanger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maxSpeed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Hourse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Power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"Airbags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(DemoInheritance.java)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5344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DemoInheritance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Vehicle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Vehicle();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80;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Vehical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 smtClean="0"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1.2;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"---- Car ----"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262" y="2743200"/>
            <a:ext cx="6281738" cy="37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Each Java class has </a:t>
            </a:r>
            <a:r>
              <a:rPr lang="en-GB" b="1" dirty="0" smtClean="0"/>
              <a:t>one (and only one) </a:t>
            </a:r>
            <a:r>
              <a:rPr lang="en-GB" dirty="0" err="1" smtClean="0"/>
              <a:t>superclass</a:t>
            </a:r>
            <a:r>
              <a:rPr lang="en-GB" dirty="0" smtClean="0"/>
              <a:t>.</a:t>
            </a:r>
          </a:p>
          <a:p>
            <a:pPr lvl="1">
              <a:buNone/>
            </a:pPr>
            <a:r>
              <a:rPr lang="en-US" b="1" dirty="0" smtClean="0"/>
              <a:t>C++</a:t>
            </a:r>
            <a:r>
              <a:rPr lang="en-US" dirty="0" smtClean="0"/>
              <a:t> </a:t>
            </a:r>
            <a:r>
              <a:rPr lang="en-US" b="1" dirty="0" smtClean="0"/>
              <a:t>allows </a:t>
            </a:r>
            <a:r>
              <a:rPr lang="en-US" dirty="0" smtClean="0"/>
              <a:t>multiple inheritance  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BUT </a:t>
            </a:r>
          </a:p>
          <a:p>
            <a:pPr lvl="1">
              <a:buNone/>
            </a:pPr>
            <a:r>
              <a:rPr lang="en-US" b="1" dirty="0" smtClean="0"/>
              <a:t>Java</a:t>
            </a:r>
            <a:r>
              <a:rPr lang="en-US" dirty="0" smtClean="0"/>
              <a:t> does </a:t>
            </a:r>
            <a:r>
              <a:rPr lang="en-US" b="1" dirty="0" smtClean="0"/>
              <a:t>not support </a:t>
            </a:r>
            <a:r>
              <a:rPr lang="en-US" dirty="0" smtClean="0"/>
              <a:t>multiple inheritance</a:t>
            </a:r>
          </a:p>
          <a:p>
            <a:pPr algn="just"/>
            <a:r>
              <a:rPr lang="en-GB" dirty="0" smtClean="0"/>
              <a:t>There is </a:t>
            </a:r>
            <a:r>
              <a:rPr lang="en-GB" b="1" dirty="0" smtClean="0"/>
              <a:t>no limit </a:t>
            </a:r>
            <a:r>
              <a:rPr lang="en-GB" dirty="0" smtClean="0"/>
              <a:t>to the </a:t>
            </a:r>
            <a:r>
              <a:rPr lang="en-GB" b="1" dirty="0" smtClean="0"/>
              <a:t>number of subclasses </a:t>
            </a:r>
            <a:r>
              <a:rPr lang="en-GB" dirty="0" smtClean="0"/>
              <a:t>a class can have</a:t>
            </a:r>
          </a:p>
          <a:p>
            <a:pPr algn="just"/>
            <a:r>
              <a:rPr lang="en-GB" dirty="0" smtClean="0"/>
              <a:t>Inheritance creates a </a:t>
            </a:r>
            <a:r>
              <a:rPr lang="en-GB" b="1" dirty="0" smtClean="0"/>
              <a:t>class hierarchy</a:t>
            </a:r>
          </a:p>
          <a:p>
            <a:pPr lvl="1"/>
            <a:r>
              <a:rPr lang="en-US" dirty="0" smtClean="0"/>
              <a:t>Classes </a:t>
            </a:r>
            <a:r>
              <a:rPr lang="en-US" b="1" dirty="0" smtClean="0"/>
              <a:t>higher </a:t>
            </a:r>
            <a:r>
              <a:rPr lang="en-US" dirty="0" smtClean="0"/>
              <a:t>in the </a:t>
            </a:r>
            <a:r>
              <a:rPr lang="en-US" b="1" dirty="0" smtClean="0"/>
              <a:t>hierarchy </a:t>
            </a:r>
            <a:r>
              <a:rPr lang="en-US" dirty="0" smtClean="0"/>
              <a:t>are </a:t>
            </a:r>
            <a:r>
              <a:rPr lang="en-US" b="1" dirty="0" smtClean="0"/>
              <a:t>more </a:t>
            </a:r>
          </a:p>
          <a:p>
            <a:pPr lvl="1">
              <a:buNone/>
            </a:pPr>
            <a:r>
              <a:rPr lang="en-US" b="1" dirty="0" smtClean="0"/>
              <a:t>	general </a:t>
            </a:r>
            <a:r>
              <a:rPr lang="en-US" dirty="0" smtClean="0"/>
              <a:t>and </a:t>
            </a:r>
            <a:r>
              <a:rPr lang="en-US" b="1" dirty="0" smtClean="0"/>
              <a:t>more abstract</a:t>
            </a:r>
          </a:p>
          <a:p>
            <a:pPr lvl="1"/>
            <a:r>
              <a:rPr lang="en-US" dirty="0" smtClean="0"/>
              <a:t>Classes </a:t>
            </a:r>
            <a:r>
              <a:rPr lang="en-US" b="1" dirty="0" smtClean="0"/>
              <a:t>lower </a:t>
            </a:r>
            <a:r>
              <a:rPr lang="en-US" dirty="0" smtClean="0"/>
              <a:t>in the </a:t>
            </a:r>
            <a:r>
              <a:rPr lang="en-US" b="1" dirty="0" smtClean="0"/>
              <a:t>hierarchy </a:t>
            </a:r>
            <a:r>
              <a:rPr lang="en-US" dirty="0" smtClean="0"/>
              <a:t>are </a:t>
            </a:r>
            <a:r>
              <a:rPr lang="en-US" b="1" dirty="0" smtClean="0"/>
              <a:t>more </a:t>
            </a:r>
          </a:p>
          <a:p>
            <a:pPr lvl="1">
              <a:buNone/>
            </a:pPr>
            <a:r>
              <a:rPr lang="en-US" b="1" dirty="0" smtClean="0"/>
              <a:t>	specific </a:t>
            </a:r>
            <a:r>
              <a:rPr lang="en-US" dirty="0" smtClean="0"/>
              <a:t>and </a:t>
            </a:r>
            <a:r>
              <a:rPr lang="en-US" b="1" dirty="0" smtClean="0"/>
              <a:t>concrete</a:t>
            </a:r>
          </a:p>
          <a:p>
            <a:pPr algn="just"/>
            <a:r>
              <a:rPr lang="en-US" dirty="0" smtClean="0"/>
              <a:t>There is no limit to the depth of the class tree.</a:t>
            </a:r>
          </a:p>
          <a:p>
            <a:pPr algn="just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4000" y="1447800"/>
            <a:ext cx="1154112" cy="500063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 smtClean="0">
                <a:latin typeface="Times" charset="0"/>
              </a:rPr>
              <a:t>Class</a:t>
            </a:r>
            <a:endParaRPr lang="en-GB" sz="1600" dirty="0">
              <a:latin typeface="Times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24600" y="2209800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5200" y="1447800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cxnSp>
        <p:nvCxnSpPr>
          <p:cNvPr id="10" name="Elbow Connector 9"/>
          <p:cNvCxnSpPr>
            <a:stCxn id="5" idx="2"/>
            <a:endCxn id="6" idx="1"/>
          </p:cNvCxnSpPr>
          <p:nvPr/>
        </p:nvCxnSpPr>
        <p:spPr>
          <a:xfrm rot="16200000" flipH="1">
            <a:off x="5861844" y="1997075"/>
            <a:ext cx="511968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7" idx="2"/>
            <a:endCxn id="6" idx="3"/>
          </p:cNvCxnSpPr>
          <p:nvPr/>
        </p:nvCxnSpPr>
        <p:spPr>
          <a:xfrm rot="5400000">
            <a:off x="7429501" y="1997074"/>
            <a:ext cx="511969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5681164" y="1981200"/>
            <a:ext cx="457200" cy="38100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7664856" y="1981200"/>
            <a:ext cx="457200" cy="38100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6824678" y="3276600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847158" y="3950315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969547" y="3950315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8075058" y="3950315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054673" y="5794239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392858" y="4791404"/>
            <a:ext cx="1022527" cy="434609"/>
          </a:xfrm>
          <a:prstGeom prst="roundRect">
            <a:avLst>
              <a:gd name="adj" fmla="val 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8121473" y="4791404"/>
            <a:ext cx="1022527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6947043" y="479140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525851" y="5242890"/>
            <a:ext cx="0" cy="55134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flipV="1">
            <a:off x="6052507" y="4401802"/>
            <a:ext cx="272862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7720619" y="4408835"/>
            <a:ext cx="492276" cy="36709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 flipV="1">
            <a:off x="8416839" y="4417274"/>
            <a:ext cx="106894" cy="35865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 flipV="1">
            <a:off x="7826108" y="3735120"/>
            <a:ext cx="333341" cy="21519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7423848" y="3735120"/>
            <a:ext cx="0" cy="20675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V="1">
            <a:off x="6582759" y="3728088"/>
            <a:ext cx="326309" cy="2137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15" grpId="0" uiExpand="1" animBg="1"/>
      <p:bldP spid="17" grpId="0" uiExpan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5" idx="1"/>
          </p:cNvCxnSpPr>
          <p:nvPr/>
        </p:nvCxnSpPr>
        <p:spPr>
          <a:xfrm flipH="1">
            <a:off x="2057400" y="2734887"/>
            <a:ext cx="1714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</p:cNvCxnSpPr>
          <p:nvPr/>
        </p:nvCxnSpPr>
        <p:spPr>
          <a:xfrm flipH="1">
            <a:off x="2438400" y="2734887"/>
            <a:ext cx="1333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Object class</a:t>
            </a:r>
            <a:r>
              <a:rPr lang="en-GB" dirty="0" smtClean="0"/>
              <a:t> is </a:t>
            </a:r>
            <a:r>
              <a:rPr lang="en-GB" b="1" dirty="0" smtClean="0"/>
              <a:t>super </a:t>
            </a:r>
            <a:r>
              <a:rPr lang="en-GB" dirty="0" smtClean="0"/>
              <a:t>class of all the classes.</a:t>
            </a:r>
            <a:endParaRPr lang="en-GB" b="1" dirty="0" smtClean="0"/>
          </a:p>
          <a:p>
            <a:pPr algn="just"/>
            <a:r>
              <a:rPr lang="en-GB" dirty="0" smtClean="0"/>
              <a:t>The </a:t>
            </a:r>
            <a:r>
              <a:rPr lang="en-GB" b="1" dirty="0" smtClean="0"/>
              <a:t>Object </a:t>
            </a:r>
            <a:r>
              <a:rPr lang="en-GB" dirty="0" smtClean="0"/>
              <a:t>class is defined in the </a:t>
            </a:r>
            <a:r>
              <a:rPr lang="en-GB" b="1" dirty="0" err="1" smtClean="0"/>
              <a:t>java.lang</a:t>
            </a:r>
            <a:r>
              <a:rPr lang="en-GB" b="1" dirty="0" smtClean="0"/>
              <a:t> </a:t>
            </a:r>
            <a:r>
              <a:rPr lang="en-GB" dirty="0" smtClean="0"/>
              <a:t>package</a:t>
            </a:r>
          </a:p>
          <a:p>
            <a:pPr algn="just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771900" y="2506287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34290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44196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0400" y="34290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44196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3000" y="34290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62400" y="44196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600" y="34290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44196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67600" y="44196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3344487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91400" y="4335087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3268287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15200" y="4258887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1"/>
            <a:endCxn id="17" idx="0"/>
          </p:cNvCxnSpPr>
          <p:nvPr/>
        </p:nvCxnSpPr>
        <p:spPr>
          <a:xfrm flipH="1">
            <a:off x="1943100" y="2734887"/>
            <a:ext cx="18288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 flipH="1">
            <a:off x="3924300" y="2963487"/>
            <a:ext cx="5715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0" idx="0"/>
          </p:cNvCxnSpPr>
          <p:nvPr/>
        </p:nvCxnSpPr>
        <p:spPr>
          <a:xfrm>
            <a:off x="4495800" y="2963487"/>
            <a:ext cx="11811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12" idx="0"/>
          </p:cNvCxnSpPr>
          <p:nvPr/>
        </p:nvCxnSpPr>
        <p:spPr>
          <a:xfrm>
            <a:off x="4495800" y="2963487"/>
            <a:ext cx="29337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7" idx="0"/>
          </p:cNvCxnSpPr>
          <p:nvPr/>
        </p:nvCxnSpPr>
        <p:spPr>
          <a:xfrm flipH="1">
            <a:off x="1104900" y="3886200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9" idx="0"/>
          </p:cNvCxnSpPr>
          <p:nvPr/>
        </p:nvCxnSpPr>
        <p:spPr>
          <a:xfrm flipH="1">
            <a:off x="2933700" y="3886200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11" idx="0"/>
          </p:cNvCxnSpPr>
          <p:nvPr/>
        </p:nvCxnSpPr>
        <p:spPr>
          <a:xfrm>
            <a:off x="3924300" y="3886200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3" idx="0"/>
          </p:cNvCxnSpPr>
          <p:nvPr/>
        </p:nvCxnSpPr>
        <p:spPr>
          <a:xfrm>
            <a:off x="5676900" y="3886200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8" idx="0"/>
          </p:cNvCxnSpPr>
          <p:nvPr/>
        </p:nvCxnSpPr>
        <p:spPr>
          <a:xfrm>
            <a:off x="7429500" y="3886200"/>
            <a:ext cx="6096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</p:cNvCxnSpPr>
          <p:nvPr/>
        </p:nvCxnSpPr>
        <p:spPr>
          <a:xfrm>
            <a:off x="7429500" y="3886200"/>
            <a:ext cx="4953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</p:cNvCxnSpPr>
          <p:nvPr/>
        </p:nvCxnSpPr>
        <p:spPr>
          <a:xfrm>
            <a:off x="7429500" y="3886200"/>
            <a:ext cx="3429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28731</TotalTime>
  <Words>1544</Words>
  <Application>Microsoft Office PowerPoint</Application>
  <PresentationFormat>On-screen Show (4:3)</PresentationFormat>
  <Paragraphs>430</Paragraphs>
  <Slides>30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StarBats</vt:lpstr>
      <vt:lpstr>Times</vt:lpstr>
      <vt:lpstr>Times New Roman</vt:lpstr>
      <vt:lpstr>Wingdings</vt:lpstr>
      <vt:lpstr>Office Theme</vt:lpstr>
      <vt:lpstr>Unit – 4 Inheritance &amp; Interfaces</vt:lpstr>
      <vt:lpstr>Inheritance</vt:lpstr>
      <vt:lpstr>“IS-A” relationship</vt:lpstr>
      <vt:lpstr>“extends” keyword</vt:lpstr>
      <vt:lpstr>Example</vt:lpstr>
      <vt:lpstr>Example (Cont.)</vt:lpstr>
      <vt:lpstr>Example (DemoInheritance.java)</vt:lpstr>
      <vt:lpstr>Inheritance (Cont.)</vt:lpstr>
      <vt:lpstr>Object class</vt:lpstr>
      <vt:lpstr>Constructors in Inheritance</vt:lpstr>
      <vt:lpstr>Constructor Example</vt:lpstr>
      <vt:lpstr>Constructor Example (Cont.)</vt:lpstr>
      <vt:lpstr>Constructor Example (Cont.)</vt:lpstr>
      <vt:lpstr>Method Overriding</vt:lpstr>
      <vt:lpstr>Overriding (Example)</vt:lpstr>
      <vt:lpstr>“final” keyword</vt:lpstr>
      <vt:lpstr>1) “final” as a variable</vt:lpstr>
      <vt:lpstr>2) “final” as a method</vt:lpstr>
      <vt:lpstr>3) “final” as a Class</vt:lpstr>
      <vt:lpstr>Interface</vt:lpstr>
      <vt:lpstr>Example (Interface)</vt:lpstr>
      <vt:lpstr>Interface V/S Abstract Class</vt:lpstr>
      <vt:lpstr>Dynamic Method Dispatch</vt:lpstr>
      <vt:lpstr>Example (Dynamic Method Dispatch)</vt:lpstr>
      <vt:lpstr>Example (Cont.) (MyProg.java)</vt:lpstr>
      <vt:lpstr>Dynamic Method Dispatch (Conclusion)</vt:lpstr>
      <vt:lpstr>Static v/s Dynamic Binding</vt:lpstr>
      <vt:lpstr>Understanding System.out.println()</vt:lpstr>
      <vt:lpstr>Puzzle</vt:lpstr>
      <vt:lpstr>Puzzle (Cont.)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1465</cp:revision>
  <dcterms:created xsi:type="dcterms:W3CDTF">2013-05-17T03:00:03Z</dcterms:created>
  <dcterms:modified xsi:type="dcterms:W3CDTF">2018-08-04T08:03:48Z</dcterms:modified>
</cp:coreProperties>
</file>