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87" r:id="rId3"/>
    <p:sldId id="355" r:id="rId4"/>
    <p:sldId id="356" r:id="rId5"/>
    <p:sldId id="357" r:id="rId6"/>
    <p:sldId id="358" r:id="rId7"/>
    <p:sldId id="359" r:id="rId8"/>
    <p:sldId id="360" r:id="rId9"/>
    <p:sldId id="3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MtqYFctkFlTryK6j0BmOQg==" hashData="eLH27N9vPtpj+VzdvqIZ4idwvaMh70j09XVKYjSQ8Yd6qIRJp3wRkHYw2LLEvUL+AeT6JA47Q/4L3BkTBi90l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FF6702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6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440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Unit-5 Package		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1828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4114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Arjun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Bala</a:t>
            </a:r>
            <a:endParaRPr lang="en-US" sz="4000" dirty="0" smtClean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9624822202</a:t>
            </a:r>
            <a:endParaRPr lang="en-US" sz="2800" dirty="0" smtClean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arjun.bala@darshan.ac.in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5105400" cy="4495800"/>
          </a:xfrm>
        </p:spPr>
        <p:txBody>
          <a:bodyPr anchor="b">
            <a:noAutofit/>
          </a:bodyPr>
          <a:lstStyle/>
          <a:p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- 5</a:t>
            </a:r>
            <a:b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Package</a:t>
            </a:r>
            <a:endParaRPr lang="en-US" sz="7200" b="1" dirty="0"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953000" y="4724400"/>
            <a:ext cx="38862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z="4000" dirty="0" smtClean="0">
                <a:solidFill>
                  <a:schemeClr val="bg1"/>
                </a:solidFill>
              </a:rPr>
              <a:t>OOP JAVA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2150704</a:t>
            </a:r>
          </a:p>
          <a:p>
            <a:pPr lvl="0"/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Semester 5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2" descr="http://blog.newrelic.com/wp-content/uploads/java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0050" y="-152400"/>
            <a:ext cx="4933950" cy="4933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Packages are used in Java in order to prevent </a:t>
            </a:r>
            <a:r>
              <a:rPr lang="en-US" b="1" dirty="0" smtClean="0"/>
              <a:t>naming conflicts</a:t>
            </a:r>
            <a:r>
              <a:rPr lang="en-US" dirty="0" smtClean="0"/>
              <a:t>, to </a:t>
            </a:r>
            <a:r>
              <a:rPr lang="en-US" b="1" dirty="0" smtClean="0"/>
              <a:t>control access</a:t>
            </a:r>
            <a:r>
              <a:rPr lang="en-US" dirty="0" smtClean="0"/>
              <a:t>, to make </a:t>
            </a:r>
            <a:r>
              <a:rPr lang="en-US" b="1" dirty="0" smtClean="0"/>
              <a:t>searching/locating</a:t>
            </a:r>
            <a:r>
              <a:rPr lang="en-US" dirty="0" smtClean="0"/>
              <a:t> and usage of classes, interfaces easier.</a:t>
            </a:r>
          </a:p>
          <a:p>
            <a:r>
              <a:rPr lang="en-US" dirty="0" smtClean="0"/>
              <a:t>A Package can be defined as a grouping of related types providing access protection and name space management.</a:t>
            </a:r>
          </a:p>
          <a:p>
            <a:r>
              <a:rPr lang="en-US" dirty="0" smtClean="0"/>
              <a:t>Programmers can define their own packages to bundle group of classes/interfaces, etc. </a:t>
            </a:r>
          </a:p>
          <a:p>
            <a:r>
              <a:rPr lang="en-US" dirty="0" smtClean="0"/>
              <a:t>It is a good practice to group related classes implemented by you so that a programmer can easily determine that the classes, interfaces are related.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creating a package, you should choose a name for the package and put a package statement with that name at the top of every source file that contains the classes/interfaces that you want to include in the package.</a:t>
            </a:r>
          </a:p>
          <a:p>
            <a:r>
              <a:rPr lang="en-US" dirty="0" smtClean="0"/>
              <a:t>The package statement should be the first line in the source file. </a:t>
            </a:r>
          </a:p>
          <a:p>
            <a:r>
              <a:rPr lang="en-US" dirty="0" smtClean="0"/>
              <a:t>There can be only one package statement in each source file, and it applies to all types in the file.</a:t>
            </a:r>
          </a:p>
          <a:p>
            <a:r>
              <a:rPr lang="en-US" dirty="0" smtClean="0"/>
              <a:t>If a package statement is not used then the class, interfaces, enumerations, and annotation types will be put into an unnamed package.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(Package)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500" y="4191000"/>
            <a:ext cx="87630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To compile</a:t>
            </a:r>
          </a:p>
          <a:p>
            <a:pPr lvl="1">
              <a:buNone/>
            </a:pPr>
            <a:r>
              <a:rPr lang="en-US" dirty="0" err="1" smtClean="0"/>
              <a:t>javac</a:t>
            </a:r>
            <a:r>
              <a:rPr lang="en-US" dirty="0" smtClean="0"/>
              <a:t> </a:t>
            </a:r>
            <a:r>
              <a:rPr lang="en-US" b="1" dirty="0" smtClean="0"/>
              <a:t>  –d   .   </a:t>
            </a:r>
            <a:r>
              <a:rPr lang="en-US" dirty="0" smtClean="0"/>
              <a:t>Animal.java</a:t>
            </a:r>
          </a:p>
          <a:p>
            <a:r>
              <a:rPr lang="en-US" dirty="0" smtClean="0"/>
              <a:t>To Run the class file</a:t>
            </a:r>
          </a:p>
          <a:p>
            <a:pPr lvl="1">
              <a:buNone/>
            </a:pPr>
            <a:r>
              <a:rPr lang="en-US" dirty="0" smtClean="0"/>
              <a:t>java </a:t>
            </a:r>
            <a:r>
              <a:rPr lang="en-US" b="1" dirty="0" err="1" smtClean="0"/>
              <a:t>myPackage.Animal</a:t>
            </a:r>
            <a:endParaRPr lang="en-US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304800" y="990600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myPackage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Animal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eat()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"Organic Food !!!!"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Animal a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Animal();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a.eat();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3276600" y="3657600"/>
            <a:ext cx="3276600" cy="990600"/>
          </a:xfrm>
          <a:prstGeom prst="borderCallout1">
            <a:avLst>
              <a:gd name="adj1" fmla="val 52613"/>
              <a:gd name="adj2" fmla="val -360"/>
              <a:gd name="adj3" fmla="val 118849"/>
              <a:gd name="adj4" fmla="val -40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.</a:t>
            </a:r>
            <a:r>
              <a:rPr lang="en-US" sz="2400" dirty="0" smtClean="0"/>
              <a:t> </a:t>
            </a:r>
          </a:p>
          <a:p>
            <a:pPr algn="ctr"/>
            <a:r>
              <a:rPr lang="en-US" dirty="0" smtClean="0"/>
              <a:t>Represent the current directory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build="p" bldLvl="3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points on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is always defined in a separate folder having the same name as a package name.</a:t>
            </a:r>
          </a:p>
          <a:p>
            <a:r>
              <a:rPr lang="en-US" dirty="0" smtClean="0"/>
              <a:t>Define all classes in that package folder.</a:t>
            </a:r>
          </a:p>
          <a:p>
            <a:r>
              <a:rPr lang="en-US" dirty="0" smtClean="0"/>
              <a:t>All classes of the package which we wish to access outside the package must be declared public.</a:t>
            </a:r>
          </a:p>
          <a:p>
            <a:r>
              <a:rPr lang="en-US" dirty="0" smtClean="0"/>
              <a:t>All classes within the package must have the package statement as its first line.</a:t>
            </a:r>
          </a:p>
          <a:p>
            <a:r>
              <a:rPr lang="en-US" dirty="0" smtClean="0"/>
              <a:t>All classes of the package must be compiled before use (So that its error free)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“import”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keyword is used to import built-in and user-defined packages into your java source file so that your class can refer to a class that is in another package by directly using its name.</a:t>
            </a:r>
          </a:p>
          <a:p>
            <a:r>
              <a:rPr lang="en-US" dirty="0" smtClean="0"/>
              <a:t>There are 3 different ways to refer to class that is present in different package</a:t>
            </a:r>
          </a:p>
          <a:p>
            <a:pPr lvl="1"/>
            <a:r>
              <a:rPr lang="en-US" dirty="0" smtClean="0"/>
              <a:t>Using fully qualified name(But this is not a good practice.)</a:t>
            </a:r>
          </a:p>
          <a:p>
            <a:pPr lvl="1"/>
            <a:r>
              <a:rPr lang="en-US" dirty="0" smtClean="0"/>
              <a:t>import the only class you want to use(Using </a:t>
            </a:r>
            <a:r>
              <a:rPr lang="en-US" dirty="0" err="1" smtClean="0"/>
              <a:t>packagename.classname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import all the classes from the particular package(Using packagename.*)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static import feature of Java 5 facilitate the java programmer to access any static member of a class directly. There is no need to qualify it by the class name.</a:t>
            </a:r>
          </a:p>
          <a:p>
            <a:r>
              <a:rPr lang="en-US" dirty="0" smtClean="0"/>
              <a:t>Advantage of static import:</a:t>
            </a:r>
          </a:p>
          <a:p>
            <a:pPr lvl="1">
              <a:buNone/>
            </a:pPr>
            <a:r>
              <a:rPr lang="en-US" dirty="0" smtClean="0"/>
              <a:t>	Less coding is required if you have to access any static member of a class more frequently.</a:t>
            </a:r>
          </a:p>
          <a:p>
            <a:r>
              <a:rPr lang="en-US" dirty="0" smtClean="0"/>
              <a:t>Disadvantage of static import:</a:t>
            </a:r>
          </a:p>
          <a:p>
            <a:pPr lvl="1">
              <a:buNone/>
            </a:pPr>
            <a:r>
              <a:rPr lang="en-US" dirty="0" smtClean="0"/>
              <a:t>	If you overuse the static import feature, it makes the program unreadable and </a:t>
            </a:r>
            <a:r>
              <a:rPr lang="en-US" dirty="0" err="1" smtClean="0"/>
              <a:t>unmaintainable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(static import)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371600"/>
            <a:ext cx="716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java.lang.System.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 import static </a:t>
            </a:r>
            <a:r>
              <a:rPr lang="en-US" dirty="0" err="1" smtClean="0">
                <a:solidFill>
                  <a:srgbClr val="3F7F5F"/>
                </a:solidFill>
                <a:latin typeface="Consolas"/>
              </a:rPr>
              <a:t>java.lang.System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.*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S2{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[]){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	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"Hello main"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3505200" y="3276600"/>
            <a:ext cx="2895600" cy="914400"/>
          </a:xfrm>
          <a:prstGeom prst="borderCallout1">
            <a:avLst>
              <a:gd name="adj1" fmla="val 48909"/>
              <a:gd name="adj2" fmla="val -1315"/>
              <a:gd name="adj3" fmla="val -43055"/>
              <a:gd name="adj4" fmla="val -59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not to write </a:t>
            </a:r>
            <a:r>
              <a:rPr lang="en-US" dirty="0" err="1" smtClean="0"/>
              <a:t>System.out</a:t>
            </a:r>
            <a:r>
              <a:rPr lang="en-US" dirty="0" smtClean="0"/>
              <a:t> as we have imported the </a:t>
            </a:r>
            <a:r>
              <a:rPr lang="en-US" dirty="0" smtClean="0">
                <a:solidFill>
                  <a:srgbClr val="FF0000"/>
                </a:solidFill>
              </a:rPr>
              <a:t>out</a:t>
            </a:r>
            <a:r>
              <a:rPr lang="en-US" dirty="0" smtClean="0"/>
              <a:t> statically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3383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7889"/>
                <a:gridCol w="1319389"/>
                <a:gridCol w="1691922"/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Modifier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Same Class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Same Package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Subclass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Universe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Private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Default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Protected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Public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667000"/>
            <a:ext cx="533400" cy="533400"/>
          </a:xfrm>
          <a:prstGeom prst="rect">
            <a:avLst/>
          </a:prstGeom>
          <a:noFill/>
        </p:spPr>
      </p:pic>
      <p:pic>
        <p:nvPicPr>
          <p:cNvPr id="7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276600"/>
            <a:ext cx="533400" cy="533400"/>
          </a:xfrm>
          <a:prstGeom prst="rect">
            <a:avLst/>
          </a:prstGeom>
          <a:noFill/>
        </p:spPr>
      </p:pic>
      <p:pic>
        <p:nvPicPr>
          <p:cNvPr id="8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886200"/>
            <a:ext cx="533400" cy="533400"/>
          </a:xfrm>
          <a:prstGeom prst="rect">
            <a:avLst/>
          </a:prstGeom>
          <a:noFill/>
        </p:spPr>
      </p:pic>
      <p:pic>
        <p:nvPicPr>
          <p:cNvPr id="9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419600"/>
            <a:ext cx="533400" cy="533400"/>
          </a:xfrm>
          <a:prstGeom prst="rect">
            <a:avLst/>
          </a:prstGeom>
          <a:noFill/>
        </p:spPr>
      </p:pic>
      <p:pic>
        <p:nvPicPr>
          <p:cNvPr id="11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276600"/>
            <a:ext cx="533400" cy="533400"/>
          </a:xfrm>
          <a:prstGeom prst="rect">
            <a:avLst/>
          </a:prstGeom>
          <a:noFill/>
        </p:spPr>
      </p:pic>
      <p:pic>
        <p:nvPicPr>
          <p:cNvPr id="12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886200"/>
            <a:ext cx="533400" cy="533400"/>
          </a:xfrm>
          <a:prstGeom prst="rect">
            <a:avLst/>
          </a:prstGeom>
          <a:noFill/>
        </p:spPr>
      </p:pic>
      <p:pic>
        <p:nvPicPr>
          <p:cNvPr id="13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4419600"/>
            <a:ext cx="533400" cy="533400"/>
          </a:xfrm>
          <a:prstGeom prst="rect">
            <a:avLst/>
          </a:prstGeom>
          <a:noFill/>
        </p:spPr>
      </p:pic>
      <p:pic>
        <p:nvPicPr>
          <p:cNvPr id="16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3886200"/>
            <a:ext cx="533400" cy="533400"/>
          </a:xfrm>
          <a:prstGeom prst="rect">
            <a:avLst/>
          </a:prstGeom>
          <a:noFill/>
        </p:spPr>
      </p:pic>
      <p:pic>
        <p:nvPicPr>
          <p:cNvPr id="17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4419600"/>
            <a:ext cx="533400" cy="533400"/>
          </a:xfrm>
          <a:prstGeom prst="rect">
            <a:avLst/>
          </a:prstGeom>
          <a:noFill/>
        </p:spPr>
      </p:pic>
      <p:pic>
        <p:nvPicPr>
          <p:cNvPr id="21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4419600"/>
            <a:ext cx="533400" cy="533400"/>
          </a:xfrm>
          <a:prstGeom prst="rect">
            <a:avLst/>
          </a:prstGeom>
          <a:noFill/>
        </p:spPr>
      </p:pic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" y="2667000"/>
            <a:ext cx="8458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9056" y="3218544"/>
            <a:ext cx="8458200" cy="576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" y="3813630"/>
            <a:ext cx="8458200" cy="576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6486" y="4408716"/>
            <a:ext cx="8458200" cy="576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1000" y="15240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18230" y="1524000"/>
            <a:ext cx="129177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24514" y="1524000"/>
            <a:ext cx="1661886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86400" y="1524000"/>
            <a:ext cx="1661886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77314" y="1524000"/>
            <a:ext cx="1661886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5889</TotalTime>
  <Words>514</Words>
  <Application>Microsoft Office PowerPoint</Application>
  <PresentationFormat>On-screen Show (4:3)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- 5 Package</vt:lpstr>
      <vt:lpstr>Use of Package</vt:lpstr>
      <vt:lpstr>Creating a package</vt:lpstr>
      <vt:lpstr>Example (Package)</vt:lpstr>
      <vt:lpstr>Additional points on package</vt:lpstr>
      <vt:lpstr>“import” keyword</vt:lpstr>
      <vt:lpstr>Static Import</vt:lpstr>
      <vt:lpstr>Example (static import)</vt:lpstr>
      <vt:lpstr>Access Control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Administrator</cp:lastModifiedBy>
  <cp:revision>1060</cp:revision>
  <dcterms:created xsi:type="dcterms:W3CDTF">2013-05-17T03:00:03Z</dcterms:created>
  <dcterms:modified xsi:type="dcterms:W3CDTF">2017-07-28T06:53:26Z</dcterms:modified>
</cp:coreProperties>
</file>