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MGwSiMCPZjXVneHyaDH2A==" hashData="tuCzGuVaWEO7ZURnGRTy0X44ughPW9uhWX2movy/bkA73AEnPHHByXRVaHVPa8LGYzm7U4BQs7EdOGmp8r12G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varScale="1">
        <p:scale>
          <a:sx n="65" d="100"/>
          <a:sy n="65" d="100"/>
        </p:scale>
        <p:origin x="81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30-10-2017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440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Unit-7 Multi</a:t>
            </a:r>
            <a:r>
              <a:rPr lang="da-DK" sz="1800" baseline="0" noProof="1" smtClean="0">
                <a:solidFill>
                  <a:srgbClr val="FFFFFF"/>
                </a:solidFill>
                <a:latin typeface="+mj-lt"/>
                <a:ea typeface="Open Sans" panose="020B0606030504020204" pitchFamily="34" charset="0"/>
                <a:cs typeface="Open Sans" panose="020B0606030504020204" pitchFamily="34" charset="0"/>
              </a:rPr>
              <a:t>threading</a:t>
            </a:r>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800" baseline="0"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7010400" y="6096000"/>
            <a:ext cx="2133600" cy="365125"/>
          </a:xfrm>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648200"/>
            <a:ext cx="9144000" cy="1828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4114800" cy="1676400"/>
          </a:xfrm>
        </p:spPr>
        <p:txBody>
          <a:bodyPr>
            <a:noAutofit/>
          </a:bodyPr>
          <a:lstStyle/>
          <a:p>
            <a:pPr algn="l">
              <a:spcBef>
                <a:spcPts val="0"/>
              </a:spcBef>
            </a:pPr>
            <a:r>
              <a:rPr lang="en-US" sz="4000" dirty="0" smtClean="0">
                <a:solidFill>
                  <a:schemeClr val="bg1"/>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Arjun</a:t>
            </a:r>
            <a:r>
              <a:rPr lang="en-US" sz="4000" dirty="0" smtClean="0">
                <a:solidFill>
                  <a:schemeClr val="bg1"/>
                </a:solidFill>
                <a:latin typeface="+mj-lt"/>
                <a:ea typeface="Open Sans Semibold" panose="020B0706030804020204" pitchFamily="34" charset="0"/>
                <a:cs typeface="Open Sans Semibold" panose="020B0706030804020204" pitchFamily="34" charset="0"/>
              </a:rPr>
              <a:t>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Bala</a:t>
            </a:r>
            <a:endParaRPr lang="en-US" sz="4000" dirty="0" smtClean="0">
              <a:solidFill>
                <a:schemeClr val="bg1"/>
              </a:solidFill>
              <a:latin typeface="+mj-lt"/>
              <a:ea typeface="Open Sans Semibold" panose="020B0706030804020204" pitchFamily="34" charset="0"/>
              <a:cs typeface="Open Sans Semibold" panose="020B0706030804020204" pitchFamily="34" charset="0"/>
            </a:endParaRPr>
          </a:p>
          <a:p>
            <a:pPr algn="l">
              <a:spcBef>
                <a:spcPts val="0"/>
              </a:spcBef>
            </a:pPr>
            <a:r>
              <a:rPr lang="en-US" dirty="0" smtClean="0">
                <a:solidFill>
                  <a:schemeClr val="bg1"/>
                </a:solidFill>
                <a:latin typeface="+mj-lt"/>
                <a:ea typeface="Open Sans" panose="020B0606030504020204" pitchFamily="34" charset="0"/>
                <a:cs typeface="Open Sans" panose="020B0606030504020204" pitchFamily="34" charset="0"/>
              </a:rPr>
              <a:t>9624822202</a:t>
            </a:r>
            <a:endParaRPr lang="en-US" sz="2800" dirty="0" smtClean="0">
              <a:solidFill>
                <a:schemeClr val="bg1"/>
              </a:solidFill>
              <a:latin typeface="+mj-lt"/>
              <a:ea typeface="Open Sans" panose="020B0606030504020204" pitchFamily="34" charset="0"/>
              <a:cs typeface="Open Sans" panose="020B0606030504020204" pitchFamily="34" charset="0"/>
            </a:endParaRPr>
          </a:p>
          <a:p>
            <a:pPr algn="l">
              <a:spcBef>
                <a:spcPts val="0"/>
              </a:spcBef>
            </a:pPr>
            <a:r>
              <a:rPr lang="en-US" sz="2800" dirty="0" smtClean="0">
                <a:solidFill>
                  <a:schemeClr val="bg1"/>
                </a:solidFill>
                <a:latin typeface="+mj-lt"/>
                <a:ea typeface="Open Sans" panose="020B0606030504020204" pitchFamily="34" charset="0"/>
                <a:cs typeface="Open Sans" panose="020B0606030504020204" pitchFamily="34" charset="0"/>
              </a:rPr>
              <a:t>arjun.bala@darshan.ac.in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0" y="152400"/>
            <a:ext cx="6248400" cy="4495800"/>
          </a:xfrm>
        </p:spPr>
        <p:txBody>
          <a:bodyPr anchor="b">
            <a:noAutofit/>
          </a:bodyPr>
          <a:lstStyle/>
          <a:p>
            <a:r>
              <a:rPr lang="en-US" sz="7200" b="1" dirty="0" smtClean="0">
                <a:latin typeface="+mj-lt"/>
                <a:ea typeface="Open Sans Semibold" panose="020B0706030804020204" pitchFamily="34" charset="0"/>
                <a:cs typeface="Open Sans Semibold" panose="020B0706030804020204" pitchFamily="34" charset="0"/>
              </a:rPr>
              <a:t>Unit - 7</a:t>
            </a:r>
            <a:br>
              <a:rPr lang="en-US" sz="7200" b="1" dirty="0" smtClean="0">
                <a:latin typeface="+mj-lt"/>
                <a:ea typeface="Open Sans Semibold" panose="020B0706030804020204" pitchFamily="34" charset="0"/>
                <a:cs typeface="Open Sans Semibold" panose="020B0706030804020204" pitchFamily="34" charset="0"/>
              </a:rPr>
            </a:br>
            <a:r>
              <a:rPr lang="en-US" sz="7200" b="1" dirty="0" smtClean="0">
                <a:latin typeface="+mj-lt"/>
                <a:ea typeface="Open Sans Semibold" panose="020B0706030804020204" pitchFamily="34" charset="0"/>
                <a:cs typeface="Open Sans Semibold" panose="020B0706030804020204" pitchFamily="34" charset="0"/>
              </a:rPr>
              <a:t>Multithreading</a:t>
            </a:r>
            <a:endParaRPr lang="en-US" sz="7200" b="1" dirty="0">
              <a:latin typeface="+mj-lt"/>
              <a:ea typeface="Open Sans Semibold" panose="020B0706030804020204" pitchFamily="34" charset="0"/>
              <a:cs typeface="Open Sans Semibold" panose="020B0706030804020204" pitchFamily="34" charset="0"/>
            </a:endParaRPr>
          </a:p>
        </p:txBody>
      </p:sp>
      <p:sp>
        <p:nvSpPr>
          <p:cNvPr id="9" name="Subtitle 2"/>
          <p:cNvSpPr txBox="1">
            <a:spLocks/>
          </p:cNvSpPr>
          <p:nvPr/>
        </p:nvSpPr>
        <p:spPr>
          <a:xfrm>
            <a:off x="4953000" y="4724400"/>
            <a:ext cx="3886200" cy="1676400"/>
          </a:xfrm>
          <a:prstGeom prst="rect">
            <a:avLst/>
          </a:prstGeom>
        </p:spPr>
        <p:txBody>
          <a:bodyPr vert="horz" lIns="91440" tIns="45720" rIns="91440" bIns="45720" rtlCol="0">
            <a:noAutofit/>
          </a:bodyPr>
          <a:lstStyle/>
          <a:p>
            <a:pPr lvl="0"/>
            <a:r>
              <a:rPr lang="en-US" sz="4000" dirty="0" smtClean="0">
                <a:solidFill>
                  <a:schemeClr val="bg1"/>
                </a:solidFill>
              </a:rPr>
              <a:t>OOP JAVA</a:t>
            </a:r>
            <a:endParaRPr kumimoji="0" lang="en-US" sz="4000" b="0" i="0" u="none" strike="noStrike" kern="1200" cap="none" spc="0" normalizeH="0" baseline="0" noProof="0" dirty="0" smtClean="0">
              <a:ln>
                <a:noFill/>
              </a:ln>
              <a:solidFill>
                <a:schemeClr val="bg1"/>
              </a:solidFill>
              <a:effectLst/>
              <a:uLnTx/>
              <a:uFillTx/>
              <a:latin typeface="+mj-lt"/>
              <a:ea typeface="Open Sans Semibold" panose="020B0706030804020204" pitchFamily="34" charset="0"/>
              <a:cs typeface="Open Sans Semibold" panose="020B0706030804020204" pitchFamily="34" charset="0"/>
            </a:endParaRPr>
          </a:p>
          <a:p>
            <a:pPr lvl="0"/>
            <a:r>
              <a:rPr lang="en-US" sz="3200" dirty="0" smtClean="0">
                <a:solidFill>
                  <a:schemeClr val="bg1"/>
                </a:solidFill>
              </a:rPr>
              <a:t>2150704</a:t>
            </a:r>
          </a:p>
          <a:p>
            <a:pPr lvl="0"/>
            <a:r>
              <a:rPr kumimoji="0" lang="en-US" sz="32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rPr>
              <a:t>Semester 5</a:t>
            </a:r>
            <a:endParaRPr kumimoji="0" lang="en-US" sz="28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endParaRPr>
          </a:p>
        </p:txBody>
      </p:sp>
      <p:pic>
        <p:nvPicPr>
          <p:cNvPr id="8" name="Picture 2" descr="http://blog.newrelic.com/wp-content/uploads/javalogo.png"/>
          <p:cNvPicPr>
            <a:picLocks noChangeAspect="1" noChangeArrowheads="1"/>
          </p:cNvPicPr>
          <p:nvPr/>
        </p:nvPicPr>
        <p:blipFill>
          <a:blip r:embed="rId3"/>
          <a:srcRect/>
          <a:stretch>
            <a:fillRect/>
          </a:stretch>
        </p:blipFill>
        <p:spPr bwMode="auto">
          <a:xfrm>
            <a:off x="5048250" y="-152400"/>
            <a:ext cx="4933950" cy="4933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10</a:t>
            </a:fld>
            <a:endParaRPr lang="en-US"/>
          </a:p>
        </p:txBody>
      </p:sp>
      <p:sp>
        <p:nvSpPr>
          <p:cNvPr id="5" name="Rectangle 4"/>
          <p:cNvSpPr/>
          <p:nvPr/>
        </p:nvSpPr>
        <p:spPr>
          <a:xfrm>
            <a:off x="228600" y="1166843"/>
            <a:ext cx="8686800" cy="3970318"/>
          </a:xfrm>
          <a:prstGeom prst="rect">
            <a:avLst/>
          </a:prstGeom>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MyRunner</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 {</a:t>
            </a:r>
          </a:p>
          <a:p>
            <a:pPr lvl="2"/>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MyRunnable</a:t>
            </a:r>
            <a:r>
              <a:rPr lang="en-US" b="1" dirty="0" smtClean="0">
                <a:solidFill>
                  <a:srgbClr val="000000"/>
                </a:solidFill>
                <a:latin typeface="Consolas"/>
              </a:rPr>
              <a:t>();</a:t>
            </a:r>
          </a:p>
          <a:p>
            <a:pPr lvl="2"/>
            <a:endParaRPr lang="en-US" dirty="0" smtClean="0">
              <a:latin typeface="Consolas"/>
            </a:endParaRPr>
          </a:p>
          <a:p>
            <a:pPr lvl="2"/>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10; </a:t>
            </a:r>
            <a:r>
              <a:rPr lang="nn-NO" b="1" dirty="0" smtClean="0">
                <a:solidFill>
                  <a:srgbClr val="6A3E3E"/>
                </a:solidFill>
                <a:latin typeface="Consolas"/>
              </a:rPr>
              <a:t>i</a:t>
            </a:r>
            <a:r>
              <a:rPr lang="nn-NO" b="1" dirty="0" smtClean="0">
                <a:solidFill>
                  <a:srgbClr val="000000"/>
                </a:solidFill>
                <a:latin typeface="Consolas"/>
              </a:rPr>
              <a:t>++) {</a:t>
            </a:r>
          </a:p>
          <a:p>
            <a:pPr lvl="3"/>
            <a:r>
              <a:rPr lang="en-US" b="1" dirty="0" smtClean="0">
                <a:solidFill>
                  <a:srgbClr val="7F0055"/>
                </a:solidFill>
                <a:latin typeface="Consolas"/>
              </a:rPr>
              <a:t>try</a:t>
            </a:r>
            <a:r>
              <a:rPr lang="en-US" b="1" dirty="0" smtClean="0">
                <a:solidFill>
                  <a:srgbClr val="000000"/>
                </a:solidFill>
                <a:latin typeface="Consolas"/>
              </a:rPr>
              <a:t> {</a:t>
            </a:r>
          </a:p>
          <a:p>
            <a:pPr lvl="4"/>
            <a:r>
              <a:rPr lang="en-US" dirty="0" err="1" smtClean="0">
                <a:solidFill>
                  <a:srgbClr val="000000"/>
                </a:solidFill>
                <a:latin typeface="Consolas"/>
              </a:rPr>
              <a:t>Thread.</a:t>
            </a:r>
            <a:r>
              <a:rPr lang="en-US" i="1" dirty="0" err="1" smtClean="0">
                <a:solidFill>
                  <a:srgbClr val="000000"/>
                </a:solidFill>
                <a:latin typeface="Consolas"/>
              </a:rPr>
              <a:t>sleep</a:t>
            </a:r>
            <a:r>
              <a:rPr lang="en-US" i="1" dirty="0" smtClean="0">
                <a:solidFill>
                  <a:srgbClr val="000000"/>
                </a:solidFill>
                <a:latin typeface="Consolas"/>
              </a:rPr>
              <a:t>(1000);</a:t>
            </a:r>
          </a:p>
          <a:p>
            <a:pPr lvl="4"/>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"Master "</a:t>
            </a:r>
            <a:r>
              <a:rPr lang="en-US" b="1" i="1" dirty="0" smtClean="0">
                <a:solidFill>
                  <a:srgbClr val="000000"/>
                </a:solidFill>
                <a:latin typeface="Consolas"/>
              </a:rPr>
              <a:t> + </a:t>
            </a:r>
            <a:r>
              <a:rPr lang="en-US" b="1" i="1" dirty="0" err="1" smtClean="0">
                <a:solidFill>
                  <a:srgbClr val="6A3E3E"/>
                </a:solidFill>
                <a:latin typeface="Consolas"/>
              </a:rPr>
              <a:t>i</a:t>
            </a:r>
            <a:r>
              <a:rPr lang="en-US" b="1" i="1" dirty="0" smtClean="0">
                <a:solidFill>
                  <a:srgbClr val="000000"/>
                </a:solidFill>
                <a:latin typeface="Consolas"/>
              </a:rPr>
              <a:t>);</a:t>
            </a:r>
          </a:p>
          <a:p>
            <a:pPr lvl="3"/>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a:t>
            </a:r>
            <a:r>
              <a:rPr lang="en-US" b="1" dirty="0" err="1" smtClean="0">
                <a:solidFill>
                  <a:srgbClr val="000000"/>
                </a:solidFill>
                <a:latin typeface="Consolas"/>
              </a:rPr>
              <a:t>InterruptedException</a:t>
            </a:r>
            <a:r>
              <a:rPr lang="en-US" b="1" dirty="0" smtClean="0">
                <a:solidFill>
                  <a:srgbClr val="000000"/>
                </a:solidFill>
                <a:latin typeface="Consolas"/>
              </a:rPr>
              <a:t> </a:t>
            </a:r>
            <a:r>
              <a:rPr lang="en-US" b="1" dirty="0" smtClean="0">
                <a:solidFill>
                  <a:srgbClr val="6A3E3E"/>
                </a:solidFill>
                <a:latin typeface="Consolas"/>
              </a:rPr>
              <a:t>e</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e</a:t>
            </a:r>
            <a:r>
              <a:rPr lang="en-US" dirty="0" err="1" smtClean="0">
                <a:solidFill>
                  <a:srgbClr val="000000"/>
                </a:solidFill>
                <a:latin typeface="Consolas"/>
              </a:rPr>
              <a:t>.printStackTrace</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blinds(horizontal)">
                                      <p:cBhvr>
                                        <p:cTn id="30" dur="500"/>
                                        <p:tgtEl>
                                          <p:spTgt spid="5">
                                            <p:txEl>
                                              <p:pRg st="6" end="6"/>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blinds(horizontal)">
                                      <p:cBhvr>
                                        <p:cTn id="33" dur="500"/>
                                        <p:tgtEl>
                                          <p:spTgt spid="5">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blinds(horizontal)">
                                      <p:cBhvr>
                                        <p:cTn id="38" dur="500"/>
                                        <p:tgtEl>
                                          <p:spTgt spid="5">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blinds(horizontal)">
                                      <p:cBhvr>
                                        <p:cTn id="43" dur="500"/>
                                        <p:tgtEl>
                                          <p:spTgt spid="5">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blinds(horizontal)">
                                      <p:cBhvr>
                                        <p:cTn id="48" dur="500"/>
                                        <p:tgtEl>
                                          <p:spTgt spid="5">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blinds(horizontal)">
                                      <p:cBhvr>
                                        <p:cTn id="53" dur="500"/>
                                        <p:tgtEl>
                                          <p:spTgt spid="5">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
                                            <p:txEl>
                                              <p:pRg st="12" end="12"/>
                                            </p:txEl>
                                          </p:spTgt>
                                        </p:tgtEl>
                                        <p:attrNameLst>
                                          <p:attrName>style.visibility</p:attrName>
                                        </p:attrNameLst>
                                      </p:cBhvr>
                                      <p:to>
                                        <p:strVal val="visible"/>
                                      </p:to>
                                    </p:set>
                                    <p:animEffect transition="in" filter="blinds(horizontal)">
                                      <p:cBhvr>
                                        <p:cTn id="58" dur="500"/>
                                        <p:tgtEl>
                                          <p:spTgt spid="5">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blinds(horizontal)">
                                      <p:cBhvr>
                                        <p:cTn id="63"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 to use </a:t>
            </a:r>
            <a:r>
              <a:rPr lang="en-US" dirty="0" err="1" smtClean="0"/>
              <a:t>Runnable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11</a:t>
            </a:fld>
            <a:endParaRPr lang="en-US"/>
          </a:p>
        </p:txBody>
      </p:sp>
      <p:sp>
        <p:nvSpPr>
          <p:cNvPr id="5" name="Rectangle 4"/>
          <p:cNvSpPr/>
          <p:nvPr/>
        </p:nvSpPr>
        <p:spPr>
          <a:xfrm>
            <a:off x="304800" y="1305342"/>
            <a:ext cx="8534400" cy="3416320"/>
          </a:xfrm>
          <a:prstGeom prst="rect">
            <a:avLst/>
          </a:prstGeom>
        </p:spPr>
        <p:txBody>
          <a:bodyPr wrap="square">
            <a:spAutoFit/>
          </a:bodyPr>
          <a:lstStyle/>
          <a:p>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MyRunnable</a:t>
            </a:r>
            <a:r>
              <a:rPr lang="en-US" b="1" dirty="0" smtClean="0">
                <a:solidFill>
                  <a:srgbClr val="000000"/>
                </a:solidFill>
                <a:latin typeface="Consolas"/>
              </a:rPr>
              <a:t> </a:t>
            </a:r>
            <a:r>
              <a:rPr lang="en-US" b="1" dirty="0" smtClean="0">
                <a:solidFill>
                  <a:srgbClr val="7F0055"/>
                </a:solidFill>
                <a:latin typeface="Consolas"/>
              </a:rPr>
              <a:t>implements</a:t>
            </a:r>
            <a:r>
              <a:rPr lang="en-US" b="1" dirty="0" smtClean="0">
                <a:solidFill>
                  <a:srgbClr val="000000"/>
                </a:solidFill>
                <a:latin typeface="Consolas"/>
              </a:rPr>
              <a:t> </a:t>
            </a:r>
            <a:r>
              <a:rPr lang="en-US" b="1" dirty="0" err="1" smtClean="0">
                <a:solidFill>
                  <a:srgbClr val="000000"/>
                </a:solidFill>
                <a:latin typeface="Consolas"/>
              </a:rPr>
              <a:t>Runnable</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run() {</a:t>
            </a:r>
          </a:p>
          <a:p>
            <a:pPr lvl="2"/>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10; </a:t>
            </a:r>
            <a:r>
              <a:rPr lang="nn-NO" b="1" dirty="0" smtClean="0">
                <a:solidFill>
                  <a:srgbClr val="6A3E3E"/>
                </a:solidFill>
                <a:latin typeface="Consolas"/>
              </a:rPr>
              <a:t>i</a:t>
            </a:r>
            <a:r>
              <a:rPr lang="nn-NO" b="1" dirty="0" smtClean="0">
                <a:solidFill>
                  <a:srgbClr val="000000"/>
                </a:solidFill>
                <a:latin typeface="Consolas"/>
              </a:rPr>
              <a:t>++) {</a:t>
            </a:r>
          </a:p>
          <a:p>
            <a:pPr lvl="3"/>
            <a:r>
              <a:rPr lang="en-US" b="1" dirty="0" smtClean="0">
                <a:solidFill>
                  <a:srgbClr val="7F0055"/>
                </a:solidFill>
                <a:latin typeface="Consolas"/>
              </a:rPr>
              <a:t>try</a:t>
            </a:r>
            <a:r>
              <a:rPr lang="en-US" b="1" dirty="0" smtClean="0">
                <a:solidFill>
                  <a:srgbClr val="000000"/>
                </a:solidFill>
                <a:latin typeface="Consolas"/>
              </a:rPr>
              <a:t> {</a:t>
            </a:r>
          </a:p>
          <a:p>
            <a:pPr lvl="4"/>
            <a:r>
              <a:rPr lang="en-US" dirty="0" err="1" smtClean="0">
                <a:solidFill>
                  <a:srgbClr val="000000"/>
                </a:solidFill>
                <a:latin typeface="Consolas"/>
              </a:rPr>
              <a:t>Thread.</a:t>
            </a:r>
            <a:r>
              <a:rPr lang="en-US" i="1" dirty="0" err="1" smtClean="0">
                <a:solidFill>
                  <a:srgbClr val="000000"/>
                </a:solidFill>
                <a:latin typeface="Consolas"/>
              </a:rPr>
              <a:t>sleep</a:t>
            </a:r>
            <a:r>
              <a:rPr lang="en-US" i="1" dirty="0" smtClean="0">
                <a:solidFill>
                  <a:srgbClr val="000000"/>
                </a:solidFill>
                <a:latin typeface="Consolas"/>
              </a:rPr>
              <a:t>(1000);</a:t>
            </a:r>
          </a:p>
          <a:p>
            <a:pPr lvl="4"/>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"Child Thread "</a:t>
            </a:r>
            <a:r>
              <a:rPr lang="en-US" b="1" i="1" dirty="0" smtClean="0">
                <a:solidFill>
                  <a:srgbClr val="000000"/>
                </a:solidFill>
                <a:latin typeface="Consolas"/>
              </a:rPr>
              <a:t> + </a:t>
            </a:r>
            <a:r>
              <a:rPr lang="en-US" b="1" i="1" dirty="0" err="1" smtClean="0">
                <a:solidFill>
                  <a:srgbClr val="6A3E3E"/>
                </a:solidFill>
                <a:latin typeface="Consolas"/>
              </a:rPr>
              <a:t>i</a:t>
            </a:r>
            <a:r>
              <a:rPr lang="en-US" b="1" i="1" dirty="0" smtClean="0">
                <a:solidFill>
                  <a:srgbClr val="000000"/>
                </a:solidFill>
                <a:latin typeface="Consolas"/>
              </a:rPr>
              <a:t>);</a:t>
            </a:r>
          </a:p>
          <a:p>
            <a:pPr lvl="3"/>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a:t>
            </a:r>
            <a:r>
              <a:rPr lang="en-US" b="1" dirty="0" err="1" smtClean="0">
                <a:solidFill>
                  <a:srgbClr val="000000"/>
                </a:solidFill>
                <a:latin typeface="Consolas"/>
              </a:rPr>
              <a:t>InterruptedException</a:t>
            </a:r>
            <a:r>
              <a:rPr lang="en-US" b="1" dirty="0" smtClean="0">
                <a:solidFill>
                  <a:srgbClr val="000000"/>
                </a:solidFill>
                <a:latin typeface="Consolas"/>
              </a:rPr>
              <a:t> </a:t>
            </a:r>
            <a:r>
              <a:rPr lang="en-US" b="1" dirty="0" smtClean="0">
                <a:solidFill>
                  <a:srgbClr val="6A3E3E"/>
                </a:solidFill>
                <a:latin typeface="Consolas"/>
              </a:rPr>
              <a:t>e</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e</a:t>
            </a:r>
            <a:r>
              <a:rPr lang="en-US" dirty="0" err="1" smtClean="0">
                <a:solidFill>
                  <a:srgbClr val="000000"/>
                </a:solidFill>
                <a:latin typeface="Consolas"/>
              </a:rPr>
              <a:t>.printStackTrace</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linds(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blinds(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blinds(horizontal)">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 to use </a:t>
            </a:r>
            <a:r>
              <a:rPr lang="en-US" dirty="0" err="1" smtClean="0"/>
              <a:t>Runnable</a:t>
            </a:r>
            <a:r>
              <a:rPr lang="en-US" dirty="0" smtClean="0"/>
              <a:t>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12</a:t>
            </a:fld>
            <a:endParaRPr lang="en-US"/>
          </a:p>
        </p:txBody>
      </p:sp>
      <p:sp>
        <p:nvSpPr>
          <p:cNvPr id="5" name="Rectangle 4"/>
          <p:cNvSpPr/>
          <p:nvPr/>
        </p:nvSpPr>
        <p:spPr>
          <a:xfrm>
            <a:off x="228600" y="1028343"/>
            <a:ext cx="8686800" cy="4247317"/>
          </a:xfrm>
          <a:prstGeom prst="rect">
            <a:avLst/>
          </a:prstGeom>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MyRunner</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 {</a:t>
            </a:r>
          </a:p>
          <a:p>
            <a:pPr lvl="2"/>
            <a:r>
              <a:rPr lang="en-US" dirty="0" err="1" smtClean="0">
                <a:solidFill>
                  <a:srgbClr val="000000"/>
                </a:solidFill>
                <a:latin typeface="Consolas"/>
              </a:rPr>
              <a:t>MyRunnable</a:t>
            </a:r>
            <a:r>
              <a:rPr lang="en-US" dirty="0" smtClean="0">
                <a:solidFill>
                  <a:srgbClr val="000000"/>
                </a:solidFill>
                <a:latin typeface="Consolas"/>
              </a:rPr>
              <a:t> </a:t>
            </a:r>
            <a:r>
              <a:rPr lang="en-US" dirty="0" smtClean="0">
                <a:solidFill>
                  <a:srgbClr val="6A3E3E"/>
                </a:solidFill>
                <a:latin typeface="Consolas"/>
              </a:rPr>
              <a:t>m</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MyRunnable</a:t>
            </a:r>
            <a:r>
              <a:rPr lang="en-US" b="1" dirty="0" smtClean="0">
                <a:solidFill>
                  <a:srgbClr val="000000"/>
                </a:solidFill>
                <a:latin typeface="Consolas"/>
              </a:rPr>
              <a:t>();</a:t>
            </a:r>
          </a:p>
          <a:p>
            <a:pPr lvl="2"/>
            <a:r>
              <a:rPr lang="en-US" dirty="0" smtClean="0">
                <a:solidFill>
                  <a:srgbClr val="000000"/>
                </a:solidFill>
                <a:latin typeface="Consolas"/>
              </a:rPr>
              <a:t>Thread </a:t>
            </a:r>
            <a:r>
              <a:rPr lang="en-US" dirty="0" smtClean="0">
                <a:solidFill>
                  <a:srgbClr val="6A3E3E"/>
                </a:solidFill>
                <a:latin typeface="Consolas"/>
              </a:rPr>
              <a:t>t</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Thread(</a:t>
            </a:r>
            <a:r>
              <a:rPr lang="en-US" b="1" dirty="0" smtClean="0">
                <a:solidFill>
                  <a:srgbClr val="6A3E3E"/>
                </a:solidFill>
                <a:latin typeface="Consolas"/>
              </a:rPr>
              <a:t>m</a:t>
            </a:r>
            <a:r>
              <a:rPr lang="en-US" b="1" dirty="0" smtClean="0">
                <a:solidFill>
                  <a:srgbClr val="000000"/>
                </a:solidFill>
                <a:latin typeface="Consolas"/>
              </a:rPr>
              <a:t>);</a:t>
            </a:r>
          </a:p>
          <a:p>
            <a:pPr lvl="2"/>
            <a:r>
              <a:rPr lang="en-US" dirty="0" err="1" smtClean="0">
                <a:solidFill>
                  <a:srgbClr val="6A3E3E"/>
                </a:solidFill>
                <a:latin typeface="Consolas"/>
              </a:rPr>
              <a:t>t</a:t>
            </a:r>
            <a:r>
              <a:rPr lang="en-US" dirty="0" err="1" smtClean="0">
                <a:solidFill>
                  <a:srgbClr val="000000"/>
                </a:solidFill>
                <a:latin typeface="Consolas"/>
              </a:rPr>
              <a:t>.start</a:t>
            </a:r>
            <a:r>
              <a:rPr lang="en-US" dirty="0" smtClean="0">
                <a:solidFill>
                  <a:srgbClr val="000000"/>
                </a:solidFill>
                <a:latin typeface="Consolas"/>
              </a:rPr>
              <a:t>();</a:t>
            </a:r>
          </a:p>
          <a:p>
            <a:pPr lvl="2"/>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10; </a:t>
            </a:r>
            <a:r>
              <a:rPr lang="nn-NO" b="1" dirty="0" smtClean="0">
                <a:solidFill>
                  <a:srgbClr val="6A3E3E"/>
                </a:solidFill>
                <a:latin typeface="Consolas"/>
              </a:rPr>
              <a:t>i</a:t>
            </a:r>
            <a:r>
              <a:rPr lang="nn-NO" b="1" dirty="0" smtClean="0">
                <a:solidFill>
                  <a:srgbClr val="000000"/>
                </a:solidFill>
                <a:latin typeface="Consolas"/>
              </a:rPr>
              <a:t>++) {</a:t>
            </a:r>
          </a:p>
          <a:p>
            <a:pPr lvl="3"/>
            <a:r>
              <a:rPr lang="en-US" b="1" dirty="0" smtClean="0">
                <a:solidFill>
                  <a:srgbClr val="7F0055"/>
                </a:solidFill>
                <a:latin typeface="Consolas"/>
              </a:rPr>
              <a:t>try</a:t>
            </a:r>
            <a:r>
              <a:rPr lang="en-US" b="1" dirty="0" smtClean="0">
                <a:solidFill>
                  <a:srgbClr val="000000"/>
                </a:solidFill>
                <a:latin typeface="Consolas"/>
              </a:rPr>
              <a:t> {</a:t>
            </a:r>
          </a:p>
          <a:p>
            <a:pPr lvl="4"/>
            <a:r>
              <a:rPr lang="en-US" dirty="0" err="1" smtClean="0">
                <a:solidFill>
                  <a:srgbClr val="000000"/>
                </a:solidFill>
                <a:latin typeface="Consolas"/>
              </a:rPr>
              <a:t>Thread.</a:t>
            </a:r>
            <a:r>
              <a:rPr lang="en-US" i="1" dirty="0" err="1" smtClean="0">
                <a:solidFill>
                  <a:srgbClr val="000000"/>
                </a:solidFill>
                <a:latin typeface="Consolas"/>
              </a:rPr>
              <a:t>sleep</a:t>
            </a:r>
            <a:r>
              <a:rPr lang="en-US" i="1" dirty="0" smtClean="0">
                <a:solidFill>
                  <a:srgbClr val="000000"/>
                </a:solidFill>
                <a:latin typeface="Consolas"/>
              </a:rPr>
              <a:t>(1000);</a:t>
            </a:r>
          </a:p>
          <a:p>
            <a:pPr lvl="4"/>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"Master "</a:t>
            </a:r>
            <a:r>
              <a:rPr lang="en-US" b="1" i="1" dirty="0" smtClean="0">
                <a:solidFill>
                  <a:srgbClr val="000000"/>
                </a:solidFill>
                <a:latin typeface="Consolas"/>
              </a:rPr>
              <a:t> + </a:t>
            </a:r>
            <a:r>
              <a:rPr lang="en-US" b="1" i="1" dirty="0" err="1" smtClean="0">
                <a:solidFill>
                  <a:srgbClr val="6A3E3E"/>
                </a:solidFill>
                <a:latin typeface="Consolas"/>
              </a:rPr>
              <a:t>i</a:t>
            </a:r>
            <a:r>
              <a:rPr lang="en-US" b="1" i="1" dirty="0" smtClean="0">
                <a:solidFill>
                  <a:srgbClr val="000000"/>
                </a:solidFill>
                <a:latin typeface="Consolas"/>
              </a:rPr>
              <a:t>);</a:t>
            </a:r>
          </a:p>
          <a:p>
            <a:pPr lvl="3"/>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a:t>
            </a:r>
            <a:r>
              <a:rPr lang="en-US" b="1" dirty="0" err="1" smtClean="0">
                <a:solidFill>
                  <a:srgbClr val="000000"/>
                </a:solidFill>
                <a:latin typeface="Consolas"/>
              </a:rPr>
              <a:t>InterruptedException</a:t>
            </a:r>
            <a:r>
              <a:rPr lang="en-US" b="1" dirty="0" smtClean="0">
                <a:solidFill>
                  <a:srgbClr val="000000"/>
                </a:solidFill>
                <a:latin typeface="Consolas"/>
              </a:rPr>
              <a:t> </a:t>
            </a:r>
            <a:r>
              <a:rPr lang="en-US" b="1" dirty="0" smtClean="0">
                <a:solidFill>
                  <a:srgbClr val="6A3E3E"/>
                </a:solidFill>
                <a:latin typeface="Consolas"/>
              </a:rPr>
              <a:t>e</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e</a:t>
            </a:r>
            <a:r>
              <a:rPr lang="en-US" dirty="0" err="1" smtClean="0">
                <a:solidFill>
                  <a:srgbClr val="000000"/>
                </a:solidFill>
                <a:latin typeface="Consolas"/>
              </a:rPr>
              <a:t>.printStackTrace</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blinds(horizontal)">
                                      <p:cBhvr>
                                        <p:cTn id="40" dur="500"/>
                                        <p:tgtEl>
                                          <p:spTgt spid="5">
                                            <p:txEl>
                                              <p:pRg st="7" end="7"/>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blinds(horizontal)">
                                      <p:cBhvr>
                                        <p:cTn id="43" dur="500"/>
                                        <p:tgtEl>
                                          <p:spTgt spid="5">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blinds(horizontal)">
                                      <p:cBhvr>
                                        <p:cTn id="48" dur="500"/>
                                        <p:tgtEl>
                                          <p:spTgt spid="5">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Effect transition="in" filter="blinds(horizontal)">
                                      <p:cBhvr>
                                        <p:cTn id="53" dur="500"/>
                                        <p:tgtEl>
                                          <p:spTgt spid="5">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
                                            <p:txEl>
                                              <p:pRg st="11" end="11"/>
                                            </p:txEl>
                                          </p:spTgt>
                                        </p:tgtEl>
                                        <p:attrNameLst>
                                          <p:attrName>style.visibility</p:attrName>
                                        </p:attrNameLst>
                                      </p:cBhvr>
                                      <p:to>
                                        <p:strVal val="visible"/>
                                      </p:to>
                                    </p:set>
                                    <p:animEffect transition="in" filter="blinds(horizontal)">
                                      <p:cBhvr>
                                        <p:cTn id="58" dur="500"/>
                                        <p:tgtEl>
                                          <p:spTgt spid="5">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
                                            <p:txEl>
                                              <p:pRg st="12" end="12"/>
                                            </p:txEl>
                                          </p:spTgt>
                                        </p:tgtEl>
                                        <p:attrNameLst>
                                          <p:attrName>style.visibility</p:attrName>
                                        </p:attrNameLst>
                                      </p:cBhvr>
                                      <p:to>
                                        <p:strVal val="visible"/>
                                      </p:to>
                                    </p:set>
                                    <p:animEffect transition="in" filter="blinds(horizontal)">
                                      <p:cBhvr>
                                        <p:cTn id="63" dur="500"/>
                                        <p:tgtEl>
                                          <p:spTgt spid="5">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
                                            <p:txEl>
                                              <p:pRg st="13" end="13"/>
                                            </p:txEl>
                                          </p:spTgt>
                                        </p:tgtEl>
                                        <p:attrNameLst>
                                          <p:attrName>style.visibility</p:attrName>
                                        </p:attrNameLst>
                                      </p:cBhvr>
                                      <p:to>
                                        <p:strVal val="visible"/>
                                      </p:to>
                                    </p:set>
                                    <p:animEffect transition="in" filter="blinds(horizontal)">
                                      <p:cBhvr>
                                        <p:cTn id="68" dur="500"/>
                                        <p:tgtEl>
                                          <p:spTgt spid="5">
                                            <p:txEl>
                                              <p:pRg st="13" end="1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
                                            <p:txEl>
                                              <p:pRg st="14" end="14"/>
                                            </p:txEl>
                                          </p:spTgt>
                                        </p:tgtEl>
                                        <p:attrNameLst>
                                          <p:attrName>style.visibility</p:attrName>
                                        </p:attrNameLst>
                                      </p:cBhvr>
                                      <p:to>
                                        <p:strVal val="visible"/>
                                      </p:to>
                                    </p:set>
                                    <p:animEffect transition="in" filter="blinds(horizontal)">
                                      <p:cBhvr>
                                        <p:cTn id="73"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Priority</a:t>
            </a:r>
            <a:endParaRPr lang="en-US" dirty="0"/>
          </a:p>
        </p:txBody>
      </p:sp>
      <p:sp>
        <p:nvSpPr>
          <p:cNvPr id="3" name="Content Placeholder 2"/>
          <p:cNvSpPr>
            <a:spLocks noGrp="1"/>
          </p:cNvSpPr>
          <p:nvPr>
            <p:ph idx="1"/>
          </p:nvPr>
        </p:nvSpPr>
        <p:spPr/>
        <p:txBody>
          <a:bodyPr/>
          <a:lstStyle/>
          <a:p>
            <a:pPr algn="just"/>
            <a:r>
              <a:rPr lang="en-US" dirty="0" smtClean="0"/>
              <a:t>Each thread have a priority. Priorities are represented by a number between 1 and 10. </a:t>
            </a:r>
          </a:p>
          <a:p>
            <a:pPr algn="just"/>
            <a:r>
              <a:rPr lang="en-US" dirty="0" smtClean="0"/>
              <a:t>In most cases, thread scheduler schedules the threads according to their priority (known as preemptive scheduling). But it is not guaranteed because it depends on JVM specification that which scheduling it chooses.</a:t>
            </a:r>
          </a:p>
          <a:p>
            <a:pPr algn="just"/>
            <a:r>
              <a:rPr lang="en-US" dirty="0" smtClean="0"/>
              <a:t>3 constants </a:t>
            </a:r>
            <a:r>
              <a:rPr lang="en-US" dirty="0" err="1" smtClean="0"/>
              <a:t>defiend</a:t>
            </a:r>
            <a:r>
              <a:rPr lang="en-US" dirty="0" smtClean="0"/>
              <a:t> in Thread class:</a:t>
            </a:r>
          </a:p>
          <a:p>
            <a:pPr lvl="1" algn="just"/>
            <a:r>
              <a:rPr lang="en-US" dirty="0" smtClean="0"/>
              <a:t>public static </a:t>
            </a:r>
            <a:r>
              <a:rPr lang="en-US" dirty="0" err="1" smtClean="0"/>
              <a:t>int</a:t>
            </a:r>
            <a:r>
              <a:rPr lang="en-US" dirty="0" smtClean="0"/>
              <a:t> MIN_PRIORITY</a:t>
            </a:r>
          </a:p>
          <a:p>
            <a:pPr lvl="1" algn="just"/>
            <a:r>
              <a:rPr lang="en-US" dirty="0" smtClean="0"/>
              <a:t>public static </a:t>
            </a:r>
            <a:r>
              <a:rPr lang="en-US" dirty="0" err="1" smtClean="0"/>
              <a:t>int</a:t>
            </a:r>
            <a:r>
              <a:rPr lang="en-US" dirty="0" smtClean="0"/>
              <a:t> NORM_PRIORITY</a:t>
            </a:r>
          </a:p>
          <a:p>
            <a:pPr lvl="1" algn="just"/>
            <a:r>
              <a:rPr lang="en-US" dirty="0" smtClean="0"/>
              <a:t>public static </a:t>
            </a:r>
            <a:r>
              <a:rPr lang="en-US" dirty="0" err="1" smtClean="0"/>
              <a:t>int</a:t>
            </a:r>
            <a:r>
              <a:rPr lang="en-US" dirty="0" smtClean="0"/>
              <a:t> MAX_PRIORITY</a:t>
            </a:r>
          </a:p>
          <a:p>
            <a:pPr algn="just"/>
            <a:r>
              <a:rPr lang="en-US" dirty="0" smtClean="0"/>
              <a:t>Default priority of a thread is 5 (NORM_PRIORITY). The value of MIN_PRIORITY is 1 and the value of MAX_PRIORITY is 10.</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14</a:t>
            </a:fld>
            <a:endParaRPr lang="en-US"/>
          </a:p>
        </p:txBody>
      </p:sp>
      <p:sp>
        <p:nvSpPr>
          <p:cNvPr id="5" name="Rectangle 4"/>
          <p:cNvSpPr/>
          <p:nvPr/>
        </p:nvSpPr>
        <p:spPr>
          <a:xfrm>
            <a:off x="457200" y="76200"/>
            <a:ext cx="8534400" cy="6463308"/>
          </a:xfrm>
          <a:prstGeom prst="rect">
            <a:avLst/>
          </a:prstGeom>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ThreadPriorityDemo</a:t>
            </a:r>
            <a:r>
              <a:rPr lang="en-US" b="1" dirty="0" smtClean="0">
                <a:solidFill>
                  <a:srgbClr val="000000"/>
                </a:solidFill>
                <a:latin typeface="Consolas"/>
              </a:rPr>
              <a:t> </a:t>
            </a:r>
            <a:r>
              <a:rPr lang="en-US" b="1" dirty="0" smtClean="0">
                <a:solidFill>
                  <a:srgbClr val="7F0055"/>
                </a:solidFill>
                <a:latin typeface="Consolas"/>
              </a:rPr>
              <a:t>extends</a:t>
            </a:r>
            <a:r>
              <a:rPr lang="en-US" b="1" dirty="0" smtClean="0">
                <a:solidFill>
                  <a:srgbClr val="000000"/>
                </a:solidFill>
                <a:latin typeface="Consolas"/>
              </a:rPr>
              <a:t> Thread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err="1" smtClean="0">
                <a:solidFill>
                  <a:srgbClr val="000000"/>
                </a:solidFill>
                <a:latin typeface="Consolas"/>
              </a:rPr>
              <a:t>ThreadPriorityDemo</a:t>
            </a:r>
            <a:r>
              <a:rPr lang="en-US" b="1" dirty="0" smtClean="0">
                <a:solidFill>
                  <a:srgbClr val="000000"/>
                </a:solidFill>
                <a:latin typeface="Consolas"/>
              </a:rPr>
              <a:t>(String </a:t>
            </a:r>
            <a:r>
              <a:rPr lang="en-US" b="1" dirty="0" err="1" smtClean="0">
                <a:solidFill>
                  <a:srgbClr val="6A3E3E"/>
                </a:solidFill>
                <a:latin typeface="Consolas"/>
              </a:rPr>
              <a:t>tName</a:t>
            </a:r>
            <a:r>
              <a:rPr lang="en-US" b="1" dirty="0" smtClean="0">
                <a:solidFill>
                  <a:srgbClr val="000000"/>
                </a:solidFill>
                <a:latin typeface="Consolas"/>
              </a:rPr>
              <a:t>) {</a:t>
            </a:r>
          </a:p>
          <a:p>
            <a:pPr lvl="1"/>
            <a:r>
              <a:rPr lang="en-US" b="1" dirty="0" smtClean="0">
                <a:solidFill>
                  <a:srgbClr val="7F0055"/>
                </a:solidFill>
                <a:latin typeface="Consolas"/>
              </a:rPr>
              <a:t>	super</a:t>
            </a:r>
            <a:r>
              <a:rPr lang="en-US" b="1" dirty="0" smtClean="0">
                <a:solidFill>
                  <a:srgbClr val="000000"/>
                </a:solidFill>
                <a:latin typeface="Consolas"/>
              </a:rPr>
              <a:t>(</a:t>
            </a:r>
            <a:r>
              <a:rPr lang="en-US" b="1" dirty="0" err="1" smtClean="0">
                <a:solidFill>
                  <a:srgbClr val="6A3E3E"/>
                </a:solidFill>
                <a:latin typeface="Consolas"/>
              </a:rPr>
              <a:t>tName</a:t>
            </a:r>
            <a:r>
              <a:rPr lang="en-US" b="1" dirty="0" smtClean="0">
                <a:solidFill>
                  <a:srgbClr val="000000"/>
                </a:solidFill>
                <a:latin typeface="Consolas"/>
              </a:rPr>
              <a:t>);</a:t>
            </a:r>
          </a:p>
          <a:p>
            <a:pPr lvl="1"/>
            <a:r>
              <a:rPr lang="en-US"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run() {</a:t>
            </a:r>
          </a:p>
          <a:p>
            <a:pPr lvl="2"/>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10; </a:t>
            </a:r>
            <a:r>
              <a:rPr lang="nn-NO" b="1" dirty="0" smtClean="0">
                <a:solidFill>
                  <a:srgbClr val="6A3E3E"/>
                </a:solidFill>
                <a:latin typeface="Consolas"/>
              </a:rPr>
              <a:t>i</a:t>
            </a:r>
            <a:r>
              <a:rPr lang="nn-NO" b="1" dirty="0" smtClean="0">
                <a:solidFill>
                  <a:srgbClr val="000000"/>
                </a:solidFill>
                <a:latin typeface="Consolas"/>
              </a:rPr>
              <a:t>++) {</a:t>
            </a:r>
          </a:p>
          <a:p>
            <a:pPr lvl="3"/>
            <a:r>
              <a:rPr lang="en-US" b="1" dirty="0" smtClean="0">
                <a:solidFill>
                  <a:srgbClr val="7F0055"/>
                </a:solidFill>
                <a:latin typeface="Consolas"/>
              </a:rPr>
              <a:t>try</a:t>
            </a:r>
            <a:r>
              <a:rPr lang="en-US" b="1" dirty="0" smtClean="0">
                <a:solidFill>
                  <a:srgbClr val="000000"/>
                </a:solidFill>
                <a:latin typeface="Consolas"/>
              </a:rPr>
              <a:t> {</a:t>
            </a:r>
          </a:p>
          <a:p>
            <a:pPr lvl="4"/>
            <a:r>
              <a:rPr lang="en-US" i="1" dirty="0" smtClean="0">
                <a:solidFill>
                  <a:srgbClr val="000000"/>
                </a:solidFill>
                <a:latin typeface="Consolas"/>
              </a:rPr>
              <a:t>sleep(200);</a:t>
            </a:r>
          </a:p>
          <a:p>
            <a:pPr lvl="3"/>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"Call of "</a:t>
            </a:r>
            <a:r>
              <a:rPr lang="en-US" b="1" i="1" dirty="0" smtClean="0">
                <a:solidFill>
                  <a:srgbClr val="000000"/>
                </a:solidFill>
                <a:latin typeface="Consolas"/>
              </a:rPr>
              <a:t> + </a:t>
            </a:r>
            <a:r>
              <a:rPr lang="en-US" b="1" i="1" dirty="0" err="1" smtClean="0">
                <a:solidFill>
                  <a:srgbClr val="7F0055"/>
                </a:solidFill>
                <a:latin typeface="Consolas"/>
              </a:rPr>
              <a:t>this</a:t>
            </a:r>
            <a:r>
              <a:rPr lang="en-US" b="1" i="1" dirty="0" err="1" smtClean="0">
                <a:solidFill>
                  <a:srgbClr val="000000"/>
                </a:solidFill>
                <a:latin typeface="Consolas"/>
              </a:rPr>
              <a:t>.getName</a:t>
            </a:r>
            <a:r>
              <a:rPr lang="en-US" b="1" i="1" dirty="0" smtClean="0">
                <a:solidFill>
                  <a:srgbClr val="000000"/>
                </a:solidFill>
                <a:latin typeface="Consolas"/>
              </a:rPr>
              <a:t>() + </a:t>
            </a:r>
            <a:r>
              <a:rPr lang="en-US" b="1" i="1" dirty="0" err="1" smtClean="0">
                <a:solidFill>
                  <a:srgbClr val="6A3E3E"/>
                </a:solidFill>
                <a:latin typeface="Consolas"/>
              </a:rPr>
              <a:t>i</a:t>
            </a:r>
            <a:r>
              <a:rPr lang="en-US" b="1" i="1" dirty="0" smtClean="0">
                <a:solidFill>
                  <a:srgbClr val="000000"/>
                </a:solidFill>
                <a:latin typeface="Consolas"/>
              </a:rPr>
              <a:t>);</a:t>
            </a:r>
          </a:p>
          <a:p>
            <a:pPr lvl="3"/>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a:t>
            </a:r>
            <a:r>
              <a:rPr lang="en-US" b="1" dirty="0" err="1" smtClean="0">
                <a:solidFill>
                  <a:srgbClr val="000000"/>
                </a:solidFill>
                <a:latin typeface="Consolas"/>
              </a:rPr>
              <a:t>InterruptedException</a:t>
            </a:r>
            <a:r>
              <a:rPr lang="en-US" b="1" dirty="0" smtClean="0">
                <a:solidFill>
                  <a:srgbClr val="000000"/>
                </a:solidFill>
                <a:latin typeface="Consolas"/>
              </a:rPr>
              <a:t> </a:t>
            </a:r>
            <a:r>
              <a:rPr lang="en-US" b="1" dirty="0" smtClean="0">
                <a:solidFill>
                  <a:srgbClr val="6A3E3E"/>
                </a:solidFill>
                <a:latin typeface="Consolas"/>
              </a:rPr>
              <a:t>e</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e</a:t>
            </a:r>
            <a:r>
              <a:rPr lang="en-US" dirty="0" err="1" smtClean="0">
                <a:solidFill>
                  <a:srgbClr val="000000"/>
                </a:solidFill>
                <a:latin typeface="Consolas"/>
              </a:rPr>
              <a:t>.printStackTrace</a:t>
            </a:r>
            <a:r>
              <a:rPr lang="en-US" dirty="0" smtClean="0">
                <a:solidFill>
                  <a:srgbClr val="000000"/>
                </a:solidFill>
                <a:latin typeface="Consolas"/>
              </a:rPr>
              <a:t>();</a:t>
            </a:r>
          </a:p>
          <a:p>
            <a:pPr lvl="3"/>
            <a:r>
              <a:rPr lang="en-US" dirty="0" smtClean="0">
                <a:solidFill>
                  <a:srgbClr val="000000"/>
                </a:solidFill>
                <a:latin typeface="Consolas"/>
              </a:rPr>
              <a:t>}</a:t>
            </a:r>
          </a:p>
          <a:p>
            <a:pPr lvl="1"/>
            <a:r>
              <a:rPr lang="en-US" dirty="0" smtClean="0">
                <a:solidFill>
                  <a:srgbClr val="000000"/>
                </a:solidFill>
                <a:latin typeface="Consolas"/>
              </a:rPr>
              <a:t>	}</a:t>
            </a:r>
          </a:p>
          <a:p>
            <a:pPr lvl="1"/>
            <a:r>
              <a:rPr lang="en-US"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 {</a:t>
            </a:r>
          </a:p>
          <a:p>
            <a:pPr lvl="2"/>
            <a:r>
              <a:rPr lang="en-US" dirty="0" err="1" smtClean="0">
                <a:solidFill>
                  <a:srgbClr val="000000"/>
                </a:solidFill>
                <a:latin typeface="Consolas"/>
              </a:rPr>
              <a:t>ThreadPriorityDemo</a:t>
            </a:r>
            <a:r>
              <a:rPr lang="en-US" dirty="0" smtClean="0">
                <a:solidFill>
                  <a:srgbClr val="000000"/>
                </a:solidFill>
                <a:latin typeface="Consolas"/>
              </a:rPr>
              <a:t> </a:t>
            </a:r>
            <a:r>
              <a:rPr lang="en-US" dirty="0" smtClean="0">
                <a:solidFill>
                  <a:srgbClr val="6A3E3E"/>
                </a:solidFill>
                <a:latin typeface="Consolas"/>
              </a:rPr>
              <a:t>t1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ThreadPriorityDemo</a:t>
            </a:r>
            <a:r>
              <a:rPr lang="en-US" b="1" dirty="0" smtClean="0">
                <a:solidFill>
                  <a:srgbClr val="000000"/>
                </a:solidFill>
                <a:latin typeface="Consolas"/>
              </a:rPr>
              <a:t>(</a:t>
            </a:r>
            <a:r>
              <a:rPr lang="en-US" b="1" dirty="0" smtClean="0">
                <a:solidFill>
                  <a:srgbClr val="2A00FF"/>
                </a:solidFill>
                <a:latin typeface="Consolas"/>
              </a:rPr>
              <a:t>"Low"</a:t>
            </a:r>
            <a:r>
              <a:rPr lang="en-US" b="1" dirty="0" smtClean="0">
                <a:solidFill>
                  <a:srgbClr val="000000"/>
                </a:solidFill>
                <a:latin typeface="Consolas"/>
              </a:rPr>
              <a:t>);</a:t>
            </a:r>
          </a:p>
          <a:p>
            <a:pPr lvl="2"/>
            <a:r>
              <a:rPr lang="en-US" dirty="0" smtClean="0">
                <a:solidFill>
                  <a:srgbClr val="000000"/>
                </a:solidFill>
                <a:latin typeface="Consolas"/>
              </a:rPr>
              <a:t>t1.setPriority(</a:t>
            </a:r>
            <a:r>
              <a:rPr lang="en-US" dirty="0" err="1" smtClean="0">
                <a:solidFill>
                  <a:srgbClr val="000000"/>
                </a:solidFill>
                <a:latin typeface="Consolas"/>
              </a:rPr>
              <a:t>Thread.MIN_PRIORITY</a:t>
            </a:r>
            <a:r>
              <a:rPr lang="en-US" smtClean="0">
                <a:solidFill>
                  <a:srgbClr val="000000"/>
                </a:solidFill>
                <a:latin typeface="Consolas"/>
              </a:rPr>
              <a:t>); //1</a:t>
            </a:r>
            <a:endParaRPr lang="en-US" dirty="0" smtClean="0">
              <a:solidFill>
                <a:srgbClr val="000000"/>
              </a:solidFill>
              <a:latin typeface="Consolas"/>
            </a:endParaRPr>
          </a:p>
          <a:p>
            <a:pPr lvl="2"/>
            <a:r>
              <a:rPr lang="en-US" dirty="0" err="1" smtClean="0">
                <a:solidFill>
                  <a:srgbClr val="000000"/>
                </a:solidFill>
                <a:latin typeface="Consolas"/>
              </a:rPr>
              <a:t>ThreadPriorityDemo</a:t>
            </a:r>
            <a:r>
              <a:rPr lang="en-US" dirty="0" smtClean="0">
                <a:solidFill>
                  <a:srgbClr val="000000"/>
                </a:solidFill>
                <a:latin typeface="Consolas"/>
              </a:rPr>
              <a:t> </a:t>
            </a:r>
            <a:r>
              <a:rPr lang="en-US" dirty="0" smtClean="0">
                <a:solidFill>
                  <a:srgbClr val="6A3E3E"/>
                </a:solidFill>
                <a:latin typeface="Consolas"/>
              </a:rPr>
              <a:t>t2</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ThreadPriorityDemo</a:t>
            </a:r>
            <a:r>
              <a:rPr lang="en-US" b="1" dirty="0" smtClean="0">
                <a:solidFill>
                  <a:srgbClr val="000000"/>
                </a:solidFill>
                <a:latin typeface="Consolas"/>
              </a:rPr>
              <a:t>(</a:t>
            </a:r>
            <a:r>
              <a:rPr lang="en-US" b="1" dirty="0" smtClean="0">
                <a:solidFill>
                  <a:srgbClr val="2A00FF"/>
                </a:solidFill>
                <a:latin typeface="Consolas"/>
              </a:rPr>
              <a:t>"High"</a:t>
            </a:r>
            <a:r>
              <a:rPr lang="en-US" b="1" dirty="0" smtClean="0">
                <a:solidFill>
                  <a:srgbClr val="000000"/>
                </a:solidFill>
                <a:latin typeface="Consolas"/>
              </a:rPr>
              <a:t>);</a:t>
            </a:r>
          </a:p>
          <a:p>
            <a:pPr lvl="2"/>
            <a:r>
              <a:rPr lang="en-US" dirty="0" smtClean="0">
                <a:solidFill>
                  <a:srgbClr val="000000"/>
                </a:solidFill>
                <a:latin typeface="Consolas"/>
              </a:rPr>
              <a:t>T2.setPriority(</a:t>
            </a:r>
            <a:r>
              <a:rPr lang="en-US" dirty="0" err="1" smtClean="0">
                <a:solidFill>
                  <a:srgbClr val="000000"/>
                </a:solidFill>
                <a:latin typeface="Consolas"/>
              </a:rPr>
              <a:t>Thread.MAX_PRIORITY</a:t>
            </a:r>
            <a:r>
              <a:rPr lang="en-US" dirty="0" smtClean="0">
                <a:solidFill>
                  <a:srgbClr val="000000"/>
                </a:solidFill>
                <a:latin typeface="Consolas"/>
              </a:rPr>
              <a:t>); // 10</a:t>
            </a:r>
          </a:p>
          <a:p>
            <a:pPr lvl="2"/>
            <a:r>
              <a:rPr lang="en-US" dirty="0" smtClean="0">
                <a:solidFill>
                  <a:srgbClr val="6A3E3E"/>
                </a:solidFill>
                <a:latin typeface="Consolas"/>
              </a:rPr>
              <a:t>t1</a:t>
            </a:r>
            <a:r>
              <a:rPr lang="en-US" dirty="0" smtClean="0">
                <a:solidFill>
                  <a:srgbClr val="000000"/>
                </a:solidFill>
                <a:latin typeface="Consolas"/>
              </a:rPr>
              <a:t>.start();</a:t>
            </a:r>
          </a:p>
          <a:p>
            <a:pPr lvl="2"/>
            <a:r>
              <a:rPr lang="en-US" dirty="0" smtClean="0">
                <a:solidFill>
                  <a:srgbClr val="6A3E3E"/>
                </a:solidFill>
                <a:latin typeface="Consolas"/>
              </a:rPr>
              <a:t>t2</a:t>
            </a:r>
            <a:r>
              <a:rPr lang="en-US" dirty="0" smtClean="0">
                <a:solidFill>
                  <a:srgbClr val="000000"/>
                </a:solidFill>
                <a:latin typeface="Consolas"/>
              </a:rPr>
              <a:t>.start();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
        <p:nvSpPr>
          <p:cNvPr id="15" name="Title 1"/>
          <p:cNvSpPr txBox="1">
            <a:spLocks/>
          </p:cNvSpPr>
          <p:nvPr/>
        </p:nvSpPr>
        <p:spPr>
          <a:xfrm rot="16200000">
            <a:off x="-2834481" y="2834480"/>
            <a:ext cx="6477001" cy="808037"/>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Example Thread Priority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linds(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blinds(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blinds(horizontal)">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blinds(horizontal)">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blinds(horizontal)">
                                      <p:cBhvr>
                                        <p:cTn id="72" dur="5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Effect transition="in" filter="blinds(horizontal)">
                                      <p:cBhvr>
                                        <p:cTn id="77" dur="500"/>
                                        <p:tgtEl>
                                          <p:spTgt spid="5">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
                                            <p:txEl>
                                              <p:pRg st="15" end="15"/>
                                            </p:txEl>
                                          </p:spTgt>
                                        </p:tgtEl>
                                        <p:attrNameLst>
                                          <p:attrName>style.visibility</p:attrName>
                                        </p:attrNameLst>
                                      </p:cBhvr>
                                      <p:to>
                                        <p:strVal val="visible"/>
                                      </p:to>
                                    </p:set>
                                    <p:animEffect transition="in" filter="blinds(horizontal)">
                                      <p:cBhvr>
                                        <p:cTn id="82" dur="500"/>
                                        <p:tgtEl>
                                          <p:spTgt spid="5">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
                                            <p:txEl>
                                              <p:pRg st="16" end="16"/>
                                            </p:txEl>
                                          </p:spTgt>
                                        </p:tgtEl>
                                        <p:attrNameLst>
                                          <p:attrName>style.visibility</p:attrName>
                                        </p:attrNameLst>
                                      </p:cBhvr>
                                      <p:to>
                                        <p:strVal val="visible"/>
                                      </p:to>
                                    </p:set>
                                    <p:animEffect transition="in" filter="blinds(horizontal)">
                                      <p:cBhvr>
                                        <p:cTn id="87" dur="500"/>
                                        <p:tgtEl>
                                          <p:spTgt spid="5">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
                                            <p:txEl>
                                              <p:pRg st="17" end="17"/>
                                            </p:txEl>
                                          </p:spTgt>
                                        </p:tgtEl>
                                        <p:attrNameLst>
                                          <p:attrName>style.visibility</p:attrName>
                                        </p:attrNameLst>
                                      </p:cBhvr>
                                      <p:to>
                                        <p:strVal val="visible"/>
                                      </p:to>
                                    </p:set>
                                    <p:animEffect transition="in" filter="blinds(horizontal)">
                                      <p:cBhvr>
                                        <p:cTn id="92" dur="500"/>
                                        <p:tgtEl>
                                          <p:spTgt spid="5">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
                                            <p:txEl>
                                              <p:pRg st="18" end="18"/>
                                            </p:txEl>
                                          </p:spTgt>
                                        </p:tgtEl>
                                        <p:attrNameLst>
                                          <p:attrName>style.visibility</p:attrName>
                                        </p:attrNameLst>
                                      </p:cBhvr>
                                      <p:to>
                                        <p:strVal val="visible"/>
                                      </p:to>
                                    </p:set>
                                    <p:animEffect transition="in" filter="blinds(horizontal)">
                                      <p:cBhvr>
                                        <p:cTn id="97" dur="500"/>
                                        <p:tgtEl>
                                          <p:spTgt spid="5">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
                                            <p:txEl>
                                              <p:pRg st="19" end="19"/>
                                            </p:txEl>
                                          </p:spTgt>
                                        </p:tgtEl>
                                        <p:attrNameLst>
                                          <p:attrName>style.visibility</p:attrName>
                                        </p:attrNameLst>
                                      </p:cBhvr>
                                      <p:to>
                                        <p:strVal val="visible"/>
                                      </p:to>
                                    </p:set>
                                    <p:animEffect transition="in" filter="blinds(horizontal)">
                                      <p:cBhvr>
                                        <p:cTn id="102" dur="500"/>
                                        <p:tgtEl>
                                          <p:spTgt spid="5">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5">
                                            <p:txEl>
                                              <p:pRg st="20" end="20"/>
                                            </p:txEl>
                                          </p:spTgt>
                                        </p:tgtEl>
                                        <p:attrNameLst>
                                          <p:attrName>style.visibility</p:attrName>
                                        </p:attrNameLst>
                                      </p:cBhvr>
                                      <p:to>
                                        <p:strVal val="visible"/>
                                      </p:to>
                                    </p:set>
                                    <p:animEffect transition="in" filter="blinds(horizontal)">
                                      <p:cBhvr>
                                        <p:cTn id="107" dur="500"/>
                                        <p:tgtEl>
                                          <p:spTgt spid="5">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
                                            <p:txEl>
                                              <p:pRg st="21" end="21"/>
                                            </p:txEl>
                                          </p:spTgt>
                                        </p:tgtEl>
                                        <p:attrNameLst>
                                          <p:attrName>style.visibility</p:attrName>
                                        </p:attrNameLst>
                                      </p:cBhvr>
                                      <p:to>
                                        <p:strVal val="visible"/>
                                      </p:to>
                                    </p:set>
                                    <p:animEffect transition="in" filter="blinds(horizontal)">
                                      <p:cBhvr>
                                        <p:cTn id="112" dur="500"/>
                                        <p:tgtEl>
                                          <p:spTgt spid="5">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5">
                                            <p:txEl>
                                              <p:pRg st="22" end="22"/>
                                            </p:txEl>
                                          </p:spTgt>
                                        </p:tgtEl>
                                        <p:attrNameLst>
                                          <p:attrName>style.visibility</p:attrName>
                                        </p:attrNameLst>
                                      </p:cBhvr>
                                      <p:to>
                                        <p:strVal val="visible"/>
                                      </p:to>
                                    </p:set>
                                    <p:animEffect transition="in" filter="blinds(horizontal)">
                                      <p:cBhvr>
                                        <p:cTn id="117"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 Synchronization</a:t>
            </a:r>
            <a:endParaRPr lang="en-US" dirty="0"/>
          </a:p>
        </p:txBody>
      </p:sp>
      <p:sp>
        <p:nvSpPr>
          <p:cNvPr id="4" name="Content Placeholder 3"/>
          <p:cNvSpPr>
            <a:spLocks noGrp="1"/>
          </p:cNvSpPr>
          <p:nvPr>
            <p:ph idx="1"/>
          </p:nvPr>
        </p:nvSpPr>
        <p:spPr/>
        <p:txBody>
          <a:bodyPr>
            <a:normAutofit lnSpcReduction="10000"/>
          </a:bodyPr>
          <a:lstStyle/>
          <a:p>
            <a:pPr algn="just"/>
            <a:r>
              <a:rPr lang="en-US" dirty="0" smtClean="0"/>
              <a:t>When we start two or more threads within a program, there may be a situation when multiple threads try to access the same resource and finally they can produce unforeseen result due to concurrency issues.</a:t>
            </a:r>
          </a:p>
          <a:p>
            <a:pPr algn="just"/>
            <a:r>
              <a:rPr lang="en-US" dirty="0" smtClean="0"/>
              <a:t>For example, if multiple threads try to write within a same file then they may corrupt the data because one of the threads can override data or while one thread is opening the same file at the same time another thread might be closing the same file.</a:t>
            </a:r>
          </a:p>
          <a:p>
            <a:pPr algn="just"/>
            <a:r>
              <a:rPr lang="en-US" dirty="0" smtClean="0"/>
              <a:t>So there is a need to synchronize the action of multiple threads and make sure that only one thread can access the resource at a given point in time. </a:t>
            </a:r>
          </a:p>
          <a:p>
            <a:pPr algn="just"/>
            <a:r>
              <a:rPr lang="en-US" dirty="0" smtClean="0"/>
              <a:t>Java programming language provides a very handy way of creating threads and synchronizing their task by using </a:t>
            </a:r>
            <a:r>
              <a:rPr lang="en-US" b="1" dirty="0" smtClean="0"/>
              <a:t>synchronized</a:t>
            </a:r>
            <a:r>
              <a:rPr lang="en-US" dirty="0" smtClean="0"/>
              <a:t> </a:t>
            </a:r>
            <a:r>
              <a:rPr lang="en-US" b="1" dirty="0" smtClean="0"/>
              <a:t>blocks</a:t>
            </a:r>
            <a:r>
              <a:rPr lang="en-US" dirty="0" smtClean="0"/>
              <a:t>.</a:t>
            </a:r>
            <a:endParaRPr lang="en-US" dirty="0"/>
          </a:p>
        </p:txBody>
      </p:sp>
      <p:sp>
        <p:nvSpPr>
          <p:cNvPr id="2" name="Slide Number Placeholder 1"/>
          <p:cNvSpPr>
            <a:spLocks noGrp="1"/>
          </p:cNvSpPr>
          <p:nvPr>
            <p:ph type="sldNum" sz="quarter" idx="12"/>
          </p:nvPr>
        </p:nvSpPr>
        <p:spPr/>
        <p:txBody>
          <a:bodyPr/>
          <a:lstStyle/>
          <a:p>
            <a:fld id="{5EA8BEFB-AE5B-48F9-BBAD-B489CDE48C80}"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Synchronization (Example)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16</a:t>
            </a:fld>
            <a:endParaRPr lang="en-US"/>
          </a:p>
        </p:txBody>
      </p:sp>
      <p:sp>
        <p:nvSpPr>
          <p:cNvPr id="6" name="Rectangle 5"/>
          <p:cNvSpPr/>
          <p:nvPr/>
        </p:nvSpPr>
        <p:spPr>
          <a:xfrm>
            <a:off x="228600" y="914400"/>
            <a:ext cx="8686800" cy="4524315"/>
          </a:xfrm>
          <a:prstGeom prst="rect">
            <a:avLst/>
          </a:prstGeom>
        </p:spPr>
        <p:txBody>
          <a:bodyPr wrap="square">
            <a:spAutoFit/>
          </a:bodyPr>
          <a:lstStyle/>
          <a:p>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ThreadDemo</a:t>
            </a:r>
            <a:r>
              <a:rPr lang="en-US" b="1" dirty="0" smtClean="0">
                <a:solidFill>
                  <a:srgbClr val="000000"/>
                </a:solidFill>
                <a:latin typeface="Consolas"/>
              </a:rPr>
              <a:t> </a:t>
            </a:r>
            <a:r>
              <a:rPr lang="en-US" b="1" dirty="0" smtClean="0">
                <a:solidFill>
                  <a:srgbClr val="7F0055"/>
                </a:solidFill>
                <a:latin typeface="Consolas"/>
              </a:rPr>
              <a:t>extends</a:t>
            </a:r>
            <a:r>
              <a:rPr lang="en-US" b="1" dirty="0" smtClean="0">
                <a:solidFill>
                  <a:srgbClr val="000000"/>
                </a:solidFill>
                <a:latin typeface="Consolas"/>
              </a:rPr>
              <a:t> Thread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run() {</a:t>
            </a:r>
          </a:p>
          <a:p>
            <a:pPr lvl="2"/>
            <a:r>
              <a:rPr lang="en-US" b="1" dirty="0" smtClean="0">
                <a:solidFill>
                  <a:srgbClr val="7F0055"/>
                </a:solidFill>
                <a:latin typeface="Consolas"/>
              </a:rPr>
              <a:t>while</a:t>
            </a:r>
            <a:r>
              <a:rPr lang="en-US" b="1" dirty="0" smtClean="0">
                <a:solidFill>
                  <a:srgbClr val="000000"/>
                </a:solidFill>
                <a:latin typeface="Consolas"/>
              </a:rPr>
              <a:t> (</a:t>
            </a:r>
            <a:r>
              <a:rPr lang="en-US" b="1" dirty="0" err="1" smtClean="0">
                <a:solidFill>
                  <a:srgbClr val="000000"/>
                </a:solidFill>
                <a:latin typeface="Consolas"/>
              </a:rPr>
              <a:t>TestThread.</a:t>
            </a:r>
            <a:r>
              <a:rPr lang="en-US" b="1" i="1" dirty="0" err="1" smtClean="0">
                <a:solidFill>
                  <a:srgbClr val="0000C0"/>
                </a:solidFill>
                <a:latin typeface="Consolas"/>
              </a:rPr>
              <a:t>itemCount</a:t>
            </a:r>
            <a:r>
              <a:rPr lang="en-US" b="1" i="1" dirty="0" smtClean="0">
                <a:solidFill>
                  <a:srgbClr val="000000"/>
                </a:solidFill>
                <a:latin typeface="Consolas"/>
              </a:rPr>
              <a:t> &gt; 1) {</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"Item Purchased</a:t>
            </a:r>
          </a:p>
          <a:p>
            <a:pPr lvl="3"/>
            <a:r>
              <a:rPr lang="en-US" b="1" i="1" dirty="0" smtClean="0">
                <a:solidFill>
                  <a:srgbClr val="2A00FF"/>
                </a:solidFill>
                <a:latin typeface="Consolas"/>
              </a:rPr>
              <a:t> By "</a:t>
            </a:r>
            <a:r>
              <a:rPr lang="en-US" b="1" i="1" dirty="0" smtClean="0">
                <a:solidFill>
                  <a:srgbClr val="000000"/>
                </a:solidFill>
                <a:latin typeface="Consolas"/>
              </a:rPr>
              <a:t> + </a:t>
            </a:r>
            <a:r>
              <a:rPr lang="en-US" b="1" i="1" dirty="0" err="1" smtClean="0">
                <a:solidFill>
                  <a:srgbClr val="7F0055"/>
                </a:solidFill>
                <a:latin typeface="Consolas"/>
              </a:rPr>
              <a:t>this</a:t>
            </a:r>
            <a:r>
              <a:rPr lang="en-US" b="1" i="1" dirty="0" err="1" smtClean="0">
                <a:solidFill>
                  <a:srgbClr val="000000"/>
                </a:solidFill>
                <a:latin typeface="Consolas"/>
              </a:rPr>
              <a:t>.getName</a:t>
            </a:r>
            <a:r>
              <a:rPr lang="en-US" b="1" i="1" dirty="0" smtClean="0">
                <a:solidFill>
                  <a:srgbClr val="000000"/>
                </a:solidFill>
                <a:latin typeface="Consolas"/>
              </a:rPr>
              <a:t>());</a:t>
            </a:r>
          </a:p>
          <a:p>
            <a:pPr lvl="3"/>
            <a:r>
              <a:rPr lang="en-US" b="1" dirty="0" smtClean="0">
                <a:solidFill>
                  <a:srgbClr val="7F0055"/>
                </a:solidFill>
                <a:latin typeface="Consolas"/>
              </a:rPr>
              <a:t>try</a:t>
            </a:r>
            <a:r>
              <a:rPr lang="en-US" b="1" dirty="0" smtClean="0">
                <a:solidFill>
                  <a:srgbClr val="000000"/>
                </a:solidFill>
                <a:latin typeface="Consolas"/>
              </a:rPr>
              <a:t> {</a:t>
            </a:r>
          </a:p>
          <a:p>
            <a:pPr lvl="4"/>
            <a:r>
              <a:rPr lang="en-US" b="1" dirty="0" smtClean="0">
                <a:solidFill>
                  <a:srgbClr val="7F0055"/>
                </a:solidFill>
                <a:latin typeface="Consolas"/>
              </a:rPr>
              <a:t>synchronized</a:t>
            </a:r>
            <a:r>
              <a:rPr lang="en-US" b="1" dirty="0" smtClean="0">
                <a:solidFill>
                  <a:srgbClr val="000000"/>
                </a:solidFill>
                <a:latin typeface="Consolas"/>
              </a:rPr>
              <a:t> (</a:t>
            </a:r>
            <a:r>
              <a:rPr lang="en-US" b="1" dirty="0" err="1" smtClean="0">
                <a:solidFill>
                  <a:srgbClr val="000000"/>
                </a:solidFill>
                <a:latin typeface="Consolas"/>
              </a:rPr>
              <a:t>ThreadDemo.</a:t>
            </a:r>
            <a:r>
              <a:rPr lang="en-US" b="1" dirty="0" err="1" smtClean="0">
                <a:solidFill>
                  <a:srgbClr val="7F0055"/>
                </a:solidFill>
                <a:latin typeface="Consolas"/>
              </a:rPr>
              <a:t>class</a:t>
            </a:r>
            <a:r>
              <a:rPr lang="en-US" b="1" dirty="0" smtClean="0">
                <a:solidFill>
                  <a:srgbClr val="000000"/>
                </a:solidFill>
                <a:latin typeface="Consolas"/>
              </a:rPr>
              <a:t>) {</a:t>
            </a:r>
          </a:p>
          <a:p>
            <a:pPr lvl="5"/>
            <a:r>
              <a:rPr lang="en-US" i="1" dirty="0" smtClean="0">
                <a:solidFill>
                  <a:srgbClr val="000000"/>
                </a:solidFill>
                <a:latin typeface="Consolas"/>
              </a:rPr>
              <a:t>sleep(1000);</a:t>
            </a:r>
          </a:p>
          <a:p>
            <a:pPr lvl="5"/>
            <a:r>
              <a:rPr lang="en-US" dirty="0" err="1" smtClean="0">
                <a:solidFill>
                  <a:srgbClr val="000000"/>
                </a:solidFill>
                <a:latin typeface="Consolas"/>
              </a:rPr>
              <a:t>TestThread.</a:t>
            </a:r>
            <a:r>
              <a:rPr lang="en-US" i="1" dirty="0" err="1" smtClean="0">
                <a:solidFill>
                  <a:srgbClr val="0000C0"/>
                </a:solidFill>
                <a:latin typeface="Consolas"/>
              </a:rPr>
              <a:t>itemCount</a:t>
            </a:r>
            <a:r>
              <a:rPr lang="en-US" i="1" dirty="0" smtClean="0">
                <a:solidFill>
                  <a:srgbClr val="000000"/>
                </a:solidFill>
                <a:latin typeface="Consolas"/>
              </a:rPr>
              <a:t>--;</a:t>
            </a:r>
          </a:p>
          <a:p>
            <a:pPr lvl="4"/>
            <a:r>
              <a:rPr lang="en-US" dirty="0" smtClean="0">
                <a:solidFill>
                  <a:srgbClr val="000000"/>
                </a:solidFill>
                <a:latin typeface="Consolas"/>
              </a:rPr>
              <a:t>}</a:t>
            </a:r>
          </a:p>
          <a:p>
            <a:pPr lvl="3"/>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a:t>
            </a:r>
            <a:r>
              <a:rPr lang="en-US" b="1" dirty="0" err="1" smtClean="0">
                <a:solidFill>
                  <a:srgbClr val="000000"/>
                </a:solidFill>
                <a:latin typeface="Consolas"/>
              </a:rPr>
              <a:t>InterruptedException</a:t>
            </a:r>
            <a:r>
              <a:rPr lang="en-US" b="1" dirty="0" smtClean="0">
                <a:solidFill>
                  <a:srgbClr val="000000"/>
                </a:solidFill>
                <a:latin typeface="Consolas"/>
              </a:rPr>
              <a:t> </a:t>
            </a:r>
            <a:r>
              <a:rPr lang="en-US" b="1" dirty="0" smtClean="0">
                <a:solidFill>
                  <a:srgbClr val="6A3E3E"/>
                </a:solidFill>
                <a:latin typeface="Consolas"/>
              </a:rPr>
              <a:t>e</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e</a:t>
            </a:r>
            <a:r>
              <a:rPr lang="en-US" dirty="0" err="1" smtClean="0">
                <a:solidFill>
                  <a:srgbClr val="000000"/>
                </a:solidFill>
                <a:latin typeface="Consolas"/>
              </a:rPr>
              <a:t>.printStackTrace</a:t>
            </a:r>
            <a:r>
              <a:rPr lang="en-US" dirty="0" smtClean="0">
                <a:solidFill>
                  <a:srgbClr val="000000"/>
                </a:solidFill>
                <a:latin typeface="Consolas"/>
              </a:rPr>
              <a:t>();</a:t>
            </a:r>
          </a:p>
          <a:p>
            <a:pPr lvl="3"/>
            <a:r>
              <a:rPr lang="en-US" dirty="0" smtClean="0">
                <a:solidFill>
                  <a:srgbClr val="000000"/>
                </a:solidFill>
                <a:latin typeface="Consolas"/>
              </a:rPr>
              <a:t>}</a:t>
            </a:r>
            <a:endParaRPr lang="en-US" dirty="0" smtClean="0">
              <a:latin typeface="Consolas"/>
            </a:endParaRP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
        <p:nvSpPr>
          <p:cNvPr id="7" name="Line Callout 1 6"/>
          <p:cNvSpPr/>
          <p:nvPr/>
        </p:nvSpPr>
        <p:spPr>
          <a:xfrm>
            <a:off x="6172200" y="990600"/>
            <a:ext cx="2819400" cy="1676400"/>
          </a:xfrm>
          <a:prstGeom prst="borderCallout1">
            <a:avLst>
              <a:gd name="adj1" fmla="val 51069"/>
              <a:gd name="adj2" fmla="val -718"/>
              <a:gd name="adj3" fmla="val 100620"/>
              <a:gd name="adj4" fmla="val -11686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synchronized block will prevent parallel processing for the code written inside the block</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(cont.)</a:t>
            </a: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17</a:t>
            </a:fld>
            <a:endParaRPr lang="en-US"/>
          </a:p>
        </p:txBody>
      </p:sp>
      <p:sp>
        <p:nvSpPr>
          <p:cNvPr id="5" name="Rectangle 4"/>
          <p:cNvSpPr/>
          <p:nvPr/>
        </p:nvSpPr>
        <p:spPr>
          <a:xfrm>
            <a:off x="304800" y="1305342"/>
            <a:ext cx="8610600" cy="3693319"/>
          </a:xfrm>
          <a:prstGeom prst="rect">
            <a:avLst/>
          </a:prstGeom>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TestThread</a:t>
            </a:r>
            <a:r>
              <a:rPr lang="en-US" b="1" dirty="0" smtClean="0">
                <a:solidFill>
                  <a:srgbClr val="000000"/>
                </a:solidFill>
                <a:latin typeface="Consolas"/>
              </a:rPr>
              <a:t> {</a:t>
            </a:r>
          </a:p>
          <a:p>
            <a:pPr lvl="1"/>
            <a:r>
              <a:rPr lang="en-US" b="1" dirty="0" smtClean="0">
                <a:solidFill>
                  <a:srgbClr val="7F0055"/>
                </a:solidFill>
                <a:latin typeface="Consolas"/>
              </a:rPr>
              <a:t>static</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 </a:t>
            </a:r>
            <a:r>
              <a:rPr lang="en-US" b="1" i="1" dirty="0" err="1" smtClean="0">
                <a:solidFill>
                  <a:srgbClr val="0000C0"/>
                </a:solidFill>
                <a:latin typeface="Consolas"/>
              </a:rPr>
              <a:t>itemCount</a:t>
            </a:r>
            <a:r>
              <a:rPr lang="en-US" b="1" i="1" dirty="0" smtClean="0">
                <a:solidFill>
                  <a:srgbClr val="000000"/>
                </a:solidFill>
                <a:latin typeface="Consolas"/>
              </a:rPr>
              <a:t> = 5;</a:t>
            </a:r>
            <a:endParaRPr lang="en-US" dirty="0" smtClean="0">
              <a:latin typeface="Consolas"/>
            </a:endParaRP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endParaRPr lang="en-US" dirty="0" smtClean="0">
              <a:latin typeface="Consolas"/>
            </a:endParaRPr>
          </a:p>
          <a:p>
            <a:pPr lvl="2"/>
            <a:r>
              <a:rPr lang="en-US" dirty="0" err="1" smtClean="0">
                <a:solidFill>
                  <a:srgbClr val="000000"/>
                </a:solidFill>
                <a:latin typeface="Consolas"/>
              </a:rPr>
              <a:t>ThreadDemo</a:t>
            </a:r>
            <a:r>
              <a:rPr lang="en-US" dirty="0" smtClean="0">
                <a:solidFill>
                  <a:srgbClr val="000000"/>
                </a:solidFill>
                <a:latin typeface="Consolas"/>
              </a:rPr>
              <a:t> </a:t>
            </a:r>
            <a:r>
              <a:rPr lang="en-US" dirty="0" smtClean="0">
                <a:solidFill>
                  <a:srgbClr val="6A3E3E"/>
                </a:solidFill>
                <a:latin typeface="Consolas"/>
              </a:rPr>
              <a:t>t1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ThreadDemo</a:t>
            </a:r>
            <a:r>
              <a:rPr lang="en-US" b="1" dirty="0" smtClean="0">
                <a:solidFill>
                  <a:srgbClr val="000000"/>
                </a:solidFill>
                <a:latin typeface="Consolas"/>
              </a:rPr>
              <a:t>();</a:t>
            </a:r>
          </a:p>
          <a:p>
            <a:pPr lvl="2"/>
            <a:r>
              <a:rPr lang="en-US" dirty="0" smtClean="0">
                <a:solidFill>
                  <a:srgbClr val="6A3E3E"/>
                </a:solidFill>
                <a:latin typeface="Consolas"/>
              </a:rPr>
              <a:t>t1</a:t>
            </a:r>
            <a:r>
              <a:rPr lang="en-US" dirty="0" smtClean="0">
                <a:solidFill>
                  <a:srgbClr val="000000"/>
                </a:solidFill>
                <a:latin typeface="Consolas"/>
              </a:rPr>
              <a:t>.setName(</a:t>
            </a:r>
            <a:r>
              <a:rPr lang="en-US" dirty="0" smtClean="0">
                <a:solidFill>
                  <a:srgbClr val="2A00FF"/>
                </a:solidFill>
                <a:latin typeface="Consolas"/>
              </a:rPr>
              <a:t>"First Buyer"</a:t>
            </a:r>
            <a:r>
              <a:rPr lang="en-US" dirty="0" smtClean="0">
                <a:solidFill>
                  <a:srgbClr val="000000"/>
                </a:solidFill>
                <a:latin typeface="Consolas"/>
              </a:rPr>
              <a:t>);</a:t>
            </a:r>
          </a:p>
          <a:p>
            <a:pPr lvl="2"/>
            <a:r>
              <a:rPr lang="en-US" dirty="0" err="1" smtClean="0">
                <a:solidFill>
                  <a:srgbClr val="000000"/>
                </a:solidFill>
                <a:latin typeface="Consolas"/>
              </a:rPr>
              <a:t>ThreadDemo</a:t>
            </a:r>
            <a:r>
              <a:rPr lang="en-US" dirty="0" smtClean="0">
                <a:solidFill>
                  <a:srgbClr val="000000"/>
                </a:solidFill>
                <a:latin typeface="Consolas"/>
              </a:rPr>
              <a:t> </a:t>
            </a:r>
            <a:r>
              <a:rPr lang="en-US" dirty="0" smtClean="0">
                <a:solidFill>
                  <a:srgbClr val="6A3E3E"/>
                </a:solidFill>
                <a:latin typeface="Consolas"/>
              </a:rPr>
              <a:t>t2</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ThreadDemo</a:t>
            </a:r>
            <a:r>
              <a:rPr lang="en-US" b="1" dirty="0" smtClean="0">
                <a:solidFill>
                  <a:srgbClr val="000000"/>
                </a:solidFill>
                <a:latin typeface="Consolas"/>
              </a:rPr>
              <a:t>();</a:t>
            </a:r>
          </a:p>
          <a:p>
            <a:pPr lvl="2"/>
            <a:r>
              <a:rPr lang="en-US" dirty="0" smtClean="0">
                <a:solidFill>
                  <a:srgbClr val="6A3E3E"/>
                </a:solidFill>
                <a:latin typeface="Consolas"/>
              </a:rPr>
              <a:t>t2</a:t>
            </a:r>
            <a:r>
              <a:rPr lang="en-US" dirty="0" smtClean="0">
                <a:solidFill>
                  <a:srgbClr val="000000"/>
                </a:solidFill>
                <a:latin typeface="Consolas"/>
              </a:rPr>
              <a:t>.setName(</a:t>
            </a:r>
            <a:r>
              <a:rPr lang="en-US" dirty="0" smtClean="0">
                <a:solidFill>
                  <a:srgbClr val="2A00FF"/>
                </a:solidFill>
                <a:latin typeface="Consolas"/>
              </a:rPr>
              <a:t>"Second Buyer"</a:t>
            </a:r>
            <a:r>
              <a:rPr lang="en-US" dirty="0" smtClean="0">
                <a:solidFill>
                  <a:srgbClr val="000000"/>
                </a:solidFill>
                <a:latin typeface="Consolas"/>
              </a:rPr>
              <a:t>);</a:t>
            </a:r>
          </a:p>
          <a:p>
            <a:pPr lvl="2"/>
            <a:r>
              <a:rPr lang="en-US" dirty="0" smtClean="0">
                <a:solidFill>
                  <a:srgbClr val="6A3E3E"/>
                </a:solidFill>
                <a:latin typeface="Consolas"/>
              </a:rPr>
              <a:t>t1</a:t>
            </a:r>
            <a:r>
              <a:rPr lang="en-US" dirty="0" smtClean="0">
                <a:solidFill>
                  <a:srgbClr val="000000"/>
                </a:solidFill>
                <a:latin typeface="Consolas"/>
              </a:rPr>
              <a:t>.start();</a:t>
            </a:r>
          </a:p>
          <a:p>
            <a:pPr lvl="2"/>
            <a:r>
              <a:rPr lang="en-US" dirty="0" smtClean="0">
                <a:solidFill>
                  <a:srgbClr val="6A3E3E"/>
                </a:solidFill>
                <a:latin typeface="Consolas"/>
              </a:rPr>
              <a:t>t2</a:t>
            </a:r>
            <a:r>
              <a:rPr lang="en-US" dirty="0" smtClean="0">
                <a:solidFill>
                  <a:srgbClr val="000000"/>
                </a:solidFill>
                <a:latin typeface="Consolas"/>
              </a:rPr>
              <a:t>.start();</a:t>
            </a:r>
          </a:p>
          <a:p>
            <a:pPr lvl="1"/>
            <a:endParaRPr lang="en-US" dirty="0" smtClean="0">
              <a:latin typeface="Consolas"/>
            </a:endParaRP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Interprocess</a:t>
            </a:r>
            <a:r>
              <a:rPr lang="en-US" dirty="0" smtClean="0"/>
              <a:t> communication mechanism</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To avoid polling, Java includes an elegant </a:t>
            </a:r>
            <a:r>
              <a:rPr lang="en-US" dirty="0" err="1" smtClean="0"/>
              <a:t>interprocess</a:t>
            </a:r>
            <a:r>
              <a:rPr lang="en-US" dirty="0" smtClean="0"/>
              <a:t> communication mechanism via the wait(), notify(), and </a:t>
            </a:r>
            <a:r>
              <a:rPr lang="en-US" dirty="0" err="1" smtClean="0"/>
              <a:t>notifyAll</a:t>
            </a:r>
            <a:r>
              <a:rPr lang="en-US" dirty="0" smtClean="0"/>
              <a:t>() methods. </a:t>
            </a:r>
          </a:p>
          <a:p>
            <a:pPr algn="just"/>
            <a:r>
              <a:rPr lang="en-US" dirty="0" smtClean="0"/>
              <a:t>These methods are implemented as final methods in Object, so all classes have them. </a:t>
            </a:r>
          </a:p>
          <a:p>
            <a:pPr algn="just"/>
            <a:r>
              <a:rPr lang="en-US" dirty="0" smtClean="0"/>
              <a:t>All three methods can be called only from within a synchronized context. </a:t>
            </a:r>
          </a:p>
          <a:p>
            <a:pPr algn="just"/>
            <a:r>
              <a:rPr lang="en-US" dirty="0" smtClean="0"/>
              <a:t>Methods :</a:t>
            </a:r>
          </a:p>
          <a:p>
            <a:pPr lvl="1" algn="just"/>
            <a:r>
              <a:rPr lang="en-US" dirty="0" smtClean="0"/>
              <a:t>wait() tells the calling thread to give up the monitor and go to sleep until some other thread enters the same monitor and calls notify( ).</a:t>
            </a:r>
          </a:p>
          <a:p>
            <a:pPr lvl="1" algn="just"/>
            <a:r>
              <a:rPr lang="en-US" dirty="0" smtClean="0"/>
              <a:t>notify() wakes up the first thread that called wait( ) on the same object.</a:t>
            </a:r>
          </a:p>
          <a:p>
            <a:pPr lvl="1" algn="just"/>
            <a:r>
              <a:rPr lang="en-US" dirty="0" err="1" smtClean="0"/>
              <a:t>notifyAll</a:t>
            </a:r>
            <a:r>
              <a:rPr lang="en-US" dirty="0" smtClean="0"/>
              <a:t>() wakes up all the threads that called wait( ) on the same object. The highest priority thread will run first.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Problem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multithreading?</a:t>
            </a:r>
            <a:endParaRPr lang="en-US" dirty="0"/>
          </a:p>
        </p:txBody>
      </p:sp>
      <p:sp>
        <p:nvSpPr>
          <p:cNvPr id="3" name="Content Placeholder 2"/>
          <p:cNvSpPr>
            <a:spLocks noGrp="1"/>
          </p:cNvSpPr>
          <p:nvPr>
            <p:ph idx="1"/>
          </p:nvPr>
        </p:nvSpPr>
        <p:spPr/>
        <p:txBody>
          <a:bodyPr/>
          <a:lstStyle/>
          <a:p>
            <a:pPr algn="just"/>
            <a:r>
              <a:rPr lang="en-US" dirty="0" smtClean="0"/>
              <a:t>A multithreaded program contains two or more parts that can run concurrently, Each part of such a program is called a </a:t>
            </a:r>
            <a:r>
              <a:rPr lang="en-US" b="1" dirty="0" smtClean="0"/>
              <a:t>thread</a:t>
            </a:r>
            <a:r>
              <a:rPr lang="en-US" dirty="0" smtClean="0"/>
              <a:t>, and each thread defines a separate path of execution. </a:t>
            </a:r>
          </a:p>
          <a:p>
            <a:pPr algn="just"/>
            <a:r>
              <a:rPr lang="en-US" dirty="0" smtClean="0"/>
              <a:t>A </a:t>
            </a:r>
            <a:r>
              <a:rPr lang="en-US" b="1" dirty="0" smtClean="0"/>
              <a:t>multithreading</a:t>
            </a:r>
            <a:r>
              <a:rPr lang="en-US" dirty="0" smtClean="0"/>
              <a:t> is a specialized form of multitasking. </a:t>
            </a:r>
          </a:p>
          <a:p>
            <a:pPr algn="just"/>
            <a:r>
              <a:rPr lang="en-US" dirty="0" smtClean="0"/>
              <a:t>Multitasking threads require less overhead than multitasking processes.</a:t>
            </a:r>
          </a:p>
          <a:p>
            <a:pPr algn="just"/>
            <a:r>
              <a:rPr lang="en-US" dirty="0" smtClean="0"/>
              <a:t>A process consists of the memory space allocated by the operating system that can contain one or more threads. </a:t>
            </a:r>
          </a:p>
          <a:p>
            <a:pPr algn="just"/>
            <a:r>
              <a:rPr lang="en-US" dirty="0" smtClean="0"/>
              <a:t>A thread cannot exist on its own; it must be a part of a process. </a:t>
            </a:r>
          </a:p>
          <a:p>
            <a:pPr algn="just"/>
            <a:r>
              <a:rPr lang="en-US" dirty="0" smtClean="0"/>
              <a:t>A process remains running until all of the non-daemon threads are done executing.</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 Thread</a:t>
            </a:r>
            <a:endParaRPr lang="en-US" dirty="0"/>
          </a:p>
        </p:txBody>
      </p:sp>
      <p:sp>
        <p:nvSpPr>
          <p:cNvPr id="3" name="Content Placeholder 2"/>
          <p:cNvSpPr>
            <a:spLocks noGrp="1"/>
          </p:cNvSpPr>
          <p:nvPr>
            <p:ph idx="1"/>
          </p:nvPr>
        </p:nvSpPr>
        <p:spPr>
          <a:xfrm>
            <a:off x="190500" y="990600"/>
            <a:ext cx="8763000" cy="5486400"/>
          </a:xfrm>
        </p:spPr>
        <p:txBody>
          <a:bodyPr>
            <a:normAutofit fontScale="92500" lnSpcReduction="10000"/>
          </a:bodyPr>
          <a:lstStyle/>
          <a:p>
            <a:pPr algn="just"/>
            <a:r>
              <a:rPr lang="en-US" dirty="0" smtClean="0"/>
              <a:t>A thread goes through various stages in its life cycle. For example, a thread is born, started, runs, and then dies. </a:t>
            </a:r>
          </a:p>
          <a:p>
            <a:pPr algn="just"/>
            <a:r>
              <a:rPr lang="en-US" dirty="0" smtClean="0"/>
              <a:t>There are </a:t>
            </a:r>
            <a:r>
              <a:rPr lang="en-US" b="1" dirty="0" smtClean="0"/>
              <a:t>5</a:t>
            </a:r>
            <a:r>
              <a:rPr lang="en-US" dirty="0" smtClean="0"/>
              <a:t> stages in the life cycle of the Thread</a:t>
            </a:r>
          </a:p>
          <a:p>
            <a:pPr lvl="1" algn="just"/>
            <a:r>
              <a:rPr lang="en-US" b="1" dirty="0" smtClean="0"/>
              <a:t>New:</a:t>
            </a:r>
            <a:r>
              <a:rPr lang="en-US" dirty="0" smtClean="0"/>
              <a:t> A new thread begins its life cycle in the new state. It remains in this state until the program starts the thread. It is also referred to as a born thread.</a:t>
            </a:r>
          </a:p>
          <a:p>
            <a:pPr lvl="1" algn="just"/>
            <a:r>
              <a:rPr lang="en-US" b="1" dirty="0" err="1" smtClean="0"/>
              <a:t>Runnable</a:t>
            </a:r>
            <a:r>
              <a:rPr lang="en-US" b="1" dirty="0" smtClean="0"/>
              <a:t>:</a:t>
            </a:r>
            <a:r>
              <a:rPr lang="en-US" dirty="0" smtClean="0"/>
              <a:t> After a newly born thread is started, the thread becomes </a:t>
            </a:r>
            <a:r>
              <a:rPr lang="en-US" dirty="0" err="1" smtClean="0"/>
              <a:t>runnable</a:t>
            </a:r>
            <a:r>
              <a:rPr lang="en-US" dirty="0" smtClean="0"/>
              <a:t>. A thread in this state is considered to be executing its task.</a:t>
            </a:r>
          </a:p>
          <a:p>
            <a:pPr lvl="1" algn="just"/>
            <a:r>
              <a:rPr lang="en-US" b="1" dirty="0" smtClean="0"/>
              <a:t>Waiting:</a:t>
            </a:r>
            <a:r>
              <a:rPr lang="en-US" dirty="0" smtClean="0"/>
              <a:t> Sometimes a thread transitions to the waiting state while the thread waits for another thread to perform a task. A thread transitions back to the </a:t>
            </a:r>
            <a:r>
              <a:rPr lang="en-US" dirty="0" err="1" smtClean="0"/>
              <a:t>runnable</a:t>
            </a:r>
            <a:r>
              <a:rPr lang="en-US" dirty="0" smtClean="0"/>
              <a:t> state only when another thread signals waiting thread to continue.</a:t>
            </a:r>
          </a:p>
          <a:p>
            <a:pPr lvl="1" algn="just"/>
            <a:r>
              <a:rPr lang="en-US" b="1" dirty="0" smtClean="0"/>
              <a:t>Timed waiting:</a:t>
            </a:r>
            <a:r>
              <a:rPr lang="en-US" dirty="0" smtClean="0"/>
              <a:t> A </a:t>
            </a:r>
            <a:r>
              <a:rPr lang="en-US" dirty="0" err="1" smtClean="0"/>
              <a:t>runnable</a:t>
            </a:r>
            <a:r>
              <a:rPr lang="en-US" dirty="0" smtClean="0"/>
              <a:t> thread can enter the timed waiting state for a specified interval of time. A thread in this state transitions back to the </a:t>
            </a:r>
            <a:r>
              <a:rPr lang="en-US" dirty="0" err="1" smtClean="0"/>
              <a:t>runnable</a:t>
            </a:r>
            <a:r>
              <a:rPr lang="en-US" dirty="0" smtClean="0"/>
              <a:t> state when that time interval expires or when the event it is waiting for occurs.</a:t>
            </a:r>
          </a:p>
          <a:p>
            <a:pPr lvl="1" algn="just"/>
            <a:r>
              <a:rPr lang="en-US" b="1" dirty="0" smtClean="0"/>
              <a:t>Terminated: </a:t>
            </a:r>
            <a:r>
              <a:rPr lang="en-US" dirty="0" smtClean="0"/>
              <a:t>A </a:t>
            </a:r>
            <a:r>
              <a:rPr lang="en-US" dirty="0" err="1" smtClean="0"/>
              <a:t>runnable</a:t>
            </a:r>
            <a:r>
              <a:rPr lang="en-US" dirty="0" smtClean="0"/>
              <a:t> thread enters the terminated state when it completes its task or otherwise terminates.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 Thread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a:t>
            </a:fld>
            <a:endParaRPr lang="en-US"/>
          </a:p>
        </p:txBody>
      </p:sp>
      <p:sp>
        <p:nvSpPr>
          <p:cNvPr id="5" name="Rectangle 4"/>
          <p:cNvSpPr/>
          <p:nvPr/>
        </p:nvSpPr>
        <p:spPr>
          <a:xfrm>
            <a:off x="3657600" y="1371600"/>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new</a:t>
            </a:r>
            <a:endParaRPr lang="en-US" b="1" dirty="0">
              <a:solidFill>
                <a:schemeClr val="tx1"/>
              </a:solidFill>
            </a:endParaRPr>
          </a:p>
        </p:txBody>
      </p:sp>
      <p:sp>
        <p:nvSpPr>
          <p:cNvPr id="6" name="Rectangle 5"/>
          <p:cNvSpPr/>
          <p:nvPr/>
        </p:nvSpPr>
        <p:spPr>
          <a:xfrm>
            <a:off x="3657600" y="2971800"/>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runnable</a:t>
            </a:r>
            <a:endParaRPr lang="en-US" b="1" dirty="0">
              <a:solidFill>
                <a:schemeClr val="tx1"/>
              </a:solidFill>
            </a:endParaRPr>
          </a:p>
        </p:txBody>
      </p:sp>
      <p:sp>
        <p:nvSpPr>
          <p:cNvPr id="7" name="Rectangle 6"/>
          <p:cNvSpPr/>
          <p:nvPr/>
        </p:nvSpPr>
        <p:spPr>
          <a:xfrm>
            <a:off x="3657600" y="4648200"/>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timed waiting</a:t>
            </a:r>
            <a:endParaRPr lang="en-US" b="1" dirty="0">
              <a:solidFill>
                <a:schemeClr val="tx1"/>
              </a:solidFill>
            </a:endParaRPr>
          </a:p>
        </p:txBody>
      </p:sp>
      <p:sp>
        <p:nvSpPr>
          <p:cNvPr id="8" name="Rectangle 7"/>
          <p:cNvSpPr/>
          <p:nvPr/>
        </p:nvSpPr>
        <p:spPr>
          <a:xfrm>
            <a:off x="1524000" y="4648200"/>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waiting</a:t>
            </a:r>
            <a:endParaRPr lang="en-US" b="1" dirty="0">
              <a:solidFill>
                <a:schemeClr val="tx1"/>
              </a:solidFill>
            </a:endParaRPr>
          </a:p>
        </p:txBody>
      </p:sp>
      <p:sp>
        <p:nvSpPr>
          <p:cNvPr id="9" name="Rectangle 8"/>
          <p:cNvSpPr/>
          <p:nvPr/>
        </p:nvSpPr>
        <p:spPr>
          <a:xfrm>
            <a:off x="5791200" y="4648200"/>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terminated</a:t>
            </a:r>
            <a:endParaRPr lang="en-US" b="1" dirty="0">
              <a:solidFill>
                <a:schemeClr val="tx1"/>
              </a:solidFill>
            </a:endParaRPr>
          </a:p>
        </p:txBody>
      </p:sp>
      <p:sp>
        <p:nvSpPr>
          <p:cNvPr id="10" name="Flowchart: Connector 9"/>
          <p:cNvSpPr/>
          <p:nvPr/>
        </p:nvSpPr>
        <p:spPr>
          <a:xfrm>
            <a:off x="6324600" y="5867400"/>
            <a:ext cx="381000" cy="3810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6248400" y="5791200"/>
            <a:ext cx="533400" cy="5334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9" idx="2"/>
            <a:endCxn id="11" idx="0"/>
          </p:cNvCxnSpPr>
          <p:nvPr/>
        </p:nvCxnSpPr>
        <p:spPr>
          <a:xfrm rot="5400000">
            <a:off x="6286500" y="5562600"/>
            <a:ext cx="4572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2"/>
            <a:endCxn id="6" idx="0"/>
          </p:cNvCxnSpPr>
          <p:nvPr/>
        </p:nvCxnSpPr>
        <p:spPr>
          <a:xfrm rot="5400000">
            <a:off x="3924300" y="2514600"/>
            <a:ext cx="9144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5400000">
            <a:off x="3771105" y="4152900"/>
            <a:ext cx="990600" cy="1588"/>
          </a:xfrm>
          <a:prstGeom prst="bentConnector3">
            <a:avLst>
              <a:gd name="adj1" fmla="val 457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1"/>
            <a:endCxn id="8" idx="0"/>
          </p:cNvCxnSpPr>
          <p:nvPr/>
        </p:nvCxnSpPr>
        <p:spPr>
          <a:xfrm rot="10800000" flipV="1">
            <a:off x="2247900" y="3314700"/>
            <a:ext cx="1409700" cy="133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981200" y="3124200"/>
            <a:ext cx="1676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6200000" flipV="1">
            <a:off x="3999706" y="4152106"/>
            <a:ext cx="990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3"/>
            <a:endCxn id="9" idx="0"/>
          </p:cNvCxnSpPr>
          <p:nvPr/>
        </p:nvCxnSpPr>
        <p:spPr>
          <a:xfrm>
            <a:off x="5105400" y="3314700"/>
            <a:ext cx="1409700" cy="133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2286000" y="1571172"/>
            <a:ext cx="304800" cy="3048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38" idx="6"/>
            <a:endCxn id="5" idx="1"/>
          </p:cNvCxnSpPr>
          <p:nvPr/>
        </p:nvCxnSpPr>
        <p:spPr>
          <a:xfrm flipV="1">
            <a:off x="2590800" y="1714500"/>
            <a:ext cx="1066800" cy="9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19400" y="2234625"/>
            <a:ext cx="1449884" cy="584775"/>
          </a:xfrm>
          <a:prstGeom prst="rect">
            <a:avLst/>
          </a:prstGeom>
          <a:noFill/>
        </p:spPr>
        <p:txBody>
          <a:bodyPr wrap="none" rtlCol="0">
            <a:spAutoFit/>
          </a:bodyPr>
          <a:lstStyle/>
          <a:p>
            <a:pPr algn="ctr"/>
            <a:r>
              <a:rPr lang="en-US" sz="1600" dirty="0" smtClean="0"/>
              <a:t>Program starts </a:t>
            </a:r>
          </a:p>
          <a:p>
            <a:pPr algn="ctr"/>
            <a:r>
              <a:rPr lang="en-US" sz="1600" dirty="0" smtClean="0"/>
              <a:t>thread</a:t>
            </a:r>
            <a:endParaRPr lang="en-US" sz="1600" dirty="0"/>
          </a:p>
        </p:txBody>
      </p:sp>
      <p:sp>
        <p:nvSpPr>
          <p:cNvPr id="42" name="TextBox 41"/>
          <p:cNvSpPr txBox="1"/>
          <p:nvPr/>
        </p:nvSpPr>
        <p:spPr>
          <a:xfrm rot="19093878">
            <a:off x="2070596" y="3097491"/>
            <a:ext cx="870751" cy="830997"/>
          </a:xfrm>
          <a:prstGeom prst="rect">
            <a:avLst/>
          </a:prstGeom>
          <a:noFill/>
        </p:spPr>
        <p:txBody>
          <a:bodyPr wrap="none" rtlCol="0">
            <a:spAutoFit/>
          </a:bodyPr>
          <a:lstStyle/>
          <a:p>
            <a:pPr algn="ctr"/>
            <a:r>
              <a:rPr lang="en-US" sz="1600" dirty="0" smtClean="0"/>
              <a:t>unlock</a:t>
            </a:r>
          </a:p>
          <a:p>
            <a:pPr algn="ctr"/>
            <a:r>
              <a:rPr lang="en-US" sz="1600" dirty="0" smtClean="0"/>
              <a:t>signal</a:t>
            </a:r>
          </a:p>
          <a:p>
            <a:pPr algn="ctr"/>
            <a:r>
              <a:rPr lang="en-US" sz="1600" dirty="0" err="1" smtClean="0"/>
              <a:t>signalAll</a:t>
            </a:r>
            <a:endParaRPr lang="en-US" sz="1600" dirty="0" smtClean="0"/>
          </a:p>
        </p:txBody>
      </p:sp>
      <p:sp>
        <p:nvSpPr>
          <p:cNvPr id="43" name="TextBox 42"/>
          <p:cNvSpPr txBox="1"/>
          <p:nvPr/>
        </p:nvSpPr>
        <p:spPr>
          <a:xfrm rot="19093878">
            <a:off x="2856711" y="3872450"/>
            <a:ext cx="639407" cy="584775"/>
          </a:xfrm>
          <a:prstGeom prst="rect">
            <a:avLst/>
          </a:prstGeom>
          <a:noFill/>
        </p:spPr>
        <p:txBody>
          <a:bodyPr wrap="none" rtlCol="0">
            <a:spAutoFit/>
          </a:bodyPr>
          <a:lstStyle/>
          <a:p>
            <a:pPr algn="ctr"/>
            <a:r>
              <a:rPr lang="en-US" sz="1600" dirty="0" smtClean="0"/>
              <a:t>await</a:t>
            </a:r>
          </a:p>
          <a:p>
            <a:pPr algn="ctr"/>
            <a:r>
              <a:rPr lang="en-US" sz="1600" dirty="0" smtClean="0"/>
              <a:t>lock</a:t>
            </a:r>
          </a:p>
        </p:txBody>
      </p:sp>
      <p:sp>
        <p:nvSpPr>
          <p:cNvPr id="44" name="TextBox 43"/>
          <p:cNvSpPr txBox="1"/>
          <p:nvPr/>
        </p:nvSpPr>
        <p:spPr>
          <a:xfrm rot="16200000">
            <a:off x="3706484" y="3883709"/>
            <a:ext cx="639407" cy="584775"/>
          </a:xfrm>
          <a:prstGeom prst="rect">
            <a:avLst/>
          </a:prstGeom>
          <a:noFill/>
        </p:spPr>
        <p:txBody>
          <a:bodyPr wrap="none" rtlCol="0">
            <a:spAutoFit/>
          </a:bodyPr>
          <a:lstStyle/>
          <a:p>
            <a:pPr algn="ctr"/>
            <a:r>
              <a:rPr lang="en-US" sz="1600" dirty="0" smtClean="0"/>
              <a:t>await</a:t>
            </a:r>
          </a:p>
          <a:p>
            <a:pPr algn="ctr"/>
            <a:r>
              <a:rPr lang="en-US" sz="1600" dirty="0" smtClean="0"/>
              <a:t>sleep</a:t>
            </a:r>
          </a:p>
        </p:txBody>
      </p:sp>
      <p:sp>
        <p:nvSpPr>
          <p:cNvPr id="45" name="TextBox 44"/>
          <p:cNvSpPr txBox="1"/>
          <p:nvPr/>
        </p:nvSpPr>
        <p:spPr>
          <a:xfrm rot="16200000">
            <a:off x="4457257" y="3837317"/>
            <a:ext cx="814261" cy="584775"/>
          </a:xfrm>
          <a:prstGeom prst="rect">
            <a:avLst/>
          </a:prstGeom>
          <a:noFill/>
        </p:spPr>
        <p:txBody>
          <a:bodyPr wrap="none" rtlCol="0">
            <a:spAutoFit/>
          </a:bodyPr>
          <a:lstStyle/>
          <a:p>
            <a:pPr algn="ctr"/>
            <a:r>
              <a:rPr lang="en-US" sz="1600" dirty="0" smtClean="0"/>
              <a:t>Interval</a:t>
            </a:r>
          </a:p>
          <a:p>
            <a:pPr algn="ctr"/>
            <a:r>
              <a:rPr lang="en-US" sz="1600" dirty="0" smtClean="0"/>
              <a:t>expires</a:t>
            </a:r>
          </a:p>
        </p:txBody>
      </p:sp>
      <p:sp>
        <p:nvSpPr>
          <p:cNvPr id="46" name="TextBox 45"/>
          <p:cNvSpPr txBox="1"/>
          <p:nvPr/>
        </p:nvSpPr>
        <p:spPr>
          <a:xfrm rot="2638747">
            <a:off x="5212760" y="3486828"/>
            <a:ext cx="1677382" cy="584775"/>
          </a:xfrm>
          <a:prstGeom prst="rect">
            <a:avLst/>
          </a:prstGeom>
          <a:noFill/>
        </p:spPr>
        <p:txBody>
          <a:bodyPr wrap="none" rtlCol="0">
            <a:spAutoFit/>
          </a:bodyPr>
          <a:lstStyle/>
          <a:p>
            <a:pPr algn="ctr"/>
            <a:r>
              <a:rPr lang="en-US" sz="1600" dirty="0" smtClean="0"/>
              <a:t>Thread completes</a:t>
            </a:r>
          </a:p>
          <a:p>
            <a:pPr algn="ctr"/>
            <a:r>
              <a:rPr lang="en-US" sz="1600" dirty="0" smtClean="0"/>
              <a:t>Task</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cTn>
                              </p:par>
                              <p:par>
                                <p:cTn id="23" presetID="3" presetClass="entr" presetSubtype="1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blinds(horizontal)">
                                      <p:cBhvr>
                                        <p:cTn id="35" dur="500"/>
                                        <p:tgtEl>
                                          <p:spTgt spid="43"/>
                                        </p:tgtEl>
                                      </p:cBhvr>
                                    </p:animEffect>
                                  </p:childTnLst>
                                </p:cTn>
                              </p:par>
                              <p:par>
                                <p:cTn id="36" presetID="3" presetClass="entr" presetSubtype="1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horizontal)">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linds(horizontal)">
                                      <p:cBhvr>
                                        <p:cTn id="48" dur="500"/>
                                        <p:tgtEl>
                                          <p:spTgt spid="2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blinds(horizontal)">
                                      <p:cBhvr>
                                        <p:cTn id="51" dur="500"/>
                                        <p:tgtEl>
                                          <p:spTgt spid="4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linds(horizontal)">
                                      <p:cBhvr>
                                        <p:cTn id="56" dur="500"/>
                                        <p:tgtEl>
                                          <p:spTgt spid="44"/>
                                        </p:tgtEl>
                                      </p:cBhvr>
                                    </p:animEffect>
                                  </p:childTnLst>
                                </p:cTn>
                              </p:par>
                              <p:par>
                                <p:cTn id="57" presetID="3" presetClass="entr" presetSubtype="1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linds(horizontal)">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blinds(horizontal)">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blinds(horizontal)">
                                      <p:cBhvr>
                                        <p:cTn id="69" dur="500"/>
                                        <p:tgtEl>
                                          <p:spTgt spid="33"/>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blinds(horizontal)">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blinds(horizontal)">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blinds(horizontal)">
                                      <p:cBhvr>
                                        <p:cTn id="85" dur="5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blinds(horizontal)">
                                      <p:cBhvr>
                                        <p:cTn id="90" dur="500"/>
                                        <p:tgtEl>
                                          <p:spTgt spid="10"/>
                                        </p:tgtEl>
                                      </p:cBhvr>
                                    </p:animEffect>
                                  </p:childTnLst>
                                </p:cTn>
                              </p:par>
                              <p:par>
                                <p:cTn id="91" presetID="3" presetClass="entr" presetSubtype="10" fill="hold"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blinds(horizontal)">
                                      <p:cBhvr>
                                        <p:cTn id="93" dur="500"/>
                                        <p:tgtEl>
                                          <p:spTgt spid="13"/>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blinds(horizontal)">
                                      <p:cBhvr>
                                        <p:cTn id="9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38" grpId="0" animBg="1"/>
      <p:bldP spid="41" grpId="0"/>
      <p:bldP spid="42" grpId="0"/>
      <p:bldP spid="43" grpId="0"/>
      <p:bldP spid="44" grpId="0"/>
      <p:bldP spid="4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Thread in Java</a:t>
            </a:r>
            <a:endParaRPr lang="en-US" dirty="0"/>
          </a:p>
        </p:txBody>
      </p:sp>
      <p:sp>
        <p:nvSpPr>
          <p:cNvPr id="3" name="Content Placeholder 2"/>
          <p:cNvSpPr>
            <a:spLocks noGrp="1"/>
          </p:cNvSpPr>
          <p:nvPr>
            <p:ph idx="1"/>
          </p:nvPr>
        </p:nvSpPr>
        <p:spPr/>
        <p:txBody>
          <a:bodyPr/>
          <a:lstStyle/>
          <a:p>
            <a:r>
              <a:rPr lang="en-US" dirty="0" smtClean="0"/>
              <a:t>There are two ways in which we can create a Thread in Java</a:t>
            </a:r>
          </a:p>
          <a:p>
            <a:pPr marL="914400" lvl="1" indent="-457200">
              <a:buFont typeface="+mj-lt"/>
              <a:buAutoNum type="arabicPeriod"/>
            </a:pPr>
            <a:r>
              <a:rPr lang="en-US" dirty="0" smtClean="0"/>
              <a:t>Creating a Thread by </a:t>
            </a:r>
            <a:r>
              <a:rPr lang="en-US" b="1" dirty="0" smtClean="0"/>
              <a:t>extending</a:t>
            </a:r>
            <a:r>
              <a:rPr lang="en-US" dirty="0" smtClean="0"/>
              <a:t> the </a:t>
            </a:r>
            <a:r>
              <a:rPr lang="en-US" b="1" dirty="0" smtClean="0"/>
              <a:t>Thread</a:t>
            </a:r>
            <a:r>
              <a:rPr lang="en-US" dirty="0" smtClean="0"/>
              <a:t> </a:t>
            </a:r>
            <a:r>
              <a:rPr lang="en-US" b="1" dirty="0" smtClean="0"/>
              <a:t>class</a:t>
            </a:r>
          </a:p>
          <a:p>
            <a:pPr marL="914400" lvl="1" indent="-457200">
              <a:buFont typeface="+mj-lt"/>
              <a:buAutoNum type="arabicPeriod"/>
            </a:pPr>
            <a:r>
              <a:rPr lang="en-US" dirty="0" smtClean="0"/>
              <a:t>Creating a Thread by </a:t>
            </a:r>
            <a:r>
              <a:rPr lang="en-US" b="1" dirty="0" smtClean="0"/>
              <a:t>implementing</a:t>
            </a:r>
            <a:r>
              <a:rPr lang="en-US" dirty="0" smtClean="0"/>
              <a:t> the </a:t>
            </a:r>
            <a:r>
              <a:rPr lang="en-US" b="1" dirty="0" err="1" smtClean="0"/>
              <a:t>Runnable</a:t>
            </a:r>
            <a:r>
              <a:rPr lang="en-US" dirty="0" smtClean="0"/>
              <a:t> </a:t>
            </a:r>
            <a:r>
              <a:rPr lang="en-US" b="1" dirty="0" smtClean="0"/>
              <a:t>interface</a:t>
            </a:r>
          </a:p>
          <a:p>
            <a:pPr marL="914400" lvl="1" indent="-457200">
              <a:buFont typeface="+mj-lt"/>
              <a:buAutoNum type="arabicPeriod"/>
            </a:pPr>
            <a:endParaRPr lang="en-US" b="1" dirty="0" smtClean="0"/>
          </a:p>
          <a:p>
            <a:pPr marL="514350" indent="-457200"/>
            <a:r>
              <a:rPr lang="en-US" dirty="0" smtClean="0"/>
              <a:t>We will look in to each of this method with example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By Extending Thread Class</a:t>
            </a:r>
            <a:endParaRPr lang="en-US" dirty="0"/>
          </a:p>
        </p:txBody>
      </p:sp>
      <p:sp>
        <p:nvSpPr>
          <p:cNvPr id="3" name="Content Placeholder 2"/>
          <p:cNvSpPr>
            <a:spLocks noGrp="1"/>
          </p:cNvSpPr>
          <p:nvPr>
            <p:ph idx="1"/>
          </p:nvPr>
        </p:nvSpPr>
        <p:spPr/>
        <p:txBody>
          <a:bodyPr/>
          <a:lstStyle/>
          <a:p>
            <a:pPr algn="just"/>
            <a:r>
              <a:rPr lang="en-US" dirty="0" smtClean="0"/>
              <a:t>One way to create a thread is to create a new class that extends Thread, and then to create an instance of that class. </a:t>
            </a:r>
          </a:p>
          <a:p>
            <a:pPr algn="just"/>
            <a:r>
              <a:rPr lang="en-US" dirty="0" smtClean="0"/>
              <a:t>The extending class must override the run( ) method, which is the entry point for the new thread. </a:t>
            </a:r>
          </a:p>
          <a:p>
            <a:pPr algn="just"/>
            <a:r>
              <a:rPr lang="en-US" dirty="0" smtClean="0"/>
              <a:t>It must also call start( ) to begin execution of the new thread.</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with Thread Class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7</a:t>
            </a:fld>
            <a:endParaRPr lang="en-US"/>
          </a:p>
        </p:txBody>
      </p:sp>
      <p:sp>
        <p:nvSpPr>
          <p:cNvPr id="5" name="Rectangle 4"/>
          <p:cNvSpPr/>
          <p:nvPr/>
        </p:nvSpPr>
        <p:spPr>
          <a:xfrm>
            <a:off x="228600" y="1073289"/>
            <a:ext cx="8534400" cy="5632311"/>
          </a:xfrm>
          <a:prstGeom prst="rect">
            <a:avLst/>
          </a:prstGeom>
        </p:spPr>
        <p:txBody>
          <a:bodyPr wrap="square">
            <a:spAutoFit/>
          </a:bodyPr>
          <a:lstStyle/>
          <a:p>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MyThread</a:t>
            </a:r>
            <a:r>
              <a:rPr lang="en-US" b="1" dirty="0" smtClean="0">
                <a:solidFill>
                  <a:srgbClr val="000000"/>
                </a:solidFill>
                <a:latin typeface="Consolas"/>
              </a:rPr>
              <a:t> </a:t>
            </a:r>
            <a:r>
              <a:rPr lang="en-US" b="1" dirty="0" smtClean="0">
                <a:solidFill>
                  <a:srgbClr val="7F0055"/>
                </a:solidFill>
                <a:latin typeface="Consolas"/>
              </a:rPr>
              <a:t>extends</a:t>
            </a:r>
            <a:r>
              <a:rPr lang="en-US" b="1" dirty="0" smtClean="0">
                <a:solidFill>
                  <a:srgbClr val="000000"/>
                </a:solidFill>
                <a:latin typeface="Consolas"/>
              </a:rPr>
              <a:t> Thread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run()</a:t>
            </a:r>
            <a:r>
              <a:rPr lang="en-US" dirty="0" smtClean="0">
                <a:solidFill>
                  <a:srgbClr val="000000"/>
                </a:solidFill>
                <a:latin typeface="Consolas"/>
              </a:rPr>
              <a:t>{</a:t>
            </a:r>
            <a:endParaRPr lang="en-US" dirty="0" smtClean="0">
              <a:latin typeface="Consolas"/>
            </a:endParaRP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i</a:t>
            </a:r>
            <a:r>
              <a:rPr lang="en-US" b="1" dirty="0" smtClean="0">
                <a:solidFill>
                  <a:srgbClr val="000000"/>
                </a:solidFill>
                <a:latin typeface="Consolas"/>
              </a:rPr>
              <a:t>=0;</a:t>
            </a:r>
            <a:r>
              <a:rPr lang="en-US" b="1" dirty="0" smtClean="0">
                <a:solidFill>
                  <a:srgbClr val="6A3E3E"/>
                </a:solidFill>
                <a:latin typeface="Consolas"/>
              </a:rPr>
              <a:t>i</a:t>
            </a:r>
            <a:r>
              <a:rPr lang="en-US" b="1" dirty="0" smtClean="0">
                <a:solidFill>
                  <a:srgbClr val="000000"/>
                </a:solidFill>
                <a:latin typeface="Consolas"/>
              </a:rPr>
              <a:t>&lt;100;</a:t>
            </a:r>
            <a:r>
              <a:rPr lang="en-US" b="1" dirty="0" smtClean="0">
                <a:solidFill>
                  <a:srgbClr val="6A3E3E"/>
                </a:solidFill>
                <a:latin typeface="Consolas"/>
              </a:rPr>
              <a:t>i</a:t>
            </a:r>
            <a:r>
              <a:rPr lang="en-US" b="1" dirty="0" smtClean="0">
                <a:solidFill>
                  <a:srgbClr val="000000"/>
                </a:solidFill>
                <a:latin typeface="Consolas"/>
              </a:rPr>
              <a:t>++)</a:t>
            </a:r>
            <a:r>
              <a:rPr lang="en-US"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"Call No = "</a:t>
            </a:r>
            <a:r>
              <a:rPr lang="en-US" b="1" i="1" dirty="0" smtClean="0">
                <a:solidFill>
                  <a:srgbClr val="000000"/>
                </a:solidFill>
                <a:latin typeface="Consolas"/>
              </a:rPr>
              <a:t>+ </a:t>
            </a:r>
            <a:r>
              <a:rPr lang="en-US" b="1" i="1" dirty="0" err="1" smtClean="0">
                <a:solidFill>
                  <a:srgbClr val="6A3E3E"/>
                </a:solidFill>
                <a:latin typeface="Consolas"/>
              </a:rPr>
              <a:t>i</a:t>
            </a:r>
            <a:r>
              <a:rPr lang="en-US" b="1" i="1" dirty="0" smtClean="0">
                <a:solidFill>
                  <a:srgbClr val="000000"/>
                </a:solidFill>
                <a:latin typeface="Consolas"/>
              </a:rPr>
              <a:t>);</a:t>
            </a:r>
          </a:p>
          <a:p>
            <a:pPr lvl="3"/>
            <a:r>
              <a:rPr lang="en-US" b="1" dirty="0" smtClean="0">
                <a:solidFill>
                  <a:srgbClr val="7F0055"/>
                </a:solidFill>
                <a:latin typeface="Consolas"/>
              </a:rPr>
              <a:t>try</a:t>
            </a:r>
            <a:r>
              <a:rPr lang="en-US" b="1" dirty="0" smtClean="0">
                <a:solidFill>
                  <a:srgbClr val="000000"/>
                </a:solidFill>
                <a:latin typeface="Consolas"/>
              </a:rPr>
              <a:t> {</a:t>
            </a:r>
          </a:p>
          <a:p>
            <a:pPr lvl="3"/>
            <a:r>
              <a:rPr lang="en-US" i="1" dirty="0" smtClean="0">
                <a:solidFill>
                  <a:srgbClr val="000000"/>
                </a:solidFill>
                <a:latin typeface="Consolas"/>
              </a:rPr>
              <a:t>	sleep(1000);</a:t>
            </a:r>
          </a:p>
          <a:p>
            <a:pPr lvl="3"/>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a:t>
            </a:r>
            <a:r>
              <a:rPr lang="en-US" b="1" dirty="0" err="1" smtClean="0">
                <a:solidFill>
                  <a:srgbClr val="000000"/>
                </a:solidFill>
                <a:latin typeface="Consolas"/>
              </a:rPr>
              <a:t>InterruptedException</a:t>
            </a:r>
            <a:r>
              <a:rPr lang="en-US" b="1" dirty="0" smtClean="0">
                <a:solidFill>
                  <a:srgbClr val="000000"/>
                </a:solidFill>
                <a:latin typeface="Consolas"/>
              </a:rPr>
              <a:t> </a:t>
            </a:r>
            <a:r>
              <a:rPr lang="en-US" b="1" dirty="0" smtClean="0">
                <a:solidFill>
                  <a:srgbClr val="6A3E3E"/>
                </a:solidFill>
                <a:latin typeface="Consolas"/>
              </a:rPr>
              <a:t>e</a:t>
            </a:r>
            <a:r>
              <a:rPr lang="en-US" b="1" dirty="0" smtClean="0">
                <a:solidFill>
                  <a:srgbClr val="000000"/>
                </a:solidFill>
                <a:latin typeface="Consolas"/>
              </a:rPr>
              <a:t>) {</a:t>
            </a:r>
          </a:p>
          <a:p>
            <a:pPr lvl="4"/>
            <a:r>
              <a:rPr lang="en-US" dirty="0" err="1" smtClean="0">
                <a:solidFill>
                  <a:srgbClr val="6A3E3E"/>
                </a:solidFill>
                <a:latin typeface="Consolas"/>
              </a:rPr>
              <a:t>e</a:t>
            </a:r>
            <a:r>
              <a:rPr lang="en-US" dirty="0" err="1" smtClean="0">
                <a:solidFill>
                  <a:srgbClr val="000000"/>
                </a:solidFill>
                <a:latin typeface="Consolas"/>
              </a:rPr>
              <a:t>.printStackTrace</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DemoThread</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a:t>
            </a:r>
            <a:r>
              <a:rPr lang="en-US" dirty="0" smtClean="0">
                <a:solidFill>
                  <a:srgbClr val="000000"/>
                </a:solidFill>
                <a:latin typeface="Consolas"/>
              </a:rPr>
              <a:t>{</a:t>
            </a:r>
          </a:p>
          <a:p>
            <a:pPr lvl="2"/>
            <a:r>
              <a:rPr lang="en-US" dirty="0" err="1" smtClean="0">
                <a:solidFill>
                  <a:srgbClr val="000000"/>
                </a:solidFill>
                <a:latin typeface="Consolas"/>
              </a:rPr>
              <a:t>MyThread</a:t>
            </a:r>
            <a:r>
              <a:rPr lang="en-US" dirty="0" smtClean="0">
                <a:solidFill>
                  <a:srgbClr val="000000"/>
                </a:solidFill>
                <a:latin typeface="Consolas"/>
              </a:rPr>
              <a:t> </a:t>
            </a:r>
            <a:r>
              <a:rPr lang="en-US" dirty="0" smtClean="0">
                <a:solidFill>
                  <a:srgbClr val="6A3E3E"/>
                </a:solidFill>
                <a:latin typeface="Consolas"/>
              </a:rPr>
              <a:t>m</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MyThread</a:t>
            </a:r>
            <a:r>
              <a:rPr lang="en-US" b="1" dirty="0" smtClean="0">
                <a:solidFill>
                  <a:srgbClr val="000000"/>
                </a:solidFill>
                <a:latin typeface="Consolas"/>
              </a:rPr>
              <a:t>();</a:t>
            </a:r>
            <a:endParaRPr lang="en-US" dirty="0" smtClean="0">
              <a:solidFill>
                <a:srgbClr val="000000"/>
              </a:solidFill>
              <a:latin typeface="Consolas"/>
            </a:endParaRPr>
          </a:p>
          <a:p>
            <a:pPr lvl="2"/>
            <a:r>
              <a:rPr lang="en-US" dirty="0" err="1" smtClean="0">
                <a:solidFill>
                  <a:srgbClr val="6A3E3E"/>
                </a:solidFill>
                <a:latin typeface="Consolas"/>
              </a:rPr>
              <a:t>m</a:t>
            </a:r>
            <a:r>
              <a:rPr lang="en-US" dirty="0" err="1" smtClean="0">
                <a:solidFill>
                  <a:srgbClr val="000000"/>
                </a:solidFill>
                <a:latin typeface="Consolas"/>
              </a:rPr>
              <a:t>.start</a:t>
            </a:r>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smtClean="0"/>
          </a:p>
          <a:p>
            <a:endParaRPr lang="en-US" dirty="0" smtClean="0">
              <a:solidFill>
                <a:srgbClr val="000000"/>
              </a:solidFill>
              <a:latin typeface="Consolas"/>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1" end="11"/>
                                            </p:txEl>
                                          </p:spTgt>
                                        </p:tgtEl>
                                        <p:attrNameLst>
                                          <p:attrName>style.visibility</p:attrName>
                                        </p:attrNameLst>
                                      </p:cBhvr>
                                      <p:to>
                                        <p:strVal val="visible"/>
                                      </p:to>
                                    </p:set>
                                    <p:animEffect transition="in" filter="blinds(horizontal)">
                                      <p:cBhvr>
                                        <p:cTn id="12" dur="500"/>
                                        <p:tgtEl>
                                          <p:spTgt spid="5">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blinds(horizontal)">
                                      <p:cBhvr>
                                        <p:cTn id="22" dur="500"/>
                                        <p:tgtEl>
                                          <p:spTgt spid="5">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linds(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blinds(horizont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blinds(horizontal)">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blinds(horizontal)">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blinds(horizontal)">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blinds(horizontal)">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blinds(horizontal)">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blinds(horizontal)">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blinds(horizontal)">
                                      <p:cBhvr>
                                        <p:cTn id="72" dur="5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Effect transition="in" filter="blinds(horizontal)">
                                      <p:cBhvr>
                                        <p:cTn id="77" dur="500"/>
                                        <p:tgtEl>
                                          <p:spTgt spid="5">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
                                            <p:txEl>
                                              <p:pRg st="15" end="15"/>
                                            </p:txEl>
                                          </p:spTgt>
                                        </p:tgtEl>
                                        <p:attrNameLst>
                                          <p:attrName>style.visibility</p:attrName>
                                        </p:attrNameLst>
                                      </p:cBhvr>
                                      <p:to>
                                        <p:strVal val="visible"/>
                                      </p:to>
                                    </p:set>
                                    <p:animEffect transition="in" filter="blinds(horizontal)">
                                      <p:cBhvr>
                                        <p:cTn id="82" dur="500"/>
                                        <p:tgtEl>
                                          <p:spTgt spid="5">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
                                            <p:txEl>
                                              <p:pRg st="16" end="16"/>
                                            </p:txEl>
                                          </p:spTgt>
                                        </p:tgtEl>
                                        <p:attrNameLst>
                                          <p:attrName>style.visibility</p:attrName>
                                        </p:attrNameLst>
                                      </p:cBhvr>
                                      <p:to>
                                        <p:strVal val="visible"/>
                                      </p:to>
                                    </p:set>
                                    <p:animEffect transition="in" filter="blinds(horizontal)">
                                      <p:cBhvr>
                                        <p:cTn id="87" dur="500"/>
                                        <p:tgtEl>
                                          <p:spTgt spid="5">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
                                            <p:txEl>
                                              <p:pRg st="17" end="17"/>
                                            </p:txEl>
                                          </p:spTgt>
                                        </p:tgtEl>
                                        <p:attrNameLst>
                                          <p:attrName>style.visibility</p:attrName>
                                        </p:attrNameLst>
                                      </p:cBhvr>
                                      <p:to>
                                        <p:strVal val="visible"/>
                                      </p:to>
                                    </p:set>
                                    <p:animEffect transition="in" filter="blinds(horizontal)">
                                      <p:cBhvr>
                                        <p:cTn id="92"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By Implementing </a:t>
            </a:r>
            <a:r>
              <a:rPr lang="en-US" dirty="0" err="1" smtClean="0"/>
              <a:t>Runnable</a:t>
            </a:r>
            <a:r>
              <a:rPr lang="en-US" dirty="0" smtClean="0"/>
              <a:t> Interface</a:t>
            </a:r>
            <a:endParaRPr lang="en-US" dirty="0"/>
          </a:p>
        </p:txBody>
      </p:sp>
      <p:sp>
        <p:nvSpPr>
          <p:cNvPr id="3" name="Content Placeholder 2"/>
          <p:cNvSpPr>
            <a:spLocks noGrp="1"/>
          </p:cNvSpPr>
          <p:nvPr>
            <p:ph idx="1"/>
          </p:nvPr>
        </p:nvSpPr>
        <p:spPr>
          <a:xfrm>
            <a:off x="190500" y="990600"/>
            <a:ext cx="8763000" cy="5562600"/>
          </a:xfrm>
        </p:spPr>
        <p:txBody>
          <a:bodyPr>
            <a:normAutofit/>
          </a:bodyPr>
          <a:lstStyle/>
          <a:p>
            <a:pPr algn="just"/>
            <a:r>
              <a:rPr lang="en-US" dirty="0" smtClean="0"/>
              <a:t>The easiest way to create a thread is to create a class that implements the </a:t>
            </a:r>
            <a:r>
              <a:rPr lang="en-US" dirty="0" err="1" smtClean="0"/>
              <a:t>Runnable</a:t>
            </a:r>
            <a:r>
              <a:rPr lang="en-US" dirty="0" smtClean="0"/>
              <a:t> interface. </a:t>
            </a:r>
          </a:p>
          <a:p>
            <a:pPr algn="just"/>
            <a:r>
              <a:rPr lang="en-US" dirty="0" smtClean="0"/>
              <a:t>To implement </a:t>
            </a:r>
            <a:r>
              <a:rPr lang="en-US" dirty="0" err="1" smtClean="0"/>
              <a:t>Runnable</a:t>
            </a:r>
            <a:r>
              <a:rPr lang="en-US" dirty="0" smtClean="0"/>
              <a:t>, a class need to implement only a single method called run(), which is declared like this: </a:t>
            </a:r>
          </a:p>
          <a:p>
            <a:pPr algn="just">
              <a:buNone/>
            </a:pPr>
            <a:r>
              <a:rPr lang="en-US" dirty="0" smtClean="0"/>
              <a:t>		public void run( ) </a:t>
            </a:r>
          </a:p>
          <a:p>
            <a:pPr algn="just"/>
            <a:r>
              <a:rPr lang="en-US" dirty="0" smtClean="0"/>
              <a:t>After creating a class that implements </a:t>
            </a:r>
            <a:r>
              <a:rPr lang="en-US" dirty="0" err="1" smtClean="0"/>
              <a:t>Runnable</a:t>
            </a:r>
            <a:r>
              <a:rPr lang="en-US" dirty="0" smtClean="0"/>
              <a:t> will instantiate an object of type Thread from within that class. Thread defines several constructors. The one that we will use is shown here: </a:t>
            </a:r>
          </a:p>
          <a:p>
            <a:pPr algn="just">
              <a:buNone/>
            </a:pPr>
            <a:r>
              <a:rPr lang="en-US" dirty="0" smtClean="0"/>
              <a:t>		Thread(</a:t>
            </a:r>
            <a:r>
              <a:rPr lang="en-US" dirty="0" err="1" smtClean="0"/>
              <a:t>Runnable</a:t>
            </a:r>
            <a:r>
              <a:rPr lang="en-US" dirty="0" smtClean="0"/>
              <a:t> </a:t>
            </a:r>
            <a:r>
              <a:rPr lang="en-US" dirty="0" err="1" smtClean="0"/>
              <a:t>threadOb</a:t>
            </a:r>
            <a:r>
              <a:rPr lang="en-US" dirty="0" smtClean="0"/>
              <a:t>, String </a:t>
            </a:r>
            <a:r>
              <a:rPr lang="en-US" dirty="0" err="1" smtClean="0"/>
              <a:t>threadName</a:t>
            </a:r>
            <a:r>
              <a:rPr lang="en-US" dirty="0" smtClean="0"/>
              <a:t>);</a:t>
            </a:r>
          </a:p>
          <a:p>
            <a:pPr algn="just"/>
            <a:r>
              <a:rPr lang="en-US" dirty="0" smtClean="0"/>
              <a:t>Here </a:t>
            </a:r>
            <a:r>
              <a:rPr lang="en-US" dirty="0" err="1" smtClean="0"/>
              <a:t>threadOb</a:t>
            </a:r>
            <a:r>
              <a:rPr lang="en-US" dirty="0" smtClean="0"/>
              <a:t> is an instance of a class that implements the </a:t>
            </a:r>
            <a:r>
              <a:rPr lang="en-US" dirty="0" err="1" smtClean="0"/>
              <a:t>Runnable</a:t>
            </a:r>
            <a:r>
              <a:rPr lang="en-US" dirty="0" smtClean="0"/>
              <a:t> interface and the name of the new thread is specified by </a:t>
            </a:r>
            <a:r>
              <a:rPr lang="en-US" dirty="0" err="1" smtClean="0"/>
              <a:t>threadName</a:t>
            </a:r>
            <a:r>
              <a:rPr lang="en-US" dirty="0" smtClean="0"/>
              <a:t>. </a:t>
            </a:r>
          </a:p>
          <a:p>
            <a:pPr algn="just"/>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with </a:t>
            </a:r>
            <a:r>
              <a:rPr lang="en-US" dirty="0" err="1" smtClean="0"/>
              <a:t>Runnable</a:t>
            </a:r>
            <a:r>
              <a:rPr lang="en-US" dirty="0" smtClean="0"/>
              <a:t> Interface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9</a:t>
            </a:fld>
            <a:endParaRPr lang="en-US"/>
          </a:p>
        </p:txBody>
      </p:sp>
      <p:sp>
        <p:nvSpPr>
          <p:cNvPr id="6" name="Rectangle 5"/>
          <p:cNvSpPr/>
          <p:nvPr/>
        </p:nvSpPr>
        <p:spPr>
          <a:xfrm>
            <a:off x="228600" y="990600"/>
            <a:ext cx="8686800" cy="5078313"/>
          </a:xfrm>
          <a:prstGeom prst="rect">
            <a:avLst/>
          </a:prstGeom>
        </p:spPr>
        <p:txBody>
          <a:bodyPr wrap="square">
            <a:spAutoFit/>
          </a:bodyPr>
          <a:lstStyle/>
          <a:p>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MyRunnable</a:t>
            </a:r>
            <a:r>
              <a:rPr lang="en-US" b="1" dirty="0" smtClean="0">
                <a:solidFill>
                  <a:srgbClr val="000000"/>
                </a:solidFill>
                <a:latin typeface="Consolas"/>
              </a:rPr>
              <a:t> </a:t>
            </a:r>
            <a:r>
              <a:rPr lang="en-US" b="1" dirty="0" smtClean="0">
                <a:solidFill>
                  <a:srgbClr val="7F0055"/>
                </a:solidFill>
                <a:latin typeface="Consolas"/>
              </a:rPr>
              <a:t>implements</a:t>
            </a:r>
            <a:r>
              <a:rPr lang="en-US" b="1" dirty="0" smtClean="0">
                <a:solidFill>
                  <a:srgbClr val="000000"/>
                </a:solidFill>
                <a:latin typeface="Consolas"/>
              </a:rPr>
              <a:t> </a:t>
            </a:r>
            <a:r>
              <a:rPr lang="en-US" b="1" dirty="0" err="1" smtClean="0">
                <a:solidFill>
                  <a:srgbClr val="000000"/>
                </a:solidFill>
                <a:latin typeface="Consolas"/>
              </a:rPr>
              <a:t>Runnable</a:t>
            </a:r>
            <a:r>
              <a:rPr lang="en-US" b="1" dirty="0" smtClean="0">
                <a:solidFill>
                  <a:srgbClr val="000000"/>
                </a:solidFill>
                <a:latin typeface="Consolas"/>
              </a:rPr>
              <a:t> {</a:t>
            </a:r>
          </a:p>
          <a:p>
            <a:pPr lvl="1"/>
            <a:r>
              <a:rPr lang="en-US" dirty="0" smtClean="0">
                <a:solidFill>
                  <a:srgbClr val="000000"/>
                </a:solidFill>
                <a:latin typeface="Consolas"/>
              </a:rPr>
              <a:t>Thread </a:t>
            </a:r>
            <a:r>
              <a:rPr lang="en-US" dirty="0" smtClean="0">
                <a:solidFill>
                  <a:srgbClr val="0000C0"/>
                </a:solidFill>
                <a:latin typeface="Consolas"/>
              </a:rPr>
              <a:t>t</a:t>
            </a:r>
            <a:r>
              <a:rPr lang="en-US"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err="1" smtClean="0">
                <a:solidFill>
                  <a:srgbClr val="000000"/>
                </a:solidFill>
                <a:latin typeface="Consolas"/>
              </a:rPr>
              <a:t>MyRunnable</a:t>
            </a:r>
            <a:r>
              <a:rPr lang="en-US" b="1" dirty="0" smtClean="0">
                <a:solidFill>
                  <a:srgbClr val="000000"/>
                </a:solidFill>
                <a:latin typeface="Consolas"/>
              </a:rPr>
              <a:t>() {</a:t>
            </a:r>
          </a:p>
          <a:p>
            <a:pPr lvl="2"/>
            <a:r>
              <a:rPr lang="en-US" dirty="0" smtClean="0">
                <a:solidFill>
                  <a:srgbClr val="0000C0"/>
                </a:solidFill>
                <a:latin typeface="Consolas"/>
              </a:rPr>
              <a:t>t</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Thread(</a:t>
            </a:r>
            <a:r>
              <a:rPr lang="en-US" b="1" dirty="0" smtClean="0">
                <a:solidFill>
                  <a:srgbClr val="7F0055"/>
                </a:solidFill>
                <a:latin typeface="Consolas"/>
              </a:rPr>
              <a:t>this</a:t>
            </a:r>
            <a:r>
              <a:rPr lang="en-US" b="1" dirty="0" smtClean="0">
                <a:solidFill>
                  <a:srgbClr val="000000"/>
                </a:solidFill>
                <a:latin typeface="Consolas"/>
              </a:rPr>
              <a:t>, </a:t>
            </a:r>
            <a:r>
              <a:rPr lang="en-US" b="1" dirty="0" smtClean="0">
                <a:solidFill>
                  <a:srgbClr val="2A00FF"/>
                </a:solidFill>
                <a:latin typeface="Consolas"/>
              </a:rPr>
              <a:t>"My Thread"</a:t>
            </a:r>
            <a:r>
              <a:rPr lang="en-US" b="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"Child Thread "</a:t>
            </a:r>
            <a:r>
              <a:rPr lang="en-US" b="1" i="1" dirty="0" smtClean="0">
                <a:solidFill>
                  <a:srgbClr val="000000"/>
                </a:solidFill>
                <a:latin typeface="Consolas"/>
              </a:rPr>
              <a:t> + </a:t>
            </a:r>
            <a:r>
              <a:rPr lang="en-US" b="1" i="1" dirty="0" smtClean="0">
                <a:solidFill>
                  <a:srgbClr val="0000C0"/>
                </a:solidFill>
                <a:latin typeface="Consolas"/>
              </a:rPr>
              <a:t>t</a:t>
            </a:r>
            <a:r>
              <a:rPr lang="en-US" b="1" i="1" dirty="0" smtClean="0">
                <a:solidFill>
                  <a:srgbClr val="000000"/>
                </a:solidFill>
                <a:latin typeface="Consolas"/>
              </a:rPr>
              <a:t>);</a:t>
            </a:r>
          </a:p>
          <a:p>
            <a:pPr lvl="2"/>
            <a:r>
              <a:rPr lang="en-US" dirty="0" err="1" smtClean="0">
                <a:solidFill>
                  <a:srgbClr val="0000C0"/>
                </a:solidFill>
                <a:latin typeface="Consolas"/>
              </a:rPr>
              <a:t>t</a:t>
            </a:r>
            <a:r>
              <a:rPr lang="en-US" dirty="0" err="1" smtClean="0">
                <a:solidFill>
                  <a:srgbClr val="000000"/>
                </a:solidFill>
                <a:latin typeface="Consolas"/>
              </a:rPr>
              <a:t>.start</a:t>
            </a:r>
            <a:r>
              <a:rPr lang="en-US" dirty="0" smtClean="0">
                <a:solidFill>
                  <a:srgbClr val="000000"/>
                </a:solidFill>
                <a:latin typeface="Consolas"/>
              </a:rPr>
              <a:t>();</a:t>
            </a:r>
          </a:p>
          <a:p>
            <a:pPr lvl="1"/>
            <a:r>
              <a:rPr lang="en-US"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run() {</a:t>
            </a:r>
          </a:p>
          <a:p>
            <a:pPr lvl="2"/>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10; </a:t>
            </a:r>
            <a:r>
              <a:rPr lang="nn-NO" b="1" dirty="0" smtClean="0">
                <a:solidFill>
                  <a:srgbClr val="6A3E3E"/>
                </a:solidFill>
                <a:latin typeface="Consolas"/>
              </a:rPr>
              <a:t>i</a:t>
            </a:r>
            <a:r>
              <a:rPr lang="nn-NO" b="1" dirty="0" smtClean="0">
                <a:solidFill>
                  <a:srgbClr val="000000"/>
                </a:solidFill>
                <a:latin typeface="Consolas"/>
              </a:rPr>
              <a:t>++) {</a:t>
            </a:r>
          </a:p>
          <a:p>
            <a:pPr lvl="3"/>
            <a:r>
              <a:rPr lang="en-US" b="1" dirty="0" smtClean="0">
                <a:solidFill>
                  <a:srgbClr val="7F0055"/>
                </a:solidFill>
                <a:latin typeface="Consolas"/>
              </a:rPr>
              <a:t>try</a:t>
            </a:r>
            <a:r>
              <a:rPr lang="en-US" b="1" dirty="0" smtClean="0">
                <a:solidFill>
                  <a:srgbClr val="000000"/>
                </a:solidFill>
                <a:latin typeface="Consolas"/>
              </a:rPr>
              <a:t> {</a:t>
            </a:r>
          </a:p>
          <a:p>
            <a:pPr lvl="3"/>
            <a:r>
              <a:rPr lang="en-US" dirty="0" smtClean="0">
                <a:solidFill>
                  <a:srgbClr val="000000"/>
                </a:solidFill>
                <a:latin typeface="Consolas"/>
              </a:rPr>
              <a:t>	</a:t>
            </a:r>
            <a:r>
              <a:rPr lang="en-US" dirty="0" err="1" smtClean="0">
                <a:solidFill>
                  <a:srgbClr val="000000"/>
                </a:solidFill>
                <a:latin typeface="Consolas"/>
              </a:rPr>
              <a:t>Thread.</a:t>
            </a:r>
            <a:r>
              <a:rPr lang="en-US" i="1" dirty="0" err="1" smtClean="0">
                <a:solidFill>
                  <a:srgbClr val="000000"/>
                </a:solidFill>
                <a:latin typeface="Consolas"/>
              </a:rPr>
              <a:t>sleep</a:t>
            </a:r>
            <a:r>
              <a:rPr lang="en-US" i="1" dirty="0" smtClean="0">
                <a:solidFill>
                  <a:srgbClr val="000000"/>
                </a:solidFill>
                <a:latin typeface="Consolas"/>
              </a:rPr>
              <a:t>(1000);</a:t>
            </a:r>
          </a:p>
          <a:p>
            <a:pPr lvl="3"/>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"Child Thread "</a:t>
            </a:r>
            <a:r>
              <a:rPr lang="en-US" b="1" i="1" dirty="0" smtClean="0">
                <a:solidFill>
                  <a:srgbClr val="000000"/>
                </a:solidFill>
                <a:latin typeface="Consolas"/>
              </a:rPr>
              <a:t> + </a:t>
            </a:r>
            <a:r>
              <a:rPr lang="en-US" b="1" i="1" dirty="0" err="1" smtClean="0">
                <a:solidFill>
                  <a:srgbClr val="6A3E3E"/>
                </a:solidFill>
                <a:latin typeface="Consolas"/>
              </a:rPr>
              <a:t>i</a:t>
            </a:r>
            <a:r>
              <a:rPr lang="en-US" b="1" i="1" dirty="0" smtClean="0">
                <a:solidFill>
                  <a:srgbClr val="000000"/>
                </a:solidFill>
                <a:latin typeface="Consolas"/>
              </a:rPr>
              <a:t>);</a:t>
            </a:r>
          </a:p>
          <a:p>
            <a:pPr lvl="3"/>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a:t>
            </a:r>
            <a:r>
              <a:rPr lang="en-US" b="1" dirty="0" err="1" smtClean="0">
                <a:solidFill>
                  <a:srgbClr val="000000"/>
                </a:solidFill>
                <a:latin typeface="Consolas"/>
              </a:rPr>
              <a:t>InterruptedException</a:t>
            </a:r>
            <a:r>
              <a:rPr lang="en-US" b="1" dirty="0" smtClean="0">
                <a:solidFill>
                  <a:srgbClr val="000000"/>
                </a:solidFill>
                <a:latin typeface="Consolas"/>
              </a:rPr>
              <a:t> </a:t>
            </a:r>
            <a:r>
              <a:rPr lang="en-US" b="1" dirty="0" smtClean="0">
                <a:solidFill>
                  <a:srgbClr val="6A3E3E"/>
                </a:solidFill>
                <a:latin typeface="Consolas"/>
              </a:rPr>
              <a:t>e</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e</a:t>
            </a:r>
            <a:r>
              <a:rPr lang="en-US" dirty="0" err="1" smtClean="0">
                <a:solidFill>
                  <a:srgbClr val="000000"/>
                </a:solidFill>
                <a:latin typeface="Consolas"/>
              </a:rPr>
              <a:t>.printStackTrace</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linds(horizontal)">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blinds(horizontal)">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blinds(horizontal)">
                                      <p:cBhvr>
                                        <p:cTn id="62" dur="500"/>
                                        <p:tgtEl>
                                          <p:spTgt spid="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blinds(horizontal)">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blinds(horizontal)">
                                      <p:cBhvr>
                                        <p:cTn id="72" dur="500"/>
                                        <p:tgtEl>
                                          <p:spTgt spid="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
                                            <p:txEl>
                                              <p:pRg st="14" end="14"/>
                                            </p:txEl>
                                          </p:spTgt>
                                        </p:tgtEl>
                                        <p:attrNameLst>
                                          <p:attrName>style.visibility</p:attrName>
                                        </p:attrNameLst>
                                      </p:cBhvr>
                                      <p:to>
                                        <p:strVal val="visible"/>
                                      </p:to>
                                    </p:set>
                                    <p:animEffect transition="in" filter="blinds(horizontal)">
                                      <p:cBhvr>
                                        <p:cTn id="77" dur="500"/>
                                        <p:tgtEl>
                                          <p:spTgt spid="6">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
                                            <p:txEl>
                                              <p:pRg st="15" end="15"/>
                                            </p:txEl>
                                          </p:spTgt>
                                        </p:tgtEl>
                                        <p:attrNameLst>
                                          <p:attrName>style.visibility</p:attrName>
                                        </p:attrNameLst>
                                      </p:cBhvr>
                                      <p:to>
                                        <p:strVal val="visible"/>
                                      </p:to>
                                    </p:set>
                                    <p:animEffect transition="in" filter="blinds(horizontal)">
                                      <p:cBhvr>
                                        <p:cTn id="82" dur="500"/>
                                        <p:tgtEl>
                                          <p:spTgt spid="6">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
                                            <p:txEl>
                                              <p:pRg st="16" end="16"/>
                                            </p:txEl>
                                          </p:spTgt>
                                        </p:tgtEl>
                                        <p:attrNameLst>
                                          <p:attrName>style.visibility</p:attrName>
                                        </p:attrNameLst>
                                      </p:cBhvr>
                                      <p:to>
                                        <p:strVal val="visible"/>
                                      </p:to>
                                    </p:set>
                                    <p:animEffect transition="in" filter="blinds(horizontal)">
                                      <p:cBhvr>
                                        <p:cTn id="87" dur="500"/>
                                        <p:tgtEl>
                                          <p:spTgt spid="6">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
                                            <p:txEl>
                                              <p:pRg st="17" end="17"/>
                                            </p:txEl>
                                          </p:spTgt>
                                        </p:tgtEl>
                                        <p:attrNameLst>
                                          <p:attrName>style.visibility</p:attrName>
                                        </p:attrNameLst>
                                      </p:cBhvr>
                                      <p:to>
                                        <p:strVal val="visible"/>
                                      </p:to>
                                    </p:set>
                                    <p:animEffect transition="in" filter="blinds(horizontal)">
                                      <p:cBhvr>
                                        <p:cTn id="92"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4"/>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6787</TotalTime>
  <Words>1259</Words>
  <Application>Microsoft Office PowerPoint</Application>
  <PresentationFormat>On-screen Show (4:3)</PresentationFormat>
  <Paragraphs>238</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Consolas</vt:lpstr>
      <vt:lpstr>Open Sans</vt:lpstr>
      <vt:lpstr>Open Sans Extrabold</vt:lpstr>
      <vt:lpstr>Open Sans Semibold</vt:lpstr>
      <vt:lpstr>Times New Roman</vt:lpstr>
      <vt:lpstr>Wingdings</vt:lpstr>
      <vt:lpstr>Office Theme</vt:lpstr>
      <vt:lpstr>Unit - 7 Multithreading</vt:lpstr>
      <vt:lpstr>What is multithreading?</vt:lpstr>
      <vt:lpstr>Life cycle of a Thread</vt:lpstr>
      <vt:lpstr>Life cycle of a Thread (Cont.)</vt:lpstr>
      <vt:lpstr>Creating a Thread in Java</vt:lpstr>
      <vt:lpstr>1) By Extending Thread Class</vt:lpstr>
      <vt:lpstr>Example with Thread Class</vt:lpstr>
      <vt:lpstr>2) By Implementing Runnable Interface</vt:lpstr>
      <vt:lpstr>Example with Runnable Interface</vt:lpstr>
      <vt:lpstr>Example (Cont.)</vt:lpstr>
      <vt:lpstr>Different way to use Runnable</vt:lpstr>
      <vt:lpstr>Different way to use Runnable (Cont.)</vt:lpstr>
      <vt:lpstr>Thread Priority</vt:lpstr>
      <vt:lpstr>PowerPoint Presentation</vt:lpstr>
      <vt:lpstr>Thread Synchronization</vt:lpstr>
      <vt:lpstr>Thread Synchronization (Example)</vt:lpstr>
      <vt:lpstr>Example (cont.)</vt:lpstr>
      <vt:lpstr>Interprocess communication mechanism</vt:lpstr>
      <vt:lpstr>Producer-Consumer Problem</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cp:lastModifiedBy>
  <cp:revision>1110</cp:revision>
  <dcterms:created xsi:type="dcterms:W3CDTF">2013-05-17T03:00:03Z</dcterms:created>
  <dcterms:modified xsi:type="dcterms:W3CDTF">2017-10-30T03:15:38Z</dcterms:modified>
</cp:coreProperties>
</file>