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3" r:id="rId18"/>
    <p:sldId id="271"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TGxdY6iIqJtZbLC5IkLvvQ==" hashData="ZPDgJikQUwYIzOW8bFesWg2WVwOGXXZ/7KfpbviulP5wiFBFqZ5GjivY7AvyxM4kfVec6/OEnaM1uCpRmmULi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FF6702"/>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varScale="1">
        <p:scale>
          <a:sx n="65" d="100"/>
          <a:sy n="65" d="100"/>
        </p:scale>
        <p:origin x="81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30-10-2017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440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Unit-8 IO Programming	</a:t>
            </a:r>
            <a:r>
              <a:rPr lang="da-DK" sz="1800" baseline="0"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12"/>
          </p:nvPr>
        </p:nvSpPr>
        <p:spPr>
          <a:xfrm>
            <a:off x="7010400" y="6096000"/>
            <a:ext cx="2133600" cy="365125"/>
          </a:xfrm>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648200"/>
            <a:ext cx="9144000" cy="1828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4114800" cy="1676400"/>
          </a:xfrm>
        </p:spPr>
        <p:txBody>
          <a:bodyPr>
            <a:noAutofit/>
          </a:bodyPr>
          <a:lstStyle/>
          <a:p>
            <a:pPr algn="l">
              <a:spcBef>
                <a:spcPts val="0"/>
              </a:spcBef>
            </a:pPr>
            <a:r>
              <a:rPr lang="en-US" sz="4000" dirty="0" smtClean="0">
                <a:solidFill>
                  <a:schemeClr val="bg1"/>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bg1"/>
                </a:solidFill>
                <a:latin typeface="+mj-lt"/>
                <a:ea typeface="Open Sans Semibold" panose="020B0706030804020204" pitchFamily="34" charset="0"/>
                <a:cs typeface="Open Sans Semibold" panose="020B0706030804020204" pitchFamily="34" charset="0"/>
              </a:rPr>
              <a:t>Arjun</a:t>
            </a:r>
            <a:r>
              <a:rPr lang="en-US" sz="4000" dirty="0" smtClean="0">
                <a:solidFill>
                  <a:schemeClr val="bg1"/>
                </a:solidFill>
                <a:latin typeface="+mj-lt"/>
                <a:ea typeface="Open Sans Semibold" panose="020B0706030804020204" pitchFamily="34" charset="0"/>
                <a:cs typeface="Open Sans Semibold" panose="020B0706030804020204" pitchFamily="34" charset="0"/>
              </a:rPr>
              <a:t> V. </a:t>
            </a:r>
            <a:r>
              <a:rPr lang="en-US" sz="4000" dirty="0" err="1" smtClean="0">
                <a:solidFill>
                  <a:schemeClr val="bg1"/>
                </a:solidFill>
                <a:latin typeface="+mj-lt"/>
                <a:ea typeface="Open Sans Semibold" panose="020B0706030804020204" pitchFamily="34" charset="0"/>
                <a:cs typeface="Open Sans Semibold" panose="020B0706030804020204" pitchFamily="34" charset="0"/>
              </a:rPr>
              <a:t>Bala</a:t>
            </a:r>
            <a:endParaRPr lang="en-US" sz="4000" dirty="0" smtClean="0">
              <a:solidFill>
                <a:schemeClr val="bg1"/>
              </a:solidFill>
              <a:latin typeface="+mj-lt"/>
              <a:ea typeface="Open Sans Semibold" panose="020B0706030804020204" pitchFamily="34" charset="0"/>
              <a:cs typeface="Open Sans Semibold" panose="020B0706030804020204" pitchFamily="34" charset="0"/>
            </a:endParaRPr>
          </a:p>
          <a:p>
            <a:pPr algn="l">
              <a:spcBef>
                <a:spcPts val="0"/>
              </a:spcBef>
            </a:pPr>
            <a:r>
              <a:rPr lang="en-US" dirty="0" smtClean="0">
                <a:solidFill>
                  <a:schemeClr val="bg1"/>
                </a:solidFill>
                <a:latin typeface="+mj-lt"/>
                <a:ea typeface="Open Sans" panose="020B0606030504020204" pitchFamily="34" charset="0"/>
                <a:cs typeface="Open Sans" panose="020B0606030504020204" pitchFamily="34" charset="0"/>
              </a:rPr>
              <a:t>9624822202</a:t>
            </a:r>
            <a:endParaRPr lang="en-US" sz="2800" dirty="0" smtClean="0">
              <a:solidFill>
                <a:schemeClr val="bg1"/>
              </a:solidFill>
              <a:latin typeface="+mj-lt"/>
              <a:ea typeface="Open Sans" panose="020B0606030504020204" pitchFamily="34" charset="0"/>
              <a:cs typeface="Open Sans" panose="020B0606030504020204" pitchFamily="34" charset="0"/>
            </a:endParaRPr>
          </a:p>
          <a:p>
            <a:pPr algn="l">
              <a:spcBef>
                <a:spcPts val="0"/>
              </a:spcBef>
            </a:pPr>
            <a:r>
              <a:rPr lang="en-US" sz="2800" dirty="0" smtClean="0">
                <a:solidFill>
                  <a:schemeClr val="bg1"/>
                </a:solidFill>
                <a:latin typeface="+mj-lt"/>
                <a:ea typeface="Open Sans" panose="020B0606030504020204" pitchFamily="34" charset="0"/>
                <a:cs typeface="Open Sans" panose="020B0606030504020204" pitchFamily="34" charset="0"/>
              </a:rPr>
              <a:t>arjun.bala@darshan.ac.in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76200" y="152400"/>
            <a:ext cx="6553200" cy="4495800"/>
          </a:xfrm>
        </p:spPr>
        <p:txBody>
          <a:bodyPr anchor="b">
            <a:noAutofit/>
          </a:bodyPr>
          <a:lstStyle/>
          <a:p>
            <a:r>
              <a:rPr lang="en-US" sz="7200" b="1" dirty="0" smtClean="0">
                <a:latin typeface="+mj-lt"/>
                <a:ea typeface="Open Sans Semibold" panose="020B0706030804020204" pitchFamily="34" charset="0"/>
                <a:cs typeface="Open Sans Semibold" panose="020B0706030804020204" pitchFamily="34" charset="0"/>
              </a:rPr>
              <a:t>Unit - 8</a:t>
            </a:r>
            <a:br>
              <a:rPr lang="en-US" sz="7200" b="1" dirty="0" smtClean="0">
                <a:latin typeface="+mj-lt"/>
                <a:ea typeface="Open Sans Semibold" panose="020B0706030804020204" pitchFamily="34" charset="0"/>
                <a:cs typeface="Open Sans Semibold" panose="020B0706030804020204" pitchFamily="34" charset="0"/>
              </a:rPr>
            </a:br>
            <a:r>
              <a:rPr lang="en-US" sz="7200" b="1" dirty="0" smtClean="0">
                <a:latin typeface="+mj-lt"/>
                <a:ea typeface="Open Sans Semibold" panose="020B0706030804020204" pitchFamily="34" charset="0"/>
                <a:cs typeface="Open Sans Semibold" panose="020B0706030804020204" pitchFamily="34" charset="0"/>
              </a:rPr>
              <a:t>IO Programming</a:t>
            </a:r>
            <a:endParaRPr lang="en-US" sz="7200" b="1" dirty="0">
              <a:latin typeface="+mj-lt"/>
              <a:ea typeface="Open Sans Semibold" panose="020B0706030804020204" pitchFamily="34" charset="0"/>
              <a:cs typeface="Open Sans Semibold" panose="020B0706030804020204" pitchFamily="34" charset="0"/>
            </a:endParaRPr>
          </a:p>
        </p:txBody>
      </p:sp>
      <p:sp>
        <p:nvSpPr>
          <p:cNvPr id="9" name="Subtitle 2"/>
          <p:cNvSpPr txBox="1">
            <a:spLocks/>
          </p:cNvSpPr>
          <p:nvPr/>
        </p:nvSpPr>
        <p:spPr>
          <a:xfrm>
            <a:off x="4953000" y="4724400"/>
            <a:ext cx="3886200" cy="1676400"/>
          </a:xfrm>
          <a:prstGeom prst="rect">
            <a:avLst/>
          </a:prstGeom>
        </p:spPr>
        <p:txBody>
          <a:bodyPr vert="horz" lIns="91440" tIns="45720" rIns="91440" bIns="45720" rtlCol="0">
            <a:noAutofit/>
          </a:bodyPr>
          <a:lstStyle/>
          <a:p>
            <a:pPr lvl="0"/>
            <a:r>
              <a:rPr lang="en-US" sz="4000" dirty="0" smtClean="0">
                <a:solidFill>
                  <a:schemeClr val="bg1"/>
                </a:solidFill>
              </a:rPr>
              <a:t>OOP JAVA</a:t>
            </a:r>
            <a:endParaRPr kumimoji="0" lang="en-US" sz="4000" b="0" i="0" u="none" strike="noStrike" kern="1200" cap="none" spc="0" normalizeH="0" baseline="0" noProof="0" dirty="0" smtClean="0">
              <a:ln>
                <a:noFill/>
              </a:ln>
              <a:solidFill>
                <a:schemeClr val="bg1"/>
              </a:solidFill>
              <a:effectLst/>
              <a:uLnTx/>
              <a:uFillTx/>
              <a:latin typeface="+mj-lt"/>
              <a:ea typeface="Open Sans Semibold" panose="020B0706030804020204" pitchFamily="34" charset="0"/>
              <a:cs typeface="Open Sans Semibold" panose="020B0706030804020204" pitchFamily="34" charset="0"/>
            </a:endParaRPr>
          </a:p>
          <a:p>
            <a:pPr lvl="0"/>
            <a:r>
              <a:rPr lang="en-US" sz="3200" dirty="0" smtClean="0">
                <a:solidFill>
                  <a:schemeClr val="bg1"/>
                </a:solidFill>
              </a:rPr>
              <a:t>2150704</a:t>
            </a:r>
          </a:p>
          <a:p>
            <a:pPr lvl="0"/>
            <a:r>
              <a:rPr kumimoji="0" lang="en-US" sz="3200" b="0" i="0" u="none" strike="noStrike" kern="1200" cap="none" spc="0" normalizeH="0" baseline="0" noProof="0" dirty="0" smtClean="0">
                <a:ln>
                  <a:noFill/>
                </a:ln>
                <a:solidFill>
                  <a:schemeClr val="bg1"/>
                </a:solidFill>
                <a:effectLst/>
                <a:uLnTx/>
                <a:uFillTx/>
                <a:latin typeface="+mj-lt"/>
                <a:ea typeface="Open Sans" panose="020B0606030504020204" pitchFamily="34" charset="0"/>
                <a:cs typeface="Open Sans" panose="020B0606030504020204" pitchFamily="34" charset="0"/>
              </a:rPr>
              <a:t>Semester 5</a:t>
            </a:r>
            <a:endParaRPr kumimoji="0" lang="en-US" sz="2800" b="0" i="0" u="none" strike="noStrike" kern="1200" cap="none" spc="0" normalizeH="0" baseline="0" noProof="0" dirty="0" smtClean="0">
              <a:ln>
                <a:noFill/>
              </a:ln>
              <a:solidFill>
                <a:schemeClr val="bg1"/>
              </a:solidFill>
              <a:effectLst/>
              <a:uLnTx/>
              <a:uFillTx/>
              <a:latin typeface="+mj-lt"/>
              <a:ea typeface="Open Sans" panose="020B0606030504020204" pitchFamily="34" charset="0"/>
              <a:cs typeface="Open Sans" panose="020B0606030504020204" pitchFamily="34" charset="0"/>
            </a:endParaRPr>
          </a:p>
        </p:txBody>
      </p:sp>
      <p:pic>
        <p:nvPicPr>
          <p:cNvPr id="8" name="Picture 2" descr="http://blog.newrelic.com/wp-content/uploads/javalogo.png"/>
          <p:cNvPicPr>
            <a:picLocks noChangeAspect="1" noChangeArrowheads="1"/>
          </p:cNvPicPr>
          <p:nvPr/>
        </p:nvPicPr>
        <p:blipFill>
          <a:blip r:embed="rId3"/>
          <a:srcRect/>
          <a:stretch>
            <a:fillRect/>
          </a:stretch>
        </p:blipFill>
        <p:spPr bwMode="auto">
          <a:xfrm>
            <a:off x="5353050" y="-152400"/>
            <a:ext cx="4933950" cy="4933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class</a:t>
            </a:r>
            <a:endParaRPr lang="en-US" dirty="0"/>
          </a:p>
        </p:txBody>
      </p:sp>
      <p:sp>
        <p:nvSpPr>
          <p:cNvPr id="3" name="Content Placeholder 2"/>
          <p:cNvSpPr>
            <a:spLocks noGrp="1"/>
          </p:cNvSpPr>
          <p:nvPr>
            <p:ph idx="1"/>
          </p:nvPr>
        </p:nvSpPr>
        <p:spPr/>
        <p:txBody>
          <a:bodyPr/>
          <a:lstStyle/>
          <a:p>
            <a:pPr algn="just"/>
            <a:r>
              <a:rPr lang="en-US" dirty="0" smtClean="0"/>
              <a:t>Java File class represents the files and directory pathnames in an abstract manner. This class is used for creation of files and directories, file searching, file deletion etc.</a:t>
            </a:r>
          </a:p>
          <a:p>
            <a:pPr algn="just"/>
            <a:r>
              <a:rPr lang="en-US" dirty="0" smtClean="0"/>
              <a:t>The File object represents the actual file/directory on the disk. Below given is the list of constructors to create a File object.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10</a:t>
            </a:fld>
            <a:endParaRPr lang="en-US"/>
          </a:p>
        </p:txBody>
      </p:sp>
      <p:graphicFrame>
        <p:nvGraphicFramePr>
          <p:cNvPr id="5" name="Table 4"/>
          <p:cNvGraphicFramePr>
            <a:graphicFrameLocks noGrp="1"/>
          </p:cNvGraphicFramePr>
          <p:nvPr/>
        </p:nvGraphicFramePr>
        <p:xfrm>
          <a:off x="609600" y="3429000"/>
          <a:ext cx="7924800" cy="29413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Constructor</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File(File parent, String child) </a:t>
                      </a:r>
                    </a:p>
                    <a:p>
                      <a:r>
                        <a:rPr lang="en-US" dirty="0" smtClean="0"/>
                        <a:t>This constructor creates a new File instance from a parent abstract pathname and a child pathname string.</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dirty="0" smtClean="0"/>
                        <a:t>File(String pathname) </a:t>
                      </a:r>
                    </a:p>
                    <a:p>
                      <a:r>
                        <a:rPr lang="en-US" dirty="0" smtClean="0"/>
                        <a:t>This constructor creates a new File instance by converting the given pathname string into an abstract pathname.</a:t>
                      </a:r>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dirty="0" smtClean="0"/>
                        <a:t>File(String parent, String child)</a:t>
                      </a:r>
                      <a:endParaRPr lang="en-US" dirty="0"/>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r>
                        <a:rPr lang="en-US" dirty="0" smtClean="0"/>
                        <a:t>File(URI </a:t>
                      </a:r>
                      <a:r>
                        <a:rPr lang="en-US" dirty="0" err="1" smtClean="0"/>
                        <a:t>uri</a:t>
                      </a:r>
                      <a:r>
                        <a:rPr lang="en-US" dirty="0" smtClean="0"/>
                        <a:t>)</a:t>
                      </a:r>
                      <a:endParaRPr lang="en-US"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304800" y="3810000"/>
            <a:ext cx="8382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4724400"/>
            <a:ext cx="8382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 y="5638800"/>
            <a:ext cx="838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3400" y="5943600"/>
            <a:ext cx="8382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File Class</a:t>
            </a:r>
            <a:endParaRPr lang="en-US" dirty="0"/>
          </a:p>
        </p:txBody>
      </p:sp>
      <p:graphicFrame>
        <p:nvGraphicFramePr>
          <p:cNvPr id="6" name="Content Placeholder 5"/>
          <p:cNvGraphicFramePr>
            <a:graphicFrameLocks noGrp="1"/>
          </p:cNvGraphicFramePr>
          <p:nvPr>
            <p:ph idx="1"/>
          </p:nvPr>
        </p:nvGraphicFramePr>
        <p:xfrm>
          <a:off x="190500" y="990600"/>
          <a:ext cx="8763000" cy="5491480"/>
        </p:xfrm>
        <a:graphic>
          <a:graphicData uri="http://schemas.openxmlformats.org/drawingml/2006/table">
            <a:tbl>
              <a:tblPr firstRow="1" bandRow="1">
                <a:tableStyleId>{5C22544A-7EE6-4342-B048-85BDC9FD1C3A}</a:tableStyleId>
              </a:tblPr>
              <a:tblGrid>
                <a:gridCol w="419100">
                  <a:extLst>
                    <a:ext uri="{9D8B030D-6E8A-4147-A177-3AD203B41FA5}">
                      <a16:colId xmlns:a16="http://schemas.microsoft.com/office/drawing/2014/main" val="20000"/>
                    </a:ext>
                  </a:extLst>
                </a:gridCol>
                <a:gridCol w="83439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Method</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b="1" dirty="0" smtClean="0"/>
                        <a:t>public </a:t>
                      </a:r>
                      <a:r>
                        <a:rPr lang="en-US" b="1" dirty="0" err="1" smtClean="0"/>
                        <a:t>boolean</a:t>
                      </a:r>
                      <a:r>
                        <a:rPr lang="en-US" b="1" dirty="0" smtClean="0"/>
                        <a:t> </a:t>
                      </a:r>
                      <a:r>
                        <a:rPr lang="en-US" b="1" dirty="0" err="1" smtClean="0"/>
                        <a:t>isAbsolute</a:t>
                      </a:r>
                      <a:r>
                        <a:rPr lang="en-US" b="1" dirty="0" smtClean="0"/>
                        <a:t>() </a:t>
                      </a:r>
                    </a:p>
                    <a:p>
                      <a:r>
                        <a:rPr lang="en-US" dirty="0" smtClean="0"/>
                        <a:t>Tests whether this abstract pathname is absolute. Returns true if this abstract pathname is absolute, false otherwise</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b="1" dirty="0" smtClean="0"/>
                        <a:t>public String </a:t>
                      </a:r>
                      <a:r>
                        <a:rPr lang="en-US" b="1" dirty="0" err="1" smtClean="0"/>
                        <a:t>getAbsolutePath</a:t>
                      </a:r>
                      <a:r>
                        <a:rPr lang="en-US" b="1" dirty="0" smtClean="0"/>
                        <a:t>() </a:t>
                      </a:r>
                    </a:p>
                    <a:p>
                      <a:r>
                        <a:rPr lang="en-US" dirty="0" smtClean="0"/>
                        <a:t>Returns the absolute pathname string of this abstract pathname.</a:t>
                      </a:r>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b="1" dirty="0" smtClean="0"/>
                        <a:t>public </a:t>
                      </a:r>
                      <a:r>
                        <a:rPr lang="en-US" b="1" dirty="0" err="1" smtClean="0"/>
                        <a:t>boolean</a:t>
                      </a:r>
                      <a:r>
                        <a:rPr lang="en-US" b="1" dirty="0" smtClean="0"/>
                        <a:t> </a:t>
                      </a:r>
                      <a:r>
                        <a:rPr lang="en-US" b="1" dirty="0" err="1" smtClean="0"/>
                        <a:t>canRead</a:t>
                      </a:r>
                      <a:r>
                        <a:rPr lang="en-US" b="1" dirty="0" smtClean="0"/>
                        <a:t>()</a:t>
                      </a:r>
                      <a:r>
                        <a:rPr lang="en-US" dirty="0" smtClean="0"/>
                        <a:t> </a:t>
                      </a:r>
                    </a:p>
                    <a:p>
                      <a:r>
                        <a:rPr lang="en-US" dirty="0" smtClean="0"/>
                        <a:t>Tests whether the application can read the file denoted by this abstract pathname. Returns true if and only if the file specified by this abstract pathname exists and can be read by the application; false otherwise.</a:t>
                      </a:r>
                      <a:endParaRPr lang="en-US" dirty="0"/>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r>
                        <a:rPr lang="en-US" b="1" dirty="0" smtClean="0"/>
                        <a:t>public </a:t>
                      </a:r>
                      <a:r>
                        <a:rPr lang="en-US" b="1" dirty="0" err="1" smtClean="0"/>
                        <a:t>boolean</a:t>
                      </a:r>
                      <a:r>
                        <a:rPr lang="en-US" b="1" dirty="0" smtClean="0"/>
                        <a:t> </a:t>
                      </a:r>
                      <a:r>
                        <a:rPr lang="en-US" b="1" dirty="0" err="1" smtClean="0"/>
                        <a:t>canWrite</a:t>
                      </a:r>
                      <a:r>
                        <a:rPr lang="en-US" b="1" dirty="0" smtClean="0"/>
                        <a:t>()</a:t>
                      </a:r>
                      <a:r>
                        <a:rPr lang="en-US" dirty="0" smtClean="0"/>
                        <a:t> </a:t>
                      </a:r>
                    </a:p>
                    <a:p>
                      <a:r>
                        <a:rPr lang="en-US" dirty="0" smtClean="0"/>
                        <a:t>Tests whether the application can modify to the file denoted by this abstract pathname. Returns true if and only if the file system actually contains a file denoted by this abstract pathname and the application is allowed to write to the file; false otherwise.</a:t>
                      </a:r>
                    </a:p>
                  </a:txBody>
                  <a:tcPr/>
                </a:tc>
                <a:extLst>
                  <a:ext uri="{0D108BD9-81ED-4DB2-BD59-A6C34878D82A}">
                    <a16:rowId xmlns:a16="http://schemas.microsoft.com/office/drawing/2014/main" val="10004"/>
                  </a:ext>
                </a:extLst>
              </a:tr>
              <a:tr h="370840">
                <a:tc>
                  <a:txBody>
                    <a:bodyPr/>
                    <a:lstStyle/>
                    <a:p>
                      <a:r>
                        <a:rPr lang="en-US" dirty="0" smtClean="0"/>
                        <a:t>5</a:t>
                      </a:r>
                      <a:endParaRPr lang="en-US" dirty="0"/>
                    </a:p>
                  </a:txBody>
                  <a:tcPr/>
                </a:tc>
                <a:tc>
                  <a:txBody>
                    <a:bodyPr/>
                    <a:lstStyle/>
                    <a:p>
                      <a:r>
                        <a:rPr lang="en-US" b="1" dirty="0" smtClean="0"/>
                        <a:t>public </a:t>
                      </a:r>
                      <a:r>
                        <a:rPr lang="en-US" b="1" dirty="0" err="1" smtClean="0"/>
                        <a:t>boolean</a:t>
                      </a:r>
                      <a:r>
                        <a:rPr lang="en-US" b="1" dirty="0" smtClean="0"/>
                        <a:t> exists() </a:t>
                      </a:r>
                    </a:p>
                    <a:p>
                      <a:r>
                        <a:rPr lang="en-US" dirty="0" smtClean="0"/>
                        <a:t>Tests whether the file or directory denoted by this abstract pathname exists. Returns true if and only if the file or directory denoted by this abstract pathname exists; false otherwise</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pPr/>
              <a:t>11</a:t>
            </a:fld>
            <a:endParaRPr lang="en-US"/>
          </a:p>
        </p:txBody>
      </p:sp>
      <p:sp>
        <p:nvSpPr>
          <p:cNvPr id="7" name="Rectangle 6"/>
          <p:cNvSpPr/>
          <p:nvPr/>
        </p:nvSpPr>
        <p:spPr>
          <a:xfrm>
            <a:off x="0" y="1371600"/>
            <a:ext cx="9144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22860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28956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41148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6200" y="5257800"/>
            <a:ext cx="91440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File Class (Cont.)</a:t>
            </a:r>
            <a:endParaRPr lang="en-US" dirty="0"/>
          </a:p>
        </p:txBody>
      </p:sp>
      <p:graphicFrame>
        <p:nvGraphicFramePr>
          <p:cNvPr id="5" name="Content Placeholder 4"/>
          <p:cNvGraphicFramePr>
            <a:graphicFrameLocks noGrp="1"/>
          </p:cNvGraphicFramePr>
          <p:nvPr>
            <p:ph idx="1"/>
          </p:nvPr>
        </p:nvGraphicFramePr>
        <p:xfrm>
          <a:off x="190500" y="990600"/>
          <a:ext cx="8763000" cy="5318760"/>
        </p:xfrm>
        <a:graphic>
          <a:graphicData uri="http://schemas.openxmlformats.org/drawingml/2006/table">
            <a:tbl>
              <a:tblPr firstRow="1" bandRow="1">
                <a:tableStyleId>{5C22544A-7EE6-4342-B048-85BDC9FD1C3A}</a:tableStyleId>
              </a:tblPr>
              <a:tblGrid>
                <a:gridCol w="495300">
                  <a:extLst>
                    <a:ext uri="{9D8B030D-6E8A-4147-A177-3AD203B41FA5}">
                      <a16:colId xmlns:a16="http://schemas.microsoft.com/office/drawing/2014/main" val="20000"/>
                    </a:ext>
                  </a:extLst>
                </a:gridCol>
                <a:gridCol w="82677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Method</a:t>
                      </a:r>
                      <a:endParaRPr lang="en-US" dirty="0"/>
                    </a:p>
                  </a:txBody>
                  <a:tcPr/>
                </a:tc>
                <a:extLst>
                  <a:ext uri="{0D108BD9-81ED-4DB2-BD59-A6C34878D82A}">
                    <a16:rowId xmlns:a16="http://schemas.microsoft.com/office/drawing/2014/main" val="10000"/>
                  </a:ext>
                </a:extLst>
              </a:tr>
              <a:tr h="370840">
                <a:tc>
                  <a:txBody>
                    <a:bodyPr/>
                    <a:lstStyle/>
                    <a:p>
                      <a:r>
                        <a:rPr lang="en-US" dirty="0" smtClean="0"/>
                        <a:t>6</a:t>
                      </a:r>
                      <a:endParaRPr lang="en-US" dirty="0"/>
                    </a:p>
                  </a:txBody>
                  <a:tcPr/>
                </a:tc>
                <a:tc>
                  <a:txBody>
                    <a:bodyPr/>
                    <a:lstStyle/>
                    <a:p>
                      <a:r>
                        <a:rPr lang="en-US" b="1" dirty="0" smtClean="0"/>
                        <a:t>public </a:t>
                      </a:r>
                      <a:r>
                        <a:rPr lang="en-US" b="1" dirty="0" err="1" smtClean="0"/>
                        <a:t>boolean</a:t>
                      </a:r>
                      <a:r>
                        <a:rPr lang="en-US" b="1" dirty="0" smtClean="0"/>
                        <a:t> </a:t>
                      </a:r>
                      <a:r>
                        <a:rPr lang="en-US" b="1" dirty="0" err="1" smtClean="0"/>
                        <a:t>isDirectory</a:t>
                      </a:r>
                      <a:r>
                        <a:rPr lang="en-US" b="1" dirty="0" smtClean="0"/>
                        <a:t>()</a:t>
                      </a:r>
                      <a:r>
                        <a:rPr lang="en-US" dirty="0" smtClean="0"/>
                        <a:t> </a:t>
                      </a:r>
                    </a:p>
                    <a:p>
                      <a:r>
                        <a:rPr lang="en-US" dirty="0" smtClean="0"/>
                        <a:t>Tests whether the file denoted by this abstract pathname is a directory. Returns true if and only if the file denoted by this abstract pathname exists and is a directory; false otherwise.</a:t>
                      </a:r>
                      <a:endParaRPr lang="en-US" dirty="0"/>
                    </a:p>
                  </a:txBody>
                  <a:tcPr/>
                </a:tc>
                <a:extLst>
                  <a:ext uri="{0D108BD9-81ED-4DB2-BD59-A6C34878D82A}">
                    <a16:rowId xmlns:a16="http://schemas.microsoft.com/office/drawing/2014/main" val="10001"/>
                  </a:ext>
                </a:extLst>
              </a:tr>
              <a:tr h="370840">
                <a:tc>
                  <a:txBody>
                    <a:bodyPr/>
                    <a:lstStyle/>
                    <a:p>
                      <a:r>
                        <a:rPr lang="en-US" dirty="0" smtClean="0"/>
                        <a:t>7</a:t>
                      </a:r>
                      <a:endParaRPr lang="en-US" dirty="0"/>
                    </a:p>
                  </a:txBody>
                  <a:tcPr/>
                </a:tc>
                <a:tc>
                  <a:txBody>
                    <a:bodyPr/>
                    <a:lstStyle/>
                    <a:p>
                      <a:r>
                        <a:rPr lang="en-US" b="1" dirty="0" smtClean="0"/>
                        <a:t>public </a:t>
                      </a:r>
                      <a:r>
                        <a:rPr lang="en-US" b="1" dirty="0" err="1" smtClean="0"/>
                        <a:t>boolean</a:t>
                      </a:r>
                      <a:r>
                        <a:rPr lang="en-US" b="1" dirty="0" smtClean="0"/>
                        <a:t> </a:t>
                      </a:r>
                      <a:r>
                        <a:rPr lang="en-US" b="1" dirty="0" err="1" smtClean="0"/>
                        <a:t>isFile</a:t>
                      </a:r>
                      <a:r>
                        <a:rPr lang="en-US" b="1" dirty="0" smtClean="0"/>
                        <a:t>()</a:t>
                      </a:r>
                    </a:p>
                    <a:p>
                      <a:r>
                        <a:rPr lang="en-US" dirty="0" smtClean="0"/>
                        <a:t>Tests whether the file denoted by this abstract pathname is a normal file. A file is normal if it is not a directory and, in addition, satisfies other system-dependent criteria</a:t>
                      </a:r>
                      <a:endParaRPr lang="en-US" dirty="0"/>
                    </a:p>
                  </a:txBody>
                  <a:tcPr/>
                </a:tc>
                <a:extLst>
                  <a:ext uri="{0D108BD9-81ED-4DB2-BD59-A6C34878D82A}">
                    <a16:rowId xmlns:a16="http://schemas.microsoft.com/office/drawing/2014/main" val="10002"/>
                  </a:ext>
                </a:extLst>
              </a:tr>
              <a:tr h="370840">
                <a:tc>
                  <a:txBody>
                    <a:bodyPr/>
                    <a:lstStyle/>
                    <a:p>
                      <a:r>
                        <a:rPr lang="en-US" dirty="0" smtClean="0"/>
                        <a:t>8</a:t>
                      </a:r>
                      <a:endParaRPr lang="en-US" dirty="0"/>
                    </a:p>
                  </a:txBody>
                  <a:tcPr/>
                </a:tc>
                <a:tc>
                  <a:txBody>
                    <a:bodyPr/>
                    <a:lstStyle/>
                    <a:p>
                      <a:r>
                        <a:rPr lang="en-US" b="1" dirty="0" smtClean="0"/>
                        <a:t>public long </a:t>
                      </a:r>
                      <a:r>
                        <a:rPr lang="en-US" b="1" dirty="0" err="1" smtClean="0"/>
                        <a:t>lastModified</a:t>
                      </a:r>
                      <a:r>
                        <a:rPr lang="en-US" b="1" dirty="0" smtClean="0"/>
                        <a:t>()</a:t>
                      </a:r>
                      <a:r>
                        <a:rPr lang="en-US" dirty="0" smtClean="0"/>
                        <a:t> </a:t>
                      </a:r>
                    </a:p>
                    <a:p>
                      <a:r>
                        <a:rPr lang="en-US" dirty="0" smtClean="0"/>
                        <a:t>Returns the time that the file denoted by this abstract pathname was last modified. Returns a long value representing the time the file was last modified, measured in milliseconds since the epoch (00:00:00 GMT, January 1, 1970).</a:t>
                      </a:r>
                      <a:endParaRPr lang="en-US" dirty="0"/>
                    </a:p>
                  </a:txBody>
                  <a:tcPr/>
                </a:tc>
                <a:extLst>
                  <a:ext uri="{0D108BD9-81ED-4DB2-BD59-A6C34878D82A}">
                    <a16:rowId xmlns:a16="http://schemas.microsoft.com/office/drawing/2014/main" val="10003"/>
                  </a:ext>
                </a:extLst>
              </a:tr>
              <a:tr h="370840">
                <a:tc>
                  <a:txBody>
                    <a:bodyPr/>
                    <a:lstStyle/>
                    <a:p>
                      <a:r>
                        <a:rPr lang="en-US" dirty="0" smtClean="0"/>
                        <a:t>9</a:t>
                      </a:r>
                      <a:endParaRPr lang="en-US" dirty="0"/>
                    </a:p>
                  </a:txBody>
                  <a:tcPr/>
                </a:tc>
                <a:tc>
                  <a:txBody>
                    <a:bodyPr/>
                    <a:lstStyle/>
                    <a:p>
                      <a:r>
                        <a:rPr lang="en-US" b="1" dirty="0" smtClean="0"/>
                        <a:t>public long length()</a:t>
                      </a:r>
                      <a:r>
                        <a:rPr lang="en-US" dirty="0" smtClean="0"/>
                        <a:t> Returns the length of the file denoted by this abstract pathname.</a:t>
                      </a:r>
                      <a:endParaRPr lang="en-US" dirty="0"/>
                    </a:p>
                  </a:txBody>
                  <a:tcPr/>
                </a:tc>
                <a:extLst>
                  <a:ext uri="{0D108BD9-81ED-4DB2-BD59-A6C34878D82A}">
                    <a16:rowId xmlns:a16="http://schemas.microsoft.com/office/drawing/2014/main" val="10004"/>
                  </a:ext>
                </a:extLst>
              </a:tr>
              <a:tr h="370840">
                <a:tc>
                  <a:txBody>
                    <a:bodyPr/>
                    <a:lstStyle/>
                    <a:p>
                      <a:r>
                        <a:rPr lang="en-US" dirty="0" smtClean="0"/>
                        <a:t>10</a:t>
                      </a:r>
                      <a:endParaRPr lang="en-US" dirty="0"/>
                    </a:p>
                  </a:txBody>
                  <a:tcPr/>
                </a:tc>
                <a:tc>
                  <a:txBody>
                    <a:bodyPr/>
                    <a:lstStyle/>
                    <a:p>
                      <a:r>
                        <a:rPr lang="en-US" b="1" dirty="0" smtClean="0"/>
                        <a:t>public </a:t>
                      </a:r>
                      <a:r>
                        <a:rPr lang="en-US" b="1" dirty="0" err="1" smtClean="0"/>
                        <a:t>boolean</a:t>
                      </a:r>
                      <a:r>
                        <a:rPr lang="en-US" b="1" dirty="0" smtClean="0"/>
                        <a:t> delete() </a:t>
                      </a:r>
                      <a:r>
                        <a:rPr lang="en-US" dirty="0" smtClean="0"/>
                        <a:t>Deletes the file or directory.</a:t>
                      </a:r>
                      <a:endParaRPr lang="en-US" dirty="0"/>
                    </a:p>
                  </a:txBody>
                  <a:tcPr/>
                </a:tc>
                <a:extLst>
                  <a:ext uri="{0D108BD9-81ED-4DB2-BD59-A6C34878D82A}">
                    <a16:rowId xmlns:a16="http://schemas.microsoft.com/office/drawing/2014/main" val="10005"/>
                  </a:ext>
                </a:extLst>
              </a:tr>
              <a:tr h="370840">
                <a:tc>
                  <a:txBody>
                    <a:bodyPr/>
                    <a:lstStyle/>
                    <a:p>
                      <a:r>
                        <a:rPr lang="en-US" dirty="0" smtClean="0"/>
                        <a:t>11</a:t>
                      </a:r>
                      <a:endParaRPr lang="en-US" dirty="0"/>
                    </a:p>
                  </a:txBody>
                  <a:tcPr/>
                </a:tc>
                <a:tc>
                  <a:txBody>
                    <a:bodyPr/>
                    <a:lstStyle/>
                    <a:p>
                      <a:r>
                        <a:rPr lang="en-US" b="1" dirty="0" smtClean="0"/>
                        <a:t>public String[] list() </a:t>
                      </a:r>
                    </a:p>
                    <a:p>
                      <a:r>
                        <a:rPr lang="en-US" dirty="0" smtClean="0"/>
                        <a:t>Returns an array of strings naming the files and directories in the directory denoted by this abstract pathname.</a:t>
                      </a:r>
                      <a:endParaRPr lang="en-US"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pPr/>
              <a:t>12</a:t>
            </a:fld>
            <a:endParaRPr lang="en-US"/>
          </a:p>
        </p:txBody>
      </p:sp>
      <p:sp>
        <p:nvSpPr>
          <p:cNvPr id="6" name="Rectangle 5"/>
          <p:cNvSpPr/>
          <p:nvPr/>
        </p:nvSpPr>
        <p:spPr>
          <a:xfrm>
            <a:off x="0" y="13716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514600"/>
            <a:ext cx="9144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34290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4648200"/>
            <a:ext cx="9144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5029200"/>
            <a:ext cx="9144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5410200"/>
            <a:ext cx="9144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FileOutputStream</a:t>
            </a:r>
            <a:endParaRPr lang="en-US" dirty="0"/>
          </a:p>
        </p:txBody>
      </p:sp>
      <p:sp>
        <p:nvSpPr>
          <p:cNvPr id="3" name="Content Placeholder 2"/>
          <p:cNvSpPr>
            <a:spLocks noGrp="1"/>
          </p:cNvSpPr>
          <p:nvPr>
            <p:ph idx="1"/>
          </p:nvPr>
        </p:nvSpPr>
        <p:spPr/>
        <p:txBody>
          <a:bodyPr/>
          <a:lstStyle/>
          <a:p>
            <a:r>
              <a:rPr lang="en-US" dirty="0" smtClean="0"/>
              <a:t>Java </a:t>
            </a:r>
            <a:r>
              <a:rPr lang="en-US" dirty="0" err="1" smtClean="0"/>
              <a:t>FileOutputStream</a:t>
            </a:r>
            <a:r>
              <a:rPr lang="en-US" dirty="0" smtClean="0"/>
              <a:t> is an output stream for writing data to a file.</a:t>
            </a:r>
          </a:p>
          <a:p>
            <a:r>
              <a:rPr lang="en-US" dirty="0" smtClean="0"/>
              <a:t>If you have to write primitive values then use </a:t>
            </a:r>
            <a:r>
              <a:rPr lang="en-US" dirty="0" err="1" smtClean="0"/>
              <a:t>FileOutputStream</a:t>
            </a:r>
            <a:r>
              <a:rPr lang="en-US" dirty="0" smtClean="0"/>
              <a:t> But for character-oriented data, prefer </a:t>
            </a:r>
            <a:r>
              <a:rPr lang="en-US" dirty="0" err="1" smtClean="0"/>
              <a:t>FileWriter</a:t>
            </a:r>
            <a:r>
              <a:rPr lang="en-US" dirty="0" smtClean="0"/>
              <a:t>. </a:t>
            </a:r>
          </a:p>
          <a:p>
            <a:r>
              <a:rPr lang="en-US" dirty="0" smtClean="0"/>
              <a:t>But you can write byte-oriented as well as character-oriented data.</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13</a:t>
            </a:fld>
            <a:endParaRPr lang="en-US"/>
          </a:p>
        </p:txBody>
      </p:sp>
      <p:sp>
        <p:nvSpPr>
          <p:cNvPr id="5" name="Oval 4"/>
          <p:cNvSpPr/>
          <p:nvPr/>
        </p:nvSpPr>
        <p:spPr>
          <a:xfrm>
            <a:off x="76200" y="4038600"/>
            <a:ext cx="2667000" cy="1524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a:t>
            </a:r>
          </a:p>
          <a:p>
            <a:pPr algn="ctr"/>
            <a:r>
              <a:rPr lang="en-US" dirty="0" smtClean="0"/>
              <a:t>APPLICATION</a:t>
            </a:r>
            <a:endParaRPr lang="en-US" dirty="0"/>
          </a:p>
        </p:txBody>
      </p:sp>
      <p:sp>
        <p:nvSpPr>
          <p:cNvPr id="6" name="Rectangle 5"/>
          <p:cNvSpPr/>
          <p:nvPr/>
        </p:nvSpPr>
        <p:spPr>
          <a:xfrm>
            <a:off x="3124200" y="4539342"/>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1011011101 ….</a:t>
            </a:r>
            <a:endParaRPr lang="en-US" dirty="0"/>
          </a:p>
        </p:txBody>
      </p:sp>
      <p:sp>
        <p:nvSpPr>
          <p:cNvPr id="7" name="Rectangle 6"/>
          <p:cNvSpPr/>
          <p:nvPr/>
        </p:nvSpPr>
        <p:spPr>
          <a:xfrm>
            <a:off x="6324600" y="3581400"/>
            <a:ext cx="2438400" cy="2438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p>
          <a:p>
            <a:pPr algn="ctr"/>
            <a:r>
              <a:rPr lang="en-US" dirty="0" smtClean="0"/>
              <a:t>-----------------------</a:t>
            </a:r>
          </a:p>
          <a:p>
            <a:pPr algn="ctr"/>
            <a:r>
              <a:rPr lang="en-US" dirty="0" smtClean="0"/>
              <a:t>f.txt</a:t>
            </a:r>
            <a:endParaRPr lang="en-US" dirty="0"/>
          </a:p>
        </p:txBody>
      </p:sp>
      <p:cxnSp>
        <p:nvCxnSpPr>
          <p:cNvPr id="9" name="Straight Arrow Connector 8"/>
          <p:cNvCxnSpPr>
            <a:stCxn id="5" idx="6"/>
            <a:endCxn id="6" idx="1"/>
          </p:cNvCxnSpPr>
          <p:nvPr/>
        </p:nvCxnSpPr>
        <p:spPr>
          <a:xfrm>
            <a:off x="2743200" y="4800600"/>
            <a:ext cx="381000" cy="5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flipV="1">
            <a:off x="5562600" y="4800600"/>
            <a:ext cx="762000" cy="5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linds(horizontal)">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a:t>
            </a:r>
            <a:r>
              <a:rPr lang="en-US" dirty="0" err="1" smtClean="0"/>
              <a:t>FileOutputSteam</a:t>
            </a:r>
            <a:endParaRPr lang="en-US" dirty="0"/>
          </a:p>
        </p:txBody>
      </p:sp>
      <p:graphicFrame>
        <p:nvGraphicFramePr>
          <p:cNvPr id="6" name="Content Placeholder 5"/>
          <p:cNvGraphicFramePr>
            <a:graphicFrameLocks noGrp="1"/>
          </p:cNvGraphicFramePr>
          <p:nvPr>
            <p:ph idx="1"/>
          </p:nvPr>
        </p:nvGraphicFramePr>
        <p:xfrm>
          <a:off x="190500" y="990600"/>
          <a:ext cx="8763000" cy="3754120"/>
        </p:xfrm>
        <a:graphic>
          <a:graphicData uri="http://schemas.openxmlformats.org/drawingml/2006/table">
            <a:tbl>
              <a:tblPr firstRow="1" bandRow="1">
                <a:tableStyleId>{5C22544A-7EE6-4342-B048-85BDC9FD1C3A}</a:tableStyleId>
              </a:tblPr>
              <a:tblGrid>
                <a:gridCol w="419100">
                  <a:extLst>
                    <a:ext uri="{9D8B030D-6E8A-4147-A177-3AD203B41FA5}">
                      <a16:colId xmlns:a16="http://schemas.microsoft.com/office/drawing/2014/main" val="20000"/>
                    </a:ext>
                  </a:extLst>
                </a:gridCol>
                <a:gridCol w="83439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Method</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b="1" dirty="0" smtClean="0"/>
                        <a:t>void write(byte[] b)</a:t>
                      </a:r>
                    </a:p>
                    <a:p>
                      <a:r>
                        <a:rPr lang="en-US" dirty="0" smtClean="0"/>
                        <a:t>This method writes </a:t>
                      </a:r>
                      <a:r>
                        <a:rPr lang="en-US" dirty="0" err="1" smtClean="0"/>
                        <a:t>b.length</a:t>
                      </a:r>
                      <a:r>
                        <a:rPr lang="en-US" dirty="0" smtClean="0"/>
                        <a:t> bytes from the specified byte array to this file output stream.</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b="1" dirty="0" smtClean="0"/>
                        <a:t>void write(byte[] b, </a:t>
                      </a:r>
                      <a:r>
                        <a:rPr lang="en-US" b="1" dirty="0" err="1" smtClean="0"/>
                        <a:t>int</a:t>
                      </a:r>
                      <a:r>
                        <a:rPr lang="en-US" b="1" dirty="0" smtClean="0"/>
                        <a:t> off, </a:t>
                      </a:r>
                      <a:r>
                        <a:rPr lang="en-US" b="1" dirty="0" err="1" smtClean="0"/>
                        <a:t>int</a:t>
                      </a:r>
                      <a:r>
                        <a:rPr lang="en-US" b="1" dirty="0" smtClean="0"/>
                        <a:t> </a:t>
                      </a:r>
                      <a:r>
                        <a:rPr lang="en-US" b="1" dirty="0" err="1" smtClean="0"/>
                        <a:t>len</a:t>
                      </a:r>
                      <a:r>
                        <a:rPr lang="en-US" b="1" dirty="0" smtClean="0"/>
                        <a:t>)</a:t>
                      </a:r>
                    </a:p>
                    <a:p>
                      <a:r>
                        <a:rPr lang="en-US" dirty="0" smtClean="0"/>
                        <a:t>This method writes </a:t>
                      </a:r>
                      <a:r>
                        <a:rPr lang="en-US" dirty="0" err="1" smtClean="0"/>
                        <a:t>len</a:t>
                      </a:r>
                      <a:r>
                        <a:rPr lang="en-US" dirty="0" smtClean="0"/>
                        <a:t> bytes from the specified byte array starting at offset off to this file output stream.</a:t>
                      </a:r>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b="1" dirty="0" smtClean="0"/>
                        <a:t>void write(</a:t>
                      </a:r>
                      <a:r>
                        <a:rPr lang="en-US" b="1" dirty="0" err="1" smtClean="0"/>
                        <a:t>int</a:t>
                      </a:r>
                      <a:r>
                        <a:rPr lang="en-US" b="1" dirty="0" smtClean="0"/>
                        <a:t> b)</a:t>
                      </a:r>
                    </a:p>
                    <a:p>
                      <a:r>
                        <a:rPr lang="en-US" dirty="0" smtClean="0"/>
                        <a:t>This method writes the specified byte to this file output stream.</a:t>
                      </a:r>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r>
                        <a:rPr lang="en-US" b="1" dirty="0" smtClean="0"/>
                        <a:t>void close()</a:t>
                      </a:r>
                    </a:p>
                    <a:p>
                      <a:r>
                        <a:rPr lang="en-US" b="0" dirty="0" smtClean="0"/>
                        <a:t>This method closes this file output stream and releases any system resources associated with this stream.</a:t>
                      </a:r>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pPr/>
              <a:t>14</a:t>
            </a:fld>
            <a:endParaRPr lang="en-US"/>
          </a:p>
        </p:txBody>
      </p:sp>
      <p:sp>
        <p:nvSpPr>
          <p:cNvPr id="16" name="Rectangle 15"/>
          <p:cNvSpPr/>
          <p:nvPr/>
        </p:nvSpPr>
        <p:spPr>
          <a:xfrm>
            <a:off x="0" y="1371600"/>
            <a:ext cx="9144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0" y="2286000"/>
            <a:ext cx="9144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32004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3810000"/>
            <a:ext cx="91440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FileOutputStream</a:t>
            </a:r>
            <a:r>
              <a:rPr lang="en-US" dirty="0" smtClean="0"/>
              <a: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15</a:t>
            </a:fld>
            <a:endParaRPr lang="en-US"/>
          </a:p>
        </p:txBody>
      </p:sp>
      <p:sp>
        <p:nvSpPr>
          <p:cNvPr id="5" name="Rectangle 4"/>
          <p:cNvSpPr/>
          <p:nvPr/>
        </p:nvSpPr>
        <p:spPr>
          <a:xfrm>
            <a:off x="152400" y="1028343"/>
            <a:ext cx="8763000" cy="3970318"/>
          </a:xfrm>
          <a:prstGeom prst="rect">
            <a:avLst/>
          </a:prstGeom>
        </p:spPr>
        <p:txBody>
          <a:bodyPr wrap="square">
            <a:spAutoFit/>
          </a:bodyPr>
          <a:lstStyle/>
          <a:p>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highlight>
                  <a:srgbClr val="D4D4D4"/>
                </a:highlight>
                <a:latin typeface="Consolas"/>
              </a:rPr>
              <a:t>FileOutDemo</a:t>
            </a:r>
            <a:r>
              <a:rPr lang="en-US" b="1" dirty="0" smtClean="0">
                <a:solidFill>
                  <a:srgbClr val="000000"/>
                </a:solidFill>
                <a:highlight>
                  <a:srgbClr val="D4D4D4"/>
                </a:highlight>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smtClean="0">
                <a:solidFill>
                  <a:srgbClr val="7F0055"/>
                </a:solidFill>
                <a:latin typeface="Consolas"/>
              </a:rPr>
              <a:t>try</a:t>
            </a:r>
            <a:r>
              <a:rPr lang="en-US" b="1" dirty="0" smtClean="0">
                <a:solidFill>
                  <a:srgbClr val="000000"/>
                </a:solidFill>
                <a:latin typeface="Consolas"/>
              </a:rPr>
              <a:t> {</a:t>
            </a:r>
          </a:p>
          <a:p>
            <a:pPr lvl="3"/>
            <a:r>
              <a:rPr lang="en-US" dirty="0" err="1" smtClean="0">
                <a:solidFill>
                  <a:srgbClr val="000000"/>
                </a:solidFill>
                <a:latin typeface="Consolas"/>
              </a:rPr>
              <a:t>FileOutputStream</a:t>
            </a:r>
            <a:r>
              <a:rPr lang="en-US" dirty="0" smtClean="0">
                <a:solidFill>
                  <a:srgbClr val="000000"/>
                </a:solidFill>
                <a:latin typeface="Consolas"/>
              </a:rPr>
              <a:t> </a:t>
            </a:r>
            <a:r>
              <a:rPr lang="en-US" dirty="0" err="1" smtClean="0">
                <a:solidFill>
                  <a:srgbClr val="6A3E3E"/>
                </a:solidFill>
                <a:latin typeface="Consolas"/>
              </a:rPr>
              <a:t>fout</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FileOutputStream</a:t>
            </a:r>
            <a:r>
              <a:rPr lang="en-US" b="1" dirty="0" smtClean="0">
                <a:solidFill>
                  <a:srgbClr val="000000"/>
                </a:solidFill>
                <a:latin typeface="Consolas"/>
              </a:rPr>
              <a:t>(</a:t>
            </a:r>
            <a:r>
              <a:rPr lang="en-US" b="1" dirty="0" smtClean="0">
                <a:solidFill>
                  <a:srgbClr val="2A00FF"/>
                </a:solidFill>
                <a:latin typeface="Consolas"/>
              </a:rPr>
              <a:t>"abc.txt"</a:t>
            </a:r>
            <a:r>
              <a:rPr lang="en-US" b="1" dirty="0" smtClean="0">
                <a:solidFill>
                  <a:srgbClr val="000000"/>
                </a:solidFill>
                <a:latin typeface="Consolas"/>
              </a:rPr>
              <a:t>);</a:t>
            </a:r>
          </a:p>
          <a:p>
            <a:pPr lvl="3"/>
            <a:r>
              <a:rPr lang="en-US" dirty="0" smtClean="0">
                <a:solidFill>
                  <a:srgbClr val="000000"/>
                </a:solidFill>
                <a:latin typeface="Consolas"/>
              </a:rPr>
              <a:t>String </a:t>
            </a:r>
            <a:r>
              <a:rPr lang="en-US" dirty="0" smtClean="0">
                <a:solidFill>
                  <a:srgbClr val="6A3E3E"/>
                </a:solidFill>
                <a:latin typeface="Consolas"/>
              </a:rPr>
              <a:t>s</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Sourav</a:t>
            </a:r>
            <a:r>
              <a:rPr lang="en-US" dirty="0" smtClean="0">
                <a:solidFill>
                  <a:srgbClr val="2A00FF"/>
                </a:solidFill>
                <a:latin typeface="Consolas"/>
              </a:rPr>
              <a:t> </a:t>
            </a:r>
            <a:r>
              <a:rPr lang="en-US" dirty="0" err="1" smtClean="0">
                <a:solidFill>
                  <a:srgbClr val="2A00FF"/>
                </a:solidFill>
                <a:latin typeface="Consolas"/>
              </a:rPr>
              <a:t>Ganguly</a:t>
            </a:r>
            <a:r>
              <a:rPr lang="en-US" dirty="0" smtClean="0">
                <a:solidFill>
                  <a:srgbClr val="2A00FF"/>
                </a:solidFill>
                <a:latin typeface="Consolas"/>
              </a:rPr>
              <a:t> is my favorite player"</a:t>
            </a:r>
            <a:r>
              <a:rPr lang="en-US" dirty="0" smtClean="0">
                <a:solidFill>
                  <a:srgbClr val="000000"/>
                </a:solidFill>
                <a:latin typeface="Consolas"/>
              </a:rPr>
              <a:t>;</a:t>
            </a:r>
          </a:p>
          <a:p>
            <a:pPr lvl="3"/>
            <a:r>
              <a:rPr lang="en-US" b="1" dirty="0" smtClean="0">
                <a:solidFill>
                  <a:srgbClr val="7F0055"/>
                </a:solidFill>
                <a:latin typeface="Consolas"/>
              </a:rPr>
              <a:t>byte</a:t>
            </a:r>
            <a:r>
              <a:rPr lang="en-US" b="1" dirty="0" smtClean="0">
                <a:solidFill>
                  <a:srgbClr val="000000"/>
                </a:solidFill>
                <a:latin typeface="Consolas"/>
              </a:rPr>
              <a:t> </a:t>
            </a:r>
            <a:r>
              <a:rPr lang="en-US" b="1" dirty="0" smtClean="0">
                <a:solidFill>
                  <a:srgbClr val="6A3E3E"/>
                </a:solidFill>
                <a:latin typeface="Consolas"/>
              </a:rPr>
              <a:t>b</a:t>
            </a:r>
            <a:r>
              <a:rPr lang="en-US" b="1" dirty="0" smtClean="0">
                <a:solidFill>
                  <a:srgbClr val="000000"/>
                </a:solidFill>
                <a:latin typeface="Consolas"/>
              </a:rPr>
              <a:t>[] = </a:t>
            </a:r>
            <a:r>
              <a:rPr lang="en-US" b="1" dirty="0" err="1" smtClean="0">
                <a:solidFill>
                  <a:srgbClr val="6A3E3E"/>
                </a:solidFill>
                <a:latin typeface="Consolas"/>
              </a:rPr>
              <a:t>s</a:t>
            </a:r>
            <a:r>
              <a:rPr lang="en-US" b="1" dirty="0" err="1" smtClean="0">
                <a:solidFill>
                  <a:srgbClr val="000000"/>
                </a:solidFill>
                <a:latin typeface="Consolas"/>
              </a:rPr>
              <a:t>.getBytes</a:t>
            </a:r>
            <a:r>
              <a:rPr lang="en-US" b="1" dirty="0" smtClean="0">
                <a:solidFill>
                  <a:srgbClr val="000000"/>
                </a:solidFill>
                <a:latin typeface="Consolas"/>
              </a:rPr>
              <a:t>();</a:t>
            </a:r>
          </a:p>
          <a:p>
            <a:pPr lvl="3"/>
            <a:r>
              <a:rPr lang="en-US" dirty="0" err="1" smtClean="0">
                <a:solidFill>
                  <a:srgbClr val="6A3E3E"/>
                </a:solidFill>
                <a:latin typeface="Consolas"/>
              </a:rPr>
              <a:t>fout</a:t>
            </a:r>
            <a:r>
              <a:rPr lang="en-US" dirty="0" err="1" smtClean="0">
                <a:solidFill>
                  <a:srgbClr val="000000"/>
                </a:solidFill>
                <a:latin typeface="Consolas"/>
              </a:rPr>
              <a:t>.write</a:t>
            </a:r>
            <a:r>
              <a:rPr lang="en-US" dirty="0" smtClean="0">
                <a:solidFill>
                  <a:srgbClr val="000000"/>
                </a:solidFill>
                <a:latin typeface="Consolas"/>
              </a:rPr>
              <a:t>(</a:t>
            </a:r>
            <a:r>
              <a:rPr lang="en-US" dirty="0" smtClean="0">
                <a:solidFill>
                  <a:srgbClr val="6A3E3E"/>
                </a:solidFill>
                <a:latin typeface="Consolas"/>
              </a:rPr>
              <a:t>b</a:t>
            </a:r>
            <a:r>
              <a:rPr lang="en-US" dirty="0" smtClean="0">
                <a:solidFill>
                  <a:srgbClr val="000000"/>
                </a:solidFill>
                <a:latin typeface="Consolas"/>
              </a:rPr>
              <a:t>);</a:t>
            </a:r>
          </a:p>
          <a:p>
            <a:pPr lvl="3"/>
            <a:r>
              <a:rPr lang="en-US" dirty="0" err="1" smtClean="0">
                <a:solidFill>
                  <a:srgbClr val="6A3E3E"/>
                </a:solidFill>
                <a:latin typeface="Consolas"/>
              </a:rPr>
              <a:t>fout</a:t>
            </a:r>
            <a:r>
              <a:rPr lang="en-US" dirty="0" err="1" smtClean="0">
                <a:solidFill>
                  <a:srgbClr val="000000"/>
                </a:solidFill>
                <a:latin typeface="Consolas"/>
              </a:rPr>
              <a:t>.close</a:t>
            </a:r>
            <a:r>
              <a:rPr lang="en-US" dirty="0" smtClean="0">
                <a:solidFill>
                  <a:srgbClr val="000000"/>
                </a:solidFill>
                <a:latin typeface="Consolas"/>
              </a:rPr>
              <a:t>();</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"success..."</a:t>
            </a:r>
            <a:r>
              <a:rPr lang="en-US" b="1" i="1" dirty="0" smtClean="0">
                <a:solidFill>
                  <a:srgbClr val="000000"/>
                </a:solidFill>
                <a:latin typeface="Consolas"/>
              </a:rPr>
              <a:t>);</a:t>
            </a:r>
          </a:p>
          <a:p>
            <a:pPr lvl="2"/>
            <a:r>
              <a:rPr lang="en-US" dirty="0" smtClean="0">
                <a:solidFill>
                  <a:srgbClr val="000000"/>
                </a:solidFill>
                <a:latin typeface="Consolas"/>
              </a:rPr>
              <a:t>} </a:t>
            </a:r>
            <a:r>
              <a:rPr lang="en-US" b="1" dirty="0" smtClean="0">
                <a:solidFill>
                  <a:srgbClr val="7F0055"/>
                </a:solidFill>
                <a:latin typeface="Consolas"/>
              </a:rPr>
              <a:t>catch</a:t>
            </a:r>
            <a:r>
              <a:rPr lang="en-US" b="1" dirty="0" smtClean="0">
                <a:solidFill>
                  <a:srgbClr val="000000"/>
                </a:solidFill>
                <a:latin typeface="Consolas"/>
              </a:rPr>
              <a:t> (Exception </a:t>
            </a:r>
            <a:r>
              <a:rPr lang="en-US" b="1" dirty="0" smtClean="0">
                <a:solidFill>
                  <a:srgbClr val="6A3E3E"/>
                </a:solidFill>
                <a:latin typeface="Consolas"/>
              </a:rPr>
              <a:t>e</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e</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FileInputStream</a:t>
            </a:r>
            <a:endParaRPr lang="en-US" dirty="0"/>
          </a:p>
        </p:txBody>
      </p:sp>
      <p:sp>
        <p:nvSpPr>
          <p:cNvPr id="3" name="Content Placeholder 2"/>
          <p:cNvSpPr>
            <a:spLocks noGrp="1"/>
          </p:cNvSpPr>
          <p:nvPr>
            <p:ph idx="1"/>
          </p:nvPr>
        </p:nvSpPr>
        <p:spPr/>
        <p:txBody>
          <a:bodyPr/>
          <a:lstStyle/>
          <a:p>
            <a:r>
              <a:rPr lang="en-US" dirty="0" smtClean="0"/>
              <a:t>Java </a:t>
            </a:r>
            <a:r>
              <a:rPr lang="en-US" dirty="0" err="1" smtClean="0"/>
              <a:t>FileInputStream</a:t>
            </a:r>
            <a:r>
              <a:rPr lang="en-US" dirty="0" smtClean="0"/>
              <a:t> class obtains input bytes from a file.</a:t>
            </a:r>
          </a:p>
          <a:p>
            <a:r>
              <a:rPr lang="en-US" dirty="0" smtClean="0"/>
              <a:t>It is used for reading streams of raw bytes such as image data. </a:t>
            </a:r>
          </a:p>
          <a:p>
            <a:r>
              <a:rPr lang="en-US" dirty="0" smtClean="0"/>
              <a:t>For reading streams of characters, consider using </a:t>
            </a:r>
            <a:r>
              <a:rPr lang="en-US" dirty="0" err="1" smtClean="0"/>
              <a:t>FileReader</a:t>
            </a:r>
            <a:r>
              <a:rPr lang="en-US" dirty="0" smtClean="0"/>
              <a:t>.</a:t>
            </a:r>
          </a:p>
          <a:p>
            <a:r>
              <a:rPr lang="en-US" dirty="0" smtClean="0"/>
              <a:t>It should be used to read byte-oriented data for example to read image, audio, video etc.</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16</a:t>
            </a:fld>
            <a:endParaRPr lang="en-US"/>
          </a:p>
        </p:txBody>
      </p:sp>
      <p:sp>
        <p:nvSpPr>
          <p:cNvPr id="5" name="Oval 4"/>
          <p:cNvSpPr/>
          <p:nvPr/>
        </p:nvSpPr>
        <p:spPr>
          <a:xfrm>
            <a:off x="76200" y="4038600"/>
            <a:ext cx="2667000" cy="1524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a:t>
            </a:r>
          </a:p>
          <a:p>
            <a:pPr algn="ctr"/>
            <a:r>
              <a:rPr lang="en-US" dirty="0" smtClean="0"/>
              <a:t>APPLICATION</a:t>
            </a:r>
            <a:endParaRPr lang="en-US" dirty="0"/>
          </a:p>
        </p:txBody>
      </p:sp>
      <p:sp>
        <p:nvSpPr>
          <p:cNvPr id="6" name="Rectangle 5"/>
          <p:cNvSpPr/>
          <p:nvPr/>
        </p:nvSpPr>
        <p:spPr>
          <a:xfrm>
            <a:off x="3124200" y="4539342"/>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1011011101 ….</a:t>
            </a:r>
            <a:endParaRPr lang="en-US" dirty="0"/>
          </a:p>
        </p:txBody>
      </p:sp>
      <p:sp>
        <p:nvSpPr>
          <p:cNvPr id="7" name="Rectangle 6"/>
          <p:cNvSpPr/>
          <p:nvPr/>
        </p:nvSpPr>
        <p:spPr>
          <a:xfrm>
            <a:off x="6324600" y="3581400"/>
            <a:ext cx="2438400" cy="2438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p>
          <a:p>
            <a:pPr algn="ctr"/>
            <a:r>
              <a:rPr lang="en-US" dirty="0" smtClean="0"/>
              <a:t>-----------------------</a:t>
            </a:r>
          </a:p>
          <a:p>
            <a:pPr algn="ctr"/>
            <a:r>
              <a:rPr lang="en-US" dirty="0" smtClean="0"/>
              <a:t>f.txt</a:t>
            </a:r>
            <a:endParaRPr lang="en-US" dirty="0"/>
          </a:p>
        </p:txBody>
      </p:sp>
      <p:cxnSp>
        <p:nvCxnSpPr>
          <p:cNvPr id="12" name="Straight Arrow Connector 11"/>
          <p:cNvCxnSpPr>
            <a:stCxn id="7" idx="1"/>
            <a:endCxn id="6" idx="3"/>
          </p:cNvCxnSpPr>
          <p:nvPr/>
        </p:nvCxnSpPr>
        <p:spPr>
          <a:xfrm rot="10800000" flipV="1">
            <a:off x="5562600" y="4800600"/>
            <a:ext cx="762000" cy="5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1"/>
          </p:cNvCxnSpPr>
          <p:nvPr/>
        </p:nvCxnSpPr>
        <p:spPr>
          <a:xfrm rot="10800000">
            <a:off x="2819400" y="4800600"/>
            <a:ext cx="304800" cy="5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a:t>
            </a:r>
            <a:r>
              <a:rPr lang="en-US" dirty="0" err="1" smtClean="0"/>
              <a:t>FileInputSteam</a:t>
            </a:r>
            <a:endParaRPr lang="en-US" dirty="0"/>
          </a:p>
        </p:txBody>
      </p:sp>
      <p:graphicFrame>
        <p:nvGraphicFramePr>
          <p:cNvPr id="6" name="Content Placeholder 5"/>
          <p:cNvGraphicFramePr>
            <a:graphicFrameLocks noGrp="1"/>
          </p:cNvGraphicFramePr>
          <p:nvPr>
            <p:ph idx="1"/>
          </p:nvPr>
        </p:nvGraphicFramePr>
        <p:xfrm>
          <a:off x="190500" y="990600"/>
          <a:ext cx="8763000" cy="5582920"/>
        </p:xfrm>
        <a:graphic>
          <a:graphicData uri="http://schemas.openxmlformats.org/drawingml/2006/table">
            <a:tbl>
              <a:tblPr firstRow="1" bandRow="1">
                <a:tableStyleId>{5C22544A-7EE6-4342-B048-85BDC9FD1C3A}</a:tableStyleId>
              </a:tblPr>
              <a:tblGrid>
                <a:gridCol w="419100">
                  <a:extLst>
                    <a:ext uri="{9D8B030D-6E8A-4147-A177-3AD203B41FA5}">
                      <a16:colId xmlns:a16="http://schemas.microsoft.com/office/drawing/2014/main" val="20000"/>
                    </a:ext>
                  </a:extLst>
                </a:gridCol>
                <a:gridCol w="83439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Method</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b="1" dirty="0" smtClean="0"/>
                        <a:t>public </a:t>
                      </a:r>
                      <a:r>
                        <a:rPr lang="en-US" b="1" dirty="0" err="1" smtClean="0"/>
                        <a:t>int</a:t>
                      </a:r>
                      <a:r>
                        <a:rPr lang="en-US" b="1" dirty="0" smtClean="0"/>
                        <a:t> read() </a:t>
                      </a:r>
                    </a:p>
                    <a:p>
                      <a:r>
                        <a:rPr lang="en-US" dirty="0" smtClean="0"/>
                        <a:t>the next byte of data, or -1 if the end of the file is reached.</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b="1" dirty="0" smtClean="0"/>
                        <a:t>public </a:t>
                      </a:r>
                      <a:r>
                        <a:rPr lang="en-US" b="1" dirty="0" err="1" smtClean="0"/>
                        <a:t>int</a:t>
                      </a:r>
                      <a:r>
                        <a:rPr lang="en-US" b="1" dirty="0" smtClean="0"/>
                        <a:t> read(byte[] b) </a:t>
                      </a:r>
                    </a:p>
                    <a:p>
                      <a:r>
                        <a:rPr lang="en-US" dirty="0" smtClean="0"/>
                        <a:t>b - the buffer into which the data is read.</a:t>
                      </a:r>
                    </a:p>
                    <a:p>
                      <a:r>
                        <a:rPr lang="en-US" dirty="0" smtClean="0"/>
                        <a:t>Returns: the total number of bytes read into the buffer, or -1.</a:t>
                      </a:r>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b="1" dirty="0" smtClean="0"/>
                        <a:t>public </a:t>
                      </a:r>
                      <a:r>
                        <a:rPr lang="en-US" b="1" dirty="0" err="1" smtClean="0"/>
                        <a:t>int</a:t>
                      </a:r>
                      <a:r>
                        <a:rPr lang="en-US" b="1" dirty="0" smtClean="0"/>
                        <a:t> read(byte[] b, </a:t>
                      </a:r>
                      <a:r>
                        <a:rPr lang="en-US" b="1" dirty="0" err="1" smtClean="0"/>
                        <a:t>int</a:t>
                      </a:r>
                      <a:r>
                        <a:rPr lang="en-US" b="1" dirty="0" smtClean="0"/>
                        <a:t> off, </a:t>
                      </a:r>
                      <a:r>
                        <a:rPr lang="en-US" b="1" dirty="0" err="1" smtClean="0"/>
                        <a:t>int</a:t>
                      </a:r>
                      <a:r>
                        <a:rPr lang="en-US" b="1" dirty="0" smtClean="0"/>
                        <a:t> </a:t>
                      </a:r>
                      <a:r>
                        <a:rPr lang="en-US" b="1" dirty="0" err="1" smtClean="0"/>
                        <a:t>len</a:t>
                      </a:r>
                      <a:r>
                        <a:rPr lang="en-US" b="1" dirty="0" smtClean="0"/>
                        <a:t>)</a:t>
                      </a:r>
                      <a:r>
                        <a:rPr lang="en-US" dirty="0" smtClean="0"/>
                        <a:t> </a:t>
                      </a:r>
                    </a:p>
                    <a:p>
                      <a:r>
                        <a:rPr lang="en-US" dirty="0" smtClean="0"/>
                        <a:t>b - the buffer into which the data is read.</a:t>
                      </a:r>
                    </a:p>
                    <a:p>
                      <a:r>
                        <a:rPr lang="en-US" dirty="0" smtClean="0"/>
                        <a:t>off - the start offset in the destination array b</a:t>
                      </a:r>
                    </a:p>
                    <a:p>
                      <a:r>
                        <a:rPr lang="en-US" dirty="0" err="1" smtClean="0"/>
                        <a:t>len</a:t>
                      </a:r>
                      <a:r>
                        <a:rPr lang="en-US" dirty="0" smtClean="0"/>
                        <a:t> - the maximum number of bytes read.</a:t>
                      </a:r>
                    </a:p>
                    <a:p>
                      <a:r>
                        <a:rPr lang="en-US" dirty="0" smtClean="0"/>
                        <a:t>Returns: the total number of bytes read into the buffer, or -1</a:t>
                      </a:r>
                      <a:endParaRPr lang="en-US" dirty="0"/>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r>
                        <a:rPr lang="en-US" b="1" dirty="0" smtClean="0"/>
                        <a:t>public long skip(long n)</a:t>
                      </a:r>
                      <a:r>
                        <a:rPr lang="en-US" dirty="0" smtClean="0"/>
                        <a:t> </a:t>
                      </a:r>
                    </a:p>
                    <a:p>
                      <a:r>
                        <a:rPr lang="en-US" dirty="0" smtClean="0"/>
                        <a:t>n - the number of bytes to be skipped.</a:t>
                      </a:r>
                    </a:p>
                    <a:p>
                      <a:r>
                        <a:rPr lang="en-US" dirty="0" smtClean="0"/>
                        <a:t>Returns: the actual number of bytes skipped.</a:t>
                      </a:r>
                    </a:p>
                  </a:txBody>
                  <a:tcPr/>
                </a:tc>
                <a:extLst>
                  <a:ext uri="{0D108BD9-81ED-4DB2-BD59-A6C34878D82A}">
                    <a16:rowId xmlns:a16="http://schemas.microsoft.com/office/drawing/2014/main" val="10004"/>
                  </a:ext>
                </a:extLst>
              </a:tr>
              <a:tr h="370840">
                <a:tc>
                  <a:txBody>
                    <a:bodyPr/>
                    <a:lstStyle/>
                    <a:p>
                      <a:r>
                        <a:rPr lang="en-US" dirty="0" smtClean="0"/>
                        <a:t>5</a:t>
                      </a:r>
                      <a:endParaRPr lang="en-US" dirty="0"/>
                    </a:p>
                  </a:txBody>
                  <a:tcPr/>
                </a:tc>
                <a:tc>
                  <a:txBody>
                    <a:bodyPr/>
                    <a:lstStyle/>
                    <a:p>
                      <a:r>
                        <a:rPr lang="en-US" b="1" dirty="0" smtClean="0"/>
                        <a:t>public </a:t>
                      </a:r>
                      <a:r>
                        <a:rPr lang="en-US" b="1" dirty="0" err="1" smtClean="0"/>
                        <a:t>int</a:t>
                      </a:r>
                      <a:r>
                        <a:rPr lang="en-US" b="1" dirty="0" smtClean="0"/>
                        <a:t> available()</a:t>
                      </a:r>
                    </a:p>
                    <a:p>
                      <a:r>
                        <a:rPr lang="en-US" dirty="0" smtClean="0"/>
                        <a:t>an estimate of the number of remaining bytes that can be read</a:t>
                      </a:r>
                    </a:p>
                  </a:txBody>
                  <a:tcPr/>
                </a:tc>
                <a:extLst>
                  <a:ext uri="{0D108BD9-81ED-4DB2-BD59-A6C34878D82A}">
                    <a16:rowId xmlns:a16="http://schemas.microsoft.com/office/drawing/2014/main" val="10005"/>
                  </a:ext>
                </a:extLst>
              </a:tr>
              <a:tr h="370840">
                <a:tc>
                  <a:txBody>
                    <a:bodyPr/>
                    <a:lstStyle/>
                    <a:p>
                      <a:r>
                        <a:rPr lang="en-US" dirty="0" smtClean="0"/>
                        <a:t>6</a:t>
                      </a:r>
                      <a:endParaRPr lang="en-US" dirty="0"/>
                    </a:p>
                  </a:txBody>
                  <a:tcPr/>
                </a:tc>
                <a:tc>
                  <a:txBody>
                    <a:bodyPr/>
                    <a:lstStyle/>
                    <a:p>
                      <a:r>
                        <a:rPr lang="en-US" b="1" dirty="0" smtClean="0"/>
                        <a:t>public void close()</a:t>
                      </a:r>
                    </a:p>
                    <a:p>
                      <a:r>
                        <a:rPr lang="en-US" dirty="0" smtClean="0"/>
                        <a:t>Closes this file input stream and releases any system resources associated.</a:t>
                      </a:r>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pPr/>
              <a:t>17</a:t>
            </a:fld>
            <a:endParaRPr lang="en-US"/>
          </a:p>
        </p:txBody>
      </p:sp>
      <p:sp>
        <p:nvSpPr>
          <p:cNvPr id="11" name="Rectangle 10"/>
          <p:cNvSpPr/>
          <p:nvPr/>
        </p:nvSpPr>
        <p:spPr>
          <a:xfrm>
            <a:off x="0" y="13716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1981200"/>
            <a:ext cx="9144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2895600"/>
            <a:ext cx="91440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4343400"/>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53340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0" y="59436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FileInputStream</a:t>
            </a:r>
            <a:r>
              <a:rPr lang="en-US" dirty="0" smtClean="0"/>
              <a: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18</a:t>
            </a:fld>
            <a:endParaRPr lang="en-US"/>
          </a:p>
        </p:txBody>
      </p:sp>
      <p:sp>
        <p:nvSpPr>
          <p:cNvPr id="6" name="Rectangle 5"/>
          <p:cNvSpPr/>
          <p:nvPr/>
        </p:nvSpPr>
        <p:spPr>
          <a:xfrm>
            <a:off x="304800" y="1066800"/>
            <a:ext cx="8610600" cy="3970318"/>
          </a:xfrm>
          <a:prstGeom prst="rect">
            <a:avLst/>
          </a:prstGeom>
          <a:noFill/>
        </p:spPr>
        <p:txBody>
          <a:bodyPr wrap="square">
            <a:spAutoFit/>
          </a:bodyPr>
          <a:lstStyle/>
          <a:p>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SimpleRead</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smtClean="0">
                <a:solidFill>
                  <a:srgbClr val="7F0055"/>
                </a:solidFill>
                <a:latin typeface="Consolas"/>
              </a:rPr>
              <a:t>try</a:t>
            </a:r>
            <a:r>
              <a:rPr lang="en-US" b="1" dirty="0" smtClean="0">
                <a:solidFill>
                  <a:srgbClr val="000000"/>
                </a:solidFill>
                <a:latin typeface="Consolas"/>
              </a:rPr>
              <a:t> {</a:t>
            </a:r>
          </a:p>
          <a:p>
            <a:pPr lvl="3"/>
            <a:r>
              <a:rPr lang="en-US" dirty="0" err="1" smtClean="0">
                <a:solidFill>
                  <a:srgbClr val="000000"/>
                </a:solidFill>
                <a:latin typeface="Consolas"/>
              </a:rPr>
              <a:t>FileInputStream</a:t>
            </a:r>
            <a:r>
              <a:rPr lang="en-US" dirty="0" smtClean="0">
                <a:solidFill>
                  <a:srgbClr val="000000"/>
                </a:solidFill>
                <a:latin typeface="Consolas"/>
              </a:rPr>
              <a:t> </a:t>
            </a:r>
            <a:r>
              <a:rPr lang="en-US" dirty="0" smtClean="0">
                <a:solidFill>
                  <a:srgbClr val="6A3E3E"/>
                </a:solidFill>
                <a:latin typeface="Consolas"/>
              </a:rPr>
              <a:t>fin</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FileInputStream</a:t>
            </a:r>
            <a:r>
              <a:rPr lang="en-US" b="1" dirty="0" smtClean="0">
                <a:solidFill>
                  <a:srgbClr val="000000"/>
                </a:solidFill>
                <a:latin typeface="Consolas"/>
              </a:rPr>
              <a:t>(</a:t>
            </a:r>
            <a:r>
              <a:rPr lang="en-US" b="1" dirty="0" smtClean="0">
                <a:solidFill>
                  <a:srgbClr val="2A00FF"/>
                </a:solidFill>
                <a:latin typeface="Consolas"/>
              </a:rPr>
              <a:t>"abc.txt"</a:t>
            </a:r>
            <a:r>
              <a:rPr lang="en-US" b="1" dirty="0" smtClean="0">
                <a:solidFill>
                  <a:srgbClr val="000000"/>
                </a:solidFill>
                <a:latin typeface="Consolas"/>
              </a:rPr>
              <a:t>);</a:t>
            </a:r>
          </a:p>
          <a:p>
            <a:pPr lvl="3"/>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i</a:t>
            </a:r>
            <a:r>
              <a:rPr lang="en-US" b="1" dirty="0" smtClean="0">
                <a:solidFill>
                  <a:srgbClr val="000000"/>
                </a:solidFill>
                <a:latin typeface="Consolas"/>
              </a:rPr>
              <a:t> = 0;</a:t>
            </a:r>
          </a:p>
          <a:p>
            <a:pPr lvl="3"/>
            <a:r>
              <a:rPr lang="en-US" b="1" dirty="0" smtClean="0">
                <a:solidFill>
                  <a:srgbClr val="7F0055"/>
                </a:solidFill>
                <a:latin typeface="Consolas"/>
              </a:rPr>
              <a:t>while</a:t>
            </a:r>
            <a:r>
              <a:rPr lang="en-US" b="1" dirty="0" smtClean="0">
                <a:solidFill>
                  <a:srgbClr val="000000"/>
                </a:solidFill>
                <a:latin typeface="Consolas"/>
              </a:rPr>
              <a:t> ((</a:t>
            </a:r>
            <a:r>
              <a:rPr lang="en-US" b="1" dirty="0" err="1" smtClean="0">
                <a:solidFill>
                  <a:srgbClr val="6A3E3E"/>
                </a:solidFill>
                <a:latin typeface="Consolas"/>
              </a:rPr>
              <a:t>i</a:t>
            </a:r>
            <a:r>
              <a:rPr lang="en-US" b="1" dirty="0" smtClean="0">
                <a:solidFill>
                  <a:srgbClr val="000000"/>
                </a:solidFill>
                <a:latin typeface="Consolas"/>
              </a:rPr>
              <a:t> = </a:t>
            </a:r>
            <a:r>
              <a:rPr lang="en-US" b="1" dirty="0" err="1" smtClean="0">
                <a:solidFill>
                  <a:srgbClr val="6A3E3E"/>
                </a:solidFill>
                <a:latin typeface="Consolas"/>
              </a:rPr>
              <a:t>fin</a:t>
            </a:r>
            <a:r>
              <a:rPr lang="en-US" b="1" dirty="0" err="1" smtClean="0">
                <a:solidFill>
                  <a:srgbClr val="000000"/>
                </a:solidFill>
                <a:latin typeface="Consolas"/>
              </a:rPr>
              <a:t>.read</a:t>
            </a:r>
            <a:r>
              <a:rPr lang="en-US" b="1" dirty="0" smtClean="0">
                <a:solidFill>
                  <a:srgbClr val="000000"/>
                </a:solidFill>
                <a:latin typeface="Consolas"/>
              </a:rPr>
              <a:t>()) != -1) {</a:t>
            </a:r>
          </a:p>
          <a:p>
            <a:pPr lvl="3"/>
            <a:r>
              <a:rPr lang="en-US" dirty="0" smtClean="0">
                <a:solidFill>
                  <a:srgbClr val="000000"/>
                </a:solidFill>
                <a:highlight>
                  <a:srgbClr val="D4D4D4"/>
                </a:highlight>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(char) </a:t>
            </a:r>
            <a:r>
              <a:rPr lang="en-US" b="1" i="1" dirty="0" err="1" smtClean="0">
                <a:solidFill>
                  <a:srgbClr val="6A3E3E"/>
                </a:solidFill>
                <a:latin typeface="Consolas"/>
              </a:rPr>
              <a:t>i</a:t>
            </a:r>
            <a:r>
              <a:rPr lang="en-US" b="1" i="1" dirty="0" smtClean="0">
                <a:solidFill>
                  <a:srgbClr val="000000"/>
                </a:solidFill>
                <a:latin typeface="Consolas"/>
              </a:rPr>
              <a:t>);</a:t>
            </a:r>
            <a:endParaRPr lang="en-US" b="1" i="1" dirty="0" smtClean="0">
              <a:solidFill>
                <a:srgbClr val="000000"/>
              </a:solidFill>
              <a:highlight>
                <a:srgbClr val="D4D4D4"/>
              </a:highlight>
              <a:latin typeface="Consolas"/>
            </a:endParaRPr>
          </a:p>
          <a:p>
            <a:pPr lvl="3"/>
            <a:r>
              <a:rPr lang="en-US" dirty="0" smtClean="0">
                <a:solidFill>
                  <a:srgbClr val="000000"/>
                </a:solidFill>
                <a:latin typeface="Consolas"/>
              </a:rPr>
              <a:t>}</a:t>
            </a:r>
          </a:p>
          <a:p>
            <a:pPr lvl="3"/>
            <a:r>
              <a:rPr lang="en-US" dirty="0" err="1" smtClean="0">
                <a:solidFill>
                  <a:srgbClr val="6A3E3E"/>
                </a:solidFill>
                <a:latin typeface="Consolas"/>
              </a:rPr>
              <a:t>fin</a:t>
            </a:r>
            <a:r>
              <a:rPr lang="en-US" dirty="0" err="1" smtClean="0">
                <a:solidFill>
                  <a:srgbClr val="000000"/>
                </a:solidFill>
                <a:latin typeface="Consolas"/>
              </a:rPr>
              <a:t>.close</a:t>
            </a:r>
            <a:r>
              <a:rPr lang="en-US" dirty="0" smtClean="0">
                <a:solidFill>
                  <a:srgbClr val="000000"/>
                </a:solidFill>
                <a:latin typeface="Consolas"/>
              </a:rPr>
              <a:t>();</a:t>
            </a:r>
          </a:p>
          <a:p>
            <a:pPr lvl="2"/>
            <a:r>
              <a:rPr lang="en-US" dirty="0" smtClean="0">
                <a:solidFill>
                  <a:srgbClr val="000000"/>
                </a:solidFill>
                <a:latin typeface="Consolas"/>
              </a:rPr>
              <a:t>} </a:t>
            </a:r>
            <a:r>
              <a:rPr lang="en-US" b="1" dirty="0" smtClean="0">
                <a:solidFill>
                  <a:srgbClr val="7F0055"/>
                </a:solidFill>
                <a:latin typeface="Consolas"/>
              </a:rPr>
              <a:t>catch</a:t>
            </a:r>
            <a:r>
              <a:rPr lang="en-US" b="1" dirty="0" smtClean="0">
                <a:solidFill>
                  <a:srgbClr val="000000"/>
                </a:solidFill>
                <a:latin typeface="Consolas"/>
              </a:rPr>
              <a:t> (Exception </a:t>
            </a:r>
            <a:r>
              <a:rPr lang="en-US" b="1" dirty="0" smtClean="0">
                <a:solidFill>
                  <a:srgbClr val="6A3E3E"/>
                </a:solidFill>
                <a:latin typeface="Consolas"/>
              </a:rPr>
              <a:t>e</a:t>
            </a:r>
            <a:r>
              <a:rPr lang="en-US" b="1" dirty="0" smtClean="0">
                <a:solidFill>
                  <a:srgbClr val="000000"/>
                </a:solidFill>
                <a:latin typeface="Consolas"/>
              </a:rPr>
              <a:t>) {</a:t>
            </a:r>
          </a:p>
          <a:p>
            <a:pPr lvl="2"/>
            <a:r>
              <a:rPr lang="en-US" dirty="0" smtClean="0">
                <a:solidFill>
                  <a:srgbClr val="000000"/>
                </a:solidFill>
                <a:highlight>
                  <a:srgbClr val="D4D4D4"/>
                </a:highlight>
                <a:latin typeface="Consolas"/>
              </a:rPr>
              <a:t>	</a:t>
            </a:r>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e</a:t>
            </a:r>
            <a:r>
              <a:rPr lang="en-US" b="1" i="1" dirty="0" smtClean="0">
                <a:solidFill>
                  <a:srgbClr val="000000"/>
                </a:solidFill>
                <a:latin typeface="Consolas"/>
              </a:rPr>
              <a:t>);</a:t>
            </a:r>
            <a:endParaRPr lang="en-US" b="1" i="1" dirty="0" smtClean="0">
              <a:solidFill>
                <a:srgbClr val="000000"/>
              </a:solidFill>
              <a:highlight>
                <a:srgbClr val="D4D4D4"/>
              </a:highlight>
              <a:latin typeface="Consolas"/>
            </a:endParaRP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a:t>
            </a:r>
            <a:r>
              <a:rPr lang="en-US" dirty="0" err="1" smtClean="0"/>
              <a:t>InputStreamReader</a:t>
            </a:r>
            <a:r>
              <a:rPr lang="en-US" dirty="0" smtClean="0"/>
              <a:t> is a bridge from byte streams to character streams. </a:t>
            </a:r>
          </a:p>
          <a:p>
            <a:r>
              <a:rPr lang="en-US" dirty="0" smtClean="0"/>
              <a:t>It reads bytes and decodes them into characters using a specified </a:t>
            </a:r>
            <a:r>
              <a:rPr lang="en-US" dirty="0" err="1" smtClean="0"/>
              <a:t>charset</a:t>
            </a:r>
            <a:r>
              <a:rPr lang="en-US" dirty="0" smtClean="0"/>
              <a:t>. The </a:t>
            </a:r>
            <a:r>
              <a:rPr lang="en-US" dirty="0" err="1" smtClean="0"/>
              <a:t>charset</a:t>
            </a:r>
            <a:r>
              <a:rPr lang="en-US" dirty="0" smtClean="0"/>
              <a:t> that it uses may be specified by name or may be given explicitly, or the platform’s default </a:t>
            </a:r>
            <a:r>
              <a:rPr lang="en-US" dirty="0" err="1" smtClean="0"/>
              <a:t>charset</a:t>
            </a:r>
            <a:r>
              <a:rPr lang="en-US" dirty="0" smtClean="0"/>
              <a:t> may be accepted.</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19</a:t>
            </a:fld>
            <a:endParaRPr lang="en-US"/>
          </a:p>
        </p:txBody>
      </p:sp>
      <p:graphicFrame>
        <p:nvGraphicFramePr>
          <p:cNvPr id="5" name="Table 4"/>
          <p:cNvGraphicFramePr>
            <a:graphicFrameLocks noGrp="1"/>
          </p:cNvGraphicFramePr>
          <p:nvPr/>
        </p:nvGraphicFramePr>
        <p:xfrm>
          <a:off x="609600" y="3764280"/>
          <a:ext cx="7924800" cy="22910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Constructor</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b="1" dirty="0" err="1" smtClean="0"/>
                        <a:t>InputStreamReader</a:t>
                      </a:r>
                      <a:r>
                        <a:rPr lang="en-US" b="1" dirty="0" smtClean="0"/>
                        <a:t>(</a:t>
                      </a:r>
                      <a:r>
                        <a:rPr lang="en-US" b="1" dirty="0" err="1" smtClean="0"/>
                        <a:t>InputStream</a:t>
                      </a:r>
                      <a:r>
                        <a:rPr lang="en-US" b="1" dirty="0" smtClean="0"/>
                        <a:t> in)</a:t>
                      </a:r>
                    </a:p>
                    <a:p>
                      <a:r>
                        <a:rPr lang="en-US" dirty="0" smtClean="0"/>
                        <a:t>Creates an </a:t>
                      </a:r>
                      <a:r>
                        <a:rPr lang="en-US" dirty="0" err="1" smtClean="0"/>
                        <a:t>InputStreamReader</a:t>
                      </a:r>
                      <a:r>
                        <a:rPr lang="en-US" dirty="0" smtClean="0"/>
                        <a:t> that uses the default </a:t>
                      </a:r>
                      <a:r>
                        <a:rPr lang="en-US" dirty="0" err="1" smtClean="0"/>
                        <a:t>charset</a:t>
                      </a:r>
                      <a:r>
                        <a:rPr lang="en-US" dirty="0" smtClean="0"/>
                        <a:t>.</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b="1" dirty="0" err="1" smtClean="0"/>
                        <a:t>InputStreamReader</a:t>
                      </a:r>
                      <a:r>
                        <a:rPr lang="en-US" b="1" dirty="0" smtClean="0"/>
                        <a:t>(</a:t>
                      </a:r>
                      <a:r>
                        <a:rPr lang="en-US" b="1" dirty="0" err="1" smtClean="0"/>
                        <a:t>InputStream</a:t>
                      </a:r>
                      <a:r>
                        <a:rPr lang="en-US" b="1" dirty="0" smtClean="0"/>
                        <a:t> in, </a:t>
                      </a:r>
                      <a:r>
                        <a:rPr lang="en-US" b="1" dirty="0" err="1" smtClean="0"/>
                        <a:t>Charset</a:t>
                      </a:r>
                      <a:r>
                        <a:rPr lang="en-US" b="1" dirty="0" smtClean="0"/>
                        <a:t> </a:t>
                      </a:r>
                      <a:r>
                        <a:rPr lang="en-US" b="1" dirty="0" err="1" smtClean="0"/>
                        <a:t>cs</a:t>
                      </a:r>
                      <a:r>
                        <a:rPr lang="en-US" b="1" dirty="0" smtClean="0"/>
                        <a:t>)</a:t>
                      </a:r>
                    </a:p>
                    <a:p>
                      <a:r>
                        <a:rPr lang="en-US" dirty="0" smtClean="0"/>
                        <a:t>creates an </a:t>
                      </a:r>
                      <a:r>
                        <a:rPr lang="en-US" dirty="0" err="1" smtClean="0"/>
                        <a:t>InputStreamReader</a:t>
                      </a:r>
                      <a:r>
                        <a:rPr lang="en-US" dirty="0" smtClean="0"/>
                        <a:t> that uses the given </a:t>
                      </a:r>
                      <a:r>
                        <a:rPr lang="en-US" dirty="0" err="1" smtClean="0"/>
                        <a:t>charset</a:t>
                      </a:r>
                      <a:r>
                        <a:rPr lang="en-US" dirty="0" smtClean="0"/>
                        <a:t>.</a:t>
                      </a:r>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b="1" dirty="0" err="1" smtClean="0"/>
                        <a:t>InputStreamReader</a:t>
                      </a:r>
                      <a:r>
                        <a:rPr lang="en-US" b="1" dirty="0" smtClean="0"/>
                        <a:t>(</a:t>
                      </a:r>
                      <a:r>
                        <a:rPr lang="en-US" b="1" dirty="0" err="1" smtClean="0"/>
                        <a:t>InputStream</a:t>
                      </a:r>
                      <a:r>
                        <a:rPr lang="en-US" b="1" dirty="0" smtClean="0"/>
                        <a:t> in ,String </a:t>
                      </a:r>
                      <a:r>
                        <a:rPr lang="en-US" b="1" dirty="0" err="1" smtClean="0"/>
                        <a:t>charsetName</a:t>
                      </a:r>
                      <a:r>
                        <a:rPr lang="en-US" b="1" dirty="0" smtClean="0"/>
                        <a:t>)</a:t>
                      </a:r>
                    </a:p>
                    <a:p>
                      <a:r>
                        <a:rPr lang="en-US" dirty="0" smtClean="0"/>
                        <a:t>Creates an </a:t>
                      </a:r>
                      <a:r>
                        <a:rPr lang="en-US" dirty="0" err="1" smtClean="0"/>
                        <a:t>InputStreamReader</a:t>
                      </a:r>
                      <a:r>
                        <a:rPr lang="en-US" dirty="0" smtClean="0"/>
                        <a:t> that uses the named </a:t>
                      </a:r>
                      <a:r>
                        <a:rPr lang="en-US" dirty="0" err="1" smtClean="0"/>
                        <a:t>charset</a:t>
                      </a:r>
                      <a:endParaRPr lang="en-US" dirty="0"/>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228600" y="4114800"/>
            <a:ext cx="838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000" y="4724400"/>
            <a:ext cx="83820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 y="5410200"/>
            <a:ext cx="83820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p:txBody>
          <a:bodyPr/>
          <a:lstStyle/>
          <a:p>
            <a:r>
              <a:rPr lang="en-US" dirty="0" err="1" smtClean="0"/>
              <a:t>InputStreamReader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a:t>
            </a:r>
            <a:endParaRPr lang="en-US" dirty="0"/>
          </a:p>
        </p:txBody>
      </p:sp>
      <p:sp>
        <p:nvSpPr>
          <p:cNvPr id="3" name="Content Placeholder 2"/>
          <p:cNvSpPr>
            <a:spLocks noGrp="1"/>
          </p:cNvSpPr>
          <p:nvPr>
            <p:ph idx="1"/>
          </p:nvPr>
        </p:nvSpPr>
        <p:spPr/>
        <p:txBody>
          <a:bodyPr>
            <a:normAutofit/>
          </a:bodyPr>
          <a:lstStyle/>
          <a:p>
            <a:pPr algn="just"/>
            <a:r>
              <a:rPr lang="en-US" dirty="0" smtClean="0"/>
              <a:t>The java.io package contains nearly every class you might ever need to perform input and output (I/O) in Java. </a:t>
            </a:r>
          </a:p>
          <a:p>
            <a:pPr algn="just"/>
            <a:r>
              <a:rPr lang="en-US" dirty="0" smtClean="0"/>
              <a:t>All these streams represent an input source and an output destination. </a:t>
            </a:r>
          </a:p>
          <a:p>
            <a:pPr algn="just"/>
            <a:r>
              <a:rPr lang="en-US" dirty="0" smtClean="0"/>
              <a:t>The stream in the java.io package supports many data such as primitives, Object, localized characters, etc.</a:t>
            </a:r>
          </a:p>
          <a:p>
            <a:pPr algn="just"/>
            <a:r>
              <a:rPr lang="en-US" dirty="0" smtClean="0"/>
              <a:t>A stream can be defined as a sequence of data. there are two kinds of Streams</a:t>
            </a:r>
          </a:p>
          <a:p>
            <a:pPr lvl="1" algn="just"/>
            <a:r>
              <a:rPr lang="en-US" b="1" dirty="0" err="1" smtClean="0"/>
              <a:t>InputStream</a:t>
            </a:r>
            <a:r>
              <a:rPr lang="en-US" b="1" dirty="0" smtClean="0"/>
              <a:t> </a:t>
            </a:r>
            <a:r>
              <a:rPr lang="en-US" dirty="0" smtClean="0"/>
              <a:t>: The </a:t>
            </a:r>
            <a:r>
              <a:rPr lang="en-US" dirty="0" err="1" smtClean="0"/>
              <a:t>InputStream</a:t>
            </a:r>
            <a:r>
              <a:rPr lang="en-US" dirty="0" smtClean="0"/>
              <a:t> is used to read data from a source.</a:t>
            </a:r>
          </a:p>
          <a:p>
            <a:pPr lvl="1" algn="just"/>
            <a:r>
              <a:rPr lang="en-US" b="1" dirty="0" err="1" smtClean="0"/>
              <a:t>OutputStream</a:t>
            </a:r>
            <a:r>
              <a:rPr lang="en-US" b="1" dirty="0" smtClean="0"/>
              <a:t> </a:t>
            </a:r>
            <a:r>
              <a:rPr lang="en-US" dirty="0" smtClean="0"/>
              <a:t>: The </a:t>
            </a:r>
            <a:r>
              <a:rPr lang="en-US" dirty="0" err="1" smtClean="0"/>
              <a:t>OutputStream</a:t>
            </a:r>
            <a:r>
              <a:rPr lang="en-US" dirty="0" smtClean="0"/>
              <a:t> is used for writing data to a destination.</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a:t>
            </a:r>
            <a:r>
              <a:rPr lang="en-US" dirty="0" err="1" smtClean="0"/>
              <a:t>InputStreamReader</a:t>
            </a:r>
            <a:endParaRPr lang="en-US" dirty="0"/>
          </a:p>
        </p:txBody>
      </p:sp>
      <p:graphicFrame>
        <p:nvGraphicFramePr>
          <p:cNvPr id="6" name="Content Placeholder 5"/>
          <p:cNvGraphicFramePr>
            <a:graphicFrameLocks noGrp="1"/>
          </p:cNvGraphicFramePr>
          <p:nvPr>
            <p:ph idx="1"/>
          </p:nvPr>
        </p:nvGraphicFramePr>
        <p:xfrm>
          <a:off x="190500" y="990600"/>
          <a:ext cx="8763000" cy="4302760"/>
        </p:xfrm>
        <a:graphic>
          <a:graphicData uri="http://schemas.openxmlformats.org/drawingml/2006/table">
            <a:tbl>
              <a:tblPr firstRow="1" bandRow="1">
                <a:tableStyleId>{5C22544A-7EE6-4342-B048-85BDC9FD1C3A}</a:tableStyleId>
              </a:tblPr>
              <a:tblGrid>
                <a:gridCol w="419100">
                  <a:extLst>
                    <a:ext uri="{9D8B030D-6E8A-4147-A177-3AD203B41FA5}">
                      <a16:colId xmlns:a16="http://schemas.microsoft.com/office/drawing/2014/main" val="20000"/>
                    </a:ext>
                  </a:extLst>
                </a:gridCol>
                <a:gridCol w="83439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Method</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b="1" dirty="0" err="1" smtClean="0"/>
                        <a:t>int</a:t>
                      </a:r>
                      <a:r>
                        <a:rPr lang="en-US" b="1" dirty="0" smtClean="0"/>
                        <a:t> read()</a:t>
                      </a:r>
                    </a:p>
                    <a:p>
                      <a:r>
                        <a:rPr lang="en-US" dirty="0" smtClean="0"/>
                        <a:t>This method reads a single character.</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b="1" dirty="0" err="1" smtClean="0"/>
                        <a:t>int</a:t>
                      </a:r>
                      <a:r>
                        <a:rPr lang="en-US" b="1" dirty="0" smtClean="0"/>
                        <a:t> read(char[] </a:t>
                      </a:r>
                      <a:r>
                        <a:rPr lang="en-US" b="1" dirty="0" err="1" smtClean="0"/>
                        <a:t>cbuf</a:t>
                      </a:r>
                      <a:r>
                        <a:rPr lang="en-US" b="1" dirty="0" smtClean="0"/>
                        <a:t>, </a:t>
                      </a:r>
                      <a:r>
                        <a:rPr lang="en-US" b="1" dirty="0" err="1" smtClean="0"/>
                        <a:t>int</a:t>
                      </a:r>
                      <a:r>
                        <a:rPr lang="en-US" b="1" dirty="0" smtClean="0"/>
                        <a:t> offset, </a:t>
                      </a:r>
                      <a:r>
                        <a:rPr lang="en-US" b="1" dirty="0" err="1" smtClean="0"/>
                        <a:t>int</a:t>
                      </a:r>
                      <a:r>
                        <a:rPr lang="en-US" b="1" dirty="0" smtClean="0"/>
                        <a:t> length)</a:t>
                      </a:r>
                    </a:p>
                    <a:p>
                      <a:r>
                        <a:rPr lang="en-US" dirty="0" err="1" smtClean="0"/>
                        <a:t>cbuf</a:t>
                      </a:r>
                      <a:r>
                        <a:rPr lang="en-US" dirty="0" smtClean="0"/>
                        <a:t> − Destination character buffer.</a:t>
                      </a:r>
                    </a:p>
                    <a:p>
                      <a:r>
                        <a:rPr lang="en-US" dirty="0" smtClean="0"/>
                        <a:t>offset − Offset at which to start storing characters.</a:t>
                      </a:r>
                    </a:p>
                    <a:p>
                      <a:r>
                        <a:rPr lang="en-US" dirty="0" smtClean="0"/>
                        <a:t>length − Maximum numbers of characters to read.</a:t>
                      </a:r>
                    </a:p>
                    <a:p>
                      <a:r>
                        <a:rPr lang="en-US" sz="1800" b="0" i="0" kern="1200" dirty="0" smtClean="0">
                          <a:solidFill>
                            <a:schemeClr val="dk1"/>
                          </a:solidFill>
                          <a:latin typeface="+mn-lt"/>
                          <a:ea typeface="+mn-ea"/>
                          <a:cs typeface="+mn-cs"/>
                        </a:rPr>
                        <a:t>The method returns the number of characters read, else -1 if the end of the stream has been reached.</a:t>
                      </a:r>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b="1" dirty="0" err="1" smtClean="0"/>
                        <a:t>boolean</a:t>
                      </a:r>
                      <a:r>
                        <a:rPr lang="en-US" b="1" dirty="0" smtClean="0"/>
                        <a:t> ready()</a:t>
                      </a:r>
                    </a:p>
                    <a:p>
                      <a:r>
                        <a:rPr lang="en-US" dirty="0" smtClean="0"/>
                        <a:t>This method tells whether this stream is ready to be read.</a:t>
                      </a:r>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r>
                        <a:rPr lang="en-US" b="1" dirty="0" smtClean="0"/>
                        <a:t>void close()</a:t>
                      </a:r>
                    </a:p>
                    <a:p>
                      <a:r>
                        <a:rPr lang="en-US" b="0" dirty="0" smtClean="0"/>
                        <a:t>This method closes this file and releases any system resources associated with this Reader.</a:t>
                      </a:r>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pPr/>
              <a:t>20</a:t>
            </a:fld>
            <a:endParaRPr lang="en-US"/>
          </a:p>
        </p:txBody>
      </p:sp>
      <p:sp>
        <p:nvSpPr>
          <p:cNvPr id="16" name="Rectangle 15"/>
          <p:cNvSpPr/>
          <p:nvPr/>
        </p:nvSpPr>
        <p:spPr>
          <a:xfrm>
            <a:off x="0" y="13716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981200"/>
            <a:ext cx="9144000" cy="175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37338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43434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 </a:t>
            </a:r>
            <a:r>
              <a:rPr lang="en-US" dirty="0" err="1" smtClean="0"/>
              <a:t>OutputStreamWriter</a:t>
            </a:r>
            <a:r>
              <a:rPr lang="en-US" dirty="0" smtClean="0"/>
              <a:t> is a bridge from byte streams to character streams. </a:t>
            </a:r>
          </a:p>
          <a:p>
            <a:r>
              <a:rPr lang="en-US" dirty="0" smtClean="0"/>
              <a:t>Characters written to it are encoded into bytes using a specified </a:t>
            </a:r>
            <a:r>
              <a:rPr lang="en-US" dirty="0" err="1" smtClean="0"/>
              <a:t>charset</a:t>
            </a:r>
            <a:r>
              <a:rPr lang="en-US" dirty="0" smtClean="0"/>
              <a: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21</a:t>
            </a:fld>
            <a:endParaRPr lang="en-US"/>
          </a:p>
        </p:txBody>
      </p:sp>
      <p:graphicFrame>
        <p:nvGraphicFramePr>
          <p:cNvPr id="5" name="Table 4"/>
          <p:cNvGraphicFramePr>
            <a:graphicFrameLocks noGrp="1"/>
          </p:cNvGraphicFramePr>
          <p:nvPr/>
        </p:nvGraphicFramePr>
        <p:xfrm>
          <a:off x="609600" y="3124200"/>
          <a:ext cx="7924800" cy="25654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Constructor</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b="1" dirty="0" err="1" smtClean="0"/>
                        <a:t>OutputStreamWriter</a:t>
                      </a:r>
                      <a:r>
                        <a:rPr lang="en-US" b="1" dirty="0" smtClean="0"/>
                        <a:t>(</a:t>
                      </a:r>
                      <a:r>
                        <a:rPr lang="en-US" b="1" dirty="0" err="1" smtClean="0"/>
                        <a:t>OutputStream</a:t>
                      </a:r>
                      <a:r>
                        <a:rPr lang="en-US" b="1" dirty="0" smtClean="0"/>
                        <a:t> out)</a:t>
                      </a:r>
                    </a:p>
                    <a:p>
                      <a:r>
                        <a:rPr lang="en-US" dirty="0" smtClean="0"/>
                        <a:t>This creates an </a:t>
                      </a:r>
                      <a:r>
                        <a:rPr lang="en-US" dirty="0" err="1" smtClean="0"/>
                        <a:t>OutputStreamWriter</a:t>
                      </a:r>
                      <a:r>
                        <a:rPr lang="en-US" dirty="0" smtClean="0"/>
                        <a:t> that uses the default character encoding.</a:t>
                      </a:r>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b="1" dirty="0" err="1" smtClean="0"/>
                        <a:t>OutputStreamWriter</a:t>
                      </a:r>
                      <a:r>
                        <a:rPr lang="en-US" b="1" dirty="0" smtClean="0"/>
                        <a:t>(</a:t>
                      </a:r>
                      <a:r>
                        <a:rPr lang="en-US" b="1" dirty="0" err="1" smtClean="0"/>
                        <a:t>OutputStream</a:t>
                      </a:r>
                      <a:r>
                        <a:rPr lang="en-US" b="1" dirty="0" smtClean="0"/>
                        <a:t> out, </a:t>
                      </a:r>
                      <a:r>
                        <a:rPr lang="en-US" b="1" dirty="0" err="1" smtClean="0"/>
                        <a:t>Charset</a:t>
                      </a:r>
                      <a:r>
                        <a:rPr lang="en-US" b="1" dirty="0" smtClean="0"/>
                        <a:t> </a:t>
                      </a:r>
                      <a:r>
                        <a:rPr lang="en-US" b="1" dirty="0" err="1" smtClean="0"/>
                        <a:t>cs</a:t>
                      </a:r>
                      <a:r>
                        <a:rPr lang="en-US" b="1" dirty="0" smtClean="0"/>
                        <a:t>)</a:t>
                      </a:r>
                    </a:p>
                    <a:p>
                      <a:r>
                        <a:rPr lang="en-US" dirty="0" smtClean="0"/>
                        <a:t>This creates an </a:t>
                      </a:r>
                      <a:r>
                        <a:rPr lang="en-US" dirty="0" err="1" smtClean="0"/>
                        <a:t>OutputStreamWriter</a:t>
                      </a:r>
                      <a:r>
                        <a:rPr lang="en-US" dirty="0" smtClean="0"/>
                        <a:t> that uses the given </a:t>
                      </a:r>
                      <a:r>
                        <a:rPr lang="en-US" dirty="0" err="1" smtClean="0"/>
                        <a:t>charset</a:t>
                      </a:r>
                      <a:r>
                        <a:rPr lang="en-US" dirty="0" smtClean="0"/>
                        <a:t>.</a:t>
                      </a:r>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b="1" dirty="0" err="1" smtClean="0"/>
                        <a:t>OutputStreamWriter</a:t>
                      </a:r>
                      <a:r>
                        <a:rPr lang="en-US" b="1" dirty="0" smtClean="0"/>
                        <a:t>(</a:t>
                      </a:r>
                      <a:r>
                        <a:rPr lang="en-US" b="1" dirty="0" err="1" smtClean="0"/>
                        <a:t>OutputStream</a:t>
                      </a:r>
                      <a:r>
                        <a:rPr lang="en-US" b="1" dirty="0" smtClean="0"/>
                        <a:t> out, String </a:t>
                      </a:r>
                      <a:r>
                        <a:rPr lang="en-US" b="1" dirty="0" err="1" smtClean="0"/>
                        <a:t>charsetName</a:t>
                      </a:r>
                      <a:r>
                        <a:rPr lang="en-US" b="1" dirty="0" smtClean="0"/>
                        <a:t>)</a:t>
                      </a:r>
                    </a:p>
                    <a:p>
                      <a:r>
                        <a:rPr lang="en-US" dirty="0" smtClean="0"/>
                        <a:t>This creates an </a:t>
                      </a:r>
                      <a:r>
                        <a:rPr lang="en-US" dirty="0" err="1" smtClean="0"/>
                        <a:t>OutputStreamWriter</a:t>
                      </a:r>
                      <a:r>
                        <a:rPr lang="en-US" dirty="0" smtClean="0"/>
                        <a:t> that uses the named </a:t>
                      </a:r>
                      <a:r>
                        <a:rPr lang="en-US" dirty="0" err="1" smtClean="0"/>
                        <a:t>charset</a:t>
                      </a:r>
                      <a:r>
                        <a:rPr lang="en-US" dirty="0" smtClean="0"/>
                        <a:t>.</a:t>
                      </a:r>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381000" y="3474720"/>
            <a:ext cx="8382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p:txBody>
          <a:bodyPr/>
          <a:lstStyle/>
          <a:p>
            <a:r>
              <a:rPr lang="en-US" dirty="0" err="1" smtClean="0"/>
              <a:t>OutputStreamWriter</a:t>
            </a:r>
            <a:endParaRPr lang="en-US" dirty="0"/>
          </a:p>
        </p:txBody>
      </p:sp>
      <p:sp>
        <p:nvSpPr>
          <p:cNvPr id="9" name="Rectangle 8"/>
          <p:cNvSpPr/>
          <p:nvPr/>
        </p:nvSpPr>
        <p:spPr>
          <a:xfrm>
            <a:off x="381000" y="4389120"/>
            <a:ext cx="83820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1000" y="5074920"/>
            <a:ext cx="83820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a:t>
            </a:r>
            <a:r>
              <a:rPr lang="en-US" dirty="0" err="1" smtClean="0"/>
              <a:t>OutputStreamWriter</a:t>
            </a:r>
            <a:endParaRPr lang="en-US" dirty="0"/>
          </a:p>
        </p:txBody>
      </p:sp>
      <p:graphicFrame>
        <p:nvGraphicFramePr>
          <p:cNvPr id="6" name="Content Placeholder 5"/>
          <p:cNvGraphicFramePr>
            <a:graphicFrameLocks noGrp="1"/>
          </p:cNvGraphicFramePr>
          <p:nvPr>
            <p:ph idx="1"/>
          </p:nvPr>
        </p:nvGraphicFramePr>
        <p:xfrm>
          <a:off x="190500" y="990600"/>
          <a:ext cx="8763000" cy="4119880"/>
        </p:xfrm>
        <a:graphic>
          <a:graphicData uri="http://schemas.openxmlformats.org/drawingml/2006/table">
            <a:tbl>
              <a:tblPr firstRow="1" bandRow="1">
                <a:tableStyleId>{5C22544A-7EE6-4342-B048-85BDC9FD1C3A}</a:tableStyleId>
              </a:tblPr>
              <a:tblGrid>
                <a:gridCol w="419100">
                  <a:extLst>
                    <a:ext uri="{9D8B030D-6E8A-4147-A177-3AD203B41FA5}">
                      <a16:colId xmlns:a16="http://schemas.microsoft.com/office/drawing/2014/main" val="20000"/>
                    </a:ext>
                  </a:extLst>
                </a:gridCol>
                <a:gridCol w="83439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Method</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b="1" dirty="0" smtClean="0"/>
                        <a:t> void write(</a:t>
                      </a:r>
                      <a:r>
                        <a:rPr lang="en-US" b="1" dirty="0" err="1" smtClean="0"/>
                        <a:t>int</a:t>
                      </a:r>
                      <a:r>
                        <a:rPr lang="en-US" b="1" dirty="0" smtClean="0"/>
                        <a:t> c)</a:t>
                      </a:r>
                    </a:p>
                    <a:p>
                      <a:r>
                        <a:rPr lang="en-US" dirty="0" smtClean="0"/>
                        <a:t>This method writes a single character.</a:t>
                      </a:r>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b="1" dirty="0" smtClean="0"/>
                        <a:t>void write(String </a:t>
                      </a:r>
                      <a:r>
                        <a:rPr lang="en-US" b="1" dirty="0" err="1" smtClean="0"/>
                        <a:t>str</a:t>
                      </a:r>
                      <a:r>
                        <a:rPr lang="en-US" b="1" dirty="0" smtClean="0"/>
                        <a:t>, </a:t>
                      </a:r>
                      <a:r>
                        <a:rPr lang="en-US" b="1" dirty="0" err="1" smtClean="0"/>
                        <a:t>int</a:t>
                      </a:r>
                      <a:r>
                        <a:rPr lang="en-US" b="1" dirty="0" smtClean="0"/>
                        <a:t> off, </a:t>
                      </a:r>
                      <a:r>
                        <a:rPr lang="en-US" b="1" dirty="0" err="1" smtClean="0"/>
                        <a:t>int</a:t>
                      </a:r>
                      <a:r>
                        <a:rPr lang="en-US" b="1" dirty="0" smtClean="0"/>
                        <a:t> </a:t>
                      </a:r>
                      <a:r>
                        <a:rPr lang="en-US" b="1" dirty="0" err="1" smtClean="0"/>
                        <a:t>len</a:t>
                      </a:r>
                      <a:r>
                        <a:rPr lang="en-US" b="1" dirty="0" smtClean="0"/>
                        <a:t>)</a:t>
                      </a:r>
                    </a:p>
                    <a:p>
                      <a:r>
                        <a:rPr lang="en-US" dirty="0" smtClean="0"/>
                        <a:t>off − Offset at which to start storing characters.</a:t>
                      </a:r>
                    </a:p>
                    <a:p>
                      <a:r>
                        <a:rPr lang="en-US" dirty="0" err="1" smtClean="0"/>
                        <a:t>len</a:t>
                      </a:r>
                      <a:r>
                        <a:rPr lang="en-US" dirty="0" smtClean="0"/>
                        <a:t> − Maximum numbers of characters to write.</a:t>
                      </a:r>
                    </a:p>
                    <a:p>
                      <a:r>
                        <a:rPr lang="en-US" sz="1800" b="0" i="0" kern="1200" dirty="0" smtClean="0">
                          <a:solidFill>
                            <a:schemeClr val="dk1"/>
                          </a:solidFill>
                          <a:latin typeface="+mn-lt"/>
                          <a:ea typeface="+mn-ea"/>
                          <a:cs typeface="+mn-cs"/>
                        </a:rPr>
                        <a:t>This method writes a portion of a string.</a:t>
                      </a:r>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b="1" dirty="0" smtClean="0"/>
                        <a:t>void write(char[] </a:t>
                      </a:r>
                      <a:r>
                        <a:rPr lang="en-US" b="1" dirty="0" err="1" smtClean="0"/>
                        <a:t>cbuf</a:t>
                      </a:r>
                      <a:r>
                        <a:rPr lang="en-US" b="1" dirty="0" smtClean="0"/>
                        <a:t>, </a:t>
                      </a:r>
                      <a:r>
                        <a:rPr lang="en-US" b="1" dirty="0" err="1" smtClean="0"/>
                        <a:t>int</a:t>
                      </a:r>
                      <a:r>
                        <a:rPr lang="en-US" b="1" dirty="0" smtClean="0"/>
                        <a:t> off, </a:t>
                      </a:r>
                      <a:r>
                        <a:rPr lang="en-US" b="1" dirty="0" err="1" smtClean="0"/>
                        <a:t>int</a:t>
                      </a:r>
                      <a:r>
                        <a:rPr lang="en-US" b="1" dirty="0" smtClean="0"/>
                        <a:t> </a:t>
                      </a:r>
                      <a:r>
                        <a:rPr lang="en-US" b="1" dirty="0" err="1" smtClean="0"/>
                        <a:t>len</a:t>
                      </a:r>
                      <a:r>
                        <a:rPr lang="en-US" b="1" dirty="0" smtClean="0"/>
                        <a:t>)</a:t>
                      </a:r>
                    </a:p>
                    <a:p>
                      <a:r>
                        <a:rPr lang="en-US" dirty="0" smtClean="0"/>
                        <a:t>This method writes a portion of an array of characters.</a:t>
                      </a:r>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r>
                        <a:rPr lang="en-US" b="1" dirty="0" smtClean="0"/>
                        <a:t>void flush()</a:t>
                      </a:r>
                    </a:p>
                    <a:p>
                      <a:r>
                        <a:rPr lang="en-US" b="0" dirty="0" smtClean="0"/>
                        <a:t>This method flushes the stream.</a:t>
                      </a:r>
                    </a:p>
                  </a:txBody>
                  <a:tcPr/>
                </a:tc>
                <a:extLst>
                  <a:ext uri="{0D108BD9-81ED-4DB2-BD59-A6C34878D82A}">
                    <a16:rowId xmlns:a16="http://schemas.microsoft.com/office/drawing/2014/main" val="10004"/>
                  </a:ext>
                </a:extLst>
              </a:tr>
              <a:tr h="370840">
                <a:tc>
                  <a:txBody>
                    <a:bodyPr/>
                    <a:lstStyle/>
                    <a:p>
                      <a:r>
                        <a:rPr lang="en-US" dirty="0" smtClean="0"/>
                        <a:t>5</a:t>
                      </a:r>
                      <a:endParaRPr lang="en-US" dirty="0"/>
                    </a:p>
                  </a:txBody>
                  <a:tcPr/>
                </a:tc>
                <a:tc>
                  <a:txBody>
                    <a:bodyPr/>
                    <a:lstStyle/>
                    <a:p>
                      <a:r>
                        <a:rPr lang="en-US" b="1" dirty="0" smtClean="0"/>
                        <a:t>void close()</a:t>
                      </a:r>
                    </a:p>
                    <a:p>
                      <a:r>
                        <a:rPr lang="en-US" b="0" dirty="0" smtClean="0"/>
                        <a:t>This method closes the stream, flushing it first.</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pPr/>
              <a:t>22</a:t>
            </a:fld>
            <a:endParaRPr lang="en-US"/>
          </a:p>
        </p:txBody>
      </p:sp>
      <p:sp>
        <p:nvSpPr>
          <p:cNvPr id="12" name="Rectangle 11"/>
          <p:cNvSpPr/>
          <p:nvPr/>
        </p:nvSpPr>
        <p:spPr>
          <a:xfrm>
            <a:off x="0" y="13716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981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32004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38100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0" y="4419600"/>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FileWriter</a:t>
            </a:r>
            <a:r>
              <a:rPr lang="en-US" dirty="0" smtClean="0"/>
              <a:t> and </a:t>
            </a:r>
            <a:r>
              <a:rPr lang="en-US" dirty="0" err="1" smtClean="0"/>
              <a:t>FileReader</a:t>
            </a:r>
            <a:endParaRPr lang="en-US" dirty="0"/>
          </a:p>
        </p:txBody>
      </p:sp>
      <p:sp>
        <p:nvSpPr>
          <p:cNvPr id="3" name="Content Placeholder 2"/>
          <p:cNvSpPr>
            <a:spLocks noGrp="1"/>
          </p:cNvSpPr>
          <p:nvPr>
            <p:ph idx="1"/>
          </p:nvPr>
        </p:nvSpPr>
        <p:spPr/>
        <p:txBody>
          <a:bodyPr/>
          <a:lstStyle/>
          <a:p>
            <a:r>
              <a:rPr lang="en-US" dirty="0" smtClean="0"/>
              <a:t>Java </a:t>
            </a:r>
            <a:r>
              <a:rPr lang="en-US" b="1" dirty="0" err="1" smtClean="0"/>
              <a:t>FileWriter</a:t>
            </a:r>
            <a:r>
              <a:rPr lang="en-US" dirty="0" smtClean="0"/>
              <a:t> and </a:t>
            </a:r>
            <a:r>
              <a:rPr lang="en-US" b="1" dirty="0" err="1" smtClean="0"/>
              <a:t>FileReader</a:t>
            </a:r>
            <a:r>
              <a:rPr lang="en-US" dirty="0" smtClean="0"/>
              <a:t> classes are used to write and read data from text files (they are Character Stream classes). </a:t>
            </a:r>
          </a:p>
          <a:p>
            <a:r>
              <a:rPr lang="en-US" dirty="0" smtClean="0"/>
              <a:t>It is recommended </a:t>
            </a:r>
            <a:r>
              <a:rPr lang="en-US" b="1" dirty="0" smtClean="0"/>
              <a:t>not</a:t>
            </a:r>
            <a:r>
              <a:rPr lang="en-US" dirty="0" smtClean="0"/>
              <a:t> to use the </a:t>
            </a:r>
            <a:r>
              <a:rPr lang="en-US" b="1" dirty="0" err="1" smtClean="0"/>
              <a:t>FileInputStream</a:t>
            </a:r>
            <a:r>
              <a:rPr lang="en-US" dirty="0" smtClean="0"/>
              <a:t> and </a:t>
            </a:r>
            <a:r>
              <a:rPr lang="en-US" b="1" dirty="0" err="1" smtClean="0"/>
              <a:t>FileOutputStream</a:t>
            </a:r>
            <a:r>
              <a:rPr lang="en-US" dirty="0" smtClean="0"/>
              <a:t> classes if you have to read and write any </a:t>
            </a:r>
            <a:r>
              <a:rPr lang="en-US" b="1" dirty="0" smtClean="0"/>
              <a:t>textual</a:t>
            </a:r>
            <a:r>
              <a:rPr lang="en-US" dirty="0" smtClean="0"/>
              <a:t> information as these are Byte stream classes.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23</a:t>
            </a:fld>
            <a:endParaRPr lang="en-US"/>
          </a:p>
        </p:txBody>
      </p:sp>
      <p:pic>
        <p:nvPicPr>
          <p:cNvPr id="1026" name="Picture 2" descr="File handling in Java using FileWriter and FileReader"/>
          <p:cNvPicPr>
            <a:picLocks noChangeAspect="1" noChangeArrowheads="1"/>
          </p:cNvPicPr>
          <p:nvPr/>
        </p:nvPicPr>
        <p:blipFill>
          <a:blip r:embed="rId2"/>
          <a:srcRect/>
          <a:stretch>
            <a:fillRect/>
          </a:stretch>
        </p:blipFill>
        <p:spPr bwMode="auto">
          <a:xfrm>
            <a:off x="1752600" y="3200400"/>
            <a:ext cx="5440030" cy="322897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linds(horizontal)">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FileWriter</a:t>
            </a:r>
            <a:endParaRPr lang="en-US" dirty="0"/>
          </a:p>
        </p:txBody>
      </p:sp>
      <p:sp>
        <p:nvSpPr>
          <p:cNvPr id="3" name="Content Placeholder 2"/>
          <p:cNvSpPr>
            <a:spLocks noGrp="1"/>
          </p:cNvSpPr>
          <p:nvPr>
            <p:ph idx="1"/>
          </p:nvPr>
        </p:nvSpPr>
        <p:spPr/>
        <p:txBody>
          <a:bodyPr/>
          <a:lstStyle/>
          <a:p>
            <a:r>
              <a:rPr lang="en-US" dirty="0" err="1" smtClean="0"/>
              <a:t>FileWriter</a:t>
            </a:r>
            <a:r>
              <a:rPr lang="en-US" dirty="0" smtClean="0"/>
              <a:t> is useful to create a file writing characters into it.</a:t>
            </a:r>
          </a:p>
          <a:p>
            <a:pPr lvl="1"/>
            <a:r>
              <a:rPr lang="en-US" dirty="0" smtClean="0"/>
              <a:t>This class inherits from the </a:t>
            </a:r>
            <a:r>
              <a:rPr lang="en-US" dirty="0" err="1" smtClean="0"/>
              <a:t>OutputStreamWriter</a:t>
            </a:r>
            <a:r>
              <a:rPr lang="en-US" dirty="0" smtClean="0"/>
              <a:t> class.</a:t>
            </a:r>
          </a:p>
          <a:p>
            <a:pPr lvl="1"/>
            <a:r>
              <a:rPr lang="en-US" dirty="0" smtClean="0"/>
              <a:t> </a:t>
            </a:r>
            <a:r>
              <a:rPr lang="en-US" dirty="0" err="1" smtClean="0"/>
              <a:t>FileWriter</a:t>
            </a:r>
            <a:r>
              <a:rPr lang="en-US" dirty="0" smtClean="0"/>
              <a:t> is meant for writing streams of characters. For writing streams of raw bytes, consider using a </a:t>
            </a:r>
            <a:r>
              <a:rPr lang="en-US" dirty="0" err="1" smtClean="0"/>
              <a:t>FileOutputStream</a:t>
            </a:r>
            <a:r>
              <a:rPr lang="en-US" dirty="0" smtClean="0"/>
              <a: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24</a:t>
            </a:fld>
            <a:endParaRPr lang="en-US"/>
          </a:p>
        </p:txBody>
      </p:sp>
      <p:graphicFrame>
        <p:nvGraphicFramePr>
          <p:cNvPr id="5" name="Table 4"/>
          <p:cNvGraphicFramePr>
            <a:graphicFrameLocks noGrp="1"/>
          </p:cNvGraphicFramePr>
          <p:nvPr/>
        </p:nvGraphicFramePr>
        <p:xfrm>
          <a:off x="609600" y="2844800"/>
          <a:ext cx="7924800" cy="34798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Constructor</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b="1" dirty="0" err="1" smtClean="0"/>
                        <a:t>FileWriter</a:t>
                      </a:r>
                      <a:r>
                        <a:rPr lang="en-US" b="1" dirty="0" smtClean="0"/>
                        <a:t>(File </a:t>
                      </a:r>
                      <a:r>
                        <a:rPr lang="en-US" b="1" dirty="0" err="1" smtClean="0"/>
                        <a:t>file</a:t>
                      </a:r>
                      <a:r>
                        <a:rPr lang="en-US" b="1" dirty="0" smtClean="0"/>
                        <a:t>)</a:t>
                      </a:r>
                    </a:p>
                    <a:p>
                      <a:r>
                        <a:rPr lang="en-US" dirty="0" smtClean="0"/>
                        <a:t>Constructs a </a:t>
                      </a:r>
                      <a:r>
                        <a:rPr lang="en-US" dirty="0" err="1" smtClean="0"/>
                        <a:t>FileWriter</a:t>
                      </a:r>
                      <a:r>
                        <a:rPr lang="en-US" dirty="0" smtClean="0"/>
                        <a:t> object given a File object.</a:t>
                      </a:r>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b="1" dirty="0" err="1" smtClean="0"/>
                        <a:t>FileWriter</a:t>
                      </a:r>
                      <a:r>
                        <a:rPr lang="en-US" b="1" dirty="0" smtClean="0"/>
                        <a:t> (File </a:t>
                      </a:r>
                      <a:r>
                        <a:rPr lang="en-US" b="1" dirty="0" err="1" smtClean="0"/>
                        <a:t>file</a:t>
                      </a:r>
                      <a:r>
                        <a:rPr lang="en-US" b="1" dirty="0" smtClean="0"/>
                        <a:t>, </a:t>
                      </a:r>
                      <a:r>
                        <a:rPr lang="en-US" b="1" dirty="0" err="1" smtClean="0"/>
                        <a:t>boolean</a:t>
                      </a:r>
                      <a:r>
                        <a:rPr lang="en-US" b="1" dirty="0" smtClean="0"/>
                        <a:t> append)</a:t>
                      </a:r>
                    </a:p>
                    <a:p>
                      <a:r>
                        <a:rPr lang="en-US" dirty="0" smtClean="0"/>
                        <a:t>Constructs a </a:t>
                      </a:r>
                      <a:r>
                        <a:rPr lang="en-US" dirty="0" err="1" smtClean="0"/>
                        <a:t>FileWriter</a:t>
                      </a:r>
                      <a:r>
                        <a:rPr lang="en-US" dirty="0" smtClean="0"/>
                        <a:t> object given</a:t>
                      </a:r>
                      <a:r>
                        <a:rPr lang="en-US" baseline="0" dirty="0" smtClean="0"/>
                        <a:t> a</a:t>
                      </a:r>
                      <a:r>
                        <a:rPr lang="en-US" dirty="0" smtClean="0"/>
                        <a:t> File object,</a:t>
                      </a:r>
                      <a:r>
                        <a:rPr lang="en-US" baseline="0" dirty="0" smtClean="0"/>
                        <a:t> it will append if  second parameter is true</a:t>
                      </a:r>
                      <a:r>
                        <a:rPr lang="en-US" dirty="0" smtClean="0"/>
                        <a:t>.</a:t>
                      </a:r>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b="1" dirty="0" err="1" smtClean="0"/>
                        <a:t>FileWriter</a:t>
                      </a:r>
                      <a:r>
                        <a:rPr lang="en-US" b="1" dirty="0" smtClean="0"/>
                        <a:t>(String file)</a:t>
                      </a:r>
                    </a:p>
                    <a:p>
                      <a:r>
                        <a:rPr lang="en-US" dirty="0" smtClean="0"/>
                        <a:t>Constructs a </a:t>
                      </a:r>
                      <a:r>
                        <a:rPr lang="en-US" dirty="0" err="1" smtClean="0"/>
                        <a:t>FileWriter</a:t>
                      </a:r>
                      <a:r>
                        <a:rPr lang="en-US" dirty="0" smtClean="0"/>
                        <a:t> object</a:t>
                      </a:r>
                      <a:r>
                        <a:rPr lang="en-US" baseline="0" dirty="0" smtClean="0"/>
                        <a:t> from the path given in parameter</a:t>
                      </a:r>
                      <a:r>
                        <a:rPr lang="en-US" dirty="0" smtClean="0"/>
                        <a:t>.</a:t>
                      </a:r>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FileWriter</a:t>
                      </a:r>
                      <a:r>
                        <a:rPr lang="en-US" b="1" dirty="0" smtClean="0"/>
                        <a:t> (String file, </a:t>
                      </a:r>
                      <a:r>
                        <a:rPr lang="en-US" b="1" dirty="0" err="1" smtClean="0"/>
                        <a:t>boolean</a:t>
                      </a:r>
                      <a:r>
                        <a:rPr lang="en-US" b="1" dirty="0" smtClean="0"/>
                        <a:t> append)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Constructs a </a:t>
                      </a:r>
                      <a:r>
                        <a:rPr lang="en-US" dirty="0" err="1" smtClean="0"/>
                        <a:t>FileWriter</a:t>
                      </a:r>
                      <a:r>
                        <a:rPr lang="en-US" dirty="0" smtClean="0"/>
                        <a:t> object from the path given,</a:t>
                      </a:r>
                      <a:r>
                        <a:rPr lang="en-US" baseline="0" dirty="0" smtClean="0"/>
                        <a:t> it will append if  second parameter is true</a:t>
                      </a:r>
                      <a:r>
                        <a:rPr lang="en-US" dirty="0" smtClean="0"/>
                        <a:t>.</a:t>
                      </a:r>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228600" y="3200400"/>
            <a:ext cx="838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3810000"/>
            <a:ext cx="8382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4724400"/>
            <a:ext cx="83820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 y="5410200"/>
            <a:ext cx="8382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0" nodeType="clickEffect">
                                  <p:stCondLst>
                                    <p:cond delay="0"/>
                                  </p:stCondLst>
                                  <p:childTnLst>
                                    <p:animEffect transition="out" filter="blinds(horizontal)">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0" nodeType="clickEffect">
                                  <p:stCondLst>
                                    <p:cond delay="0"/>
                                  </p:stCondLst>
                                  <p:childTnLst>
                                    <p:animEffect transition="out" filter="blinds(horizontal)">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grpId="0" nodeType="clickEffect">
                                  <p:stCondLst>
                                    <p:cond delay="0"/>
                                  </p:stCondLst>
                                  <p:childTnLst>
                                    <p:animEffect transition="out" filter="blinds(horizontal)">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0" nodeType="clickEffect">
                                  <p:stCondLst>
                                    <p:cond delay="0"/>
                                  </p:stCondLst>
                                  <p:childTnLst>
                                    <p:animEffect transition="out" filter="blinds(horizontal)">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FileWriter</a:t>
            </a:r>
            <a:r>
              <a:rPr lang="en-US" dirty="0" smtClean="0"/>
              <a:t> (Cont.)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25</a:t>
            </a:fld>
            <a:endParaRPr lang="en-US"/>
          </a:p>
        </p:txBody>
      </p:sp>
      <p:graphicFrame>
        <p:nvGraphicFramePr>
          <p:cNvPr id="5" name="Table 4"/>
          <p:cNvGraphicFramePr>
            <a:graphicFrameLocks noGrp="1"/>
          </p:cNvGraphicFramePr>
          <p:nvPr/>
        </p:nvGraphicFramePr>
        <p:xfrm>
          <a:off x="609600" y="1143000"/>
          <a:ext cx="7924800" cy="32054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Methods</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b="1" dirty="0" smtClean="0"/>
                        <a:t>public void write (</a:t>
                      </a:r>
                      <a:r>
                        <a:rPr lang="en-US" b="1" dirty="0" err="1" smtClean="0"/>
                        <a:t>int</a:t>
                      </a:r>
                      <a:r>
                        <a:rPr lang="en-US" b="1" dirty="0" smtClean="0"/>
                        <a:t> c) throws </a:t>
                      </a:r>
                      <a:r>
                        <a:rPr lang="en-US" b="1" dirty="0" err="1" smtClean="0"/>
                        <a:t>IOException</a:t>
                      </a:r>
                      <a:endParaRPr lang="en-US" b="1" dirty="0" smtClean="0"/>
                    </a:p>
                    <a:p>
                      <a:r>
                        <a:rPr lang="en-US" dirty="0" smtClean="0"/>
                        <a:t>Writes a single character.</a:t>
                      </a:r>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b="1" dirty="0" smtClean="0"/>
                        <a:t>public void write (char [] stir) throws </a:t>
                      </a:r>
                      <a:r>
                        <a:rPr lang="en-US" b="1" dirty="0" err="1" smtClean="0"/>
                        <a:t>IOException</a:t>
                      </a:r>
                      <a:endParaRPr lang="en-US" b="1" dirty="0" smtClean="0"/>
                    </a:p>
                    <a:p>
                      <a:r>
                        <a:rPr lang="en-US" dirty="0" smtClean="0"/>
                        <a:t>Writes an array of characters.</a:t>
                      </a:r>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b="1" dirty="0" smtClean="0"/>
                        <a:t>public void write(String </a:t>
                      </a:r>
                      <a:r>
                        <a:rPr lang="en-US" b="1" dirty="0" err="1" smtClean="0"/>
                        <a:t>str</a:t>
                      </a:r>
                      <a:r>
                        <a:rPr lang="en-US" b="1" dirty="0" smtClean="0"/>
                        <a:t>)throws </a:t>
                      </a:r>
                      <a:r>
                        <a:rPr lang="en-US" b="1" dirty="0" err="1" smtClean="0"/>
                        <a:t>IOException</a:t>
                      </a:r>
                      <a:endParaRPr lang="en-US" b="1" dirty="0" smtClean="0"/>
                    </a:p>
                    <a:p>
                      <a:r>
                        <a:rPr lang="en-US" dirty="0" smtClean="0"/>
                        <a:t>Writes a string</a:t>
                      </a:r>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public void write(String </a:t>
                      </a:r>
                      <a:r>
                        <a:rPr lang="en-US" b="1" dirty="0" err="1" smtClean="0"/>
                        <a:t>str,int</a:t>
                      </a:r>
                      <a:r>
                        <a:rPr lang="en-US" b="1" dirty="0" smtClean="0"/>
                        <a:t> </a:t>
                      </a:r>
                      <a:r>
                        <a:rPr lang="en-US" b="1" dirty="0" err="1" smtClean="0"/>
                        <a:t>off,int</a:t>
                      </a:r>
                      <a:r>
                        <a:rPr lang="en-US" b="1" dirty="0" smtClean="0"/>
                        <a:t> </a:t>
                      </a:r>
                      <a:r>
                        <a:rPr lang="en-US" b="1" dirty="0" err="1" smtClean="0"/>
                        <a:t>len</a:t>
                      </a:r>
                      <a:r>
                        <a:rPr lang="en-US" b="1" dirty="0" smtClean="0"/>
                        <a:t>)throws </a:t>
                      </a:r>
                      <a:r>
                        <a:rPr lang="en-US" b="1" dirty="0" err="1" smtClean="0"/>
                        <a:t>IOException</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Writes a portion of a string. Here off is offset from which to start writing characters and </a:t>
                      </a:r>
                      <a:r>
                        <a:rPr lang="en-US" dirty="0" err="1" smtClean="0"/>
                        <a:t>len</a:t>
                      </a:r>
                      <a:r>
                        <a:rPr lang="en-US" dirty="0" smtClean="0"/>
                        <a:t> is number of character to write.</a:t>
                      </a:r>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381000" y="1524000"/>
            <a:ext cx="838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000" y="2133600"/>
            <a:ext cx="838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743200"/>
            <a:ext cx="83820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1000" y="3429000"/>
            <a:ext cx="8382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FileReader</a:t>
            </a:r>
            <a:endParaRPr lang="en-US" dirty="0"/>
          </a:p>
        </p:txBody>
      </p:sp>
      <p:sp>
        <p:nvSpPr>
          <p:cNvPr id="3" name="Content Placeholder 2"/>
          <p:cNvSpPr>
            <a:spLocks noGrp="1"/>
          </p:cNvSpPr>
          <p:nvPr>
            <p:ph idx="1"/>
          </p:nvPr>
        </p:nvSpPr>
        <p:spPr/>
        <p:txBody>
          <a:bodyPr/>
          <a:lstStyle/>
          <a:p>
            <a:r>
              <a:rPr lang="en-US" dirty="0" err="1" smtClean="0"/>
              <a:t>FileReader</a:t>
            </a:r>
            <a:r>
              <a:rPr lang="en-US" dirty="0" smtClean="0"/>
              <a:t> is useful to read data in the form of characters from a ‘text’ file.</a:t>
            </a:r>
          </a:p>
          <a:p>
            <a:pPr lvl="1"/>
            <a:r>
              <a:rPr lang="en-US" dirty="0" smtClean="0"/>
              <a:t>This class inherit from the </a:t>
            </a:r>
            <a:r>
              <a:rPr lang="en-US" dirty="0" err="1" smtClean="0"/>
              <a:t>InputStreamReader</a:t>
            </a:r>
            <a:r>
              <a:rPr lang="en-US" dirty="0" smtClean="0"/>
              <a:t> Class.</a:t>
            </a:r>
          </a:p>
          <a:p>
            <a:pPr lvl="1"/>
            <a:r>
              <a:rPr lang="en-US" dirty="0" err="1" smtClean="0"/>
              <a:t>FileReader</a:t>
            </a:r>
            <a:r>
              <a:rPr lang="en-US" dirty="0" smtClean="0"/>
              <a:t> is meant for reading streams of characters. For reading streams of raw bytes, consider using a </a:t>
            </a:r>
            <a:r>
              <a:rPr lang="en-US" dirty="0" err="1" smtClean="0"/>
              <a:t>FileInputStream</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26</a:t>
            </a:fld>
            <a:endParaRPr lang="en-US"/>
          </a:p>
        </p:txBody>
      </p:sp>
      <p:graphicFrame>
        <p:nvGraphicFramePr>
          <p:cNvPr id="5" name="Table 4"/>
          <p:cNvGraphicFramePr>
            <a:graphicFrameLocks noGrp="1"/>
          </p:cNvGraphicFramePr>
          <p:nvPr/>
        </p:nvGraphicFramePr>
        <p:xfrm>
          <a:off x="609600" y="3225800"/>
          <a:ext cx="7924800" cy="22910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Constructor</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b="1" dirty="0" err="1" smtClean="0"/>
                        <a:t>FileReader</a:t>
                      </a:r>
                      <a:r>
                        <a:rPr lang="en-US" b="1" dirty="0" smtClean="0"/>
                        <a:t>(File </a:t>
                      </a:r>
                      <a:r>
                        <a:rPr lang="en-US" b="1" dirty="0" err="1" smtClean="0"/>
                        <a:t>file</a:t>
                      </a:r>
                      <a:r>
                        <a:rPr lang="en-US" b="1" dirty="0" smtClean="0"/>
                        <a:t>)</a:t>
                      </a:r>
                    </a:p>
                    <a:p>
                      <a:r>
                        <a:rPr lang="en-US" dirty="0" smtClean="0"/>
                        <a:t>Creates a </a:t>
                      </a:r>
                      <a:r>
                        <a:rPr lang="en-US" dirty="0" err="1" smtClean="0"/>
                        <a:t>FileReader</a:t>
                      </a:r>
                      <a:r>
                        <a:rPr lang="en-US" dirty="0" smtClean="0"/>
                        <a:t> , given the File to read from.</a:t>
                      </a:r>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b="1" dirty="0" err="1" smtClean="0"/>
                        <a:t>FileReader</a:t>
                      </a:r>
                      <a:r>
                        <a:rPr lang="en-US" b="1" dirty="0" smtClean="0"/>
                        <a:t>(String </a:t>
                      </a:r>
                      <a:r>
                        <a:rPr lang="en-US" b="1" dirty="0" err="1" smtClean="0"/>
                        <a:t>fileName</a:t>
                      </a:r>
                      <a:r>
                        <a:rPr lang="en-US" b="1" dirty="0" smtClean="0"/>
                        <a:t>)</a:t>
                      </a:r>
                    </a:p>
                    <a:p>
                      <a:r>
                        <a:rPr lang="en-US" dirty="0" smtClean="0"/>
                        <a:t>Creates a new </a:t>
                      </a:r>
                      <a:r>
                        <a:rPr lang="en-US" dirty="0" err="1" smtClean="0"/>
                        <a:t>FileReader</a:t>
                      </a:r>
                      <a:r>
                        <a:rPr lang="en-US" dirty="0" smtClean="0"/>
                        <a:t> , given the name of the file to read from.</a:t>
                      </a:r>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b="1" dirty="0" err="1" smtClean="0"/>
                        <a:t>FileReader</a:t>
                      </a:r>
                      <a:r>
                        <a:rPr lang="en-US" b="1" dirty="0" smtClean="0"/>
                        <a:t>(</a:t>
                      </a:r>
                      <a:r>
                        <a:rPr lang="en-US" b="1" dirty="0" err="1" smtClean="0"/>
                        <a:t>FileDescripter</a:t>
                      </a:r>
                      <a:r>
                        <a:rPr lang="en-US" b="1" dirty="0" smtClean="0"/>
                        <a:t> </a:t>
                      </a:r>
                      <a:r>
                        <a:rPr lang="en-US" b="1" dirty="0" err="1" smtClean="0"/>
                        <a:t>fd</a:t>
                      </a:r>
                      <a:r>
                        <a:rPr lang="en-US" b="1" dirty="0" smtClean="0"/>
                        <a:t>)</a:t>
                      </a:r>
                    </a:p>
                    <a:p>
                      <a:r>
                        <a:rPr lang="en-US" dirty="0" smtClean="0"/>
                        <a:t>Creates a new </a:t>
                      </a:r>
                      <a:r>
                        <a:rPr lang="en-US" dirty="0" err="1" smtClean="0"/>
                        <a:t>FileReader</a:t>
                      </a:r>
                      <a:r>
                        <a:rPr lang="en-US" dirty="0" smtClean="0"/>
                        <a:t> , given the </a:t>
                      </a:r>
                      <a:r>
                        <a:rPr lang="en-US" dirty="0" err="1" smtClean="0"/>
                        <a:t>FileDescripter</a:t>
                      </a:r>
                      <a:r>
                        <a:rPr lang="en-US" dirty="0" smtClean="0"/>
                        <a:t> to read from.</a:t>
                      </a:r>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228600" y="3581400"/>
            <a:ext cx="8382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1000" y="4191000"/>
            <a:ext cx="83820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04800" y="4876800"/>
            <a:ext cx="83820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0" nodeType="clickEffect">
                                  <p:stCondLst>
                                    <p:cond delay="0"/>
                                  </p:stCondLst>
                                  <p:childTnLst>
                                    <p:animEffect transition="out" filter="blinds(horizontal)">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0" nodeType="clickEffect">
                                  <p:stCondLst>
                                    <p:cond delay="0"/>
                                  </p:stCondLst>
                                  <p:childTnLst>
                                    <p:animEffect transition="out" filter="blinds(horizontal)">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grpId="0" nodeType="clickEffect">
                                  <p:stCondLst>
                                    <p:cond delay="0"/>
                                  </p:stCondLst>
                                  <p:childTnLst>
                                    <p:animEffect transition="out" filter="blinds(horizontal)">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FileReader</a:t>
            </a:r>
            <a:r>
              <a:rPr lang="en-US" dirty="0" smtClean="0"/>
              <a:t> (Cont.)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27</a:t>
            </a:fld>
            <a:endParaRPr lang="en-US"/>
          </a:p>
        </p:txBody>
      </p:sp>
      <p:graphicFrame>
        <p:nvGraphicFramePr>
          <p:cNvPr id="5" name="Table 4"/>
          <p:cNvGraphicFramePr>
            <a:graphicFrameLocks noGrp="1"/>
          </p:cNvGraphicFramePr>
          <p:nvPr/>
        </p:nvGraphicFramePr>
        <p:xfrm>
          <a:off x="609600" y="1143000"/>
          <a:ext cx="7924800" cy="51257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Methods</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b="1" dirty="0" smtClean="0"/>
                        <a:t>public </a:t>
                      </a:r>
                      <a:r>
                        <a:rPr lang="en-US" b="1" dirty="0" err="1" smtClean="0"/>
                        <a:t>int</a:t>
                      </a:r>
                      <a:r>
                        <a:rPr lang="en-US" b="1" dirty="0" smtClean="0"/>
                        <a:t> read () throws </a:t>
                      </a:r>
                      <a:r>
                        <a:rPr lang="en-US" b="1" dirty="0" err="1" smtClean="0"/>
                        <a:t>IOException</a:t>
                      </a:r>
                      <a:endParaRPr lang="en-US" b="1" dirty="0" smtClean="0"/>
                    </a:p>
                    <a:p>
                      <a:r>
                        <a:rPr lang="en-US" dirty="0" smtClean="0"/>
                        <a:t>Reads a single character. This method will block until a character is available, an I/O error occurs, or the end of the stream is reached.</a:t>
                      </a:r>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b="1" dirty="0" smtClean="0"/>
                        <a:t>public </a:t>
                      </a:r>
                      <a:r>
                        <a:rPr lang="en-US" b="1" dirty="0" err="1" smtClean="0"/>
                        <a:t>int</a:t>
                      </a:r>
                      <a:r>
                        <a:rPr lang="en-US" b="1" dirty="0" smtClean="0"/>
                        <a:t> read(char[] </a:t>
                      </a:r>
                      <a:r>
                        <a:rPr lang="en-US" b="1" dirty="0" err="1" smtClean="0"/>
                        <a:t>cbuff</a:t>
                      </a:r>
                      <a:r>
                        <a:rPr lang="en-US" b="1" dirty="0" smtClean="0"/>
                        <a:t>) throws </a:t>
                      </a:r>
                      <a:r>
                        <a:rPr lang="en-US" b="1" dirty="0" err="1" smtClean="0"/>
                        <a:t>IOException</a:t>
                      </a:r>
                      <a:endParaRPr lang="en-US" b="1" dirty="0" smtClean="0"/>
                    </a:p>
                    <a:p>
                      <a:r>
                        <a:rPr lang="en-US" dirty="0" smtClean="0"/>
                        <a:t>Reads characters into an array. This method will block until some input is available, an I/O error occurs, or the end of the stream is reached.</a:t>
                      </a:r>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b="1" dirty="0" smtClean="0"/>
                        <a:t>public abstract </a:t>
                      </a:r>
                      <a:r>
                        <a:rPr lang="en-US" b="1" dirty="0" err="1" smtClean="0"/>
                        <a:t>int</a:t>
                      </a:r>
                      <a:r>
                        <a:rPr lang="en-US" b="1" dirty="0" smtClean="0"/>
                        <a:t> read(char[] buff, </a:t>
                      </a:r>
                      <a:r>
                        <a:rPr lang="en-US" b="1" dirty="0" err="1" smtClean="0"/>
                        <a:t>int</a:t>
                      </a:r>
                      <a:r>
                        <a:rPr lang="en-US" b="1" dirty="0" smtClean="0"/>
                        <a:t> off, </a:t>
                      </a:r>
                      <a:r>
                        <a:rPr lang="en-US" b="1" dirty="0" err="1" smtClean="0"/>
                        <a:t>int</a:t>
                      </a:r>
                      <a:r>
                        <a:rPr lang="en-US" b="1" dirty="0" smtClean="0"/>
                        <a:t> </a:t>
                      </a:r>
                      <a:r>
                        <a:rPr lang="en-US" b="1" dirty="0" err="1" smtClean="0"/>
                        <a:t>len</a:t>
                      </a:r>
                      <a:r>
                        <a:rPr lang="en-US" b="1" dirty="0" smtClean="0"/>
                        <a:t>) throws </a:t>
                      </a:r>
                      <a:r>
                        <a:rPr lang="en-US" b="1" dirty="0" err="1" smtClean="0"/>
                        <a:t>IOException</a:t>
                      </a:r>
                      <a:endParaRPr lang="en-US" b="1" dirty="0" smtClean="0"/>
                    </a:p>
                    <a:p>
                      <a:r>
                        <a:rPr lang="en-US" dirty="0" smtClean="0"/>
                        <a:t>Reads characters into a portion of an array. This method will block until some input is available, an I/O error occurs, or the end of the stream is reached.</a:t>
                      </a:r>
                    </a:p>
                    <a:p>
                      <a:r>
                        <a:rPr lang="en-US" dirty="0" smtClean="0"/>
                        <a:t>Parameters:</a:t>
                      </a:r>
                    </a:p>
                    <a:p>
                      <a:pPr lvl="1"/>
                      <a:r>
                        <a:rPr lang="en-US" dirty="0" err="1" smtClean="0"/>
                        <a:t>cbuf</a:t>
                      </a:r>
                      <a:r>
                        <a:rPr lang="en-US" dirty="0" smtClean="0"/>
                        <a:t> – Destination buffer</a:t>
                      </a:r>
                    </a:p>
                    <a:p>
                      <a:pPr lvl="1"/>
                      <a:r>
                        <a:rPr lang="en-US" dirty="0" smtClean="0"/>
                        <a:t>off – Offset at which to start storing characters</a:t>
                      </a:r>
                    </a:p>
                    <a:p>
                      <a:pPr lvl="1"/>
                      <a:r>
                        <a:rPr lang="en-US" dirty="0" err="1" smtClean="0"/>
                        <a:t>len</a:t>
                      </a:r>
                      <a:r>
                        <a:rPr lang="en-US" dirty="0" smtClean="0"/>
                        <a:t> – Maximum number of characters to read</a:t>
                      </a:r>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public long skip(long n) throws </a:t>
                      </a:r>
                      <a:r>
                        <a:rPr lang="en-US" b="1" dirty="0" err="1" smtClean="0"/>
                        <a:t>IOException</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Skips characters. This method will block until some characters are available, an I/O error occurs, or the end of the stream is reached.</a:t>
                      </a:r>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381000" y="1524000"/>
            <a:ext cx="8382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1000" y="2438400"/>
            <a:ext cx="8382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1000" y="3352800"/>
            <a:ext cx="8382000" cy="1981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7200" y="5334000"/>
            <a:ext cx="8305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8BEFB-AE5B-48F9-BBAD-B489CDE48C80}" type="slidenum">
              <a:rPr lang="en-US" smtClean="0"/>
              <a:pPr/>
              <a:t>28</a:t>
            </a:fld>
            <a:endParaRPr lang="en-US"/>
          </a:p>
        </p:txBody>
      </p:sp>
      <p:sp>
        <p:nvSpPr>
          <p:cNvPr id="2" name="Title 1"/>
          <p:cNvSpPr>
            <a:spLocks noGrp="1"/>
          </p:cNvSpPr>
          <p:nvPr>
            <p:ph type="title" idx="4294967295"/>
          </p:nvPr>
        </p:nvSpPr>
        <p:spPr>
          <a:xfrm rot="16200000">
            <a:off x="-2590797" y="2971800"/>
            <a:ext cx="6477000" cy="1295400"/>
          </a:xfrm>
        </p:spPr>
        <p:txBody>
          <a:bodyPr>
            <a:normAutofit fontScale="90000"/>
          </a:bodyPr>
          <a:lstStyle/>
          <a:p>
            <a:pPr algn="ctr"/>
            <a:r>
              <a:rPr lang="en-US" dirty="0" smtClean="0"/>
              <a:t>Example of </a:t>
            </a:r>
            <a:r>
              <a:rPr lang="en-US" dirty="0" err="1" smtClean="0"/>
              <a:t>FileReader</a:t>
            </a:r>
            <a:r>
              <a:rPr lang="en-US" dirty="0" smtClean="0"/>
              <a:t>/</a:t>
            </a:r>
            <a:r>
              <a:rPr lang="en-US" dirty="0" err="1" smtClean="0"/>
              <a:t>FileWriter</a:t>
            </a:r>
            <a:endParaRPr lang="en-US" dirty="0"/>
          </a:p>
        </p:txBody>
      </p:sp>
      <p:sp>
        <p:nvSpPr>
          <p:cNvPr id="6" name="Rectangle 5"/>
          <p:cNvSpPr/>
          <p:nvPr/>
        </p:nvSpPr>
        <p:spPr>
          <a:xfrm>
            <a:off x="990600" y="242292"/>
            <a:ext cx="8077200" cy="6463308"/>
          </a:xfrm>
          <a:prstGeom prst="rect">
            <a:avLst/>
          </a:prstGeom>
        </p:spPr>
        <p:txBody>
          <a:bodyPr wrap="square">
            <a:spAutoFit/>
          </a:bodyPr>
          <a:lstStyle/>
          <a:p>
            <a:r>
              <a:rPr lang="en-US" b="1" dirty="0" smtClean="0">
                <a:solidFill>
                  <a:srgbClr val="7F0055"/>
                </a:solidFill>
                <a:latin typeface="Consolas"/>
              </a:rPr>
              <a:t>import</a:t>
            </a:r>
            <a:r>
              <a:rPr lang="en-US" b="1" dirty="0" smtClean="0">
                <a:solidFill>
                  <a:srgbClr val="000000"/>
                </a:solidFill>
                <a:latin typeface="Consolas"/>
              </a:rPr>
              <a:t> java.io.*;</a:t>
            </a:r>
          </a:p>
          <a:p>
            <a:endParaRPr lang="en-US" dirty="0" smtClean="0">
              <a:latin typeface="Consolas"/>
            </a:endParaRP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CopyFile</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r>
              <a:rPr lang="en-US" b="1" dirty="0" smtClean="0">
                <a:solidFill>
                  <a:srgbClr val="7F0055"/>
                </a:solidFill>
                <a:latin typeface="Consolas"/>
              </a:rPr>
              <a:t>throws</a:t>
            </a:r>
            <a:r>
              <a:rPr lang="en-US" b="1" dirty="0" smtClean="0">
                <a:solidFill>
                  <a:srgbClr val="000000"/>
                </a:solidFill>
                <a:latin typeface="Consolas"/>
              </a:rPr>
              <a:t> </a:t>
            </a:r>
            <a:r>
              <a:rPr lang="en-US" b="1" dirty="0" err="1" smtClean="0">
                <a:solidFill>
                  <a:srgbClr val="000000"/>
                </a:solidFill>
                <a:latin typeface="Consolas"/>
              </a:rPr>
              <a:t>IOException</a:t>
            </a:r>
            <a:r>
              <a:rPr lang="en-US" b="1" dirty="0" smtClean="0">
                <a:solidFill>
                  <a:srgbClr val="000000"/>
                </a:solidFill>
                <a:latin typeface="Consolas"/>
              </a:rPr>
              <a:t> {</a:t>
            </a:r>
          </a:p>
          <a:p>
            <a:pPr lvl="2"/>
            <a:r>
              <a:rPr lang="en-US" dirty="0" err="1" smtClean="0">
                <a:solidFill>
                  <a:srgbClr val="000000"/>
                </a:solidFill>
                <a:latin typeface="Consolas"/>
              </a:rPr>
              <a:t>FileReader</a:t>
            </a:r>
            <a:r>
              <a:rPr lang="en-US" dirty="0" smtClean="0">
                <a:solidFill>
                  <a:srgbClr val="000000"/>
                </a:solidFill>
                <a:latin typeface="Consolas"/>
              </a:rPr>
              <a:t> </a:t>
            </a:r>
            <a:r>
              <a:rPr lang="en-US" dirty="0" smtClean="0">
                <a:solidFill>
                  <a:srgbClr val="6A3E3E"/>
                </a:solidFill>
                <a:latin typeface="Consolas"/>
              </a:rPr>
              <a:t>in</a:t>
            </a:r>
            <a:r>
              <a:rPr lang="en-US"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a:t>
            </a:r>
          </a:p>
          <a:p>
            <a:pPr lvl="2"/>
            <a:r>
              <a:rPr lang="en-US" dirty="0" err="1" smtClean="0">
                <a:solidFill>
                  <a:srgbClr val="000000"/>
                </a:solidFill>
                <a:latin typeface="Consolas"/>
              </a:rPr>
              <a:t>FileWriter</a:t>
            </a:r>
            <a:r>
              <a:rPr lang="en-US" dirty="0" smtClean="0">
                <a:solidFill>
                  <a:srgbClr val="000000"/>
                </a:solidFill>
                <a:latin typeface="Consolas"/>
              </a:rPr>
              <a:t> </a:t>
            </a:r>
            <a:r>
              <a:rPr lang="en-US" dirty="0" smtClean="0">
                <a:solidFill>
                  <a:srgbClr val="6A3E3E"/>
                </a:solidFill>
                <a:latin typeface="Consolas"/>
              </a:rPr>
              <a:t>out</a:t>
            </a:r>
            <a:r>
              <a:rPr lang="en-US"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a:t>
            </a:r>
          </a:p>
          <a:p>
            <a:pPr lvl="2"/>
            <a:r>
              <a:rPr lang="en-US" b="1" dirty="0" smtClean="0">
                <a:solidFill>
                  <a:srgbClr val="7F0055"/>
                </a:solidFill>
                <a:latin typeface="Consolas"/>
              </a:rPr>
              <a:t>try</a:t>
            </a:r>
            <a:r>
              <a:rPr lang="en-US" b="1" dirty="0" smtClean="0">
                <a:solidFill>
                  <a:srgbClr val="000000"/>
                </a:solidFill>
                <a:latin typeface="Consolas"/>
              </a:rPr>
              <a:t> {</a:t>
            </a:r>
          </a:p>
          <a:p>
            <a:pPr lvl="3"/>
            <a:r>
              <a:rPr lang="en-US" dirty="0" smtClean="0">
                <a:solidFill>
                  <a:srgbClr val="6A3E3E"/>
                </a:solidFill>
                <a:latin typeface="Consolas"/>
              </a:rPr>
              <a:t>in</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FileReader</a:t>
            </a:r>
            <a:r>
              <a:rPr lang="en-US" b="1" dirty="0" smtClean="0">
                <a:solidFill>
                  <a:srgbClr val="000000"/>
                </a:solidFill>
                <a:latin typeface="Consolas"/>
              </a:rPr>
              <a:t>(</a:t>
            </a:r>
            <a:r>
              <a:rPr lang="en-US" b="1" dirty="0" smtClean="0">
                <a:solidFill>
                  <a:srgbClr val="2A00FF"/>
                </a:solidFill>
                <a:latin typeface="Consolas"/>
              </a:rPr>
              <a:t>"input.txt"</a:t>
            </a:r>
            <a:r>
              <a:rPr lang="en-US" b="1" dirty="0" smtClean="0">
                <a:solidFill>
                  <a:srgbClr val="000000"/>
                </a:solidFill>
                <a:latin typeface="Consolas"/>
              </a:rPr>
              <a:t>);</a:t>
            </a:r>
          </a:p>
          <a:p>
            <a:pPr lvl="3"/>
            <a:r>
              <a:rPr lang="en-US" dirty="0" smtClean="0">
                <a:solidFill>
                  <a:srgbClr val="6A3E3E"/>
                </a:solidFill>
                <a:latin typeface="Consolas"/>
              </a:rPr>
              <a:t>out</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FileWriter</a:t>
            </a:r>
            <a:r>
              <a:rPr lang="en-US" b="1" dirty="0" smtClean="0">
                <a:solidFill>
                  <a:srgbClr val="000000"/>
                </a:solidFill>
                <a:latin typeface="Consolas"/>
              </a:rPr>
              <a:t>(</a:t>
            </a:r>
            <a:r>
              <a:rPr lang="en-US" b="1" dirty="0" smtClean="0">
                <a:solidFill>
                  <a:srgbClr val="2A00FF"/>
                </a:solidFill>
                <a:latin typeface="Consolas"/>
              </a:rPr>
              <a:t>"output.txt"</a:t>
            </a:r>
            <a:r>
              <a:rPr lang="en-US" b="1" dirty="0" smtClean="0">
                <a:solidFill>
                  <a:srgbClr val="000000"/>
                </a:solidFill>
                <a:latin typeface="Consolas"/>
              </a:rPr>
              <a:t>);</a:t>
            </a:r>
          </a:p>
          <a:p>
            <a:pPr lvl="3"/>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c</a:t>
            </a:r>
            <a:r>
              <a:rPr lang="en-US" b="1" dirty="0" smtClean="0">
                <a:solidFill>
                  <a:srgbClr val="000000"/>
                </a:solidFill>
                <a:latin typeface="Consolas"/>
              </a:rPr>
              <a:t>;</a:t>
            </a:r>
          </a:p>
          <a:p>
            <a:pPr lvl="3"/>
            <a:r>
              <a:rPr lang="en-US" b="1" dirty="0" smtClean="0">
                <a:solidFill>
                  <a:srgbClr val="7F0055"/>
                </a:solidFill>
                <a:latin typeface="Consolas"/>
              </a:rPr>
              <a:t>while</a:t>
            </a:r>
            <a:r>
              <a:rPr lang="en-US" b="1" dirty="0" smtClean="0">
                <a:solidFill>
                  <a:srgbClr val="000000"/>
                </a:solidFill>
                <a:latin typeface="Consolas"/>
              </a:rPr>
              <a:t> ((</a:t>
            </a:r>
            <a:r>
              <a:rPr lang="en-US" b="1" dirty="0" smtClean="0">
                <a:solidFill>
                  <a:srgbClr val="6A3E3E"/>
                </a:solidFill>
                <a:latin typeface="Consolas"/>
              </a:rPr>
              <a:t>c</a:t>
            </a:r>
            <a:r>
              <a:rPr lang="en-US" b="1" dirty="0" smtClean="0">
                <a:solidFill>
                  <a:srgbClr val="000000"/>
                </a:solidFill>
                <a:latin typeface="Consolas"/>
              </a:rPr>
              <a:t> = </a:t>
            </a:r>
            <a:r>
              <a:rPr lang="en-US" b="1" dirty="0" err="1" smtClean="0">
                <a:solidFill>
                  <a:srgbClr val="6A3E3E"/>
                </a:solidFill>
                <a:latin typeface="Consolas"/>
              </a:rPr>
              <a:t>in</a:t>
            </a:r>
            <a:r>
              <a:rPr lang="en-US" b="1" dirty="0" err="1" smtClean="0">
                <a:solidFill>
                  <a:srgbClr val="000000"/>
                </a:solidFill>
                <a:latin typeface="Consolas"/>
              </a:rPr>
              <a:t>.read</a:t>
            </a:r>
            <a:r>
              <a:rPr lang="en-US" b="1" dirty="0" smtClean="0">
                <a:solidFill>
                  <a:srgbClr val="000000"/>
                </a:solidFill>
                <a:latin typeface="Consolas"/>
              </a:rPr>
              <a:t>()) != -1) {</a:t>
            </a:r>
          </a:p>
          <a:p>
            <a:pPr lvl="3"/>
            <a:r>
              <a:rPr lang="en-US" dirty="0" smtClean="0">
                <a:solidFill>
                  <a:srgbClr val="6A3E3E"/>
                </a:solidFill>
                <a:latin typeface="Consolas"/>
              </a:rPr>
              <a:t>	</a:t>
            </a:r>
            <a:r>
              <a:rPr lang="en-US" dirty="0" err="1" smtClean="0">
                <a:solidFill>
                  <a:srgbClr val="6A3E3E"/>
                </a:solidFill>
                <a:latin typeface="Consolas"/>
              </a:rPr>
              <a:t>out</a:t>
            </a:r>
            <a:r>
              <a:rPr lang="en-US" dirty="0" err="1" smtClean="0">
                <a:solidFill>
                  <a:srgbClr val="000000"/>
                </a:solidFill>
                <a:latin typeface="Consolas"/>
              </a:rPr>
              <a:t>.write</a:t>
            </a:r>
            <a:r>
              <a:rPr lang="en-US" dirty="0" smtClean="0">
                <a:solidFill>
                  <a:srgbClr val="000000"/>
                </a:solidFill>
                <a:latin typeface="Consolas"/>
              </a:rPr>
              <a:t>(</a:t>
            </a:r>
            <a:r>
              <a:rPr lang="en-US" dirty="0" smtClean="0">
                <a:solidFill>
                  <a:srgbClr val="6A3E3E"/>
                </a:solidFill>
                <a:latin typeface="Consolas"/>
              </a:rPr>
              <a:t>c</a:t>
            </a:r>
            <a:r>
              <a:rPr lang="en-US"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 </a:t>
            </a:r>
            <a:r>
              <a:rPr lang="en-US" b="1" dirty="0" smtClean="0">
                <a:solidFill>
                  <a:srgbClr val="7F0055"/>
                </a:solidFill>
                <a:latin typeface="Consolas"/>
              </a:rPr>
              <a:t>finally</a:t>
            </a:r>
            <a:r>
              <a:rPr lang="en-US" b="1" dirty="0" smtClean="0">
                <a:solidFill>
                  <a:srgbClr val="000000"/>
                </a:solidFill>
                <a:latin typeface="Consolas"/>
              </a:rPr>
              <a:t> {</a:t>
            </a:r>
          </a:p>
          <a:p>
            <a:pPr lvl="3"/>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in</a:t>
            </a:r>
            <a:r>
              <a:rPr lang="en-US" b="1"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in</a:t>
            </a:r>
            <a:r>
              <a:rPr lang="en-US" dirty="0" err="1" smtClean="0">
                <a:solidFill>
                  <a:srgbClr val="000000"/>
                </a:solidFill>
                <a:latin typeface="Consolas"/>
              </a:rPr>
              <a:t>.close</a:t>
            </a:r>
            <a:r>
              <a:rPr lang="en-US" dirty="0" smtClean="0">
                <a:solidFill>
                  <a:srgbClr val="000000"/>
                </a:solidFill>
                <a:latin typeface="Consolas"/>
              </a:rPr>
              <a:t>();</a:t>
            </a:r>
          </a:p>
          <a:p>
            <a:pPr lvl="3"/>
            <a:r>
              <a:rPr lang="en-US" dirty="0" smtClean="0">
                <a:solidFill>
                  <a:srgbClr val="000000"/>
                </a:solidFill>
                <a:latin typeface="Consolas"/>
              </a:rPr>
              <a:t>}</a:t>
            </a:r>
          </a:p>
          <a:p>
            <a:pPr lvl="3"/>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out</a:t>
            </a:r>
            <a:r>
              <a:rPr lang="en-US" b="1"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out</a:t>
            </a:r>
            <a:r>
              <a:rPr lang="en-US" dirty="0" err="1" smtClean="0">
                <a:solidFill>
                  <a:srgbClr val="000000"/>
                </a:solidFill>
                <a:latin typeface="Consolas"/>
              </a:rPr>
              <a:t>.close</a:t>
            </a:r>
            <a:r>
              <a:rPr lang="en-US"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BufferedReader</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Java.io.BufferedReader</a:t>
            </a:r>
            <a:r>
              <a:rPr lang="en-US" dirty="0" smtClean="0"/>
              <a:t> class reads text from a character-input stream, buffering characters so as to provide for the efficient reading of characters, arrays, and </a:t>
            </a:r>
            <a:r>
              <a:rPr lang="en-US" dirty="0" err="1" smtClean="0"/>
              <a:t>lines.Following</a:t>
            </a:r>
            <a:r>
              <a:rPr lang="en-US" dirty="0" smtClean="0"/>
              <a:t> are the important points about </a:t>
            </a:r>
            <a:r>
              <a:rPr lang="en-US" dirty="0" err="1" smtClean="0"/>
              <a:t>BufferedReader</a:t>
            </a:r>
            <a:r>
              <a:rPr lang="en-US" dirty="0" smtClean="0"/>
              <a:t>:</a:t>
            </a:r>
          </a:p>
          <a:p>
            <a:pPr lvl="1"/>
            <a:r>
              <a:rPr lang="en-US" dirty="0" smtClean="0"/>
              <a:t>The buffer size may be specified, or the default size may be used.</a:t>
            </a:r>
          </a:p>
          <a:p>
            <a:pPr lvl="1"/>
            <a:r>
              <a:rPr lang="en-US" dirty="0" smtClean="0"/>
              <a:t>Each read request made of a Reader causes a corresponding read request to be made of the underlying character or byte stream.</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29</a:t>
            </a:fld>
            <a:endParaRPr lang="en-US"/>
          </a:p>
        </p:txBody>
      </p:sp>
      <p:graphicFrame>
        <p:nvGraphicFramePr>
          <p:cNvPr id="5" name="Table 4"/>
          <p:cNvGraphicFramePr>
            <a:graphicFrameLocks noGrp="1"/>
          </p:cNvGraphicFramePr>
          <p:nvPr/>
        </p:nvGraphicFramePr>
        <p:xfrm>
          <a:off x="609600" y="4038600"/>
          <a:ext cx="7924800" cy="21996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Constructor</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b="1" dirty="0" err="1" smtClean="0"/>
                        <a:t>BufferedReader</a:t>
                      </a:r>
                      <a:r>
                        <a:rPr lang="en-US" b="1" dirty="0" smtClean="0"/>
                        <a:t>(Reader in)</a:t>
                      </a:r>
                    </a:p>
                    <a:p>
                      <a:r>
                        <a:rPr lang="en-US" dirty="0" smtClean="0"/>
                        <a:t>This creates a buffering character-input stream that uses a default-sized input buffer.</a:t>
                      </a:r>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b="1" dirty="0" err="1" smtClean="0"/>
                        <a:t>BufferedReader</a:t>
                      </a:r>
                      <a:r>
                        <a:rPr lang="en-US" b="1" dirty="0" smtClean="0"/>
                        <a:t>(Reader in, </a:t>
                      </a:r>
                      <a:r>
                        <a:rPr lang="en-US" b="1" dirty="0" err="1" smtClean="0"/>
                        <a:t>int</a:t>
                      </a:r>
                      <a:r>
                        <a:rPr lang="en-US" b="1" dirty="0" smtClean="0"/>
                        <a:t> </a:t>
                      </a:r>
                      <a:r>
                        <a:rPr lang="en-US" b="1" dirty="0" err="1" smtClean="0"/>
                        <a:t>sz</a:t>
                      </a:r>
                      <a:r>
                        <a:rPr lang="en-US" b="1" dirty="0" smtClean="0"/>
                        <a:t>)</a:t>
                      </a:r>
                    </a:p>
                    <a:p>
                      <a:r>
                        <a:rPr lang="en-US" dirty="0" smtClean="0"/>
                        <a:t>This creates a buffering character-input stream that uses an input buffer of the specified size.</a:t>
                      </a:r>
                    </a:p>
                  </a:txBody>
                  <a:tcPr/>
                </a:tc>
                <a:extLst>
                  <a:ext uri="{0D108BD9-81ED-4DB2-BD59-A6C34878D82A}">
                    <a16:rowId xmlns:a16="http://schemas.microsoft.com/office/drawing/2014/main" val="10002"/>
                  </a:ext>
                </a:extLst>
              </a:tr>
            </a:tbl>
          </a:graphicData>
        </a:graphic>
      </p:graphicFrame>
      <p:sp>
        <p:nvSpPr>
          <p:cNvPr id="11" name="Rectangle 10"/>
          <p:cNvSpPr/>
          <p:nvPr/>
        </p:nvSpPr>
        <p:spPr>
          <a:xfrm>
            <a:off x="304800" y="4419600"/>
            <a:ext cx="8382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 y="5334000"/>
            <a:ext cx="8382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0" nodeType="clickEffect">
                                  <p:stCondLst>
                                    <p:cond delay="0"/>
                                  </p:stCondLst>
                                  <p:childTnLst>
                                    <p:animEffect transition="out" filter="blinds(horizontal)">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0" nodeType="clickEffect">
                                  <p:stCondLst>
                                    <p:cond delay="0"/>
                                  </p:stCondLst>
                                  <p:childTnLst>
                                    <p:animEffect transition="out" filter="blinds(horizontal)">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Streams</a:t>
            </a:r>
            <a:endParaRPr lang="en-US" dirty="0"/>
          </a:p>
        </p:txBody>
      </p:sp>
      <p:sp>
        <p:nvSpPr>
          <p:cNvPr id="3" name="Content Placeholder 2"/>
          <p:cNvSpPr>
            <a:spLocks noGrp="1"/>
          </p:cNvSpPr>
          <p:nvPr>
            <p:ph idx="1"/>
          </p:nvPr>
        </p:nvSpPr>
        <p:spPr/>
        <p:txBody>
          <a:bodyPr/>
          <a:lstStyle/>
          <a:p>
            <a:pPr algn="just"/>
            <a:r>
              <a:rPr lang="en-US" dirty="0" smtClean="0"/>
              <a:t>Java byte streams are used to perform input and output of 8-bit bytes.</a:t>
            </a:r>
          </a:p>
          <a:p>
            <a:pPr algn="just"/>
            <a:r>
              <a:rPr lang="en-US" dirty="0" smtClean="0"/>
              <a:t>Though there are many classes related to byte streams but the most frequently used classes are </a:t>
            </a:r>
            <a:r>
              <a:rPr lang="en-US" b="1" dirty="0" err="1" smtClean="0"/>
              <a:t>FileInputStream</a:t>
            </a:r>
            <a:r>
              <a:rPr lang="en-US" dirty="0" smtClean="0"/>
              <a:t> and </a:t>
            </a:r>
            <a:r>
              <a:rPr lang="en-US" b="1" dirty="0" err="1" smtClean="0"/>
              <a:t>FileOutputStream</a:t>
            </a:r>
            <a:r>
              <a:rPr lang="en-US" dirty="0" smtClean="0"/>
              <a: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BufferedReader</a:t>
            </a:r>
            <a:r>
              <a:rPr lang="en-US" dirty="0" smtClean="0"/>
              <a:t> (Cont.)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30</a:t>
            </a:fld>
            <a:endParaRPr lang="en-US"/>
          </a:p>
        </p:txBody>
      </p:sp>
      <p:graphicFrame>
        <p:nvGraphicFramePr>
          <p:cNvPr id="5" name="Table 4"/>
          <p:cNvGraphicFramePr>
            <a:graphicFrameLocks noGrp="1"/>
          </p:cNvGraphicFramePr>
          <p:nvPr/>
        </p:nvGraphicFramePr>
        <p:xfrm>
          <a:off x="609600" y="1143000"/>
          <a:ext cx="7924800" cy="44856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dirty="0" smtClean="0"/>
                        <a:t>Sr.</a:t>
                      </a:r>
                      <a:endParaRPr lang="en-US" dirty="0"/>
                    </a:p>
                  </a:txBody>
                  <a:tcPr/>
                </a:tc>
                <a:tc>
                  <a:txBody>
                    <a:bodyPr/>
                    <a:lstStyle/>
                    <a:p>
                      <a:r>
                        <a:rPr lang="en-US" dirty="0" smtClean="0"/>
                        <a:t>Methods</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b="1" dirty="0" smtClean="0"/>
                        <a:t>void close()</a:t>
                      </a:r>
                    </a:p>
                    <a:p>
                      <a:r>
                        <a:rPr lang="en-US" dirty="0" smtClean="0"/>
                        <a:t>This method closes the stream and releases any system resources associated with it.</a:t>
                      </a:r>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b="1" dirty="0" err="1" smtClean="0"/>
                        <a:t>int</a:t>
                      </a:r>
                      <a:r>
                        <a:rPr lang="en-US" b="1" dirty="0" smtClean="0"/>
                        <a:t> read()</a:t>
                      </a:r>
                    </a:p>
                    <a:p>
                      <a:r>
                        <a:rPr lang="en-US" dirty="0" smtClean="0"/>
                        <a:t>This method reads a single character.</a:t>
                      </a:r>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b="1" dirty="0" err="1" smtClean="0"/>
                        <a:t>int</a:t>
                      </a:r>
                      <a:r>
                        <a:rPr lang="en-US" b="1" dirty="0" smtClean="0"/>
                        <a:t> read(char[] </a:t>
                      </a:r>
                      <a:r>
                        <a:rPr lang="en-US" b="1" dirty="0" err="1" smtClean="0"/>
                        <a:t>cbuf</a:t>
                      </a:r>
                      <a:r>
                        <a:rPr lang="en-US" b="1" dirty="0" smtClean="0"/>
                        <a:t>, </a:t>
                      </a:r>
                      <a:r>
                        <a:rPr lang="en-US" b="1" dirty="0" err="1" smtClean="0"/>
                        <a:t>int</a:t>
                      </a:r>
                      <a:r>
                        <a:rPr lang="en-US" b="1" dirty="0" smtClean="0"/>
                        <a:t> off, </a:t>
                      </a:r>
                      <a:r>
                        <a:rPr lang="en-US" b="1" dirty="0" err="1" smtClean="0"/>
                        <a:t>int</a:t>
                      </a:r>
                      <a:r>
                        <a:rPr lang="en-US" b="1" dirty="0" smtClean="0"/>
                        <a:t> </a:t>
                      </a:r>
                      <a:r>
                        <a:rPr lang="en-US" b="1" dirty="0" err="1" smtClean="0"/>
                        <a:t>len</a:t>
                      </a:r>
                      <a:r>
                        <a:rPr lang="en-US" b="1" dirty="0" smtClean="0"/>
                        <a:t>)</a:t>
                      </a:r>
                    </a:p>
                    <a:p>
                      <a:r>
                        <a:rPr lang="en-US" dirty="0" smtClean="0"/>
                        <a:t>This method reads characters into a portion of an array.</a:t>
                      </a:r>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String </a:t>
                      </a:r>
                      <a:r>
                        <a:rPr lang="en-US" b="1" dirty="0" err="1" smtClean="0"/>
                        <a:t>readLine</a:t>
                      </a:r>
                      <a:r>
                        <a:rPr lang="en-US" b="1"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method reads a line of text.</a:t>
                      </a:r>
                    </a:p>
                  </a:txBody>
                  <a:tcPr/>
                </a:tc>
                <a:extLst>
                  <a:ext uri="{0D108BD9-81ED-4DB2-BD59-A6C34878D82A}">
                    <a16:rowId xmlns:a16="http://schemas.microsoft.com/office/drawing/2014/main" val="10004"/>
                  </a:ext>
                </a:extLst>
              </a:tr>
              <a:tr h="370840">
                <a:tc>
                  <a:txBody>
                    <a:bodyPr/>
                    <a:lstStyle/>
                    <a:p>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void reset()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method resets the stream.</a:t>
                      </a:r>
                    </a:p>
                  </a:txBody>
                  <a:tcPr/>
                </a:tc>
                <a:extLst>
                  <a:ext uri="{0D108BD9-81ED-4DB2-BD59-A6C34878D82A}">
                    <a16:rowId xmlns:a16="http://schemas.microsoft.com/office/drawing/2014/main" val="10005"/>
                  </a:ext>
                </a:extLst>
              </a:tr>
              <a:tr h="370840">
                <a:tc>
                  <a:txBody>
                    <a:bodyPr/>
                    <a:lstStyle/>
                    <a:p>
                      <a:r>
                        <a:rPr lang="en-US" dirty="0" smtClean="0"/>
                        <a:t>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long skip(long 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method skips characters.</a:t>
                      </a:r>
                    </a:p>
                  </a:txBody>
                  <a:tcPr/>
                </a:tc>
                <a:extLst>
                  <a:ext uri="{0D108BD9-81ED-4DB2-BD59-A6C34878D82A}">
                    <a16:rowId xmlns:a16="http://schemas.microsoft.com/office/drawing/2014/main" val="10006"/>
                  </a:ext>
                </a:extLst>
              </a:tr>
            </a:tbl>
          </a:graphicData>
        </a:graphic>
      </p:graphicFrame>
      <p:sp>
        <p:nvSpPr>
          <p:cNvPr id="12" name="Rectangle 11"/>
          <p:cNvSpPr/>
          <p:nvPr/>
        </p:nvSpPr>
        <p:spPr>
          <a:xfrm>
            <a:off x="381000" y="1524000"/>
            <a:ext cx="8305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 y="2438400"/>
            <a:ext cx="8305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3048000"/>
            <a:ext cx="8305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81000" y="3657600"/>
            <a:ext cx="8305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81000" y="4343400"/>
            <a:ext cx="8305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1000" y="5029200"/>
            <a:ext cx="8305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P spid="13" grpId="0" animBg="1"/>
      <p:bldP spid="14" grpId="0" animBg="1"/>
      <p:bldP spid="1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BufferedReader</a:t>
            </a:r>
            <a:r>
              <a:rPr lang="en-US" dirty="0" smtClean="0"/>
              <a:t> (Example)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31</a:t>
            </a:fld>
            <a:endParaRPr lang="en-US"/>
          </a:p>
        </p:txBody>
      </p:sp>
      <p:sp>
        <p:nvSpPr>
          <p:cNvPr id="8" name="Rectangle 7"/>
          <p:cNvSpPr/>
          <p:nvPr/>
        </p:nvSpPr>
        <p:spPr>
          <a:xfrm>
            <a:off x="228600" y="969288"/>
            <a:ext cx="8534400" cy="5355312"/>
          </a:xfrm>
          <a:prstGeom prst="rect">
            <a:avLst/>
          </a:prstGeom>
        </p:spPr>
        <p:txBody>
          <a:bodyPr wrap="square">
            <a:spAutoFit/>
          </a:bodyPr>
          <a:lstStyle/>
          <a:p>
            <a:r>
              <a:rPr lang="en-US" b="1" dirty="0" smtClean="0">
                <a:solidFill>
                  <a:srgbClr val="7F0055"/>
                </a:solidFill>
                <a:latin typeface="Consolas"/>
              </a:rPr>
              <a:t>import</a:t>
            </a:r>
            <a:r>
              <a:rPr lang="en-US" b="1" dirty="0" smtClean="0">
                <a:solidFill>
                  <a:srgbClr val="000000"/>
                </a:solidFill>
                <a:latin typeface="Consolas"/>
              </a:rPr>
              <a:t> </a:t>
            </a:r>
            <a:r>
              <a:rPr lang="en-US" b="1" dirty="0" err="1" smtClean="0">
                <a:solidFill>
                  <a:srgbClr val="000000"/>
                </a:solidFill>
                <a:latin typeface="Consolas"/>
              </a:rPr>
              <a:t>java.io.BufferedReader</a:t>
            </a:r>
            <a:r>
              <a:rPr lang="en-US" b="1" dirty="0" smtClean="0">
                <a:solidFill>
                  <a:srgbClr val="000000"/>
                </a:solidFill>
                <a:latin typeface="Consolas"/>
              </a:rPr>
              <a:t>;</a:t>
            </a:r>
          </a:p>
          <a:p>
            <a:r>
              <a:rPr lang="en-US" b="1" dirty="0" smtClean="0">
                <a:solidFill>
                  <a:srgbClr val="7F0055"/>
                </a:solidFill>
                <a:latin typeface="Consolas"/>
              </a:rPr>
              <a:t>import</a:t>
            </a:r>
            <a:r>
              <a:rPr lang="en-US" b="1" dirty="0" smtClean="0">
                <a:solidFill>
                  <a:srgbClr val="000000"/>
                </a:solidFill>
                <a:latin typeface="Consolas"/>
              </a:rPr>
              <a:t> </a:t>
            </a:r>
            <a:r>
              <a:rPr lang="en-US" b="1" dirty="0" err="1" smtClean="0">
                <a:solidFill>
                  <a:srgbClr val="000000"/>
                </a:solidFill>
                <a:latin typeface="Consolas"/>
              </a:rPr>
              <a:t>java.io.FileReader</a:t>
            </a:r>
            <a:r>
              <a:rPr lang="en-US" b="1" dirty="0" smtClean="0">
                <a:solidFill>
                  <a:srgbClr val="000000"/>
                </a:solidFill>
                <a:latin typeface="Consolas"/>
              </a:rPr>
              <a:t>;</a:t>
            </a:r>
          </a:p>
          <a:p>
            <a:r>
              <a:rPr lang="en-US" b="1" dirty="0" smtClean="0">
                <a:solidFill>
                  <a:srgbClr val="7F0055"/>
                </a:solidFill>
                <a:latin typeface="Consolas"/>
              </a:rPr>
              <a:t>import</a:t>
            </a:r>
            <a:r>
              <a:rPr lang="en-US" b="1" dirty="0" smtClean="0">
                <a:solidFill>
                  <a:srgbClr val="000000"/>
                </a:solidFill>
                <a:latin typeface="Consolas"/>
              </a:rPr>
              <a:t> </a:t>
            </a:r>
            <a:r>
              <a:rPr lang="en-US" b="1" dirty="0" err="1" smtClean="0">
                <a:solidFill>
                  <a:srgbClr val="000000"/>
                </a:solidFill>
                <a:latin typeface="Consolas"/>
              </a:rPr>
              <a:t>java.io.IOException</a:t>
            </a:r>
            <a:r>
              <a:rPr lang="en-US" b="1" dirty="0" smtClean="0">
                <a:solidFill>
                  <a:srgbClr val="000000"/>
                </a:solidFill>
                <a:latin typeface="Consolas"/>
              </a:rPr>
              <a:t>;</a:t>
            </a:r>
          </a:p>
          <a:p>
            <a:endParaRPr lang="en-US" dirty="0" smtClean="0">
              <a:latin typeface="Consolas"/>
            </a:endParaRPr>
          </a:p>
          <a:p>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BufferedReaderDemo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r>
              <a:rPr lang="en-US" b="1" dirty="0" smtClean="0">
                <a:solidFill>
                  <a:srgbClr val="7F0055"/>
                </a:solidFill>
                <a:latin typeface="Consolas"/>
              </a:rPr>
              <a:t>throws</a:t>
            </a:r>
            <a:r>
              <a:rPr lang="en-US" b="1" dirty="0" smtClean="0">
                <a:solidFill>
                  <a:srgbClr val="000000"/>
                </a:solidFill>
                <a:latin typeface="Consolas"/>
              </a:rPr>
              <a:t> </a:t>
            </a:r>
            <a:r>
              <a:rPr lang="en-US" b="1" dirty="0" err="1" smtClean="0">
                <a:solidFill>
                  <a:srgbClr val="000000"/>
                </a:solidFill>
                <a:latin typeface="Consolas"/>
              </a:rPr>
              <a:t>IOException</a:t>
            </a:r>
            <a:r>
              <a:rPr lang="en-US" b="1" dirty="0" smtClean="0">
                <a:solidFill>
                  <a:srgbClr val="000000"/>
                </a:solidFill>
                <a:latin typeface="Consolas"/>
              </a:rPr>
              <a:t> {</a:t>
            </a:r>
          </a:p>
          <a:p>
            <a:pPr lvl="2"/>
            <a:r>
              <a:rPr lang="en-US" dirty="0" err="1" smtClean="0">
                <a:solidFill>
                  <a:srgbClr val="000000"/>
                </a:solidFill>
                <a:latin typeface="Consolas"/>
              </a:rPr>
              <a:t>FileReader</a:t>
            </a:r>
            <a:r>
              <a:rPr lang="en-US" dirty="0" smtClean="0">
                <a:solidFill>
                  <a:srgbClr val="000000"/>
                </a:solidFill>
                <a:latin typeface="Consolas"/>
              </a:rPr>
              <a:t> </a:t>
            </a:r>
            <a:r>
              <a:rPr lang="en-US" dirty="0" err="1" smtClean="0">
                <a:solidFill>
                  <a:srgbClr val="6A3E3E"/>
                </a:solidFill>
                <a:latin typeface="Consolas"/>
              </a:rPr>
              <a:t>fr</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FileReader</a:t>
            </a:r>
            <a:r>
              <a:rPr lang="en-US" b="1" dirty="0" smtClean="0">
                <a:solidFill>
                  <a:srgbClr val="000000"/>
                </a:solidFill>
                <a:latin typeface="Consolas"/>
              </a:rPr>
              <a:t>(</a:t>
            </a:r>
            <a:r>
              <a:rPr lang="en-US" b="1" dirty="0" smtClean="0">
                <a:solidFill>
                  <a:srgbClr val="2A00FF"/>
                </a:solidFill>
                <a:latin typeface="Consolas"/>
              </a:rPr>
              <a:t>"input.txt"</a:t>
            </a:r>
            <a:r>
              <a:rPr lang="en-US" b="1" dirty="0" smtClean="0">
                <a:solidFill>
                  <a:srgbClr val="000000"/>
                </a:solidFill>
                <a:latin typeface="Consolas"/>
              </a:rPr>
              <a:t>);</a:t>
            </a:r>
          </a:p>
          <a:p>
            <a:pPr lvl="2"/>
            <a:r>
              <a:rPr lang="en-US" dirty="0" err="1" smtClean="0">
                <a:solidFill>
                  <a:srgbClr val="000000"/>
                </a:solidFill>
                <a:latin typeface="Consolas"/>
              </a:rPr>
              <a:t>BufferedReader</a:t>
            </a:r>
            <a:r>
              <a:rPr lang="en-US" dirty="0" smtClean="0">
                <a:solidFill>
                  <a:srgbClr val="000000"/>
                </a:solidFill>
                <a:latin typeface="Consolas"/>
              </a:rPr>
              <a:t> </a:t>
            </a:r>
            <a:r>
              <a:rPr lang="en-US" dirty="0" err="1" smtClean="0">
                <a:solidFill>
                  <a:srgbClr val="6A3E3E"/>
                </a:solidFill>
                <a:latin typeface="Consolas"/>
              </a:rPr>
              <a:t>br</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BufferedReader</a:t>
            </a:r>
            <a:r>
              <a:rPr lang="en-US" b="1" dirty="0" smtClean="0">
                <a:solidFill>
                  <a:srgbClr val="000000"/>
                </a:solidFill>
                <a:latin typeface="Consolas"/>
              </a:rPr>
              <a:t>(</a:t>
            </a:r>
            <a:r>
              <a:rPr lang="en-US" b="1" dirty="0" err="1" smtClean="0">
                <a:solidFill>
                  <a:srgbClr val="6A3E3E"/>
                </a:solidFill>
                <a:latin typeface="Consolas"/>
              </a:rPr>
              <a:t>fr</a:t>
            </a:r>
            <a:r>
              <a:rPr lang="en-US" b="1" dirty="0" smtClean="0">
                <a:solidFill>
                  <a:srgbClr val="000000"/>
                </a:solidFill>
                <a:latin typeface="Consolas"/>
              </a:rPr>
              <a:t>);</a:t>
            </a:r>
          </a:p>
          <a:p>
            <a:pPr lvl="2"/>
            <a:r>
              <a:rPr lang="en-US" b="1" dirty="0" smtClean="0">
                <a:solidFill>
                  <a:srgbClr val="7F0055"/>
                </a:solidFill>
                <a:latin typeface="Consolas"/>
              </a:rPr>
              <a:t>char</a:t>
            </a:r>
            <a:r>
              <a:rPr lang="en-US" b="1" dirty="0" smtClean="0">
                <a:solidFill>
                  <a:srgbClr val="000000"/>
                </a:solidFill>
                <a:latin typeface="Consolas"/>
              </a:rPr>
              <a:t> </a:t>
            </a:r>
            <a:r>
              <a:rPr lang="en-US" b="1" dirty="0" smtClean="0">
                <a:solidFill>
                  <a:srgbClr val="6A3E3E"/>
                </a:solidFill>
                <a:latin typeface="Consolas"/>
              </a:rPr>
              <a:t>c</a:t>
            </a:r>
            <a:r>
              <a:rPr lang="en-US" b="1"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smtClean="0">
                <a:solidFill>
                  <a:srgbClr val="7F0055"/>
                </a:solidFill>
                <a:latin typeface="Consolas"/>
              </a:rPr>
              <a:t>char</a:t>
            </a:r>
            <a:r>
              <a:rPr lang="en-US" b="1" dirty="0" smtClean="0">
                <a:solidFill>
                  <a:srgbClr val="000000"/>
                </a:solidFill>
                <a:latin typeface="Consolas"/>
              </a:rPr>
              <a:t>[20];</a:t>
            </a:r>
          </a:p>
          <a:p>
            <a:pPr lvl="2"/>
            <a:r>
              <a:rPr lang="en-US" dirty="0" err="1" smtClean="0">
                <a:solidFill>
                  <a:srgbClr val="6A3E3E"/>
                </a:solidFill>
                <a:latin typeface="Consolas"/>
              </a:rPr>
              <a:t>br</a:t>
            </a:r>
            <a:r>
              <a:rPr lang="en-US" dirty="0" err="1" smtClean="0">
                <a:solidFill>
                  <a:srgbClr val="000000"/>
                </a:solidFill>
                <a:latin typeface="Consolas"/>
              </a:rPr>
              <a:t>.skip</a:t>
            </a:r>
            <a:r>
              <a:rPr lang="en-US" dirty="0" smtClean="0">
                <a:solidFill>
                  <a:srgbClr val="000000"/>
                </a:solidFill>
                <a:latin typeface="Consolas"/>
              </a:rPr>
              <a:t>(8);</a:t>
            </a:r>
          </a:p>
          <a:p>
            <a:pPr lvl="2"/>
            <a:r>
              <a:rPr lang="en-US" b="1" dirty="0" smtClean="0">
                <a:solidFill>
                  <a:srgbClr val="7F0055"/>
                </a:solidFill>
                <a:latin typeface="Consolas"/>
              </a:rPr>
              <a:t>if</a:t>
            </a:r>
            <a:r>
              <a:rPr lang="en-US" b="1" dirty="0" smtClean="0">
                <a:solidFill>
                  <a:srgbClr val="000000"/>
                </a:solidFill>
                <a:latin typeface="Consolas"/>
              </a:rPr>
              <a:t> (</a:t>
            </a:r>
            <a:r>
              <a:rPr lang="en-US" dirty="0" err="1" smtClean="0">
                <a:solidFill>
                  <a:srgbClr val="6A3E3E"/>
                </a:solidFill>
                <a:latin typeface="Consolas"/>
              </a:rPr>
              <a:t>br</a:t>
            </a:r>
            <a:r>
              <a:rPr lang="en-US" dirty="0" err="1" smtClean="0">
                <a:solidFill>
                  <a:srgbClr val="000000"/>
                </a:solidFill>
                <a:latin typeface="Consolas"/>
              </a:rPr>
              <a:t>.ready</a:t>
            </a:r>
            <a:r>
              <a:rPr lang="en-US" dirty="0" smtClean="0">
                <a:solidFill>
                  <a:srgbClr val="000000"/>
                </a:solidFill>
                <a:latin typeface="Consolas"/>
              </a:rPr>
              <a:t>()) {</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br</a:t>
            </a:r>
            <a:r>
              <a:rPr lang="en-US" b="1" i="1" dirty="0" err="1" smtClean="0">
                <a:solidFill>
                  <a:srgbClr val="000000"/>
                </a:solidFill>
                <a:latin typeface="Consolas"/>
              </a:rPr>
              <a:t>.readLine</a:t>
            </a:r>
            <a:r>
              <a:rPr lang="en-US" b="1" i="1" dirty="0" smtClean="0">
                <a:solidFill>
                  <a:srgbClr val="000000"/>
                </a:solidFill>
                <a:latin typeface="Consolas"/>
              </a:rPr>
              <a:t>());</a:t>
            </a:r>
          </a:p>
          <a:p>
            <a:pPr lvl="3"/>
            <a:r>
              <a:rPr lang="en-US" dirty="0" err="1" smtClean="0">
                <a:solidFill>
                  <a:srgbClr val="6A3E3E"/>
                </a:solidFill>
                <a:latin typeface="Consolas"/>
              </a:rPr>
              <a:t>br</a:t>
            </a:r>
            <a:r>
              <a:rPr lang="en-US" dirty="0" err="1" smtClean="0">
                <a:solidFill>
                  <a:srgbClr val="000000"/>
                </a:solidFill>
                <a:latin typeface="Consolas"/>
              </a:rPr>
              <a:t>.read</a:t>
            </a:r>
            <a:r>
              <a:rPr lang="en-US" dirty="0" smtClean="0">
                <a:solidFill>
                  <a:srgbClr val="000000"/>
                </a:solidFill>
                <a:latin typeface="Consolas"/>
              </a:rPr>
              <a:t>(</a:t>
            </a:r>
            <a:r>
              <a:rPr lang="en-US" dirty="0" smtClean="0">
                <a:solidFill>
                  <a:srgbClr val="6A3E3E"/>
                </a:solidFill>
                <a:latin typeface="Consolas"/>
              </a:rPr>
              <a:t>c</a:t>
            </a:r>
            <a:r>
              <a:rPr lang="en-US" dirty="0" smtClean="0">
                <a:solidFill>
                  <a:srgbClr val="000000"/>
                </a:solidFill>
                <a:latin typeface="Consolas"/>
              </a:rPr>
              <a:t>);</a:t>
            </a:r>
          </a:p>
          <a:p>
            <a:pPr lvl="3"/>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20; </a:t>
            </a:r>
            <a:r>
              <a:rPr lang="nn-NO" b="1" dirty="0" smtClean="0">
                <a:solidFill>
                  <a:srgbClr val="6A3E3E"/>
                </a:solidFill>
                <a:latin typeface="Consolas"/>
              </a:rPr>
              <a:t>i</a:t>
            </a:r>
            <a:r>
              <a:rPr lang="nn-NO" b="1" dirty="0" smtClean="0">
                <a:solidFill>
                  <a:srgbClr val="000000"/>
                </a:solidFill>
                <a:latin typeface="Consolas"/>
              </a:rPr>
              <a:t>++) {</a:t>
            </a:r>
          </a:p>
          <a:p>
            <a:pPr lvl="3"/>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a:t>
            </a:r>
            <a:r>
              <a:rPr lang="en-US" b="1" i="1" dirty="0" smtClean="0">
                <a:solidFill>
                  <a:srgbClr val="000000"/>
                </a:solidFill>
                <a:latin typeface="Consolas"/>
              </a:rPr>
              <a:t>(</a:t>
            </a:r>
            <a:r>
              <a:rPr lang="en-US" b="1" i="1" dirty="0" smtClean="0">
                <a:solidFill>
                  <a:srgbClr val="6A3E3E"/>
                </a:solidFill>
                <a:latin typeface="Consolas"/>
              </a:rPr>
              <a:t>c</a:t>
            </a:r>
            <a:r>
              <a:rPr lang="en-US" b="1" i="1" dirty="0" smtClean="0">
                <a:solidFill>
                  <a:srgbClr val="000000"/>
                </a:solidFill>
                <a:latin typeface="Consolas"/>
              </a:rPr>
              <a:t>[</a:t>
            </a:r>
            <a:r>
              <a:rPr lang="en-US" b="1" i="1" dirty="0" err="1" smtClean="0">
                <a:solidFill>
                  <a:srgbClr val="6A3E3E"/>
                </a:solidFill>
                <a:latin typeface="Consolas"/>
              </a:rPr>
              <a:t>i</a:t>
            </a:r>
            <a:r>
              <a:rPr lang="en-US" b="1" i="1"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8BEFB-AE5B-48F9-BBAD-B489CDE48C80}" type="slidenum">
              <a:rPr lang="en-US" smtClean="0"/>
              <a:pPr/>
              <a:t>4</a:t>
            </a:fld>
            <a:endParaRPr lang="en-US"/>
          </a:p>
        </p:txBody>
      </p:sp>
      <p:sp>
        <p:nvSpPr>
          <p:cNvPr id="2" name="Title 1"/>
          <p:cNvSpPr>
            <a:spLocks noGrp="1"/>
          </p:cNvSpPr>
          <p:nvPr>
            <p:ph type="title" idx="4294967295"/>
          </p:nvPr>
        </p:nvSpPr>
        <p:spPr>
          <a:xfrm rot="16200000">
            <a:off x="-3024980" y="3024981"/>
            <a:ext cx="6858000" cy="808038"/>
          </a:xfrm>
        </p:spPr>
        <p:txBody>
          <a:bodyPr/>
          <a:lstStyle/>
          <a:p>
            <a:pPr algn="ctr"/>
            <a:r>
              <a:rPr lang="en-US" dirty="0" smtClean="0"/>
              <a:t>Example of Byte Steams</a:t>
            </a:r>
            <a:endParaRPr lang="en-US" dirty="0"/>
          </a:p>
        </p:txBody>
      </p:sp>
      <p:sp>
        <p:nvSpPr>
          <p:cNvPr id="5" name="Rectangle 4"/>
          <p:cNvSpPr/>
          <p:nvPr/>
        </p:nvSpPr>
        <p:spPr>
          <a:xfrm>
            <a:off x="762000" y="366891"/>
            <a:ext cx="8610600" cy="6186309"/>
          </a:xfrm>
          <a:prstGeom prst="rect">
            <a:avLst/>
          </a:prstGeom>
        </p:spPr>
        <p:txBody>
          <a:bodyPr wrap="square">
            <a:spAutoFit/>
          </a:bodyPr>
          <a:lstStyle/>
          <a:p>
            <a:r>
              <a:rPr lang="en-US" b="1" dirty="0" smtClean="0">
                <a:solidFill>
                  <a:srgbClr val="7F0055"/>
                </a:solidFill>
                <a:latin typeface="Consolas"/>
              </a:rPr>
              <a:t>import</a:t>
            </a:r>
            <a:r>
              <a:rPr lang="en-US" b="1" dirty="0" smtClean="0">
                <a:solidFill>
                  <a:srgbClr val="000000"/>
                </a:solidFill>
                <a:latin typeface="Consolas"/>
              </a:rPr>
              <a:t> java.io.*;</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CopyFile</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r>
              <a:rPr lang="en-US" b="1" dirty="0" smtClean="0">
                <a:solidFill>
                  <a:srgbClr val="7F0055"/>
                </a:solidFill>
                <a:latin typeface="Consolas"/>
              </a:rPr>
              <a:t>throws</a:t>
            </a:r>
            <a:r>
              <a:rPr lang="en-US" b="1" dirty="0" smtClean="0">
                <a:solidFill>
                  <a:srgbClr val="000000"/>
                </a:solidFill>
                <a:latin typeface="Consolas"/>
              </a:rPr>
              <a:t> </a:t>
            </a:r>
            <a:r>
              <a:rPr lang="en-US" b="1" dirty="0" err="1" smtClean="0">
                <a:solidFill>
                  <a:srgbClr val="000000"/>
                </a:solidFill>
                <a:latin typeface="Consolas"/>
              </a:rPr>
              <a:t>IOException</a:t>
            </a:r>
            <a:r>
              <a:rPr lang="en-US" b="1" dirty="0" smtClean="0">
                <a:solidFill>
                  <a:srgbClr val="000000"/>
                </a:solidFill>
                <a:latin typeface="Consolas"/>
              </a:rPr>
              <a:t> {</a:t>
            </a:r>
          </a:p>
          <a:p>
            <a:pPr lvl="2"/>
            <a:r>
              <a:rPr lang="en-US" dirty="0" err="1" smtClean="0">
                <a:solidFill>
                  <a:srgbClr val="000000"/>
                </a:solidFill>
                <a:latin typeface="Consolas"/>
              </a:rPr>
              <a:t>FileInputStream</a:t>
            </a:r>
            <a:r>
              <a:rPr lang="en-US" dirty="0" smtClean="0">
                <a:solidFill>
                  <a:srgbClr val="000000"/>
                </a:solidFill>
                <a:latin typeface="Consolas"/>
              </a:rPr>
              <a:t> </a:t>
            </a:r>
            <a:r>
              <a:rPr lang="en-US" dirty="0" smtClean="0">
                <a:solidFill>
                  <a:srgbClr val="6A3E3E"/>
                </a:solidFill>
                <a:latin typeface="Consolas"/>
              </a:rPr>
              <a:t>in</a:t>
            </a:r>
            <a:r>
              <a:rPr lang="en-US"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a:t>
            </a:r>
          </a:p>
          <a:p>
            <a:pPr lvl="2"/>
            <a:r>
              <a:rPr lang="en-US" dirty="0" err="1" smtClean="0">
                <a:solidFill>
                  <a:srgbClr val="000000"/>
                </a:solidFill>
                <a:latin typeface="Consolas"/>
              </a:rPr>
              <a:t>FileOutputStream</a:t>
            </a:r>
            <a:r>
              <a:rPr lang="en-US" dirty="0" smtClean="0">
                <a:solidFill>
                  <a:srgbClr val="000000"/>
                </a:solidFill>
                <a:latin typeface="Consolas"/>
              </a:rPr>
              <a:t> </a:t>
            </a:r>
            <a:r>
              <a:rPr lang="en-US" dirty="0" smtClean="0">
                <a:solidFill>
                  <a:srgbClr val="6A3E3E"/>
                </a:solidFill>
                <a:latin typeface="Consolas"/>
              </a:rPr>
              <a:t>out</a:t>
            </a:r>
            <a:r>
              <a:rPr lang="en-US"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a:t>
            </a:r>
          </a:p>
          <a:p>
            <a:pPr lvl="2"/>
            <a:r>
              <a:rPr lang="en-US" b="1" dirty="0" smtClean="0">
                <a:solidFill>
                  <a:srgbClr val="7F0055"/>
                </a:solidFill>
                <a:latin typeface="Consolas"/>
              </a:rPr>
              <a:t>try</a:t>
            </a:r>
            <a:r>
              <a:rPr lang="en-US" b="1" dirty="0" smtClean="0">
                <a:solidFill>
                  <a:srgbClr val="000000"/>
                </a:solidFill>
                <a:latin typeface="Consolas"/>
              </a:rPr>
              <a:t> {</a:t>
            </a:r>
          </a:p>
          <a:p>
            <a:pPr lvl="3"/>
            <a:r>
              <a:rPr lang="en-US" dirty="0" smtClean="0">
                <a:solidFill>
                  <a:srgbClr val="6A3E3E"/>
                </a:solidFill>
                <a:latin typeface="Consolas"/>
              </a:rPr>
              <a:t>in</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FileInputStream</a:t>
            </a:r>
            <a:r>
              <a:rPr lang="en-US" b="1" dirty="0" smtClean="0">
                <a:solidFill>
                  <a:srgbClr val="000000"/>
                </a:solidFill>
                <a:latin typeface="Consolas"/>
              </a:rPr>
              <a:t>(</a:t>
            </a:r>
            <a:r>
              <a:rPr lang="en-US" b="1" dirty="0" smtClean="0">
                <a:solidFill>
                  <a:srgbClr val="2A00FF"/>
                </a:solidFill>
                <a:latin typeface="Consolas"/>
              </a:rPr>
              <a:t>"input.txt"</a:t>
            </a:r>
            <a:r>
              <a:rPr lang="en-US" b="1" dirty="0" smtClean="0">
                <a:solidFill>
                  <a:srgbClr val="000000"/>
                </a:solidFill>
                <a:latin typeface="Consolas"/>
              </a:rPr>
              <a:t>);</a:t>
            </a:r>
          </a:p>
          <a:p>
            <a:pPr lvl="3"/>
            <a:r>
              <a:rPr lang="en-US" dirty="0" smtClean="0">
                <a:solidFill>
                  <a:srgbClr val="6A3E3E"/>
                </a:solidFill>
                <a:latin typeface="Consolas"/>
              </a:rPr>
              <a:t>out</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FileOutputStream</a:t>
            </a:r>
            <a:r>
              <a:rPr lang="en-US" b="1" dirty="0" smtClean="0">
                <a:solidFill>
                  <a:srgbClr val="000000"/>
                </a:solidFill>
                <a:latin typeface="Consolas"/>
              </a:rPr>
              <a:t>(</a:t>
            </a:r>
            <a:r>
              <a:rPr lang="en-US" b="1" dirty="0" smtClean="0">
                <a:solidFill>
                  <a:srgbClr val="2A00FF"/>
                </a:solidFill>
                <a:latin typeface="Consolas"/>
              </a:rPr>
              <a:t>"output.txt"</a:t>
            </a:r>
            <a:r>
              <a:rPr lang="en-US" b="1" dirty="0" smtClean="0">
                <a:solidFill>
                  <a:srgbClr val="000000"/>
                </a:solidFill>
                <a:latin typeface="Consolas"/>
              </a:rPr>
              <a:t>);</a:t>
            </a:r>
          </a:p>
          <a:p>
            <a:pPr lvl="3"/>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c</a:t>
            </a:r>
            <a:r>
              <a:rPr lang="en-US" b="1" dirty="0" smtClean="0">
                <a:solidFill>
                  <a:srgbClr val="000000"/>
                </a:solidFill>
                <a:latin typeface="Consolas"/>
              </a:rPr>
              <a:t>;</a:t>
            </a:r>
          </a:p>
          <a:p>
            <a:pPr lvl="3"/>
            <a:r>
              <a:rPr lang="en-US" b="1" dirty="0" smtClean="0">
                <a:solidFill>
                  <a:srgbClr val="7F0055"/>
                </a:solidFill>
                <a:latin typeface="Consolas"/>
              </a:rPr>
              <a:t>while</a:t>
            </a:r>
            <a:r>
              <a:rPr lang="en-US" b="1" dirty="0" smtClean="0">
                <a:solidFill>
                  <a:srgbClr val="000000"/>
                </a:solidFill>
                <a:latin typeface="Consolas"/>
              </a:rPr>
              <a:t> ((</a:t>
            </a:r>
            <a:r>
              <a:rPr lang="en-US" b="1" dirty="0" smtClean="0">
                <a:solidFill>
                  <a:srgbClr val="6A3E3E"/>
                </a:solidFill>
                <a:latin typeface="Consolas"/>
              </a:rPr>
              <a:t>c</a:t>
            </a:r>
            <a:r>
              <a:rPr lang="en-US" b="1" dirty="0" smtClean="0">
                <a:solidFill>
                  <a:srgbClr val="000000"/>
                </a:solidFill>
                <a:latin typeface="Consolas"/>
              </a:rPr>
              <a:t> = </a:t>
            </a:r>
            <a:r>
              <a:rPr lang="en-US" b="1" dirty="0" err="1" smtClean="0">
                <a:solidFill>
                  <a:srgbClr val="6A3E3E"/>
                </a:solidFill>
                <a:latin typeface="Consolas"/>
              </a:rPr>
              <a:t>in</a:t>
            </a:r>
            <a:r>
              <a:rPr lang="en-US" b="1" dirty="0" err="1" smtClean="0">
                <a:solidFill>
                  <a:srgbClr val="000000"/>
                </a:solidFill>
                <a:latin typeface="Consolas"/>
              </a:rPr>
              <a:t>.read</a:t>
            </a:r>
            <a:r>
              <a:rPr lang="en-US" b="1" dirty="0" smtClean="0">
                <a:solidFill>
                  <a:srgbClr val="000000"/>
                </a:solidFill>
                <a:latin typeface="Consolas"/>
              </a:rPr>
              <a:t>()) != -1) {</a:t>
            </a:r>
          </a:p>
          <a:p>
            <a:pPr lvl="3"/>
            <a:r>
              <a:rPr lang="en-US" dirty="0" smtClean="0">
                <a:solidFill>
                  <a:srgbClr val="6A3E3E"/>
                </a:solidFill>
                <a:latin typeface="Consolas"/>
              </a:rPr>
              <a:t>	</a:t>
            </a:r>
            <a:r>
              <a:rPr lang="en-US" dirty="0" err="1" smtClean="0">
                <a:solidFill>
                  <a:srgbClr val="6A3E3E"/>
                </a:solidFill>
                <a:latin typeface="Consolas"/>
              </a:rPr>
              <a:t>out</a:t>
            </a:r>
            <a:r>
              <a:rPr lang="en-US" dirty="0" err="1" smtClean="0">
                <a:solidFill>
                  <a:srgbClr val="000000"/>
                </a:solidFill>
                <a:latin typeface="Consolas"/>
              </a:rPr>
              <a:t>.write</a:t>
            </a:r>
            <a:r>
              <a:rPr lang="en-US" dirty="0" smtClean="0">
                <a:solidFill>
                  <a:srgbClr val="000000"/>
                </a:solidFill>
                <a:latin typeface="Consolas"/>
              </a:rPr>
              <a:t>(</a:t>
            </a:r>
            <a:r>
              <a:rPr lang="en-US" dirty="0" smtClean="0">
                <a:solidFill>
                  <a:srgbClr val="6A3E3E"/>
                </a:solidFill>
                <a:latin typeface="Consolas"/>
              </a:rPr>
              <a:t>c</a:t>
            </a:r>
            <a:r>
              <a:rPr lang="en-US"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 </a:t>
            </a:r>
            <a:r>
              <a:rPr lang="en-US" b="1" dirty="0" smtClean="0">
                <a:solidFill>
                  <a:srgbClr val="7F0055"/>
                </a:solidFill>
                <a:latin typeface="Consolas"/>
              </a:rPr>
              <a:t>finally</a:t>
            </a:r>
            <a:r>
              <a:rPr lang="en-US" b="1" dirty="0" smtClean="0">
                <a:solidFill>
                  <a:srgbClr val="000000"/>
                </a:solidFill>
                <a:latin typeface="Consolas"/>
              </a:rPr>
              <a:t> {</a:t>
            </a:r>
          </a:p>
          <a:p>
            <a:pPr lvl="3"/>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in</a:t>
            </a:r>
            <a:r>
              <a:rPr lang="en-US" b="1"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in</a:t>
            </a:r>
            <a:r>
              <a:rPr lang="en-US" dirty="0" err="1" smtClean="0">
                <a:solidFill>
                  <a:srgbClr val="000000"/>
                </a:solidFill>
                <a:latin typeface="Consolas"/>
              </a:rPr>
              <a:t>.close</a:t>
            </a:r>
            <a:r>
              <a:rPr lang="en-US" dirty="0" smtClean="0">
                <a:solidFill>
                  <a:srgbClr val="000000"/>
                </a:solidFill>
                <a:latin typeface="Consolas"/>
              </a:rPr>
              <a:t>();</a:t>
            </a:r>
          </a:p>
          <a:p>
            <a:pPr lvl="3"/>
            <a:r>
              <a:rPr lang="en-US" dirty="0" smtClean="0">
                <a:solidFill>
                  <a:srgbClr val="000000"/>
                </a:solidFill>
                <a:latin typeface="Consolas"/>
              </a:rPr>
              <a:t>}</a:t>
            </a:r>
          </a:p>
          <a:p>
            <a:pPr lvl="3"/>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out</a:t>
            </a:r>
            <a:r>
              <a:rPr lang="en-US" b="1"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out</a:t>
            </a:r>
            <a:r>
              <a:rPr lang="en-US" dirty="0" err="1" smtClean="0">
                <a:solidFill>
                  <a:srgbClr val="000000"/>
                </a:solidFill>
                <a:latin typeface="Consolas"/>
              </a:rPr>
              <a:t>.close</a:t>
            </a:r>
            <a:r>
              <a:rPr lang="en-US"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Character Streams</a:t>
            </a:r>
            <a:endParaRPr lang="en-US" dirty="0"/>
          </a:p>
        </p:txBody>
      </p:sp>
      <p:sp>
        <p:nvSpPr>
          <p:cNvPr id="4" name="Content Placeholder 3"/>
          <p:cNvSpPr>
            <a:spLocks noGrp="1"/>
          </p:cNvSpPr>
          <p:nvPr>
            <p:ph idx="1"/>
          </p:nvPr>
        </p:nvSpPr>
        <p:spPr/>
        <p:txBody>
          <a:bodyPr/>
          <a:lstStyle/>
          <a:p>
            <a:pPr algn="just"/>
            <a:r>
              <a:rPr lang="en-US" dirty="0" smtClean="0"/>
              <a:t>Java Byte streams are used to perform input and output of 8-bit bytes, where as Java Character streams are used to perform input and output for 16-bit </a:t>
            </a:r>
            <a:r>
              <a:rPr lang="en-US" dirty="0" err="1" smtClean="0"/>
              <a:t>unicode</a:t>
            </a:r>
            <a:r>
              <a:rPr lang="en-US" dirty="0" smtClean="0"/>
              <a:t>.</a:t>
            </a:r>
          </a:p>
          <a:p>
            <a:pPr algn="just"/>
            <a:r>
              <a:rPr lang="en-US" dirty="0" smtClean="0"/>
              <a:t>Though there are many classes related to character streams but the most frequently used classes are </a:t>
            </a:r>
            <a:r>
              <a:rPr lang="en-US" b="1" dirty="0" err="1" smtClean="0"/>
              <a:t>FileReader</a:t>
            </a:r>
            <a:r>
              <a:rPr lang="en-US" dirty="0" smtClean="0"/>
              <a:t> and </a:t>
            </a:r>
            <a:r>
              <a:rPr lang="en-US" b="1" dirty="0" err="1" smtClean="0"/>
              <a:t>FileWriter</a:t>
            </a:r>
            <a:r>
              <a:rPr lang="en-US" dirty="0" smtClean="0"/>
              <a:t>.</a:t>
            </a:r>
          </a:p>
          <a:p>
            <a:pPr algn="just"/>
            <a:r>
              <a:rPr lang="en-US" dirty="0" smtClean="0"/>
              <a:t>Though internally </a:t>
            </a:r>
            <a:r>
              <a:rPr lang="en-US" dirty="0" err="1" smtClean="0"/>
              <a:t>FileReader</a:t>
            </a:r>
            <a:r>
              <a:rPr lang="en-US" dirty="0" smtClean="0"/>
              <a:t> uses </a:t>
            </a:r>
            <a:r>
              <a:rPr lang="en-US" dirty="0" err="1" smtClean="0"/>
              <a:t>FileInputStream</a:t>
            </a:r>
            <a:r>
              <a:rPr lang="en-US" dirty="0" smtClean="0"/>
              <a:t> and </a:t>
            </a:r>
            <a:r>
              <a:rPr lang="en-US" dirty="0" err="1" smtClean="0"/>
              <a:t>FileWriter</a:t>
            </a:r>
            <a:r>
              <a:rPr lang="en-US" dirty="0" smtClean="0"/>
              <a:t> uses </a:t>
            </a:r>
            <a:r>
              <a:rPr lang="en-US" dirty="0" err="1" smtClean="0"/>
              <a:t>FileOutputStream</a:t>
            </a:r>
            <a:r>
              <a:rPr lang="en-US" dirty="0" smtClean="0"/>
              <a:t> but here major difference is that </a:t>
            </a:r>
            <a:r>
              <a:rPr lang="en-US" dirty="0" err="1" smtClean="0"/>
              <a:t>FileReader</a:t>
            </a:r>
            <a:r>
              <a:rPr lang="en-US" dirty="0" smtClean="0"/>
              <a:t> reads two bytes at a time and </a:t>
            </a:r>
            <a:r>
              <a:rPr lang="en-US" dirty="0" err="1" smtClean="0"/>
              <a:t>FileWriter</a:t>
            </a:r>
            <a:r>
              <a:rPr lang="en-US" dirty="0" smtClean="0"/>
              <a:t> writes two bytes at a time.</a:t>
            </a:r>
          </a:p>
          <a:p>
            <a:pPr algn="just"/>
            <a:r>
              <a:rPr lang="en-US" dirty="0" smtClean="0"/>
              <a:t>We can re-write above example which makes use of these two classes to copy an input file (having </a:t>
            </a:r>
            <a:r>
              <a:rPr lang="en-US" dirty="0" err="1" smtClean="0"/>
              <a:t>unicode</a:t>
            </a:r>
            <a:r>
              <a:rPr lang="en-US" dirty="0" smtClean="0"/>
              <a:t> characters) into an output file:</a:t>
            </a:r>
            <a:endParaRPr lang="en-US" dirty="0"/>
          </a:p>
        </p:txBody>
      </p:sp>
      <p:sp>
        <p:nvSpPr>
          <p:cNvPr id="2" name="Slide Number Placeholder 1"/>
          <p:cNvSpPr>
            <a:spLocks noGrp="1"/>
          </p:cNvSpPr>
          <p:nvPr>
            <p:ph type="sldNum" sz="quarter" idx="12"/>
          </p:nvPr>
        </p:nvSpPr>
        <p:spPr/>
        <p:txBody>
          <a:bodyPr/>
          <a:lstStyle/>
          <a:p>
            <a:fld id="{5EA8BEFB-AE5B-48F9-BBAD-B489CDE48C80}"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8BEFB-AE5B-48F9-BBAD-B489CDE48C80}" type="slidenum">
              <a:rPr lang="en-US" smtClean="0"/>
              <a:pPr/>
              <a:t>6</a:t>
            </a:fld>
            <a:endParaRPr lang="en-US"/>
          </a:p>
        </p:txBody>
      </p:sp>
      <p:sp>
        <p:nvSpPr>
          <p:cNvPr id="2" name="Title 1"/>
          <p:cNvSpPr>
            <a:spLocks noGrp="1"/>
          </p:cNvSpPr>
          <p:nvPr>
            <p:ph type="title" idx="4294967295"/>
          </p:nvPr>
        </p:nvSpPr>
        <p:spPr>
          <a:xfrm rot="16200000">
            <a:off x="-3024980" y="3024981"/>
            <a:ext cx="6858000" cy="808038"/>
          </a:xfrm>
        </p:spPr>
        <p:txBody>
          <a:bodyPr/>
          <a:lstStyle/>
          <a:p>
            <a:pPr algn="ctr"/>
            <a:r>
              <a:rPr lang="en-US" dirty="0" smtClean="0"/>
              <a:t>Example of Character Steams</a:t>
            </a:r>
            <a:endParaRPr lang="en-US" dirty="0"/>
          </a:p>
        </p:txBody>
      </p:sp>
      <p:sp>
        <p:nvSpPr>
          <p:cNvPr id="6" name="Rectangle 5"/>
          <p:cNvSpPr/>
          <p:nvPr/>
        </p:nvSpPr>
        <p:spPr>
          <a:xfrm>
            <a:off x="838200" y="242292"/>
            <a:ext cx="8077200" cy="6463308"/>
          </a:xfrm>
          <a:prstGeom prst="rect">
            <a:avLst/>
          </a:prstGeom>
        </p:spPr>
        <p:txBody>
          <a:bodyPr wrap="square">
            <a:spAutoFit/>
          </a:bodyPr>
          <a:lstStyle/>
          <a:p>
            <a:r>
              <a:rPr lang="en-US" b="1" dirty="0" smtClean="0">
                <a:solidFill>
                  <a:srgbClr val="7F0055"/>
                </a:solidFill>
                <a:latin typeface="Consolas"/>
              </a:rPr>
              <a:t>import</a:t>
            </a:r>
            <a:r>
              <a:rPr lang="en-US" b="1" dirty="0" smtClean="0">
                <a:solidFill>
                  <a:srgbClr val="000000"/>
                </a:solidFill>
                <a:latin typeface="Consolas"/>
              </a:rPr>
              <a:t> java.io.*;</a:t>
            </a:r>
          </a:p>
          <a:p>
            <a:endParaRPr lang="en-US" dirty="0" smtClean="0">
              <a:latin typeface="Consolas"/>
            </a:endParaRP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CopyFile</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r>
              <a:rPr lang="en-US" b="1" dirty="0" smtClean="0">
                <a:solidFill>
                  <a:srgbClr val="7F0055"/>
                </a:solidFill>
                <a:latin typeface="Consolas"/>
              </a:rPr>
              <a:t>throws</a:t>
            </a:r>
            <a:r>
              <a:rPr lang="en-US" b="1" dirty="0" smtClean="0">
                <a:solidFill>
                  <a:srgbClr val="000000"/>
                </a:solidFill>
                <a:latin typeface="Consolas"/>
              </a:rPr>
              <a:t> </a:t>
            </a:r>
            <a:r>
              <a:rPr lang="en-US" b="1" dirty="0" err="1" smtClean="0">
                <a:solidFill>
                  <a:srgbClr val="000000"/>
                </a:solidFill>
                <a:latin typeface="Consolas"/>
              </a:rPr>
              <a:t>IOException</a:t>
            </a:r>
            <a:r>
              <a:rPr lang="en-US" b="1" dirty="0" smtClean="0">
                <a:solidFill>
                  <a:srgbClr val="000000"/>
                </a:solidFill>
                <a:latin typeface="Consolas"/>
              </a:rPr>
              <a:t> {</a:t>
            </a:r>
          </a:p>
          <a:p>
            <a:pPr lvl="2"/>
            <a:r>
              <a:rPr lang="en-US" dirty="0" err="1" smtClean="0">
                <a:solidFill>
                  <a:srgbClr val="000000"/>
                </a:solidFill>
                <a:latin typeface="Consolas"/>
              </a:rPr>
              <a:t>FileReader</a:t>
            </a:r>
            <a:r>
              <a:rPr lang="en-US" dirty="0" smtClean="0">
                <a:solidFill>
                  <a:srgbClr val="000000"/>
                </a:solidFill>
                <a:latin typeface="Consolas"/>
              </a:rPr>
              <a:t> </a:t>
            </a:r>
            <a:r>
              <a:rPr lang="en-US" dirty="0" smtClean="0">
                <a:solidFill>
                  <a:srgbClr val="6A3E3E"/>
                </a:solidFill>
                <a:latin typeface="Consolas"/>
              </a:rPr>
              <a:t>in</a:t>
            </a:r>
            <a:r>
              <a:rPr lang="en-US"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a:t>
            </a:r>
          </a:p>
          <a:p>
            <a:pPr lvl="2"/>
            <a:r>
              <a:rPr lang="en-US" dirty="0" err="1" smtClean="0">
                <a:solidFill>
                  <a:srgbClr val="000000"/>
                </a:solidFill>
                <a:latin typeface="Consolas"/>
              </a:rPr>
              <a:t>FileWriter</a:t>
            </a:r>
            <a:r>
              <a:rPr lang="en-US" dirty="0" smtClean="0">
                <a:solidFill>
                  <a:srgbClr val="000000"/>
                </a:solidFill>
                <a:latin typeface="Consolas"/>
              </a:rPr>
              <a:t> </a:t>
            </a:r>
            <a:r>
              <a:rPr lang="en-US" dirty="0" smtClean="0">
                <a:solidFill>
                  <a:srgbClr val="6A3E3E"/>
                </a:solidFill>
                <a:latin typeface="Consolas"/>
              </a:rPr>
              <a:t>out</a:t>
            </a:r>
            <a:r>
              <a:rPr lang="en-US"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a:t>
            </a:r>
          </a:p>
          <a:p>
            <a:pPr lvl="2"/>
            <a:r>
              <a:rPr lang="en-US" b="1" dirty="0" smtClean="0">
                <a:solidFill>
                  <a:srgbClr val="7F0055"/>
                </a:solidFill>
                <a:latin typeface="Consolas"/>
              </a:rPr>
              <a:t>try</a:t>
            </a:r>
            <a:r>
              <a:rPr lang="en-US" b="1" dirty="0" smtClean="0">
                <a:solidFill>
                  <a:srgbClr val="000000"/>
                </a:solidFill>
                <a:latin typeface="Consolas"/>
              </a:rPr>
              <a:t> {</a:t>
            </a:r>
          </a:p>
          <a:p>
            <a:pPr lvl="3"/>
            <a:r>
              <a:rPr lang="en-US" dirty="0" smtClean="0">
                <a:solidFill>
                  <a:srgbClr val="6A3E3E"/>
                </a:solidFill>
                <a:latin typeface="Consolas"/>
              </a:rPr>
              <a:t>in</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FileReader</a:t>
            </a:r>
            <a:r>
              <a:rPr lang="en-US" b="1" dirty="0" smtClean="0">
                <a:solidFill>
                  <a:srgbClr val="000000"/>
                </a:solidFill>
                <a:latin typeface="Consolas"/>
              </a:rPr>
              <a:t>(</a:t>
            </a:r>
            <a:r>
              <a:rPr lang="en-US" b="1" dirty="0" smtClean="0">
                <a:solidFill>
                  <a:srgbClr val="2A00FF"/>
                </a:solidFill>
                <a:latin typeface="Consolas"/>
              </a:rPr>
              <a:t>"input.txt"</a:t>
            </a:r>
            <a:r>
              <a:rPr lang="en-US" b="1" dirty="0" smtClean="0">
                <a:solidFill>
                  <a:srgbClr val="000000"/>
                </a:solidFill>
                <a:latin typeface="Consolas"/>
              </a:rPr>
              <a:t>);</a:t>
            </a:r>
          </a:p>
          <a:p>
            <a:pPr lvl="3"/>
            <a:r>
              <a:rPr lang="en-US" dirty="0" smtClean="0">
                <a:solidFill>
                  <a:srgbClr val="6A3E3E"/>
                </a:solidFill>
                <a:latin typeface="Consolas"/>
              </a:rPr>
              <a:t>out</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FileWriter</a:t>
            </a:r>
            <a:r>
              <a:rPr lang="en-US" b="1" dirty="0" smtClean="0">
                <a:solidFill>
                  <a:srgbClr val="000000"/>
                </a:solidFill>
                <a:latin typeface="Consolas"/>
              </a:rPr>
              <a:t>(</a:t>
            </a:r>
            <a:r>
              <a:rPr lang="en-US" b="1" dirty="0" smtClean="0">
                <a:solidFill>
                  <a:srgbClr val="2A00FF"/>
                </a:solidFill>
                <a:latin typeface="Consolas"/>
              </a:rPr>
              <a:t>"output.txt"</a:t>
            </a:r>
            <a:r>
              <a:rPr lang="en-US" b="1" dirty="0" smtClean="0">
                <a:solidFill>
                  <a:srgbClr val="000000"/>
                </a:solidFill>
                <a:latin typeface="Consolas"/>
              </a:rPr>
              <a:t>);</a:t>
            </a:r>
          </a:p>
          <a:p>
            <a:pPr lvl="3"/>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c</a:t>
            </a:r>
            <a:r>
              <a:rPr lang="en-US" b="1" dirty="0" smtClean="0">
                <a:solidFill>
                  <a:srgbClr val="000000"/>
                </a:solidFill>
                <a:latin typeface="Consolas"/>
              </a:rPr>
              <a:t>;</a:t>
            </a:r>
          </a:p>
          <a:p>
            <a:pPr lvl="3"/>
            <a:r>
              <a:rPr lang="en-US" b="1" dirty="0" smtClean="0">
                <a:solidFill>
                  <a:srgbClr val="7F0055"/>
                </a:solidFill>
                <a:latin typeface="Consolas"/>
              </a:rPr>
              <a:t>while</a:t>
            </a:r>
            <a:r>
              <a:rPr lang="en-US" b="1" dirty="0" smtClean="0">
                <a:solidFill>
                  <a:srgbClr val="000000"/>
                </a:solidFill>
                <a:latin typeface="Consolas"/>
              </a:rPr>
              <a:t> ((</a:t>
            </a:r>
            <a:r>
              <a:rPr lang="en-US" b="1" dirty="0" smtClean="0">
                <a:solidFill>
                  <a:srgbClr val="6A3E3E"/>
                </a:solidFill>
                <a:latin typeface="Consolas"/>
              </a:rPr>
              <a:t>c</a:t>
            </a:r>
            <a:r>
              <a:rPr lang="en-US" b="1" dirty="0" smtClean="0">
                <a:solidFill>
                  <a:srgbClr val="000000"/>
                </a:solidFill>
                <a:latin typeface="Consolas"/>
              </a:rPr>
              <a:t> = </a:t>
            </a:r>
            <a:r>
              <a:rPr lang="en-US" b="1" dirty="0" err="1" smtClean="0">
                <a:solidFill>
                  <a:srgbClr val="6A3E3E"/>
                </a:solidFill>
                <a:latin typeface="Consolas"/>
              </a:rPr>
              <a:t>in</a:t>
            </a:r>
            <a:r>
              <a:rPr lang="en-US" b="1" dirty="0" err="1" smtClean="0">
                <a:solidFill>
                  <a:srgbClr val="000000"/>
                </a:solidFill>
                <a:latin typeface="Consolas"/>
              </a:rPr>
              <a:t>.read</a:t>
            </a:r>
            <a:r>
              <a:rPr lang="en-US" b="1" dirty="0" smtClean="0">
                <a:solidFill>
                  <a:srgbClr val="000000"/>
                </a:solidFill>
                <a:latin typeface="Consolas"/>
              </a:rPr>
              <a:t>()) != -1) {</a:t>
            </a:r>
          </a:p>
          <a:p>
            <a:pPr lvl="3"/>
            <a:r>
              <a:rPr lang="en-US" dirty="0" smtClean="0">
                <a:solidFill>
                  <a:srgbClr val="6A3E3E"/>
                </a:solidFill>
                <a:latin typeface="Consolas"/>
              </a:rPr>
              <a:t>	</a:t>
            </a:r>
            <a:r>
              <a:rPr lang="en-US" dirty="0" err="1" smtClean="0">
                <a:solidFill>
                  <a:srgbClr val="6A3E3E"/>
                </a:solidFill>
                <a:latin typeface="Consolas"/>
              </a:rPr>
              <a:t>out</a:t>
            </a:r>
            <a:r>
              <a:rPr lang="en-US" dirty="0" err="1" smtClean="0">
                <a:solidFill>
                  <a:srgbClr val="000000"/>
                </a:solidFill>
                <a:latin typeface="Consolas"/>
              </a:rPr>
              <a:t>.write</a:t>
            </a:r>
            <a:r>
              <a:rPr lang="en-US" dirty="0" smtClean="0">
                <a:solidFill>
                  <a:srgbClr val="000000"/>
                </a:solidFill>
                <a:latin typeface="Consolas"/>
              </a:rPr>
              <a:t>(</a:t>
            </a:r>
            <a:r>
              <a:rPr lang="en-US" dirty="0" smtClean="0">
                <a:solidFill>
                  <a:srgbClr val="6A3E3E"/>
                </a:solidFill>
                <a:latin typeface="Consolas"/>
              </a:rPr>
              <a:t>c</a:t>
            </a:r>
            <a:r>
              <a:rPr lang="en-US"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 </a:t>
            </a:r>
            <a:r>
              <a:rPr lang="en-US" b="1" dirty="0" smtClean="0">
                <a:solidFill>
                  <a:srgbClr val="7F0055"/>
                </a:solidFill>
                <a:latin typeface="Consolas"/>
              </a:rPr>
              <a:t>finally</a:t>
            </a:r>
            <a:r>
              <a:rPr lang="en-US" b="1" dirty="0" smtClean="0">
                <a:solidFill>
                  <a:srgbClr val="000000"/>
                </a:solidFill>
                <a:latin typeface="Consolas"/>
              </a:rPr>
              <a:t> {</a:t>
            </a:r>
          </a:p>
          <a:p>
            <a:pPr lvl="3"/>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in</a:t>
            </a:r>
            <a:r>
              <a:rPr lang="en-US" b="1"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in</a:t>
            </a:r>
            <a:r>
              <a:rPr lang="en-US" dirty="0" err="1" smtClean="0">
                <a:solidFill>
                  <a:srgbClr val="000000"/>
                </a:solidFill>
                <a:latin typeface="Consolas"/>
              </a:rPr>
              <a:t>.close</a:t>
            </a:r>
            <a:r>
              <a:rPr lang="en-US" dirty="0" smtClean="0">
                <a:solidFill>
                  <a:srgbClr val="000000"/>
                </a:solidFill>
                <a:latin typeface="Consolas"/>
              </a:rPr>
              <a:t>();</a:t>
            </a:r>
          </a:p>
          <a:p>
            <a:pPr lvl="3"/>
            <a:r>
              <a:rPr lang="en-US" dirty="0" smtClean="0">
                <a:solidFill>
                  <a:srgbClr val="000000"/>
                </a:solidFill>
                <a:latin typeface="Consolas"/>
              </a:rPr>
              <a:t>}</a:t>
            </a:r>
          </a:p>
          <a:p>
            <a:pPr lvl="3"/>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out</a:t>
            </a:r>
            <a:r>
              <a:rPr lang="en-US" b="1"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out</a:t>
            </a:r>
            <a:r>
              <a:rPr lang="en-US" dirty="0" err="1" smtClean="0">
                <a:solidFill>
                  <a:srgbClr val="000000"/>
                </a:solidFill>
                <a:latin typeface="Consolas"/>
              </a:rPr>
              <a:t>.close</a:t>
            </a:r>
            <a:r>
              <a:rPr lang="en-US"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Standard Streams</a:t>
            </a:r>
            <a:endParaRPr lang="en-US" dirty="0"/>
          </a:p>
        </p:txBody>
      </p:sp>
      <p:sp>
        <p:nvSpPr>
          <p:cNvPr id="4" name="Content Placeholder 3"/>
          <p:cNvSpPr>
            <a:spLocks noGrp="1"/>
          </p:cNvSpPr>
          <p:nvPr>
            <p:ph idx="1"/>
          </p:nvPr>
        </p:nvSpPr>
        <p:spPr>
          <a:xfrm>
            <a:off x="190500" y="914400"/>
            <a:ext cx="8763000" cy="5562600"/>
          </a:xfrm>
        </p:spPr>
        <p:txBody>
          <a:bodyPr>
            <a:normAutofit lnSpcReduction="10000"/>
          </a:bodyPr>
          <a:lstStyle/>
          <a:p>
            <a:pPr algn="just"/>
            <a:r>
              <a:rPr lang="en-US" dirty="0" smtClean="0"/>
              <a:t>All the programming languages provide support for standard I/O where user's program can take input from a keyboard and then produce output on the computer screen.</a:t>
            </a:r>
          </a:p>
          <a:p>
            <a:pPr algn="just"/>
            <a:r>
              <a:rPr lang="en-US" dirty="0" smtClean="0"/>
              <a:t>If you are aware if C or C++ programming languages, then you must be aware of three standard devices STDIN, STDOUT and STDERR. Similar way Java provides following three standard streams.</a:t>
            </a:r>
          </a:p>
          <a:p>
            <a:pPr lvl="1" algn="just"/>
            <a:r>
              <a:rPr lang="en-US" b="1" dirty="0" smtClean="0"/>
              <a:t>Standard Input</a:t>
            </a:r>
            <a:r>
              <a:rPr lang="en-US" dirty="0" smtClean="0"/>
              <a:t>: This is used to feed the data to user's program and usually a keyboard is used as standard input stream and represented as </a:t>
            </a:r>
            <a:r>
              <a:rPr lang="en-US" b="1" dirty="0" err="1" smtClean="0"/>
              <a:t>System.in</a:t>
            </a:r>
            <a:r>
              <a:rPr lang="en-US" dirty="0" smtClean="0"/>
              <a:t>.</a:t>
            </a:r>
          </a:p>
          <a:p>
            <a:pPr lvl="1" algn="just"/>
            <a:r>
              <a:rPr lang="en-US" b="1" dirty="0" smtClean="0"/>
              <a:t>Standard Output</a:t>
            </a:r>
            <a:r>
              <a:rPr lang="en-US" dirty="0" smtClean="0"/>
              <a:t>: This is used to output the data produced by the user's program and usually a computer screen is used to standard output stream and represented as </a:t>
            </a:r>
            <a:r>
              <a:rPr lang="en-US" b="1" dirty="0" err="1" smtClean="0"/>
              <a:t>System.out</a:t>
            </a:r>
            <a:r>
              <a:rPr lang="en-US" dirty="0" smtClean="0"/>
              <a:t>.</a:t>
            </a:r>
          </a:p>
          <a:p>
            <a:pPr lvl="1" algn="just"/>
            <a:r>
              <a:rPr lang="en-US" b="1" dirty="0" smtClean="0"/>
              <a:t>Standard Error</a:t>
            </a:r>
            <a:r>
              <a:rPr lang="en-US" dirty="0" smtClean="0"/>
              <a:t>: This is used to output the error data produced by the user's program and usually a computer screen is used to standard error stream and represented as </a:t>
            </a:r>
            <a:r>
              <a:rPr lang="en-US" b="1" dirty="0" smtClean="0"/>
              <a:t>System.err.</a:t>
            </a:r>
            <a:endParaRPr lang="en-US" b="1" dirty="0"/>
          </a:p>
        </p:txBody>
      </p:sp>
      <p:sp>
        <p:nvSpPr>
          <p:cNvPr id="2" name="Slide Number Placeholder 1"/>
          <p:cNvSpPr>
            <a:spLocks noGrp="1"/>
          </p:cNvSpPr>
          <p:nvPr>
            <p:ph type="sldNum" sz="quarter" idx="12"/>
          </p:nvPr>
        </p:nvSpPr>
        <p:spPr/>
        <p:txBody>
          <a:bodyPr/>
          <a:lstStyle/>
          <a:p>
            <a:fld id="{5EA8BEFB-AE5B-48F9-BBAD-B489CDE48C80}"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a:t>
            </a:r>
            <a:endParaRPr lang="en-US" dirty="0"/>
          </a:p>
        </p:txBody>
      </p:sp>
      <p:sp>
        <p:nvSpPr>
          <p:cNvPr id="3" name="Content Placeholder 2"/>
          <p:cNvSpPr>
            <a:spLocks noGrp="1"/>
          </p:cNvSpPr>
          <p:nvPr>
            <p:ph idx="1"/>
          </p:nvPr>
        </p:nvSpPr>
        <p:spPr/>
        <p:txBody>
          <a:bodyPr/>
          <a:lstStyle/>
          <a:p>
            <a:pPr algn="just"/>
            <a:r>
              <a:rPr lang="en-US" dirty="0" smtClean="0"/>
              <a:t>The Java Reader is the base class of all Reader's in the Java IO API. Subclasses include a </a:t>
            </a:r>
            <a:r>
              <a:rPr lang="en-US" dirty="0" err="1" smtClean="0"/>
              <a:t>BufferedReader</a:t>
            </a:r>
            <a:r>
              <a:rPr lang="en-US" dirty="0" smtClean="0"/>
              <a:t>, </a:t>
            </a:r>
            <a:r>
              <a:rPr lang="en-US" dirty="0" err="1" smtClean="0"/>
              <a:t>PushbackReader</a:t>
            </a:r>
            <a:r>
              <a:rPr lang="en-US" dirty="0" smtClean="0"/>
              <a:t>, </a:t>
            </a:r>
            <a:r>
              <a:rPr lang="en-US" dirty="0" err="1" smtClean="0"/>
              <a:t>InputStreamReader</a:t>
            </a:r>
            <a:r>
              <a:rPr lang="en-US" dirty="0" smtClean="0"/>
              <a:t>, </a:t>
            </a:r>
            <a:r>
              <a:rPr lang="en-US" dirty="0" err="1" smtClean="0"/>
              <a:t>StringReader</a:t>
            </a:r>
            <a:r>
              <a:rPr lang="en-US" dirty="0" smtClean="0"/>
              <a:t> and several others.</a:t>
            </a:r>
          </a:p>
          <a:p>
            <a:pPr algn="just"/>
            <a:r>
              <a:rPr lang="en-US" dirty="0" smtClean="0"/>
              <a:t>Here is a simple Java IO Reader example:</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Combining Readers with </a:t>
            </a:r>
            <a:r>
              <a:rPr lang="en-US" dirty="0" err="1" smtClean="0"/>
              <a:t>InputStream</a:t>
            </a: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8</a:t>
            </a:fld>
            <a:endParaRPr lang="en-US"/>
          </a:p>
        </p:txBody>
      </p:sp>
      <p:sp>
        <p:nvSpPr>
          <p:cNvPr id="5" name="Rectangle 4"/>
          <p:cNvSpPr/>
          <p:nvPr/>
        </p:nvSpPr>
        <p:spPr>
          <a:xfrm>
            <a:off x="609600" y="2743200"/>
            <a:ext cx="7696200" cy="2308324"/>
          </a:xfrm>
          <a:prstGeom prst="rect">
            <a:avLst/>
          </a:prstGeom>
          <a:ln>
            <a:solidFill>
              <a:schemeClr val="bg1">
                <a:lumMod val="75000"/>
              </a:schemeClr>
            </a:solidFill>
          </a:ln>
        </p:spPr>
        <p:txBody>
          <a:bodyPr wrap="square">
            <a:spAutoFit/>
          </a:bodyPr>
          <a:lstStyle/>
          <a:p>
            <a:r>
              <a:rPr lang="en-US" dirty="0" smtClean="0">
                <a:solidFill>
                  <a:srgbClr val="000000"/>
                </a:solidFill>
                <a:latin typeface="Consolas"/>
              </a:rPr>
              <a:t>Reader </a:t>
            </a:r>
            <a:r>
              <a:rPr lang="en-US" dirty="0" err="1" smtClean="0">
                <a:solidFill>
                  <a:srgbClr val="6A3E3E"/>
                </a:solidFill>
                <a:latin typeface="Consolas"/>
              </a:rPr>
              <a:t>reader</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FileReader</a:t>
            </a:r>
            <a:r>
              <a:rPr lang="en-US" b="1" dirty="0" smtClean="0">
                <a:solidFill>
                  <a:srgbClr val="000000"/>
                </a:solidFill>
                <a:latin typeface="Consolas"/>
              </a:rPr>
              <a:t>(</a:t>
            </a:r>
            <a:r>
              <a:rPr lang="en-US" b="1" dirty="0" smtClean="0">
                <a:solidFill>
                  <a:srgbClr val="2A00FF"/>
                </a:solidFill>
                <a:latin typeface="Consolas"/>
              </a:rPr>
              <a:t>"c:\\data\\myfile.txt"</a:t>
            </a:r>
            <a:r>
              <a:rPr lang="en-US" b="1" dirty="0" smtClean="0">
                <a:solidFill>
                  <a:srgbClr val="000000"/>
                </a:solidFill>
                <a:latin typeface="Consolas"/>
              </a:rPr>
              <a:t>);</a:t>
            </a:r>
          </a:p>
          <a:p>
            <a:endParaRPr lang="en-US" b="1" dirty="0" smtClean="0">
              <a:solidFill>
                <a:srgbClr val="7F0055"/>
              </a:solidFill>
              <a:latin typeface="Consolas"/>
            </a:endParaRPr>
          </a:p>
          <a:p>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data</a:t>
            </a:r>
            <a:r>
              <a:rPr lang="en-US" b="1" dirty="0" smtClean="0">
                <a:solidFill>
                  <a:srgbClr val="000000"/>
                </a:solidFill>
                <a:latin typeface="Consolas"/>
              </a:rPr>
              <a:t> = </a:t>
            </a:r>
            <a:r>
              <a:rPr lang="en-US" b="1" dirty="0" err="1" smtClean="0">
                <a:solidFill>
                  <a:srgbClr val="6A3E3E"/>
                </a:solidFill>
                <a:latin typeface="Consolas"/>
              </a:rPr>
              <a:t>reader</a:t>
            </a:r>
            <a:r>
              <a:rPr lang="en-US" b="1" dirty="0" err="1" smtClean="0">
                <a:solidFill>
                  <a:srgbClr val="000000"/>
                </a:solidFill>
                <a:latin typeface="Consolas"/>
              </a:rPr>
              <a:t>.read</a:t>
            </a:r>
            <a:r>
              <a:rPr lang="en-US" b="1" dirty="0" smtClean="0">
                <a:solidFill>
                  <a:srgbClr val="000000"/>
                </a:solidFill>
                <a:latin typeface="Consolas"/>
              </a:rPr>
              <a:t>();</a:t>
            </a:r>
          </a:p>
          <a:p>
            <a:endParaRPr lang="en-US" b="1" dirty="0" smtClean="0">
              <a:solidFill>
                <a:srgbClr val="7F0055"/>
              </a:solidFill>
              <a:latin typeface="Consolas"/>
            </a:endParaRPr>
          </a:p>
          <a:p>
            <a:r>
              <a:rPr lang="en-US" b="1" dirty="0" smtClean="0">
                <a:solidFill>
                  <a:srgbClr val="7F0055"/>
                </a:solidFill>
                <a:latin typeface="Consolas"/>
              </a:rPr>
              <a:t>while</a:t>
            </a:r>
            <a:r>
              <a:rPr lang="en-US" b="1" dirty="0" smtClean="0">
                <a:solidFill>
                  <a:srgbClr val="000000"/>
                </a:solidFill>
                <a:latin typeface="Consolas"/>
              </a:rPr>
              <a:t> (</a:t>
            </a:r>
            <a:r>
              <a:rPr lang="en-US" b="1" dirty="0" smtClean="0">
                <a:solidFill>
                  <a:srgbClr val="6A3E3E"/>
                </a:solidFill>
                <a:latin typeface="Consolas"/>
              </a:rPr>
              <a:t>data</a:t>
            </a:r>
            <a:r>
              <a:rPr lang="en-US" b="1" dirty="0" smtClean="0">
                <a:solidFill>
                  <a:srgbClr val="000000"/>
                </a:solidFill>
                <a:latin typeface="Consolas"/>
              </a:rPr>
              <a:t> != -1) {</a:t>
            </a:r>
          </a:p>
          <a:p>
            <a:pPr lvl="1"/>
            <a:r>
              <a:rPr lang="en-US" b="1" dirty="0" smtClean="0">
                <a:solidFill>
                  <a:srgbClr val="7F0055"/>
                </a:solidFill>
                <a:latin typeface="Consolas"/>
              </a:rPr>
              <a:t>char</a:t>
            </a:r>
            <a:r>
              <a:rPr lang="en-US" b="1" dirty="0" smtClean="0">
                <a:solidFill>
                  <a:srgbClr val="000000"/>
                </a:solidFill>
                <a:latin typeface="Consolas"/>
              </a:rPr>
              <a:t> </a:t>
            </a:r>
            <a:r>
              <a:rPr lang="en-US" b="1" dirty="0" err="1" smtClean="0">
                <a:solidFill>
                  <a:srgbClr val="6A3E3E"/>
                </a:solidFill>
                <a:latin typeface="Consolas"/>
              </a:rPr>
              <a:t>dataChar</a:t>
            </a:r>
            <a:r>
              <a:rPr lang="en-US" b="1" dirty="0" smtClean="0">
                <a:solidFill>
                  <a:srgbClr val="000000"/>
                </a:solidFill>
                <a:latin typeface="Consolas"/>
              </a:rPr>
              <a:t> = (</a:t>
            </a:r>
            <a:r>
              <a:rPr lang="en-US" b="1" dirty="0" smtClean="0">
                <a:solidFill>
                  <a:srgbClr val="7F0055"/>
                </a:solidFill>
                <a:latin typeface="Consolas"/>
              </a:rPr>
              <a:t>char</a:t>
            </a:r>
            <a:r>
              <a:rPr lang="en-US" b="1" dirty="0" smtClean="0">
                <a:solidFill>
                  <a:srgbClr val="000000"/>
                </a:solidFill>
                <a:latin typeface="Consolas"/>
              </a:rPr>
              <a:t>) </a:t>
            </a:r>
            <a:r>
              <a:rPr lang="en-US" b="1" dirty="0" smtClean="0">
                <a:solidFill>
                  <a:srgbClr val="6A3E3E"/>
                </a:solidFill>
                <a:latin typeface="Consolas"/>
              </a:rPr>
              <a:t>data</a:t>
            </a:r>
            <a:r>
              <a:rPr lang="en-US" b="1" dirty="0" smtClean="0">
                <a:solidFill>
                  <a:srgbClr val="000000"/>
                </a:solidFill>
                <a:latin typeface="Consolas"/>
              </a:rPr>
              <a:t>;</a:t>
            </a:r>
          </a:p>
          <a:p>
            <a:pPr lvl="1"/>
            <a:r>
              <a:rPr lang="en-US" dirty="0" smtClean="0">
                <a:solidFill>
                  <a:srgbClr val="6A3E3E"/>
                </a:solidFill>
                <a:latin typeface="Consolas"/>
              </a:rPr>
              <a:t>data</a:t>
            </a:r>
            <a:r>
              <a:rPr lang="en-US" dirty="0" smtClean="0">
                <a:solidFill>
                  <a:srgbClr val="000000"/>
                </a:solidFill>
                <a:latin typeface="Consolas"/>
              </a:rPr>
              <a:t> = </a:t>
            </a:r>
            <a:r>
              <a:rPr lang="en-US" dirty="0" err="1" smtClean="0">
                <a:solidFill>
                  <a:srgbClr val="6A3E3E"/>
                </a:solidFill>
                <a:latin typeface="Consolas"/>
              </a:rPr>
              <a:t>reader</a:t>
            </a:r>
            <a:r>
              <a:rPr lang="en-US" dirty="0" err="1" smtClean="0">
                <a:solidFill>
                  <a:srgbClr val="000000"/>
                </a:solidFill>
                <a:latin typeface="Consolas"/>
              </a:rPr>
              <a:t>.read</a:t>
            </a:r>
            <a:r>
              <a:rPr lang="en-US" dirty="0" smtClean="0">
                <a:solidFill>
                  <a:srgbClr val="000000"/>
                </a:solidFill>
                <a:latin typeface="Consolas"/>
              </a:rPr>
              <a:t>();</a:t>
            </a:r>
          </a:p>
          <a:p>
            <a:r>
              <a:rPr lang="en-US" dirty="0" smtClean="0">
                <a:solidFill>
                  <a:srgbClr val="000000"/>
                </a:solidFill>
                <a:latin typeface="Consolas"/>
              </a:rPr>
              <a:t>}</a:t>
            </a:r>
            <a:endParaRPr lang="en-US" dirty="0"/>
          </a:p>
        </p:txBody>
      </p:sp>
      <p:sp>
        <p:nvSpPr>
          <p:cNvPr id="9" name="Rectangle 8"/>
          <p:cNvSpPr/>
          <p:nvPr/>
        </p:nvSpPr>
        <p:spPr>
          <a:xfrm>
            <a:off x="685800" y="5715000"/>
            <a:ext cx="8153400" cy="369332"/>
          </a:xfrm>
          <a:prstGeom prst="rect">
            <a:avLst/>
          </a:prstGeom>
          <a:ln>
            <a:solidFill>
              <a:schemeClr val="bg1">
                <a:lumMod val="75000"/>
              </a:schemeClr>
            </a:solidFill>
          </a:ln>
        </p:spPr>
        <p:txBody>
          <a:bodyPr wrap="square">
            <a:spAutoFit/>
          </a:bodyPr>
          <a:lstStyle/>
          <a:p>
            <a:r>
              <a:rPr lang="en-US" dirty="0" smtClean="0">
                <a:solidFill>
                  <a:srgbClr val="000000"/>
                </a:solidFill>
                <a:latin typeface="Consolas"/>
              </a:rPr>
              <a:t>Reader </a:t>
            </a:r>
            <a:r>
              <a:rPr lang="en-US" dirty="0" err="1" smtClean="0">
                <a:solidFill>
                  <a:srgbClr val="6A3E3E"/>
                </a:solidFill>
                <a:latin typeface="Consolas"/>
              </a:rPr>
              <a:t>reader</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InputStreamReader</a:t>
            </a:r>
            <a:r>
              <a:rPr lang="en-US" b="1" dirty="0" smtClean="0">
                <a:solidFill>
                  <a:srgbClr val="000000"/>
                </a:solidFill>
                <a:latin typeface="Consolas"/>
              </a:rPr>
              <a:t>(</a:t>
            </a:r>
            <a:r>
              <a:rPr lang="en-US" b="1" dirty="0" smtClean="0">
                <a:solidFill>
                  <a:srgbClr val="2A00FF"/>
                </a:solidFill>
                <a:latin typeface="Consolas"/>
              </a:rPr>
              <a:t>"c:\\data\\myfile.txt"</a:t>
            </a:r>
            <a:r>
              <a:rPr lang="en-US" b="1" dirty="0" smtClean="0">
                <a:solidFill>
                  <a:srgbClr val="000000"/>
                </a:solidFill>
                <a:latin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Writer</a:t>
            </a:r>
            <a:endParaRPr lang="en-US" dirty="0"/>
          </a:p>
        </p:txBody>
      </p:sp>
      <p:sp>
        <p:nvSpPr>
          <p:cNvPr id="3" name="Content Placeholder 2"/>
          <p:cNvSpPr>
            <a:spLocks noGrp="1"/>
          </p:cNvSpPr>
          <p:nvPr>
            <p:ph idx="1"/>
          </p:nvPr>
        </p:nvSpPr>
        <p:spPr/>
        <p:txBody>
          <a:bodyPr/>
          <a:lstStyle/>
          <a:p>
            <a:pPr algn="just"/>
            <a:r>
              <a:rPr lang="en-US" dirty="0" smtClean="0"/>
              <a:t>The Java Writer class is the base class of all Writers in the Java IO API. Subclasses include </a:t>
            </a:r>
            <a:r>
              <a:rPr lang="en-US" dirty="0" err="1" smtClean="0"/>
              <a:t>BufferedWriter</a:t>
            </a:r>
            <a:r>
              <a:rPr lang="en-US" dirty="0" smtClean="0"/>
              <a:t> and </a:t>
            </a:r>
            <a:r>
              <a:rPr lang="en-US" dirty="0" err="1" smtClean="0"/>
              <a:t>PrintWriter</a:t>
            </a:r>
            <a:r>
              <a:rPr lang="en-US" dirty="0" smtClean="0"/>
              <a:t> among others.</a:t>
            </a:r>
          </a:p>
          <a:p>
            <a:pPr algn="just"/>
            <a:r>
              <a:rPr lang="en-US" dirty="0" smtClean="0"/>
              <a:t>Here is a simple Java IO Writer example:</a:t>
            </a:r>
          </a:p>
          <a:p>
            <a:pPr algn="just"/>
            <a:endParaRPr lang="en-US" dirty="0" smtClean="0"/>
          </a:p>
          <a:p>
            <a:pPr algn="just"/>
            <a:endParaRPr lang="en-US" dirty="0" smtClean="0"/>
          </a:p>
          <a:p>
            <a:pPr algn="just"/>
            <a:r>
              <a:rPr lang="en-US" dirty="0" smtClean="0"/>
              <a:t>Combining Readers With </a:t>
            </a:r>
            <a:r>
              <a:rPr lang="en-US" dirty="0" err="1" smtClean="0"/>
              <a:t>OutputStreams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9</a:t>
            </a:fld>
            <a:endParaRPr lang="en-US"/>
          </a:p>
        </p:txBody>
      </p:sp>
      <p:sp>
        <p:nvSpPr>
          <p:cNvPr id="5" name="Rectangle 4"/>
          <p:cNvSpPr/>
          <p:nvPr/>
        </p:nvSpPr>
        <p:spPr>
          <a:xfrm>
            <a:off x="609600" y="2810470"/>
            <a:ext cx="8229600" cy="923330"/>
          </a:xfrm>
          <a:prstGeom prst="rect">
            <a:avLst/>
          </a:prstGeom>
          <a:ln>
            <a:solidFill>
              <a:schemeClr val="bg1">
                <a:lumMod val="75000"/>
              </a:schemeClr>
            </a:solidFill>
          </a:ln>
        </p:spPr>
        <p:txBody>
          <a:bodyPr wrap="square">
            <a:spAutoFit/>
          </a:bodyPr>
          <a:lstStyle/>
          <a:p>
            <a:r>
              <a:rPr lang="en-US" dirty="0" smtClean="0">
                <a:solidFill>
                  <a:srgbClr val="000000"/>
                </a:solidFill>
                <a:latin typeface="Consolas"/>
              </a:rPr>
              <a:t>Writer </a:t>
            </a:r>
            <a:r>
              <a:rPr lang="en-US" dirty="0" err="1" smtClean="0">
                <a:solidFill>
                  <a:srgbClr val="6A3E3E"/>
                </a:solidFill>
                <a:latin typeface="Consolas"/>
              </a:rPr>
              <a:t>writer</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FileWriter</a:t>
            </a:r>
            <a:r>
              <a:rPr lang="en-US" b="1" dirty="0" smtClean="0">
                <a:solidFill>
                  <a:srgbClr val="000000"/>
                </a:solidFill>
                <a:latin typeface="Consolas"/>
              </a:rPr>
              <a:t>(</a:t>
            </a:r>
            <a:r>
              <a:rPr lang="en-US" b="1" dirty="0" smtClean="0">
                <a:solidFill>
                  <a:srgbClr val="2A00FF"/>
                </a:solidFill>
                <a:latin typeface="Consolas"/>
              </a:rPr>
              <a:t>"c:\\data\\file-output.txt"</a:t>
            </a:r>
            <a:r>
              <a:rPr lang="en-US" b="1" dirty="0" smtClean="0">
                <a:solidFill>
                  <a:srgbClr val="000000"/>
                </a:solidFill>
                <a:latin typeface="Consolas"/>
              </a:rPr>
              <a:t>);</a:t>
            </a:r>
          </a:p>
          <a:p>
            <a:r>
              <a:rPr lang="en-US" dirty="0" err="1" smtClean="0">
                <a:solidFill>
                  <a:srgbClr val="6A3E3E"/>
                </a:solidFill>
                <a:latin typeface="Consolas"/>
              </a:rPr>
              <a:t>writer</a:t>
            </a:r>
            <a:r>
              <a:rPr lang="en-US" dirty="0" err="1" smtClean="0">
                <a:solidFill>
                  <a:srgbClr val="000000"/>
                </a:solidFill>
                <a:latin typeface="Consolas"/>
              </a:rPr>
              <a:t>.write</a:t>
            </a:r>
            <a:r>
              <a:rPr lang="en-US" dirty="0" smtClean="0">
                <a:solidFill>
                  <a:srgbClr val="000000"/>
                </a:solidFill>
                <a:latin typeface="Consolas"/>
              </a:rPr>
              <a:t>(</a:t>
            </a:r>
            <a:r>
              <a:rPr lang="en-US" dirty="0" smtClean="0">
                <a:solidFill>
                  <a:srgbClr val="2A00FF"/>
                </a:solidFill>
                <a:latin typeface="Consolas"/>
              </a:rPr>
              <a:t>"Hello World Writer"</a:t>
            </a:r>
            <a:r>
              <a:rPr lang="en-US" dirty="0" smtClean="0">
                <a:solidFill>
                  <a:srgbClr val="000000"/>
                </a:solidFill>
                <a:latin typeface="Consolas"/>
              </a:rPr>
              <a:t>);</a:t>
            </a:r>
          </a:p>
          <a:p>
            <a:r>
              <a:rPr lang="en-US" dirty="0" err="1" smtClean="0">
                <a:solidFill>
                  <a:srgbClr val="6A3E3E"/>
                </a:solidFill>
                <a:latin typeface="Consolas"/>
              </a:rPr>
              <a:t>writer</a:t>
            </a:r>
            <a:r>
              <a:rPr lang="en-US" dirty="0" err="1" smtClean="0">
                <a:solidFill>
                  <a:srgbClr val="000000"/>
                </a:solidFill>
                <a:latin typeface="Consolas"/>
              </a:rPr>
              <a:t>.close</a:t>
            </a:r>
            <a:r>
              <a:rPr lang="en-US" dirty="0" smtClean="0">
                <a:solidFill>
                  <a:srgbClr val="000000"/>
                </a:solidFill>
                <a:latin typeface="Consolas"/>
              </a:rPr>
              <a:t>();</a:t>
            </a:r>
            <a:endParaRPr lang="en-US" dirty="0"/>
          </a:p>
        </p:txBody>
      </p:sp>
      <p:sp>
        <p:nvSpPr>
          <p:cNvPr id="6" name="Rectangle 5"/>
          <p:cNvSpPr/>
          <p:nvPr/>
        </p:nvSpPr>
        <p:spPr>
          <a:xfrm>
            <a:off x="609600" y="4267200"/>
            <a:ext cx="8229600" cy="646331"/>
          </a:xfrm>
          <a:prstGeom prst="rect">
            <a:avLst/>
          </a:prstGeom>
          <a:ln>
            <a:solidFill>
              <a:schemeClr val="bg1">
                <a:lumMod val="75000"/>
              </a:schemeClr>
            </a:solidFill>
          </a:ln>
        </p:spPr>
        <p:txBody>
          <a:bodyPr wrap="square">
            <a:spAutoFit/>
          </a:bodyPr>
          <a:lstStyle/>
          <a:p>
            <a:r>
              <a:rPr lang="en-US" dirty="0" smtClean="0">
                <a:solidFill>
                  <a:srgbClr val="000000"/>
                </a:solidFill>
                <a:latin typeface="Consolas"/>
              </a:rPr>
              <a:t>Writer </a:t>
            </a:r>
            <a:r>
              <a:rPr lang="en-US" dirty="0" err="1" smtClean="0">
                <a:solidFill>
                  <a:srgbClr val="6A3E3E"/>
                </a:solidFill>
                <a:latin typeface="Consolas"/>
              </a:rPr>
              <a:t>writer</a:t>
            </a:r>
            <a:r>
              <a:rPr lang="en-US" dirty="0" smtClean="0">
                <a:solidFill>
                  <a:srgbClr val="000000"/>
                </a:solidFill>
                <a:latin typeface="Consolas"/>
              </a:rPr>
              <a:t> = </a:t>
            </a:r>
          </a:p>
          <a:p>
            <a:r>
              <a:rPr lang="en-US" b="1" dirty="0" smtClean="0">
                <a:solidFill>
                  <a:srgbClr val="7F0055"/>
                </a:solidFill>
                <a:latin typeface="Consolas"/>
              </a:rPr>
              <a:t>	new</a:t>
            </a:r>
            <a:r>
              <a:rPr lang="en-US" b="1" dirty="0" smtClean="0">
                <a:solidFill>
                  <a:srgbClr val="000000"/>
                </a:solidFill>
                <a:latin typeface="Consolas"/>
              </a:rPr>
              <a:t> </a:t>
            </a:r>
            <a:r>
              <a:rPr lang="en-US" b="1" dirty="0" err="1" smtClean="0">
                <a:solidFill>
                  <a:srgbClr val="000000"/>
                </a:solidFill>
                <a:latin typeface="Consolas"/>
              </a:rPr>
              <a:t>OutputStreamWriter</a:t>
            </a:r>
            <a:r>
              <a:rPr lang="en-US" b="1" dirty="0" smtClean="0">
                <a:solidFill>
                  <a:srgbClr val="000000"/>
                </a:solidFill>
                <a:latin typeface="Consolas"/>
              </a:rPr>
              <a:t>(</a:t>
            </a:r>
            <a:r>
              <a:rPr lang="en-US" b="1" dirty="0" smtClean="0">
                <a:solidFill>
                  <a:srgbClr val="2A00FF"/>
                </a:solidFill>
                <a:latin typeface="Consolas"/>
              </a:rPr>
              <a:t>"c:\\data\\file-output.txt"</a:t>
            </a:r>
            <a:r>
              <a:rPr lang="en-US" b="1" dirty="0" smtClean="0">
                <a:solidFill>
                  <a:srgbClr val="000000"/>
                </a:solidFill>
                <a:latin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7059</TotalTime>
  <Words>2979</Words>
  <Application>Microsoft Office PowerPoint</Application>
  <PresentationFormat>On-screen Show (4:3)</PresentationFormat>
  <Paragraphs>493</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Consolas</vt:lpstr>
      <vt:lpstr>Open Sans</vt:lpstr>
      <vt:lpstr>Open Sans Extrabold</vt:lpstr>
      <vt:lpstr>Open Sans Semibold</vt:lpstr>
      <vt:lpstr>Times New Roman</vt:lpstr>
      <vt:lpstr>Wingdings</vt:lpstr>
      <vt:lpstr>Office Theme</vt:lpstr>
      <vt:lpstr>Unit - 8 IO Programming</vt:lpstr>
      <vt:lpstr>Stream</vt:lpstr>
      <vt:lpstr>Byte Streams</vt:lpstr>
      <vt:lpstr>Example of Byte Steams</vt:lpstr>
      <vt:lpstr>Character Streams</vt:lpstr>
      <vt:lpstr>Example of Character Steams</vt:lpstr>
      <vt:lpstr>Standard Streams</vt:lpstr>
      <vt:lpstr>Reader</vt:lpstr>
      <vt:lpstr>Writer</vt:lpstr>
      <vt:lpstr>File class</vt:lpstr>
      <vt:lpstr>Methods of File Class</vt:lpstr>
      <vt:lpstr>Methods of File Class (Cont.)</vt:lpstr>
      <vt:lpstr>FileOutputStream</vt:lpstr>
      <vt:lpstr>Methods of FileOutputSteam</vt:lpstr>
      <vt:lpstr>Example (FileOutputStream)</vt:lpstr>
      <vt:lpstr>FileInputStream</vt:lpstr>
      <vt:lpstr>Methods of FileInputSteam</vt:lpstr>
      <vt:lpstr>Example (FileInputStream)</vt:lpstr>
      <vt:lpstr>InputStreamReader</vt:lpstr>
      <vt:lpstr>Methods of InputStreamReader</vt:lpstr>
      <vt:lpstr>OutputStreamWriter</vt:lpstr>
      <vt:lpstr>Methods of OutputStreamWriter</vt:lpstr>
      <vt:lpstr>FileWriter and FileReader</vt:lpstr>
      <vt:lpstr>FileWriter</vt:lpstr>
      <vt:lpstr>FileWriter (Cont.)</vt:lpstr>
      <vt:lpstr>FileReader</vt:lpstr>
      <vt:lpstr>FileReader (Cont.)</vt:lpstr>
      <vt:lpstr>Example of FileReader/FileWriter</vt:lpstr>
      <vt:lpstr>BufferedReader</vt:lpstr>
      <vt:lpstr>BufferedReader (Cont.)</vt:lpstr>
      <vt:lpstr>BufferedReader (Example)</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cp:lastModifiedBy>
  <cp:revision>1194</cp:revision>
  <dcterms:created xsi:type="dcterms:W3CDTF">2013-05-17T03:00:03Z</dcterms:created>
  <dcterms:modified xsi:type="dcterms:W3CDTF">2017-10-30T03:16:01Z</dcterms:modified>
</cp:coreProperties>
</file>