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4" r:id="rId15"/>
    <p:sldId id="366" r:id="rId16"/>
    <p:sldId id="368" r:id="rId17"/>
    <p:sldId id="367" r:id="rId18"/>
    <p:sldId id="365"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XTSLIyt+oPjbz0kL526oQg==" hashData="F3WGlQotHArrQVtOB64CfMdD771+owImtpqPl4wQgw5UZAQ4QaJP9hMp4AO9kbgGkDxFKo4yX2olaKwkf3G1U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F73544-36A3-48C0-9791-38AB240F763A}" type="datetimeFigureOut">
              <a:rPr lang="en-US" smtClean="0"/>
              <a:t>9/15/2017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584427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dirty="0" smtClean="0"/>
              <a:t>Overview of Lang.</a:t>
            </a:r>
            <a:r>
              <a:rPr lang="en-US" baseline="0" dirty="0" smtClean="0"/>
              <a:t> Processors</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990600"/>
            <a:ext cx="4191000"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630362"/>
            <a:ext cx="4191000" cy="4694238"/>
          </a:xfr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401" y="990600"/>
            <a:ext cx="4267200"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401" y="1630362"/>
            <a:ext cx="4267200" cy="4694238"/>
          </a:xfr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1: </a:t>
            </a:r>
            <a:r>
              <a:rPr lang="en-US" dirty="0" smtClean="0"/>
              <a:t>Overview of System Software</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2"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3"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Hardik</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Doshi</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99789 11553</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hardik.doshi@darshan.ac.in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System Programming (2150708)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0"/>
            <a:ext cx="8534400" cy="4495801"/>
          </a:xfrm>
        </p:spPr>
        <p:txBody>
          <a:bodyPr anchor="b">
            <a:noAutofit/>
          </a:bodyPr>
          <a:lstStyle/>
          <a:p>
            <a:pPr algn="l"/>
            <a:r>
              <a:rPr lang="en-US" sz="6000" b="1" dirty="0" smtClean="0">
                <a:solidFill>
                  <a:schemeClr val="bg1"/>
                </a:solidFill>
                <a:latin typeface="+mj-lt"/>
                <a:ea typeface="Open Sans Semibold" panose="020B0706030804020204" pitchFamily="34" charset="0"/>
                <a:cs typeface="Open Sans Semibold" panose="020B0706030804020204" pitchFamily="34" charset="0"/>
              </a:rPr>
              <a:t>Unit – </a:t>
            </a:r>
            <a:r>
              <a:rPr lang="en-US" sz="6000" b="1" dirty="0">
                <a:solidFill>
                  <a:schemeClr val="bg1"/>
                </a:solidFill>
                <a:latin typeface="+mj-lt"/>
                <a:ea typeface="Open Sans Semibold" panose="020B0706030804020204" pitchFamily="34" charset="0"/>
                <a:cs typeface="Open Sans Semibold" panose="020B0706030804020204" pitchFamily="34" charset="0"/>
              </a:rPr>
              <a:t>2</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Overview of Language Processors</a:t>
            </a:r>
            <a:endParaRPr lang="en-US" sz="60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Processors</a:t>
            </a:r>
            <a:endParaRPr lang="en-US" dirty="0"/>
          </a:p>
        </p:txBody>
      </p:sp>
      <p:sp>
        <p:nvSpPr>
          <p:cNvPr id="3" name="Content Placeholder 2"/>
          <p:cNvSpPr>
            <a:spLocks noGrp="1"/>
          </p:cNvSpPr>
          <p:nvPr>
            <p:ph idx="1"/>
          </p:nvPr>
        </p:nvSpPr>
        <p:spPr/>
        <p:txBody>
          <a:bodyPr/>
          <a:lstStyle/>
          <a:p>
            <a:pPr algn="just"/>
            <a:r>
              <a:rPr lang="en-US" i="1" dirty="0">
                <a:solidFill>
                  <a:schemeClr val="tx2"/>
                </a:solidFill>
              </a:rPr>
              <a:t>Interpreter</a:t>
            </a:r>
            <a:r>
              <a:rPr lang="en-US" dirty="0"/>
              <a:t>: An interpreter is a language processor which bridges an execution gap without generating a machine language program.</a:t>
            </a:r>
          </a:p>
          <a:p>
            <a:pPr algn="just"/>
            <a:endParaRPr lang="en-US" dirty="0"/>
          </a:p>
          <a:p>
            <a:pPr algn="just"/>
            <a:r>
              <a:rPr lang="en-US" i="1" dirty="0">
                <a:solidFill>
                  <a:schemeClr val="tx2"/>
                </a:solidFill>
              </a:rPr>
              <a:t>Source language</a:t>
            </a:r>
            <a:r>
              <a:rPr lang="en-US" dirty="0"/>
              <a:t>: The program which forms the input to a language processor is a source program. The language in which the source program is written is known source language.</a:t>
            </a:r>
          </a:p>
          <a:p>
            <a:pPr algn="just"/>
            <a:endParaRPr lang="en-US" dirty="0"/>
          </a:p>
          <a:p>
            <a:pPr algn="just"/>
            <a:r>
              <a:rPr lang="en-US" i="1" dirty="0">
                <a:solidFill>
                  <a:schemeClr val="tx2"/>
                </a:solidFill>
              </a:rPr>
              <a:t>Target language</a:t>
            </a:r>
            <a:r>
              <a:rPr lang="en-US" dirty="0"/>
              <a:t>: The output of a language processor is known as the target program. The language, to which the target program belongs to, is called target language</a:t>
            </a:r>
            <a:r>
              <a:rPr lang="en-US" dirty="0" smtClean="0"/>
              <a:t>.</a:t>
            </a:r>
            <a:endParaRPr lang="en-US" dirty="0"/>
          </a:p>
        </p:txBody>
      </p:sp>
    </p:spTree>
    <p:extLst>
      <p:ext uri="{BB962C8B-B14F-4D97-AF65-F5344CB8AC3E}">
        <p14:creationId xmlns:p14="http://schemas.microsoft.com/office/powerpoint/2010/main" val="413733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Procedure oriented </a:t>
            </a:r>
            <a:r>
              <a:rPr lang="en-US" dirty="0" smtClean="0"/>
              <a:t>PL</a:t>
            </a:r>
            <a:endParaRPr lang="en-US" dirty="0"/>
          </a:p>
        </p:txBody>
      </p:sp>
      <p:sp>
        <p:nvSpPr>
          <p:cNvPr id="6" name="Content Placeholder 5"/>
          <p:cNvSpPr>
            <a:spLocks noGrp="1"/>
          </p:cNvSpPr>
          <p:nvPr>
            <p:ph sz="half" idx="2"/>
          </p:nvPr>
        </p:nvSpPr>
        <p:spPr/>
        <p:txBody>
          <a:bodyPr/>
          <a:lstStyle/>
          <a:p>
            <a:r>
              <a:rPr lang="en-US" dirty="0"/>
              <a:t>Provides general purpose facilities for declaring data &amp; performing operations useful in most application domains</a:t>
            </a:r>
            <a:r>
              <a:rPr lang="en-US" dirty="0" smtClean="0"/>
              <a:t>.</a:t>
            </a:r>
          </a:p>
          <a:p>
            <a:r>
              <a:rPr lang="en-US" dirty="0"/>
              <a:t>Independent of specific application domains and results in a large specification gap which has to be bridged by an application designer.</a:t>
            </a:r>
          </a:p>
        </p:txBody>
      </p:sp>
      <p:sp>
        <p:nvSpPr>
          <p:cNvPr id="7" name="Text Placeholder 6"/>
          <p:cNvSpPr>
            <a:spLocks noGrp="1"/>
          </p:cNvSpPr>
          <p:nvPr>
            <p:ph type="body" sz="quarter" idx="3"/>
          </p:nvPr>
        </p:nvSpPr>
        <p:spPr/>
        <p:txBody>
          <a:bodyPr/>
          <a:lstStyle/>
          <a:p>
            <a:r>
              <a:rPr lang="en-US" dirty="0"/>
              <a:t>Problem oriented </a:t>
            </a:r>
            <a:r>
              <a:rPr lang="en-US" dirty="0" smtClean="0"/>
              <a:t>PL</a:t>
            </a:r>
            <a:endParaRPr lang="en-US" dirty="0"/>
          </a:p>
        </p:txBody>
      </p:sp>
      <p:sp>
        <p:nvSpPr>
          <p:cNvPr id="8" name="Content Placeholder 7"/>
          <p:cNvSpPr>
            <a:spLocks noGrp="1"/>
          </p:cNvSpPr>
          <p:nvPr>
            <p:ph sz="quarter" idx="4"/>
          </p:nvPr>
        </p:nvSpPr>
        <p:spPr/>
        <p:txBody>
          <a:bodyPr/>
          <a:lstStyle/>
          <a:p>
            <a:r>
              <a:rPr lang="en-US" dirty="0"/>
              <a:t>Programming language features directly model the aspects of the application domain, which leads to very small specification gap</a:t>
            </a:r>
            <a:r>
              <a:rPr lang="en-US" dirty="0" smtClean="0"/>
              <a:t>.</a:t>
            </a:r>
          </a:p>
          <a:p>
            <a:r>
              <a:rPr lang="en-US" dirty="0"/>
              <a:t>Such a programming language can only be used for specific application; hence they are called problem oriented languages.</a:t>
            </a:r>
          </a:p>
        </p:txBody>
      </p:sp>
      <p:sp>
        <p:nvSpPr>
          <p:cNvPr id="4" name="Title 3"/>
          <p:cNvSpPr>
            <a:spLocks noGrp="1"/>
          </p:cNvSpPr>
          <p:nvPr>
            <p:ph type="title"/>
          </p:nvPr>
        </p:nvSpPr>
        <p:spPr/>
        <p:txBody>
          <a:bodyPr>
            <a:normAutofit fontScale="90000"/>
          </a:bodyPr>
          <a:lstStyle/>
          <a:p>
            <a:r>
              <a:rPr lang="en-US" dirty="0" smtClean="0"/>
              <a:t>Procedure v/s Problem Oriented Language</a:t>
            </a:r>
            <a:endParaRPr lang="en-US" dirty="0"/>
          </a:p>
        </p:txBody>
      </p:sp>
    </p:spTree>
    <p:extLst>
      <p:ext uri="{BB962C8B-B14F-4D97-AF65-F5344CB8AC3E}">
        <p14:creationId xmlns:p14="http://schemas.microsoft.com/office/powerpoint/2010/main" val="17314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Language processing activity</a:t>
            </a:r>
          </a:p>
        </p:txBody>
      </p:sp>
      <p:sp>
        <p:nvSpPr>
          <p:cNvPr id="8" name="Content Placeholder 7"/>
          <p:cNvSpPr>
            <a:spLocks noGrp="1"/>
          </p:cNvSpPr>
          <p:nvPr>
            <p:ph idx="1"/>
          </p:nvPr>
        </p:nvSpPr>
        <p:spPr/>
        <p:txBody>
          <a:bodyPr/>
          <a:lstStyle/>
          <a:p>
            <a:pPr marL="457200" indent="-457200">
              <a:buFont typeface="+mj-lt"/>
              <a:buAutoNum type="arabicPeriod"/>
            </a:pPr>
            <a:r>
              <a:rPr lang="en-US" dirty="0"/>
              <a:t>Program generation activities</a:t>
            </a:r>
          </a:p>
          <a:p>
            <a:pPr lvl="1"/>
            <a:r>
              <a:rPr lang="en-US" dirty="0"/>
              <a:t>A program generation activity aims an automatic generation of a program.</a:t>
            </a:r>
          </a:p>
          <a:p>
            <a:pPr lvl="1"/>
            <a:r>
              <a:rPr lang="en-US" dirty="0"/>
              <a:t>Program generator is a software, which accepts the specification of a program and generates a program in target language that fulfills the specification.</a:t>
            </a:r>
          </a:p>
          <a:p>
            <a:pPr lvl="1"/>
            <a:r>
              <a:rPr lang="en-US" dirty="0"/>
              <a:t>Program generator introduces a new domain between the application and programming language domain is called program generator domain</a:t>
            </a:r>
            <a:r>
              <a:rPr lang="en-US" dirty="0" smtClean="0"/>
              <a:t>.</a:t>
            </a:r>
            <a:endParaRPr lang="en-US" dirty="0"/>
          </a:p>
        </p:txBody>
      </p:sp>
    </p:spTree>
    <p:extLst>
      <p:ext uri="{BB962C8B-B14F-4D97-AF65-F5344CB8AC3E}">
        <p14:creationId xmlns:p14="http://schemas.microsoft.com/office/powerpoint/2010/main" val="410985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Language processing activity</a:t>
            </a:r>
          </a:p>
        </p:txBody>
      </p:sp>
      <p:sp>
        <p:nvSpPr>
          <p:cNvPr id="3" name="Content Placeholder 2"/>
          <p:cNvSpPr>
            <a:spLocks noGrp="1"/>
          </p:cNvSpPr>
          <p:nvPr>
            <p:ph idx="1"/>
          </p:nvPr>
        </p:nvSpPr>
        <p:spPr>
          <a:xfrm>
            <a:off x="190500" y="990600"/>
            <a:ext cx="8763000" cy="762000"/>
          </a:xfrm>
        </p:spPr>
        <p:txBody>
          <a:bodyPr/>
          <a:lstStyle/>
          <a:p>
            <a:r>
              <a:rPr lang="en-US" dirty="0"/>
              <a:t>A general purpose program generator</a:t>
            </a:r>
          </a:p>
        </p:txBody>
      </p:sp>
      <p:grpSp>
        <p:nvGrpSpPr>
          <p:cNvPr id="4" name="Group 3"/>
          <p:cNvGrpSpPr>
            <a:grpSpLocks/>
          </p:cNvGrpSpPr>
          <p:nvPr/>
        </p:nvGrpSpPr>
        <p:grpSpPr bwMode="auto">
          <a:xfrm>
            <a:off x="1219991" y="2207659"/>
            <a:ext cx="6664809" cy="2649062"/>
            <a:chOff x="3247" y="2606"/>
            <a:chExt cx="5841" cy="1489"/>
          </a:xfrm>
        </p:grpSpPr>
        <p:sp>
          <p:nvSpPr>
            <p:cNvPr id="5" name="Rectangle 4"/>
            <p:cNvSpPr>
              <a:spLocks noChangeArrowheads="1"/>
            </p:cNvSpPr>
            <p:nvPr/>
          </p:nvSpPr>
          <p:spPr bwMode="auto">
            <a:xfrm>
              <a:off x="5625" y="3378"/>
              <a:ext cx="1320" cy="601"/>
            </a:xfrm>
            <a:prstGeom prst="rect">
              <a:avLst/>
            </a:prstGeom>
            <a:solidFill>
              <a:srgbClr val="92D050"/>
            </a:solidFill>
            <a:ln w="9525">
              <a:solidFill>
                <a:schemeClr val="tx1"/>
              </a:solidFill>
              <a:miter lim="800000"/>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j-lt"/>
                  <a:ea typeface="Verdana" pitchFamily="34" charset="0"/>
                  <a:cs typeface="Verdana" pitchFamily="34" charset="0"/>
                </a:rPr>
                <a:t>Program </a:t>
              </a:r>
              <a:r>
                <a:rPr kumimoji="0" lang="en-US" sz="2400" b="0" i="0" u="none" strike="noStrike" kern="0" cap="none" spc="0" normalizeH="0" baseline="0" noProof="0" dirty="0">
                  <a:ln>
                    <a:noFill/>
                  </a:ln>
                  <a:solidFill>
                    <a:sysClr val="windowText" lastClr="000000"/>
                  </a:solidFill>
                  <a:effectLst/>
                  <a:uLnTx/>
                  <a:uFillTx/>
                  <a:latin typeface="+mj-lt"/>
                  <a:ea typeface="Verdana" pitchFamily="34" charset="0"/>
                  <a:cs typeface="Verdana" pitchFamily="34" charset="0"/>
                </a:rPr>
                <a:t>generator</a:t>
              </a:r>
            </a:p>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mj-lt"/>
                  <a:ea typeface="Calibri"/>
                  <a:cs typeface="Times New Roman"/>
                </a:rPr>
                <a:t> </a:t>
              </a:r>
            </a:p>
          </p:txBody>
        </p:sp>
        <p:sp>
          <p:nvSpPr>
            <p:cNvPr id="6" name="Rectangle 5"/>
            <p:cNvSpPr>
              <a:spLocks noChangeArrowheads="1"/>
            </p:cNvSpPr>
            <p:nvPr/>
          </p:nvSpPr>
          <p:spPr bwMode="auto">
            <a:xfrm>
              <a:off x="3247" y="3722"/>
              <a:ext cx="2007" cy="373"/>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Program specification</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7" name="Rectangle 6"/>
            <p:cNvSpPr>
              <a:spLocks noChangeArrowheads="1"/>
            </p:cNvSpPr>
            <p:nvPr/>
          </p:nvSpPr>
          <p:spPr bwMode="auto">
            <a:xfrm>
              <a:off x="7663" y="3292"/>
              <a:ext cx="1425" cy="615"/>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latin typeface="Verdana"/>
                  <a:ea typeface="Calibri"/>
                  <a:cs typeface="Times New Roman"/>
                </a:rPr>
                <a:t>Program in target</a:t>
              </a:r>
              <a:r>
                <a:rPr kumimoji="0" lang="en-US" b="0" i="0" u="none" strike="noStrike" kern="0" cap="none" spc="0" normalizeH="0" noProof="0" dirty="0" smtClean="0">
                  <a:ln>
                    <a:noFill/>
                  </a:ln>
                  <a:solidFill>
                    <a:sysClr val="windowText" lastClr="000000"/>
                  </a:solidFill>
                  <a:effectLst/>
                  <a:uLnTx/>
                  <a:uFillTx/>
                  <a:latin typeface="Verdana"/>
                  <a:ea typeface="Calibri"/>
                  <a:cs typeface="Times New Roman"/>
                </a:rPr>
                <a:t> language</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a:ea typeface="Calibri"/>
                  <a:cs typeface="Times New Roman"/>
                </a:rPr>
                <a:t> </a:t>
              </a:r>
            </a:p>
          </p:txBody>
        </p:sp>
        <p:sp>
          <p:nvSpPr>
            <p:cNvPr id="8" name="Rectangle 7"/>
            <p:cNvSpPr>
              <a:spLocks noChangeArrowheads="1"/>
            </p:cNvSpPr>
            <p:nvPr/>
          </p:nvSpPr>
          <p:spPr bwMode="auto">
            <a:xfrm>
              <a:off x="5685" y="2606"/>
              <a:ext cx="1170" cy="48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Verdana"/>
                  <a:ea typeface="Calibri"/>
                  <a:cs typeface="Times New Roman"/>
                </a:rPr>
                <a:t>Errors</a:t>
              </a:r>
              <a:endParaRPr kumimoji="0" lang="en-US" sz="2400" b="0" i="0" u="none" strike="noStrike" kern="0" cap="none" spc="0" normalizeH="0" baseline="0" noProof="0" dirty="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lnSpc>
                  <a:spcPct val="115000"/>
                </a:lnSpc>
                <a:spcBef>
                  <a:spcPts val="0"/>
                </a:spcBef>
                <a:spcAft>
                  <a:spcPts val="100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Calibri"/>
                  <a:ea typeface="Calibri"/>
                  <a:cs typeface="Times New Roman"/>
                </a:rPr>
                <a:t> </a:t>
              </a:r>
            </a:p>
          </p:txBody>
        </p:sp>
        <p:cxnSp>
          <p:nvCxnSpPr>
            <p:cNvPr id="9" name="AutoShape 7"/>
            <p:cNvCxnSpPr>
              <a:cxnSpLocks noChangeShapeType="1"/>
            </p:cNvCxnSpPr>
            <p:nvPr/>
          </p:nvCxnSpPr>
          <p:spPr bwMode="auto">
            <a:xfrm>
              <a:off x="4845" y="3864"/>
              <a:ext cx="78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8"/>
            <p:cNvCxnSpPr>
              <a:cxnSpLocks noChangeShapeType="1"/>
            </p:cNvCxnSpPr>
            <p:nvPr/>
          </p:nvCxnSpPr>
          <p:spPr bwMode="auto">
            <a:xfrm>
              <a:off x="6945" y="3636"/>
              <a:ext cx="7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9"/>
            <p:cNvCxnSpPr>
              <a:cxnSpLocks noChangeShapeType="1"/>
            </p:cNvCxnSpPr>
            <p:nvPr/>
          </p:nvCxnSpPr>
          <p:spPr bwMode="auto">
            <a:xfrm flipV="1">
              <a:off x="6300" y="2973"/>
              <a:ext cx="0" cy="4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12" name="AutoShape 7"/>
          <p:cNvCxnSpPr>
            <a:cxnSpLocks noChangeShapeType="1"/>
          </p:cNvCxnSpPr>
          <p:nvPr/>
        </p:nvCxnSpPr>
        <p:spPr bwMode="auto">
          <a:xfrm>
            <a:off x="3043373" y="3887119"/>
            <a:ext cx="8900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Rectangle 12"/>
          <p:cNvSpPr>
            <a:spLocks noChangeArrowheads="1"/>
          </p:cNvSpPr>
          <p:nvPr/>
        </p:nvSpPr>
        <p:spPr bwMode="auto">
          <a:xfrm>
            <a:off x="762000" y="3429000"/>
            <a:ext cx="2442575" cy="788136"/>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latin typeface="Verdana"/>
                <a:ea typeface="Calibri"/>
                <a:cs typeface="Times New Roman"/>
              </a:rPr>
              <a:t>Definition of new operations &amp;</a:t>
            </a:r>
            <a:r>
              <a:rPr kumimoji="0" lang="en-US" b="0" i="0" u="none" strike="noStrike" kern="0" cap="none" spc="0" normalizeH="0" noProof="0" dirty="0" smtClean="0">
                <a:ln>
                  <a:noFill/>
                </a:ln>
                <a:solidFill>
                  <a:sysClr val="windowText" lastClr="000000"/>
                </a:solidFill>
                <a:effectLst/>
                <a:uLnTx/>
                <a:uFillTx/>
                <a:latin typeface="Verdana"/>
                <a:ea typeface="Calibri"/>
                <a:cs typeface="Times New Roman"/>
              </a:rPr>
              <a:t> data</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Tree>
    <p:extLst>
      <p:ext uri="{BB962C8B-B14F-4D97-AF65-F5344CB8AC3E}">
        <p14:creationId xmlns:p14="http://schemas.microsoft.com/office/powerpoint/2010/main" val="56696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Language processing activity</a:t>
            </a:r>
          </a:p>
        </p:txBody>
      </p:sp>
      <p:sp>
        <p:nvSpPr>
          <p:cNvPr id="8" name="Content Placeholder 7"/>
          <p:cNvSpPr>
            <a:spLocks noGrp="1"/>
          </p:cNvSpPr>
          <p:nvPr>
            <p:ph idx="1"/>
          </p:nvPr>
        </p:nvSpPr>
        <p:spPr>
          <a:xfrm>
            <a:off x="190500" y="990600"/>
            <a:ext cx="8763000" cy="5334000"/>
          </a:xfrm>
        </p:spPr>
        <p:txBody>
          <a:bodyPr>
            <a:normAutofit fontScale="92500" lnSpcReduction="10000"/>
          </a:bodyPr>
          <a:lstStyle/>
          <a:p>
            <a:pPr marL="457200" indent="-457200">
              <a:buFont typeface="+mj-lt"/>
              <a:buAutoNum type="arabicPeriod" startAt="2"/>
            </a:pPr>
            <a:r>
              <a:rPr lang="en-US" dirty="0"/>
              <a:t>Program Execution</a:t>
            </a:r>
          </a:p>
          <a:p>
            <a:pPr lvl="1"/>
            <a:r>
              <a:rPr lang="en-US" dirty="0"/>
              <a:t>Two popular models for program execution are translation and </a:t>
            </a:r>
            <a:r>
              <a:rPr lang="en-US" dirty="0" smtClean="0"/>
              <a:t>interpretation.</a:t>
            </a:r>
          </a:p>
          <a:p>
            <a:pPr marL="1314450" lvl="2" indent="-457200">
              <a:buFont typeface="+mj-lt"/>
              <a:buAutoNum type="arabicPeriod"/>
            </a:pPr>
            <a:r>
              <a:rPr lang="en-US" dirty="0"/>
              <a:t>Program Translation :</a:t>
            </a:r>
          </a:p>
          <a:p>
            <a:pPr marL="1314450" lvl="2" indent="0">
              <a:buNone/>
            </a:pPr>
            <a:r>
              <a:rPr lang="en-US" dirty="0"/>
              <a:t>The program translation model bridges the execution gap by translating a program written in PL, called source program, into an equivalent program in machine or assembly language of the computer system, called target program.</a:t>
            </a:r>
          </a:p>
          <a:p>
            <a:pPr marL="1314450" lvl="2" indent="-457200">
              <a:buFont typeface="+mj-lt"/>
              <a:buAutoNum type="arabicPeriod" startAt="2"/>
            </a:pPr>
            <a:r>
              <a:rPr lang="en-US" dirty="0" smtClean="0"/>
              <a:t>Interpretation</a:t>
            </a:r>
          </a:p>
          <a:p>
            <a:pPr marL="1314450" lvl="2" indent="0">
              <a:buNone/>
            </a:pPr>
            <a:r>
              <a:rPr lang="en-US" dirty="0" smtClean="0"/>
              <a:t>The </a:t>
            </a:r>
            <a:r>
              <a:rPr lang="en-US" dirty="0"/>
              <a:t>interpreter reads the source program and stores it in its </a:t>
            </a:r>
            <a:r>
              <a:rPr lang="en-US" dirty="0" smtClean="0"/>
              <a:t>memory.</a:t>
            </a:r>
          </a:p>
          <a:p>
            <a:pPr marL="1314450" lvl="2" indent="0">
              <a:buNone/>
            </a:pPr>
            <a:r>
              <a:rPr lang="en-US" dirty="0" smtClean="0"/>
              <a:t>The </a:t>
            </a:r>
            <a:r>
              <a:rPr lang="en-US" dirty="0"/>
              <a:t>CPU uses the program counter (PC) to note the address of the next instruction to be </a:t>
            </a:r>
            <a:r>
              <a:rPr lang="en-US" dirty="0" smtClean="0"/>
              <a:t>executed.</a:t>
            </a:r>
          </a:p>
          <a:p>
            <a:pPr marL="1314450" lvl="2" indent="0">
              <a:buNone/>
            </a:pPr>
            <a:r>
              <a:rPr lang="en-US" dirty="0" smtClean="0"/>
              <a:t>The </a:t>
            </a:r>
            <a:r>
              <a:rPr lang="en-US" dirty="0"/>
              <a:t>statement would be subjected to the interpretation cycle, which consists of  the following steps:</a:t>
            </a:r>
          </a:p>
          <a:p>
            <a:pPr marL="1314450" lvl="2" indent="0">
              <a:buNone/>
            </a:pPr>
            <a:r>
              <a:rPr lang="en-US" dirty="0" smtClean="0"/>
              <a:t>» Fetch </a:t>
            </a:r>
            <a:r>
              <a:rPr lang="en-US" dirty="0"/>
              <a:t>the instruction.</a:t>
            </a:r>
          </a:p>
          <a:p>
            <a:pPr marL="1314450" lvl="2" indent="0">
              <a:buNone/>
            </a:pPr>
            <a:r>
              <a:rPr lang="en-US" dirty="0" smtClean="0"/>
              <a:t>» Analyze </a:t>
            </a:r>
            <a:r>
              <a:rPr lang="en-US" dirty="0"/>
              <a:t>the statement and determine its meaning, the computation to be performed and its operand.</a:t>
            </a:r>
          </a:p>
          <a:p>
            <a:pPr marL="1314450" lvl="2" indent="0">
              <a:buNone/>
            </a:pPr>
            <a:r>
              <a:rPr lang="en-US" dirty="0" smtClean="0"/>
              <a:t>» Execute </a:t>
            </a:r>
            <a:r>
              <a:rPr lang="en-US" dirty="0"/>
              <a:t>the meaning of the statement.</a:t>
            </a:r>
          </a:p>
          <a:p>
            <a:pPr marL="1314450" lvl="2" indent="-457200">
              <a:buFont typeface="+mj-lt"/>
              <a:buAutoNum type="arabicPeriod" startAt="2"/>
            </a:pPr>
            <a:endParaRPr lang="en-US" dirty="0" smtClean="0"/>
          </a:p>
        </p:txBody>
      </p:sp>
    </p:spTree>
    <p:extLst>
      <p:ext uri="{BB962C8B-B14F-4D97-AF65-F5344CB8AC3E}">
        <p14:creationId xmlns:p14="http://schemas.microsoft.com/office/powerpoint/2010/main" val="318638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Processing Activity</a:t>
            </a:r>
            <a:endParaRPr lang="en-US" dirty="0"/>
          </a:p>
        </p:txBody>
      </p:sp>
      <p:sp>
        <p:nvSpPr>
          <p:cNvPr id="3" name="Content Placeholder 2"/>
          <p:cNvSpPr>
            <a:spLocks noGrp="1"/>
          </p:cNvSpPr>
          <p:nvPr>
            <p:ph idx="1"/>
          </p:nvPr>
        </p:nvSpPr>
        <p:spPr>
          <a:xfrm>
            <a:off x="190500" y="990600"/>
            <a:ext cx="8763000" cy="838200"/>
          </a:xfrm>
        </p:spPr>
        <p:txBody>
          <a:bodyPr/>
          <a:lstStyle/>
          <a:p>
            <a:r>
              <a:rPr lang="en-US" dirty="0" smtClean="0"/>
              <a:t>Program Translation Model</a:t>
            </a:r>
            <a:endParaRPr lang="en-US" dirty="0"/>
          </a:p>
        </p:txBody>
      </p:sp>
      <p:grpSp>
        <p:nvGrpSpPr>
          <p:cNvPr id="4" name="Group 3"/>
          <p:cNvGrpSpPr>
            <a:grpSpLocks/>
          </p:cNvGrpSpPr>
          <p:nvPr/>
        </p:nvGrpSpPr>
        <p:grpSpPr bwMode="auto">
          <a:xfrm>
            <a:off x="838200" y="2057400"/>
            <a:ext cx="7635375" cy="2595985"/>
            <a:chOff x="1376" y="7785"/>
            <a:chExt cx="8442" cy="1470"/>
          </a:xfrm>
        </p:grpSpPr>
        <p:sp>
          <p:nvSpPr>
            <p:cNvPr id="5" name="Rectangle 4"/>
            <p:cNvSpPr>
              <a:spLocks noChangeArrowheads="1"/>
            </p:cNvSpPr>
            <p:nvPr/>
          </p:nvSpPr>
          <p:spPr bwMode="auto">
            <a:xfrm>
              <a:off x="3349" y="8563"/>
              <a:ext cx="1496" cy="6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endParaRPr kumimoji="0" lang="en-US" b="0" i="0" u="none" strike="noStrike" kern="0" cap="none" spc="0" normalizeH="0" baseline="0" noProof="0" dirty="0" smtClean="0">
                <a:ln>
                  <a:noFill/>
                </a:ln>
                <a:solidFill>
                  <a:sysClr val="windowText" lastClr="000000"/>
                </a:solidFill>
                <a:effectLst/>
                <a:uLnTx/>
                <a:uFillTx/>
                <a:latin typeface="Verdana"/>
                <a:ea typeface="Calibri"/>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latin typeface="Verdana" pitchFamily="34" charset="0"/>
                  <a:ea typeface="Verdana" pitchFamily="34" charset="0"/>
                  <a:cs typeface="Verdana" pitchFamily="34" charset="0"/>
                </a:rPr>
                <a:t>Translator</a:t>
              </a:r>
              <a:endParaRPr kumimoji="0" lang="en-US" b="0" i="0" u="none" strike="noStrike" kern="0" cap="none" spc="0" normalizeH="0" baseline="0" noProof="0" dirty="0">
                <a:ln>
                  <a:noFill/>
                </a:ln>
                <a:solidFill>
                  <a:sysClr val="windowText" lastClr="000000"/>
                </a:solidFill>
                <a:effectLst/>
                <a:uLnTx/>
                <a:uFillTx/>
                <a:latin typeface="Verdana" pitchFamily="34" charset="0"/>
                <a:ea typeface="Verdana" pitchFamily="34" charset="0"/>
                <a:cs typeface="Verdana" pitchFamily="34" charset="0"/>
              </a:endParaRPr>
            </a:p>
          </p:txBody>
        </p:sp>
        <p:sp>
          <p:nvSpPr>
            <p:cNvPr id="6" name="Rectangle 5"/>
            <p:cNvSpPr>
              <a:spLocks noChangeArrowheads="1"/>
            </p:cNvSpPr>
            <p:nvPr/>
          </p:nvSpPr>
          <p:spPr bwMode="auto">
            <a:xfrm>
              <a:off x="6135" y="8531"/>
              <a:ext cx="1875" cy="72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M/c language program</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cxnSp>
          <p:nvCxnSpPr>
            <p:cNvPr id="7" name="AutoShape 23"/>
            <p:cNvCxnSpPr>
              <a:cxnSpLocks noChangeShapeType="1"/>
            </p:cNvCxnSpPr>
            <p:nvPr/>
          </p:nvCxnSpPr>
          <p:spPr bwMode="auto">
            <a:xfrm>
              <a:off x="4845" y="8880"/>
              <a:ext cx="1290" cy="0"/>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sp>
          <p:nvSpPr>
            <p:cNvPr id="8" name="AutoShape 24"/>
            <p:cNvSpPr>
              <a:spLocks noChangeArrowheads="1"/>
            </p:cNvSpPr>
            <p:nvPr/>
          </p:nvSpPr>
          <p:spPr bwMode="auto">
            <a:xfrm>
              <a:off x="5090" y="7785"/>
              <a:ext cx="844" cy="540"/>
            </a:xfrm>
            <a:prstGeom prst="flowChartMagneticDisk">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9" name="AutoShape 25"/>
            <p:cNvCxnSpPr>
              <a:cxnSpLocks noChangeShapeType="1"/>
            </p:cNvCxnSpPr>
            <p:nvPr/>
          </p:nvCxnSpPr>
          <p:spPr bwMode="auto">
            <a:xfrm>
              <a:off x="5497" y="8313"/>
              <a:ext cx="0" cy="555"/>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0" name="AutoShape 26"/>
            <p:cNvCxnSpPr>
              <a:cxnSpLocks noChangeShapeType="1"/>
            </p:cNvCxnSpPr>
            <p:nvPr/>
          </p:nvCxnSpPr>
          <p:spPr bwMode="auto">
            <a:xfrm flipV="1">
              <a:off x="5625" y="8325"/>
              <a:ext cx="0" cy="555"/>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sp>
          <p:nvSpPr>
            <p:cNvPr id="11" name="Rectangle 10"/>
            <p:cNvSpPr>
              <a:spLocks noChangeArrowheads="1"/>
            </p:cNvSpPr>
            <p:nvPr/>
          </p:nvSpPr>
          <p:spPr bwMode="auto">
            <a:xfrm>
              <a:off x="1376" y="8576"/>
              <a:ext cx="1688" cy="6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Source program</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2" name="Rectangle 11"/>
            <p:cNvSpPr>
              <a:spLocks noChangeArrowheads="1"/>
            </p:cNvSpPr>
            <p:nvPr/>
          </p:nvSpPr>
          <p:spPr bwMode="auto">
            <a:xfrm>
              <a:off x="8460" y="8576"/>
              <a:ext cx="1358" cy="6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Target program</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3" name="Rectangle 12"/>
            <p:cNvSpPr>
              <a:spLocks noChangeArrowheads="1"/>
            </p:cNvSpPr>
            <p:nvPr/>
          </p:nvSpPr>
          <p:spPr bwMode="auto">
            <a:xfrm>
              <a:off x="3571" y="7864"/>
              <a:ext cx="1004" cy="4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Errors</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4" name="Rectangle 13"/>
            <p:cNvSpPr>
              <a:spLocks noChangeArrowheads="1"/>
            </p:cNvSpPr>
            <p:nvPr/>
          </p:nvSpPr>
          <p:spPr bwMode="auto">
            <a:xfrm>
              <a:off x="6779" y="7871"/>
              <a:ext cx="847" cy="4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Data </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cxnSp>
          <p:nvCxnSpPr>
            <p:cNvPr id="15" name="AutoShape 31"/>
            <p:cNvCxnSpPr>
              <a:cxnSpLocks noChangeShapeType="1"/>
            </p:cNvCxnSpPr>
            <p:nvPr/>
          </p:nvCxnSpPr>
          <p:spPr bwMode="auto">
            <a:xfrm>
              <a:off x="3064" y="8880"/>
              <a:ext cx="285" cy="0"/>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6" name="AutoShape 32"/>
            <p:cNvCxnSpPr>
              <a:cxnSpLocks noChangeShapeType="1"/>
            </p:cNvCxnSpPr>
            <p:nvPr/>
          </p:nvCxnSpPr>
          <p:spPr bwMode="auto">
            <a:xfrm>
              <a:off x="8010" y="8880"/>
              <a:ext cx="450" cy="0"/>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7" name="AutoShape 33"/>
            <p:cNvCxnSpPr>
              <a:cxnSpLocks noChangeShapeType="1"/>
            </p:cNvCxnSpPr>
            <p:nvPr/>
          </p:nvCxnSpPr>
          <p:spPr bwMode="auto">
            <a:xfrm flipH="1" flipV="1">
              <a:off x="4110" y="8332"/>
              <a:ext cx="0" cy="244"/>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8" name="AutoShape 34"/>
            <p:cNvCxnSpPr>
              <a:cxnSpLocks noChangeShapeType="1"/>
            </p:cNvCxnSpPr>
            <p:nvPr/>
          </p:nvCxnSpPr>
          <p:spPr bwMode="auto">
            <a:xfrm>
              <a:off x="7260" y="8332"/>
              <a:ext cx="0" cy="199"/>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grpSp>
    </p:spTree>
    <p:extLst>
      <p:ext uri="{BB962C8B-B14F-4D97-AF65-F5344CB8AC3E}">
        <p14:creationId xmlns:p14="http://schemas.microsoft.com/office/powerpoint/2010/main" val="79382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Processing Activity</a:t>
            </a:r>
          </a:p>
        </p:txBody>
      </p:sp>
      <p:sp>
        <p:nvSpPr>
          <p:cNvPr id="3" name="Content Placeholder 2"/>
          <p:cNvSpPr>
            <a:spLocks noGrp="1"/>
          </p:cNvSpPr>
          <p:nvPr>
            <p:ph idx="1"/>
          </p:nvPr>
        </p:nvSpPr>
        <p:spPr>
          <a:xfrm>
            <a:off x="190500" y="990600"/>
            <a:ext cx="8763000" cy="838200"/>
          </a:xfrm>
        </p:spPr>
        <p:txBody>
          <a:bodyPr/>
          <a:lstStyle/>
          <a:p>
            <a:r>
              <a:rPr lang="en-US" dirty="0"/>
              <a:t>Schematics of Interpretation</a:t>
            </a:r>
          </a:p>
        </p:txBody>
      </p:sp>
      <p:grpSp>
        <p:nvGrpSpPr>
          <p:cNvPr id="4" name="Group 3"/>
          <p:cNvGrpSpPr>
            <a:grpSpLocks/>
          </p:cNvGrpSpPr>
          <p:nvPr/>
        </p:nvGrpSpPr>
        <p:grpSpPr bwMode="auto">
          <a:xfrm>
            <a:off x="1981200" y="1905000"/>
            <a:ext cx="4879849" cy="3124200"/>
            <a:chOff x="4575" y="10890"/>
            <a:chExt cx="3591" cy="1989"/>
          </a:xfrm>
        </p:grpSpPr>
        <p:sp>
          <p:nvSpPr>
            <p:cNvPr id="5" name="Rectangle 4"/>
            <p:cNvSpPr>
              <a:spLocks noChangeArrowheads="1"/>
            </p:cNvSpPr>
            <p:nvPr/>
          </p:nvSpPr>
          <p:spPr bwMode="auto">
            <a:xfrm>
              <a:off x="4575" y="11484"/>
              <a:ext cx="1335" cy="7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PC</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 name="Rectangle 5"/>
            <p:cNvSpPr>
              <a:spLocks noChangeArrowheads="1"/>
            </p:cNvSpPr>
            <p:nvPr/>
          </p:nvSpPr>
          <p:spPr bwMode="auto">
            <a:xfrm>
              <a:off x="6855" y="11469"/>
              <a:ext cx="1311" cy="141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Source </a:t>
              </a:r>
              <a:r>
                <a:rPr lang="en-US" kern="0" dirty="0" smtClean="0">
                  <a:solidFill>
                    <a:sysClr val="windowText" lastClr="000000"/>
                  </a:solidFill>
                  <a:latin typeface="Verdana"/>
                  <a:ea typeface="Calibri"/>
                  <a:cs typeface="Times New Roman"/>
                </a:rPr>
                <a:t>program</a:t>
              </a: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latin typeface="Calibri"/>
                  <a:ea typeface="Calibri"/>
                  <a:cs typeface="Times New Roman"/>
                </a:rPr>
                <a:t> </a:t>
              </a:r>
              <a:r>
                <a:rPr kumimoji="0" lang="en-US" b="0" i="0" u="none" strike="noStrike" kern="0" cap="none" spc="0" normalizeH="0" baseline="0" noProof="0" dirty="0" smtClean="0">
                  <a:ln>
                    <a:noFill/>
                  </a:ln>
                  <a:solidFill>
                    <a:sysClr val="windowText" lastClr="000000"/>
                  </a:solidFill>
                  <a:effectLst/>
                  <a:uLnTx/>
                  <a:uFillTx/>
                  <a:latin typeface="Verdana"/>
                  <a:ea typeface="Calibri"/>
                  <a:cs typeface="Times New Roman"/>
                </a:rPr>
                <a:t>+</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Data</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7" name="Rectangle 6"/>
            <p:cNvSpPr>
              <a:spLocks noChangeArrowheads="1"/>
            </p:cNvSpPr>
            <p:nvPr/>
          </p:nvSpPr>
          <p:spPr bwMode="auto">
            <a:xfrm>
              <a:off x="5220" y="11769"/>
              <a:ext cx="585" cy="25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AutoShape 14"/>
            <p:cNvCxnSpPr>
              <a:cxnSpLocks noChangeShapeType="1"/>
            </p:cNvCxnSpPr>
            <p:nvPr/>
          </p:nvCxnSpPr>
          <p:spPr bwMode="auto">
            <a:xfrm>
              <a:off x="5910" y="11664"/>
              <a:ext cx="945" cy="0"/>
            </a:xfrm>
            <a:prstGeom prst="straightConnector1">
              <a:avLst/>
            </a:prstGeom>
            <a:ln>
              <a:prstDash val="sysDash"/>
              <a:headEnd/>
              <a:tailEnd type="triangle" w="med" len="med"/>
            </a:ln>
            <a:extLst/>
          </p:spPr>
          <p:style>
            <a:lnRef idx="1">
              <a:schemeClr val="accent5"/>
            </a:lnRef>
            <a:fillRef idx="2">
              <a:schemeClr val="accent5"/>
            </a:fillRef>
            <a:effectRef idx="1">
              <a:schemeClr val="accent5"/>
            </a:effectRef>
            <a:fontRef idx="minor">
              <a:schemeClr val="dk1"/>
            </a:fontRef>
          </p:style>
        </p:cxnSp>
        <p:sp>
          <p:nvSpPr>
            <p:cNvPr id="9" name="Rectangle 8"/>
            <p:cNvSpPr>
              <a:spLocks noChangeArrowheads="1"/>
            </p:cNvSpPr>
            <p:nvPr/>
          </p:nvSpPr>
          <p:spPr bwMode="auto">
            <a:xfrm>
              <a:off x="4575" y="10890"/>
              <a:ext cx="1560" cy="47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i="0" u="none" strike="noStrike" kern="0" cap="none" spc="0" normalizeH="0" baseline="0" noProof="0" dirty="0">
                  <a:ln>
                    <a:noFill/>
                  </a:ln>
                  <a:solidFill>
                    <a:sysClr val="windowText" lastClr="000000"/>
                  </a:solidFill>
                  <a:effectLst/>
                  <a:uLnTx/>
                  <a:uFillTx/>
                  <a:latin typeface="Verdana"/>
                  <a:ea typeface="Calibri"/>
                  <a:cs typeface="Times New Roman"/>
                </a:rPr>
                <a:t>Interpreter</a:t>
              </a:r>
              <a:endParaRPr kumimoji="0" lang="en-US"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0" name="Rectangle 9"/>
            <p:cNvSpPr>
              <a:spLocks noChangeArrowheads="1"/>
            </p:cNvSpPr>
            <p:nvPr/>
          </p:nvSpPr>
          <p:spPr bwMode="auto">
            <a:xfrm>
              <a:off x="6765" y="10920"/>
              <a:ext cx="1245" cy="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Memory</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cxnSp>
          <p:nvCxnSpPr>
            <p:cNvPr id="11" name="AutoShape 17"/>
            <p:cNvCxnSpPr>
              <a:cxnSpLocks noChangeShapeType="1"/>
            </p:cNvCxnSpPr>
            <p:nvPr/>
          </p:nvCxnSpPr>
          <p:spPr bwMode="auto">
            <a:xfrm flipH="1">
              <a:off x="5910" y="11880"/>
              <a:ext cx="945" cy="0"/>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sp>
          <p:nvSpPr>
            <p:cNvPr id="12" name="Rectangle 11"/>
            <p:cNvSpPr>
              <a:spLocks noChangeArrowheads="1"/>
            </p:cNvSpPr>
            <p:nvPr/>
          </p:nvSpPr>
          <p:spPr bwMode="auto">
            <a:xfrm>
              <a:off x="4845" y="12513"/>
              <a:ext cx="1290" cy="3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Error</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cxnSp>
          <p:nvCxnSpPr>
            <p:cNvPr id="13" name="AutoShape 19"/>
            <p:cNvCxnSpPr>
              <a:cxnSpLocks noChangeShapeType="1"/>
            </p:cNvCxnSpPr>
            <p:nvPr/>
          </p:nvCxnSpPr>
          <p:spPr bwMode="auto">
            <a:xfrm>
              <a:off x="5220" y="12234"/>
              <a:ext cx="0" cy="279"/>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grpSp>
    </p:spTree>
    <p:extLst>
      <p:ext uri="{BB962C8B-B14F-4D97-AF65-F5344CB8AC3E}">
        <p14:creationId xmlns:p14="http://schemas.microsoft.com/office/powerpoint/2010/main" val="157358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Practical arrangement of language processors</a:t>
            </a:r>
          </a:p>
        </p:txBody>
      </p:sp>
      <p:sp>
        <p:nvSpPr>
          <p:cNvPr id="4" name="Rectangle 3"/>
          <p:cNvSpPr/>
          <p:nvPr/>
        </p:nvSpPr>
        <p:spPr>
          <a:xfrm>
            <a:off x="369327" y="3276296"/>
            <a:ext cx="1527050" cy="91623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 preprocessor</a:t>
            </a:r>
            <a:endParaRPr lang="en-US" b="1" dirty="0">
              <a:solidFill>
                <a:srgbClr val="FF0000"/>
              </a:solidFill>
            </a:endParaRPr>
          </a:p>
        </p:txBody>
      </p:sp>
      <p:sp>
        <p:nvSpPr>
          <p:cNvPr id="5" name="Rectangle 4"/>
          <p:cNvSpPr/>
          <p:nvPr/>
        </p:nvSpPr>
        <p:spPr>
          <a:xfrm>
            <a:off x="2201787" y="3276296"/>
            <a:ext cx="1221640" cy="916229"/>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 compiler</a:t>
            </a:r>
            <a:endParaRPr lang="en-US" b="1" dirty="0">
              <a:solidFill>
                <a:srgbClr val="FF0000"/>
              </a:solidFill>
            </a:endParaRPr>
          </a:p>
        </p:txBody>
      </p:sp>
      <p:sp>
        <p:nvSpPr>
          <p:cNvPr id="6" name="Rectangle 5"/>
          <p:cNvSpPr/>
          <p:nvPr/>
        </p:nvSpPr>
        <p:spPr>
          <a:xfrm>
            <a:off x="3728838" y="3276296"/>
            <a:ext cx="1221640" cy="916229"/>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Assembler</a:t>
            </a:r>
            <a:endParaRPr lang="en-US" b="1" dirty="0">
              <a:solidFill>
                <a:srgbClr val="FF0000"/>
              </a:solidFill>
            </a:endParaRPr>
          </a:p>
        </p:txBody>
      </p:sp>
      <p:sp>
        <p:nvSpPr>
          <p:cNvPr id="7" name="Rectangle 6"/>
          <p:cNvSpPr/>
          <p:nvPr/>
        </p:nvSpPr>
        <p:spPr>
          <a:xfrm>
            <a:off x="7699168" y="3276298"/>
            <a:ext cx="1292432" cy="916227"/>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M/c language program</a:t>
            </a:r>
            <a:endParaRPr lang="en-US" b="1" dirty="0">
              <a:solidFill>
                <a:srgbClr val="FF0000"/>
              </a:solidFill>
            </a:endParaRPr>
          </a:p>
        </p:txBody>
      </p:sp>
      <p:sp>
        <p:nvSpPr>
          <p:cNvPr id="8" name="Rectangle 7"/>
          <p:cNvSpPr/>
          <p:nvPr/>
        </p:nvSpPr>
        <p:spPr>
          <a:xfrm>
            <a:off x="5255887" y="3276297"/>
            <a:ext cx="763524" cy="91623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Linker</a:t>
            </a:r>
            <a:endParaRPr lang="en-US" b="1" dirty="0">
              <a:solidFill>
                <a:srgbClr val="FF0000"/>
              </a:solidFill>
            </a:endParaRPr>
          </a:p>
        </p:txBody>
      </p:sp>
      <p:sp>
        <p:nvSpPr>
          <p:cNvPr id="9" name="Rectangle 8"/>
          <p:cNvSpPr/>
          <p:nvPr/>
        </p:nvSpPr>
        <p:spPr>
          <a:xfrm>
            <a:off x="6324822" y="3276298"/>
            <a:ext cx="916230" cy="916228"/>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Loader</a:t>
            </a:r>
            <a:endParaRPr lang="en-US" b="1" dirty="0">
              <a:solidFill>
                <a:srgbClr val="FF0000"/>
              </a:solidFill>
            </a:endParaRPr>
          </a:p>
        </p:txBody>
      </p:sp>
      <p:sp>
        <p:nvSpPr>
          <p:cNvPr id="10" name="Flowchart: Magnetic Disk 9"/>
          <p:cNvSpPr/>
          <p:nvPr/>
        </p:nvSpPr>
        <p:spPr>
          <a:xfrm>
            <a:off x="4186952" y="1596540"/>
            <a:ext cx="610820" cy="763525"/>
          </a:xfrm>
          <a:prstGeom prst="flowChartMagneticDisk">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896377" y="3688691"/>
            <a:ext cx="305410" cy="198424"/>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23427" y="3665831"/>
            <a:ext cx="305411" cy="221284"/>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950478" y="3688691"/>
            <a:ext cx="305409" cy="198424"/>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019411" y="3688692"/>
            <a:ext cx="305411" cy="198424"/>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7241052" y="3665831"/>
            <a:ext cx="458116" cy="221284"/>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921992" y="1749245"/>
            <a:ext cx="1921409" cy="1520048"/>
          </a:xfrm>
          <a:custGeom>
            <a:avLst/>
            <a:gdLst>
              <a:gd name="connsiteX0" fmla="*/ 142713 w 1921409"/>
              <a:gd name="connsiteY0" fmla="*/ 1212122 h 1212122"/>
              <a:gd name="connsiteX1" fmla="*/ 180291 w 1921409"/>
              <a:gd name="connsiteY1" fmla="*/ 47202 h 1212122"/>
              <a:gd name="connsiteX2" fmla="*/ 1921409 w 1921409"/>
              <a:gd name="connsiteY2" fmla="*/ 210040 h 1212122"/>
            </a:gdLst>
            <a:ahLst/>
            <a:cxnLst>
              <a:cxn ang="0">
                <a:pos x="connsiteX0" y="connsiteY0"/>
              </a:cxn>
              <a:cxn ang="0">
                <a:pos x="connsiteX1" y="connsiteY1"/>
              </a:cxn>
              <a:cxn ang="0">
                <a:pos x="connsiteX2" y="connsiteY2"/>
              </a:cxn>
            </a:cxnLst>
            <a:rect l="l" t="t" r="r" b="b"/>
            <a:pathLst>
              <a:path w="1921409" h="1212122">
                <a:moveTo>
                  <a:pt x="142713" y="1212122"/>
                </a:moveTo>
                <a:cubicBezTo>
                  <a:pt x="13277" y="713169"/>
                  <a:pt x="-116158" y="214216"/>
                  <a:pt x="180291" y="47202"/>
                </a:cubicBezTo>
                <a:cubicBezTo>
                  <a:pt x="476740" y="-119812"/>
                  <a:pt x="1921409" y="210040"/>
                  <a:pt x="1921409" y="2100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316773" y="2242159"/>
            <a:ext cx="717474" cy="1052186"/>
          </a:xfrm>
          <a:custGeom>
            <a:avLst/>
            <a:gdLst>
              <a:gd name="connsiteX0" fmla="*/ 416287 w 892276"/>
              <a:gd name="connsiteY0" fmla="*/ 1102290 h 1102290"/>
              <a:gd name="connsiteX1" fmla="*/ 15454 w 892276"/>
              <a:gd name="connsiteY1" fmla="*/ 400833 h 1102290"/>
              <a:gd name="connsiteX2" fmla="*/ 892276 w 892276"/>
              <a:gd name="connsiteY2" fmla="*/ 0 h 1102290"/>
            </a:gdLst>
            <a:ahLst/>
            <a:cxnLst>
              <a:cxn ang="0">
                <a:pos x="connsiteX0" y="connsiteY0"/>
              </a:cxn>
              <a:cxn ang="0">
                <a:pos x="connsiteX1" y="connsiteY1"/>
              </a:cxn>
              <a:cxn ang="0">
                <a:pos x="connsiteX2" y="connsiteY2"/>
              </a:cxn>
            </a:cxnLst>
            <a:rect l="l" t="t" r="r" b="b"/>
            <a:pathLst>
              <a:path w="892276" h="1102290">
                <a:moveTo>
                  <a:pt x="416287" y="1102290"/>
                </a:moveTo>
                <a:cubicBezTo>
                  <a:pt x="176204" y="843419"/>
                  <a:pt x="-63878" y="584548"/>
                  <a:pt x="15454" y="400833"/>
                </a:cubicBezTo>
                <a:cubicBezTo>
                  <a:pt x="94786" y="217118"/>
                  <a:pt x="493531" y="108559"/>
                  <a:pt x="8922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858009" y="2242159"/>
            <a:ext cx="805615" cy="1039660"/>
          </a:xfrm>
          <a:custGeom>
            <a:avLst/>
            <a:gdLst>
              <a:gd name="connsiteX0" fmla="*/ 250521 w 805615"/>
              <a:gd name="connsiteY0" fmla="*/ 1039660 h 1039660"/>
              <a:gd name="connsiteX1" fmla="*/ 801666 w 805615"/>
              <a:gd name="connsiteY1" fmla="*/ 288099 h 1039660"/>
              <a:gd name="connsiteX2" fmla="*/ 0 w 805615"/>
              <a:gd name="connsiteY2" fmla="*/ 0 h 1039660"/>
            </a:gdLst>
            <a:ahLst/>
            <a:cxnLst>
              <a:cxn ang="0">
                <a:pos x="connsiteX0" y="connsiteY0"/>
              </a:cxn>
              <a:cxn ang="0">
                <a:pos x="connsiteX1" y="connsiteY1"/>
              </a:cxn>
              <a:cxn ang="0">
                <a:pos x="connsiteX2" y="connsiteY2"/>
              </a:cxn>
            </a:cxnLst>
            <a:rect l="l" t="t" r="r" b="b"/>
            <a:pathLst>
              <a:path w="805615" h="1039660">
                <a:moveTo>
                  <a:pt x="250521" y="1039660"/>
                </a:moveTo>
                <a:cubicBezTo>
                  <a:pt x="546970" y="750518"/>
                  <a:pt x="843420" y="461376"/>
                  <a:pt x="801666" y="288099"/>
                </a:cubicBezTo>
                <a:cubicBezTo>
                  <a:pt x="759913" y="114822"/>
                  <a:pt x="379956" y="57411"/>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5103182" y="1978302"/>
            <a:ext cx="1832460" cy="1278465"/>
          </a:xfrm>
          <a:custGeom>
            <a:avLst/>
            <a:gdLst>
              <a:gd name="connsiteX0" fmla="*/ 914400 w 1659566"/>
              <a:gd name="connsiteY0" fmla="*/ 1290181 h 1290181"/>
              <a:gd name="connsiteX1" fmla="*/ 1628384 w 1659566"/>
              <a:gd name="connsiteY1" fmla="*/ 338203 h 1290181"/>
              <a:gd name="connsiteX2" fmla="*/ 0 w 1659566"/>
              <a:gd name="connsiteY2" fmla="*/ 0 h 1290181"/>
            </a:gdLst>
            <a:ahLst/>
            <a:cxnLst>
              <a:cxn ang="0">
                <a:pos x="connsiteX0" y="connsiteY0"/>
              </a:cxn>
              <a:cxn ang="0">
                <a:pos x="connsiteX1" y="connsiteY1"/>
              </a:cxn>
              <a:cxn ang="0">
                <a:pos x="connsiteX2" y="connsiteY2"/>
              </a:cxn>
            </a:cxnLst>
            <a:rect l="l" t="t" r="r" b="b"/>
            <a:pathLst>
              <a:path w="1659566" h="1290181">
                <a:moveTo>
                  <a:pt x="914400" y="1290181"/>
                </a:moveTo>
                <a:cubicBezTo>
                  <a:pt x="1347592" y="921707"/>
                  <a:pt x="1780784" y="553233"/>
                  <a:pt x="1628384" y="338203"/>
                </a:cubicBezTo>
                <a:cubicBezTo>
                  <a:pt x="1475984" y="123173"/>
                  <a:pt x="737992" y="61586"/>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3917" y="2047555"/>
            <a:ext cx="1068935" cy="923330"/>
          </a:xfrm>
          <a:prstGeom prst="rect">
            <a:avLst/>
          </a:prstGeom>
          <a:noFill/>
        </p:spPr>
        <p:txBody>
          <a:bodyPr wrap="square" rtlCol="0">
            <a:spAutoFit/>
          </a:bodyPr>
          <a:lstStyle/>
          <a:p>
            <a:r>
              <a:rPr lang="en-US" b="1" dirty="0" smtClean="0">
                <a:solidFill>
                  <a:schemeClr val="accent5">
                    <a:lumMod val="50000"/>
                  </a:schemeClr>
                </a:solidFill>
              </a:rPr>
              <a:t>Source program in C++</a:t>
            </a:r>
            <a:endParaRPr lang="en-US" b="1" dirty="0">
              <a:solidFill>
                <a:schemeClr val="accent5">
                  <a:lumMod val="50000"/>
                </a:schemeClr>
              </a:solidFill>
            </a:endParaRPr>
          </a:p>
        </p:txBody>
      </p:sp>
      <p:cxnSp>
        <p:nvCxnSpPr>
          <p:cNvPr id="21" name="Straight Connector 20"/>
          <p:cNvCxnSpPr/>
          <p:nvPr/>
        </p:nvCxnSpPr>
        <p:spPr>
          <a:xfrm>
            <a:off x="216622" y="2970885"/>
            <a:ext cx="0" cy="76352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4" idx="1"/>
          </p:cNvCxnSpPr>
          <p:nvPr/>
        </p:nvCxnSpPr>
        <p:spPr>
          <a:xfrm>
            <a:off x="216622" y="3734410"/>
            <a:ext cx="152705"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03218" y="4767127"/>
            <a:ext cx="1256684" cy="369332"/>
          </a:xfrm>
          <a:prstGeom prst="rect">
            <a:avLst/>
          </a:prstGeom>
          <a:noFill/>
        </p:spPr>
        <p:txBody>
          <a:bodyPr wrap="square" rtlCol="0">
            <a:spAutoFit/>
          </a:bodyPr>
          <a:lstStyle/>
          <a:p>
            <a:r>
              <a:rPr lang="en-US" dirty="0" smtClean="0"/>
              <a:t>C program</a:t>
            </a:r>
            <a:endParaRPr lang="en-US" dirty="0"/>
          </a:p>
        </p:txBody>
      </p:sp>
      <p:sp>
        <p:nvSpPr>
          <p:cNvPr id="24" name="TextBox 23"/>
          <p:cNvSpPr txBox="1"/>
          <p:nvPr/>
        </p:nvSpPr>
        <p:spPr>
          <a:xfrm>
            <a:off x="2965312" y="4534943"/>
            <a:ext cx="1068935" cy="646331"/>
          </a:xfrm>
          <a:prstGeom prst="rect">
            <a:avLst/>
          </a:prstGeom>
          <a:noFill/>
        </p:spPr>
        <p:txBody>
          <a:bodyPr wrap="square" rtlCol="0">
            <a:spAutoFit/>
          </a:bodyPr>
          <a:lstStyle/>
          <a:p>
            <a:r>
              <a:rPr lang="en-US" dirty="0" smtClean="0"/>
              <a:t>Assembly program</a:t>
            </a:r>
            <a:endParaRPr lang="en-US" dirty="0"/>
          </a:p>
        </p:txBody>
      </p:sp>
      <p:sp>
        <p:nvSpPr>
          <p:cNvPr id="25" name="TextBox 24"/>
          <p:cNvSpPr txBox="1"/>
          <p:nvPr/>
        </p:nvSpPr>
        <p:spPr>
          <a:xfrm>
            <a:off x="4568714" y="4547990"/>
            <a:ext cx="1068935" cy="923330"/>
          </a:xfrm>
          <a:prstGeom prst="rect">
            <a:avLst/>
          </a:prstGeom>
          <a:noFill/>
        </p:spPr>
        <p:txBody>
          <a:bodyPr wrap="square" rtlCol="0">
            <a:spAutoFit/>
          </a:bodyPr>
          <a:lstStyle/>
          <a:p>
            <a:r>
              <a:rPr lang="en-US" dirty="0"/>
              <a:t>M</a:t>
            </a:r>
            <a:r>
              <a:rPr lang="en-US" dirty="0" smtClean="0"/>
              <a:t>/c language program</a:t>
            </a:r>
            <a:endParaRPr lang="en-US" dirty="0"/>
          </a:p>
        </p:txBody>
      </p:sp>
      <p:cxnSp>
        <p:nvCxnSpPr>
          <p:cNvPr id="26" name="Straight Arrow Connector 25"/>
          <p:cNvCxnSpPr>
            <a:stCxn id="23" idx="0"/>
          </p:cNvCxnSpPr>
          <p:nvPr/>
        </p:nvCxnSpPr>
        <p:spPr>
          <a:xfrm flipV="1">
            <a:off x="2031560" y="4192527"/>
            <a:ext cx="0" cy="574600"/>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576131" y="4192525"/>
            <a:ext cx="1" cy="342418"/>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0"/>
          </p:cNvCxnSpPr>
          <p:nvPr/>
        </p:nvCxnSpPr>
        <p:spPr>
          <a:xfrm flipV="1">
            <a:off x="5103182" y="4192528"/>
            <a:ext cx="0" cy="355462"/>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51872" y="2512770"/>
            <a:ext cx="763525" cy="369332"/>
          </a:xfrm>
          <a:prstGeom prst="rect">
            <a:avLst/>
          </a:prstGeom>
          <a:noFill/>
        </p:spPr>
        <p:txBody>
          <a:bodyPr wrap="square" rtlCol="0">
            <a:spAutoFit/>
          </a:bodyPr>
          <a:lstStyle/>
          <a:p>
            <a:r>
              <a:rPr lang="en-US" b="1" dirty="0" smtClean="0">
                <a:solidFill>
                  <a:schemeClr val="accent5">
                    <a:lumMod val="50000"/>
                  </a:schemeClr>
                </a:solidFill>
              </a:rPr>
              <a:t>Data </a:t>
            </a:r>
            <a:endParaRPr lang="en-US" b="1" dirty="0">
              <a:solidFill>
                <a:schemeClr val="accent5">
                  <a:lumMod val="50000"/>
                </a:schemeClr>
              </a:solidFill>
            </a:endParaRPr>
          </a:p>
        </p:txBody>
      </p:sp>
      <p:sp>
        <p:nvSpPr>
          <p:cNvPr id="30" name="TextBox 29"/>
          <p:cNvSpPr txBox="1"/>
          <p:nvPr/>
        </p:nvSpPr>
        <p:spPr>
          <a:xfrm>
            <a:off x="7928223" y="4865183"/>
            <a:ext cx="916229" cy="369332"/>
          </a:xfrm>
          <a:prstGeom prst="rect">
            <a:avLst/>
          </a:prstGeom>
          <a:noFill/>
        </p:spPr>
        <p:txBody>
          <a:bodyPr wrap="square" rtlCol="0">
            <a:spAutoFit/>
          </a:bodyPr>
          <a:lstStyle/>
          <a:p>
            <a:r>
              <a:rPr lang="en-US" b="1" dirty="0" smtClean="0">
                <a:solidFill>
                  <a:schemeClr val="accent5">
                    <a:lumMod val="50000"/>
                  </a:schemeClr>
                </a:solidFill>
              </a:rPr>
              <a:t>Result </a:t>
            </a:r>
            <a:endParaRPr lang="en-US" b="1" dirty="0">
              <a:solidFill>
                <a:schemeClr val="accent5">
                  <a:lumMod val="50000"/>
                </a:schemeClr>
              </a:solidFill>
            </a:endParaRPr>
          </a:p>
        </p:txBody>
      </p:sp>
      <p:cxnSp>
        <p:nvCxnSpPr>
          <p:cNvPr id="31" name="Straight Arrow Connector 30"/>
          <p:cNvCxnSpPr>
            <a:stCxn id="29" idx="2"/>
          </p:cNvCxnSpPr>
          <p:nvPr/>
        </p:nvCxnSpPr>
        <p:spPr>
          <a:xfrm flipH="1">
            <a:off x="8233634" y="2882102"/>
            <a:ext cx="1" cy="41224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2"/>
          </p:cNvCxnSpPr>
          <p:nvPr/>
        </p:nvCxnSpPr>
        <p:spPr>
          <a:xfrm>
            <a:off x="8345384" y="4192525"/>
            <a:ext cx="0" cy="45811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86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par>
                                <p:cTn id="56" presetID="22" presetClass="entr" presetSubtype="4"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par>
                                <p:cTn id="59" presetID="22" presetClass="entr" presetSubtype="4"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down)">
                                      <p:cBhvr>
                                        <p:cTn id="61" dur="500"/>
                                        <p:tgtEl>
                                          <p:spTgt spid="2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down)">
                                      <p:cBhvr>
                                        <p:cTn id="64" dur="500"/>
                                        <p:tgtEl>
                                          <p:spTgt spid="23"/>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down)">
                                      <p:cBhvr>
                                        <p:cTn id="70" dur="500"/>
                                        <p:tgtEl>
                                          <p:spTgt spid="25"/>
                                        </p:tgtEl>
                                      </p:cBhvr>
                                    </p:animEffect>
                                  </p:childTnLst>
                                </p:cTn>
                              </p:par>
                              <p:par>
                                <p:cTn id="71" presetID="22" presetClass="entr" presetSubtype="4"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down)">
                                      <p:cBhvr>
                                        <p:cTn id="73" dur="500"/>
                                        <p:tgtEl>
                                          <p:spTgt spid="26"/>
                                        </p:tgtEl>
                                      </p:cBhvr>
                                    </p:animEffect>
                                  </p:childTnLst>
                                </p:cTn>
                              </p:par>
                              <p:par>
                                <p:cTn id="74" presetID="22" presetClass="entr" presetSubtype="4"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ipe(down)">
                                      <p:cBhvr>
                                        <p:cTn id="76" dur="500"/>
                                        <p:tgtEl>
                                          <p:spTgt spid="27"/>
                                        </p:tgtEl>
                                      </p:cBhvr>
                                    </p:animEffect>
                                  </p:childTnLst>
                                </p:cTn>
                              </p:par>
                              <p:par>
                                <p:cTn id="77" presetID="22" presetClass="entr" presetSubtype="4"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down)">
                                      <p:cBhvr>
                                        <p:cTn id="82" dur="500"/>
                                        <p:tgtEl>
                                          <p:spTgt spid="2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down)">
                                      <p:cBhvr>
                                        <p:cTn id="85" dur="500"/>
                                        <p:tgtEl>
                                          <p:spTgt spid="30"/>
                                        </p:tgtEl>
                                      </p:cBhvr>
                                    </p:animEffect>
                                  </p:childTnLst>
                                </p:cTn>
                              </p:par>
                              <p:par>
                                <p:cTn id="86" presetID="22" presetClass="entr" presetSubtype="4"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down)">
                                      <p:cBhvr>
                                        <p:cTn id="88" dur="500"/>
                                        <p:tgtEl>
                                          <p:spTgt spid="31"/>
                                        </p:tgtEl>
                                      </p:cBhvr>
                                    </p:animEffect>
                                  </p:childTnLst>
                                </p:cTn>
                              </p:par>
                              <p:par>
                                <p:cTn id="89" presetID="22" presetClass="entr" presetSubtype="4"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3" grpId="0"/>
      <p:bldP spid="24" grpId="0"/>
      <p:bldP spid="25"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Processing Activity</a:t>
            </a:r>
            <a:endParaRPr lang="en-US" dirty="0"/>
          </a:p>
        </p:txBody>
      </p:sp>
      <p:sp>
        <p:nvSpPr>
          <p:cNvPr id="3" name="Content Placeholder 2"/>
          <p:cNvSpPr>
            <a:spLocks noGrp="1"/>
          </p:cNvSpPr>
          <p:nvPr>
            <p:ph idx="1"/>
          </p:nvPr>
        </p:nvSpPr>
        <p:spPr/>
        <p:txBody>
          <a:bodyPr/>
          <a:lstStyle/>
          <a:p>
            <a:r>
              <a:rPr lang="en-US" dirty="0" smtClean="0"/>
              <a:t>Program Translation Characteristics</a:t>
            </a:r>
          </a:p>
          <a:p>
            <a:pPr lvl="1"/>
            <a:r>
              <a:rPr lang="en-US" dirty="0"/>
              <a:t>A program must be translated before it can be executed.</a:t>
            </a:r>
          </a:p>
          <a:p>
            <a:pPr lvl="1"/>
            <a:endParaRPr lang="en-US" dirty="0"/>
          </a:p>
          <a:p>
            <a:pPr lvl="1"/>
            <a:r>
              <a:rPr lang="en-US" dirty="0"/>
              <a:t>Translated program is saved in memory, so can be executed later without the need of translation.</a:t>
            </a:r>
          </a:p>
          <a:p>
            <a:pPr lvl="1"/>
            <a:endParaRPr lang="en-US" dirty="0"/>
          </a:p>
          <a:p>
            <a:pPr lvl="1"/>
            <a:r>
              <a:rPr lang="en-US" dirty="0"/>
              <a:t>If source program is modified then it must be re-translated before execution</a:t>
            </a:r>
            <a:r>
              <a:rPr lang="en-US" dirty="0" smtClean="0"/>
              <a:t>.</a:t>
            </a:r>
            <a:endParaRPr lang="en-US" dirty="0"/>
          </a:p>
        </p:txBody>
      </p:sp>
    </p:spTree>
    <p:extLst>
      <p:ext uri="{BB962C8B-B14F-4D97-AF65-F5344CB8AC3E}">
        <p14:creationId xmlns:p14="http://schemas.microsoft.com/office/powerpoint/2010/main" val="26931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of Language Processing</a:t>
            </a:r>
          </a:p>
        </p:txBody>
      </p:sp>
      <p:sp>
        <p:nvSpPr>
          <p:cNvPr id="4" name="Content Placeholder 2"/>
          <p:cNvSpPr>
            <a:spLocks noGrp="1"/>
          </p:cNvSpPr>
          <p:nvPr>
            <p:ph idx="1"/>
          </p:nvPr>
        </p:nvSpPr>
        <p:spPr>
          <a:xfrm>
            <a:off x="288330" y="1143000"/>
            <a:ext cx="8246070" cy="1143000"/>
          </a:xfrm>
        </p:spPr>
        <p:txBody>
          <a:bodyPr>
            <a:noAutofit/>
          </a:bodyPr>
          <a:lstStyle/>
          <a:p>
            <a:pPr marL="0" indent="0" algn="ctr">
              <a:buNone/>
            </a:pPr>
            <a:r>
              <a:rPr lang="en-US" b="1" i="1" dirty="0" smtClean="0">
                <a:solidFill>
                  <a:srgbClr val="C00000"/>
                </a:solidFill>
              </a:rPr>
              <a:t>Language processing 	    = 	Analysis </a:t>
            </a:r>
            <a:r>
              <a:rPr lang="en-US" b="1" i="1" dirty="0">
                <a:solidFill>
                  <a:srgbClr val="C00000"/>
                </a:solidFill>
              </a:rPr>
              <a:t>of </a:t>
            </a:r>
            <a:r>
              <a:rPr lang="en-US" b="1" i="1" dirty="0" smtClean="0">
                <a:solidFill>
                  <a:srgbClr val="C00000"/>
                </a:solidFill>
              </a:rPr>
              <a:t>Source Program </a:t>
            </a:r>
            <a:r>
              <a:rPr lang="en-US" b="1" i="1" dirty="0" smtClean="0">
                <a:solidFill>
                  <a:srgbClr val="002060"/>
                </a:solidFill>
              </a:rPr>
              <a:t>+</a:t>
            </a:r>
            <a:r>
              <a:rPr lang="en-US" b="1" i="1" dirty="0" smtClean="0">
                <a:solidFill>
                  <a:srgbClr val="C00000"/>
                </a:solidFill>
              </a:rPr>
              <a:t> </a:t>
            </a:r>
          </a:p>
          <a:p>
            <a:pPr marL="0" indent="0" algn="ctr">
              <a:buNone/>
            </a:pPr>
            <a:r>
              <a:rPr lang="en-US" b="1" i="1" dirty="0">
                <a:solidFill>
                  <a:srgbClr val="C00000"/>
                </a:solidFill>
              </a:rPr>
              <a:t>	</a:t>
            </a:r>
            <a:r>
              <a:rPr lang="en-US" b="1" i="1" dirty="0" smtClean="0">
                <a:solidFill>
                  <a:srgbClr val="C00000"/>
                </a:solidFill>
              </a:rPr>
              <a:t>			Synthesis </a:t>
            </a:r>
            <a:r>
              <a:rPr lang="en-US" b="1" i="1" dirty="0">
                <a:solidFill>
                  <a:srgbClr val="C00000"/>
                </a:solidFill>
              </a:rPr>
              <a:t>of </a:t>
            </a:r>
            <a:r>
              <a:rPr lang="en-US" b="1" i="1" dirty="0" smtClean="0">
                <a:solidFill>
                  <a:srgbClr val="C00000"/>
                </a:solidFill>
              </a:rPr>
              <a:t>Target Program</a:t>
            </a:r>
            <a:endParaRPr lang="en-US" b="1" i="1" dirty="0">
              <a:solidFill>
                <a:srgbClr val="C00000"/>
              </a:solidFill>
            </a:endParaRPr>
          </a:p>
          <a:p>
            <a:endParaRPr lang="en-US" sz="2000" dirty="0" smtClean="0"/>
          </a:p>
          <a:p>
            <a:pPr marL="400050" lvl="1" indent="0">
              <a:buNone/>
            </a:pPr>
            <a:endParaRPr lang="en-US" b="1" dirty="0" smtClean="0"/>
          </a:p>
        </p:txBody>
      </p:sp>
      <p:grpSp>
        <p:nvGrpSpPr>
          <p:cNvPr id="5" name="Group 4"/>
          <p:cNvGrpSpPr>
            <a:grpSpLocks/>
          </p:cNvGrpSpPr>
          <p:nvPr/>
        </p:nvGrpSpPr>
        <p:grpSpPr bwMode="auto">
          <a:xfrm>
            <a:off x="1219200" y="2514600"/>
            <a:ext cx="6565872" cy="2595984"/>
            <a:chOff x="2558" y="3180"/>
            <a:chExt cx="7417" cy="1980"/>
          </a:xfrm>
        </p:grpSpPr>
        <p:sp>
          <p:nvSpPr>
            <p:cNvPr id="6" name="Rectangle 5"/>
            <p:cNvSpPr>
              <a:spLocks noChangeArrowheads="1"/>
            </p:cNvSpPr>
            <p:nvPr/>
          </p:nvSpPr>
          <p:spPr bwMode="auto">
            <a:xfrm>
              <a:off x="4365" y="3180"/>
              <a:ext cx="4005" cy="13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Times New Roman"/>
                </a:rPr>
                <a:t>Language Processor</a:t>
              </a:r>
              <a:endParaRPr kumimoji="0" lang="en-US" b="0" i="0" u="none" strike="noStrike" kern="0" cap="none" spc="0" normalizeH="0" baseline="0" noProof="0" dirty="0">
                <a:ln>
                  <a:noFill/>
                </a:ln>
                <a:solidFill>
                  <a:sysClr val="windowText" lastClr="000000"/>
                </a:solidFill>
                <a:effectLst/>
                <a:uLnTx/>
                <a:uFillTx/>
                <a:latin typeface="Times New Roman"/>
                <a:ea typeface="Times New Roman"/>
              </a:endParaRPr>
            </a:p>
          </p:txBody>
        </p:sp>
        <p:sp>
          <p:nvSpPr>
            <p:cNvPr id="7" name="Rectangle 6"/>
            <p:cNvSpPr>
              <a:spLocks noChangeArrowheads="1"/>
            </p:cNvSpPr>
            <p:nvPr/>
          </p:nvSpPr>
          <p:spPr bwMode="auto">
            <a:xfrm>
              <a:off x="4680" y="3510"/>
              <a:ext cx="1335" cy="61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Times New Roman"/>
                </a:rPr>
                <a:t>Analysis phase</a:t>
              </a:r>
              <a:endParaRPr kumimoji="0" lang="en-US" b="0" i="0" u="none" strike="noStrike" kern="0" cap="none" spc="0" normalizeH="0" baseline="0" noProof="0" dirty="0">
                <a:ln>
                  <a:noFill/>
                </a:ln>
                <a:solidFill>
                  <a:sysClr val="windowText" lastClr="000000"/>
                </a:solidFill>
                <a:effectLst/>
                <a:uLnTx/>
                <a:uFillTx/>
                <a:latin typeface="Times New Roman"/>
                <a:ea typeface="Times New Roman"/>
              </a:endParaRPr>
            </a:p>
          </p:txBody>
        </p:sp>
        <p:sp>
          <p:nvSpPr>
            <p:cNvPr id="8" name="Rectangle 7"/>
            <p:cNvSpPr>
              <a:spLocks noChangeArrowheads="1"/>
            </p:cNvSpPr>
            <p:nvPr/>
          </p:nvSpPr>
          <p:spPr bwMode="auto">
            <a:xfrm>
              <a:off x="6330" y="3510"/>
              <a:ext cx="1575" cy="61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Times New Roman"/>
                </a:rPr>
                <a:t>Synthesis phase</a:t>
              </a:r>
              <a:endParaRPr kumimoji="0" lang="en-US" b="0" i="0" u="none" strike="noStrike" kern="0" cap="none" spc="0" normalizeH="0" baseline="0" noProof="0" dirty="0">
                <a:ln>
                  <a:noFill/>
                </a:ln>
                <a:solidFill>
                  <a:sysClr val="windowText" lastClr="000000"/>
                </a:solidFill>
                <a:effectLst/>
                <a:uLnTx/>
                <a:uFillTx/>
                <a:latin typeface="Times New Roman"/>
                <a:ea typeface="Times New Roman"/>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Times New Roman"/>
                </a:rPr>
                <a:t> </a:t>
              </a:r>
            </a:p>
          </p:txBody>
        </p:sp>
        <p:sp>
          <p:nvSpPr>
            <p:cNvPr id="9" name="Rectangle 8"/>
            <p:cNvSpPr>
              <a:spLocks noChangeArrowheads="1"/>
            </p:cNvSpPr>
            <p:nvPr/>
          </p:nvSpPr>
          <p:spPr bwMode="auto">
            <a:xfrm>
              <a:off x="4845" y="4770"/>
              <a:ext cx="1170" cy="3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Times New Roman"/>
                </a:rPr>
                <a:t>Errors</a:t>
              </a:r>
              <a:endParaRPr kumimoji="0" lang="en-US" b="0" i="0" u="none" strike="noStrike" kern="0" cap="none" spc="0" normalizeH="0" baseline="0" noProof="0" dirty="0">
                <a:ln>
                  <a:noFill/>
                </a:ln>
                <a:solidFill>
                  <a:sysClr val="windowText" lastClr="000000"/>
                </a:solidFill>
                <a:effectLst/>
                <a:uLnTx/>
                <a:uFillTx/>
                <a:latin typeface="Times New Roman"/>
                <a:ea typeface="Times New Roman"/>
              </a:endParaRPr>
            </a:p>
          </p:txBody>
        </p:sp>
        <p:sp>
          <p:nvSpPr>
            <p:cNvPr id="10" name="Rectangle 9"/>
            <p:cNvSpPr>
              <a:spLocks noChangeArrowheads="1"/>
            </p:cNvSpPr>
            <p:nvPr/>
          </p:nvSpPr>
          <p:spPr bwMode="auto">
            <a:xfrm>
              <a:off x="6435" y="4755"/>
              <a:ext cx="1170" cy="3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Times New Roman"/>
                </a:rPr>
                <a:t>Errors</a:t>
              </a:r>
              <a:endParaRPr kumimoji="0" lang="en-US" b="0" i="0" u="none" strike="noStrike" kern="0" cap="none" spc="0" normalizeH="0" baseline="0" noProof="0" dirty="0">
                <a:ln>
                  <a:noFill/>
                </a:ln>
                <a:solidFill>
                  <a:sysClr val="windowText" lastClr="000000"/>
                </a:solidFill>
                <a:effectLst/>
                <a:uLnTx/>
                <a:uFillTx/>
                <a:latin typeface="Times New Roman"/>
                <a:ea typeface="Times New Roman"/>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Times New Roman"/>
                </a:rPr>
                <a:t> </a:t>
              </a:r>
            </a:p>
          </p:txBody>
        </p:sp>
        <p:sp>
          <p:nvSpPr>
            <p:cNvPr id="11" name="Rectangle 10"/>
            <p:cNvSpPr>
              <a:spLocks noChangeArrowheads="1"/>
            </p:cNvSpPr>
            <p:nvPr/>
          </p:nvSpPr>
          <p:spPr bwMode="auto">
            <a:xfrm>
              <a:off x="2558" y="3510"/>
              <a:ext cx="1432" cy="61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Times New Roman"/>
                </a:rPr>
                <a:t>Source Program</a:t>
              </a:r>
              <a:endParaRPr kumimoji="0" lang="en-US" b="0" i="0" u="none" strike="noStrike" kern="0" cap="none" spc="0" normalizeH="0" baseline="0" noProof="0" dirty="0">
                <a:ln>
                  <a:noFill/>
                </a:ln>
                <a:solidFill>
                  <a:sysClr val="windowText" lastClr="000000"/>
                </a:solidFill>
                <a:effectLst/>
                <a:uLnTx/>
                <a:uFillTx/>
                <a:latin typeface="Times New Roman"/>
                <a:ea typeface="Times New Roman"/>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Times New Roman"/>
                  <a:ea typeface="Times New Roman"/>
                </a:rPr>
                <a:t> </a:t>
              </a:r>
            </a:p>
          </p:txBody>
        </p:sp>
        <p:sp>
          <p:nvSpPr>
            <p:cNvPr id="12" name="Rectangle 11"/>
            <p:cNvSpPr>
              <a:spLocks noChangeArrowheads="1"/>
            </p:cNvSpPr>
            <p:nvPr/>
          </p:nvSpPr>
          <p:spPr bwMode="auto">
            <a:xfrm>
              <a:off x="8542" y="3450"/>
              <a:ext cx="1433" cy="61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Times New Roman"/>
                </a:rPr>
                <a:t>Target Program</a:t>
              </a:r>
              <a:endParaRPr kumimoji="0" lang="en-US" b="0" i="0" u="none" strike="noStrike" kern="0" cap="none" spc="0" normalizeH="0" baseline="0" noProof="0" dirty="0">
                <a:ln>
                  <a:noFill/>
                </a:ln>
                <a:solidFill>
                  <a:sysClr val="windowText" lastClr="000000"/>
                </a:solidFill>
                <a:effectLst/>
                <a:uLnTx/>
                <a:uFillTx/>
                <a:latin typeface="Times New Roman"/>
                <a:ea typeface="Times New Roman"/>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Times New Roman"/>
                  <a:ea typeface="Times New Roman"/>
                </a:rPr>
                <a:t> </a:t>
              </a:r>
            </a:p>
          </p:txBody>
        </p:sp>
        <p:cxnSp>
          <p:nvCxnSpPr>
            <p:cNvPr id="13" name="AutoShape 46"/>
            <p:cNvCxnSpPr>
              <a:cxnSpLocks noChangeShapeType="1"/>
            </p:cNvCxnSpPr>
            <p:nvPr/>
          </p:nvCxnSpPr>
          <p:spPr bwMode="auto">
            <a:xfrm>
              <a:off x="3990" y="3795"/>
              <a:ext cx="690" cy="0"/>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4" name="AutoShape 48"/>
            <p:cNvCxnSpPr>
              <a:cxnSpLocks noChangeShapeType="1"/>
            </p:cNvCxnSpPr>
            <p:nvPr/>
          </p:nvCxnSpPr>
          <p:spPr bwMode="auto">
            <a:xfrm>
              <a:off x="5415" y="4125"/>
              <a:ext cx="0" cy="645"/>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5" name="AutoShape 49"/>
            <p:cNvCxnSpPr>
              <a:cxnSpLocks noChangeShapeType="1"/>
            </p:cNvCxnSpPr>
            <p:nvPr/>
          </p:nvCxnSpPr>
          <p:spPr bwMode="auto">
            <a:xfrm>
              <a:off x="6960" y="4125"/>
              <a:ext cx="0" cy="645"/>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6" name="AutoShape 50"/>
            <p:cNvCxnSpPr>
              <a:cxnSpLocks noChangeShapeType="1"/>
            </p:cNvCxnSpPr>
            <p:nvPr/>
          </p:nvCxnSpPr>
          <p:spPr bwMode="auto">
            <a:xfrm>
              <a:off x="6015" y="3795"/>
              <a:ext cx="315" cy="0"/>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grpSp>
    </p:spTree>
    <p:extLst>
      <p:ext uri="{BB962C8B-B14F-4D97-AF65-F5344CB8AC3E}">
        <p14:creationId xmlns:p14="http://schemas.microsoft.com/office/powerpoint/2010/main" val="2245211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smtClean="0"/>
              <a:t>Overview </a:t>
            </a:r>
            <a:r>
              <a:rPr lang="en-US" dirty="0"/>
              <a:t>of Language Processors </a:t>
            </a:r>
          </a:p>
          <a:p>
            <a:r>
              <a:rPr lang="en-US" dirty="0"/>
              <a:t>Programming Languages and Language </a:t>
            </a:r>
            <a:r>
              <a:rPr lang="en-US" dirty="0" smtClean="0"/>
              <a:t>Processors</a:t>
            </a:r>
          </a:p>
          <a:p>
            <a:r>
              <a:rPr lang="en-US" dirty="0" smtClean="0"/>
              <a:t>Language </a:t>
            </a:r>
            <a:r>
              <a:rPr lang="en-US" dirty="0"/>
              <a:t>Processing </a:t>
            </a:r>
            <a:r>
              <a:rPr lang="en-US" dirty="0" smtClean="0"/>
              <a:t>Activities</a:t>
            </a:r>
          </a:p>
          <a:p>
            <a:r>
              <a:rPr lang="en-US" dirty="0" smtClean="0"/>
              <a:t>Program Execution</a:t>
            </a:r>
          </a:p>
          <a:p>
            <a:r>
              <a:rPr lang="en-US" dirty="0" smtClean="0"/>
              <a:t>Fundamental </a:t>
            </a:r>
            <a:r>
              <a:rPr lang="en-US" dirty="0"/>
              <a:t>of Language </a:t>
            </a:r>
            <a:r>
              <a:rPr lang="en-US" dirty="0" smtClean="0"/>
              <a:t>Processing</a:t>
            </a:r>
          </a:p>
          <a:p>
            <a:r>
              <a:rPr lang="en-US" dirty="0" smtClean="0"/>
              <a:t>Symbol </a:t>
            </a:r>
            <a:r>
              <a:rPr lang="en-US" dirty="0"/>
              <a:t>Tables </a:t>
            </a:r>
          </a:p>
          <a:p>
            <a:r>
              <a:rPr lang="en-US" dirty="0"/>
              <a:t>Data Structures for Language Processing: Search Data structures, Allocation Data Structures. 	</a:t>
            </a:r>
          </a:p>
          <a:p>
            <a:endParaRPr lang="en-US" dirty="0"/>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of Language Processing</a:t>
            </a:r>
          </a:p>
        </p:txBody>
      </p:sp>
      <p:sp>
        <p:nvSpPr>
          <p:cNvPr id="17" name="Content Placeholder 16"/>
          <p:cNvSpPr>
            <a:spLocks noGrp="1"/>
          </p:cNvSpPr>
          <p:nvPr>
            <p:ph idx="1"/>
          </p:nvPr>
        </p:nvSpPr>
        <p:spPr/>
        <p:txBody>
          <a:bodyPr/>
          <a:lstStyle/>
          <a:p>
            <a:r>
              <a:rPr lang="en-US" dirty="0"/>
              <a:t>A specification of the source language forms the basis of source program analysis.</a:t>
            </a:r>
          </a:p>
          <a:p>
            <a:pPr marL="857250" lvl="1" indent="-457200">
              <a:buFont typeface="+mj-lt"/>
              <a:buAutoNum type="arabicPeriod"/>
            </a:pPr>
            <a:r>
              <a:rPr lang="en-US" dirty="0"/>
              <a:t>Lexical rules govern formation of valid lexical units in the source </a:t>
            </a:r>
            <a:r>
              <a:rPr lang="en-US" dirty="0" smtClean="0"/>
              <a:t>language.</a:t>
            </a:r>
          </a:p>
          <a:p>
            <a:pPr marL="857250" lvl="1" indent="-457200">
              <a:buFont typeface="+mj-lt"/>
              <a:buAutoNum type="arabicPeriod"/>
            </a:pPr>
            <a:r>
              <a:rPr lang="en-US" dirty="0" smtClean="0"/>
              <a:t>Syntax </a:t>
            </a:r>
            <a:r>
              <a:rPr lang="en-US" dirty="0"/>
              <a:t>rules govern formation of valid statements in the source </a:t>
            </a:r>
            <a:r>
              <a:rPr lang="en-US" dirty="0" smtClean="0"/>
              <a:t>language.</a:t>
            </a:r>
          </a:p>
          <a:p>
            <a:pPr marL="857250" lvl="1" indent="-457200">
              <a:buFont typeface="+mj-lt"/>
              <a:buAutoNum type="arabicPeriod"/>
            </a:pPr>
            <a:r>
              <a:rPr lang="en-US" dirty="0" smtClean="0"/>
              <a:t>Semantic </a:t>
            </a:r>
            <a:r>
              <a:rPr lang="en-US" dirty="0"/>
              <a:t>rules associate meanings with valid statements of the source language</a:t>
            </a:r>
            <a:r>
              <a:rPr lang="en-US" dirty="0" smtClean="0"/>
              <a:t>.</a:t>
            </a:r>
            <a:endParaRPr lang="en-US" dirty="0"/>
          </a:p>
        </p:txBody>
      </p:sp>
    </p:spTree>
    <p:extLst>
      <p:ext uri="{BB962C8B-B14F-4D97-AF65-F5344CB8AC3E}">
        <p14:creationId xmlns:p14="http://schemas.microsoft.com/office/powerpoint/2010/main" val="4195689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Analysis </a:t>
            </a:r>
            <a:r>
              <a:rPr lang="en-US" dirty="0" smtClean="0"/>
              <a:t>phase</a:t>
            </a:r>
            <a:endParaRPr lang="en-US" dirty="0"/>
          </a:p>
        </p:txBody>
      </p:sp>
      <p:sp>
        <p:nvSpPr>
          <p:cNvPr id="6" name="Content Placeholder 5"/>
          <p:cNvSpPr>
            <a:spLocks noGrp="1"/>
          </p:cNvSpPr>
          <p:nvPr>
            <p:ph sz="half" idx="2"/>
          </p:nvPr>
        </p:nvSpPr>
        <p:spPr/>
        <p:txBody>
          <a:bodyPr/>
          <a:lstStyle/>
          <a:p>
            <a:r>
              <a:rPr lang="en-US" dirty="0"/>
              <a:t>Analysis phase uses each component of source language to determine relevant information concerning a statement in the source statement. </a:t>
            </a:r>
          </a:p>
          <a:p>
            <a:r>
              <a:rPr lang="en-US" dirty="0" smtClean="0"/>
              <a:t>Analysis </a:t>
            </a:r>
            <a:r>
              <a:rPr lang="en-US" dirty="0"/>
              <a:t>of source statement consists of lexical, syntax and semantic analysis. (Front end</a:t>
            </a:r>
            <a:r>
              <a:rPr lang="en-US" dirty="0" smtClean="0"/>
              <a:t>)</a:t>
            </a:r>
            <a:endParaRPr lang="en-US" dirty="0"/>
          </a:p>
        </p:txBody>
      </p:sp>
      <p:sp>
        <p:nvSpPr>
          <p:cNvPr id="7" name="Text Placeholder 6"/>
          <p:cNvSpPr>
            <a:spLocks noGrp="1"/>
          </p:cNvSpPr>
          <p:nvPr>
            <p:ph type="body" sz="quarter" idx="3"/>
          </p:nvPr>
        </p:nvSpPr>
        <p:spPr/>
        <p:txBody>
          <a:bodyPr/>
          <a:lstStyle/>
          <a:p>
            <a:r>
              <a:rPr lang="en-US" dirty="0"/>
              <a:t>Synthesis </a:t>
            </a:r>
            <a:r>
              <a:rPr lang="en-US" dirty="0" smtClean="0"/>
              <a:t>phase</a:t>
            </a:r>
            <a:endParaRPr lang="en-US" dirty="0"/>
          </a:p>
        </p:txBody>
      </p:sp>
      <p:sp>
        <p:nvSpPr>
          <p:cNvPr id="8" name="Content Placeholder 7"/>
          <p:cNvSpPr>
            <a:spLocks noGrp="1"/>
          </p:cNvSpPr>
          <p:nvPr>
            <p:ph sz="quarter" idx="4"/>
          </p:nvPr>
        </p:nvSpPr>
        <p:spPr/>
        <p:txBody>
          <a:bodyPr/>
          <a:lstStyle/>
          <a:p>
            <a:r>
              <a:rPr lang="en-US" dirty="0"/>
              <a:t>While, synthesis phase is concerned with the construction of target language. </a:t>
            </a:r>
          </a:p>
          <a:p>
            <a:endParaRPr lang="en-US" dirty="0" smtClean="0"/>
          </a:p>
          <a:p>
            <a:pPr marL="0" indent="0">
              <a:buNone/>
            </a:pPr>
            <a:endParaRPr lang="en-US" dirty="0"/>
          </a:p>
          <a:p>
            <a:r>
              <a:rPr lang="en-US" dirty="0"/>
              <a:t>It includes mainly two activities memory allocation and code generation. (Back end</a:t>
            </a:r>
            <a:r>
              <a:rPr lang="en-US" dirty="0" smtClean="0"/>
              <a:t>)</a:t>
            </a:r>
            <a:endParaRPr lang="en-US" dirty="0"/>
          </a:p>
        </p:txBody>
      </p:sp>
      <p:sp>
        <p:nvSpPr>
          <p:cNvPr id="4" name="Title 3"/>
          <p:cNvSpPr>
            <a:spLocks noGrp="1"/>
          </p:cNvSpPr>
          <p:nvPr>
            <p:ph type="title"/>
          </p:nvPr>
        </p:nvSpPr>
        <p:spPr/>
        <p:txBody>
          <a:bodyPr/>
          <a:lstStyle/>
          <a:p>
            <a:r>
              <a:rPr lang="en-US" dirty="0" smtClean="0"/>
              <a:t>Phases of Language Processor</a:t>
            </a:r>
            <a:endParaRPr lang="en-US" dirty="0"/>
          </a:p>
        </p:txBody>
      </p:sp>
    </p:spTree>
    <p:extLst>
      <p:ext uri="{BB962C8B-B14F-4D97-AF65-F5344CB8AC3E}">
        <p14:creationId xmlns:p14="http://schemas.microsoft.com/office/powerpoint/2010/main" val="1214460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Language Processor</a:t>
            </a:r>
            <a:endParaRPr lang="en-US" dirty="0"/>
          </a:p>
        </p:txBody>
      </p:sp>
      <p:sp>
        <p:nvSpPr>
          <p:cNvPr id="8" name="Content Placeholder 7"/>
          <p:cNvSpPr>
            <a:spLocks noGrp="1"/>
          </p:cNvSpPr>
          <p:nvPr>
            <p:ph idx="1"/>
          </p:nvPr>
        </p:nvSpPr>
        <p:spPr/>
        <p:txBody>
          <a:bodyPr/>
          <a:lstStyle/>
          <a:p>
            <a:r>
              <a:rPr lang="en-US" i="1" dirty="0">
                <a:solidFill>
                  <a:schemeClr val="tx2"/>
                </a:solidFill>
              </a:rPr>
              <a:t>Forward reference</a:t>
            </a:r>
            <a:r>
              <a:rPr lang="en-US" dirty="0"/>
              <a:t>: a forward reference of a program entity is a reference to the entity which precedes its definition in the program.</a:t>
            </a:r>
          </a:p>
          <a:p>
            <a:endParaRPr lang="en-US" dirty="0"/>
          </a:p>
          <a:p>
            <a:r>
              <a:rPr lang="en-US" i="1" dirty="0">
                <a:solidFill>
                  <a:schemeClr val="tx2"/>
                </a:solidFill>
              </a:rPr>
              <a:t>Language processor pass</a:t>
            </a:r>
            <a:r>
              <a:rPr lang="en-US" dirty="0"/>
              <a:t>: a language processor pass is the processing of every statement in a source program, or in its equivalent representation  to perform language processing function.</a:t>
            </a:r>
          </a:p>
        </p:txBody>
      </p:sp>
    </p:spTree>
    <p:extLst>
      <p:ext uri="{BB962C8B-B14F-4D97-AF65-F5344CB8AC3E}">
        <p14:creationId xmlns:p14="http://schemas.microsoft.com/office/powerpoint/2010/main" val="58962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Processor Pass</a:t>
            </a:r>
            <a:endParaRPr lang="en-US" dirty="0"/>
          </a:p>
        </p:txBody>
      </p:sp>
      <p:sp>
        <p:nvSpPr>
          <p:cNvPr id="3" name="Content Placeholder 2"/>
          <p:cNvSpPr>
            <a:spLocks noGrp="1"/>
          </p:cNvSpPr>
          <p:nvPr>
            <p:ph idx="1"/>
          </p:nvPr>
        </p:nvSpPr>
        <p:spPr/>
        <p:txBody>
          <a:bodyPr/>
          <a:lstStyle/>
          <a:p>
            <a:r>
              <a:rPr lang="en-US" dirty="0"/>
              <a:t>Pass I</a:t>
            </a:r>
          </a:p>
          <a:p>
            <a:pPr lvl="1"/>
            <a:r>
              <a:rPr lang="en-US" dirty="0"/>
              <a:t>Perform analysis of the source program and note relevant </a:t>
            </a:r>
            <a:r>
              <a:rPr lang="en-US" dirty="0" smtClean="0"/>
              <a:t>information.</a:t>
            </a:r>
          </a:p>
          <a:p>
            <a:pPr lvl="1"/>
            <a:r>
              <a:rPr lang="en-US" dirty="0" smtClean="0"/>
              <a:t>The </a:t>
            </a:r>
            <a:r>
              <a:rPr lang="en-US" dirty="0"/>
              <a:t>first pass performs analysis of the source program and reflects its results in the intermediate representation.</a:t>
            </a:r>
          </a:p>
          <a:p>
            <a:endParaRPr lang="en-US" dirty="0"/>
          </a:p>
          <a:p>
            <a:r>
              <a:rPr lang="en-US" dirty="0"/>
              <a:t>Pass II</a:t>
            </a:r>
          </a:p>
          <a:p>
            <a:pPr lvl="1"/>
            <a:r>
              <a:rPr lang="en-US" dirty="0"/>
              <a:t>Perform synthesis of target </a:t>
            </a:r>
            <a:r>
              <a:rPr lang="en-US" dirty="0" smtClean="0"/>
              <a:t>program.</a:t>
            </a:r>
          </a:p>
          <a:p>
            <a:pPr lvl="1"/>
            <a:r>
              <a:rPr lang="en-US" dirty="0" smtClean="0"/>
              <a:t>The </a:t>
            </a:r>
            <a:r>
              <a:rPr lang="en-US" dirty="0"/>
              <a:t>second pass reads and analyzes the intermediate representation to perform synthesis of the target program</a:t>
            </a:r>
            <a:r>
              <a:rPr lang="en-US" dirty="0" smtClean="0"/>
              <a:t>.</a:t>
            </a:r>
            <a:endParaRPr lang="en-US" dirty="0"/>
          </a:p>
        </p:txBody>
      </p:sp>
    </p:spTree>
    <p:extLst>
      <p:ext uri="{BB962C8B-B14F-4D97-AF65-F5344CB8AC3E}">
        <p14:creationId xmlns:p14="http://schemas.microsoft.com/office/powerpoint/2010/main" val="199621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Two-pass schematic of language processor </a:t>
            </a:r>
          </a:p>
        </p:txBody>
      </p:sp>
      <p:grpSp>
        <p:nvGrpSpPr>
          <p:cNvPr id="4" name="Group 3"/>
          <p:cNvGrpSpPr>
            <a:grpSpLocks/>
          </p:cNvGrpSpPr>
          <p:nvPr/>
        </p:nvGrpSpPr>
        <p:grpSpPr bwMode="auto">
          <a:xfrm>
            <a:off x="1177964" y="1447800"/>
            <a:ext cx="6788071" cy="3511713"/>
            <a:chOff x="2397" y="2220"/>
            <a:chExt cx="7626" cy="2467"/>
          </a:xfrm>
        </p:grpSpPr>
        <p:sp>
          <p:nvSpPr>
            <p:cNvPr id="5" name="Rectangle 4"/>
            <p:cNvSpPr>
              <a:spLocks noChangeArrowheads="1"/>
            </p:cNvSpPr>
            <p:nvPr/>
          </p:nvSpPr>
          <p:spPr bwMode="auto">
            <a:xfrm>
              <a:off x="4395" y="2220"/>
              <a:ext cx="3645" cy="13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Calibri"/>
                  <a:cs typeface="Times New Roman"/>
                </a:rPr>
                <a:t> </a:t>
              </a:r>
            </a:p>
          </p:txBody>
        </p:sp>
        <p:sp>
          <p:nvSpPr>
            <p:cNvPr id="6" name="Rectangle 5"/>
            <p:cNvSpPr>
              <a:spLocks noChangeArrowheads="1"/>
            </p:cNvSpPr>
            <p:nvPr/>
          </p:nvSpPr>
          <p:spPr bwMode="auto">
            <a:xfrm>
              <a:off x="4710" y="2550"/>
              <a:ext cx="1335" cy="61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Front End</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7" name="Rectangle 6"/>
            <p:cNvSpPr>
              <a:spLocks noChangeArrowheads="1"/>
            </p:cNvSpPr>
            <p:nvPr/>
          </p:nvSpPr>
          <p:spPr bwMode="auto">
            <a:xfrm>
              <a:off x="6360" y="2550"/>
              <a:ext cx="1335" cy="61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Back End</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8" name="Rectangle 7"/>
            <p:cNvSpPr>
              <a:spLocks noChangeArrowheads="1"/>
            </p:cNvSpPr>
            <p:nvPr/>
          </p:nvSpPr>
          <p:spPr bwMode="auto">
            <a:xfrm>
              <a:off x="5115" y="3810"/>
              <a:ext cx="2366" cy="87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Intermediate representation (IR)</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9" name="Rectangle 8"/>
            <p:cNvSpPr>
              <a:spLocks noChangeArrowheads="1"/>
            </p:cNvSpPr>
            <p:nvPr/>
          </p:nvSpPr>
          <p:spPr bwMode="auto">
            <a:xfrm>
              <a:off x="2397" y="2550"/>
              <a:ext cx="1623" cy="61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Source Program</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rPr>
                <a:t> </a:t>
              </a:r>
            </a:p>
          </p:txBody>
        </p:sp>
        <p:sp>
          <p:nvSpPr>
            <p:cNvPr id="10" name="Rectangle 9"/>
            <p:cNvSpPr>
              <a:spLocks noChangeArrowheads="1"/>
            </p:cNvSpPr>
            <p:nvPr/>
          </p:nvSpPr>
          <p:spPr bwMode="auto">
            <a:xfrm>
              <a:off x="8400" y="2490"/>
              <a:ext cx="1623" cy="61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Verdana"/>
                  <a:ea typeface="Calibri"/>
                  <a:cs typeface="Times New Roman"/>
                </a:rPr>
                <a:t>Target Program</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rPr>
                <a:t> </a:t>
              </a:r>
            </a:p>
          </p:txBody>
        </p:sp>
        <p:cxnSp>
          <p:nvCxnSpPr>
            <p:cNvPr id="11" name="AutoShape 55"/>
            <p:cNvCxnSpPr>
              <a:cxnSpLocks noChangeShapeType="1"/>
            </p:cNvCxnSpPr>
            <p:nvPr/>
          </p:nvCxnSpPr>
          <p:spPr bwMode="auto">
            <a:xfrm>
              <a:off x="4020" y="2835"/>
              <a:ext cx="690" cy="0"/>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2" name="AutoShape 56"/>
            <p:cNvCxnSpPr>
              <a:cxnSpLocks noChangeShapeType="1"/>
            </p:cNvCxnSpPr>
            <p:nvPr/>
          </p:nvCxnSpPr>
          <p:spPr bwMode="auto">
            <a:xfrm>
              <a:off x="7695" y="2835"/>
              <a:ext cx="705" cy="0"/>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3" name="AutoShape 57"/>
            <p:cNvCxnSpPr>
              <a:cxnSpLocks noChangeShapeType="1"/>
            </p:cNvCxnSpPr>
            <p:nvPr/>
          </p:nvCxnSpPr>
          <p:spPr bwMode="auto">
            <a:xfrm>
              <a:off x="5325" y="3165"/>
              <a:ext cx="390" cy="645"/>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cxnSp>
          <p:nvCxnSpPr>
            <p:cNvPr id="14" name="AutoShape 58"/>
            <p:cNvCxnSpPr>
              <a:cxnSpLocks noChangeShapeType="1"/>
            </p:cNvCxnSpPr>
            <p:nvPr/>
          </p:nvCxnSpPr>
          <p:spPr bwMode="auto">
            <a:xfrm flipV="1">
              <a:off x="6600" y="3165"/>
              <a:ext cx="375" cy="645"/>
            </a:xfrm>
            <a:prstGeom prst="straightConnector1">
              <a:avLst/>
            </a:prstGeom>
            <a:ln>
              <a:headEnd/>
              <a:tailEnd type="triangle" w="med" len="med"/>
            </a:ln>
            <a:extLst/>
          </p:spPr>
          <p:style>
            <a:lnRef idx="1">
              <a:schemeClr val="accent5"/>
            </a:lnRef>
            <a:fillRef idx="2">
              <a:schemeClr val="accent5"/>
            </a:fillRef>
            <a:effectRef idx="1">
              <a:schemeClr val="accent5"/>
            </a:effectRef>
            <a:fontRef idx="minor">
              <a:schemeClr val="dk1"/>
            </a:fontRef>
          </p:style>
        </p:cxnSp>
      </p:grpSp>
    </p:spTree>
    <p:extLst>
      <p:ext uri="{BB962C8B-B14F-4D97-AF65-F5344CB8AC3E}">
        <p14:creationId xmlns:p14="http://schemas.microsoft.com/office/powerpoint/2010/main" val="383134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representation (IR)</a:t>
            </a:r>
          </a:p>
        </p:txBody>
      </p:sp>
      <p:sp>
        <p:nvSpPr>
          <p:cNvPr id="3" name="Content Placeholder 2"/>
          <p:cNvSpPr>
            <a:spLocks noGrp="1"/>
          </p:cNvSpPr>
          <p:nvPr>
            <p:ph idx="1"/>
          </p:nvPr>
        </p:nvSpPr>
        <p:spPr/>
        <p:txBody>
          <a:bodyPr/>
          <a:lstStyle/>
          <a:p>
            <a:r>
              <a:rPr lang="en-US" dirty="0"/>
              <a:t>An intermediate representation is a representation of a source program which reflects the effect of some, but not all analysis and synthesis functions performed during language processing. </a:t>
            </a:r>
          </a:p>
          <a:p>
            <a:endParaRPr lang="en-US" dirty="0"/>
          </a:p>
          <a:p>
            <a:r>
              <a:rPr lang="en-US" dirty="0"/>
              <a:t>An IR properties,</a:t>
            </a:r>
          </a:p>
          <a:p>
            <a:pPr lvl="1"/>
            <a:r>
              <a:rPr lang="en-US" dirty="0"/>
              <a:t>Ease of </a:t>
            </a:r>
            <a:r>
              <a:rPr lang="en-US" dirty="0" smtClean="0"/>
              <a:t>use</a:t>
            </a:r>
          </a:p>
          <a:p>
            <a:pPr lvl="1"/>
            <a:r>
              <a:rPr lang="en-US" dirty="0" smtClean="0"/>
              <a:t>Processing </a:t>
            </a:r>
            <a:r>
              <a:rPr lang="en-US" dirty="0"/>
              <a:t>efficiency </a:t>
            </a:r>
            <a:endParaRPr lang="en-US" dirty="0" smtClean="0"/>
          </a:p>
          <a:p>
            <a:pPr lvl="1"/>
            <a:r>
              <a:rPr lang="en-US" dirty="0" smtClean="0"/>
              <a:t>Memory efficiency</a:t>
            </a:r>
            <a:endParaRPr lang="en-US" dirty="0"/>
          </a:p>
        </p:txBody>
      </p:sp>
    </p:spTree>
    <p:extLst>
      <p:ext uri="{BB962C8B-B14F-4D97-AF65-F5344CB8AC3E}">
        <p14:creationId xmlns:p14="http://schemas.microsoft.com/office/powerpoint/2010/main" val="3986018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Language Processor</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a:pPr>
            <a:r>
              <a:rPr lang="en-US" dirty="0"/>
              <a:t>Lexical Analysis (Scanning) </a:t>
            </a:r>
          </a:p>
          <a:p>
            <a:pPr lvl="1"/>
            <a:r>
              <a:rPr lang="en-US" dirty="0"/>
              <a:t>Lexical analysis identifies the lexical unit in a source </a:t>
            </a:r>
            <a:r>
              <a:rPr lang="en-US" dirty="0" smtClean="0"/>
              <a:t>statement.</a:t>
            </a:r>
          </a:p>
          <a:p>
            <a:pPr lvl="1"/>
            <a:r>
              <a:rPr lang="en-US" dirty="0" smtClean="0"/>
              <a:t>Then </a:t>
            </a:r>
            <a:r>
              <a:rPr lang="en-US" dirty="0"/>
              <a:t>it classifies the units into different lexical classes. E.g. id’s, constants, keyword etc...And enters then into different </a:t>
            </a:r>
            <a:r>
              <a:rPr lang="en-US" dirty="0" smtClean="0"/>
              <a:t>tables.</a:t>
            </a:r>
          </a:p>
          <a:p>
            <a:pPr lvl="1"/>
            <a:r>
              <a:rPr lang="en-US" dirty="0" smtClean="0"/>
              <a:t>The </a:t>
            </a:r>
            <a:r>
              <a:rPr lang="en-US" dirty="0"/>
              <a:t>most important table is symbol table which contains information concerning all identifiers used in the SP. </a:t>
            </a:r>
          </a:p>
        </p:txBody>
      </p:sp>
    </p:spTree>
    <p:extLst>
      <p:ext uri="{BB962C8B-B14F-4D97-AF65-F5344CB8AC3E}">
        <p14:creationId xmlns:p14="http://schemas.microsoft.com/office/powerpoint/2010/main" val="1840956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Language Processor</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Lexical Analysis (Scanning) cont.</a:t>
            </a:r>
          </a:p>
          <a:p>
            <a:pPr lvl="1"/>
            <a:r>
              <a:rPr lang="en-US" dirty="0"/>
              <a:t>The symbol table is built during lexical analysis. </a:t>
            </a:r>
            <a:endParaRPr lang="en-US" dirty="0" smtClean="0"/>
          </a:p>
          <a:p>
            <a:pPr lvl="1"/>
            <a:r>
              <a:rPr lang="en-US" dirty="0" smtClean="0"/>
              <a:t>Lexical </a:t>
            </a:r>
            <a:r>
              <a:rPr lang="en-US" dirty="0"/>
              <a:t>analysis builds a descriptor, called a token. </a:t>
            </a:r>
            <a:endParaRPr lang="en-US" dirty="0" smtClean="0"/>
          </a:p>
          <a:p>
            <a:pPr lvl="1"/>
            <a:endParaRPr lang="en-US" dirty="0"/>
          </a:p>
          <a:p>
            <a:pPr lvl="1"/>
            <a:endParaRPr lang="en-US" dirty="0" smtClean="0"/>
          </a:p>
          <a:p>
            <a:pPr lvl="1"/>
            <a:r>
              <a:rPr lang="en-US" dirty="0" smtClean="0"/>
              <a:t>Where</a:t>
            </a:r>
            <a:r>
              <a:rPr lang="en-US" dirty="0"/>
              <a:t>, Code can be Id or Op for identifier or operator respectively and #no indicates the entry for the identifier or operator in symbol or operator table</a:t>
            </a:r>
            <a:r>
              <a:rPr lang="en-US" dirty="0" smtClean="0"/>
              <a:t>.</a:t>
            </a:r>
            <a:endParaRPr lang="en-US" dirty="0"/>
          </a:p>
        </p:txBody>
      </p:sp>
      <p:sp>
        <p:nvSpPr>
          <p:cNvPr id="4" name="Rectangle 3"/>
          <p:cNvSpPr/>
          <p:nvPr/>
        </p:nvSpPr>
        <p:spPr>
          <a:xfrm>
            <a:off x="3503065" y="2466976"/>
            <a:ext cx="2135735" cy="53340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Code #no</a:t>
            </a:r>
            <a:endParaRPr lang="en-US" sz="2400" b="1" dirty="0">
              <a:solidFill>
                <a:srgbClr val="FF0000"/>
              </a:solidFill>
            </a:endParaRPr>
          </a:p>
        </p:txBody>
      </p:sp>
    </p:spTree>
    <p:extLst>
      <p:ext uri="{BB962C8B-B14F-4D97-AF65-F5344CB8AC3E}">
        <p14:creationId xmlns:p14="http://schemas.microsoft.com/office/powerpoint/2010/main" val="1428934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Language Processor</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startAt="2"/>
            </a:pPr>
            <a:r>
              <a:rPr lang="en-US" dirty="0"/>
              <a:t>Syntax analysis (parsing)</a:t>
            </a:r>
          </a:p>
          <a:p>
            <a:pPr lvl="1"/>
            <a:r>
              <a:rPr lang="en-US" dirty="0"/>
              <a:t>Syntax analysis processes the string of token to determine its grammatical structure and builds an intermediate code that represents the </a:t>
            </a:r>
            <a:r>
              <a:rPr lang="en-US" dirty="0" smtClean="0"/>
              <a:t>structure.</a:t>
            </a:r>
          </a:p>
          <a:p>
            <a:pPr lvl="1"/>
            <a:r>
              <a:rPr lang="en-US" dirty="0" smtClean="0"/>
              <a:t>The </a:t>
            </a:r>
            <a:r>
              <a:rPr lang="en-US" dirty="0"/>
              <a:t>tree structure is used to represent the intermediate </a:t>
            </a:r>
            <a:r>
              <a:rPr lang="en-US" dirty="0" smtClean="0"/>
              <a:t>code.</a:t>
            </a:r>
          </a:p>
          <a:p>
            <a:pPr lvl="1"/>
            <a:r>
              <a:rPr lang="en-US" dirty="0" smtClean="0"/>
              <a:t>Each </a:t>
            </a:r>
            <a:r>
              <a:rPr lang="en-US" dirty="0"/>
              <a:t>node in a tree is labeled by an entity such as an operator, identifier or constant</a:t>
            </a:r>
            <a:r>
              <a:rPr lang="en-US" dirty="0" smtClean="0"/>
              <a:t>.</a:t>
            </a:r>
            <a:endParaRPr lang="en-US" dirty="0"/>
          </a:p>
        </p:txBody>
      </p:sp>
    </p:spTree>
    <p:extLst>
      <p:ext uri="{BB962C8B-B14F-4D97-AF65-F5344CB8AC3E}">
        <p14:creationId xmlns:p14="http://schemas.microsoft.com/office/powerpoint/2010/main" val="79204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Language Processor</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startAt="3"/>
            </a:pPr>
            <a:r>
              <a:rPr lang="en-US" dirty="0"/>
              <a:t>Semantic Analysis</a:t>
            </a:r>
          </a:p>
          <a:p>
            <a:pPr lvl="1"/>
            <a:r>
              <a:rPr lang="en-US" dirty="0"/>
              <a:t>Semantic analysis determines the meaning of a statement by applying the semantic rules to the structure of the </a:t>
            </a:r>
            <a:r>
              <a:rPr lang="en-US" dirty="0" smtClean="0"/>
              <a:t>statement.</a:t>
            </a:r>
          </a:p>
          <a:p>
            <a:pPr lvl="1"/>
            <a:r>
              <a:rPr lang="en-US" dirty="0" smtClean="0"/>
              <a:t>While </a:t>
            </a:r>
            <a:r>
              <a:rPr lang="en-US" dirty="0"/>
              <a:t>processing a declaration statement, it adds information concerning the type, length and dimensionality of a symbol to the symbol </a:t>
            </a:r>
            <a:r>
              <a:rPr lang="en-US" dirty="0" smtClean="0"/>
              <a:t>table.</a:t>
            </a:r>
          </a:p>
          <a:p>
            <a:pPr lvl="1"/>
            <a:r>
              <a:rPr lang="en-US" dirty="0" smtClean="0"/>
              <a:t>While </a:t>
            </a:r>
            <a:r>
              <a:rPr lang="en-US" dirty="0"/>
              <a:t>processing an imperative statement, it determines the sequence of actions that would have to be performed for implementing the meaning of the statement and represents them in the intermediate code</a:t>
            </a:r>
            <a:r>
              <a:rPr lang="en-US" dirty="0" smtClean="0"/>
              <a:t>.</a:t>
            </a:r>
            <a:endParaRPr lang="en-US" dirty="0"/>
          </a:p>
        </p:txBody>
      </p:sp>
    </p:spTree>
    <p:extLst>
      <p:ext uri="{BB962C8B-B14F-4D97-AF65-F5344CB8AC3E}">
        <p14:creationId xmlns:p14="http://schemas.microsoft.com/office/powerpoint/2010/main" val="12242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altLang="en-US" dirty="0"/>
              <a:t>Language processor is a system program that bridges the gap between how a user describes a computation (specification of computation) and how a computer executes a program.</a:t>
            </a:r>
          </a:p>
          <a:p>
            <a:pPr marL="0" indent="0" algn="just">
              <a:buNone/>
            </a:pPr>
            <a:endParaRPr lang="en-US" altLang="en-US" dirty="0"/>
          </a:p>
          <a:p>
            <a:pPr algn="just"/>
            <a:r>
              <a:rPr lang="en-US" altLang="en-US" dirty="0"/>
              <a:t>Language processing activities arise due to the difference between the manner in which a software designer describes ideas concerning the behavior of a software and the manner in which these ideas are implemented in a computer system.</a:t>
            </a:r>
          </a:p>
        </p:txBody>
      </p:sp>
    </p:spTree>
    <p:extLst>
      <p:ext uri="{BB962C8B-B14F-4D97-AF65-F5344CB8AC3E}">
        <p14:creationId xmlns:p14="http://schemas.microsoft.com/office/powerpoint/2010/main" val="18286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584797" y="2660999"/>
            <a:ext cx="6282435" cy="808037"/>
          </a:xfrm>
        </p:spPr>
        <p:txBody>
          <a:bodyPr>
            <a:normAutofit/>
          </a:bodyPr>
          <a:lstStyle/>
          <a:p>
            <a:r>
              <a:rPr lang="en-US" sz="2800" dirty="0" smtClean="0"/>
              <a:t>Front end of Language Processor</a:t>
            </a:r>
            <a:endParaRPr lang="en-US" sz="2800" dirty="0"/>
          </a:p>
        </p:txBody>
      </p:sp>
      <p:sp>
        <p:nvSpPr>
          <p:cNvPr id="4" name="Rectangle 3"/>
          <p:cNvSpPr/>
          <p:nvPr/>
        </p:nvSpPr>
        <p:spPr>
          <a:xfrm>
            <a:off x="3051355" y="736200"/>
            <a:ext cx="2748690" cy="4428445"/>
          </a:xfrm>
          <a:prstGeom prst="rect">
            <a:avLst/>
          </a:prstGeom>
          <a:no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9471" y="1041610"/>
            <a:ext cx="1832460" cy="9162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Lexical analysis (Scanning)</a:t>
            </a:r>
            <a:endParaRPr lang="en-US" b="1" dirty="0">
              <a:solidFill>
                <a:srgbClr val="FF0000"/>
              </a:solidFill>
            </a:endParaRPr>
          </a:p>
        </p:txBody>
      </p:sp>
      <p:sp>
        <p:nvSpPr>
          <p:cNvPr id="6" name="Rectangle 5"/>
          <p:cNvSpPr/>
          <p:nvPr/>
        </p:nvSpPr>
        <p:spPr>
          <a:xfrm>
            <a:off x="3509470" y="2568660"/>
            <a:ext cx="1832460" cy="9162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Syntax analysis (Parsing)</a:t>
            </a:r>
            <a:endParaRPr lang="en-US" b="1" dirty="0">
              <a:solidFill>
                <a:srgbClr val="FF0000"/>
              </a:solidFill>
            </a:endParaRPr>
          </a:p>
        </p:txBody>
      </p:sp>
      <p:sp>
        <p:nvSpPr>
          <p:cNvPr id="7" name="Rectangle 6"/>
          <p:cNvSpPr/>
          <p:nvPr/>
        </p:nvSpPr>
        <p:spPr>
          <a:xfrm>
            <a:off x="3509470" y="3943005"/>
            <a:ext cx="1832460" cy="9162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Semantic analysis</a:t>
            </a:r>
            <a:endParaRPr lang="en-US" b="1" dirty="0">
              <a:solidFill>
                <a:srgbClr val="FF0000"/>
              </a:solidFill>
            </a:endParaRPr>
          </a:p>
        </p:txBody>
      </p:sp>
      <p:sp>
        <p:nvSpPr>
          <p:cNvPr id="8" name="Rectangle 7"/>
          <p:cNvSpPr/>
          <p:nvPr/>
        </p:nvSpPr>
        <p:spPr>
          <a:xfrm>
            <a:off x="7174390" y="1805135"/>
            <a:ext cx="1832460" cy="13743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Symbol Table</a:t>
            </a:r>
          </a:p>
          <a:p>
            <a:r>
              <a:rPr lang="en-US" b="1" dirty="0" smtClean="0">
                <a:solidFill>
                  <a:srgbClr val="FF0000"/>
                </a:solidFill>
              </a:rPr>
              <a:t>Constant Table</a:t>
            </a:r>
          </a:p>
          <a:p>
            <a:r>
              <a:rPr lang="en-US" b="1" dirty="0" smtClean="0">
                <a:solidFill>
                  <a:srgbClr val="FF0000"/>
                </a:solidFill>
              </a:rPr>
              <a:t>Other Tables</a:t>
            </a:r>
            <a:endParaRPr lang="en-US" b="1" dirty="0">
              <a:solidFill>
                <a:srgbClr val="FF0000"/>
              </a:solidFill>
            </a:endParaRPr>
          </a:p>
        </p:txBody>
      </p:sp>
      <p:sp>
        <p:nvSpPr>
          <p:cNvPr id="9" name="TextBox 8"/>
          <p:cNvSpPr txBox="1"/>
          <p:nvPr/>
        </p:nvSpPr>
        <p:spPr>
          <a:xfrm>
            <a:off x="3204060" y="42165"/>
            <a:ext cx="2290575"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solidFill>
                  <a:srgbClr val="E20087"/>
                </a:solidFill>
              </a:rPr>
              <a:t>Source program</a:t>
            </a:r>
            <a:endParaRPr lang="en-US" sz="2000" b="1" dirty="0">
              <a:solidFill>
                <a:srgbClr val="E20087"/>
              </a:solidFill>
            </a:endParaRPr>
          </a:p>
        </p:txBody>
      </p:sp>
      <p:sp>
        <p:nvSpPr>
          <p:cNvPr id="10" name="TextBox 9"/>
          <p:cNvSpPr txBox="1"/>
          <p:nvPr/>
        </p:nvSpPr>
        <p:spPr>
          <a:xfrm>
            <a:off x="1524305" y="1194315"/>
            <a:ext cx="916230" cy="646331"/>
          </a:xfrm>
          <a:prstGeom prst="rect">
            <a:avLst/>
          </a:prstGeom>
          <a:noFill/>
        </p:spPr>
        <p:txBody>
          <a:bodyPr wrap="square" rtlCol="0">
            <a:spAutoFit/>
          </a:bodyPr>
          <a:lstStyle/>
          <a:p>
            <a:r>
              <a:rPr lang="en-US" b="1" dirty="0" smtClean="0"/>
              <a:t>Lexical errors</a:t>
            </a:r>
            <a:endParaRPr lang="en-US" b="1" dirty="0"/>
          </a:p>
        </p:txBody>
      </p:sp>
      <p:sp>
        <p:nvSpPr>
          <p:cNvPr id="11" name="TextBox 10"/>
          <p:cNvSpPr txBox="1"/>
          <p:nvPr/>
        </p:nvSpPr>
        <p:spPr>
          <a:xfrm>
            <a:off x="1524305" y="2685854"/>
            <a:ext cx="916230" cy="646331"/>
          </a:xfrm>
          <a:prstGeom prst="rect">
            <a:avLst/>
          </a:prstGeom>
          <a:noFill/>
        </p:spPr>
        <p:txBody>
          <a:bodyPr wrap="square" rtlCol="0">
            <a:spAutoFit/>
          </a:bodyPr>
          <a:lstStyle/>
          <a:p>
            <a:r>
              <a:rPr lang="en-US" b="1" dirty="0" smtClean="0"/>
              <a:t>Syntax errors</a:t>
            </a:r>
            <a:endParaRPr lang="en-US" b="1" dirty="0"/>
          </a:p>
        </p:txBody>
      </p:sp>
      <p:sp>
        <p:nvSpPr>
          <p:cNvPr id="12" name="TextBox 11"/>
          <p:cNvSpPr txBox="1"/>
          <p:nvPr/>
        </p:nvSpPr>
        <p:spPr>
          <a:xfrm>
            <a:off x="1371600" y="4095710"/>
            <a:ext cx="1221640" cy="646331"/>
          </a:xfrm>
          <a:prstGeom prst="rect">
            <a:avLst/>
          </a:prstGeom>
          <a:noFill/>
        </p:spPr>
        <p:txBody>
          <a:bodyPr wrap="square" rtlCol="0">
            <a:spAutoFit/>
          </a:bodyPr>
          <a:lstStyle/>
          <a:p>
            <a:r>
              <a:rPr lang="en-US" b="1" dirty="0" smtClean="0"/>
              <a:t>Semantic errors</a:t>
            </a:r>
            <a:endParaRPr lang="en-US" b="1" dirty="0"/>
          </a:p>
        </p:txBody>
      </p:sp>
      <p:cxnSp>
        <p:nvCxnSpPr>
          <p:cNvPr id="13" name="Straight Arrow Connector 12"/>
          <p:cNvCxnSpPr>
            <a:stCxn id="5" idx="1"/>
          </p:cNvCxnSpPr>
          <p:nvPr/>
        </p:nvCxnSpPr>
        <p:spPr>
          <a:xfrm flipH="1">
            <a:off x="2440535" y="1499725"/>
            <a:ext cx="1068936" cy="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440534" y="3026775"/>
            <a:ext cx="1068936" cy="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440534" y="4401120"/>
            <a:ext cx="1068936" cy="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6" idx="0"/>
          </p:cNvCxnSpPr>
          <p:nvPr/>
        </p:nvCxnSpPr>
        <p:spPr>
          <a:xfrm flipH="1">
            <a:off x="4425700" y="1957840"/>
            <a:ext cx="1" cy="61082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a:off x="4425700" y="3484890"/>
            <a:ext cx="0" cy="458115"/>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2"/>
          </p:cNvCxnSpPr>
          <p:nvPr/>
        </p:nvCxnSpPr>
        <p:spPr>
          <a:xfrm>
            <a:off x="4425700" y="5164645"/>
            <a:ext cx="0" cy="61082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 idx="0"/>
          </p:cNvCxnSpPr>
          <p:nvPr/>
        </p:nvCxnSpPr>
        <p:spPr>
          <a:xfrm>
            <a:off x="4425701" y="430790"/>
            <a:ext cx="0" cy="61082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56765" y="2110545"/>
            <a:ext cx="916230" cy="369332"/>
          </a:xfrm>
          <a:prstGeom prst="rect">
            <a:avLst/>
          </a:prstGeom>
          <a:noFill/>
        </p:spPr>
        <p:txBody>
          <a:bodyPr wrap="square" rtlCol="0">
            <a:spAutoFit/>
          </a:bodyPr>
          <a:lstStyle/>
          <a:p>
            <a:r>
              <a:rPr lang="en-US" b="1" dirty="0" smtClean="0">
                <a:solidFill>
                  <a:srgbClr val="0070C0"/>
                </a:solidFill>
              </a:rPr>
              <a:t>Tokens</a:t>
            </a:r>
            <a:endParaRPr lang="en-US" b="1" dirty="0">
              <a:solidFill>
                <a:srgbClr val="0070C0"/>
              </a:solidFill>
            </a:endParaRPr>
          </a:p>
        </p:txBody>
      </p:sp>
      <p:sp>
        <p:nvSpPr>
          <p:cNvPr id="21" name="TextBox 20"/>
          <p:cNvSpPr txBox="1"/>
          <p:nvPr/>
        </p:nvSpPr>
        <p:spPr>
          <a:xfrm>
            <a:off x="3356765" y="3573673"/>
            <a:ext cx="916230" cy="369332"/>
          </a:xfrm>
          <a:prstGeom prst="rect">
            <a:avLst/>
          </a:prstGeom>
          <a:noFill/>
        </p:spPr>
        <p:txBody>
          <a:bodyPr wrap="square" rtlCol="0">
            <a:spAutoFit/>
          </a:bodyPr>
          <a:lstStyle/>
          <a:p>
            <a:r>
              <a:rPr lang="en-US" b="1" dirty="0">
                <a:solidFill>
                  <a:srgbClr val="0070C0"/>
                </a:solidFill>
              </a:rPr>
              <a:t>T</a:t>
            </a:r>
            <a:r>
              <a:rPr lang="en-US" b="1" dirty="0" smtClean="0">
                <a:solidFill>
                  <a:srgbClr val="0070C0"/>
                </a:solidFill>
              </a:rPr>
              <a:t>rees</a:t>
            </a:r>
            <a:endParaRPr lang="en-US" b="1" dirty="0">
              <a:solidFill>
                <a:srgbClr val="0070C0"/>
              </a:solidFill>
            </a:endParaRPr>
          </a:p>
        </p:txBody>
      </p:sp>
      <p:cxnSp>
        <p:nvCxnSpPr>
          <p:cNvPr id="22" name="Straight Arrow Connector 21"/>
          <p:cNvCxnSpPr>
            <a:stCxn id="5" idx="3"/>
          </p:cNvCxnSpPr>
          <p:nvPr/>
        </p:nvCxnSpPr>
        <p:spPr>
          <a:xfrm>
            <a:off x="5341931" y="1499725"/>
            <a:ext cx="1832459" cy="763525"/>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3"/>
            <a:endCxn id="8" idx="1"/>
          </p:cNvCxnSpPr>
          <p:nvPr/>
        </p:nvCxnSpPr>
        <p:spPr>
          <a:xfrm flipV="1">
            <a:off x="5341930" y="2492308"/>
            <a:ext cx="1832460" cy="534467"/>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p:cNvCxnSpPr>
          <p:nvPr/>
        </p:nvCxnSpPr>
        <p:spPr>
          <a:xfrm flipV="1">
            <a:off x="5341930" y="2685854"/>
            <a:ext cx="1832460" cy="1715266"/>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p:cNvCxnSpPr>
          <p:nvPr/>
        </p:nvCxnSpPr>
        <p:spPr>
          <a:xfrm>
            <a:off x="8090620" y="3179480"/>
            <a:ext cx="13787" cy="229057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189226" y="5470055"/>
            <a:ext cx="2901394"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89226" y="5470055"/>
            <a:ext cx="0" cy="30541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8" name="Left Brace 27"/>
          <p:cNvSpPr/>
          <p:nvPr/>
        </p:nvSpPr>
        <p:spPr>
          <a:xfrm rot="16200000">
            <a:off x="4319122" y="4364032"/>
            <a:ext cx="265914" cy="3001342"/>
          </a:xfrm>
          <a:prstGeom prst="lef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3204060" y="5164645"/>
            <a:ext cx="1221640" cy="646331"/>
          </a:xfrm>
          <a:prstGeom prst="rect">
            <a:avLst/>
          </a:prstGeom>
          <a:noFill/>
        </p:spPr>
        <p:txBody>
          <a:bodyPr wrap="square" rtlCol="0">
            <a:spAutoFit/>
          </a:bodyPr>
          <a:lstStyle/>
          <a:p>
            <a:r>
              <a:rPr lang="en-US" b="1" dirty="0" smtClean="0"/>
              <a:t>Sequence of steps</a:t>
            </a:r>
            <a:endParaRPr lang="en-US" b="1" dirty="0"/>
          </a:p>
        </p:txBody>
      </p:sp>
      <p:sp>
        <p:nvSpPr>
          <p:cNvPr id="30" name="TextBox 29"/>
          <p:cNvSpPr txBox="1"/>
          <p:nvPr/>
        </p:nvSpPr>
        <p:spPr>
          <a:xfrm>
            <a:off x="2440535" y="6076890"/>
            <a:ext cx="412303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solidFill>
                  <a:srgbClr val="E20087"/>
                </a:solidFill>
              </a:rPr>
              <a:t>Intermediate Representation (IR)</a:t>
            </a:r>
            <a:endParaRPr lang="en-US" sz="2000" b="1" dirty="0">
              <a:solidFill>
                <a:srgbClr val="E20087"/>
              </a:solidFill>
            </a:endParaRPr>
          </a:p>
        </p:txBody>
      </p:sp>
    </p:spTree>
    <p:extLst>
      <p:ext uri="{BB962C8B-B14F-4D97-AF65-F5344CB8AC3E}">
        <p14:creationId xmlns:p14="http://schemas.microsoft.com/office/powerpoint/2010/main" val="1833922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p:txBody>
          <a:bodyPr/>
          <a:lstStyle/>
          <a:p>
            <a:pPr algn="just"/>
            <a:r>
              <a:rPr lang="en-US" dirty="0"/>
              <a:t>The back end computes the memory requirement of a variable from its type, length and dimensionality information found in the symbol table and allocates memory to it.</a:t>
            </a:r>
          </a:p>
          <a:p>
            <a:pPr algn="just"/>
            <a:endParaRPr lang="en-US" dirty="0"/>
          </a:p>
          <a:p>
            <a:pPr algn="just"/>
            <a:r>
              <a:rPr lang="en-US" dirty="0"/>
              <a:t>The address of the allocated memory area is entered in the symbol table</a:t>
            </a:r>
            <a:r>
              <a:rPr lang="en-US" dirty="0" smtClean="0"/>
              <a:t>.</a:t>
            </a:r>
          </a:p>
        </p:txBody>
      </p:sp>
    </p:spTree>
    <p:extLst>
      <p:ext uri="{BB962C8B-B14F-4D97-AF65-F5344CB8AC3E}">
        <p14:creationId xmlns:p14="http://schemas.microsoft.com/office/powerpoint/2010/main" val="3967745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a:t>
            </a:r>
            <a:endParaRPr lang="en-US" dirty="0"/>
          </a:p>
        </p:txBody>
      </p:sp>
      <p:sp>
        <p:nvSpPr>
          <p:cNvPr id="3" name="Content Placeholder 2"/>
          <p:cNvSpPr>
            <a:spLocks noGrp="1"/>
          </p:cNvSpPr>
          <p:nvPr>
            <p:ph idx="1"/>
          </p:nvPr>
        </p:nvSpPr>
        <p:spPr/>
        <p:txBody>
          <a:bodyPr/>
          <a:lstStyle/>
          <a:p>
            <a:r>
              <a:rPr lang="en-US" dirty="0"/>
              <a:t>Two key decisions involved in generating good quality target code are: </a:t>
            </a:r>
          </a:p>
          <a:p>
            <a:pPr marL="914400" lvl="1" indent="-457200">
              <a:buFont typeface="+mj-lt"/>
              <a:buAutoNum type="arabicPeriod"/>
            </a:pPr>
            <a:r>
              <a:rPr lang="en-US" dirty="0"/>
              <a:t>What instructions should be used for each of the actions in the intermediate code?</a:t>
            </a:r>
          </a:p>
          <a:p>
            <a:pPr marL="914400" lvl="1" indent="-457200">
              <a:buFont typeface="+mj-lt"/>
              <a:buAutoNum type="arabicPeriod"/>
            </a:pPr>
            <a:r>
              <a:rPr lang="en-US" dirty="0"/>
              <a:t>Which CPU registers should be used for evaluating expressions ? </a:t>
            </a:r>
          </a:p>
        </p:txBody>
      </p:sp>
    </p:spTree>
    <p:extLst>
      <p:ext uri="{BB962C8B-B14F-4D97-AF65-F5344CB8AC3E}">
        <p14:creationId xmlns:p14="http://schemas.microsoft.com/office/powerpoint/2010/main" val="1053231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p:cNvSpPr/>
          <p:nvPr/>
        </p:nvSpPr>
        <p:spPr>
          <a:xfrm rot="16200000">
            <a:off x="4508077" y="-978933"/>
            <a:ext cx="265915" cy="4123037"/>
          </a:xfrm>
          <a:prstGeom prst="leftBrace">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579515" y="357318"/>
            <a:ext cx="412303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solidFill>
                  <a:srgbClr val="E20087"/>
                </a:solidFill>
              </a:rPr>
              <a:t>Intermediate Representation (IR)</a:t>
            </a:r>
            <a:endParaRPr lang="en-US" sz="2000" b="1" dirty="0">
              <a:solidFill>
                <a:srgbClr val="E20087"/>
              </a:solidFill>
            </a:endParaRPr>
          </a:p>
        </p:txBody>
      </p:sp>
      <p:sp>
        <p:nvSpPr>
          <p:cNvPr id="7" name="Rectangle 6"/>
          <p:cNvSpPr/>
          <p:nvPr/>
        </p:nvSpPr>
        <p:spPr>
          <a:xfrm>
            <a:off x="3419393" y="2148086"/>
            <a:ext cx="2443280" cy="3054100"/>
          </a:xfrm>
          <a:prstGeom prst="rect">
            <a:avLst/>
          </a:prstGeom>
          <a:noFill/>
          <a:ln>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870090" y="1368248"/>
            <a:ext cx="0" cy="458115"/>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70090" y="1826363"/>
            <a:ext cx="244328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8" idx="0"/>
          </p:cNvCxnSpPr>
          <p:nvPr/>
        </p:nvCxnSpPr>
        <p:spPr>
          <a:xfrm>
            <a:off x="7313370" y="1826363"/>
            <a:ext cx="0" cy="122164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1975" y="1368248"/>
            <a:ext cx="0" cy="458115"/>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68695" y="1826363"/>
            <a:ext cx="244328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68695" y="1826363"/>
            <a:ext cx="0" cy="1848773"/>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01156" y="2454555"/>
            <a:ext cx="1832460" cy="89885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3BC0"/>
                </a:solidFill>
              </a:rPr>
              <a:t>Memory Allocation</a:t>
            </a:r>
            <a:endParaRPr lang="en-US" b="1" dirty="0">
              <a:solidFill>
                <a:srgbClr val="003BC0"/>
              </a:solidFill>
            </a:endParaRPr>
          </a:p>
        </p:txBody>
      </p:sp>
      <p:sp>
        <p:nvSpPr>
          <p:cNvPr id="15" name="Rectangle 14"/>
          <p:cNvSpPr/>
          <p:nvPr/>
        </p:nvSpPr>
        <p:spPr>
          <a:xfrm>
            <a:off x="3801155" y="3981605"/>
            <a:ext cx="1832460" cy="89885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3BC0"/>
                </a:solidFill>
              </a:rPr>
              <a:t>Code generation</a:t>
            </a:r>
            <a:endParaRPr lang="en-US" b="1" dirty="0">
              <a:solidFill>
                <a:srgbClr val="003BC0"/>
              </a:solidFill>
            </a:endParaRPr>
          </a:p>
        </p:txBody>
      </p:sp>
      <p:cxnSp>
        <p:nvCxnSpPr>
          <p:cNvPr id="16" name="Straight Connector 15"/>
          <p:cNvCxnSpPr/>
          <p:nvPr/>
        </p:nvCxnSpPr>
        <p:spPr>
          <a:xfrm>
            <a:off x="1968695" y="3675136"/>
            <a:ext cx="244328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11975" y="3675136"/>
            <a:ext cx="0" cy="306469"/>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397140" y="3048003"/>
            <a:ext cx="1832460" cy="89885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3BC0"/>
                </a:solidFill>
              </a:rPr>
              <a:t>Symbol Table</a:t>
            </a:r>
          </a:p>
          <a:p>
            <a:r>
              <a:rPr lang="en-US" b="1" dirty="0" smtClean="0">
                <a:solidFill>
                  <a:srgbClr val="003BC0"/>
                </a:solidFill>
              </a:rPr>
              <a:t>Constant Table</a:t>
            </a:r>
          </a:p>
          <a:p>
            <a:r>
              <a:rPr lang="en-US" b="1" dirty="0" smtClean="0">
                <a:solidFill>
                  <a:srgbClr val="003BC0"/>
                </a:solidFill>
              </a:rPr>
              <a:t>Other Table</a:t>
            </a:r>
            <a:endParaRPr lang="en-US" b="1" dirty="0">
              <a:solidFill>
                <a:srgbClr val="003BC0"/>
              </a:solidFill>
            </a:endParaRPr>
          </a:p>
        </p:txBody>
      </p:sp>
      <p:cxnSp>
        <p:nvCxnSpPr>
          <p:cNvPr id="19" name="Straight Arrow Connector 18"/>
          <p:cNvCxnSpPr>
            <a:stCxn id="14" idx="3"/>
            <a:endCxn id="18" idx="1"/>
          </p:cNvCxnSpPr>
          <p:nvPr/>
        </p:nvCxnSpPr>
        <p:spPr>
          <a:xfrm>
            <a:off x="5633616" y="2903984"/>
            <a:ext cx="763524" cy="593448"/>
          </a:xfrm>
          <a:prstGeom prst="straightConnector1">
            <a:avLst/>
          </a:prstGeom>
          <a:ln w="254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5" idx="3"/>
          </p:cNvCxnSpPr>
          <p:nvPr/>
        </p:nvCxnSpPr>
        <p:spPr>
          <a:xfrm flipH="1">
            <a:off x="5633615" y="3675136"/>
            <a:ext cx="763525" cy="75589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717385" y="4880463"/>
            <a:ext cx="1" cy="7635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968695" y="1368248"/>
            <a:ext cx="2137870" cy="369332"/>
          </a:xfrm>
          <a:prstGeom prst="rect">
            <a:avLst/>
          </a:prstGeom>
          <a:noFill/>
        </p:spPr>
        <p:txBody>
          <a:bodyPr wrap="square" rtlCol="0">
            <a:spAutoFit/>
          </a:bodyPr>
          <a:lstStyle/>
          <a:p>
            <a:r>
              <a:rPr lang="en-US" b="1" dirty="0" smtClean="0"/>
              <a:t>Intermediate code</a:t>
            </a:r>
            <a:endParaRPr lang="en-US" b="1" dirty="0"/>
          </a:p>
        </p:txBody>
      </p:sp>
      <p:sp>
        <p:nvSpPr>
          <p:cNvPr id="23" name="TextBox 22"/>
          <p:cNvSpPr txBox="1"/>
          <p:nvPr/>
        </p:nvSpPr>
        <p:spPr>
          <a:xfrm>
            <a:off x="6244435" y="1368248"/>
            <a:ext cx="1068935" cy="369332"/>
          </a:xfrm>
          <a:prstGeom prst="rect">
            <a:avLst/>
          </a:prstGeom>
          <a:noFill/>
        </p:spPr>
        <p:txBody>
          <a:bodyPr wrap="square" rtlCol="0">
            <a:spAutoFit/>
          </a:bodyPr>
          <a:lstStyle/>
          <a:p>
            <a:r>
              <a:rPr lang="en-US" b="1" dirty="0" smtClean="0"/>
              <a:t>Tables </a:t>
            </a:r>
            <a:endParaRPr lang="en-US" b="1" dirty="0"/>
          </a:p>
        </p:txBody>
      </p:sp>
      <p:sp>
        <p:nvSpPr>
          <p:cNvPr id="24" name="TextBox 23"/>
          <p:cNvSpPr txBox="1"/>
          <p:nvPr/>
        </p:nvSpPr>
        <p:spPr>
          <a:xfrm>
            <a:off x="3801155" y="5701993"/>
            <a:ext cx="1985165"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solidFill>
                  <a:srgbClr val="E20087"/>
                </a:solidFill>
              </a:rPr>
              <a:t>Target Program</a:t>
            </a:r>
            <a:endParaRPr lang="en-US" sz="2000" b="1" dirty="0">
              <a:solidFill>
                <a:srgbClr val="E20087"/>
              </a:solidFill>
            </a:endParaRPr>
          </a:p>
        </p:txBody>
      </p:sp>
      <p:sp>
        <p:nvSpPr>
          <p:cNvPr id="25" name="Title 1"/>
          <p:cNvSpPr>
            <a:spLocks noGrp="1"/>
          </p:cNvSpPr>
          <p:nvPr>
            <p:ph type="title"/>
          </p:nvPr>
        </p:nvSpPr>
        <p:spPr>
          <a:xfrm rot="16200000">
            <a:off x="-2584797" y="2737199"/>
            <a:ext cx="6282435" cy="808037"/>
          </a:xfrm>
        </p:spPr>
        <p:txBody>
          <a:bodyPr>
            <a:normAutofit/>
          </a:bodyPr>
          <a:lstStyle/>
          <a:p>
            <a:r>
              <a:rPr lang="en-US" sz="2800" dirty="0" smtClean="0"/>
              <a:t>Back end of Language Processor</a:t>
            </a:r>
            <a:endParaRPr lang="en-US" sz="2800" dirty="0"/>
          </a:p>
        </p:txBody>
      </p:sp>
    </p:spTree>
    <p:extLst>
      <p:ext uri="{BB962C8B-B14F-4D97-AF65-F5344CB8AC3E}">
        <p14:creationId xmlns:p14="http://schemas.microsoft.com/office/powerpoint/2010/main" val="2073078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 Tables</a:t>
            </a:r>
            <a:endParaRPr lang="en-US" dirty="0"/>
          </a:p>
        </p:txBody>
      </p:sp>
      <p:sp>
        <p:nvSpPr>
          <p:cNvPr id="3" name="Content Placeholder 2"/>
          <p:cNvSpPr>
            <a:spLocks noGrp="1"/>
          </p:cNvSpPr>
          <p:nvPr>
            <p:ph idx="1"/>
          </p:nvPr>
        </p:nvSpPr>
        <p:spPr/>
        <p:txBody>
          <a:bodyPr/>
          <a:lstStyle/>
          <a:p>
            <a:pPr algn="just"/>
            <a:r>
              <a:rPr lang="en-US" dirty="0"/>
              <a:t>An identifier used in the source program is called a symbol. </a:t>
            </a:r>
          </a:p>
          <a:p>
            <a:pPr algn="just"/>
            <a:endParaRPr lang="en-US" dirty="0"/>
          </a:p>
          <a:p>
            <a:pPr algn="just"/>
            <a:r>
              <a:rPr lang="en-US" dirty="0"/>
              <a:t>Names of variables, functions and procedures are symbols.</a:t>
            </a:r>
          </a:p>
          <a:p>
            <a:pPr algn="just"/>
            <a:endParaRPr lang="en-US" dirty="0"/>
          </a:p>
          <a:p>
            <a:pPr algn="just"/>
            <a:r>
              <a:rPr lang="en-US" dirty="0"/>
              <a:t>A language processor uses the symbol table to maintain the information about attributes of symbols used in a source program</a:t>
            </a:r>
            <a:r>
              <a:rPr lang="en-US" dirty="0" smtClean="0"/>
              <a:t>.</a:t>
            </a:r>
            <a:endParaRPr lang="en-US" dirty="0"/>
          </a:p>
        </p:txBody>
      </p:sp>
    </p:spTree>
    <p:extLst>
      <p:ext uri="{BB962C8B-B14F-4D97-AF65-F5344CB8AC3E}">
        <p14:creationId xmlns:p14="http://schemas.microsoft.com/office/powerpoint/2010/main" val="2066065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Tables</a:t>
            </a:r>
            <a:endParaRPr lang="en-US" dirty="0"/>
          </a:p>
        </p:txBody>
      </p:sp>
      <p:sp>
        <p:nvSpPr>
          <p:cNvPr id="3" name="Content Placeholder 2"/>
          <p:cNvSpPr>
            <a:spLocks noGrp="1"/>
          </p:cNvSpPr>
          <p:nvPr>
            <p:ph idx="1"/>
          </p:nvPr>
        </p:nvSpPr>
        <p:spPr/>
        <p:txBody>
          <a:bodyPr/>
          <a:lstStyle/>
          <a:p>
            <a:r>
              <a:rPr lang="en-US" dirty="0"/>
              <a:t>Language processor performs the following four kinds of operations on the symbol table:</a:t>
            </a:r>
          </a:p>
          <a:p>
            <a:pPr marL="857250" lvl="1" indent="-457200">
              <a:buFont typeface="+mj-lt"/>
              <a:buAutoNum type="arabicPeriod"/>
            </a:pPr>
            <a:r>
              <a:rPr lang="en-US" dirty="0">
                <a:solidFill>
                  <a:schemeClr val="tx2"/>
                </a:solidFill>
              </a:rPr>
              <a:t>Add a symbol and </a:t>
            </a:r>
            <a:r>
              <a:rPr lang="en-US" dirty="0" smtClean="0">
                <a:solidFill>
                  <a:schemeClr val="tx2"/>
                </a:solidFill>
              </a:rPr>
              <a:t>its </a:t>
            </a:r>
            <a:r>
              <a:rPr lang="en-US" dirty="0">
                <a:solidFill>
                  <a:schemeClr val="tx2"/>
                </a:solidFill>
              </a:rPr>
              <a:t>attributes</a:t>
            </a:r>
            <a:r>
              <a:rPr lang="en-US" dirty="0"/>
              <a:t>: Make a new entry in the symbol table.</a:t>
            </a:r>
          </a:p>
          <a:p>
            <a:pPr marL="857250" lvl="1" indent="-457200">
              <a:buFont typeface="+mj-lt"/>
              <a:buAutoNum type="arabicPeriod"/>
            </a:pPr>
            <a:r>
              <a:rPr lang="en-US" dirty="0">
                <a:solidFill>
                  <a:schemeClr val="tx2"/>
                </a:solidFill>
              </a:rPr>
              <a:t>Locate a symbol’s entry</a:t>
            </a:r>
            <a:r>
              <a:rPr lang="en-US" dirty="0"/>
              <a:t>: Find a symbol’s entry in the symbol table.</a:t>
            </a:r>
          </a:p>
          <a:p>
            <a:pPr marL="857250" lvl="1" indent="-457200">
              <a:buFont typeface="+mj-lt"/>
              <a:buAutoNum type="arabicPeriod"/>
            </a:pPr>
            <a:r>
              <a:rPr lang="en-US" dirty="0">
                <a:solidFill>
                  <a:schemeClr val="tx2"/>
                </a:solidFill>
              </a:rPr>
              <a:t>Delete a symbol’s entry</a:t>
            </a:r>
            <a:r>
              <a:rPr lang="en-US" dirty="0"/>
              <a:t>: Remove the symbol’s information from the table.</a:t>
            </a:r>
          </a:p>
          <a:p>
            <a:pPr marL="857250" lvl="1" indent="-457200">
              <a:buFont typeface="+mj-lt"/>
              <a:buAutoNum type="arabicPeriod"/>
            </a:pPr>
            <a:r>
              <a:rPr lang="en-US" dirty="0">
                <a:solidFill>
                  <a:schemeClr val="tx2"/>
                </a:solidFill>
              </a:rPr>
              <a:t>Access a symbol’s entry</a:t>
            </a:r>
            <a:r>
              <a:rPr lang="en-US" dirty="0"/>
              <a:t>: Access the entry and set, modify or copy its attribute information</a:t>
            </a:r>
            <a:r>
              <a:rPr lang="en-US" dirty="0" smtClean="0"/>
              <a:t>.</a:t>
            </a:r>
            <a:endParaRPr lang="en-US" dirty="0"/>
          </a:p>
        </p:txBody>
      </p:sp>
    </p:spTree>
    <p:extLst>
      <p:ext uri="{BB962C8B-B14F-4D97-AF65-F5344CB8AC3E}">
        <p14:creationId xmlns:p14="http://schemas.microsoft.com/office/powerpoint/2010/main" val="3476861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table design goals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Tables' organization should facilitate efficient search.</a:t>
            </a:r>
          </a:p>
          <a:p>
            <a:pPr marL="457200" indent="-457200">
              <a:buFont typeface="+mj-lt"/>
              <a:buAutoNum type="arabicPeriod"/>
            </a:pPr>
            <a:endParaRPr lang="en-US" dirty="0"/>
          </a:p>
          <a:p>
            <a:pPr marL="457200" indent="-457200">
              <a:buFont typeface="+mj-lt"/>
              <a:buAutoNum type="arabicPeriod"/>
            </a:pPr>
            <a:r>
              <a:rPr lang="en-US" dirty="0"/>
              <a:t>Table should be compact</a:t>
            </a:r>
            <a:r>
              <a:rPr lang="en-US" dirty="0" smtClean="0"/>
              <a:t>.</a:t>
            </a:r>
            <a:endParaRPr lang="en-US" dirty="0"/>
          </a:p>
        </p:txBody>
      </p:sp>
    </p:spTree>
    <p:extLst>
      <p:ext uri="{BB962C8B-B14F-4D97-AF65-F5344CB8AC3E}">
        <p14:creationId xmlns:p14="http://schemas.microsoft.com/office/powerpoint/2010/main" val="3663550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for Symbol Table</a:t>
            </a:r>
            <a:endParaRPr lang="en-US" dirty="0"/>
          </a:p>
        </p:txBody>
      </p:sp>
      <p:sp>
        <p:nvSpPr>
          <p:cNvPr id="3" name="Content Placeholder 2"/>
          <p:cNvSpPr>
            <a:spLocks noGrp="1"/>
          </p:cNvSpPr>
          <p:nvPr>
            <p:ph idx="1"/>
          </p:nvPr>
        </p:nvSpPr>
        <p:spPr/>
        <p:txBody>
          <a:bodyPr/>
          <a:lstStyle/>
          <a:p>
            <a:pPr algn="just"/>
            <a:r>
              <a:rPr lang="en-US" dirty="0"/>
              <a:t>The symbol table consists of a set entries organized in memory.</a:t>
            </a:r>
          </a:p>
          <a:p>
            <a:pPr algn="just"/>
            <a:endParaRPr lang="en-US" dirty="0"/>
          </a:p>
          <a:p>
            <a:pPr algn="just"/>
            <a:r>
              <a:rPr lang="en-US" dirty="0"/>
              <a:t>Two kinds of data structures can be used for organizing its entries:</a:t>
            </a:r>
          </a:p>
          <a:p>
            <a:pPr marL="857250" lvl="1" indent="-457200">
              <a:buFont typeface="+mj-lt"/>
              <a:buAutoNum type="arabicPeriod"/>
            </a:pPr>
            <a:r>
              <a:rPr lang="en-US" dirty="0"/>
              <a:t>Linear data structure: Entries in the symbol table occupy adjoining areas of memory. This property is used to facilitate search.</a:t>
            </a:r>
          </a:p>
          <a:p>
            <a:pPr marL="857250" lvl="1" indent="-457200">
              <a:buFont typeface="+mj-lt"/>
              <a:buAutoNum type="arabicPeriod"/>
            </a:pPr>
            <a:r>
              <a:rPr lang="en-US" dirty="0"/>
              <a:t>Nonlinear data structure: Entries in the symbol table do no occupy contiguous areas of memory. The entries are searched and accessed using pointers</a:t>
            </a:r>
            <a:r>
              <a:rPr lang="en-US" dirty="0" smtClean="0"/>
              <a:t>.</a:t>
            </a:r>
            <a:endParaRPr lang="en-US" dirty="0"/>
          </a:p>
        </p:txBody>
      </p:sp>
    </p:spTree>
    <p:extLst>
      <p:ext uri="{BB962C8B-B14F-4D97-AF65-F5344CB8AC3E}">
        <p14:creationId xmlns:p14="http://schemas.microsoft.com/office/powerpoint/2010/main" val="1386057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Symbol Table Entry Formats</a:t>
            </a:r>
            <a:endParaRPr lang="en-US" dirty="0"/>
          </a:p>
        </p:txBody>
      </p:sp>
      <p:sp>
        <p:nvSpPr>
          <p:cNvPr id="3" name="Content Placeholder 2"/>
          <p:cNvSpPr>
            <a:spLocks noGrp="1"/>
          </p:cNvSpPr>
          <p:nvPr>
            <p:ph idx="1"/>
          </p:nvPr>
        </p:nvSpPr>
        <p:spPr/>
        <p:txBody>
          <a:bodyPr/>
          <a:lstStyle/>
          <a:p>
            <a:r>
              <a:rPr lang="en-US" dirty="0"/>
              <a:t>The symbol field stores the symbol to which entry pertains</a:t>
            </a:r>
            <a:r>
              <a:rPr lang="en-US" dirty="0" smtClean="0"/>
              <a:t>.</a:t>
            </a:r>
            <a:endParaRPr lang="en-US" dirty="0"/>
          </a:p>
          <a:p>
            <a:r>
              <a:rPr lang="en-US" dirty="0"/>
              <a:t>The symbol field forms the basis for a search in the table.</a:t>
            </a:r>
          </a:p>
          <a:p>
            <a:r>
              <a:rPr lang="en-US" dirty="0" smtClean="0"/>
              <a:t>Various </a:t>
            </a:r>
            <a:r>
              <a:rPr lang="en-US" dirty="0"/>
              <a:t>entry formats to accommodate  the attributes:</a:t>
            </a:r>
          </a:p>
          <a:p>
            <a:pPr marL="857250" lvl="1" indent="-457200">
              <a:buFont typeface="+mj-lt"/>
              <a:buAutoNum type="arabicPeriod"/>
            </a:pPr>
            <a:r>
              <a:rPr lang="en-US" dirty="0"/>
              <a:t>Fixed length entries: Each entry in the symbol table has fields for all attributes specified in the programming language.</a:t>
            </a:r>
          </a:p>
          <a:p>
            <a:pPr marL="857250" lvl="1" indent="-457200">
              <a:buFont typeface="+mj-lt"/>
              <a:buAutoNum type="arabicPeriod"/>
            </a:pPr>
            <a:r>
              <a:rPr lang="en-US" dirty="0"/>
              <a:t>Variable-length entries: the entry occupied by a symbol has fields only for the attributes specified for symbols of its class.</a:t>
            </a:r>
          </a:p>
          <a:p>
            <a:pPr marL="857250" lvl="1" indent="-457200">
              <a:buFont typeface="+mj-lt"/>
              <a:buAutoNum type="arabicPeriod"/>
            </a:pPr>
            <a:r>
              <a:rPr lang="en-US" dirty="0"/>
              <a:t>Hybrid entries: A hybrid entry has fixed-length part and a variable-length part</a:t>
            </a:r>
            <a:r>
              <a:rPr lang="en-US" dirty="0" smtClean="0"/>
              <a:t>.</a:t>
            </a:r>
            <a:endParaRPr lang="en-US" dirty="0"/>
          </a:p>
        </p:txBody>
      </p:sp>
    </p:spTree>
    <p:extLst>
      <p:ext uri="{BB962C8B-B14F-4D97-AF65-F5344CB8AC3E}">
        <p14:creationId xmlns:p14="http://schemas.microsoft.com/office/powerpoint/2010/main" val="15263874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Attributes of different classes of </a:t>
            </a:r>
            <a:r>
              <a:rPr lang="en-US" dirty="0" smtClean="0"/>
              <a:t>symbol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09790089"/>
              </p:ext>
            </p:extLst>
          </p:nvPr>
        </p:nvGraphicFramePr>
        <p:xfrm>
          <a:off x="304800" y="1143000"/>
          <a:ext cx="8648699" cy="4343400"/>
        </p:xfrm>
        <a:graphic>
          <a:graphicData uri="http://schemas.openxmlformats.org/drawingml/2006/table">
            <a:tbl>
              <a:tblPr firstRow="1" bandRow="1">
                <a:tableStyleId>{22838BEF-8BB2-4498-84A7-C5851F593DF1}</a:tableStyleId>
              </a:tblPr>
              <a:tblGrid>
                <a:gridCol w="2166502"/>
                <a:gridCol w="6482197"/>
              </a:tblGrid>
              <a:tr h="824923">
                <a:tc>
                  <a:txBody>
                    <a:bodyPr/>
                    <a:lstStyle/>
                    <a:p>
                      <a:pPr algn="ctr"/>
                      <a:r>
                        <a:rPr lang="en-US" sz="2000" dirty="0" smtClean="0"/>
                        <a:t>Symbol Class</a:t>
                      </a:r>
                      <a:endParaRPr lang="en-US" sz="2000" b="1" dirty="0"/>
                    </a:p>
                  </a:txBody>
                  <a:tcPr/>
                </a:tc>
                <a:tc>
                  <a:txBody>
                    <a:bodyPr/>
                    <a:lstStyle/>
                    <a:p>
                      <a:pPr algn="ctr"/>
                      <a:r>
                        <a:rPr lang="en-US" sz="2000" dirty="0" smtClean="0"/>
                        <a:t>Attributes </a:t>
                      </a:r>
                      <a:endParaRPr lang="en-US" sz="2000" b="1" dirty="0"/>
                    </a:p>
                  </a:txBody>
                  <a:tcPr/>
                </a:tc>
              </a:tr>
              <a:tr h="824923">
                <a:tc>
                  <a:txBody>
                    <a:bodyPr/>
                    <a:lstStyle/>
                    <a:p>
                      <a:pPr algn="l"/>
                      <a:r>
                        <a:rPr lang="en-US" sz="2000" b="1" i="1" dirty="0" smtClean="0">
                          <a:solidFill>
                            <a:srgbClr val="002060"/>
                          </a:solidFill>
                        </a:rPr>
                        <a:t>Variable </a:t>
                      </a:r>
                      <a:endParaRPr lang="en-US" sz="2000" b="1" i="1" dirty="0">
                        <a:solidFill>
                          <a:srgbClr val="002060"/>
                        </a:solidFill>
                      </a:endParaRPr>
                    </a:p>
                  </a:txBody>
                  <a:tcPr/>
                </a:tc>
                <a:tc>
                  <a:txBody>
                    <a:bodyPr/>
                    <a:lstStyle/>
                    <a:p>
                      <a:pPr algn="just"/>
                      <a:r>
                        <a:rPr lang="en-US" sz="2000" b="1" dirty="0" smtClean="0">
                          <a:solidFill>
                            <a:srgbClr val="002060"/>
                          </a:solidFill>
                        </a:rPr>
                        <a:t>Type, length, number and bounds of dimensions </a:t>
                      </a:r>
                      <a:endParaRPr lang="en-US" sz="2000" b="1" dirty="0">
                        <a:solidFill>
                          <a:srgbClr val="002060"/>
                        </a:solidFill>
                      </a:endParaRPr>
                    </a:p>
                  </a:txBody>
                  <a:tcPr/>
                </a:tc>
              </a:tr>
              <a:tr h="824923">
                <a:tc>
                  <a:txBody>
                    <a:bodyPr/>
                    <a:lstStyle/>
                    <a:p>
                      <a:pPr algn="l"/>
                      <a:r>
                        <a:rPr lang="en-US" sz="2000" b="1" i="1" dirty="0" smtClean="0">
                          <a:solidFill>
                            <a:srgbClr val="002060"/>
                          </a:solidFill>
                        </a:rPr>
                        <a:t>Procedure </a:t>
                      </a:r>
                      <a:endParaRPr lang="en-US" sz="2000" b="1" i="1" dirty="0">
                        <a:solidFill>
                          <a:srgbClr val="002060"/>
                        </a:solidFill>
                      </a:endParaRPr>
                    </a:p>
                  </a:txBody>
                  <a:tcPr/>
                </a:tc>
                <a:tc>
                  <a:txBody>
                    <a:bodyPr/>
                    <a:lstStyle/>
                    <a:p>
                      <a:pPr algn="just"/>
                      <a:r>
                        <a:rPr lang="en-US" sz="2000" b="1" dirty="0" smtClean="0">
                          <a:solidFill>
                            <a:srgbClr val="002060"/>
                          </a:solidFill>
                        </a:rPr>
                        <a:t>Number of parameters, address of parameter</a:t>
                      </a:r>
                      <a:r>
                        <a:rPr lang="en-US" sz="2000" b="1" baseline="0" dirty="0" smtClean="0">
                          <a:solidFill>
                            <a:srgbClr val="002060"/>
                          </a:solidFill>
                        </a:rPr>
                        <a:t> list </a:t>
                      </a:r>
                      <a:endParaRPr lang="en-US" sz="2000" b="1" dirty="0">
                        <a:solidFill>
                          <a:srgbClr val="002060"/>
                        </a:solidFill>
                      </a:endParaRPr>
                    </a:p>
                  </a:txBody>
                  <a:tcPr/>
                </a:tc>
              </a:tr>
              <a:tr h="1043708">
                <a:tc>
                  <a:txBody>
                    <a:bodyPr/>
                    <a:lstStyle/>
                    <a:p>
                      <a:pPr algn="l"/>
                      <a:r>
                        <a:rPr lang="en-US" sz="2000" b="1" i="1" dirty="0" smtClean="0">
                          <a:solidFill>
                            <a:srgbClr val="002060"/>
                          </a:solidFill>
                        </a:rPr>
                        <a:t>Function </a:t>
                      </a:r>
                      <a:endParaRPr lang="en-US" sz="2000" b="1" i="1" dirty="0">
                        <a:solidFill>
                          <a:srgbClr val="002060"/>
                        </a:solidFill>
                      </a:endParaRPr>
                    </a:p>
                  </a:txBody>
                  <a:tcPr/>
                </a:tc>
                <a:tc>
                  <a:txBody>
                    <a:bodyPr/>
                    <a:lstStyle/>
                    <a:p>
                      <a:pPr algn="just"/>
                      <a:r>
                        <a:rPr lang="en-US" sz="2000" b="1" dirty="0" smtClean="0">
                          <a:solidFill>
                            <a:srgbClr val="002060"/>
                          </a:solidFill>
                        </a:rPr>
                        <a:t>Number</a:t>
                      </a:r>
                      <a:r>
                        <a:rPr lang="en-US" sz="2000" b="1" baseline="0" dirty="0" smtClean="0">
                          <a:solidFill>
                            <a:srgbClr val="002060"/>
                          </a:solidFill>
                        </a:rPr>
                        <a:t> of parameters, address of parameter list , type of returned value, length of returned value</a:t>
                      </a:r>
                      <a:endParaRPr lang="en-US" sz="2000" b="1" dirty="0">
                        <a:solidFill>
                          <a:srgbClr val="002060"/>
                        </a:solidFill>
                      </a:endParaRPr>
                    </a:p>
                  </a:txBody>
                  <a:tcPr/>
                </a:tc>
              </a:tr>
              <a:tr h="824923">
                <a:tc>
                  <a:txBody>
                    <a:bodyPr/>
                    <a:lstStyle/>
                    <a:p>
                      <a:pPr algn="l"/>
                      <a:r>
                        <a:rPr lang="en-US" sz="2000" b="1" i="1" dirty="0" smtClean="0">
                          <a:solidFill>
                            <a:srgbClr val="002060"/>
                          </a:solidFill>
                        </a:rPr>
                        <a:t>Label </a:t>
                      </a:r>
                      <a:endParaRPr lang="en-US" sz="2000" b="1" i="1" dirty="0">
                        <a:solidFill>
                          <a:srgbClr val="002060"/>
                        </a:solidFill>
                      </a:endParaRPr>
                    </a:p>
                  </a:txBody>
                  <a:tcPr/>
                </a:tc>
                <a:tc>
                  <a:txBody>
                    <a:bodyPr/>
                    <a:lstStyle/>
                    <a:p>
                      <a:pPr algn="just"/>
                      <a:r>
                        <a:rPr lang="en-US" sz="2000" b="1" dirty="0" smtClean="0">
                          <a:solidFill>
                            <a:srgbClr val="002060"/>
                          </a:solidFill>
                        </a:rPr>
                        <a:t>Statement number</a:t>
                      </a:r>
                      <a:endParaRPr lang="en-US" sz="2000" b="1" dirty="0">
                        <a:solidFill>
                          <a:srgbClr val="002060"/>
                        </a:solidFill>
                      </a:endParaRPr>
                    </a:p>
                  </a:txBody>
                  <a:tcPr/>
                </a:tc>
              </a:tr>
            </a:tbl>
          </a:graphicData>
        </a:graphic>
      </p:graphicFrame>
    </p:spTree>
    <p:extLst>
      <p:ext uri="{BB962C8B-B14F-4D97-AF65-F5344CB8AC3E}">
        <p14:creationId xmlns:p14="http://schemas.microsoft.com/office/powerpoint/2010/main" val="1371447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definitions…</a:t>
            </a:r>
          </a:p>
        </p:txBody>
      </p:sp>
      <p:sp>
        <p:nvSpPr>
          <p:cNvPr id="3" name="Content Placeholder 2"/>
          <p:cNvSpPr>
            <a:spLocks noGrp="1"/>
          </p:cNvSpPr>
          <p:nvPr>
            <p:ph idx="1"/>
          </p:nvPr>
        </p:nvSpPr>
        <p:spPr/>
        <p:txBody>
          <a:bodyPr/>
          <a:lstStyle/>
          <a:p>
            <a:r>
              <a:rPr lang="en-US" i="1" dirty="0">
                <a:solidFill>
                  <a:schemeClr val="tx2"/>
                </a:solidFill>
              </a:rPr>
              <a:t>Semantic</a:t>
            </a:r>
            <a:r>
              <a:rPr lang="en-US" dirty="0"/>
              <a:t>: It represents the rules of the meaning of the domain</a:t>
            </a:r>
            <a:r>
              <a:rPr lang="en-US" dirty="0" smtClean="0"/>
              <a:t>.</a:t>
            </a:r>
            <a:endParaRPr lang="en-US" dirty="0"/>
          </a:p>
          <a:p>
            <a:r>
              <a:rPr lang="en-US" i="1" dirty="0">
                <a:solidFill>
                  <a:schemeClr val="tx2"/>
                </a:solidFill>
              </a:rPr>
              <a:t>Semantic gap</a:t>
            </a:r>
            <a:r>
              <a:rPr lang="en-US" dirty="0"/>
              <a:t>: It represents the difference between the semantic of two domains</a:t>
            </a:r>
            <a:r>
              <a:rPr lang="en-US" dirty="0" smtClean="0"/>
              <a:t>.</a:t>
            </a:r>
            <a:endParaRPr lang="en-US" dirty="0"/>
          </a:p>
          <a:p>
            <a:r>
              <a:rPr lang="en-US" i="1" dirty="0">
                <a:solidFill>
                  <a:schemeClr val="tx2"/>
                </a:solidFill>
              </a:rPr>
              <a:t>Application domain</a:t>
            </a:r>
            <a:r>
              <a:rPr lang="en-US" dirty="0"/>
              <a:t>: The designer expresses the ideas in terms related to application domain of the software</a:t>
            </a:r>
            <a:r>
              <a:rPr lang="en-US" dirty="0" smtClean="0"/>
              <a:t>.</a:t>
            </a:r>
            <a:endParaRPr lang="en-US" dirty="0"/>
          </a:p>
          <a:p>
            <a:r>
              <a:rPr lang="en-US" i="1" dirty="0">
                <a:solidFill>
                  <a:schemeClr val="tx2"/>
                </a:solidFill>
              </a:rPr>
              <a:t>Execution domain</a:t>
            </a:r>
            <a:r>
              <a:rPr lang="en-US" dirty="0"/>
              <a:t>: To implement the ideas of designer, their description has to be interpreted in terms related to the execution domain of computer system</a:t>
            </a:r>
            <a:r>
              <a:rPr lang="en-US" dirty="0" smtClean="0"/>
              <a:t>.</a:t>
            </a:r>
            <a:endParaRPr lang="en-US" dirty="0"/>
          </a:p>
        </p:txBody>
      </p:sp>
    </p:spTree>
    <p:extLst>
      <p:ext uri="{BB962C8B-B14F-4D97-AF65-F5344CB8AC3E}">
        <p14:creationId xmlns:p14="http://schemas.microsoft.com/office/powerpoint/2010/main" val="19029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definitions…</a:t>
            </a:r>
          </a:p>
        </p:txBody>
      </p:sp>
      <p:sp>
        <p:nvSpPr>
          <p:cNvPr id="3" name="Content Placeholder 2"/>
          <p:cNvSpPr>
            <a:spLocks noGrp="1"/>
          </p:cNvSpPr>
          <p:nvPr>
            <p:ph idx="1"/>
          </p:nvPr>
        </p:nvSpPr>
        <p:spPr/>
        <p:txBody>
          <a:bodyPr/>
          <a:lstStyle/>
          <a:p>
            <a:pPr algn="just"/>
            <a:r>
              <a:rPr lang="en-US" i="1" dirty="0">
                <a:solidFill>
                  <a:schemeClr val="tx2"/>
                </a:solidFill>
              </a:rPr>
              <a:t>Specification gap</a:t>
            </a:r>
            <a:r>
              <a:rPr lang="en-US" dirty="0"/>
              <a:t>: The gap between application and Programming Language domains is called specification and design gap or simply specification gap.  Specification gap is the semantic gap between two specifications of the same task</a:t>
            </a:r>
            <a:r>
              <a:rPr lang="en-US" dirty="0" smtClean="0"/>
              <a:t>.</a:t>
            </a:r>
            <a:endParaRPr lang="en-US" dirty="0"/>
          </a:p>
          <a:p>
            <a:pPr algn="just"/>
            <a:r>
              <a:rPr lang="en-US" i="1" dirty="0">
                <a:solidFill>
                  <a:schemeClr val="tx2"/>
                </a:solidFill>
              </a:rPr>
              <a:t>Execution gap</a:t>
            </a:r>
            <a:r>
              <a:rPr lang="en-US" dirty="0"/>
              <a:t>: The gap between programming language and execution domains is called execution gap. Execution gap is the semantic gap between the semantic of programs that perform the same task but written in different programming language</a:t>
            </a:r>
            <a:r>
              <a:rPr lang="en-US" dirty="0" smtClean="0"/>
              <a:t>.</a:t>
            </a:r>
            <a:endParaRPr lang="en-US" dirty="0"/>
          </a:p>
        </p:txBody>
      </p:sp>
    </p:spTree>
    <p:extLst>
      <p:ext uri="{BB962C8B-B14F-4D97-AF65-F5344CB8AC3E}">
        <p14:creationId xmlns:p14="http://schemas.microsoft.com/office/powerpoint/2010/main" val="39877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gap between domains</a:t>
            </a:r>
          </a:p>
        </p:txBody>
      </p:sp>
      <p:sp>
        <p:nvSpPr>
          <p:cNvPr id="4" name="Rounded Rectangle 3"/>
          <p:cNvSpPr/>
          <p:nvPr/>
        </p:nvSpPr>
        <p:spPr>
          <a:xfrm>
            <a:off x="907080" y="1677622"/>
            <a:ext cx="2443280" cy="3206805"/>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488230" y="1677623"/>
            <a:ext cx="2443280" cy="3206804"/>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212490" y="1983033"/>
            <a:ext cx="1832460" cy="7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Reservation Data</a:t>
            </a:r>
            <a:endParaRPr lang="en-US" b="1" dirty="0">
              <a:solidFill>
                <a:srgbClr val="FF0000"/>
              </a:solidFill>
            </a:endParaRPr>
          </a:p>
        </p:txBody>
      </p:sp>
      <p:sp>
        <p:nvSpPr>
          <p:cNvPr id="7" name="Rectangle 6"/>
          <p:cNvSpPr/>
          <p:nvPr/>
        </p:nvSpPr>
        <p:spPr>
          <a:xfrm>
            <a:off x="1365196" y="3051968"/>
            <a:ext cx="1527050" cy="458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Q</a:t>
            </a:r>
            <a:r>
              <a:rPr lang="en-US" b="1" dirty="0" smtClean="0">
                <a:solidFill>
                  <a:srgbClr val="FF0000"/>
                </a:solidFill>
              </a:rPr>
              <a:t>uery</a:t>
            </a:r>
            <a:endParaRPr lang="en-US" b="1" dirty="0">
              <a:solidFill>
                <a:srgbClr val="FF0000"/>
              </a:solidFill>
            </a:endParaRPr>
          </a:p>
        </p:txBody>
      </p:sp>
      <p:sp>
        <p:nvSpPr>
          <p:cNvPr id="8" name="Rectangle 7"/>
          <p:cNvSpPr/>
          <p:nvPr/>
        </p:nvSpPr>
        <p:spPr>
          <a:xfrm>
            <a:off x="1369277" y="3662788"/>
            <a:ext cx="1527050" cy="458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Book</a:t>
            </a:r>
            <a:endParaRPr lang="en-US" b="1" dirty="0">
              <a:solidFill>
                <a:srgbClr val="FF0000"/>
              </a:solidFill>
            </a:endParaRPr>
          </a:p>
        </p:txBody>
      </p:sp>
      <p:sp>
        <p:nvSpPr>
          <p:cNvPr id="9" name="Rectangle 8"/>
          <p:cNvSpPr/>
          <p:nvPr/>
        </p:nvSpPr>
        <p:spPr>
          <a:xfrm>
            <a:off x="1365196" y="4273608"/>
            <a:ext cx="1527050" cy="458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Cancel</a:t>
            </a:r>
            <a:endParaRPr lang="en-US" b="1" dirty="0">
              <a:solidFill>
                <a:srgbClr val="FF0000"/>
              </a:solidFill>
            </a:endParaRPr>
          </a:p>
        </p:txBody>
      </p:sp>
      <p:sp>
        <p:nvSpPr>
          <p:cNvPr id="10" name="Rounded Rectangle 9"/>
          <p:cNvSpPr/>
          <p:nvPr/>
        </p:nvSpPr>
        <p:spPr>
          <a:xfrm>
            <a:off x="5793640" y="1983033"/>
            <a:ext cx="1832460" cy="19088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CPU registers Memory I/O devices</a:t>
            </a:r>
            <a:endParaRPr lang="en-US" b="1" dirty="0">
              <a:solidFill>
                <a:srgbClr val="FF0000"/>
              </a:solidFill>
            </a:endParaRPr>
          </a:p>
        </p:txBody>
      </p:sp>
      <p:sp>
        <p:nvSpPr>
          <p:cNvPr id="11" name="Rectangle 10"/>
          <p:cNvSpPr/>
          <p:nvPr/>
        </p:nvSpPr>
        <p:spPr>
          <a:xfrm>
            <a:off x="5946345" y="4120903"/>
            <a:ext cx="1527050" cy="580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CPU Instructions</a:t>
            </a:r>
            <a:endParaRPr lang="en-US" b="1" dirty="0">
              <a:solidFill>
                <a:srgbClr val="FF0000"/>
              </a:solidFill>
            </a:endParaRPr>
          </a:p>
        </p:txBody>
      </p:sp>
      <p:sp>
        <p:nvSpPr>
          <p:cNvPr id="12" name="Rectangle 11"/>
          <p:cNvSpPr/>
          <p:nvPr/>
        </p:nvSpPr>
        <p:spPr>
          <a:xfrm>
            <a:off x="1212490" y="5189838"/>
            <a:ext cx="1985165" cy="61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Application Domain</a:t>
            </a:r>
            <a:endParaRPr lang="en-US" b="1" dirty="0">
              <a:solidFill>
                <a:srgbClr val="FF0000"/>
              </a:solidFill>
            </a:endParaRPr>
          </a:p>
        </p:txBody>
      </p:sp>
      <p:sp>
        <p:nvSpPr>
          <p:cNvPr id="13" name="Rectangle 12"/>
          <p:cNvSpPr/>
          <p:nvPr/>
        </p:nvSpPr>
        <p:spPr>
          <a:xfrm>
            <a:off x="5793640" y="5189838"/>
            <a:ext cx="1985165" cy="61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Execution Domain</a:t>
            </a:r>
            <a:endParaRPr lang="en-US" b="1" dirty="0">
              <a:solidFill>
                <a:srgbClr val="FF0000"/>
              </a:solidFill>
            </a:endParaRPr>
          </a:p>
        </p:txBody>
      </p:sp>
      <p:sp>
        <p:nvSpPr>
          <p:cNvPr id="14" name="Right Brace 13"/>
          <p:cNvSpPr/>
          <p:nvPr/>
        </p:nvSpPr>
        <p:spPr>
          <a:xfrm rot="16200000">
            <a:off x="4190237" y="-842010"/>
            <a:ext cx="458117" cy="427573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p:cNvSpPr txBox="1"/>
          <p:nvPr/>
        </p:nvSpPr>
        <p:spPr>
          <a:xfrm>
            <a:off x="3655770" y="1308291"/>
            <a:ext cx="1679755" cy="369332"/>
          </a:xfrm>
          <a:prstGeom prst="rect">
            <a:avLst/>
          </a:prstGeom>
          <a:noFill/>
        </p:spPr>
        <p:txBody>
          <a:bodyPr wrap="square" rtlCol="0">
            <a:spAutoFit/>
          </a:bodyPr>
          <a:lstStyle/>
          <a:p>
            <a:r>
              <a:rPr lang="en-US" b="1" dirty="0" smtClean="0">
                <a:solidFill>
                  <a:srgbClr val="6F4001"/>
                </a:solidFill>
              </a:rPr>
              <a:t>Semantic Gap</a:t>
            </a:r>
            <a:endParaRPr lang="en-US" b="1" dirty="0">
              <a:solidFill>
                <a:srgbClr val="6F4001"/>
              </a:solidFill>
            </a:endParaRPr>
          </a:p>
        </p:txBody>
      </p:sp>
    </p:spTree>
    <p:extLst>
      <p:ext uri="{BB962C8B-B14F-4D97-AF65-F5344CB8AC3E}">
        <p14:creationId xmlns:p14="http://schemas.microsoft.com/office/powerpoint/2010/main" val="3578242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gap between domains</a:t>
            </a:r>
          </a:p>
        </p:txBody>
      </p:sp>
      <p:sp>
        <p:nvSpPr>
          <p:cNvPr id="4" name="Rounded Rectangle 3"/>
          <p:cNvSpPr/>
          <p:nvPr/>
        </p:nvSpPr>
        <p:spPr>
          <a:xfrm>
            <a:off x="448965" y="1906524"/>
            <a:ext cx="2137870" cy="3206805"/>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709870" y="1906525"/>
            <a:ext cx="2137870" cy="3206804"/>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01670" y="2211935"/>
            <a:ext cx="1832460" cy="7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Reservation Data</a:t>
            </a:r>
            <a:endParaRPr lang="en-US" b="1" dirty="0">
              <a:solidFill>
                <a:srgbClr val="FF0000"/>
              </a:solidFill>
            </a:endParaRPr>
          </a:p>
        </p:txBody>
      </p:sp>
      <p:sp>
        <p:nvSpPr>
          <p:cNvPr id="7" name="Rectangle 6"/>
          <p:cNvSpPr/>
          <p:nvPr/>
        </p:nvSpPr>
        <p:spPr>
          <a:xfrm>
            <a:off x="754376" y="3280870"/>
            <a:ext cx="1527050" cy="458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Q</a:t>
            </a:r>
            <a:r>
              <a:rPr lang="en-US" b="1" dirty="0" smtClean="0">
                <a:solidFill>
                  <a:srgbClr val="FF0000"/>
                </a:solidFill>
              </a:rPr>
              <a:t>uery</a:t>
            </a:r>
            <a:endParaRPr lang="en-US" b="1" dirty="0">
              <a:solidFill>
                <a:srgbClr val="FF0000"/>
              </a:solidFill>
            </a:endParaRPr>
          </a:p>
        </p:txBody>
      </p:sp>
      <p:sp>
        <p:nvSpPr>
          <p:cNvPr id="8" name="Rectangle 7"/>
          <p:cNvSpPr/>
          <p:nvPr/>
        </p:nvSpPr>
        <p:spPr>
          <a:xfrm>
            <a:off x="758457" y="3891690"/>
            <a:ext cx="1527050" cy="458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Book</a:t>
            </a:r>
            <a:endParaRPr lang="en-US" b="1" dirty="0">
              <a:solidFill>
                <a:srgbClr val="FF0000"/>
              </a:solidFill>
            </a:endParaRPr>
          </a:p>
        </p:txBody>
      </p:sp>
      <p:sp>
        <p:nvSpPr>
          <p:cNvPr id="9" name="Rectangle 8"/>
          <p:cNvSpPr/>
          <p:nvPr/>
        </p:nvSpPr>
        <p:spPr>
          <a:xfrm>
            <a:off x="754376" y="4502510"/>
            <a:ext cx="1527050" cy="458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Cancel</a:t>
            </a:r>
            <a:endParaRPr lang="en-US" b="1" dirty="0">
              <a:solidFill>
                <a:srgbClr val="FF0000"/>
              </a:solidFill>
            </a:endParaRPr>
          </a:p>
        </p:txBody>
      </p:sp>
      <p:sp>
        <p:nvSpPr>
          <p:cNvPr id="10" name="Rounded Rectangle 9"/>
          <p:cNvSpPr/>
          <p:nvPr/>
        </p:nvSpPr>
        <p:spPr>
          <a:xfrm>
            <a:off x="7015279" y="2211935"/>
            <a:ext cx="1527051" cy="19088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CPU registers Memory I/O devices</a:t>
            </a:r>
            <a:endParaRPr lang="en-US" b="1" dirty="0">
              <a:solidFill>
                <a:srgbClr val="FF0000"/>
              </a:solidFill>
            </a:endParaRPr>
          </a:p>
        </p:txBody>
      </p:sp>
      <p:sp>
        <p:nvSpPr>
          <p:cNvPr id="11" name="Rectangle 10"/>
          <p:cNvSpPr/>
          <p:nvPr/>
        </p:nvSpPr>
        <p:spPr>
          <a:xfrm>
            <a:off x="7015280" y="4349805"/>
            <a:ext cx="1527050" cy="580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CPU Instructions</a:t>
            </a:r>
            <a:endParaRPr lang="en-US" b="1" dirty="0">
              <a:solidFill>
                <a:srgbClr val="FF0000"/>
              </a:solidFill>
            </a:endParaRPr>
          </a:p>
        </p:txBody>
      </p:sp>
      <p:sp>
        <p:nvSpPr>
          <p:cNvPr id="12" name="Rectangle 11"/>
          <p:cNvSpPr/>
          <p:nvPr/>
        </p:nvSpPr>
        <p:spPr>
          <a:xfrm>
            <a:off x="601670" y="5418740"/>
            <a:ext cx="1985165" cy="61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Application Domain</a:t>
            </a:r>
            <a:endParaRPr lang="en-US" b="1" dirty="0">
              <a:solidFill>
                <a:srgbClr val="FF0000"/>
              </a:solidFill>
            </a:endParaRPr>
          </a:p>
        </p:txBody>
      </p:sp>
      <p:sp>
        <p:nvSpPr>
          <p:cNvPr id="13" name="Rectangle 12"/>
          <p:cNvSpPr/>
          <p:nvPr/>
        </p:nvSpPr>
        <p:spPr>
          <a:xfrm>
            <a:off x="6862575" y="5418740"/>
            <a:ext cx="1985165" cy="61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Execution Domain</a:t>
            </a:r>
            <a:endParaRPr lang="en-US" b="1" dirty="0">
              <a:solidFill>
                <a:srgbClr val="FF0000"/>
              </a:solidFill>
            </a:endParaRPr>
          </a:p>
        </p:txBody>
      </p:sp>
      <p:sp>
        <p:nvSpPr>
          <p:cNvPr id="14" name="Rounded Rectangle 13"/>
          <p:cNvSpPr/>
          <p:nvPr/>
        </p:nvSpPr>
        <p:spPr>
          <a:xfrm>
            <a:off x="3655770" y="1906525"/>
            <a:ext cx="2137870" cy="3206804"/>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961179" y="2211935"/>
            <a:ext cx="1527051" cy="19088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Data Structures</a:t>
            </a:r>
            <a:endParaRPr lang="en-US" b="1" dirty="0">
              <a:solidFill>
                <a:srgbClr val="FF0000"/>
              </a:solidFill>
            </a:endParaRPr>
          </a:p>
        </p:txBody>
      </p:sp>
      <p:sp>
        <p:nvSpPr>
          <p:cNvPr id="16" name="Rectangle 15"/>
          <p:cNvSpPr/>
          <p:nvPr/>
        </p:nvSpPr>
        <p:spPr>
          <a:xfrm>
            <a:off x="3961180" y="4349805"/>
            <a:ext cx="1527050" cy="580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Functions</a:t>
            </a:r>
            <a:endParaRPr lang="en-US" b="1" dirty="0">
              <a:solidFill>
                <a:srgbClr val="FF0000"/>
              </a:solidFill>
            </a:endParaRPr>
          </a:p>
        </p:txBody>
      </p:sp>
      <p:sp>
        <p:nvSpPr>
          <p:cNvPr id="17" name="Rectangle 16"/>
          <p:cNvSpPr/>
          <p:nvPr/>
        </p:nvSpPr>
        <p:spPr>
          <a:xfrm>
            <a:off x="3808475" y="5418740"/>
            <a:ext cx="1985165" cy="61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Programming Language  Domain</a:t>
            </a:r>
            <a:endParaRPr lang="en-US" b="1" dirty="0">
              <a:solidFill>
                <a:srgbClr val="FF0000"/>
              </a:solidFill>
            </a:endParaRPr>
          </a:p>
        </p:txBody>
      </p:sp>
      <p:sp>
        <p:nvSpPr>
          <p:cNvPr id="18" name="Right Brace 17"/>
          <p:cNvSpPr/>
          <p:nvPr/>
        </p:nvSpPr>
        <p:spPr>
          <a:xfrm rot="16200000">
            <a:off x="3044948" y="226771"/>
            <a:ext cx="458117" cy="229057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p:cNvSpPr txBox="1"/>
          <p:nvPr/>
        </p:nvSpPr>
        <p:spPr>
          <a:xfrm>
            <a:off x="2281424" y="1448410"/>
            <a:ext cx="1985165" cy="369332"/>
          </a:xfrm>
          <a:prstGeom prst="rect">
            <a:avLst/>
          </a:prstGeom>
          <a:noFill/>
        </p:spPr>
        <p:txBody>
          <a:bodyPr wrap="square" rtlCol="0">
            <a:spAutoFit/>
          </a:bodyPr>
          <a:lstStyle/>
          <a:p>
            <a:r>
              <a:rPr lang="en-US" b="1" dirty="0" smtClean="0">
                <a:solidFill>
                  <a:srgbClr val="6F4001"/>
                </a:solidFill>
              </a:rPr>
              <a:t>Specification  Gap</a:t>
            </a:r>
            <a:endParaRPr lang="en-US" b="1" dirty="0">
              <a:solidFill>
                <a:srgbClr val="6F4001"/>
              </a:solidFill>
            </a:endParaRPr>
          </a:p>
        </p:txBody>
      </p:sp>
      <p:sp>
        <p:nvSpPr>
          <p:cNvPr id="20" name="Right Brace 19"/>
          <p:cNvSpPr/>
          <p:nvPr/>
        </p:nvSpPr>
        <p:spPr>
          <a:xfrm rot="16200000">
            <a:off x="6251755" y="226771"/>
            <a:ext cx="458117" cy="229057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p:cNvSpPr txBox="1"/>
          <p:nvPr/>
        </p:nvSpPr>
        <p:spPr>
          <a:xfrm>
            <a:off x="5640936" y="1448410"/>
            <a:ext cx="1679754" cy="369332"/>
          </a:xfrm>
          <a:prstGeom prst="rect">
            <a:avLst/>
          </a:prstGeom>
          <a:noFill/>
        </p:spPr>
        <p:txBody>
          <a:bodyPr wrap="square" rtlCol="0">
            <a:spAutoFit/>
          </a:bodyPr>
          <a:lstStyle/>
          <a:p>
            <a:r>
              <a:rPr lang="en-US" b="1" dirty="0" smtClean="0">
                <a:solidFill>
                  <a:srgbClr val="6F4001"/>
                </a:solidFill>
              </a:rPr>
              <a:t>Execution Gap</a:t>
            </a:r>
            <a:endParaRPr lang="en-US" b="1" dirty="0">
              <a:solidFill>
                <a:srgbClr val="6F4001"/>
              </a:solidFill>
            </a:endParaRPr>
          </a:p>
        </p:txBody>
      </p:sp>
    </p:spTree>
    <p:extLst>
      <p:ext uri="{BB962C8B-B14F-4D97-AF65-F5344CB8AC3E}">
        <p14:creationId xmlns:p14="http://schemas.microsoft.com/office/powerpoint/2010/main" val="1058100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Processors</a:t>
            </a:r>
            <a:endParaRPr lang="en-US" dirty="0"/>
          </a:p>
        </p:txBody>
      </p:sp>
      <p:sp>
        <p:nvSpPr>
          <p:cNvPr id="3" name="Content Placeholder 2"/>
          <p:cNvSpPr>
            <a:spLocks noGrp="1"/>
          </p:cNvSpPr>
          <p:nvPr>
            <p:ph idx="1"/>
          </p:nvPr>
        </p:nvSpPr>
        <p:spPr/>
        <p:txBody>
          <a:bodyPr/>
          <a:lstStyle/>
          <a:p>
            <a:pPr algn="just"/>
            <a:r>
              <a:rPr lang="en-US" i="1" dirty="0">
                <a:solidFill>
                  <a:schemeClr val="tx2"/>
                </a:solidFill>
              </a:rPr>
              <a:t>Language processor</a:t>
            </a:r>
            <a:r>
              <a:rPr lang="en-US" dirty="0"/>
              <a:t>: Language processor is a software which bridges a specification or execution gap.</a:t>
            </a:r>
          </a:p>
          <a:p>
            <a:pPr algn="just"/>
            <a:endParaRPr lang="en-US" dirty="0"/>
          </a:p>
          <a:p>
            <a:pPr algn="just"/>
            <a:r>
              <a:rPr lang="en-US" i="1" dirty="0">
                <a:solidFill>
                  <a:schemeClr val="tx2"/>
                </a:solidFill>
              </a:rPr>
              <a:t>Language translator</a:t>
            </a:r>
            <a:r>
              <a:rPr lang="en-US" dirty="0"/>
              <a:t>: Language translator for a programming language </a:t>
            </a:r>
            <a:r>
              <a:rPr lang="en-US" dirty="0" err="1"/>
              <a:t>PLi</a:t>
            </a:r>
            <a:r>
              <a:rPr lang="en-US" dirty="0"/>
              <a:t>  bridges an execution gap between </a:t>
            </a:r>
            <a:r>
              <a:rPr lang="en-US" dirty="0" err="1"/>
              <a:t>PLi</a:t>
            </a:r>
            <a:r>
              <a:rPr lang="en-US" dirty="0"/>
              <a:t> and machine language of a computer system.</a:t>
            </a:r>
          </a:p>
          <a:p>
            <a:pPr algn="just"/>
            <a:endParaRPr lang="en-US" dirty="0"/>
          </a:p>
          <a:p>
            <a:pPr algn="just"/>
            <a:r>
              <a:rPr lang="en-US" dirty="0"/>
              <a:t>A language translator is called a </a:t>
            </a:r>
            <a:r>
              <a:rPr lang="en-US" i="1" dirty="0">
                <a:solidFill>
                  <a:schemeClr val="tx2"/>
                </a:solidFill>
              </a:rPr>
              <a:t>cross translator</a:t>
            </a:r>
            <a:r>
              <a:rPr lang="en-US" dirty="0"/>
              <a:t> if it bridges an execution gap to the machine language of </a:t>
            </a:r>
            <a:r>
              <a:rPr lang="en-US" dirty="0" err="1"/>
              <a:t>Ck</a:t>
            </a:r>
            <a:r>
              <a:rPr lang="en-US" dirty="0"/>
              <a:t> but itself runs on some computer other than Ck</a:t>
            </a:r>
            <a:r>
              <a:rPr lang="en-US" dirty="0" smtClean="0"/>
              <a:t>.</a:t>
            </a:r>
            <a:endParaRPr lang="en-US" dirty="0"/>
          </a:p>
        </p:txBody>
      </p:sp>
    </p:spTree>
    <p:extLst>
      <p:ext uri="{BB962C8B-B14F-4D97-AF65-F5344CB8AC3E}">
        <p14:creationId xmlns:p14="http://schemas.microsoft.com/office/powerpoint/2010/main" val="121867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Processors</a:t>
            </a:r>
            <a:endParaRPr lang="en-US" dirty="0"/>
          </a:p>
        </p:txBody>
      </p:sp>
      <p:sp>
        <p:nvSpPr>
          <p:cNvPr id="3" name="Content Placeholder 2"/>
          <p:cNvSpPr>
            <a:spLocks noGrp="1"/>
          </p:cNvSpPr>
          <p:nvPr>
            <p:ph idx="1"/>
          </p:nvPr>
        </p:nvSpPr>
        <p:spPr/>
        <p:txBody>
          <a:bodyPr/>
          <a:lstStyle/>
          <a:p>
            <a:pPr algn="just"/>
            <a:r>
              <a:rPr lang="en-US" i="1" dirty="0">
                <a:solidFill>
                  <a:schemeClr val="tx2"/>
                </a:solidFill>
              </a:rPr>
              <a:t>De-translator</a:t>
            </a:r>
            <a:r>
              <a:rPr lang="en-US" dirty="0"/>
              <a:t>: It bridges the same execution gap as language translator, but in the opposite direction.</a:t>
            </a:r>
          </a:p>
          <a:p>
            <a:pPr algn="just"/>
            <a:endParaRPr lang="en-US" dirty="0"/>
          </a:p>
          <a:p>
            <a:pPr algn="just"/>
            <a:r>
              <a:rPr lang="en-US" i="1" dirty="0">
                <a:solidFill>
                  <a:schemeClr val="tx2"/>
                </a:solidFill>
              </a:rPr>
              <a:t>Preprocessor</a:t>
            </a:r>
            <a:r>
              <a:rPr lang="en-US" dirty="0"/>
              <a:t>: It is a language processor which bridges an execution gap but is not a language translator.</a:t>
            </a:r>
          </a:p>
          <a:p>
            <a:pPr algn="just"/>
            <a:endParaRPr lang="en-US" dirty="0"/>
          </a:p>
          <a:p>
            <a:pPr algn="just"/>
            <a:r>
              <a:rPr lang="en-US" i="1" dirty="0">
                <a:solidFill>
                  <a:schemeClr val="tx2"/>
                </a:solidFill>
              </a:rPr>
              <a:t>Language migrator</a:t>
            </a:r>
            <a:r>
              <a:rPr lang="en-US" dirty="0"/>
              <a:t>: It bridges the specification gap between two programming languages</a:t>
            </a:r>
            <a:r>
              <a:rPr lang="en-US" dirty="0" smtClean="0"/>
              <a:t>.</a:t>
            </a:r>
            <a:endParaRPr lang="en-US" dirty="0"/>
          </a:p>
        </p:txBody>
      </p:sp>
    </p:spTree>
    <p:extLst>
      <p:ext uri="{BB962C8B-B14F-4D97-AF65-F5344CB8AC3E}">
        <p14:creationId xmlns:p14="http://schemas.microsoft.com/office/powerpoint/2010/main" val="166824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28068</TotalTime>
  <Words>2073</Words>
  <Application>Microsoft Office PowerPoint</Application>
  <PresentationFormat>On-screen Show (4:3)</PresentationFormat>
  <Paragraphs>292</Paragraphs>
  <Slides>39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FontAwesome</vt:lpstr>
      <vt:lpstr>Open Sans</vt:lpstr>
      <vt:lpstr>Open Sans Extrabold</vt:lpstr>
      <vt:lpstr>Open Sans Semibold</vt:lpstr>
      <vt:lpstr>Times New Roman</vt:lpstr>
      <vt:lpstr>Verdana</vt:lpstr>
      <vt:lpstr>Wingdings</vt:lpstr>
      <vt:lpstr>Office Theme</vt:lpstr>
      <vt:lpstr>Unit – 2 Overview of Language Processors</vt:lpstr>
      <vt:lpstr>Topics to be covered</vt:lpstr>
      <vt:lpstr>Introduction</vt:lpstr>
      <vt:lpstr>Some definitions…</vt:lpstr>
      <vt:lpstr>Some definitions…</vt:lpstr>
      <vt:lpstr>Semantic gap between domains</vt:lpstr>
      <vt:lpstr>Semantic gap between domains</vt:lpstr>
      <vt:lpstr>Language Processors</vt:lpstr>
      <vt:lpstr>Language Processors</vt:lpstr>
      <vt:lpstr>Language Processors</vt:lpstr>
      <vt:lpstr>Procedure v/s Problem Oriented Language</vt:lpstr>
      <vt:lpstr>Language processing activity</vt:lpstr>
      <vt:lpstr>Language processing activity</vt:lpstr>
      <vt:lpstr>Language processing activity</vt:lpstr>
      <vt:lpstr>Language Processing Activity</vt:lpstr>
      <vt:lpstr>Language Processing Activity</vt:lpstr>
      <vt:lpstr>Practical arrangement of language processors</vt:lpstr>
      <vt:lpstr>Language Processing Activity</vt:lpstr>
      <vt:lpstr>Fundamental of Language Processing</vt:lpstr>
      <vt:lpstr>Fundamental of Language Processing</vt:lpstr>
      <vt:lpstr>Phases of Language Processor</vt:lpstr>
      <vt:lpstr>Language Processor</vt:lpstr>
      <vt:lpstr>Language Processor Pass</vt:lpstr>
      <vt:lpstr>Two-pass schematic of language processor </vt:lpstr>
      <vt:lpstr>Intermediate representation (IR)</vt:lpstr>
      <vt:lpstr>Phases of Language Processor</vt:lpstr>
      <vt:lpstr>Phases of Language Processor</vt:lpstr>
      <vt:lpstr>Phases of Language Processor</vt:lpstr>
      <vt:lpstr>Phases of Language Processor</vt:lpstr>
      <vt:lpstr>Front end of Language Processor</vt:lpstr>
      <vt:lpstr>Memory Allocation</vt:lpstr>
      <vt:lpstr>Code Generation</vt:lpstr>
      <vt:lpstr>Back end of Language Processor</vt:lpstr>
      <vt:lpstr>Symbols Tables</vt:lpstr>
      <vt:lpstr>Symbol Tables</vt:lpstr>
      <vt:lpstr>Symbol table design goals</vt:lpstr>
      <vt:lpstr>Data Structures for Symbol Table</vt:lpstr>
      <vt:lpstr>Symbol Table Entry Formats</vt:lpstr>
      <vt:lpstr>Attributes of different classes of symbol</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Administrator</cp:lastModifiedBy>
  <cp:revision>1217</cp:revision>
  <dcterms:created xsi:type="dcterms:W3CDTF">2013-05-17T03:00:03Z</dcterms:created>
  <dcterms:modified xsi:type="dcterms:W3CDTF">2017-09-15T05:44:13Z</dcterms:modified>
</cp:coreProperties>
</file>