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handoutMasterIdLst>
    <p:handoutMasterId r:id="rId60"/>
  </p:handoutMasterIdLst>
  <p:sldIdLst>
    <p:sldId id="256" r:id="rId2"/>
    <p:sldId id="351" r:id="rId3"/>
    <p:sldId id="352" r:id="rId4"/>
    <p:sldId id="353" r:id="rId5"/>
    <p:sldId id="354" r:id="rId6"/>
    <p:sldId id="355" r:id="rId7"/>
    <p:sldId id="356" r:id="rId8"/>
    <p:sldId id="357" r:id="rId9"/>
    <p:sldId id="358" r:id="rId10"/>
    <p:sldId id="359" r:id="rId11"/>
    <p:sldId id="360"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6BPuxB9Sh45M2Tmf2o8YRw==" hashData="Fr2hemgaBns2ODtK1opD37ClCUKxnxc6ZjGI8KneTdc7XQnBg67fbvk9vQVWF2aMWt4SDeRh7hSFt04+E7w4q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a:srgbClr val="990099"/>
    <a:srgbClr val="4AA743"/>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F73544-36A3-48C0-9791-38AB240F763A}" type="datetimeFigureOut">
              <a:rPr lang="en-US" smtClean="0"/>
              <a:t>9/15/2017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584427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9/15/2017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3: </a:t>
            </a:r>
            <a:r>
              <a:rPr lang="en-US" dirty="0" smtClean="0"/>
              <a:t>Assembler</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990600"/>
            <a:ext cx="4191000" cy="639762"/>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630362"/>
            <a:ext cx="4191000" cy="4694238"/>
          </a:xfrm>
        </p:spPr>
        <p:txBody>
          <a:bodyPr/>
          <a:lstStyle>
            <a:lvl1pPr algn="just">
              <a:defRPr sz="2400"/>
            </a:lvl1pPr>
            <a:lvl2pPr algn="just">
              <a:defRPr sz="2000"/>
            </a:lvl2pPr>
            <a:lvl3pPr algn="just">
              <a:defRPr sz="1800"/>
            </a:lvl3pPr>
            <a:lvl4pPr algn="just">
              <a:defRPr sz="1600"/>
            </a:lvl4pPr>
            <a:lvl5pPr algn="jus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4401" y="990600"/>
            <a:ext cx="4267200" cy="639762"/>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24401" y="1630362"/>
            <a:ext cx="4267200" cy="4694238"/>
          </a:xfrm>
        </p:spPr>
        <p:txBody>
          <a:bodyPr/>
          <a:lstStyle>
            <a:lvl1pPr algn="just">
              <a:defRPr sz="2400"/>
            </a:lvl1pPr>
            <a:lvl2pPr algn="just">
              <a:defRPr sz="2000"/>
            </a:lvl2pPr>
            <a:lvl3pPr algn="just">
              <a:defRPr sz="1800"/>
            </a:lvl3pPr>
            <a:lvl4pPr algn="just">
              <a:defRPr sz="1600"/>
            </a:lvl4pPr>
            <a:lvl5pPr algn="jus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1: </a:t>
            </a:r>
            <a:r>
              <a:rPr lang="en-US" dirty="0" smtClean="0"/>
              <a:t>Overview of System Software</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2"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3"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Hardik</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Doshi</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99789 11553</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hardik.doshi@darshan.ac.in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System Programming (2150708)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0"/>
            <a:ext cx="8534400" cy="4495801"/>
          </a:xfrm>
        </p:spPr>
        <p:txBody>
          <a:bodyPr anchor="b">
            <a:noAutofit/>
          </a:bodyPr>
          <a:lstStyle/>
          <a:p>
            <a:pPr algn="l"/>
            <a:r>
              <a:rPr lang="en-US" sz="6000" b="1" dirty="0" smtClean="0">
                <a:solidFill>
                  <a:schemeClr val="bg1"/>
                </a:solidFill>
                <a:latin typeface="+mj-lt"/>
                <a:ea typeface="Open Sans Semibold" panose="020B0706030804020204" pitchFamily="34" charset="0"/>
                <a:cs typeface="Open Sans Semibold" panose="020B0706030804020204" pitchFamily="34" charset="0"/>
              </a:rPr>
              <a:t>Unit – 3</a:t>
            </a:r>
            <a:r>
              <a:rPr lang="en-US" sz="6000" b="1" dirty="0">
                <a:solidFill>
                  <a:schemeClr val="bg1"/>
                </a:solidFill>
                <a:latin typeface="+mj-lt"/>
                <a:ea typeface="Open Sans Semibold" panose="020B0706030804020204" pitchFamily="34" charset="0"/>
                <a:cs typeface="Open Sans Semibold" panose="020B0706030804020204" pitchFamily="34" charset="0"/>
              </a:rPr>
              <a:t/>
            </a:r>
            <a:br>
              <a:rPr lang="en-US" sz="6000" b="1" dirty="0">
                <a:solidFill>
                  <a:schemeClr val="bg1"/>
                </a:solidFill>
                <a:latin typeface="+mj-lt"/>
                <a:ea typeface="Open Sans Semibold" panose="020B0706030804020204" pitchFamily="34" charset="0"/>
                <a:cs typeface="Open Sans Semibold" panose="020B0706030804020204" pitchFamily="34" charset="0"/>
              </a:rPr>
            </a:br>
            <a:r>
              <a:rPr lang="en-US" sz="6000" b="1" dirty="0" smtClean="0">
                <a:solidFill>
                  <a:schemeClr val="bg1"/>
                </a:solidFill>
                <a:latin typeface="+mj-lt"/>
                <a:ea typeface="Open Sans Semibold" panose="020B0706030804020204" pitchFamily="34" charset="0"/>
                <a:cs typeface="Open Sans Semibold" panose="020B0706030804020204" pitchFamily="34" charset="0"/>
              </a:rPr>
              <a:t>Assembler</a:t>
            </a:r>
            <a:endParaRPr lang="en-US" sz="60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Assembly Statements</a:t>
            </a:r>
          </a:p>
        </p:txBody>
      </p:sp>
      <p:sp>
        <p:nvSpPr>
          <p:cNvPr id="3" name="Content Placeholder 2"/>
          <p:cNvSpPr>
            <a:spLocks noGrp="1"/>
          </p:cNvSpPr>
          <p:nvPr>
            <p:ph idx="1"/>
          </p:nvPr>
        </p:nvSpPr>
        <p:spPr/>
        <p:txBody>
          <a:bodyPr/>
          <a:lstStyle/>
          <a:p>
            <a:pPr marL="457200" indent="-457200" algn="just">
              <a:buFont typeface="+mj-lt"/>
              <a:buAutoNum type="arabicPeriod" startAt="3"/>
            </a:pPr>
            <a:r>
              <a:rPr lang="en-US" i="1" u="sng" dirty="0">
                <a:solidFill>
                  <a:schemeClr val="tx2"/>
                </a:solidFill>
              </a:rPr>
              <a:t>Assembler Directive</a:t>
            </a:r>
          </a:p>
          <a:p>
            <a:pPr algn="just"/>
            <a:r>
              <a:rPr lang="en-US" dirty="0"/>
              <a:t>Assembler directives instruct the assembler to perform certain action during the assembly program.</a:t>
            </a:r>
          </a:p>
          <a:p>
            <a:pPr marL="857250" lvl="1" indent="-457200">
              <a:buFont typeface="+mj-lt"/>
              <a:buAutoNum type="alphaLcPeriod"/>
            </a:pPr>
            <a:r>
              <a:rPr lang="en-US" b="1" u="sng" dirty="0"/>
              <a:t>START</a:t>
            </a:r>
          </a:p>
          <a:p>
            <a:pPr marL="400050" lvl="1" indent="0" algn="ctr">
              <a:buNone/>
            </a:pPr>
            <a:r>
              <a:rPr lang="en-US" b="1" dirty="0">
                <a:solidFill>
                  <a:srgbClr val="2D1DFF"/>
                </a:solidFill>
              </a:rPr>
              <a:t>START  &lt;Constant&gt;</a:t>
            </a:r>
          </a:p>
          <a:p>
            <a:pPr lvl="1" indent="-342900"/>
            <a:r>
              <a:rPr lang="en-US" dirty="0"/>
              <a:t>This directive indicates that first word of machine should be placed in the memory word with address &lt;constant&gt;.</a:t>
            </a:r>
          </a:p>
          <a:p>
            <a:pPr marL="400050" lvl="1" indent="0" algn="ctr">
              <a:buNone/>
            </a:pPr>
            <a:r>
              <a:rPr lang="en-US" u="sng" dirty="0" smtClean="0"/>
              <a:t>Ex</a:t>
            </a:r>
            <a:r>
              <a:rPr lang="en-US" u="sng" dirty="0"/>
              <a:t>: START  500</a:t>
            </a:r>
          </a:p>
          <a:p>
            <a:pPr lvl="1" indent="-342900"/>
            <a:r>
              <a:rPr lang="en-US" dirty="0"/>
              <a:t>First word of the target program is stored from memory location 500 onwards</a:t>
            </a:r>
            <a:r>
              <a:rPr lang="en-US" dirty="0" smtClean="0"/>
              <a:t>.</a:t>
            </a:r>
            <a:endParaRPr lang="en-US" dirty="0"/>
          </a:p>
        </p:txBody>
      </p:sp>
    </p:spTree>
    <p:extLst>
      <p:ext uri="{BB962C8B-B14F-4D97-AF65-F5344CB8AC3E}">
        <p14:creationId xmlns:p14="http://schemas.microsoft.com/office/powerpoint/2010/main" val="406820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Assembly Statements</a:t>
            </a:r>
          </a:p>
        </p:txBody>
      </p:sp>
      <p:sp>
        <p:nvSpPr>
          <p:cNvPr id="3" name="Content Placeholder 2"/>
          <p:cNvSpPr>
            <a:spLocks noGrp="1"/>
          </p:cNvSpPr>
          <p:nvPr>
            <p:ph idx="1"/>
          </p:nvPr>
        </p:nvSpPr>
        <p:spPr/>
        <p:txBody>
          <a:bodyPr/>
          <a:lstStyle/>
          <a:p>
            <a:pPr marL="857250" lvl="1" indent="-457200">
              <a:buFont typeface="+mj-lt"/>
              <a:buAutoNum type="alphaLcPeriod" startAt="2"/>
            </a:pPr>
            <a:r>
              <a:rPr lang="en-US" b="1" u="sng" dirty="0"/>
              <a:t>END</a:t>
            </a:r>
          </a:p>
          <a:p>
            <a:pPr marL="400050" lvl="1" indent="0" algn="ctr">
              <a:buNone/>
            </a:pPr>
            <a:r>
              <a:rPr lang="en-US" b="1" dirty="0">
                <a:solidFill>
                  <a:srgbClr val="2D1DFF"/>
                </a:solidFill>
              </a:rPr>
              <a:t>END &lt;operand  specification&gt;</a:t>
            </a:r>
          </a:p>
          <a:p>
            <a:pPr lvl="1" indent="-342900">
              <a:buFont typeface="Wingdings" pitchFamily="2" charset="2"/>
              <a:buChar char="§"/>
            </a:pPr>
            <a:r>
              <a:rPr lang="en-US" dirty="0"/>
              <a:t>This directive indicates end of the source program.</a:t>
            </a:r>
          </a:p>
          <a:p>
            <a:pPr lvl="1" indent="-342900">
              <a:buFont typeface="Wingdings" pitchFamily="2" charset="2"/>
              <a:buChar char="§"/>
            </a:pPr>
            <a:r>
              <a:rPr lang="en-US" dirty="0"/>
              <a:t>The operand indicates address of the instruction where the execution of program should begin.</a:t>
            </a:r>
          </a:p>
          <a:p>
            <a:pPr lvl="1" indent="-342900">
              <a:buFont typeface="Wingdings" pitchFamily="2" charset="2"/>
              <a:buChar char="§"/>
            </a:pPr>
            <a:r>
              <a:rPr lang="en-US" dirty="0"/>
              <a:t>By default it is first instruction of the program.</a:t>
            </a:r>
          </a:p>
          <a:p>
            <a:pPr lvl="1" indent="-342900">
              <a:buFont typeface="Wingdings" pitchFamily="2" charset="2"/>
              <a:buChar char="§"/>
            </a:pPr>
            <a:r>
              <a:rPr lang="en-US" dirty="0"/>
              <a:t>Execution control should transfer to label given in operand field</a:t>
            </a:r>
            <a:r>
              <a:rPr lang="en-US" dirty="0" smtClean="0"/>
              <a:t>.</a:t>
            </a:r>
            <a:endParaRPr lang="en-US" dirty="0"/>
          </a:p>
        </p:txBody>
      </p:sp>
    </p:spTree>
    <p:extLst>
      <p:ext uri="{BB962C8B-B14F-4D97-AF65-F5344CB8AC3E}">
        <p14:creationId xmlns:p14="http://schemas.microsoft.com/office/powerpoint/2010/main" val="12187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5924948"/>
              </p:ext>
            </p:extLst>
          </p:nvPr>
        </p:nvGraphicFramePr>
        <p:xfrm>
          <a:off x="0" y="0"/>
          <a:ext cx="4800600" cy="6836827"/>
        </p:xfrm>
        <a:graphic>
          <a:graphicData uri="http://schemas.openxmlformats.org/drawingml/2006/table">
            <a:tbl>
              <a:tblPr>
                <a:tableStyleId>{5C22544A-7EE6-4342-B048-85BDC9FD1C3A}</a:tableStyleId>
              </a:tblPr>
              <a:tblGrid>
                <a:gridCol w="1143000"/>
                <a:gridCol w="1803400"/>
                <a:gridCol w="1854200"/>
              </a:tblGrid>
              <a:tr h="359833">
                <a:tc gridSpan="3">
                  <a:txBody>
                    <a:bodyPr/>
                    <a:lstStyle/>
                    <a:p>
                      <a:pPr marL="0" marR="0" algn="ctr">
                        <a:lnSpc>
                          <a:spcPct val="115000"/>
                        </a:lnSpc>
                        <a:spcBef>
                          <a:spcPts val="0"/>
                        </a:spcBef>
                        <a:spcAft>
                          <a:spcPts val="0"/>
                        </a:spcAft>
                      </a:pPr>
                      <a:r>
                        <a:rPr lang="en-US" sz="1800" b="1" i="0" dirty="0" smtClean="0">
                          <a:solidFill>
                            <a:schemeClr val="tx1"/>
                          </a:solidFill>
                          <a:effectLst/>
                          <a:latin typeface="Calibri"/>
                          <a:ea typeface="Calibri"/>
                          <a:cs typeface="Times New Roman"/>
                        </a:rPr>
                        <a:t>Assembly</a:t>
                      </a:r>
                      <a:r>
                        <a:rPr lang="en-US" sz="1800" b="1" i="0" baseline="0" dirty="0" smtClean="0">
                          <a:solidFill>
                            <a:schemeClr val="tx1"/>
                          </a:solidFill>
                          <a:effectLst/>
                          <a:latin typeface="Calibri"/>
                          <a:ea typeface="Calibri"/>
                          <a:cs typeface="Times New Roman"/>
                        </a:rPr>
                        <a:t> Statement</a:t>
                      </a:r>
                      <a:endParaRPr lang="en-US" sz="1800" b="1" i="0" dirty="0">
                        <a:solidFill>
                          <a:schemeClr val="tx1"/>
                        </a:solidFill>
                        <a:effectLst/>
                        <a:latin typeface="Calibri"/>
                        <a:ea typeface="Calibri"/>
                        <a:cs typeface="Times New Roman"/>
                      </a:endParaRPr>
                    </a:p>
                  </a:txBody>
                  <a:tcPr marL="64168" marR="64168" marT="0" marB="0" anchor="ctr"/>
                </a:tc>
                <a:tc hMerge="1">
                  <a:txBody>
                    <a:bodyPr/>
                    <a:lstStyle/>
                    <a:p>
                      <a:pPr marL="0" marR="0" algn="just">
                        <a:lnSpc>
                          <a:spcPct val="115000"/>
                        </a:lnSpc>
                        <a:spcBef>
                          <a:spcPts val="0"/>
                        </a:spcBef>
                        <a:spcAft>
                          <a:spcPts val="0"/>
                        </a:spcAft>
                      </a:pPr>
                      <a:endParaRPr lang="en-US" sz="1800" b="1" dirty="0">
                        <a:solidFill>
                          <a:schemeClr val="tx1"/>
                        </a:solidFill>
                        <a:effectLst/>
                        <a:latin typeface="Calibri"/>
                        <a:ea typeface="Calibri"/>
                        <a:cs typeface="Times New Roman"/>
                      </a:endParaRPr>
                    </a:p>
                  </a:txBody>
                  <a:tcPr marL="64168" marR="64168" marT="0" marB="0"/>
                </a:tc>
                <a:tc hMerge="1">
                  <a:txBody>
                    <a:bodyPr/>
                    <a:lstStyle/>
                    <a:p>
                      <a:pPr marL="0" marR="0" algn="just">
                        <a:lnSpc>
                          <a:spcPct val="115000"/>
                        </a:lnSpc>
                        <a:spcBef>
                          <a:spcPts val="0"/>
                        </a:spcBef>
                        <a:spcAft>
                          <a:spcPts val="0"/>
                        </a:spcAft>
                      </a:pPr>
                      <a:endParaRPr lang="en-US" sz="1800" b="1" dirty="0">
                        <a:solidFill>
                          <a:schemeClr val="tx1"/>
                        </a:solidFill>
                        <a:effectLst/>
                        <a:latin typeface="Calibri"/>
                        <a:ea typeface="Calibri"/>
                        <a:cs typeface="Times New Roman"/>
                      </a:endParaRPr>
                    </a:p>
                  </a:txBody>
                  <a:tcPr marL="64168" marR="64168" marT="0" marB="0"/>
                </a:tc>
              </a:tr>
              <a:tr h="359833">
                <a:tc>
                  <a:txBody>
                    <a:bodyPr/>
                    <a:lstStyle/>
                    <a:p>
                      <a:pPr marL="0" marR="0" algn="l">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START</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101</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smtClean="0">
                          <a:solidFill>
                            <a:schemeClr val="tx1"/>
                          </a:solidFill>
                          <a:effectLst/>
                        </a:rPr>
                        <a:t>READ</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N</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MOVER</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BREG, ONE</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MOVEM</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BREG, TERM</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AGAIN</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MULT</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BREG,TERM</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MOVER</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CREG, TERM</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ADD</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CREG, ONE</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MOVEM</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CREG, TERM</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COMP</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CREG, N</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BC</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LE, AGAIN</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MOVEM</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BREG, RESULT</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PRINT</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RESULT</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STOP</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N</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DS</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1</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RESULT</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DS</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1</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ONE</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DC</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‘1’</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TERM</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DS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1</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l">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END</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l">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68731963"/>
              </p:ext>
            </p:extLst>
          </p:nvPr>
        </p:nvGraphicFramePr>
        <p:xfrm>
          <a:off x="4833930" y="0"/>
          <a:ext cx="4191006" cy="6847966"/>
        </p:xfrm>
        <a:graphic>
          <a:graphicData uri="http://schemas.openxmlformats.org/drawingml/2006/table">
            <a:tbl>
              <a:tblPr>
                <a:tableStyleId>{5C22544A-7EE6-4342-B048-85BDC9FD1C3A}</a:tableStyleId>
              </a:tblPr>
              <a:tblGrid>
                <a:gridCol w="957270"/>
                <a:gridCol w="950154"/>
                <a:gridCol w="1141791"/>
                <a:gridCol w="1141791"/>
              </a:tblGrid>
              <a:tr h="730805">
                <a:tc>
                  <a:txBody>
                    <a:bodyPr/>
                    <a:lstStyle/>
                    <a:p>
                      <a:pPr marL="0" marR="0" algn="ctr">
                        <a:lnSpc>
                          <a:spcPct val="115000"/>
                        </a:lnSpc>
                        <a:spcBef>
                          <a:spcPts val="0"/>
                        </a:spcBef>
                        <a:spcAft>
                          <a:spcPts val="0"/>
                        </a:spcAft>
                      </a:pPr>
                      <a:r>
                        <a:rPr lang="en-US" sz="1800" b="1" dirty="0" smtClean="0">
                          <a:solidFill>
                            <a:schemeClr val="tx1"/>
                          </a:solidFill>
                          <a:effectLst/>
                          <a:latin typeface="Calibri"/>
                          <a:ea typeface="Calibri"/>
                          <a:cs typeface="Times New Roman"/>
                        </a:rPr>
                        <a:t>Memory Location</a:t>
                      </a:r>
                      <a:endParaRPr lang="en-US" sz="18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800" b="1" dirty="0" smtClean="0">
                          <a:solidFill>
                            <a:schemeClr val="tx1"/>
                          </a:solidFill>
                          <a:effectLst/>
                        </a:rPr>
                        <a:t>Opcode</a:t>
                      </a:r>
                      <a:r>
                        <a:rPr lang="en-US" sz="1800" b="1" dirty="0">
                          <a:solidFill>
                            <a:schemeClr val="tx1"/>
                          </a:solidFill>
                          <a:effectLst/>
                        </a:rPr>
                        <a:t> </a:t>
                      </a:r>
                      <a:endParaRPr lang="en-US" sz="18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800" b="1" dirty="0" smtClean="0">
                          <a:solidFill>
                            <a:schemeClr val="tx1"/>
                          </a:solidFill>
                          <a:effectLst/>
                        </a:rPr>
                        <a:t>Register Operand</a:t>
                      </a:r>
                      <a:endParaRPr lang="en-US" sz="18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800" b="1" dirty="0" smtClean="0">
                          <a:solidFill>
                            <a:schemeClr val="tx1"/>
                          </a:solidFill>
                          <a:effectLst/>
                        </a:rPr>
                        <a:t>Memory Operand</a:t>
                      </a:r>
                      <a:endParaRPr lang="en-US" sz="1800" b="1" dirty="0">
                        <a:solidFill>
                          <a:schemeClr val="tx1"/>
                        </a:solidFill>
                        <a:effectLst/>
                        <a:latin typeface="Calibri"/>
                        <a:ea typeface="Calibri"/>
                        <a:cs typeface="Times New Roman"/>
                      </a:endParaRPr>
                    </a:p>
                  </a:txBody>
                  <a:tcPr marL="64168" marR="64168" marT="0" marB="0"/>
                </a:tc>
              </a:tr>
              <a:tr h="359833">
                <a:tc>
                  <a:txBody>
                    <a:bodyPr/>
                    <a:lstStyle/>
                    <a:p>
                      <a:pPr marL="0" marR="0" algn="ctr">
                        <a:lnSpc>
                          <a:spcPct val="115000"/>
                        </a:lnSpc>
                        <a:spcBef>
                          <a:spcPts val="0"/>
                        </a:spcBef>
                        <a:spcAft>
                          <a:spcPts val="0"/>
                        </a:spcAft>
                      </a:pPr>
                      <a:r>
                        <a:rPr lang="en-US" sz="1800" b="0" dirty="0">
                          <a:solidFill>
                            <a:schemeClr val="tx1"/>
                          </a:solidFill>
                          <a:effectLst/>
                        </a:rPr>
                        <a:t>101)</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09</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0</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a:solidFill>
                            <a:schemeClr val="tx1"/>
                          </a:solidFill>
                          <a:effectLst/>
                        </a:rPr>
                        <a:t>113</a:t>
                      </a:r>
                      <a:endParaRPr lang="en-US" sz="1800" b="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r>
                        <a:rPr lang="en-US" sz="1800" b="0" dirty="0">
                          <a:solidFill>
                            <a:schemeClr val="tx1"/>
                          </a:solidFill>
                          <a:effectLst/>
                        </a:rPr>
                        <a:t>102)</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04</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2</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a:solidFill>
                            <a:schemeClr val="tx1"/>
                          </a:solidFill>
                          <a:effectLst/>
                        </a:rPr>
                        <a:t>115</a:t>
                      </a:r>
                      <a:endParaRPr lang="en-US" sz="1800" b="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r>
                        <a:rPr lang="en-US" sz="1800" b="0" dirty="0">
                          <a:solidFill>
                            <a:schemeClr val="tx1"/>
                          </a:solidFill>
                          <a:effectLst/>
                        </a:rPr>
                        <a:t>103)</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05</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2</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116</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r>
                        <a:rPr lang="en-US" sz="1800" b="0" dirty="0">
                          <a:solidFill>
                            <a:schemeClr val="tx1"/>
                          </a:solidFill>
                          <a:effectLst/>
                        </a:rPr>
                        <a:t>104)</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03</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2</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116</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r>
                        <a:rPr lang="en-US" sz="1800" b="0" dirty="0">
                          <a:solidFill>
                            <a:schemeClr val="tx1"/>
                          </a:solidFill>
                          <a:effectLst/>
                        </a:rPr>
                        <a:t>105)</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a:solidFill>
                            <a:schemeClr val="tx1"/>
                          </a:solidFill>
                          <a:effectLst/>
                        </a:rPr>
                        <a:t>04</a:t>
                      </a:r>
                      <a:endParaRPr lang="en-US" sz="1800" b="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3</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116</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r>
                        <a:rPr lang="en-US" sz="1800" b="0" dirty="0">
                          <a:solidFill>
                            <a:schemeClr val="tx1"/>
                          </a:solidFill>
                          <a:effectLst/>
                        </a:rPr>
                        <a:t>106)</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a:solidFill>
                            <a:schemeClr val="tx1"/>
                          </a:solidFill>
                          <a:effectLst/>
                        </a:rPr>
                        <a:t>01</a:t>
                      </a:r>
                      <a:endParaRPr lang="en-US" sz="1800" b="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a:solidFill>
                            <a:schemeClr val="tx1"/>
                          </a:solidFill>
                          <a:effectLst/>
                        </a:rPr>
                        <a:t>3</a:t>
                      </a:r>
                      <a:endParaRPr lang="en-US" sz="1800" b="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115</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r>
                        <a:rPr lang="en-US" sz="1800" b="0" dirty="0">
                          <a:solidFill>
                            <a:schemeClr val="tx1"/>
                          </a:solidFill>
                          <a:effectLst/>
                        </a:rPr>
                        <a:t>107)</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05</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3</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116</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r>
                        <a:rPr lang="en-US" sz="1800" b="0" dirty="0">
                          <a:solidFill>
                            <a:schemeClr val="tx1"/>
                          </a:solidFill>
                          <a:effectLst/>
                        </a:rPr>
                        <a:t>108)</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06</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3</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113</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r>
                        <a:rPr lang="en-US" sz="1800" b="0" dirty="0">
                          <a:solidFill>
                            <a:schemeClr val="tx1"/>
                          </a:solidFill>
                          <a:effectLst/>
                        </a:rPr>
                        <a:t>109)</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a:solidFill>
                            <a:schemeClr val="tx1"/>
                          </a:solidFill>
                          <a:effectLst/>
                        </a:rPr>
                        <a:t>07</a:t>
                      </a:r>
                      <a:endParaRPr lang="en-US" sz="1800" b="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a:solidFill>
                            <a:schemeClr val="tx1"/>
                          </a:solidFill>
                          <a:effectLst/>
                        </a:rPr>
                        <a:t>2</a:t>
                      </a:r>
                      <a:endParaRPr lang="en-US" sz="1800" b="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104</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r>
                        <a:rPr lang="en-US" sz="1800" b="0" dirty="0">
                          <a:solidFill>
                            <a:schemeClr val="tx1"/>
                          </a:solidFill>
                          <a:effectLst/>
                        </a:rPr>
                        <a:t>110)</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05</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2</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114</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r>
                        <a:rPr lang="en-US" sz="1800" b="0" dirty="0">
                          <a:solidFill>
                            <a:schemeClr val="tx1"/>
                          </a:solidFill>
                          <a:effectLst/>
                        </a:rPr>
                        <a:t>111)</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10</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0</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114</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r>
                        <a:rPr lang="en-US" sz="1800" b="0" dirty="0">
                          <a:solidFill>
                            <a:schemeClr val="tx1"/>
                          </a:solidFill>
                          <a:effectLst/>
                        </a:rPr>
                        <a:t>112)</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00</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0</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000</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r>
                        <a:rPr lang="en-US" sz="1800" b="0" dirty="0">
                          <a:solidFill>
                            <a:schemeClr val="tx1"/>
                          </a:solidFill>
                          <a:effectLst/>
                        </a:rPr>
                        <a:t>113)</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r>
                        <a:rPr lang="en-US" sz="1800" b="0" dirty="0">
                          <a:solidFill>
                            <a:schemeClr val="tx1"/>
                          </a:solidFill>
                          <a:effectLst/>
                        </a:rPr>
                        <a:t>114)</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r>
                        <a:rPr lang="en-US" sz="1800" b="0" dirty="0">
                          <a:solidFill>
                            <a:schemeClr val="tx1"/>
                          </a:solidFill>
                          <a:effectLst/>
                        </a:rPr>
                        <a:t>115)</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a:solidFill>
                            <a:schemeClr val="tx1"/>
                          </a:solidFill>
                          <a:effectLst/>
                        </a:rPr>
                        <a:t>00</a:t>
                      </a:r>
                      <a:endParaRPr lang="en-US" sz="1800" b="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0</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001</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r>
                        <a:rPr lang="en-US" sz="1800" b="0" dirty="0">
                          <a:solidFill>
                            <a:schemeClr val="tx1"/>
                          </a:solidFill>
                          <a:effectLst/>
                        </a:rPr>
                        <a:t>116)</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c>
                  <a:txBody>
                    <a:bodyPr/>
                    <a:lstStyle/>
                    <a:p>
                      <a:pPr marL="0" marR="0" algn="ctr">
                        <a:lnSpc>
                          <a:spcPct val="115000"/>
                        </a:lnSpc>
                        <a:spcBef>
                          <a:spcPts val="0"/>
                        </a:spcBef>
                        <a:spcAft>
                          <a:spcPts val="0"/>
                        </a:spcAft>
                      </a:pPr>
                      <a:r>
                        <a:rPr lang="en-US" sz="1800" b="0" dirty="0">
                          <a:solidFill>
                            <a:schemeClr val="tx1"/>
                          </a:solidFill>
                          <a:effectLst/>
                        </a:rPr>
                        <a:t> </a:t>
                      </a:r>
                      <a:endParaRPr lang="en-US" sz="1800" b="0" dirty="0">
                        <a:solidFill>
                          <a:schemeClr val="tx1"/>
                        </a:solidFill>
                        <a:effectLst/>
                        <a:latin typeface="Calibri"/>
                        <a:ea typeface="Calibri"/>
                        <a:cs typeface="Times New Roman"/>
                      </a:endParaRPr>
                    </a:p>
                  </a:txBody>
                  <a:tcPr marL="64168" marR="64168" marT="0" marB="0" anchor="ctr"/>
                </a:tc>
              </a:tr>
              <a:tr h="359833">
                <a:tc>
                  <a:txBody>
                    <a:bodyPr/>
                    <a:lstStyle/>
                    <a:p>
                      <a:pPr marL="0" marR="0" algn="ctr">
                        <a:lnSpc>
                          <a:spcPct val="115000"/>
                        </a:lnSpc>
                        <a:spcBef>
                          <a:spcPts val="0"/>
                        </a:spcBef>
                        <a:spcAft>
                          <a:spcPts val="0"/>
                        </a:spcAft>
                      </a:pPr>
                      <a:endParaRPr lang="en-US" sz="1800" b="0"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endParaRPr lang="en-US" sz="1800" b="0"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endParaRPr lang="en-US" sz="1800" b="0"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endParaRPr lang="en-US" sz="1800" b="0" dirty="0">
                        <a:solidFill>
                          <a:schemeClr val="tx1"/>
                        </a:solidFill>
                        <a:effectLst/>
                        <a:latin typeface="Calibri"/>
                        <a:ea typeface="Calibri"/>
                        <a:cs typeface="Times New Roman"/>
                      </a:endParaRPr>
                    </a:p>
                  </a:txBody>
                  <a:tcPr marL="64168" marR="64168" marT="0" marB="0"/>
                </a:tc>
              </a:tr>
            </a:tbl>
          </a:graphicData>
        </a:graphic>
      </p:graphicFrame>
    </p:spTree>
    <p:extLst>
      <p:ext uri="{BB962C8B-B14F-4D97-AF65-F5344CB8AC3E}">
        <p14:creationId xmlns:p14="http://schemas.microsoft.com/office/powerpoint/2010/main" val="60005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Assembly Scheme</a:t>
            </a:r>
            <a:endParaRPr lang="en-US" dirty="0"/>
          </a:p>
        </p:txBody>
      </p:sp>
      <p:sp>
        <p:nvSpPr>
          <p:cNvPr id="4" name="Content Placeholder 3"/>
          <p:cNvSpPr>
            <a:spLocks noGrp="1"/>
          </p:cNvSpPr>
          <p:nvPr>
            <p:ph idx="1"/>
          </p:nvPr>
        </p:nvSpPr>
        <p:spPr/>
        <p:txBody>
          <a:bodyPr/>
          <a:lstStyle/>
          <a:p>
            <a:r>
              <a:rPr lang="en-US" dirty="0"/>
              <a:t>A four step approach to develop a design specification for an assembler.</a:t>
            </a:r>
          </a:p>
          <a:p>
            <a:pPr marL="914400" lvl="1" indent="-457200">
              <a:buFont typeface="+mj-lt"/>
              <a:buAutoNum type="arabicPeriod"/>
            </a:pPr>
            <a:r>
              <a:rPr lang="en-US" i="1" dirty="0">
                <a:solidFill>
                  <a:srgbClr val="2D1DFF"/>
                </a:solidFill>
              </a:rPr>
              <a:t>Identify the information </a:t>
            </a:r>
            <a:r>
              <a:rPr lang="en-US" dirty="0"/>
              <a:t>needed for performing a task.</a:t>
            </a:r>
          </a:p>
          <a:p>
            <a:pPr marL="914400" lvl="1" indent="-457200">
              <a:buFont typeface="+mj-lt"/>
              <a:buAutoNum type="arabicPeriod"/>
            </a:pPr>
            <a:r>
              <a:rPr lang="en-US" dirty="0">
                <a:solidFill>
                  <a:srgbClr val="FF0000"/>
                </a:solidFill>
              </a:rPr>
              <a:t>Design a suitable </a:t>
            </a:r>
            <a:r>
              <a:rPr lang="en-US" dirty="0"/>
              <a:t>data structure for recording the information.</a:t>
            </a:r>
          </a:p>
          <a:p>
            <a:pPr marL="914400" lvl="1" indent="-457200">
              <a:buFont typeface="+mj-lt"/>
              <a:buAutoNum type="arabicPeriod"/>
            </a:pPr>
            <a:r>
              <a:rPr lang="en-US" i="1" dirty="0">
                <a:solidFill>
                  <a:srgbClr val="2D1DFF"/>
                </a:solidFill>
              </a:rPr>
              <a:t>Determine the processing </a:t>
            </a:r>
            <a:r>
              <a:rPr lang="en-US" dirty="0"/>
              <a:t>needed for obtaining and maintaining the information.</a:t>
            </a:r>
          </a:p>
          <a:p>
            <a:pPr marL="914400" lvl="1" indent="-457200">
              <a:buFont typeface="+mj-lt"/>
              <a:buAutoNum type="arabicPeriod"/>
            </a:pPr>
            <a:r>
              <a:rPr lang="en-US" i="1" dirty="0">
                <a:solidFill>
                  <a:srgbClr val="FF0000"/>
                </a:solidFill>
              </a:rPr>
              <a:t>Determine the processing</a:t>
            </a:r>
            <a:r>
              <a:rPr lang="en-US" dirty="0"/>
              <a:t> needed for performing the task by using the recorded information</a:t>
            </a:r>
            <a:r>
              <a:rPr lang="en-US" dirty="0" smtClean="0"/>
              <a:t>.</a:t>
            </a:r>
            <a:endParaRPr lang="en-US" dirty="0"/>
          </a:p>
        </p:txBody>
      </p:sp>
    </p:spTree>
    <p:extLst>
      <p:ext uri="{BB962C8B-B14F-4D97-AF65-F5344CB8AC3E}">
        <p14:creationId xmlns:p14="http://schemas.microsoft.com/office/powerpoint/2010/main" val="107581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Assembler</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a:solidFill>
                  <a:schemeClr val="tx2"/>
                </a:solidFill>
              </a:rPr>
              <a:t>Analysis Phase</a:t>
            </a:r>
          </a:p>
          <a:p>
            <a:pPr lvl="1" indent="-342900">
              <a:buFont typeface="Wingdings" pitchFamily="2" charset="2"/>
              <a:buChar char="§"/>
            </a:pPr>
            <a:r>
              <a:rPr lang="en-US" dirty="0"/>
              <a:t>The primary function performed by the analysis phase is the building of the symbol table.</a:t>
            </a:r>
          </a:p>
          <a:p>
            <a:pPr lvl="1" indent="-342900">
              <a:buFont typeface="Wingdings" pitchFamily="2" charset="2"/>
              <a:buChar char="§"/>
            </a:pPr>
            <a:r>
              <a:rPr lang="en-US" dirty="0"/>
              <a:t>For this purpose it must determine address of the symbolic name.</a:t>
            </a:r>
          </a:p>
          <a:p>
            <a:pPr lvl="1" indent="-342900">
              <a:buFont typeface="Wingdings" pitchFamily="2" charset="2"/>
              <a:buChar char="§"/>
            </a:pPr>
            <a:r>
              <a:rPr lang="en-US" dirty="0"/>
              <a:t>It is possible to determine some address directly, however others must be inferred. And this function is called </a:t>
            </a:r>
            <a:r>
              <a:rPr lang="en-US" i="1" dirty="0">
                <a:solidFill>
                  <a:srgbClr val="FF0000"/>
                </a:solidFill>
              </a:rPr>
              <a:t>memory allocation</a:t>
            </a:r>
            <a:r>
              <a:rPr lang="en-US" dirty="0"/>
              <a:t>.</a:t>
            </a:r>
          </a:p>
          <a:p>
            <a:pPr lvl="1" indent="-342900">
              <a:buFont typeface="Wingdings" pitchFamily="2" charset="2"/>
              <a:buChar char="§"/>
            </a:pPr>
            <a:r>
              <a:rPr lang="en-US" dirty="0"/>
              <a:t>To implement memory allocation a data structure called </a:t>
            </a:r>
            <a:r>
              <a:rPr lang="en-US" i="1" dirty="0">
                <a:solidFill>
                  <a:srgbClr val="2D1DFF"/>
                </a:solidFill>
              </a:rPr>
              <a:t>location counter (LC) </a:t>
            </a:r>
            <a:r>
              <a:rPr lang="en-US" dirty="0"/>
              <a:t>is used, it is initialized to the constant specified in the START statement.</a:t>
            </a:r>
          </a:p>
          <a:p>
            <a:pPr lvl="1" indent="-342900">
              <a:buFont typeface="Wingdings" pitchFamily="2" charset="2"/>
              <a:buChar char="§"/>
            </a:pPr>
            <a:r>
              <a:rPr lang="en-US" b="1" i="1" dirty="0"/>
              <a:t>The processing involved in maintaining the location counter is referred as </a:t>
            </a:r>
            <a:r>
              <a:rPr lang="en-US" b="1" i="1" dirty="0">
                <a:solidFill>
                  <a:schemeClr val="tx2"/>
                </a:solidFill>
              </a:rPr>
              <a:t>LC processing</a:t>
            </a:r>
            <a:r>
              <a:rPr lang="en-US" b="1" i="1" dirty="0" smtClean="0"/>
              <a:t>.</a:t>
            </a:r>
            <a:endParaRPr lang="en-US" b="1" i="1" dirty="0"/>
          </a:p>
        </p:txBody>
      </p:sp>
    </p:spTree>
    <p:extLst>
      <p:ext uri="{BB962C8B-B14F-4D97-AF65-F5344CB8AC3E}">
        <p14:creationId xmlns:p14="http://schemas.microsoft.com/office/powerpoint/2010/main" val="348187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Assembler</a:t>
            </a:r>
            <a:endParaRPr lang="en-US" dirty="0"/>
          </a:p>
        </p:txBody>
      </p:sp>
      <p:sp>
        <p:nvSpPr>
          <p:cNvPr id="3" name="Content Placeholder 2"/>
          <p:cNvSpPr>
            <a:spLocks noGrp="1"/>
          </p:cNvSpPr>
          <p:nvPr>
            <p:ph idx="1"/>
          </p:nvPr>
        </p:nvSpPr>
        <p:spPr/>
        <p:txBody>
          <a:bodyPr/>
          <a:lstStyle/>
          <a:p>
            <a:r>
              <a:rPr lang="en-US" b="1" i="1" u="sng" dirty="0"/>
              <a:t>Tasks of Analysis phase</a:t>
            </a:r>
          </a:p>
          <a:p>
            <a:pPr marL="857250" lvl="1" indent="-457200">
              <a:buFont typeface="+mj-lt"/>
              <a:buAutoNum type="arabicPeriod"/>
            </a:pPr>
            <a:r>
              <a:rPr lang="en-US" dirty="0"/>
              <a:t>Isolate the label, mnemonics opcode, and operand fields of a constant.</a:t>
            </a:r>
          </a:p>
          <a:p>
            <a:pPr marL="857250" lvl="1" indent="-457200">
              <a:buFont typeface="+mj-lt"/>
              <a:buAutoNum type="arabicPeriod"/>
            </a:pPr>
            <a:r>
              <a:rPr lang="en-US" dirty="0"/>
              <a:t>If a label is present, enter the pair (symbol, &lt;LC content&gt;) in a new entry of symbol table.</a:t>
            </a:r>
          </a:p>
          <a:p>
            <a:pPr marL="857250" lvl="1" indent="-457200">
              <a:buFont typeface="+mj-lt"/>
              <a:buAutoNum type="arabicPeriod"/>
            </a:pPr>
            <a:r>
              <a:rPr lang="en-US" dirty="0"/>
              <a:t>Check validity of mnemonics opcode.</a:t>
            </a:r>
          </a:p>
          <a:p>
            <a:pPr marL="857250" lvl="1" indent="-457200">
              <a:buFont typeface="+mj-lt"/>
              <a:buAutoNum type="arabicPeriod"/>
            </a:pPr>
            <a:r>
              <a:rPr lang="en-US" dirty="0"/>
              <a:t>Perform LC processing</a:t>
            </a:r>
            <a:r>
              <a:rPr lang="en-US" dirty="0" smtClean="0"/>
              <a:t>.</a:t>
            </a:r>
            <a:endParaRPr lang="en-US" dirty="0"/>
          </a:p>
        </p:txBody>
      </p:sp>
    </p:spTree>
    <p:extLst>
      <p:ext uri="{BB962C8B-B14F-4D97-AF65-F5344CB8AC3E}">
        <p14:creationId xmlns:p14="http://schemas.microsoft.com/office/powerpoint/2010/main" val="171490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Assembler</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b="1" i="1" dirty="0">
                <a:solidFill>
                  <a:schemeClr val="tx2"/>
                </a:solidFill>
              </a:rPr>
              <a:t>Synthesis Phase</a:t>
            </a:r>
          </a:p>
          <a:p>
            <a:pPr lvl="1" indent="-342900">
              <a:buFont typeface="Wingdings" pitchFamily="2" charset="2"/>
              <a:buChar char="§"/>
            </a:pPr>
            <a:r>
              <a:rPr lang="en-US" dirty="0"/>
              <a:t>Consider the assembly statement,</a:t>
            </a:r>
          </a:p>
          <a:p>
            <a:pPr marL="1257300" lvl="3" indent="0">
              <a:buNone/>
            </a:pPr>
            <a:r>
              <a:rPr lang="en-US" sz="1800" b="1" dirty="0">
                <a:solidFill>
                  <a:srgbClr val="2D1DFF"/>
                </a:solidFill>
              </a:rPr>
              <a:t>MOVER    BREG, ONE</a:t>
            </a:r>
          </a:p>
          <a:p>
            <a:pPr marL="685800" lvl="1">
              <a:buFont typeface="Wingdings" pitchFamily="2" charset="2"/>
              <a:buChar char="§"/>
            </a:pPr>
            <a:r>
              <a:rPr lang="en-US" dirty="0"/>
              <a:t>We must have following information to synthesize the machine instruction corresponding to this statement:</a:t>
            </a:r>
          </a:p>
          <a:p>
            <a:pPr lvl="3" indent="-342900">
              <a:buClr>
                <a:srgbClr val="C00000"/>
              </a:buClr>
              <a:buFont typeface="+mj-lt"/>
              <a:buAutoNum type="arabicPeriod"/>
            </a:pPr>
            <a:r>
              <a:rPr lang="en-US" b="1" dirty="0">
                <a:solidFill>
                  <a:schemeClr val="accent1">
                    <a:lumMod val="75000"/>
                  </a:schemeClr>
                </a:solidFill>
              </a:rPr>
              <a:t>Address of name ONE</a:t>
            </a:r>
          </a:p>
          <a:p>
            <a:pPr lvl="3" indent="-342900">
              <a:buClr>
                <a:srgbClr val="C00000"/>
              </a:buClr>
              <a:buFont typeface="+mj-lt"/>
              <a:buAutoNum type="arabicPeriod"/>
            </a:pPr>
            <a:r>
              <a:rPr lang="en-US" b="1" dirty="0">
                <a:solidFill>
                  <a:schemeClr val="accent1">
                    <a:lumMod val="75000"/>
                  </a:schemeClr>
                </a:solidFill>
              </a:rPr>
              <a:t>Machine operation code corresponding to mnemonics MOVER</a:t>
            </a:r>
            <a:r>
              <a:rPr lang="en-US" dirty="0">
                <a:solidFill>
                  <a:schemeClr val="accent1">
                    <a:lumMod val="75000"/>
                  </a:schemeClr>
                </a:solidFill>
              </a:rPr>
              <a:t>.</a:t>
            </a:r>
          </a:p>
          <a:p>
            <a:pPr lvl="1" indent="-342900">
              <a:buFont typeface="Wingdings" pitchFamily="2" charset="2"/>
              <a:buChar char="§"/>
            </a:pPr>
            <a:r>
              <a:rPr lang="en-US" dirty="0"/>
              <a:t>The first item of information depends on the source program; hence it must be available by analysis phase.</a:t>
            </a:r>
          </a:p>
          <a:p>
            <a:pPr lvl="1" indent="-342900">
              <a:buFont typeface="Wingdings" pitchFamily="2" charset="2"/>
              <a:buChar char="§"/>
            </a:pPr>
            <a:r>
              <a:rPr lang="en-US" dirty="0"/>
              <a:t>The second item of information does not depend on the source program; it depends on the assembly language</a:t>
            </a:r>
            <a:r>
              <a:rPr lang="en-US" dirty="0" smtClean="0"/>
              <a:t>.</a:t>
            </a:r>
            <a:endParaRPr lang="en-US" dirty="0"/>
          </a:p>
        </p:txBody>
      </p:sp>
    </p:spTree>
    <p:extLst>
      <p:ext uri="{BB962C8B-B14F-4D97-AF65-F5344CB8AC3E}">
        <p14:creationId xmlns:p14="http://schemas.microsoft.com/office/powerpoint/2010/main" val="268866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Assembler</a:t>
            </a:r>
          </a:p>
        </p:txBody>
      </p:sp>
      <p:sp>
        <p:nvSpPr>
          <p:cNvPr id="3" name="Content Placeholder 2"/>
          <p:cNvSpPr>
            <a:spLocks noGrp="1"/>
          </p:cNvSpPr>
          <p:nvPr>
            <p:ph idx="1"/>
          </p:nvPr>
        </p:nvSpPr>
        <p:spPr/>
        <p:txBody>
          <a:bodyPr/>
          <a:lstStyle/>
          <a:p>
            <a:pPr lvl="1" indent="-342900">
              <a:buFont typeface="Wingdings" pitchFamily="2" charset="2"/>
              <a:buChar char="§"/>
            </a:pPr>
            <a:r>
              <a:rPr lang="en-US" dirty="0"/>
              <a:t>Two data structures are used during synthesis phase:</a:t>
            </a:r>
          </a:p>
          <a:p>
            <a:pPr lvl="2" indent="-342900">
              <a:buClr>
                <a:srgbClr val="C00000"/>
              </a:buClr>
              <a:buFont typeface="+mj-lt"/>
              <a:buAutoNum type="arabicPeriod"/>
            </a:pPr>
            <a:r>
              <a:rPr lang="en-US" sz="2000" b="1" dirty="0">
                <a:solidFill>
                  <a:schemeClr val="accent1">
                    <a:lumMod val="75000"/>
                  </a:schemeClr>
                </a:solidFill>
              </a:rPr>
              <a:t>Symbol table:</a:t>
            </a:r>
          </a:p>
          <a:p>
            <a:pPr marL="1257300" lvl="3" indent="0">
              <a:buNone/>
            </a:pPr>
            <a:r>
              <a:rPr lang="en-US" sz="2000" dirty="0"/>
              <a:t>Each entry in symbol table has two primary field- name and address. This table is built by analysis phase.</a:t>
            </a:r>
          </a:p>
          <a:p>
            <a:pPr lvl="2" indent="-342900">
              <a:buFont typeface="+mj-lt"/>
              <a:buAutoNum type="arabicPeriod" startAt="2"/>
            </a:pPr>
            <a:r>
              <a:rPr lang="en-US" sz="2000" b="1" dirty="0">
                <a:solidFill>
                  <a:schemeClr val="accent1">
                    <a:lumMod val="75000"/>
                  </a:schemeClr>
                </a:solidFill>
              </a:rPr>
              <a:t>Mnemonics table:</a:t>
            </a:r>
          </a:p>
          <a:p>
            <a:pPr marL="1257300" lvl="3" indent="0">
              <a:buNone/>
            </a:pPr>
            <a:r>
              <a:rPr lang="en-US" sz="2000" dirty="0"/>
              <a:t>An entry in mnemonics table has two primary field- mnemonics and opcode</a:t>
            </a:r>
            <a:r>
              <a:rPr lang="en-US" sz="2000" dirty="0" smtClean="0"/>
              <a:t>.</a:t>
            </a:r>
            <a:endParaRPr lang="en-US" sz="2000" dirty="0"/>
          </a:p>
        </p:txBody>
      </p:sp>
    </p:spTree>
    <p:extLst>
      <p:ext uri="{BB962C8B-B14F-4D97-AF65-F5344CB8AC3E}">
        <p14:creationId xmlns:p14="http://schemas.microsoft.com/office/powerpoint/2010/main" val="25731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Assembler</a:t>
            </a:r>
          </a:p>
        </p:txBody>
      </p:sp>
      <p:sp>
        <p:nvSpPr>
          <p:cNvPr id="3" name="Content Placeholder 2"/>
          <p:cNvSpPr>
            <a:spLocks noGrp="1"/>
          </p:cNvSpPr>
          <p:nvPr>
            <p:ph idx="1"/>
          </p:nvPr>
        </p:nvSpPr>
        <p:spPr/>
        <p:txBody>
          <a:bodyPr/>
          <a:lstStyle/>
          <a:p>
            <a:r>
              <a:rPr lang="en-US" b="1" i="1" u="sng" dirty="0"/>
              <a:t>Tasks of Synthesis phase</a:t>
            </a:r>
          </a:p>
          <a:p>
            <a:pPr marL="857250" lvl="1" indent="-457200">
              <a:buFont typeface="+mj-lt"/>
              <a:buAutoNum type="arabicPeriod"/>
            </a:pPr>
            <a:r>
              <a:rPr lang="en-US" dirty="0"/>
              <a:t>Obtain machine opcode through look up in the mnemonics table.</a:t>
            </a:r>
          </a:p>
          <a:p>
            <a:pPr marL="857250" lvl="1" indent="-457200">
              <a:buFont typeface="+mj-lt"/>
              <a:buAutoNum type="arabicPeriod"/>
            </a:pPr>
            <a:r>
              <a:rPr lang="en-US" dirty="0"/>
              <a:t>Obtain address of memory operand from the symbol table.</a:t>
            </a:r>
          </a:p>
          <a:p>
            <a:pPr marL="857250" lvl="1" indent="-457200">
              <a:buFont typeface="+mj-lt"/>
              <a:buAutoNum type="arabicPeriod"/>
            </a:pPr>
            <a:r>
              <a:rPr lang="en-US" dirty="0"/>
              <a:t>Synthesize a machine </a:t>
            </a:r>
            <a:r>
              <a:rPr lang="en-US" dirty="0" smtClean="0"/>
              <a:t>instruction.</a:t>
            </a:r>
            <a:endParaRPr lang="en-US" dirty="0"/>
          </a:p>
        </p:txBody>
      </p:sp>
    </p:spTree>
    <p:extLst>
      <p:ext uri="{BB962C8B-B14F-4D97-AF65-F5344CB8AC3E}">
        <p14:creationId xmlns:p14="http://schemas.microsoft.com/office/powerpoint/2010/main" val="279878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of Assembler</a:t>
            </a:r>
            <a:endParaRPr lang="en-US" dirty="0"/>
          </a:p>
        </p:txBody>
      </p:sp>
      <p:sp>
        <p:nvSpPr>
          <p:cNvPr id="5" name="Rectangle 4"/>
          <p:cNvSpPr/>
          <p:nvPr/>
        </p:nvSpPr>
        <p:spPr>
          <a:xfrm>
            <a:off x="190500" y="1143000"/>
            <a:ext cx="8763000" cy="5181205"/>
          </a:xfrm>
          <a:prstGeom prst="rect">
            <a:avLst/>
          </a:prstGeom>
        </p:spPr>
        <p:style>
          <a:lnRef idx="1">
            <a:schemeClr val="accent4"/>
          </a:lnRef>
          <a:fillRef idx="2">
            <a:schemeClr val="accent4"/>
          </a:fillRef>
          <a:effectRef idx="1">
            <a:schemeClr val="accent4"/>
          </a:effectRef>
          <a:fontRef idx="minor">
            <a:schemeClr val="dk1"/>
          </a:fontRef>
        </p:style>
      </p:sp>
      <p:sp>
        <p:nvSpPr>
          <p:cNvPr id="6" name="Rectangle 5"/>
          <p:cNvSpPr/>
          <p:nvPr/>
        </p:nvSpPr>
        <p:spPr>
          <a:xfrm>
            <a:off x="2595624" y="1358318"/>
            <a:ext cx="1251984" cy="376805"/>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cs typeface="Times New Roman"/>
              </a:rPr>
              <a:t>mnemonic</a:t>
            </a:r>
          </a:p>
        </p:txBody>
      </p:sp>
      <p:sp>
        <p:nvSpPr>
          <p:cNvPr id="7" name="Rectangle 6"/>
          <p:cNvSpPr/>
          <p:nvPr/>
        </p:nvSpPr>
        <p:spPr>
          <a:xfrm>
            <a:off x="3847608" y="1358990"/>
            <a:ext cx="1251436" cy="376133"/>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opcode</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sp>
        <p:nvSpPr>
          <p:cNvPr id="8" name="Rectangle 7"/>
          <p:cNvSpPr/>
          <p:nvPr/>
        </p:nvSpPr>
        <p:spPr>
          <a:xfrm>
            <a:off x="5099044" y="1358990"/>
            <a:ext cx="1251436" cy="376133"/>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length</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sp>
        <p:nvSpPr>
          <p:cNvPr id="9" name="Rectangle 8"/>
          <p:cNvSpPr/>
          <p:nvPr/>
        </p:nvSpPr>
        <p:spPr>
          <a:xfrm>
            <a:off x="2595624" y="1735123"/>
            <a:ext cx="1251801" cy="376133"/>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ADD</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sp>
        <p:nvSpPr>
          <p:cNvPr id="10" name="Rectangle 9"/>
          <p:cNvSpPr/>
          <p:nvPr/>
        </p:nvSpPr>
        <p:spPr>
          <a:xfrm>
            <a:off x="3847426" y="1735793"/>
            <a:ext cx="1251253" cy="375463"/>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01</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sp>
        <p:nvSpPr>
          <p:cNvPr id="11" name="Rectangle 10"/>
          <p:cNvSpPr/>
          <p:nvPr/>
        </p:nvSpPr>
        <p:spPr>
          <a:xfrm>
            <a:off x="5098678" y="1735793"/>
            <a:ext cx="1251253" cy="375463"/>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1</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grpSp>
        <p:nvGrpSpPr>
          <p:cNvPr id="12" name="Group 11"/>
          <p:cNvGrpSpPr/>
          <p:nvPr/>
        </p:nvGrpSpPr>
        <p:grpSpPr>
          <a:xfrm>
            <a:off x="2595624" y="2111256"/>
            <a:ext cx="3754307" cy="376133"/>
            <a:chOff x="1552351" y="573759"/>
            <a:chExt cx="2423160" cy="222885"/>
          </a:xfrm>
        </p:grpSpPr>
        <p:sp>
          <p:nvSpPr>
            <p:cNvPr id="34" name="Rectangle 33"/>
            <p:cNvSpPr/>
            <p:nvPr/>
          </p:nvSpPr>
          <p:spPr>
            <a:xfrm>
              <a:off x="1552351" y="573759"/>
              <a:ext cx="807956" cy="222885"/>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SUB</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sp>
          <p:nvSpPr>
            <p:cNvPr id="35" name="Rectangle 34"/>
            <p:cNvSpPr/>
            <p:nvPr/>
          </p:nvSpPr>
          <p:spPr>
            <a:xfrm>
              <a:off x="2360307" y="574156"/>
              <a:ext cx="807602" cy="222488"/>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02</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sp>
          <p:nvSpPr>
            <p:cNvPr id="36" name="Rectangle 35"/>
            <p:cNvSpPr/>
            <p:nvPr/>
          </p:nvSpPr>
          <p:spPr>
            <a:xfrm>
              <a:off x="3167909" y="574156"/>
              <a:ext cx="807602" cy="222488"/>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1</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grpSp>
      <p:sp>
        <p:nvSpPr>
          <p:cNvPr id="13" name="Rectangle 12"/>
          <p:cNvSpPr/>
          <p:nvPr/>
        </p:nvSpPr>
        <p:spPr>
          <a:xfrm>
            <a:off x="1592578" y="3241354"/>
            <a:ext cx="1217203" cy="665166"/>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Bookman Old Style" pitchFamily="18" charset="0"/>
                <a:ea typeface="Calibri"/>
              </a:rPr>
              <a:t>Analysis Phase</a:t>
            </a:r>
            <a:endParaRPr kumimoji="0" lang="en-US" sz="1400" b="1" i="0" u="none" strike="noStrike" kern="0" cap="none" spc="0" normalizeH="0" baseline="0" noProof="0" dirty="0">
              <a:ln>
                <a:noFill/>
              </a:ln>
              <a:solidFill>
                <a:sysClr val="windowText" lastClr="000000"/>
              </a:solidFill>
              <a:effectLst/>
              <a:uLnTx/>
              <a:uFillTx/>
              <a:latin typeface="Bookman Old Style" pitchFamily="18" charset="0"/>
              <a:ea typeface="Times New Roman"/>
            </a:endParaRPr>
          </a:p>
        </p:txBody>
      </p:sp>
      <p:sp>
        <p:nvSpPr>
          <p:cNvPr id="14" name="Rectangle 13"/>
          <p:cNvSpPr/>
          <p:nvPr/>
        </p:nvSpPr>
        <p:spPr>
          <a:xfrm>
            <a:off x="6103313" y="3294901"/>
            <a:ext cx="1599094" cy="664394"/>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Synthesis Phase</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grpSp>
        <p:nvGrpSpPr>
          <p:cNvPr id="15" name="Group 14"/>
          <p:cNvGrpSpPr/>
          <p:nvPr/>
        </p:nvGrpSpPr>
        <p:grpSpPr>
          <a:xfrm>
            <a:off x="3073924" y="4784180"/>
            <a:ext cx="2503054" cy="376133"/>
            <a:chOff x="0" y="0"/>
            <a:chExt cx="1615558" cy="222885"/>
          </a:xfrm>
        </p:grpSpPr>
        <p:sp>
          <p:nvSpPr>
            <p:cNvPr id="32" name="Rectangle 31"/>
            <p:cNvSpPr/>
            <p:nvPr/>
          </p:nvSpPr>
          <p:spPr>
            <a:xfrm>
              <a:off x="0" y="0"/>
              <a:ext cx="807956" cy="222885"/>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symbol</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sp>
          <p:nvSpPr>
            <p:cNvPr id="33" name="Rectangle 32"/>
            <p:cNvSpPr/>
            <p:nvPr/>
          </p:nvSpPr>
          <p:spPr>
            <a:xfrm>
              <a:off x="807956" y="397"/>
              <a:ext cx="807602" cy="222488"/>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address</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grpSp>
      <p:grpSp>
        <p:nvGrpSpPr>
          <p:cNvPr id="16" name="Group 15"/>
          <p:cNvGrpSpPr/>
          <p:nvPr/>
        </p:nvGrpSpPr>
        <p:grpSpPr>
          <a:xfrm>
            <a:off x="3074107" y="5160313"/>
            <a:ext cx="2502871" cy="376133"/>
            <a:chOff x="0" y="0"/>
            <a:chExt cx="1615558" cy="222885"/>
          </a:xfrm>
        </p:grpSpPr>
        <p:sp>
          <p:nvSpPr>
            <p:cNvPr id="30" name="Rectangle 29"/>
            <p:cNvSpPr/>
            <p:nvPr/>
          </p:nvSpPr>
          <p:spPr>
            <a:xfrm>
              <a:off x="0" y="0"/>
              <a:ext cx="807956" cy="222885"/>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Bookman Old Style" pitchFamily="18" charset="0"/>
                  <a:ea typeface="Calibri"/>
                </a:rPr>
                <a:t>AGAIN</a:t>
              </a:r>
              <a:endParaRPr kumimoji="0" lang="en-US" sz="1400" b="1" i="0" u="none" strike="noStrike" kern="0" cap="none" spc="0" normalizeH="0" baseline="0" noProof="0" dirty="0">
                <a:ln>
                  <a:noFill/>
                </a:ln>
                <a:solidFill>
                  <a:sysClr val="windowText" lastClr="000000"/>
                </a:solidFill>
                <a:effectLst/>
                <a:uLnTx/>
                <a:uFillTx/>
                <a:latin typeface="Bookman Old Style" pitchFamily="18" charset="0"/>
                <a:ea typeface="Times New Roman"/>
              </a:endParaRPr>
            </a:p>
          </p:txBody>
        </p:sp>
        <p:sp>
          <p:nvSpPr>
            <p:cNvPr id="31" name="Rectangle 30"/>
            <p:cNvSpPr/>
            <p:nvPr/>
          </p:nvSpPr>
          <p:spPr>
            <a:xfrm>
              <a:off x="807956" y="397"/>
              <a:ext cx="807602" cy="222488"/>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104</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grpSp>
      <p:grpSp>
        <p:nvGrpSpPr>
          <p:cNvPr id="17" name="Group 16"/>
          <p:cNvGrpSpPr/>
          <p:nvPr/>
        </p:nvGrpSpPr>
        <p:grpSpPr>
          <a:xfrm>
            <a:off x="3073375" y="5536446"/>
            <a:ext cx="2502871" cy="376133"/>
            <a:chOff x="0" y="0"/>
            <a:chExt cx="1615558" cy="222885"/>
          </a:xfrm>
        </p:grpSpPr>
        <p:sp>
          <p:nvSpPr>
            <p:cNvPr id="28" name="Rectangle 27"/>
            <p:cNvSpPr/>
            <p:nvPr/>
          </p:nvSpPr>
          <p:spPr>
            <a:xfrm>
              <a:off x="0" y="0"/>
              <a:ext cx="807956" cy="222885"/>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N</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sp>
          <p:nvSpPr>
            <p:cNvPr id="29" name="Rectangle 28"/>
            <p:cNvSpPr/>
            <p:nvPr/>
          </p:nvSpPr>
          <p:spPr>
            <a:xfrm>
              <a:off x="807956" y="397"/>
              <a:ext cx="807602" cy="222488"/>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113</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grpSp>
      <p:sp>
        <p:nvSpPr>
          <p:cNvPr id="18" name="Rectangle 17"/>
          <p:cNvSpPr/>
          <p:nvPr/>
        </p:nvSpPr>
        <p:spPr>
          <a:xfrm>
            <a:off x="3203979" y="2595121"/>
            <a:ext cx="2677078" cy="376133"/>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Mnemonics table</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sp>
        <p:nvSpPr>
          <p:cNvPr id="19" name="Rectangle 18"/>
          <p:cNvSpPr/>
          <p:nvPr/>
        </p:nvSpPr>
        <p:spPr>
          <a:xfrm>
            <a:off x="2994659" y="5948467"/>
            <a:ext cx="2677009" cy="376133"/>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Symbol Table</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cxnSp>
        <p:nvCxnSpPr>
          <p:cNvPr id="20" name="Straight Arrow Connector 19"/>
          <p:cNvCxnSpPr>
            <a:endCxn id="13" idx="0"/>
          </p:cNvCxnSpPr>
          <p:nvPr/>
        </p:nvCxnSpPr>
        <p:spPr>
          <a:xfrm flipH="1">
            <a:off x="2201179" y="2487389"/>
            <a:ext cx="888654" cy="753965"/>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21" name="Straight Arrow Connector 20"/>
          <p:cNvCxnSpPr>
            <a:stCxn id="36" idx="2"/>
          </p:cNvCxnSpPr>
          <p:nvPr/>
        </p:nvCxnSpPr>
        <p:spPr>
          <a:xfrm>
            <a:off x="5724305" y="2487389"/>
            <a:ext cx="1368584" cy="789571"/>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22" name="Straight Arrow Connector 21"/>
          <p:cNvCxnSpPr>
            <a:stCxn id="13" idx="2"/>
          </p:cNvCxnSpPr>
          <p:nvPr/>
        </p:nvCxnSpPr>
        <p:spPr>
          <a:xfrm>
            <a:off x="2201180" y="3906518"/>
            <a:ext cx="872195" cy="1218859"/>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23" name="Straight Arrow Connector 22"/>
          <p:cNvCxnSpPr/>
          <p:nvPr/>
        </p:nvCxnSpPr>
        <p:spPr>
          <a:xfrm flipV="1">
            <a:off x="5576978" y="3959295"/>
            <a:ext cx="1292935" cy="1201688"/>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24" name="Straight Arrow Connector 23"/>
          <p:cNvCxnSpPr>
            <a:stCxn id="13" idx="3"/>
            <a:endCxn id="14" idx="1"/>
          </p:cNvCxnSpPr>
          <p:nvPr/>
        </p:nvCxnSpPr>
        <p:spPr>
          <a:xfrm>
            <a:off x="2809779" y="3573936"/>
            <a:ext cx="3293532" cy="53162"/>
          </a:xfrm>
          <a:prstGeom prst="straightConnector1">
            <a:avLst/>
          </a:prstGeom>
          <a:ln>
            <a:prstDash val="dash"/>
            <a:tailEnd type="arrow"/>
          </a:ln>
        </p:spPr>
        <p:style>
          <a:lnRef idx="1">
            <a:schemeClr val="accent4"/>
          </a:lnRef>
          <a:fillRef idx="2">
            <a:schemeClr val="accent4"/>
          </a:fillRef>
          <a:effectRef idx="1">
            <a:schemeClr val="accent4"/>
          </a:effectRef>
          <a:fontRef idx="minor">
            <a:schemeClr val="dk1"/>
          </a:fontRef>
        </p:style>
      </p:cxnSp>
      <p:sp>
        <p:nvSpPr>
          <p:cNvPr id="25" name="Rectangle 24"/>
          <p:cNvSpPr/>
          <p:nvPr/>
        </p:nvSpPr>
        <p:spPr>
          <a:xfrm>
            <a:off x="275418" y="3280929"/>
            <a:ext cx="1019982" cy="567154"/>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Bookman Old Style" pitchFamily="18" charset="0"/>
                <a:ea typeface="Calibri"/>
              </a:rPr>
              <a:t>Source Program</a:t>
            </a:r>
            <a:endParaRPr kumimoji="0" lang="en-US" sz="1400" b="1" i="0" u="none" strike="noStrike" kern="0" cap="none" spc="0" normalizeH="0" baseline="0" noProof="0" dirty="0">
              <a:ln>
                <a:noFill/>
              </a:ln>
              <a:solidFill>
                <a:sysClr val="windowText" lastClr="000000"/>
              </a:solidFill>
              <a:effectLst/>
              <a:uLnTx/>
              <a:uFillTx/>
              <a:latin typeface="Bookman Old Style" pitchFamily="18" charset="0"/>
              <a:ea typeface="Times New Roman"/>
            </a:endParaRPr>
          </a:p>
        </p:txBody>
      </p:sp>
      <p:sp>
        <p:nvSpPr>
          <p:cNvPr id="26" name="Rectangle 25"/>
          <p:cNvSpPr/>
          <p:nvPr/>
        </p:nvSpPr>
        <p:spPr>
          <a:xfrm>
            <a:off x="7949515" y="3258544"/>
            <a:ext cx="1003985" cy="754409"/>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Bookman Old Style" pitchFamily="18" charset="0"/>
                <a:ea typeface="Calibri"/>
              </a:rPr>
              <a:t>Target Program</a:t>
            </a:r>
            <a:endParaRPr kumimoji="0" lang="en-US" sz="1400" b="1" i="0" u="none" strike="noStrike" kern="0" cap="none" spc="0" normalizeH="0" baseline="0" noProof="0">
              <a:ln>
                <a:noFill/>
              </a:ln>
              <a:solidFill>
                <a:sysClr val="windowText" lastClr="000000"/>
              </a:solidFill>
              <a:effectLst/>
              <a:uLnTx/>
              <a:uFillTx/>
              <a:latin typeface="Bookman Old Style" pitchFamily="18" charset="0"/>
              <a:ea typeface="Times New Roman"/>
            </a:endParaRPr>
          </a:p>
        </p:txBody>
      </p:sp>
      <p:cxnSp>
        <p:nvCxnSpPr>
          <p:cNvPr id="27" name="Straight Arrow Connector 26"/>
          <p:cNvCxnSpPr/>
          <p:nvPr/>
        </p:nvCxnSpPr>
        <p:spPr>
          <a:xfrm>
            <a:off x="7702407" y="3619175"/>
            <a:ext cx="230217" cy="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37" name="Straight Arrow Connector 36"/>
          <p:cNvCxnSpPr>
            <a:stCxn id="25" idx="3"/>
            <a:endCxn id="13" idx="1"/>
          </p:cNvCxnSpPr>
          <p:nvPr/>
        </p:nvCxnSpPr>
        <p:spPr>
          <a:xfrm>
            <a:off x="1295400" y="3564506"/>
            <a:ext cx="297178" cy="9431"/>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spTree>
    <p:extLst>
      <p:ext uri="{BB962C8B-B14F-4D97-AF65-F5344CB8AC3E}">
        <p14:creationId xmlns:p14="http://schemas.microsoft.com/office/powerpoint/2010/main" val="195549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down)">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par>
                                <p:cTn id="28" presetID="22" presetClass="entr" presetSubtype="1"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500"/>
                                        <p:tgtEl>
                                          <p:spTgt spid="7"/>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up)">
                                      <p:cBhvr>
                                        <p:cTn id="45" dur="500"/>
                                        <p:tgtEl>
                                          <p:spTgt spid="8"/>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up)">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up)">
                                      <p:cBhvr>
                                        <p:cTn id="58" dur="500"/>
                                        <p:tgtEl>
                                          <p:spTgt spid="15"/>
                                        </p:tgtEl>
                                      </p:cBhvr>
                                    </p:animEffect>
                                  </p:childTnLst>
                                </p:cTn>
                              </p:par>
                              <p:par>
                                <p:cTn id="59" presetID="22" presetClass="entr" presetSubtype="1"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up)">
                                      <p:cBhvr>
                                        <p:cTn id="61" dur="500"/>
                                        <p:tgtEl>
                                          <p:spTgt spid="16"/>
                                        </p:tgtEl>
                                      </p:cBhvr>
                                    </p:animEffect>
                                  </p:childTnLst>
                                </p:cTn>
                              </p:par>
                              <p:par>
                                <p:cTn id="62" presetID="22" presetClass="entr" presetSubtype="1"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up)">
                                      <p:cBhvr>
                                        <p:cTn id="64" dur="500"/>
                                        <p:tgtEl>
                                          <p:spTgt spid="17"/>
                                        </p:tgtEl>
                                      </p:cBhvr>
                                    </p:animEffect>
                                  </p:childTnLst>
                                </p:cTn>
                              </p:par>
                              <p:par>
                                <p:cTn id="65" presetID="22" presetClass="entr" presetSubtype="1"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up)">
                                      <p:cBhvr>
                                        <p:cTn id="67" dur="500"/>
                                        <p:tgtEl>
                                          <p:spTgt spid="22"/>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up)">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wipe(down)">
                                      <p:cBhvr>
                                        <p:cTn id="80" dur="500"/>
                                        <p:tgtEl>
                                          <p:spTgt spid="1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wipe(left)">
                                      <p:cBhvr>
                                        <p:cTn id="85" dur="500"/>
                                        <p:tgtEl>
                                          <p:spTgt spid="21"/>
                                        </p:tgtEl>
                                      </p:cBhvr>
                                    </p:animEffect>
                                  </p:childTnLst>
                                </p:cTn>
                              </p:par>
                              <p:par>
                                <p:cTn id="86" presetID="22" presetClass="entr" presetSubtype="8"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left)">
                                      <p:cBhvr>
                                        <p:cTn id="88" dur="500"/>
                                        <p:tgtEl>
                                          <p:spTgt spid="2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wipe(down)">
                                      <p:cBhvr>
                                        <p:cTn id="93" dur="500"/>
                                        <p:tgtEl>
                                          <p:spTgt spid="2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wipe(down)">
                                      <p:cBhvr>
                                        <p:cTn id="9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4" grpId="0" animBg="1"/>
      <p:bldP spid="18" grpId="0" animBg="1"/>
      <p:bldP spid="19" grpId="0" animBg="1"/>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normAutofit/>
          </a:bodyPr>
          <a:lstStyle/>
          <a:p>
            <a:r>
              <a:rPr lang="en-US" dirty="0"/>
              <a:t>Elements of Assembly Language </a:t>
            </a:r>
            <a:r>
              <a:rPr lang="en-US" dirty="0" smtClean="0"/>
              <a:t>Programming</a:t>
            </a:r>
            <a:endParaRPr lang="en-US" dirty="0"/>
          </a:p>
          <a:p>
            <a:r>
              <a:rPr lang="en-US" dirty="0"/>
              <a:t>Design of the Assembler &amp; Assembler Design </a:t>
            </a:r>
            <a:r>
              <a:rPr lang="en-US" dirty="0" smtClean="0"/>
              <a:t>Criteria</a:t>
            </a:r>
          </a:p>
          <a:p>
            <a:r>
              <a:rPr lang="en-US" dirty="0" smtClean="0"/>
              <a:t>Types of Assemblers</a:t>
            </a:r>
          </a:p>
          <a:p>
            <a:r>
              <a:rPr lang="en-US" dirty="0" smtClean="0"/>
              <a:t>Two-Pass Assemblers</a:t>
            </a:r>
            <a:endParaRPr lang="en-US" dirty="0"/>
          </a:p>
          <a:p>
            <a:r>
              <a:rPr lang="en-US" dirty="0"/>
              <a:t>One-Pass </a:t>
            </a:r>
            <a:r>
              <a:rPr lang="en-US" dirty="0" smtClean="0"/>
              <a:t>Assemblers</a:t>
            </a:r>
            <a:endParaRPr lang="en-US" dirty="0"/>
          </a:p>
          <a:p>
            <a:r>
              <a:rPr lang="en-US" dirty="0"/>
              <a:t>Algorithm of Single Pass </a:t>
            </a:r>
            <a:r>
              <a:rPr lang="en-US" dirty="0" smtClean="0"/>
              <a:t>Assembler</a:t>
            </a:r>
            <a:endParaRPr lang="en-US" dirty="0"/>
          </a:p>
          <a:p>
            <a:r>
              <a:rPr lang="en-US" dirty="0"/>
              <a:t>Multi-Pass </a:t>
            </a:r>
            <a:r>
              <a:rPr lang="en-US" dirty="0" smtClean="0"/>
              <a:t>Assemblers</a:t>
            </a:r>
            <a:endParaRPr lang="en-US" dirty="0"/>
          </a:p>
          <a:p>
            <a:r>
              <a:rPr lang="en-US" dirty="0"/>
              <a:t>Advanced Assembly </a:t>
            </a:r>
            <a:r>
              <a:rPr lang="en-US" dirty="0" smtClean="0"/>
              <a:t>Process</a:t>
            </a:r>
            <a:endParaRPr lang="en-US" dirty="0"/>
          </a:p>
          <a:p>
            <a:r>
              <a:rPr lang="en-US" dirty="0"/>
              <a:t>Variants of </a:t>
            </a:r>
            <a:r>
              <a:rPr lang="en-US" dirty="0" smtClean="0"/>
              <a:t>Assemblers</a:t>
            </a:r>
            <a:endParaRPr lang="en-US" dirty="0"/>
          </a:p>
          <a:p>
            <a:r>
              <a:rPr lang="en-US" dirty="0"/>
              <a:t>Design of two pass </a:t>
            </a:r>
            <a:r>
              <a:rPr lang="en-US" dirty="0" smtClean="0"/>
              <a:t>assembler</a:t>
            </a:r>
            <a:endParaRPr lang="en-US" dirty="0"/>
          </a:p>
        </p:txBody>
      </p:sp>
    </p:spTree>
    <p:extLst>
      <p:ext uri="{BB962C8B-B14F-4D97-AF65-F5344CB8AC3E}">
        <p14:creationId xmlns:p14="http://schemas.microsoft.com/office/powerpoint/2010/main" val="2943974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structure of Assembler</a:t>
            </a:r>
            <a:endParaRPr lang="en-US" dirty="0"/>
          </a:p>
        </p:txBody>
      </p:sp>
      <p:sp>
        <p:nvSpPr>
          <p:cNvPr id="3" name="Content Placeholder 2"/>
          <p:cNvSpPr>
            <a:spLocks noGrp="1"/>
          </p:cNvSpPr>
          <p:nvPr>
            <p:ph idx="1"/>
          </p:nvPr>
        </p:nvSpPr>
        <p:spPr/>
        <p:txBody>
          <a:bodyPr/>
          <a:lstStyle/>
          <a:p>
            <a:r>
              <a:rPr lang="en-US" dirty="0"/>
              <a:t>Pass of a language processor performs language processing functions on every statement of a source program.</a:t>
            </a:r>
          </a:p>
          <a:p>
            <a:endParaRPr lang="en-US" dirty="0"/>
          </a:p>
          <a:p>
            <a:r>
              <a:rPr lang="en-US" dirty="0"/>
              <a:t>A language processor may make multiple passes over a source program for handling a forward reference and for reducing its own memory requirements. </a:t>
            </a:r>
          </a:p>
          <a:p>
            <a:pPr marL="857250" lvl="1" indent="-457200">
              <a:buFont typeface="+mj-lt"/>
              <a:buAutoNum type="arabicPeriod"/>
            </a:pPr>
            <a:r>
              <a:rPr lang="en-US" b="1" dirty="0"/>
              <a:t>Two pass translation</a:t>
            </a:r>
          </a:p>
          <a:p>
            <a:pPr marL="857250" lvl="1" indent="-457200">
              <a:buFont typeface="+mj-lt"/>
              <a:buAutoNum type="arabicPeriod"/>
            </a:pPr>
            <a:r>
              <a:rPr lang="en-US" b="1" dirty="0"/>
              <a:t>Single pass </a:t>
            </a:r>
            <a:r>
              <a:rPr lang="en-US" b="1" dirty="0" smtClean="0"/>
              <a:t>translation</a:t>
            </a:r>
            <a:endParaRPr lang="en-US" b="1" dirty="0"/>
          </a:p>
        </p:txBody>
      </p:sp>
    </p:spTree>
    <p:extLst>
      <p:ext uri="{BB962C8B-B14F-4D97-AF65-F5344CB8AC3E}">
        <p14:creationId xmlns:p14="http://schemas.microsoft.com/office/powerpoint/2010/main" val="265534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pass translation</a:t>
            </a:r>
          </a:p>
        </p:txBody>
      </p:sp>
      <p:sp>
        <p:nvSpPr>
          <p:cNvPr id="3" name="Content Placeholder 2"/>
          <p:cNvSpPr>
            <a:spLocks noGrp="1"/>
          </p:cNvSpPr>
          <p:nvPr>
            <p:ph idx="1"/>
          </p:nvPr>
        </p:nvSpPr>
        <p:spPr/>
        <p:txBody>
          <a:bodyPr/>
          <a:lstStyle/>
          <a:p>
            <a:r>
              <a:rPr lang="en-US" dirty="0"/>
              <a:t>Two pass translations consist of pass I and pass II.</a:t>
            </a:r>
          </a:p>
          <a:p>
            <a:endParaRPr lang="en-US" dirty="0"/>
          </a:p>
          <a:p>
            <a:r>
              <a:rPr lang="en-US" dirty="0"/>
              <a:t>LC processing is performed in the first pass and symbols defined in the program are entered into the symbol table, hence first pass performs analysis of the source program.</a:t>
            </a:r>
          </a:p>
          <a:p>
            <a:endParaRPr lang="en-US" dirty="0"/>
          </a:p>
          <a:p>
            <a:r>
              <a:rPr lang="en-US" dirty="0"/>
              <a:t>So, two pass translation of assembly language program can handle </a:t>
            </a:r>
            <a:r>
              <a:rPr lang="en-US" b="1" dirty="0"/>
              <a:t>forward reference </a:t>
            </a:r>
            <a:r>
              <a:rPr lang="en-US" dirty="0"/>
              <a:t>easily</a:t>
            </a:r>
            <a:r>
              <a:rPr lang="en-US" dirty="0" smtClean="0"/>
              <a:t>.</a:t>
            </a:r>
            <a:endParaRPr lang="en-US" dirty="0"/>
          </a:p>
        </p:txBody>
      </p:sp>
      <p:sp>
        <p:nvSpPr>
          <p:cNvPr id="5" name="TextBox 4"/>
          <p:cNvSpPr txBox="1"/>
          <p:nvPr/>
        </p:nvSpPr>
        <p:spPr>
          <a:xfrm>
            <a:off x="381000" y="5259020"/>
            <a:ext cx="2748690" cy="1015663"/>
          </a:xfrm>
          <a:prstGeom prst="rect">
            <a:avLst/>
          </a:prstGeom>
          <a:noFill/>
        </p:spPr>
        <p:txBody>
          <a:bodyPr wrap="square" rtlCol="0">
            <a:spAutoFit/>
          </a:bodyPr>
          <a:lstStyle/>
          <a:p>
            <a:r>
              <a:rPr lang="en-US" sz="2000" b="1" dirty="0" smtClean="0">
                <a:solidFill>
                  <a:srgbClr val="2D1DFF"/>
                </a:solidFill>
              </a:rPr>
              <a:t>Use of a Symbol that precedes its definition in a program.</a:t>
            </a:r>
            <a:endParaRPr lang="en-US" sz="2000" b="1" dirty="0">
              <a:solidFill>
                <a:srgbClr val="2D1DFF"/>
              </a:solidFill>
            </a:endParaRPr>
          </a:p>
        </p:txBody>
      </p:sp>
      <p:cxnSp>
        <p:nvCxnSpPr>
          <p:cNvPr id="6" name="Straight Arrow Connector 5"/>
          <p:cNvCxnSpPr/>
          <p:nvPr/>
        </p:nvCxnSpPr>
        <p:spPr>
          <a:xfrm flipV="1">
            <a:off x="1755345" y="4648200"/>
            <a:ext cx="0" cy="610820"/>
          </a:xfrm>
          <a:prstGeom prst="straightConnector1">
            <a:avLst/>
          </a:prstGeom>
          <a:ln w="25400">
            <a:solidFill>
              <a:srgbClr val="2D1D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9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pass translation</a:t>
            </a:r>
          </a:p>
        </p:txBody>
      </p:sp>
      <p:sp>
        <p:nvSpPr>
          <p:cNvPr id="3" name="Content Placeholder 2"/>
          <p:cNvSpPr>
            <a:spLocks noGrp="1"/>
          </p:cNvSpPr>
          <p:nvPr>
            <p:ph idx="1"/>
          </p:nvPr>
        </p:nvSpPr>
        <p:spPr/>
        <p:txBody>
          <a:bodyPr/>
          <a:lstStyle/>
          <a:p>
            <a:r>
              <a:rPr lang="en-US" dirty="0"/>
              <a:t>The second pass synthesizes the target form using the address information found in the symbol table.</a:t>
            </a:r>
          </a:p>
          <a:p>
            <a:endParaRPr lang="en-US" dirty="0"/>
          </a:p>
          <a:p>
            <a:r>
              <a:rPr lang="en-US" dirty="0"/>
              <a:t>First pass constructs an intermediate representation of the source program and that will be used by second pass. </a:t>
            </a:r>
          </a:p>
          <a:p>
            <a:endParaRPr lang="en-US" dirty="0"/>
          </a:p>
          <a:p>
            <a:r>
              <a:rPr lang="en-US" dirty="0"/>
              <a:t>IR consists of two main components: data structure + IC (intermediate code</a:t>
            </a:r>
            <a:r>
              <a:rPr lang="en-US" dirty="0" smtClean="0"/>
              <a:t>)</a:t>
            </a:r>
            <a:endParaRPr lang="en-US" dirty="0"/>
          </a:p>
        </p:txBody>
      </p:sp>
    </p:spTree>
    <p:extLst>
      <p:ext uri="{BB962C8B-B14F-4D97-AF65-F5344CB8AC3E}">
        <p14:creationId xmlns:p14="http://schemas.microsoft.com/office/powerpoint/2010/main" val="1547644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pass translation</a:t>
            </a:r>
          </a:p>
        </p:txBody>
      </p:sp>
      <p:sp>
        <p:nvSpPr>
          <p:cNvPr id="3" name="Content Placeholder 2"/>
          <p:cNvSpPr>
            <a:spLocks noGrp="1"/>
          </p:cNvSpPr>
          <p:nvPr>
            <p:ph idx="1"/>
          </p:nvPr>
        </p:nvSpPr>
        <p:spPr/>
        <p:txBody>
          <a:bodyPr/>
          <a:lstStyle/>
          <a:p>
            <a:r>
              <a:rPr lang="en-US" dirty="0"/>
              <a:t>A one pass assembler requires 1 scan of the source program to generate machine code.</a:t>
            </a:r>
          </a:p>
          <a:p>
            <a:endParaRPr lang="en-US" dirty="0"/>
          </a:p>
          <a:p>
            <a:r>
              <a:rPr lang="en-US" dirty="0"/>
              <a:t>LC processing and symbol table construction proceed as in the first pass of the two pass organization.</a:t>
            </a:r>
          </a:p>
          <a:p>
            <a:endParaRPr lang="en-US" dirty="0"/>
          </a:p>
          <a:p>
            <a:r>
              <a:rPr lang="en-US" dirty="0"/>
              <a:t>Also, target code is constructed in the same pass.</a:t>
            </a:r>
          </a:p>
          <a:p>
            <a:r>
              <a:rPr lang="en-US" dirty="0"/>
              <a:t>The process of </a:t>
            </a:r>
            <a:r>
              <a:rPr lang="en-US" b="1" dirty="0"/>
              <a:t>forward references </a:t>
            </a:r>
            <a:r>
              <a:rPr lang="en-US" dirty="0"/>
              <a:t>is tackled using a process called </a:t>
            </a:r>
            <a:r>
              <a:rPr lang="en-US" i="1" dirty="0">
                <a:solidFill>
                  <a:srgbClr val="FF0000"/>
                </a:solidFill>
              </a:rPr>
              <a:t>back patching</a:t>
            </a:r>
            <a:r>
              <a:rPr lang="en-US" dirty="0" smtClean="0"/>
              <a:t>.</a:t>
            </a:r>
            <a:endParaRPr lang="en-US" dirty="0"/>
          </a:p>
        </p:txBody>
      </p:sp>
    </p:spTree>
    <p:extLst>
      <p:ext uri="{BB962C8B-B14F-4D97-AF65-F5344CB8AC3E}">
        <p14:creationId xmlns:p14="http://schemas.microsoft.com/office/powerpoint/2010/main" val="59408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pass translation</a:t>
            </a:r>
          </a:p>
        </p:txBody>
      </p:sp>
      <p:sp>
        <p:nvSpPr>
          <p:cNvPr id="3" name="Content Placeholder 2"/>
          <p:cNvSpPr>
            <a:spLocks noGrp="1"/>
          </p:cNvSpPr>
          <p:nvPr>
            <p:ph idx="1"/>
          </p:nvPr>
        </p:nvSpPr>
        <p:spPr/>
        <p:txBody>
          <a:bodyPr/>
          <a:lstStyle/>
          <a:p>
            <a:r>
              <a:rPr lang="en-US" b="1" i="1" u="sng" dirty="0" smtClean="0">
                <a:solidFill>
                  <a:srgbClr val="FF0000"/>
                </a:solidFill>
              </a:rPr>
              <a:t>Back </a:t>
            </a:r>
            <a:r>
              <a:rPr lang="en-US" b="1" i="1" u="sng" dirty="0">
                <a:solidFill>
                  <a:srgbClr val="FF0000"/>
                </a:solidFill>
              </a:rPr>
              <a:t>patching</a:t>
            </a:r>
            <a:endParaRPr lang="en-US" b="1" u="sng" dirty="0"/>
          </a:p>
          <a:p>
            <a:pPr lvl="1"/>
            <a:r>
              <a:rPr lang="en-US" dirty="0"/>
              <a:t>The operand field of an instruction containing forward references is left blank initially.</a:t>
            </a:r>
          </a:p>
          <a:p>
            <a:pPr lvl="1"/>
            <a:r>
              <a:rPr lang="en-US" dirty="0"/>
              <a:t>It builds a table of incomplete instructions (TII) to record information about instructions whose operand fields were left blank.</a:t>
            </a:r>
          </a:p>
          <a:p>
            <a:pPr lvl="1"/>
            <a:r>
              <a:rPr lang="en-US" dirty="0"/>
              <a:t>Each entry in this table contains a pair of the form (instruction address, symbol) to indicate that the address of symbol should be put in the operand field of the instruction with the address </a:t>
            </a:r>
            <a:r>
              <a:rPr lang="en-US" b="1" i="1" dirty="0">
                <a:solidFill>
                  <a:schemeClr val="accent1">
                    <a:lumMod val="75000"/>
                  </a:schemeClr>
                </a:solidFill>
              </a:rPr>
              <a:t>instruction address</a:t>
            </a:r>
            <a:r>
              <a:rPr lang="en-US" dirty="0"/>
              <a:t>.</a:t>
            </a:r>
          </a:p>
          <a:p>
            <a:pPr lvl="1"/>
            <a:r>
              <a:rPr lang="en-US" dirty="0"/>
              <a:t>By the time the END statement is processed, the symbol table would contain the addresses of all symbols defined in the source program and TII would contain information describing all forward references</a:t>
            </a:r>
            <a:r>
              <a:rPr lang="en-US" dirty="0" smtClean="0"/>
              <a:t>.</a:t>
            </a:r>
            <a:endParaRPr lang="en-US" dirty="0"/>
          </a:p>
        </p:txBody>
      </p:sp>
    </p:spTree>
    <p:extLst>
      <p:ext uri="{BB962C8B-B14F-4D97-AF65-F5344CB8AC3E}">
        <p14:creationId xmlns:p14="http://schemas.microsoft.com/office/powerpoint/2010/main" val="220574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Assembler Directive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ORIGIN</a:t>
            </a:r>
          </a:p>
          <a:p>
            <a:pPr marL="617220" lvl="1" indent="-342900">
              <a:buFont typeface="Wingdings" pitchFamily="2" charset="2"/>
              <a:buChar char="§"/>
            </a:pPr>
            <a:r>
              <a:rPr lang="en-US" dirty="0"/>
              <a:t>The syntax of this directive is</a:t>
            </a:r>
          </a:p>
          <a:p>
            <a:pPr marL="548640" lvl="2" indent="0" algn="ctr">
              <a:buNone/>
            </a:pPr>
            <a:r>
              <a:rPr lang="en-US" b="1" dirty="0">
                <a:solidFill>
                  <a:srgbClr val="2D1DFF"/>
                </a:solidFill>
              </a:rPr>
              <a:t>ORIGIN &lt;address specification&gt;</a:t>
            </a:r>
          </a:p>
          <a:p>
            <a:pPr marL="617220" lvl="1" indent="-342900">
              <a:buFont typeface="Wingdings" pitchFamily="2" charset="2"/>
              <a:buChar char="§"/>
            </a:pPr>
            <a:r>
              <a:rPr lang="en-US" dirty="0"/>
              <a:t>where &lt;address specification&gt; is an &lt;operand specification&gt; or &lt;constant&gt;. </a:t>
            </a:r>
          </a:p>
          <a:p>
            <a:pPr marL="617220" lvl="1" indent="-342900">
              <a:buFont typeface="Wingdings" pitchFamily="2" charset="2"/>
              <a:buChar char="§"/>
            </a:pPr>
            <a:r>
              <a:rPr lang="en-US" i="1" dirty="0">
                <a:solidFill>
                  <a:srgbClr val="FF0000"/>
                </a:solidFill>
              </a:rPr>
              <a:t>This directive instructs the assembler to put the address given by &lt;address specification&gt; in the location counter.</a:t>
            </a:r>
          </a:p>
          <a:p>
            <a:pPr marL="617220" lvl="1" indent="-342900">
              <a:buFont typeface="Wingdings" pitchFamily="2" charset="2"/>
              <a:buChar char="§"/>
            </a:pPr>
            <a:r>
              <a:rPr lang="en-US" dirty="0"/>
              <a:t>The ORIGIN statement is useful when the target program does not consist of a single contiguous area of memory</a:t>
            </a:r>
            <a:r>
              <a:rPr lang="en-US" dirty="0" smtClean="0"/>
              <a:t>.</a:t>
            </a:r>
            <a:endParaRPr lang="en-US" dirty="0"/>
          </a:p>
        </p:txBody>
      </p:sp>
    </p:spTree>
    <p:extLst>
      <p:ext uri="{BB962C8B-B14F-4D97-AF65-F5344CB8AC3E}">
        <p14:creationId xmlns:p14="http://schemas.microsoft.com/office/powerpoint/2010/main" val="21917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Assembler Directive</a:t>
            </a:r>
          </a:p>
        </p:txBody>
      </p:sp>
      <p:graphicFrame>
        <p:nvGraphicFramePr>
          <p:cNvPr id="4" name="Content Placeholder 3"/>
          <p:cNvGraphicFramePr>
            <a:graphicFrameLocks/>
          </p:cNvGraphicFramePr>
          <p:nvPr>
            <p:extLst>
              <p:ext uri="{D42A27DB-BD31-4B8C-83A1-F6EECF244321}">
                <p14:modId xmlns:p14="http://schemas.microsoft.com/office/powerpoint/2010/main" val="731758437"/>
              </p:ext>
            </p:extLst>
          </p:nvPr>
        </p:nvGraphicFramePr>
        <p:xfrm>
          <a:off x="723900" y="1524004"/>
          <a:ext cx="7696200" cy="3581396"/>
        </p:xfrm>
        <a:graphic>
          <a:graphicData uri="http://schemas.openxmlformats.org/drawingml/2006/table">
            <a:tbl>
              <a:tblPr firstRow="1" bandRow="1">
                <a:tableStyleId>{5C22544A-7EE6-4342-B048-85BDC9FD1C3A}</a:tableStyleId>
              </a:tblPr>
              <a:tblGrid>
                <a:gridCol w="583272"/>
                <a:gridCol w="1185488"/>
                <a:gridCol w="3264828"/>
                <a:gridCol w="2662612"/>
              </a:tblGrid>
              <a:tr h="511628">
                <a:tc>
                  <a:txBody>
                    <a:bodyPr/>
                    <a:lstStyle/>
                    <a:p>
                      <a:pPr algn="ctr"/>
                      <a:r>
                        <a:rPr lang="en-US" sz="2000" b="1" dirty="0" smtClean="0"/>
                        <a:t>1</a:t>
                      </a:r>
                      <a:endParaRPr lang="en-US" sz="2000" b="1" dirty="0"/>
                    </a:p>
                  </a:txBody>
                  <a:tcPr/>
                </a:tc>
                <a:tc>
                  <a:txBody>
                    <a:bodyPr/>
                    <a:lstStyle/>
                    <a:p>
                      <a:pPr algn="l"/>
                      <a:endParaRPr lang="en-US" sz="2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START 200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txBody>
                  <a:tcPr/>
                </a:tc>
              </a:tr>
              <a:tr h="511628">
                <a:tc>
                  <a:txBody>
                    <a:bodyPr/>
                    <a:lstStyle/>
                    <a:p>
                      <a:pPr algn="ctr"/>
                      <a:endParaRPr lang="en-US" sz="2000" b="1" dirty="0"/>
                    </a:p>
                  </a:txBody>
                  <a:tcPr/>
                </a:tc>
                <a:tc>
                  <a:txBody>
                    <a:bodyPr/>
                    <a:lstStyle/>
                    <a:p>
                      <a:pPr algn="l"/>
                      <a:endParaRPr lang="en-US" sz="2000" b="1" dirty="0"/>
                    </a:p>
                  </a:txBody>
                  <a:tcPr/>
                </a:tc>
                <a:tc>
                  <a:txBody>
                    <a:bodyPr/>
                    <a:lstStyle/>
                    <a:p>
                      <a:pPr algn="l"/>
                      <a:r>
                        <a:rPr lang="en-US" sz="2000" b="1" dirty="0" smtClean="0"/>
                        <a:t>….</a:t>
                      </a:r>
                      <a:endParaRPr lang="en-US" sz="2000" b="1" dirty="0"/>
                    </a:p>
                  </a:txBody>
                  <a:tcPr/>
                </a:tc>
                <a:tc>
                  <a:txBody>
                    <a:bodyPr/>
                    <a:lstStyle/>
                    <a:p>
                      <a:pPr algn="l"/>
                      <a:endParaRPr lang="en-US" sz="2000" b="1" dirty="0"/>
                    </a:p>
                  </a:txBody>
                  <a:tcPr/>
                </a:tc>
              </a:tr>
              <a:tr h="511628">
                <a:tc>
                  <a:txBody>
                    <a:bodyPr/>
                    <a:lstStyle/>
                    <a:p>
                      <a:pPr algn="ctr"/>
                      <a:r>
                        <a:rPr lang="en-US" sz="2000" b="1" dirty="0" smtClean="0"/>
                        <a:t>4</a:t>
                      </a:r>
                      <a:endParaRPr lang="en-US" sz="2000" b="1" dirty="0"/>
                    </a:p>
                  </a:txBody>
                  <a:tcPr/>
                </a:tc>
                <a:tc>
                  <a:txBody>
                    <a:bodyPr/>
                    <a:lstStyle/>
                    <a:p>
                      <a:pPr algn="ctr"/>
                      <a:r>
                        <a:rPr lang="en-US" sz="2000" b="1" dirty="0" smtClean="0"/>
                        <a:t>LOOP</a:t>
                      </a:r>
                      <a:endParaRPr lang="en-US" sz="2000" b="1" dirty="0"/>
                    </a:p>
                  </a:txBody>
                  <a:tcPr/>
                </a:tc>
                <a:tc>
                  <a:txBody>
                    <a:bodyPr/>
                    <a:lstStyle/>
                    <a:p>
                      <a:pPr algn="l"/>
                      <a:r>
                        <a:rPr lang="en-US" sz="2000" b="1" dirty="0" smtClean="0"/>
                        <a:t>MOVER AREG,</a:t>
                      </a:r>
                      <a:r>
                        <a:rPr lang="en-US" sz="2000" b="1" baseline="0" dirty="0" smtClean="0"/>
                        <a:t> A</a:t>
                      </a:r>
                      <a:endParaRPr lang="en-US" sz="2000" b="1" dirty="0"/>
                    </a:p>
                  </a:txBody>
                  <a:tcPr/>
                </a:tc>
                <a:tc>
                  <a:txBody>
                    <a:bodyPr/>
                    <a:lstStyle/>
                    <a:p>
                      <a:pPr algn="l"/>
                      <a:r>
                        <a:rPr lang="en-US" sz="2000" b="1" dirty="0" smtClean="0"/>
                        <a:t>202)  04 1 217</a:t>
                      </a:r>
                      <a:endParaRPr lang="en-US" sz="2000" b="1" dirty="0"/>
                    </a:p>
                  </a:txBody>
                  <a:tcPr/>
                </a:tc>
              </a:tr>
              <a:tr h="511628">
                <a:tc>
                  <a:txBody>
                    <a:bodyPr/>
                    <a:lstStyle/>
                    <a:p>
                      <a:pPr algn="ctr"/>
                      <a:endParaRPr lang="en-US" sz="2000" b="1" dirty="0"/>
                    </a:p>
                  </a:txBody>
                  <a:tcPr/>
                </a:tc>
                <a:tc>
                  <a:txBody>
                    <a:bodyPr/>
                    <a:lstStyle/>
                    <a:p>
                      <a:pPr algn="l"/>
                      <a:endParaRPr lang="en-US" sz="2000" b="1" dirty="0"/>
                    </a:p>
                  </a:txBody>
                  <a:tcPr/>
                </a:tc>
                <a:tc>
                  <a:txBody>
                    <a:bodyPr/>
                    <a:lstStyle/>
                    <a:p>
                      <a:pPr algn="l"/>
                      <a:r>
                        <a:rPr lang="en-US" sz="2000" b="1" dirty="0" smtClean="0"/>
                        <a:t>….</a:t>
                      </a:r>
                      <a:endParaRPr lang="en-US" sz="2000" b="1" dirty="0"/>
                    </a:p>
                  </a:txBody>
                  <a:tcPr/>
                </a:tc>
                <a:tc>
                  <a:txBody>
                    <a:bodyPr/>
                    <a:lstStyle/>
                    <a:p>
                      <a:pPr algn="l"/>
                      <a:endParaRPr lang="en-US" sz="2000" b="1" dirty="0"/>
                    </a:p>
                  </a:txBody>
                  <a:tcPr/>
                </a:tc>
              </a:tr>
              <a:tr h="511628">
                <a:tc>
                  <a:txBody>
                    <a:bodyPr/>
                    <a:lstStyle/>
                    <a:p>
                      <a:pPr algn="ctr"/>
                      <a:r>
                        <a:rPr lang="en-US" sz="2000" b="1" dirty="0" smtClean="0"/>
                        <a:t>18</a:t>
                      </a:r>
                      <a:endParaRPr lang="en-US" sz="2000" b="1" dirty="0"/>
                    </a:p>
                  </a:txBody>
                  <a:tcPr/>
                </a:tc>
                <a:tc>
                  <a:txBody>
                    <a:bodyPr/>
                    <a:lstStyle/>
                    <a:p>
                      <a:pPr algn="l"/>
                      <a:endParaRPr lang="en-US" sz="2000" b="1" dirty="0"/>
                    </a:p>
                  </a:txBody>
                  <a:tcPr/>
                </a:tc>
                <a:tc>
                  <a:txBody>
                    <a:bodyPr/>
                    <a:lstStyle/>
                    <a:p>
                      <a:pPr algn="l"/>
                      <a:r>
                        <a:rPr lang="en-US" sz="2000" b="1" dirty="0" smtClean="0"/>
                        <a:t>ORIGIN LOOP + 2</a:t>
                      </a:r>
                      <a:endParaRPr lang="en-US" sz="2000" b="1" dirty="0"/>
                    </a:p>
                  </a:txBody>
                  <a:tcPr/>
                </a:tc>
                <a:tc>
                  <a:txBody>
                    <a:bodyPr/>
                    <a:lstStyle/>
                    <a:p>
                      <a:pPr algn="l"/>
                      <a:endParaRPr lang="en-US" sz="2000" b="1" dirty="0"/>
                    </a:p>
                  </a:txBody>
                  <a:tcPr/>
                </a:tc>
              </a:tr>
              <a:tr h="511628">
                <a:tc>
                  <a:txBody>
                    <a:bodyPr/>
                    <a:lstStyle/>
                    <a:p>
                      <a:pPr algn="ctr"/>
                      <a:r>
                        <a:rPr lang="en-US" sz="2000" b="1" dirty="0" smtClean="0"/>
                        <a:t>19</a:t>
                      </a:r>
                      <a:endParaRPr lang="en-US" sz="2000" b="1" dirty="0"/>
                    </a:p>
                  </a:txBody>
                  <a:tcPr/>
                </a:tc>
                <a:tc>
                  <a:txBody>
                    <a:bodyPr/>
                    <a:lstStyle/>
                    <a:p>
                      <a:pPr algn="l"/>
                      <a:endParaRPr lang="en-US" sz="2000" b="1" dirty="0"/>
                    </a:p>
                  </a:txBody>
                  <a:tcPr/>
                </a:tc>
                <a:tc>
                  <a:txBody>
                    <a:bodyPr/>
                    <a:lstStyle/>
                    <a:p>
                      <a:pPr algn="l"/>
                      <a:r>
                        <a:rPr lang="en-US" sz="2000" b="1" dirty="0" smtClean="0"/>
                        <a:t>MULT CREG, B</a:t>
                      </a:r>
                      <a:endParaRPr lang="en-US" sz="2000" b="1" dirty="0"/>
                    </a:p>
                  </a:txBody>
                  <a:tcPr/>
                </a:tc>
                <a:tc>
                  <a:txBody>
                    <a:bodyPr/>
                    <a:lstStyle/>
                    <a:p>
                      <a:pPr algn="l"/>
                      <a:r>
                        <a:rPr lang="en-US" sz="2000" b="1" dirty="0" smtClean="0">
                          <a:solidFill>
                            <a:srgbClr val="FF0000"/>
                          </a:solidFill>
                        </a:rPr>
                        <a:t>204)</a:t>
                      </a:r>
                      <a:r>
                        <a:rPr lang="en-US" sz="2000" b="1" dirty="0" smtClean="0"/>
                        <a:t> 03 3 218</a:t>
                      </a:r>
                      <a:endParaRPr lang="en-US" sz="2000" b="1" dirty="0"/>
                    </a:p>
                  </a:txBody>
                  <a:tcPr/>
                </a:tc>
              </a:tr>
              <a:tr h="511628">
                <a:tc>
                  <a:txBody>
                    <a:bodyPr/>
                    <a:lstStyle/>
                    <a:p>
                      <a:pPr algn="l"/>
                      <a:endParaRPr lang="en-US" sz="2000"/>
                    </a:p>
                  </a:txBody>
                  <a:tcPr/>
                </a:tc>
                <a:tc>
                  <a:txBody>
                    <a:bodyPr/>
                    <a:lstStyle/>
                    <a:p>
                      <a:pPr algn="l"/>
                      <a:endParaRPr lang="en-US" sz="2000" dirty="0"/>
                    </a:p>
                  </a:txBody>
                  <a:tcPr/>
                </a:tc>
                <a:tc>
                  <a:txBody>
                    <a:bodyPr/>
                    <a:lstStyle/>
                    <a:p>
                      <a:pPr algn="l"/>
                      <a:endParaRPr lang="en-US" sz="2000" dirty="0"/>
                    </a:p>
                  </a:txBody>
                  <a:tcPr/>
                </a:tc>
                <a:tc>
                  <a:txBody>
                    <a:bodyPr/>
                    <a:lstStyle/>
                    <a:p>
                      <a:pPr algn="l"/>
                      <a:endParaRPr lang="en-US" sz="2000" dirty="0"/>
                    </a:p>
                  </a:txBody>
                  <a:tcPr/>
                </a:tc>
              </a:tr>
            </a:tbl>
          </a:graphicData>
        </a:graphic>
      </p:graphicFrame>
    </p:spTree>
    <p:extLst>
      <p:ext uri="{BB962C8B-B14F-4D97-AF65-F5344CB8AC3E}">
        <p14:creationId xmlns:p14="http://schemas.microsoft.com/office/powerpoint/2010/main" val="3591973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Assembler Directive</a:t>
            </a:r>
          </a:p>
        </p:txBody>
      </p:sp>
      <p:sp>
        <p:nvSpPr>
          <p:cNvPr id="3" name="Content Placeholder 2"/>
          <p:cNvSpPr>
            <a:spLocks noGrp="1"/>
          </p:cNvSpPr>
          <p:nvPr>
            <p:ph idx="1"/>
          </p:nvPr>
        </p:nvSpPr>
        <p:spPr/>
        <p:txBody>
          <a:bodyPr/>
          <a:lstStyle/>
          <a:p>
            <a:pPr marL="514350" indent="-514350">
              <a:buFont typeface="+mj-lt"/>
              <a:buAutoNum type="arabicPeriod" startAt="2"/>
            </a:pPr>
            <a:r>
              <a:rPr lang="en-US" dirty="0"/>
              <a:t>EQU</a:t>
            </a:r>
          </a:p>
          <a:p>
            <a:pPr marL="617220" lvl="1" indent="-342900">
              <a:buFont typeface="Wingdings" pitchFamily="2" charset="2"/>
              <a:buChar char="§"/>
            </a:pPr>
            <a:r>
              <a:rPr lang="en-US" dirty="0"/>
              <a:t>The EQU directive has the syntax</a:t>
            </a:r>
          </a:p>
          <a:p>
            <a:pPr marL="274320" lvl="1" indent="0" algn="ctr">
              <a:buNone/>
            </a:pPr>
            <a:r>
              <a:rPr lang="en-US" b="1" dirty="0">
                <a:solidFill>
                  <a:srgbClr val="2D1DFF"/>
                </a:solidFill>
              </a:rPr>
              <a:t>&lt;symbol&gt; EQU &lt;address specification&gt;</a:t>
            </a:r>
          </a:p>
          <a:p>
            <a:pPr marL="617220" lvl="1" indent="-342900">
              <a:buFont typeface="Wingdings" pitchFamily="2" charset="2"/>
              <a:buChar char="§"/>
            </a:pPr>
            <a:r>
              <a:rPr lang="en-US" dirty="0"/>
              <a:t>where &lt;address specification&gt; is either a &lt;constant&gt; or &lt;symbolic name&gt; ± &lt;displacement&gt;.</a:t>
            </a:r>
          </a:p>
          <a:p>
            <a:pPr marL="617220" lvl="1" indent="-342900">
              <a:buFont typeface="Wingdings" pitchFamily="2" charset="2"/>
              <a:buChar char="§"/>
            </a:pPr>
            <a:r>
              <a:rPr lang="en-US" dirty="0"/>
              <a:t>The EQU statement simply associates the name &lt;symbol&gt; with the address specified by &lt;address specification&gt;. However, the address in the location counter is not affected</a:t>
            </a:r>
            <a:r>
              <a:rPr lang="en-US" dirty="0" smtClean="0"/>
              <a:t>.</a:t>
            </a:r>
            <a:endParaRPr lang="en-US" dirty="0"/>
          </a:p>
        </p:txBody>
      </p:sp>
    </p:spTree>
    <p:extLst>
      <p:ext uri="{BB962C8B-B14F-4D97-AF65-F5344CB8AC3E}">
        <p14:creationId xmlns:p14="http://schemas.microsoft.com/office/powerpoint/2010/main" val="166217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Assembler Directive</a:t>
            </a:r>
          </a:p>
        </p:txBody>
      </p:sp>
      <p:sp>
        <p:nvSpPr>
          <p:cNvPr id="3" name="Content Placeholder 2"/>
          <p:cNvSpPr>
            <a:spLocks noGrp="1"/>
          </p:cNvSpPr>
          <p:nvPr>
            <p:ph idx="1"/>
          </p:nvPr>
        </p:nvSpPr>
        <p:spPr/>
        <p:txBody>
          <a:bodyPr/>
          <a:lstStyle/>
          <a:p>
            <a:pPr marL="514350" indent="-514350">
              <a:buFont typeface="+mj-lt"/>
              <a:buAutoNum type="arabicPeriod" startAt="3"/>
            </a:pPr>
            <a:r>
              <a:rPr lang="en-US" dirty="0"/>
              <a:t>LTORG</a:t>
            </a:r>
          </a:p>
          <a:p>
            <a:pPr marL="617220" lvl="1" indent="-342900">
              <a:buFont typeface="Wingdings" pitchFamily="2" charset="2"/>
              <a:buChar char="§"/>
            </a:pPr>
            <a:r>
              <a:rPr lang="en-US" dirty="0"/>
              <a:t>The </a:t>
            </a:r>
            <a:r>
              <a:rPr lang="en-US" dirty="0" smtClean="0"/>
              <a:t>LTORG </a:t>
            </a:r>
            <a:r>
              <a:rPr lang="en-US" dirty="0"/>
              <a:t>directive, which stands for </a:t>
            </a:r>
            <a:r>
              <a:rPr lang="en-US" i="1" dirty="0">
                <a:solidFill>
                  <a:srgbClr val="FF0000"/>
                </a:solidFill>
              </a:rPr>
              <a:t>'origin for literals</a:t>
            </a:r>
            <a:r>
              <a:rPr lang="en-US" dirty="0"/>
              <a:t>', allows a programmer to specify where literals should be placed.</a:t>
            </a:r>
          </a:p>
          <a:p>
            <a:pPr marL="617220" lvl="1" indent="-342900">
              <a:buFont typeface="Wingdings" pitchFamily="2" charset="2"/>
              <a:buChar char="§"/>
            </a:pPr>
            <a:r>
              <a:rPr lang="en-US" dirty="0"/>
              <a:t>The assembler uses the following scheme for placement of literals: </a:t>
            </a:r>
          </a:p>
          <a:p>
            <a:pPr marL="891540" lvl="2" indent="-342900"/>
            <a:r>
              <a:rPr lang="en-US" dirty="0"/>
              <a:t>When the use of a literal is seen in a statement, the assembler enters it into a </a:t>
            </a:r>
            <a:r>
              <a:rPr lang="en-US" b="1" dirty="0">
                <a:solidFill>
                  <a:srgbClr val="FF0000"/>
                </a:solidFill>
              </a:rPr>
              <a:t>literal pool </a:t>
            </a:r>
            <a:r>
              <a:rPr lang="en-US" dirty="0"/>
              <a:t>unless a matching literal already exists in the pool.</a:t>
            </a:r>
          </a:p>
          <a:p>
            <a:pPr marL="617220" lvl="1" indent="-342900">
              <a:buFont typeface="Wingdings" pitchFamily="2" charset="2"/>
              <a:buChar char="§"/>
            </a:pPr>
            <a:r>
              <a:rPr lang="en-US" dirty="0"/>
              <a:t>At every LTORG statement, and also at the END statement, the assembler allocates memory to the literals of the literal pool and clears the literal pool</a:t>
            </a:r>
            <a:r>
              <a:rPr lang="en-US" dirty="0" smtClean="0"/>
              <a:t>.</a:t>
            </a:r>
            <a:endParaRPr lang="en-US" dirty="0"/>
          </a:p>
        </p:txBody>
      </p:sp>
    </p:spTree>
    <p:extLst>
      <p:ext uri="{BB962C8B-B14F-4D97-AF65-F5344CB8AC3E}">
        <p14:creationId xmlns:p14="http://schemas.microsoft.com/office/powerpoint/2010/main" val="208423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Two-pass Assembler</a:t>
            </a:r>
          </a:p>
        </p:txBody>
      </p:sp>
      <p:sp>
        <p:nvSpPr>
          <p:cNvPr id="3" name="Content Placeholder 2"/>
          <p:cNvSpPr>
            <a:spLocks noGrp="1"/>
          </p:cNvSpPr>
          <p:nvPr>
            <p:ph idx="1"/>
          </p:nvPr>
        </p:nvSpPr>
        <p:spPr/>
        <p:txBody>
          <a:bodyPr/>
          <a:lstStyle/>
          <a:p>
            <a:r>
              <a:rPr lang="en-US" dirty="0"/>
              <a:t>Data structures of assembler pass I </a:t>
            </a:r>
          </a:p>
          <a:p>
            <a:pPr marL="788670" lvl="1" indent="-514350">
              <a:buFont typeface="+mj-lt"/>
              <a:buAutoNum type="arabicPeriod"/>
            </a:pPr>
            <a:r>
              <a:rPr lang="en-US" b="1" dirty="0"/>
              <a:t>OPTAB -  A table of mnemonics opcode and related information </a:t>
            </a:r>
          </a:p>
          <a:p>
            <a:pPr marL="788670" lvl="1" indent="-514350">
              <a:buFont typeface="+mj-lt"/>
              <a:buAutoNum type="arabicPeriod"/>
            </a:pPr>
            <a:r>
              <a:rPr lang="en-US" b="1" dirty="0"/>
              <a:t>SYMTAB -  Symbol Table</a:t>
            </a:r>
          </a:p>
          <a:p>
            <a:pPr marL="788670" lvl="1" indent="-514350">
              <a:buFont typeface="+mj-lt"/>
              <a:buAutoNum type="arabicPeriod"/>
            </a:pPr>
            <a:r>
              <a:rPr lang="en-US" b="1" dirty="0"/>
              <a:t>LITTAB - A table of literals used in the program</a:t>
            </a:r>
          </a:p>
          <a:p>
            <a:pPr marL="788670" lvl="1" indent="-514350">
              <a:buFont typeface="+mj-lt"/>
              <a:buAutoNum type="arabicPeriod"/>
            </a:pPr>
            <a:r>
              <a:rPr lang="en-US" b="1" dirty="0"/>
              <a:t>POOLTAB – A table of information concerning literal </a:t>
            </a:r>
            <a:r>
              <a:rPr lang="en-US" b="1" dirty="0" smtClean="0"/>
              <a:t>pools</a:t>
            </a:r>
            <a:endParaRPr lang="en-US" dirty="0"/>
          </a:p>
        </p:txBody>
      </p:sp>
    </p:spTree>
    <p:extLst>
      <p:ext uri="{BB962C8B-B14F-4D97-AF65-F5344CB8AC3E}">
        <p14:creationId xmlns:p14="http://schemas.microsoft.com/office/powerpoint/2010/main" val="1720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Elements of Assembly Language Programming</a:t>
            </a:r>
          </a:p>
        </p:txBody>
      </p:sp>
      <p:sp>
        <p:nvSpPr>
          <p:cNvPr id="3" name="Content Placeholder 2"/>
          <p:cNvSpPr>
            <a:spLocks noGrp="1"/>
          </p:cNvSpPr>
          <p:nvPr>
            <p:ph idx="1"/>
          </p:nvPr>
        </p:nvSpPr>
        <p:spPr/>
        <p:txBody>
          <a:bodyPr/>
          <a:lstStyle/>
          <a:p>
            <a:pPr marL="457200" indent="-457200" algn="just">
              <a:buFont typeface="+mj-lt"/>
              <a:buAutoNum type="alphaUcPeriod"/>
            </a:pPr>
            <a:r>
              <a:rPr lang="en-US" altLang="en-US" dirty="0"/>
              <a:t>Basic programming facilities </a:t>
            </a:r>
          </a:p>
          <a:p>
            <a:pPr marL="857250" lvl="1" indent="-457200">
              <a:buFont typeface="+mj-lt"/>
              <a:buAutoNum type="arabicPeriod"/>
            </a:pPr>
            <a:r>
              <a:rPr lang="en-US" altLang="en-US" dirty="0">
                <a:solidFill>
                  <a:schemeClr val="tx2"/>
                </a:solidFill>
              </a:rPr>
              <a:t>Mnemonic operation codes</a:t>
            </a:r>
            <a:r>
              <a:rPr lang="en-US" altLang="en-US" dirty="0"/>
              <a:t>: The mnemonic operation codes for machine instructions (also called mnemonic opcodes) are easier to remember and use than numeric operation codes. </a:t>
            </a:r>
            <a:endParaRPr lang="en-US" altLang="en-US" dirty="0" smtClean="0"/>
          </a:p>
          <a:p>
            <a:pPr marL="857250" lvl="1" indent="-457200">
              <a:buFont typeface="+mj-lt"/>
              <a:buAutoNum type="arabicPeriod"/>
            </a:pPr>
            <a:r>
              <a:rPr lang="en-US" altLang="en-US" dirty="0" smtClean="0">
                <a:solidFill>
                  <a:schemeClr val="tx2"/>
                </a:solidFill>
              </a:rPr>
              <a:t>Symbolic </a:t>
            </a:r>
            <a:r>
              <a:rPr lang="en-US" altLang="en-US" dirty="0">
                <a:solidFill>
                  <a:schemeClr val="tx2"/>
                </a:solidFill>
              </a:rPr>
              <a:t>operands:</a:t>
            </a:r>
            <a:r>
              <a:rPr lang="en-US" altLang="en-US" dirty="0"/>
              <a:t> A programmer can associate symbolic names with data or instructions and use these symbolic names as operands in assembly statements. </a:t>
            </a:r>
            <a:endParaRPr lang="en-US" altLang="en-US" dirty="0" smtClean="0"/>
          </a:p>
          <a:p>
            <a:pPr marL="857250" lvl="1" indent="-457200">
              <a:buFont typeface="+mj-lt"/>
              <a:buAutoNum type="arabicPeriod"/>
            </a:pPr>
            <a:r>
              <a:rPr lang="en-US" altLang="en-US" dirty="0" smtClean="0">
                <a:solidFill>
                  <a:schemeClr val="tx2"/>
                </a:solidFill>
              </a:rPr>
              <a:t>Data </a:t>
            </a:r>
            <a:r>
              <a:rPr lang="en-US" altLang="en-US" dirty="0">
                <a:solidFill>
                  <a:schemeClr val="tx2"/>
                </a:solidFill>
              </a:rPr>
              <a:t>declarations:</a:t>
            </a:r>
            <a:r>
              <a:rPr lang="en-US" altLang="en-US" dirty="0"/>
              <a:t> Data can be declared in a variety of notations, including the decimal notation. </a:t>
            </a:r>
          </a:p>
        </p:txBody>
      </p:sp>
    </p:spTree>
    <p:extLst>
      <p:ext uri="{BB962C8B-B14F-4D97-AF65-F5344CB8AC3E}">
        <p14:creationId xmlns:p14="http://schemas.microsoft.com/office/powerpoint/2010/main" val="182862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 of assembler pass </a:t>
            </a:r>
            <a:r>
              <a:rPr lang="en-US" dirty="0" smtClean="0"/>
              <a:t>I</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OPTAB - A table of mnemonics opcode and related information. </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617220" lvl="1" indent="-342900">
              <a:buFont typeface="Wingdings" pitchFamily="2" charset="2"/>
              <a:buChar char="§"/>
            </a:pPr>
            <a:r>
              <a:rPr lang="en-US" dirty="0"/>
              <a:t>The class field indicates whether the opcode belongs to an imperative statement (IS), a declaration statement (DS), or an assembler directive (AD).</a:t>
            </a:r>
          </a:p>
          <a:p>
            <a:pPr marL="617220" lvl="1" indent="-342900">
              <a:buFont typeface="Wingdings" pitchFamily="2" charset="2"/>
              <a:buChar char="§"/>
            </a:pPr>
            <a:r>
              <a:rPr lang="en-US" dirty="0"/>
              <a:t>If an imperative, the mnemonics info field contains the pair (machine code, instruction length), else it contains the id of a routine to handle the declaration or directive statement</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36495593"/>
              </p:ext>
            </p:extLst>
          </p:nvPr>
        </p:nvGraphicFramePr>
        <p:xfrm>
          <a:off x="1447800" y="1676400"/>
          <a:ext cx="6324600" cy="1600200"/>
        </p:xfrm>
        <a:graphic>
          <a:graphicData uri="http://schemas.openxmlformats.org/drawingml/2006/table">
            <a:tbl>
              <a:tblPr firstRow="1" firstCol="1" bandRow="1">
                <a:tableStyleId>{3B4B98B0-60AC-42C2-AFA5-B58CD77FA1E5}</a:tableStyleId>
              </a:tblPr>
              <a:tblGrid>
                <a:gridCol w="2443025"/>
                <a:gridCol w="1438550"/>
                <a:gridCol w="2443025"/>
              </a:tblGrid>
              <a:tr h="380955">
                <a:tc>
                  <a:txBody>
                    <a:bodyPr/>
                    <a:lstStyle/>
                    <a:p>
                      <a:pPr marL="0" marR="0" algn="ctr">
                        <a:lnSpc>
                          <a:spcPct val="115000"/>
                        </a:lnSpc>
                        <a:spcBef>
                          <a:spcPts val="300"/>
                        </a:spcBef>
                        <a:spcAft>
                          <a:spcPts val="300"/>
                        </a:spcAft>
                        <a:tabLst>
                          <a:tab pos="742950" algn="l"/>
                        </a:tabLst>
                      </a:pPr>
                      <a:r>
                        <a:rPr lang="en-US" sz="2000" dirty="0" smtClean="0">
                          <a:effectLst/>
                        </a:rPr>
                        <a:t>Mnemonics opcode</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300"/>
                        </a:spcBef>
                        <a:spcAft>
                          <a:spcPts val="300"/>
                        </a:spcAft>
                        <a:tabLst>
                          <a:tab pos="742950" algn="l"/>
                        </a:tabLst>
                      </a:pPr>
                      <a:r>
                        <a:rPr lang="en-US" sz="2000" dirty="0">
                          <a:effectLst/>
                        </a:rPr>
                        <a:t> </a:t>
                      </a:r>
                      <a:r>
                        <a:rPr lang="en-US" sz="2000" dirty="0" smtClean="0">
                          <a:effectLst/>
                        </a:rPr>
                        <a:t>Class</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300"/>
                        </a:spcBef>
                        <a:spcAft>
                          <a:spcPts val="300"/>
                        </a:spcAft>
                        <a:tabLst>
                          <a:tab pos="742950" algn="l"/>
                        </a:tabLst>
                      </a:pPr>
                      <a:r>
                        <a:rPr lang="en-US" sz="2000" dirty="0" smtClean="0">
                          <a:effectLst/>
                        </a:rPr>
                        <a:t>Mnemonics info</a:t>
                      </a:r>
                      <a:endParaRPr lang="en-US" sz="2000" dirty="0">
                        <a:effectLst/>
                        <a:latin typeface="Calibri"/>
                        <a:ea typeface="Calibri"/>
                        <a:cs typeface="Times New Roman"/>
                      </a:endParaRPr>
                    </a:p>
                  </a:txBody>
                  <a:tcPr marL="68580" marR="68580" marT="0" marB="0"/>
                </a:tc>
              </a:tr>
              <a:tr h="406415">
                <a:tc>
                  <a:txBody>
                    <a:bodyPr/>
                    <a:lstStyle/>
                    <a:p>
                      <a:pPr marL="0" marR="0" algn="ctr">
                        <a:lnSpc>
                          <a:spcPct val="115000"/>
                        </a:lnSpc>
                        <a:spcBef>
                          <a:spcPts val="300"/>
                        </a:spcBef>
                        <a:spcAft>
                          <a:spcPts val="300"/>
                        </a:spcAft>
                        <a:tabLst>
                          <a:tab pos="742950" algn="l"/>
                        </a:tabLst>
                      </a:pPr>
                      <a:r>
                        <a:rPr lang="en-US" sz="1800" dirty="0">
                          <a:effectLst/>
                        </a:rPr>
                        <a:t>MOVER</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300"/>
                        </a:spcBef>
                        <a:spcAft>
                          <a:spcPts val="300"/>
                        </a:spcAft>
                        <a:tabLst>
                          <a:tab pos="742950" algn="l"/>
                        </a:tabLst>
                      </a:pPr>
                      <a:r>
                        <a:rPr lang="en-US" sz="1800">
                          <a:effectLst/>
                        </a:rPr>
                        <a:t>IS</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300"/>
                        </a:spcBef>
                        <a:spcAft>
                          <a:spcPts val="300"/>
                        </a:spcAft>
                        <a:tabLst>
                          <a:tab pos="742950" algn="l"/>
                        </a:tabLst>
                      </a:pPr>
                      <a:r>
                        <a:rPr lang="en-US" sz="1800">
                          <a:effectLst/>
                        </a:rPr>
                        <a:t>(04,1)</a:t>
                      </a:r>
                      <a:endParaRPr lang="en-US" sz="1800">
                        <a:effectLst/>
                        <a:latin typeface="Calibri"/>
                        <a:ea typeface="Calibri"/>
                        <a:cs typeface="Times New Roman"/>
                      </a:endParaRPr>
                    </a:p>
                  </a:txBody>
                  <a:tcPr marL="68580" marR="68580" marT="0" marB="0"/>
                </a:tc>
              </a:tr>
              <a:tr h="406415">
                <a:tc>
                  <a:txBody>
                    <a:bodyPr/>
                    <a:lstStyle/>
                    <a:p>
                      <a:pPr marL="0" marR="0" algn="ctr">
                        <a:lnSpc>
                          <a:spcPct val="115000"/>
                        </a:lnSpc>
                        <a:spcBef>
                          <a:spcPts val="300"/>
                        </a:spcBef>
                        <a:spcAft>
                          <a:spcPts val="300"/>
                        </a:spcAft>
                        <a:tabLst>
                          <a:tab pos="742950" algn="l"/>
                        </a:tabLst>
                      </a:pPr>
                      <a:r>
                        <a:rPr lang="en-US" sz="1800" dirty="0">
                          <a:effectLst/>
                        </a:rPr>
                        <a:t>DS</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300"/>
                        </a:spcBef>
                        <a:spcAft>
                          <a:spcPts val="300"/>
                        </a:spcAft>
                        <a:tabLst>
                          <a:tab pos="742950" algn="l"/>
                        </a:tabLst>
                      </a:pPr>
                      <a:r>
                        <a:rPr lang="en-US" sz="1800" dirty="0">
                          <a:effectLst/>
                        </a:rPr>
                        <a:t>DL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300"/>
                        </a:spcBef>
                        <a:spcAft>
                          <a:spcPts val="300"/>
                        </a:spcAft>
                        <a:tabLst>
                          <a:tab pos="742950" algn="l"/>
                        </a:tabLst>
                      </a:pPr>
                      <a:r>
                        <a:rPr lang="en-US" sz="1800" dirty="0">
                          <a:effectLst/>
                        </a:rPr>
                        <a:t>R#7</a:t>
                      </a:r>
                      <a:endParaRPr lang="en-US" sz="1800" dirty="0">
                        <a:effectLst/>
                        <a:latin typeface="Calibri"/>
                        <a:ea typeface="Calibri"/>
                        <a:cs typeface="Times New Roman"/>
                      </a:endParaRPr>
                    </a:p>
                  </a:txBody>
                  <a:tcPr marL="68580" marR="68580" marT="0" marB="0"/>
                </a:tc>
              </a:tr>
              <a:tr h="406415">
                <a:tc>
                  <a:txBody>
                    <a:bodyPr/>
                    <a:lstStyle/>
                    <a:p>
                      <a:pPr marL="0" marR="0" algn="ctr">
                        <a:lnSpc>
                          <a:spcPct val="115000"/>
                        </a:lnSpc>
                        <a:spcBef>
                          <a:spcPts val="300"/>
                        </a:spcBef>
                        <a:spcAft>
                          <a:spcPts val="300"/>
                        </a:spcAft>
                        <a:tabLst>
                          <a:tab pos="742950" algn="l"/>
                        </a:tabLst>
                      </a:pPr>
                      <a:r>
                        <a:rPr lang="en-US" sz="1800" dirty="0">
                          <a:effectLst/>
                        </a:rPr>
                        <a:t>START</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300"/>
                        </a:spcBef>
                        <a:spcAft>
                          <a:spcPts val="300"/>
                        </a:spcAft>
                        <a:tabLst>
                          <a:tab pos="742950" algn="l"/>
                        </a:tabLst>
                      </a:pPr>
                      <a:r>
                        <a:rPr lang="en-US" sz="1800" dirty="0">
                          <a:effectLst/>
                        </a:rPr>
                        <a:t>AD</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300"/>
                        </a:spcBef>
                        <a:spcAft>
                          <a:spcPts val="300"/>
                        </a:spcAft>
                        <a:tabLst>
                          <a:tab pos="742950" algn="l"/>
                        </a:tabLst>
                      </a:pPr>
                      <a:r>
                        <a:rPr lang="en-US" sz="1800" dirty="0">
                          <a:effectLst/>
                        </a:rPr>
                        <a:t>R#11</a:t>
                      </a:r>
                      <a:endParaRPr lang="en-U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20039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 of assembler pass I</a:t>
            </a:r>
          </a:p>
        </p:txBody>
      </p:sp>
      <p:sp>
        <p:nvSpPr>
          <p:cNvPr id="3" name="Content Placeholder 2"/>
          <p:cNvSpPr>
            <a:spLocks noGrp="1"/>
          </p:cNvSpPr>
          <p:nvPr>
            <p:ph idx="1"/>
          </p:nvPr>
        </p:nvSpPr>
        <p:spPr/>
        <p:txBody>
          <a:bodyPr/>
          <a:lstStyle/>
          <a:p>
            <a:pPr marL="514350" indent="-514350">
              <a:buFont typeface="+mj-lt"/>
              <a:buAutoNum type="arabicPeriod" startAt="2"/>
            </a:pPr>
            <a:r>
              <a:rPr lang="en-US" dirty="0"/>
              <a:t>SYMTAB -  Symbol Table</a:t>
            </a:r>
          </a:p>
          <a:p>
            <a:pPr marL="617220" lvl="1" indent="-342900">
              <a:buFont typeface="Wingdings" pitchFamily="2" charset="2"/>
              <a:buChar char="§"/>
            </a:pPr>
            <a:r>
              <a:rPr lang="en-US" dirty="0"/>
              <a:t>A SYMTAB entry contains the symbol name, field address and length.</a:t>
            </a:r>
          </a:p>
          <a:p>
            <a:pPr marL="617220" lvl="1" indent="-342900">
              <a:buFont typeface="Wingdings" pitchFamily="2" charset="2"/>
              <a:buChar char="§"/>
            </a:pPr>
            <a:r>
              <a:rPr lang="en-US" dirty="0"/>
              <a:t>Some address can be </a:t>
            </a:r>
            <a:r>
              <a:rPr lang="en-US" dirty="0" smtClean="0"/>
              <a:t>determined </a:t>
            </a:r>
            <a:r>
              <a:rPr lang="en-US" dirty="0"/>
              <a:t>directly, e.g. the address of the first instruction in the program, however others must be inferred.</a:t>
            </a:r>
          </a:p>
          <a:p>
            <a:pPr marL="617220" lvl="1" indent="-342900">
              <a:buFont typeface="Wingdings" pitchFamily="2" charset="2"/>
              <a:buChar char="§"/>
            </a:pPr>
            <a:r>
              <a:rPr lang="en-US" i="1" dirty="0">
                <a:solidFill>
                  <a:srgbClr val="FF0000"/>
                </a:solidFill>
              </a:rPr>
              <a:t>To find address of others we must fix the addresses of all program elements preceding it. This function is called memory allocation</a:t>
            </a:r>
            <a:r>
              <a:rPr lang="en-US" i="1" dirty="0" smtClean="0">
                <a:solidFill>
                  <a:srgbClr val="FF0000"/>
                </a:solidFill>
              </a:rPr>
              <a:t>.</a:t>
            </a:r>
            <a:endParaRPr lang="en-US" i="1" dirty="0">
              <a:solidFill>
                <a:srgbClr val="FF0000"/>
              </a:solidFill>
            </a:endParaRPr>
          </a:p>
        </p:txBody>
      </p:sp>
    </p:spTree>
    <p:extLst>
      <p:ext uri="{BB962C8B-B14F-4D97-AF65-F5344CB8AC3E}">
        <p14:creationId xmlns:p14="http://schemas.microsoft.com/office/powerpoint/2010/main" val="71636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 of assembler pass I</a:t>
            </a:r>
          </a:p>
        </p:txBody>
      </p:sp>
      <p:sp>
        <p:nvSpPr>
          <p:cNvPr id="3" name="Content Placeholder 2"/>
          <p:cNvSpPr>
            <a:spLocks noGrp="1"/>
          </p:cNvSpPr>
          <p:nvPr>
            <p:ph idx="1"/>
          </p:nvPr>
        </p:nvSpPr>
        <p:spPr/>
        <p:txBody>
          <a:bodyPr/>
          <a:lstStyle/>
          <a:p>
            <a:pPr marL="514350" indent="-514350">
              <a:buFont typeface="+mj-lt"/>
              <a:buAutoNum type="arabicPeriod" startAt="3"/>
            </a:pPr>
            <a:r>
              <a:rPr lang="en-US" dirty="0"/>
              <a:t>LITTAB - A table of literals used in the program</a:t>
            </a:r>
          </a:p>
          <a:p>
            <a:pPr lvl="1">
              <a:buFont typeface="Wingdings" pitchFamily="2" charset="2"/>
              <a:buChar char="§"/>
            </a:pPr>
            <a:r>
              <a:rPr lang="en-US" dirty="0"/>
              <a:t>A LITTAB entry contains the field literal and address.</a:t>
            </a:r>
          </a:p>
          <a:p>
            <a:pPr lvl="1">
              <a:buFont typeface="Wingdings" pitchFamily="2" charset="2"/>
              <a:buChar char="§"/>
            </a:pPr>
            <a:r>
              <a:rPr lang="en-US" dirty="0"/>
              <a:t>The first pass uses LITTAB to collect all literals used in a program</a:t>
            </a:r>
            <a:r>
              <a:rPr lang="en-US" dirty="0" smtClean="0"/>
              <a:t>.</a:t>
            </a:r>
            <a:endParaRPr lang="en-US" dirty="0"/>
          </a:p>
          <a:p>
            <a:pPr marL="514350" indent="-514350">
              <a:buFont typeface="+mj-lt"/>
              <a:buAutoNum type="arabicPeriod" startAt="3"/>
            </a:pPr>
            <a:r>
              <a:rPr lang="en-US" dirty="0"/>
              <a:t>POOLTAB – A table of information concerning literal pools</a:t>
            </a:r>
          </a:p>
          <a:p>
            <a:pPr lvl="1">
              <a:buFont typeface="Wingdings" pitchFamily="2" charset="2"/>
              <a:buChar char="§"/>
            </a:pPr>
            <a:r>
              <a:rPr lang="en-US" dirty="0"/>
              <a:t>This table contains the literal number of the starting literal of each literal </a:t>
            </a:r>
            <a:r>
              <a:rPr lang="en-US" dirty="0" smtClean="0"/>
              <a:t>pool.</a:t>
            </a:r>
          </a:p>
          <a:p>
            <a:pPr lvl="1">
              <a:buFont typeface="Wingdings" pitchFamily="2" charset="2"/>
              <a:buChar char="§"/>
            </a:pPr>
            <a:r>
              <a:rPr lang="en-US" dirty="0" smtClean="0"/>
              <a:t>At </a:t>
            </a:r>
            <a:r>
              <a:rPr lang="en-US" dirty="0"/>
              <a:t>any stage, the current literal pool is the last pool in the </a:t>
            </a:r>
            <a:r>
              <a:rPr lang="en-US" dirty="0" smtClean="0"/>
              <a:t>LITTAB.</a:t>
            </a:r>
          </a:p>
          <a:p>
            <a:pPr lvl="1">
              <a:buFont typeface="Wingdings" pitchFamily="2" charset="2"/>
              <a:buChar char="§"/>
            </a:pPr>
            <a:r>
              <a:rPr lang="en-US" dirty="0" smtClean="0"/>
              <a:t>On </a:t>
            </a:r>
            <a:r>
              <a:rPr lang="en-US" dirty="0"/>
              <a:t>encountering an LTORG statement (or the END statement), literals in the current pool are allocated addresses starting with the current value in LC and LC is appropriately incremented</a:t>
            </a:r>
            <a:r>
              <a:rPr lang="en-US" dirty="0" smtClean="0"/>
              <a:t>.</a:t>
            </a:r>
            <a:endParaRPr lang="en-US" dirty="0"/>
          </a:p>
        </p:txBody>
      </p:sp>
    </p:spTree>
    <p:extLst>
      <p:ext uri="{BB962C8B-B14F-4D97-AF65-F5344CB8AC3E}">
        <p14:creationId xmlns:p14="http://schemas.microsoft.com/office/powerpoint/2010/main" val="265560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
          <p:cNvGrpSpPr>
            <a:grpSpLocks noChangeAspect="1"/>
          </p:cNvGrpSpPr>
          <p:nvPr/>
        </p:nvGrpSpPr>
        <p:grpSpPr bwMode="auto">
          <a:xfrm>
            <a:off x="468794" y="105441"/>
            <a:ext cx="8065606" cy="6676359"/>
            <a:chOff x="668" y="235"/>
            <a:chExt cx="4521" cy="3785"/>
          </a:xfrm>
        </p:grpSpPr>
        <p:sp>
          <p:nvSpPr>
            <p:cNvPr id="5" name="AutoShape 4"/>
            <p:cNvSpPr>
              <a:spLocks noChangeAspect="1" noChangeArrowheads="1" noTextEdit="1"/>
            </p:cNvSpPr>
            <p:nvPr/>
          </p:nvSpPr>
          <p:spPr bwMode="auto">
            <a:xfrm>
              <a:off x="668" y="236"/>
              <a:ext cx="4521" cy="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nvGrpSpPr>
            <p:cNvPr id="6" name="Group 206"/>
            <p:cNvGrpSpPr>
              <a:grpSpLocks/>
            </p:cNvGrpSpPr>
            <p:nvPr/>
          </p:nvGrpSpPr>
          <p:grpSpPr bwMode="auto">
            <a:xfrm>
              <a:off x="1527" y="235"/>
              <a:ext cx="2892" cy="2990"/>
              <a:chOff x="1527" y="235"/>
              <a:chExt cx="2892" cy="2990"/>
            </a:xfrm>
          </p:grpSpPr>
          <p:sp>
            <p:nvSpPr>
              <p:cNvPr id="47" name="Rectangle 6"/>
              <p:cNvSpPr>
                <a:spLocks noChangeArrowheads="1"/>
              </p:cNvSpPr>
              <p:nvPr/>
            </p:nvSpPr>
            <p:spPr bwMode="auto">
              <a:xfrm>
                <a:off x="1527" y="235"/>
                <a:ext cx="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1</a:t>
                </a:r>
                <a:endParaRPr kumimoji="0" lang="en-US" b="1" i="0" u="none" strike="noStrike" cap="none" normalizeH="0" baseline="0" smtClean="0">
                  <a:ln>
                    <a:noFill/>
                  </a:ln>
                  <a:solidFill>
                    <a:schemeClr val="tx1"/>
                  </a:solidFill>
                  <a:effectLst/>
                  <a:cs typeface="Arial" pitchFamily="34" charset="0"/>
                </a:endParaRPr>
              </a:p>
            </p:txBody>
          </p:sp>
          <p:sp>
            <p:nvSpPr>
              <p:cNvPr id="48" name="Rectangle 7"/>
              <p:cNvSpPr>
                <a:spLocks noChangeArrowheads="1"/>
              </p:cNvSpPr>
              <p:nvPr/>
            </p:nvSpPr>
            <p:spPr bwMode="auto">
              <a:xfrm>
                <a:off x="1583" y="23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49" name="Rectangle 8"/>
              <p:cNvSpPr>
                <a:spLocks noChangeArrowheads="1"/>
              </p:cNvSpPr>
              <p:nvPr/>
            </p:nvSpPr>
            <p:spPr bwMode="auto">
              <a:xfrm>
                <a:off x="1780" y="23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50" name="Rectangle 9"/>
              <p:cNvSpPr>
                <a:spLocks noChangeArrowheads="1"/>
              </p:cNvSpPr>
              <p:nvPr/>
            </p:nvSpPr>
            <p:spPr bwMode="auto">
              <a:xfrm>
                <a:off x="2188" y="235"/>
                <a:ext cx="4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START</a:t>
                </a:r>
                <a:endParaRPr kumimoji="0" lang="en-US" b="1" i="0" u="none" strike="noStrike" cap="none" normalizeH="0" baseline="0" smtClean="0">
                  <a:ln>
                    <a:noFill/>
                  </a:ln>
                  <a:solidFill>
                    <a:schemeClr val="tx1"/>
                  </a:solidFill>
                  <a:effectLst/>
                  <a:cs typeface="Arial" pitchFamily="34" charset="0"/>
                </a:endParaRPr>
              </a:p>
            </p:txBody>
          </p:sp>
          <p:sp>
            <p:nvSpPr>
              <p:cNvPr id="51" name="Rectangle 10"/>
              <p:cNvSpPr>
                <a:spLocks noChangeArrowheads="1"/>
              </p:cNvSpPr>
              <p:nvPr/>
            </p:nvSpPr>
            <p:spPr bwMode="auto">
              <a:xfrm>
                <a:off x="2466" y="23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52" name="Rectangle 11"/>
              <p:cNvSpPr>
                <a:spLocks noChangeArrowheads="1"/>
              </p:cNvSpPr>
              <p:nvPr/>
            </p:nvSpPr>
            <p:spPr bwMode="auto">
              <a:xfrm>
                <a:off x="2758" y="235"/>
                <a:ext cx="20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200</a:t>
                </a:r>
                <a:endParaRPr kumimoji="0" lang="en-US" b="1" i="0" u="none" strike="noStrike" cap="none" normalizeH="0" baseline="0" smtClean="0">
                  <a:ln>
                    <a:noFill/>
                  </a:ln>
                  <a:solidFill>
                    <a:schemeClr val="tx1"/>
                  </a:solidFill>
                  <a:effectLst/>
                  <a:cs typeface="Arial" pitchFamily="34" charset="0"/>
                </a:endParaRPr>
              </a:p>
            </p:txBody>
          </p:sp>
          <p:sp>
            <p:nvSpPr>
              <p:cNvPr id="53" name="Rectangle 12"/>
              <p:cNvSpPr>
                <a:spLocks noChangeArrowheads="1"/>
              </p:cNvSpPr>
              <p:nvPr/>
            </p:nvSpPr>
            <p:spPr bwMode="auto">
              <a:xfrm>
                <a:off x="2923" y="23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54" name="Rectangle 13"/>
              <p:cNvSpPr>
                <a:spLocks noChangeArrowheads="1"/>
              </p:cNvSpPr>
              <p:nvPr/>
            </p:nvSpPr>
            <p:spPr bwMode="auto">
              <a:xfrm>
                <a:off x="3491" y="23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55" name="Rectangle 14"/>
              <p:cNvSpPr>
                <a:spLocks noChangeArrowheads="1"/>
              </p:cNvSpPr>
              <p:nvPr/>
            </p:nvSpPr>
            <p:spPr bwMode="auto">
              <a:xfrm>
                <a:off x="3858" y="23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56" name="Rectangle 15"/>
              <p:cNvSpPr>
                <a:spLocks noChangeArrowheads="1"/>
              </p:cNvSpPr>
              <p:nvPr/>
            </p:nvSpPr>
            <p:spPr bwMode="auto">
              <a:xfrm>
                <a:off x="1527" y="383"/>
                <a:ext cx="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a:t>
                </a:r>
                <a:endParaRPr kumimoji="0" lang="en-US" b="1" i="0" u="none" strike="noStrike" cap="none" normalizeH="0" baseline="0" smtClean="0">
                  <a:ln>
                    <a:noFill/>
                  </a:ln>
                  <a:solidFill>
                    <a:schemeClr val="tx1"/>
                  </a:solidFill>
                  <a:effectLst/>
                  <a:cs typeface="Arial" pitchFamily="34" charset="0"/>
                </a:endParaRPr>
              </a:p>
            </p:txBody>
          </p:sp>
          <p:sp>
            <p:nvSpPr>
              <p:cNvPr id="57" name="Rectangle 16"/>
              <p:cNvSpPr>
                <a:spLocks noChangeArrowheads="1"/>
              </p:cNvSpPr>
              <p:nvPr/>
            </p:nvSpPr>
            <p:spPr bwMode="auto">
              <a:xfrm>
                <a:off x="1583" y="38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58" name="Rectangle 17"/>
              <p:cNvSpPr>
                <a:spLocks noChangeArrowheads="1"/>
              </p:cNvSpPr>
              <p:nvPr/>
            </p:nvSpPr>
            <p:spPr bwMode="auto">
              <a:xfrm>
                <a:off x="1780" y="38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59" name="Rectangle 18"/>
              <p:cNvSpPr>
                <a:spLocks noChangeArrowheads="1"/>
              </p:cNvSpPr>
              <p:nvPr/>
            </p:nvSpPr>
            <p:spPr bwMode="auto">
              <a:xfrm>
                <a:off x="2188" y="383"/>
                <a:ext cx="48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MOVER</a:t>
                </a:r>
                <a:endParaRPr kumimoji="0" lang="en-US" b="1" i="0" u="none" strike="noStrike" cap="none" normalizeH="0" baseline="0" smtClean="0">
                  <a:ln>
                    <a:noFill/>
                  </a:ln>
                  <a:solidFill>
                    <a:schemeClr val="tx1"/>
                  </a:solidFill>
                  <a:effectLst/>
                  <a:cs typeface="Arial" pitchFamily="34" charset="0"/>
                </a:endParaRPr>
              </a:p>
            </p:txBody>
          </p:sp>
          <p:sp>
            <p:nvSpPr>
              <p:cNvPr id="60" name="Rectangle 19"/>
              <p:cNvSpPr>
                <a:spLocks noChangeArrowheads="1"/>
              </p:cNvSpPr>
              <p:nvPr/>
            </p:nvSpPr>
            <p:spPr bwMode="auto">
              <a:xfrm>
                <a:off x="2527" y="38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61" name="Rectangle 20"/>
              <p:cNvSpPr>
                <a:spLocks noChangeArrowheads="1"/>
              </p:cNvSpPr>
              <p:nvPr/>
            </p:nvSpPr>
            <p:spPr bwMode="auto">
              <a:xfrm>
                <a:off x="2758" y="383"/>
                <a:ext cx="6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AREG, =’5’</a:t>
                </a:r>
                <a:endParaRPr kumimoji="0" lang="en-US" b="1" i="0" u="none" strike="noStrike" cap="none" normalizeH="0" baseline="0" smtClean="0">
                  <a:ln>
                    <a:noFill/>
                  </a:ln>
                  <a:solidFill>
                    <a:schemeClr val="tx1"/>
                  </a:solidFill>
                  <a:effectLst/>
                  <a:cs typeface="Arial" pitchFamily="34" charset="0"/>
                </a:endParaRPr>
              </a:p>
            </p:txBody>
          </p:sp>
          <p:sp>
            <p:nvSpPr>
              <p:cNvPr id="62" name="Rectangle 21"/>
              <p:cNvSpPr>
                <a:spLocks noChangeArrowheads="1"/>
              </p:cNvSpPr>
              <p:nvPr/>
            </p:nvSpPr>
            <p:spPr bwMode="auto">
              <a:xfrm>
                <a:off x="3216" y="38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63" name="Rectangle 22"/>
              <p:cNvSpPr>
                <a:spLocks noChangeArrowheads="1"/>
              </p:cNvSpPr>
              <p:nvPr/>
            </p:nvSpPr>
            <p:spPr bwMode="auto">
              <a:xfrm>
                <a:off x="3491" y="383"/>
                <a:ext cx="2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200)</a:t>
                </a:r>
                <a:endParaRPr kumimoji="0" lang="en-US" b="1" i="0" u="none" strike="noStrike" cap="none" normalizeH="0" baseline="0" smtClean="0">
                  <a:ln>
                    <a:noFill/>
                  </a:ln>
                  <a:solidFill>
                    <a:schemeClr val="tx1"/>
                  </a:solidFill>
                  <a:effectLst/>
                  <a:cs typeface="Arial" pitchFamily="34" charset="0"/>
                </a:endParaRPr>
              </a:p>
            </p:txBody>
          </p:sp>
          <p:sp>
            <p:nvSpPr>
              <p:cNvPr id="64" name="Rectangle 23"/>
              <p:cNvSpPr>
                <a:spLocks noChangeArrowheads="1"/>
              </p:cNvSpPr>
              <p:nvPr/>
            </p:nvSpPr>
            <p:spPr bwMode="auto">
              <a:xfrm>
                <a:off x="3689" y="38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65" name="Rectangle 24"/>
              <p:cNvSpPr>
                <a:spLocks noChangeArrowheads="1"/>
              </p:cNvSpPr>
              <p:nvPr/>
            </p:nvSpPr>
            <p:spPr bwMode="auto">
              <a:xfrm>
                <a:off x="3858" y="383"/>
                <a:ext cx="5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+04 1 211</a:t>
                </a:r>
                <a:endParaRPr kumimoji="0" lang="en-US" b="1" i="0" u="none" strike="noStrike" cap="none" normalizeH="0" baseline="0" smtClean="0">
                  <a:ln>
                    <a:noFill/>
                  </a:ln>
                  <a:solidFill>
                    <a:schemeClr val="tx1"/>
                  </a:solidFill>
                  <a:effectLst/>
                  <a:cs typeface="Arial" pitchFamily="34" charset="0"/>
                </a:endParaRPr>
              </a:p>
            </p:txBody>
          </p:sp>
          <p:sp>
            <p:nvSpPr>
              <p:cNvPr id="66" name="Rectangle 25"/>
              <p:cNvSpPr>
                <a:spLocks noChangeArrowheads="1"/>
              </p:cNvSpPr>
              <p:nvPr/>
            </p:nvSpPr>
            <p:spPr bwMode="auto">
              <a:xfrm>
                <a:off x="4292" y="38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67" name="Rectangle 26"/>
              <p:cNvSpPr>
                <a:spLocks noChangeArrowheads="1"/>
              </p:cNvSpPr>
              <p:nvPr/>
            </p:nvSpPr>
            <p:spPr bwMode="auto">
              <a:xfrm>
                <a:off x="1527" y="532"/>
                <a:ext cx="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3</a:t>
                </a:r>
                <a:endParaRPr kumimoji="0" lang="en-US" b="1" i="0" u="none" strike="noStrike" cap="none" normalizeH="0" baseline="0" smtClean="0">
                  <a:ln>
                    <a:noFill/>
                  </a:ln>
                  <a:solidFill>
                    <a:schemeClr val="tx1"/>
                  </a:solidFill>
                  <a:effectLst/>
                  <a:cs typeface="Arial" pitchFamily="34" charset="0"/>
                </a:endParaRPr>
              </a:p>
            </p:txBody>
          </p:sp>
          <p:sp>
            <p:nvSpPr>
              <p:cNvPr id="68" name="Rectangle 27"/>
              <p:cNvSpPr>
                <a:spLocks noChangeArrowheads="1"/>
              </p:cNvSpPr>
              <p:nvPr/>
            </p:nvSpPr>
            <p:spPr bwMode="auto">
              <a:xfrm>
                <a:off x="1583" y="532"/>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69" name="Rectangle 28"/>
              <p:cNvSpPr>
                <a:spLocks noChangeArrowheads="1"/>
              </p:cNvSpPr>
              <p:nvPr/>
            </p:nvSpPr>
            <p:spPr bwMode="auto">
              <a:xfrm>
                <a:off x="1780" y="532"/>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70" name="Rectangle 29"/>
              <p:cNvSpPr>
                <a:spLocks noChangeArrowheads="1"/>
              </p:cNvSpPr>
              <p:nvPr/>
            </p:nvSpPr>
            <p:spPr bwMode="auto">
              <a:xfrm>
                <a:off x="2188" y="532"/>
                <a:ext cx="5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cs typeface="Arial" pitchFamily="34" charset="0"/>
                  </a:rPr>
                  <a:t>MOVEM</a:t>
                </a:r>
                <a:endParaRPr kumimoji="0" lang="en-US" b="1" i="0" u="none" strike="noStrike" cap="none" normalizeH="0" baseline="0" dirty="0" smtClean="0">
                  <a:ln>
                    <a:noFill/>
                  </a:ln>
                  <a:solidFill>
                    <a:schemeClr val="tx1"/>
                  </a:solidFill>
                  <a:effectLst/>
                  <a:cs typeface="Arial" pitchFamily="34" charset="0"/>
                </a:endParaRPr>
              </a:p>
            </p:txBody>
          </p:sp>
          <p:sp>
            <p:nvSpPr>
              <p:cNvPr id="71" name="Rectangle 30"/>
              <p:cNvSpPr>
                <a:spLocks noChangeArrowheads="1"/>
              </p:cNvSpPr>
              <p:nvPr/>
            </p:nvSpPr>
            <p:spPr bwMode="auto">
              <a:xfrm>
                <a:off x="2560" y="532"/>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72" name="Rectangle 31"/>
              <p:cNvSpPr>
                <a:spLocks noChangeArrowheads="1"/>
              </p:cNvSpPr>
              <p:nvPr/>
            </p:nvSpPr>
            <p:spPr bwMode="auto">
              <a:xfrm>
                <a:off x="2758" y="532"/>
                <a:ext cx="5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AREG, A</a:t>
                </a:r>
                <a:endParaRPr kumimoji="0" lang="en-US" b="1" i="0" u="none" strike="noStrike" cap="none" normalizeH="0" baseline="0" smtClean="0">
                  <a:ln>
                    <a:noFill/>
                  </a:ln>
                  <a:solidFill>
                    <a:schemeClr val="tx1"/>
                  </a:solidFill>
                  <a:effectLst/>
                  <a:cs typeface="Arial" pitchFamily="34" charset="0"/>
                </a:endParaRPr>
              </a:p>
            </p:txBody>
          </p:sp>
          <p:sp>
            <p:nvSpPr>
              <p:cNvPr id="73" name="Rectangle 32"/>
              <p:cNvSpPr>
                <a:spLocks noChangeArrowheads="1"/>
              </p:cNvSpPr>
              <p:nvPr/>
            </p:nvSpPr>
            <p:spPr bwMode="auto">
              <a:xfrm>
                <a:off x="3116" y="532"/>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74" name="Rectangle 33"/>
              <p:cNvSpPr>
                <a:spLocks noChangeArrowheads="1"/>
              </p:cNvSpPr>
              <p:nvPr/>
            </p:nvSpPr>
            <p:spPr bwMode="auto">
              <a:xfrm>
                <a:off x="3491" y="532"/>
                <a:ext cx="2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201)</a:t>
                </a:r>
                <a:endParaRPr kumimoji="0" lang="en-US" b="1" i="0" u="none" strike="noStrike" cap="none" normalizeH="0" baseline="0" smtClean="0">
                  <a:ln>
                    <a:noFill/>
                  </a:ln>
                  <a:solidFill>
                    <a:schemeClr val="tx1"/>
                  </a:solidFill>
                  <a:effectLst/>
                  <a:cs typeface="Arial" pitchFamily="34" charset="0"/>
                </a:endParaRPr>
              </a:p>
            </p:txBody>
          </p:sp>
          <p:sp>
            <p:nvSpPr>
              <p:cNvPr id="75" name="Rectangle 34"/>
              <p:cNvSpPr>
                <a:spLocks noChangeArrowheads="1"/>
              </p:cNvSpPr>
              <p:nvPr/>
            </p:nvSpPr>
            <p:spPr bwMode="auto">
              <a:xfrm>
                <a:off x="3689" y="532"/>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76" name="Rectangle 35"/>
              <p:cNvSpPr>
                <a:spLocks noChangeArrowheads="1"/>
              </p:cNvSpPr>
              <p:nvPr/>
            </p:nvSpPr>
            <p:spPr bwMode="auto">
              <a:xfrm>
                <a:off x="3858" y="532"/>
                <a:ext cx="5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+05 1 217</a:t>
                </a:r>
                <a:endParaRPr kumimoji="0" lang="en-US" b="1" i="0" u="none" strike="noStrike" cap="none" normalizeH="0" baseline="0" smtClean="0">
                  <a:ln>
                    <a:noFill/>
                  </a:ln>
                  <a:solidFill>
                    <a:schemeClr val="tx1"/>
                  </a:solidFill>
                  <a:effectLst/>
                  <a:cs typeface="Arial" pitchFamily="34" charset="0"/>
                </a:endParaRPr>
              </a:p>
            </p:txBody>
          </p:sp>
          <p:sp>
            <p:nvSpPr>
              <p:cNvPr id="77" name="Rectangle 36"/>
              <p:cNvSpPr>
                <a:spLocks noChangeArrowheads="1"/>
              </p:cNvSpPr>
              <p:nvPr/>
            </p:nvSpPr>
            <p:spPr bwMode="auto">
              <a:xfrm>
                <a:off x="4292" y="532"/>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78" name="Rectangle 37"/>
              <p:cNvSpPr>
                <a:spLocks noChangeArrowheads="1"/>
              </p:cNvSpPr>
              <p:nvPr/>
            </p:nvSpPr>
            <p:spPr bwMode="auto">
              <a:xfrm>
                <a:off x="1527" y="680"/>
                <a:ext cx="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4</a:t>
                </a:r>
                <a:endParaRPr kumimoji="0" lang="en-US" b="1" i="0" u="none" strike="noStrike" cap="none" normalizeH="0" baseline="0" smtClean="0">
                  <a:ln>
                    <a:noFill/>
                  </a:ln>
                  <a:solidFill>
                    <a:schemeClr val="tx1"/>
                  </a:solidFill>
                  <a:effectLst/>
                  <a:cs typeface="Arial" pitchFamily="34" charset="0"/>
                </a:endParaRPr>
              </a:p>
            </p:txBody>
          </p:sp>
          <p:sp>
            <p:nvSpPr>
              <p:cNvPr id="79" name="Rectangle 38"/>
              <p:cNvSpPr>
                <a:spLocks noChangeArrowheads="1"/>
              </p:cNvSpPr>
              <p:nvPr/>
            </p:nvSpPr>
            <p:spPr bwMode="auto">
              <a:xfrm>
                <a:off x="1583" y="680"/>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80" name="Rectangle 39"/>
              <p:cNvSpPr>
                <a:spLocks noChangeArrowheads="1"/>
              </p:cNvSpPr>
              <p:nvPr/>
            </p:nvSpPr>
            <p:spPr bwMode="auto">
              <a:xfrm>
                <a:off x="1780" y="680"/>
                <a:ext cx="36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cs typeface="Arial" pitchFamily="34" charset="0"/>
                  </a:rPr>
                  <a:t>LOOP</a:t>
                </a:r>
              </a:p>
            </p:txBody>
          </p:sp>
          <p:sp>
            <p:nvSpPr>
              <p:cNvPr id="81" name="Rectangle 40"/>
              <p:cNvSpPr>
                <a:spLocks noChangeArrowheads="1"/>
              </p:cNvSpPr>
              <p:nvPr/>
            </p:nvSpPr>
            <p:spPr bwMode="auto">
              <a:xfrm>
                <a:off x="2026" y="680"/>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82" name="Rectangle 41"/>
              <p:cNvSpPr>
                <a:spLocks noChangeArrowheads="1"/>
              </p:cNvSpPr>
              <p:nvPr/>
            </p:nvSpPr>
            <p:spPr bwMode="auto">
              <a:xfrm>
                <a:off x="2188" y="680"/>
                <a:ext cx="48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MOVER</a:t>
                </a:r>
                <a:endParaRPr kumimoji="0" lang="en-US" b="1" i="0" u="none" strike="noStrike" cap="none" normalizeH="0" baseline="0" smtClean="0">
                  <a:ln>
                    <a:noFill/>
                  </a:ln>
                  <a:solidFill>
                    <a:schemeClr val="tx1"/>
                  </a:solidFill>
                  <a:effectLst/>
                  <a:cs typeface="Arial" pitchFamily="34" charset="0"/>
                </a:endParaRPr>
              </a:p>
            </p:txBody>
          </p:sp>
          <p:sp>
            <p:nvSpPr>
              <p:cNvPr id="83" name="Rectangle 42"/>
              <p:cNvSpPr>
                <a:spLocks noChangeArrowheads="1"/>
              </p:cNvSpPr>
              <p:nvPr/>
            </p:nvSpPr>
            <p:spPr bwMode="auto">
              <a:xfrm>
                <a:off x="2527" y="680"/>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84" name="Rectangle 43"/>
              <p:cNvSpPr>
                <a:spLocks noChangeArrowheads="1"/>
              </p:cNvSpPr>
              <p:nvPr/>
            </p:nvSpPr>
            <p:spPr bwMode="auto">
              <a:xfrm>
                <a:off x="2758" y="680"/>
                <a:ext cx="5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AREG, A</a:t>
                </a:r>
                <a:endParaRPr kumimoji="0" lang="en-US" b="1" i="0" u="none" strike="noStrike" cap="none" normalizeH="0" baseline="0" smtClean="0">
                  <a:ln>
                    <a:noFill/>
                  </a:ln>
                  <a:solidFill>
                    <a:schemeClr val="tx1"/>
                  </a:solidFill>
                  <a:effectLst/>
                  <a:cs typeface="Arial" pitchFamily="34" charset="0"/>
                </a:endParaRPr>
              </a:p>
            </p:txBody>
          </p:sp>
          <p:sp>
            <p:nvSpPr>
              <p:cNvPr id="85" name="Rectangle 44"/>
              <p:cNvSpPr>
                <a:spLocks noChangeArrowheads="1"/>
              </p:cNvSpPr>
              <p:nvPr/>
            </p:nvSpPr>
            <p:spPr bwMode="auto">
              <a:xfrm>
                <a:off x="3116" y="680"/>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86" name="Rectangle 45"/>
              <p:cNvSpPr>
                <a:spLocks noChangeArrowheads="1"/>
              </p:cNvSpPr>
              <p:nvPr/>
            </p:nvSpPr>
            <p:spPr bwMode="auto">
              <a:xfrm>
                <a:off x="3491" y="680"/>
                <a:ext cx="2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202)</a:t>
                </a:r>
                <a:endParaRPr kumimoji="0" lang="en-US" b="1" i="0" u="none" strike="noStrike" cap="none" normalizeH="0" baseline="0" smtClean="0">
                  <a:ln>
                    <a:noFill/>
                  </a:ln>
                  <a:solidFill>
                    <a:schemeClr val="tx1"/>
                  </a:solidFill>
                  <a:effectLst/>
                  <a:cs typeface="Arial" pitchFamily="34" charset="0"/>
                </a:endParaRPr>
              </a:p>
            </p:txBody>
          </p:sp>
          <p:sp>
            <p:nvSpPr>
              <p:cNvPr id="87" name="Rectangle 46"/>
              <p:cNvSpPr>
                <a:spLocks noChangeArrowheads="1"/>
              </p:cNvSpPr>
              <p:nvPr/>
            </p:nvSpPr>
            <p:spPr bwMode="auto">
              <a:xfrm>
                <a:off x="3689" y="680"/>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88" name="Rectangle 47"/>
              <p:cNvSpPr>
                <a:spLocks noChangeArrowheads="1"/>
              </p:cNvSpPr>
              <p:nvPr/>
            </p:nvSpPr>
            <p:spPr bwMode="auto">
              <a:xfrm>
                <a:off x="3858" y="680"/>
                <a:ext cx="5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+04 1 217</a:t>
                </a:r>
                <a:endParaRPr kumimoji="0" lang="en-US" b="1" i="0" u="none" strike="noStrike" cap="none" normalizeH="0" baseline="0" smtClean="0">
                  <a:ln>
                    <a:noFill/>
                  </a:ln>
                  <a:solidFill>
                    <a:schemeClr val="tx1"/>
                  </a:solidFill>
                  <a:effectLst/>
                  <a:cs typeface="Arial" pitchFamily="34" charset="0"/>
                </a:endParaRPr>
              </a:p>
            </p:txBody>
          </p:sp>
          <p:sp>
            <p:nvSpPr>
              <p:cNvPr id="89" name="Rectangle 48"/>
              <p:cNvSpPr>
                <a:spLocks noChangeArrowheads="1"/>
              </p:cNvSpPr>
              <p:nvPr/>
            </p:nvSpPr>
            <p:spPr bwMode="auto">
              <a:xfrm>
                <a:off x="4292" y="680"/>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90" name="Rectangle 49"/>
              <p:cNvSpPr>
                <a:spLocks noChangeArrowheads="1"/>
              </p:cNvSpPr>
              <p:nvPr/>
            </p:nvSpPr>
            <p:spPr bwMode="auto">
              <a:xfrm>
                <a:off x="1527" y="829"/>
                <a:ext cx="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5</a:t>
                </a:r>
                <a:endParaRPr kumimoji="0" lang="en-US" b="1" i="0" u="none" strike="noStrike" cap="none" normalizeH="0" baseline="0" smtClean="0">
                  <a:ln>
                    <a:noFill/>
                  </a:ln>
                  <a:solidFill>
                    <a:schemeClr val="tx1"/>
                  </a:solidFill>
                  <a:effectLst/>
                  <a:cs typeface="Arial" pitchFamily="34" charset="0"/>
                </a:endParaRPr>
              </a:p>
            </p:txBody>
          </p:sp>
          <p:sp>
            <p:nvSpPr>
              <p:cNvPr id="91" name="Rectangle 50"/>
              <p:cNvSpPr>
                <a:spLocks noChangeArrowheads="1"/>
              </p:cNvSpPr>
              <p:nvPr/>
            </p:nvSpPr>
            <p:spPr bwMode="auto">
              <a:xfrm>
                <a:off x="1583" y="82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92" name="Rectangle 51"/>
              <p:cNvSpPr>
                <a:spLocks noChangeArrowheads="1"/>
              </p:cNvSpPr>
              <p:nvPr/>
            </p:nvSpPr>
            <p:spPr bwMode="auto">
              <a:xfrm>
                <a:off x="1780" y="82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93" name="Rectangle 52"/>
              <p:cNvSpPr>
                <a:spLocks noChangeArrowheads="1"/>
              </p:cNvSpPr>
              <p:nvPr/>
            </p:nvSpPr>
            <p:spPr bwMode="auto">
              <a:xfrm>
                <a:off x="2188" y="829"/>
                <a:ext cx="48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cs typeface="Arial" pitchFamily="34" charset="0"/>
                  </a:rPr>
                  <a:t>MOVER</a:t>
                </a:r>
                <a:endParaRPr kumimoji="0" lang="en-US" b="1" i="0" u="none" strike="noStrike" cap="none" normalizeH="0" baseline="0" dirty="0" smtClean="0">
                  <a:ln>
                    <a:noFill/>
                  </a:ln>
                  <a:solidFill>
                    <a:schemeClr val="tx1"/>
                  </a:solidFill>
                  <a:effectLst/>
                  <a:cs typeface="Arial" pitchFamily="34" charset="0"/>
                </a:endParaRPr>
              </a:p>
            </p:txBody>
          </p:sp>
          <p:sp>
            <p:nvSpPr>
              <p:cNvPr id="94" name="Rectangle 53"/>
              <p:cNvSpPr>
                <a:spLocks noChangeArrowheads="1"/>
              </p:cNvSpPr>
              <p:nvPr/>
            </p:nvSpPr>
            <p:spPr bwMode="auto">
              <a:xfrm>
                <a:off x="2527" y="82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95" name="Rectangle 54"/>
              <p:cNvSpPr>
                <a:spLocks noChangeArrowheads="1"/>
              </p:cNvSpPr>
              <p:nvPr/>
            </p:nvSpPr>
            <p:spPr bwMode="auto">
              <a:xfrm>
                <a:off x="2758" y="829"/>
                <a:ext cx="50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CREG, B</a:t>
                </a:r>
                <a:endParaRPr kumimoji="0" lang="en-US" b="1" i="0" u="none" strike="noStrike" cap="none" normalizeH="0" baseline="0" smtClean="0">
                  <a:ln>
                    <a:noFill/>
                  </a:ln>
                  <a:solidFill>
                    <a:schemeClr val="tx1"/>
                  </a:solidFill>
                  <a:effectLst/>
                  <a:cs typeface="Arial" pitchFamily="34" charset="0"/>
                </a:endParaRPr>
              </a:p>
            </p:txBody>
          </p:sp>
          <p:sp>
            <p:nvSpPr>
              <p:cNvPr id="96" name="Rectangle 55"/>
              <p:cNvSpPr>
                <a:spLocks noChangeArrowheads="1"/>
              </p:cNvSpPr>
              <p:nvPr/>
            </p:nvSpPr>
            <p:spPr bwMode="auto">
              <a:xfrm>
                <a:off x="3108" y="82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97" name="Rectangle 56"/>
              <p:cNvSpPr>
                <a:spLocks noChangeArrowheads="1"/>
              </p:cNvSpPr>
              <p:nvPr/>
            </p:nvSpPr>
            <p:spPr bwMode="auto">
              <a:xfrm>
                <a:off x="3491" y="829"/>
                <a:ext cx="2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203)</a:t>
                </a:r>
                <a:endParaRPr kumimoji="0" lang="en-US" b="1" i="0" u="none" strike="noStrike" cap="none" normalizeH="0" baseline="0" smtClean="0">
                  <a:ln>
                    <a:noFill/>
                  </a:ln>
                  <a:solidFill>
                    <a:schemeClr val="tx1"/>
                  </a:solidFill>
                  <a:effectLst/>
                  <a:cs typeface="Arial" pitchFamily="34" charset="0"/>
                </a:endParaRPr>
              </a:p>
            </p:txBody>
          </p:sp>
          <p:sp>
            <p:nvSpPr>
              <p:cNvPr id="98" name="Rectangle 57"/>
              <p:cNvSpPr>
                <a:spLocks noChangeArrowheads="1"/>
              </p:cNvSpPr>
              <p:nvPr/>
            </p:nvSpPr>
            <p:spPr bwMode="auto">
              <a:xfrm>
                <a:off x="3689" y="82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99" name="Rectangle 58"/>
              <p:cNvSpPr>
                <a:spLocks noChangeArrowheads="1"/>
              </p:cNvSpPr>
              <p:nvPr/>
            </p:nvSpPr>
            <p:spPr bwMode="auto">
              <a:xfrm>
                <a:off x="3858" y="829"/>
                <a:ext cx="5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+04 3 218</a:t>
                </a:r>
                <a:endParaRPr kumimoji="0" lang="en-US" b="1" i="0" u="none" strike="noStrike" cap="none" normalizeH="0" baseline="0" smtClean="0">
                  <a:ln>
                    <a:noFill/>
                  </a:ln>
                  <a:solidFill>
                    <a:schemeClr val="tx1"/>
                  </a:solidFill>
                  <a:effectLst/>
                  <a:cs typeface="Arial" pitchFamily="34" charset="0"/>
                </a:endParaRPr>
              </a:p>
            </p:txBody>
          </p:sp>
          <p:sp>
            <p:nvSpPr>
              <p:cNvPr id="100" name="Rectangle 59"/>
              <p:cNvSpPr>
                <a:spLocks noChangeArrowheads="1"/>
              </p:cNvSpPr>
              <p:nvPr/>
            </p:nvSpPr>
            <p:spPr bwMode="auto">
              <a:xfrm>
                <a:off x="4292" y="82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01" name="Rectangle 60"/>
              <p:cNvSpPr>
                <a:spLocks noChangeArrowheads="1"/>
              </p:cNvSpPr>
              <p:nvPr/>
            </p:nvSpPr>
            <p:spPr bwMode="auto">
              <a:xfrm>
                <a:off x="1527" y="976"/>
                <a:ext cx="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6</a:t>
                </a:r>
                <a:endParaRPr kumimoji="0" lang="en-US" b="1" i="0" u="none" strike="noStrike" cap="none" normalizeH="0" baseline="0" smtClean="0">
                  <a:ln>
                    <a:noFill/>
                  </a:ln>
                  <a:solidFill>
                    <a:schemeClr val="tx1"/>
                  </a:solidFill>
                  <a:effectLst/>
                  <a:cs typeface="Arial" pitchFamily="34" charset="0"/>
                </a:endParaRPr>
              </a:p>
            </p:txBody>
          </p:sp>
          <p:sp>
            <p:nvSpPr>
              <p:cNvPr id="102" name="Rectangle 61"/>
              <p:cNvSpPr>
                <a:spLocks noChangeArrowheads="1"/>
              </p:cNvSpPr>
              <p:nvPr/>
            </p:nvSpPr>
            <p:spPr bwMode="auto">
              <a:xfrm>
                <a:off x="1583" y="976"/>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03" name="Rectangle 62"/>
              <p:cNvSpPr>
                <a:spLocks noChangeArrowheads="1"/>
              </p:cNvSpPr>
              <p:nvPr/>
            </p:nvSpPr>
            <p:spPr bwMode="auto">
              <a:xfrm>
                <a:off x="1780" y="976"/>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04" name="Rectangle 63"/>
              <p:cNvSpPr>
                <a:spLocks noChangeArrowheads="1"/>
              </p:cNvSpPr>
              <p:nvPr/>
            </p:nvSpPr>
            <p:spPr bwMode="auto">
              <a:xfrm>
                <a:off x="2188" y="976"/>
                <a:ext cx="30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ADD</a:t>
                </a:r>
                <a:endParaRPr kumimoji="0" lang="en-US" b="1" i="0" u="none" strike="noStrike" cap="none" normalizeH="0" baseline="0" smtClean="0">
                  <a:ln>
                    <a:noFill/>
                  </a:ln>
                  <a:solidFill>
                    <a:schemeClr val="tx1"/>
                  </a:solidFill>
                  <a:effectLst/>
                  <a:cs typeface="Arial" pitchFamily="34" charset="0"/>
                </a:endParaRPr>
              </a:p>
            </p:txBody>
          </p:sp>
          <p:sp>
            <p:nvSpPr>
              <p:cNvPr id="105" name="Rectangle 64"/>
              <p:cNvSpPr>
                <a:spLocks noChangeArrowheads="1"/>
              </p:cNvSpPr>
              <p:nvPr/>
            </p:nvSpPr>
            <p:spPr bwMode="auto">
              <a:xfrm>
                <a:off x="2384" y="976"/>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06" name="Rectangle 65"/>
              <p:cNvSpPr>
                <a:spLocks noChangeArrowheads="1"/>
              </p:cNvSpPr>
              <p:nvPr/>
            </p:nvSpPr>
            <p:spPr bwMode="auto">
              <a:xfrm>
                <a:off x="2758" y="976"/>
                <a:ext cx="65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CREG, =’1’</a:t>
                </a:r>
                <a:endParaRPr kumimoji="0" lang="en-US" b="1" i="0" u="none" strike="noStrike" cap="none" normalizeH="0" baseline="0" smtClean="0">
                  <a:ln>
                    <a:noFill/>
                  </a:ln>
                  <a:solidFill>
                    <a:schemeClr val="tx1"/>
                  </a:solidFill>
                  <a:effectLst/>
                  <a:cs typeface="Arial" pitchFamily="34" charset="0"/>
                </a:endParaRPr>
              </a:p>
            </p:txBody>
          </p:sp>
          <p:sp>
            <p:nvSpPr>
              <p:cNvPr id="107" name="Rectangle 66"/>
              <p:cNvSpPr>
                <a:spLocks noChangeArrowheads="1"/>
              </p:cNvSpPr>
              <p:nvPr/>
            </p:nvSpPr>
            <p:spPr bwMode="auto">
              <a:xfrm>
                <a:off x="3212" y="976"/>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08" name="Rectangle 67"/>
              <p:cNvSpPr>
                <a:spLocks noChangeArrowheads="1"/>
              </p:cNvSpPr>
              <p:nvPr/>
            </p:nvSpPr>
            <p:spPr bwMode="auto">
              <a:xfrm>
                <a:off x="3491" y="976"/>
                <a:ext cx="2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204)</a:t>
                </a:r>
                <a:endParaRPr kumimoji="0" lang="en-US" b="1" i="0" u="none" strike="noStrike" cap="none" normalizeH="0" baseline="0" smtClean="0">
                  <a:ln>
                    <a:noFill/>
                  </a:ln>
                  <a:solidFill>
                    <a:schemeClr val="tx1"/>
                  </a:solidFill>
                  <a:effectLst/>
                  <a:cs typeface="Arial" pitchFamily="34" charset="0"/>
                </a:endParaRPr>
              </a:p>
            </p:txBody>
          </p:sp>
          <p:sp>
            <p:nvSpPr>
              <p:cNvPr id="109" name="Rectangle 68"/>
              <p:cNvSpPr>
                <a:spLocks noChangeArrowheads="1"/>
              </p:cNvSpPr>
              <p:nvPr/>
            </p:nvSpPr>
            <p:spPr bwMode="auto">
              <a:xfrm>
                <a:off x="3689" y="976"/>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10" name="Rectangle 69"/>
              <p:cNvSpPr>
                <a:spLocks noChangeArrowheads="1"/>
              </p:cNvSpPr>
              <p:nvPr/>
            </p:nvSpPr>
            <p:spPr bwMode="auto">
              <a:xfrm>
                <a:off x="3858" y="976"/>
                <a:ext cx="3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+01 3</a:t>
                </a:r>
                <a:endParaRPr kumimoji="0" lang="en-US" b="1" i="0" u="none" strike="noStrike" cap="none" normalizeH="0" baseline="0" smtClean="0">
                  <a:ln>
                    <a:noFill/>
                  </a:ln>
                  <a:solidFill>
                    <a:schemeClr val="tx1"/>
                  </a:solidFill>
                  <a:effectLst/>
                  <a:cs typeface="Arial" pitchFamily="34" charset="0"/>
                </a:endParaRPr>
              </a:p>
            </p:txBody>
          </p:sp>
          <p:sp>
            <p:nvSpPr>
              <p:cNvPr id="111" name="Rectangle 70"/>
              <p:cNvSpPr>
                <a:spLocks noChangeArrowheads="1"/>
              </p:cNvSpPr>
              <p:nvPr/>
            </p:nvSpPr>
            <p:spPr bwMode="auto">
              <a:xfrm>
                <a:off x="4103" y="976"/>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12" name="Rectangle 71"/>
              <p:cNvSpPr>
                <a:spLocks noChangeArrowheads="1"/>
              </p:cNvSpPr>
              <p:nvPr/>
            </p:nvSpPr>
            <p:spPr bwMode="auto">
              <a:xfrm>
                <a:off x="4219" y="976"/>
                <a:ext cx="20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cs typeface="Arial" pitchFamily="34" charset="0"/>
                  </a:rPr>
                  <a:t>212</a:t>
                </a:r>
                <a:endParaRPr kumimoji="0" lang="en-US" b="1" i="0" u="none" strike="noStrike" cap="none" normalizeH="0" baseline="0" dirty="0" smtClean="0">
                  <a:ln>
                    <a:noFill/>
                  </a:ln>
                  <a:solidFill>
                    <a:schemeClr val="tx1"/>
                  </a:solidFill>
                  <a:effectLst/>
                  <a:cs typeface="Arial" pitchFamily="34" charset="0"/>
                </a:endParaRPr>
              </a:p>
            </p:txBody>
          </p:sp>
          <p:sp>
            <p:nvSpPr>
              <p:cNvPr id="113" name="Rectangle 72"/>
              <p:cNvSpPr>
                <a:spLocks noChangeArrowheads="1"/>
              </p:cNvSpPr>
              <p:nvPr/>
            </p:nvSpPr>
            <p:spPr bwMode="auto">
              <a:xfrm>
                <a:off x="4292" y="976"/>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14" name="Rectangle 73"/>
              <p:cNvSpPr>
                <a:spLocks noChangeArrowheads="1"/>
              </p:cNvSpPr>
              <p:nvPr/>
            </p:nvSpPr>
            <p:spPr bwMode="auto">
              <a:xfrm>
                <a:off x="1527" y="1124"/>
                <a:ext cx="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7</a:t>
                </a:r>
                <a:endParaRPr kumimoji="0" lang="en-US" b="1" i="0" u="none" strike="noStrike" cap="none" normalizeH="0" baseline="0" smtClean="0">
                  <a:ln>
                    <a:noFill/>
                  </a:ln>
                  <a:solidFill>
                    <a:schemeClr val="tx1"/>
                  </a:solidFill>
                  <a:effectLst/>
                  <a:cs typeface="Arial" pitchFamily="34" charset="0"/>
                </a:endParaRPr>
              </a:p>
            </p:txBody>
          </p:sp>
          <p:sp>
            <p:nvSpPr>
              <p:cNvPr id="115" name="Rectangle 74"/>
              <p:cNvSpPr>
                <a:spLocks noChangeArrowheads="1"/>
              </p:cNvSpPr>
              <p:nvPr/>
            </p:nvSpPr>
            <p:spPr bwMode="auto">
              <a:xfrm>
                <a:off x="1583" y="112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16" name="Rectangle 75"/>
              <p:cNvSpPr>
                <a:spLocks noChangeArrowheads="1"/>
              </p:cNvSpPr>
              <p:nvPr/>
            </p:nvSpPr>
            <p:spPr bwMode="auto">
              <a:xfrm>
                <a:off x="1780" y="112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17" name="Rectangle 76"/>
              <p:cNvSpPr>
                <a:spLocks noChangeArrowheads="1"/>
              </p:cNvSpPr>
              <p:nvPr/>
            </p:nvSpPr>
            <p:spPr bwMode="auto">
              <a:xfrm>
                <a:off x="2188" y="1124"/>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a:t>
                </a:r>
                <a:endParaRPr kumimoji="0" lang="en-US" b="1" i="0" u="none" strike="noStrike" cap="none" normalizeH="0" baseline="0" smtClean="0">
                  <a:ln>
                    <a:noFill/>
                  </a:ln>
                  <a:solidFill>
                    <a:schemeClr val="tx1"/>
                  </a:solidFill>
                  <a:effectLst/>
                  <a:cs typeface="Arial" pitchFamily="34" charset="0"/>
                </a:endParaRPr>
              </a:p>
            </p:txBody>
          </p:sp>
          <p:sp>
            <p:nvSpPr>
              <p:cNvPr id="118" name="Rectangle 77"/>
              <p:cNvSpPr>
                <a:spLocks noChangeArrowheads="1"/>
              </p:cNvSpPr>
              <p:nvPr/>
            </p:nvSpPr>
            <p:spPr bwMode="auto">
              <a:xfrm>
                <a:off x="2263" y="112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19" name="Rectangle 78"/>
              <p:cNvSpPr>
                <a:spLocks noChangeArrowheads="1"/>
              </p:cNvSpPr>
              <p:nvPr/>
            </p:nvSpPr>
            <p:spPr bwMode="auto">
              <a:xfrm>
                <a:off x="2758" y="112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20" name="Rectangle 79"/>
              <p:cNvSpPr>
                <a:spLocks noChangeArrowheads="1"/>
              </p:cNvSpPr>
              <p:nvPr/>
            </p:nvSpPr>
            <p:spPr bwMode="auto">
              <a:xfrm>
                <a:off x="3491" y="112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21" name="Rectangle 80"/>
              <p:cNvSpPr>
                <a:spLocks noChangeArrowheads="1"/>
              </p:cNvSpPr>
              <p:nvPr/>
            </p:nvSpPr>
            <p:spPr bwMode="auto">
              <a:xfrm>
                <a:off x="3858" y="112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22" name="Rectangle 81"/>
              <p:cNvSpPr>
                <a:spLocks noChangeArrowheads="1"/>
              </p:cNvSpPr>
              <p:nvPr/>
            </p:nvSpPr>
            <p:spPr bwMode="auto">
              <a:xfrm>
                <a:off x="1527" y="127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23" name="Rectangle 82"/>
              <p:cNvSpPr>
                <a:spLocks noChangeArrowheads="1"/>
              </p:cNvSpPr>
              <p:nvPr/>
            </p:nvSpPr>
            <p:spPr bwMode="auto">
              <a:xfrm>
                <a:off x="1780" y="127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24" name="Rectangle 83"/>
              <p:cNvSpPr>
                <a:spLocks noChangeArrowheads="1"/>
              </p:cNvSpPr>
              <p:nvPr/>
            </p:nvSpPr>
            <p:spPr bwMode="auto">
              <a:xfrm>
                <a:off x="2188" y="127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25" name="Rectangle 84"/>
              <p:cNvSpPr>
                <a:spLocks noChangeArrowheads="1"/>
              </p:cNvSpPr>
              <p:nvPr/>
            </p:nvSpPr>
            <p:spPr bwMode="auto">
              <a:xfrm>
                <a:off x="2758" y="127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26" name="Rectangle 85"/>
              <p:cNvSpPr>
                <a:spLocks noChangeArrowheads="1"/>
              </p:cNvSpPr>
              <p:nvPr/>
            </p:nvSpPr>
            <p:spPr bwMode="auto">
              <a:xfrm>
                <a:off x="3491" y="127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27" name="Rectangle 86"/>
              <p:cNvSpPr>
                <a:spLocks noChangeArrowheads="1"/>
              </p:cNvSpPr>
              <p:nvPr/>
            </p:nvSpPr>
            <p:spPr bwMode="auto">
              <a:xfrm>
                <a:off x="3858" y="127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28" name="Rectangle 87"/>
              <p:cNvSpPr>
                <a:spLocks noChangeArrowheads="1"/>
              </p:cNvSpPr>
              <p:nvPr/>
            </p:nvSpPr>
            <p:spPr bwMode="auto">
              <a:xfrm>
                <a:off x="1527" y="1421"/>
                <a:ext cx="1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12</a:t>
                </a:r>
                <a:endParaRPr kumimoji="0" lang="en-US" b="1" i="0" u="none" strike="noStrike" cap="none" normalizeH="0" baseline="0" smtClean="0">
                  <a:ln>
                    <a:noFill/>
                  </a:ln>
                  <a:solidFill>
                    <a:schemeClr val="tx1"/>
                  </a:solidFill>
                  <a:effectLst/>
                  <a:cs typeface="Arial" pitchFamily="34" charset="0"/>
                </a:endParaRPr>
              </a:p>
            </p:txBody>
          </p:sp>
          <p:sp>
            <p:nvSpPr>
              <p:cNvPr id="129" name="Rectangle 88"/>
              <p:cNvSpPr>
                <a:spLocks noChangeArrowheads="1"/>
              </p:cNvSpPr>
              <p:nvPr/>
            </p:nvSpPr>
            <p:spPr bwMode="auto">
              <a:xfrm>
                <a:off x="1637" y="1421"/>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30" name="Rectangle 89"/>
              <p:cNvSpPr>
                <a:spLocks noChangeArrowheads="1"/>
              </p:cNvSpPr>
              <p:nvPr/>
            </p:nvSpPr>
            <p:spPr bwMode="auto">
              <a:xfrm>
                <a:off x="1780" y="1421"/>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31" name="Rectangle 90"/>
              <p:cNvSpPr>
                <a:spLocks noChangeArrowheads="1"/>
              </p:cNvSpPr>
              <p:nvPr/>
            </p:nvSpPr>
            <p:spPr bwMode="auto">
              <a:xfrm>
                <a:off x="2188" y="1421"/>
                <a:ext cx="1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BC</a:t>
                </a:r>
                <a:endParaRPr kumimoji="0" lang="en-US" b="1" i="0" u="none" strike="noStrike" cap="none" normalizeH="0" baseline="0" smtClean="0">
                  <a:ln>
                    <a:noFill/>
                  </a:ln>
                  <a:solidFill>
                    <a:schemeClr val="tx1"/>
                  </a:solidFill>
                  <a:effectLst/>
                  <a:cs typeface="Arial" pitchFamily="34" charset="0"/>
                </a:endParaRPr>
              </a:p>
            </p:txBody>
          </p:sp>
          <p:sp>
            <p:nvSpPr>
              <p:cNvPr id="132" name="Rectangle 91"/>
              <p:cNvSpPr>
                <a:spLocks noChangeArrowheads="1"/>
              </p:cNvSpPr>
              <p:nvPr/>
            </p:nvSpPr>
            <p:spPr bwMode="auto">
              <a:xfrm>
                <a:off x="2305" y="1421"/>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33" name="Rectangle 92"/>
              <p:cNvSpPr>
                <a:spLocks noChangeArrowheads="1"/>
              </p:cNvSpPr>
              <p:nvPr/>
            </p:nvSpPr>
            <p:spPr bwMode="auto">
              <a:xfrm>
                <a:off x="2758" y="1421"/>
                <a:ext cx="6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ANY, NEXT</a:t>
                </a:r>
                <a:endParaRPr kumimoji="0" lang="en-US" b="1" i="0" u="none" strike="noStrike" cap="none" normalizeH="0" baseline="0" smtClean="0">
                  <a:ln>
                    <a:noFill/>
                  </a:ln>
                  <a:solidFill>
                    <a:schemeClr val="tx1"/>
                  </a:solidFill>
                  <a:effectLst/>
                  <a:cs typeface="Arial" pitchFamily="34" charset="0"/>
                </a:endParaRPr>
              </a:p>
            </p:txBody>
          </p:sp>
          <p:sp>
            <p:nvSpPr>
              <p:cNvPr id="134" name="Rectangle 93"/>
              <p:cNvSpPr>
                <a:spLocks noChangeArrowheads="1"/>
              </p:cNvSpPr>
              <p:nvPr/>
            </p:nvSpPr>
            <p:spPr bwMode="auto">
              <a:xfrm>
                <a:off x="3228" y="1421"/>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35" name="Rectangle 94"/>
              <p:cNvSpPr>
                <a:spLocks noChangeArrowheads="1"/>
              </p:cNvSpPr>
              <p:nvPr/>
            </p:nvSpPr>
            <p:spPr bwMode="auto">
              <a:xfrm>
                <a:off x="3491" y="1421"/>
                <a:ext cx="2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210)</a:t>
                </a:r>
                <a:endParaRPr kumimoji="0" lang="en-US" b="1" i="0" u="none" strike="noStrike" cap="none" normalizeH="0" baseline="0" smtClean="0">
                  <a:ln>
                    <a:noFill/>
                  </a:ln>
                  <a:solidFill>
                    <a:schemeClr val="tx1"/>
                  </a:solidFill>
                  <a:effectLst/>
                  <a:cs typeface="Arial" pitchFamily="34" charset="0"/>
                </a:endParaRPr>
              </a:p>
            </p:txBody>
          </p:sp>
          <p:sp>
            <p:nvSpPr>
              <p:cNvPr id="136" name="Rectangle 95"/>
              <p:cNvSpPr>
                <a:spLocks noChangeArrowheads="1"/>
              </p:cNvSpPr>
              <p:nvPr/>
            </p:nvSpPr>
            <p:spPr bwMode="auto">
              <a:xfrm>
                <a:off x="3689" y="1421"/>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37" name="Rectangle 96"/>
              <p:cNvSpPr>
                <a:spLocks noChangeArrowheads="1"/>
              </p:cNvSpPr>
              <p:nvPr/>
            </p:nvSpPr>
            <p:spPr bwMode="auto">
              <a:xfrm>
                <a:off x="3858" y="1421"/>
                <a:ext cx="5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+07 6 214</a:t>
                </a:r>
                <a:endParaRPr kumimoji="0" lang="en-US" b="1" i="0" u="none" strike="noStrike" cap="none" normalizeH="0" baseline="0" smtClean="0">
                  <a:ln>
                    <a:noFill/>
                  </a:ln>
                  <a:solidFill>
                    <a:schemeClr val="tx1"/>
                  </a:solidFill>
                  <a:effectLst/>
                  <a:cs typeface="Arial" pitchFamily="34" charset="0"/>
                </a:endParaRPr>
              </a:p>
            </p:txBody>
          </p:sp>
          <p:sp>
            <p:nvSpPr>
              <p:cNvPr id="138" name="Rectangle 97"/>
              <p:cNvSpPr>
                <a:spLocks noChangeArrowheads="1"/>
              </p:cNvSpPr>
              <p:nvPr/>
            </p:nvSpPr>
            <p:spPr bwMode="auto">
              <a:xfrm>
                <a:off x="4292" y="1421"/>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39" name="Rectangle 98"/>
              <p:cNvSpPr>
                <a:spLocks noChangeArrowheads="1"/>
              </p:cNvSpPr>
              <p:nvPr/>
            </p:nvSpPr>
            <p:spPr bwMode="auto">
              <a:xfrm>
                <a:off x="1527" y="1569"/>
                <a:ext cx="1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13</a:t>
                </a:r>
                <a:endParaRPr kumimoji="0" lang="en-US" b="1" i="0" u="none" strike="noStrike" cap="none" normalizeH="0" baseline="0" smtClean="0">
                  <a:ln>
                    <a:noFill/>
                  </a:ln>
                  <a:solidFill>
                    <a:schemeClr val="tx1"/>
                  </a:solidFill>
                  <a:effectLst/>
                  <a:cs typeface="Arial" pitchFamily="34" charset="0"/>
                </a:endParaRPr>
              </a:p>
            </p:txBody>
          </p:sp>
          <p:sp>
            <p:nvSpPr>
              <p:cNvPr id="140" name="Rectangle 99"/>
              <p:cNvSpPr>
                <a:spLocks noChangeArrowheads="1"/>
              </p:cNvSpPr>
              <p:nvPr/>
            </p:nvSpPr>
            <p:spPr bwMode="auto">
              <a:xfrm>
                <a:off x="1637" y="156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41" name="Rectangle 100"/>
              <p:cNvSpPr>
                <a:spLocks noChangeArrowheads="1"/>
              </p:cNvSpPr>
              <p:nvPr/>
            </p:nvSpPr>
            <p:spPr bwMode="auto">
              <a:xfrm>
                <a:off x="1780" y="156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42" name="Rectangle 101"/>
              <p:cNvSpPr>
                <a:spLocks noChangeArrowheads="1"/>
              </p:cNvSpPr>
              <p:nvPr/>
            </p:nvSpPr>
            <p:spPr bwMode="auto">
              <a:xfrm>
                <a:off x="2188" y="1569"/>
                <a:ext cx="4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D1DFF"/>
                    </a:solidFill>
                    <a:effectLst/>
                    <a:cs typeface="Arial" pitchFamily="34" charset="0"/>
                  </a:rPr>
                  <a:t>LTORG</a:t>
                </a:r>
              </a:p>
            </p:txBody>
          </p:sp>
          <p:sp>
            <p:nvSpPr>
              <p:cNvPr id="143" name="Rectangle 102"/>
              <p:cNvSpPr>
                <a:spLocks noChangeArrowheads="1"/>
              </p:cNvSpPr>
              <p:nvPr/>
            </p:nvSpPr>
            <p:spPr bwMode="auto">
              <a:xfrm>
                <a:off x="2485" y="156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44" name="Rectangle 103"/>
              <p:cNvSpPr>
                <a:spLocks noChangeArrowheads="1"/>
              </p:cNvSpPr>
              <p:nvPr/>
            </p:nvSpPr>
            <p:spPr bwMode="auto">
              <a:xfrm>
                <a:off x="2758" y="156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45" name="Rectangle 104"/>
              <p:cNvSpPr>
                <a:spLocks noChangeArrowheads="1"/>
              </p:cNvSpPr>
              <p:nvPr/>
            </p:nvSpPr>
            <p:spPr bwMode="auto">
              <a:xfrm>
                <a:off x="3491" y="156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46" name="Rectangle 105"/>
              <p:cNvSpPr>
                <a:spLocks noChangeArrowheads="1"/>
              </p:cNvSpPr>
              <p:nvPr/>
            </p:nvSpPr>
            <p:spPr bwMode="auto">
              <a:xfrm>
                <a:off x="3858" y="156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47" name="Rectangle 106"/>
              <p:cNvSpPr>
                <a:spLocks noChangeArrowheads="1"/>
              </p:cNvSpPr>
              <p:nvPr/>
            </p:nvSpPr>
            <p:spPr bwMode="auto">
              <a:xfrm>
                <a:off x="1527" y="1717"/>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48" name="Rectangle 107"/>
              <p:cNvSpPr>
                <a:spLocks noChangeArrowheads="1"/>
              </p:cNvSpPr>
              <p:nvPr/>
            </p:nvSpPr>
            <p:spPr bwMode="auto">
              <a:xfrm>
                <a:off x="1780" y="1717"/>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49" name="Rectangle 108"/>
              <p:cNvSpPr>
                <a:spLocks noChangeArrowheads="1"/>
              </p:cNvSpPr>
              <p:nvPr/>
            </p:nvSpPr>
            <p:spPr bwMode="auto">
              <a:xfrm>
                <a:off x="2188" y="1717"/>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50" name="Rectangle 109"/>
              <p:cNvSpPr>
                <a:spLocks noChangeArrowheads="1"/>
              </p:cNvSpPr>
              <p:nvPr/>
            </p:nvSpPr>
            <p:spPr bwMode="auto">
              <a:xfrm>
                <a:off x="2758" y="1717"/>
                <a:ext cx="23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=’5’</a:t>
                </a:r>
                <a:endParaRPr kumimoji="0" lang="en-US" b="1" i="0" u="none" strike="noStrike" cap="none" normalizeH="0" baseline="0" smtClean="0">
                  <a:ln>
                    <a:noFill/>
                  </a:ln>
                  <a:solidFill>
                    <a:schemeClr val="tx1"/>
                  </a:solidFill>
                  <a:effectLst/>
                  <a:cs typeface="Arial" pitchFamily="34" charset="0"/>
                </a:endParaRPr>
              </a:p>
            </p:txBody>
          </p:sp>
          <p:sp>
            <p:nvSpPr>
              <p:cNvPr id="151" name="Rectangle 110"/>
              <p:cNvSpPr>
                <a:spLocks noChangeArrowheads="1"/>
              </p:cNvSpPr>
              <p:nvPr/>
            </p:nvSpPr>
            <p:spPr bwMode="auto">
              <a:xfrm>
                <a:off x="2921" y="1717"/>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52" name="Rectangle 111"/>
              <p:cNvSpPr>
                <a:spLocks noChangeArrowheads="1"/>
              </p:cNvSpPr>
              <p:nvPr/>
            </p:nvSpPr>
            <p:spPr bwMode="auto">
              <a:xfrm>
                <a:off x="3491" y="1717"/>
                <a:ext cx="2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211)</a:t>
                </a:r>
                <a:endParaRPr kumimoji="0" lang="en-US" b="1" i="0" u="none" strike="noStrike" cap="none" normalizeH="0" baseline="0" smtClean="0">
                  <a:ln>
                    <a:noFill/>
                  </a:ln>
                  <a:solidFill>
                    <a:schemeClr val="tx1"/>
                  </a:solidFill>
                  <a:effectLst/>
                  <a:cs typeface="Arial" pitchFamily="34" charset="0"/>
                </a:endParaRPr>
              </a:p>
            </p:txBody>
          </p:sp>
          <p:sp>
            <p:nvSpPr>
              <p:cNvPr id="153" name="Rectangle 112"/>
              <p:cNvSpPr>
                <a:spLocks noChangeArrowheads="1"/>
              </p:cNvSpPr>
              <p:nvPr/>
            </p:nvSpPr>
            <p:spPr bwMode="auto">
              <a:xfrm>
                <a:off x="3689" y="1717"/>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54" name="Rectangle 113"/>
              <p:cNvSpPr>
                <a:spLocks noChangeArrowheads="1"/>
              </p:cNvSpPr>
              <p:nvPr/>
            </p:nvSpPr>
            <p:spPr bwMode="auto">
              <a:xfrm>
                <a:off x="3858" y="1717"/>
                <a:ext cx="5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+00 0 005</a:t>
                </a:r>
                <a:endParaRPr kumimoji="0" lang="en-US" b="1" i="0" u="none" strike="noStrike" cap="none" normalizeH="0" baseline="0" smtClean="0">
                  <a:ln>
                    <a:noFill/>
                  </a:ln>
                  <a:solidFill>
                    <a:schemeClr val="tx1"/>
                  </a:solidFill>
                  <a:effectLst/>
                  <a:cs typeface="Arial" pitchFamily="34" charset="0"/>
                </a:endParaRPr>
              </a:p>
            </p:txBody>
          </p:sp>
          <p:sp>
            <p:nvSpPr>
              <p:cNvPr id="155" name="Rectangle 114"/>
              <p:cNvSpPr>
                <a:spLocks noChangeArrowheads="1"/>
              </p:cNvSpPr>
              <p:nvPr/>
            </p:nvSpPr>
            <p:spPr bwMode="auto">
              <a:xfrm>
                <a:off x="4292" y="1717"/>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56" name="Rectangle 115"/>
              <p:cNvSpPr>
                <a:spLocks noChangeArrowheads="1"/>
              </p:cNvSpPr>
              <p:nvPr/>
            </p:nvSpPr>
            <p:spPr bwMode="auto">
              <a:xfrm>
                <a:off x="1527" y="186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57" name="Rectangle 116"/>
              <p:cNvSpPr>
                <a:spLocks noChangeArrowheads="1"/>
              </p:cNvSpPr>
              <p:nvPr/>
            </p:nvSpPr>
            <p:spPr bwMode="auto">
              <a:xfrm>
                <a:off x="1780" y="186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58" name="Rectangle 117"/>
              <p:cNvSpPr>
                <a:spLocks noChangeArrowheads="1"/>
              </p:cNvSpPr>
              <p:nvPr/>
            </p:nvSpPr>
            <p:spPr bwMode="auto">
              <a:xfrm>
                <a:off x="2188" y="186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59" name="Rectangle 118"/>
              <p:cNvSpPr>
                <a:spLocks noChangeArrowheads="1"/>
              </p:cNvSpPr>
              <p:nvPr/>
            </p:nvSpPr>
            <p:spPr bwMode="auto">
              <a:xfrm>
                <a:off x="2758" y="1865"/>
                <a:ext cx="23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=’1’</a:t>
                </a:r>
                <a:endParaRPr kumimoji="0" lang="en-US" b="1" i="0" u="none" strike="noStrike" cap="none" normalizeH="0" baseline="0" smtClean="0">
                  <a:ln>
                    <a:noFill/>
                  </a:ln>
                  <a:solidFill>
                    <a:schemeClr val="tx1"/>
                  </a:solidFill>
                  <a:effectLst/>
                  <a:cs typeface="Arial" pitchFamily="34" charset="0"/>
                </a:endParaRPr>
              </a:p>
            </p:txBody>
          </p:sp>
          <p:sp>
            <p:nvSpPr>
              <p:cNvPr id="160" name="Rectangle 119"/>
              <p:cNvSpPr>
                <a:spLocks noChangeArrowheads="1"/>
              </p:cNvSpPr>
              <p:nvPr/>
            </p:nvSpPr>
            <p:spPr bwMode="auto">
              <a:xfrm>
                <a:off x="2921" y="186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61" name="Rectangle 120"/>
              <p:cNvSpPr>
                <a:spLocks noChangeArrowheads="1"/>
              </p:cNvSpPr>
              <p:nvPr/>
            </p:nvSpPr>
            <p:spPr bwMode="auto">
              <a:xfrm>
                <a:off x="3491" y="1865"/>
                <a:ext cx="2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212)</a:t>
                </a:r>
                <a:endParaRPr kumimoji="0" lang="en-US" b="1" i="0" u="none" strike="noStrike" cap="none" normalizeH="0" baseline="0" smtClean="0">
                  <a:ln>
                    <a:noFill/>
                  </a:ln>
                  <a:solidFill>
                    <a:schemeClr val="tx1"/>
                  </a:solidFill>
                  <a:effectLst/>
                  <a:cs typeface="Arial" pitchFamily="34" charset="0"/>
                </a:endParaRPr>
              </a:p>
            </p:txBody>
          </p:sp>
          <p:sp>
            <p:nvSpPr>
              <p:cNvPr id="162" name="Rectangle 121"/>
              <p:cNvSpPr>
                <a:spLocks noChangeArrowheads="1"/>
              </p:cNvSpPr>
              <p:nvPr/>
            </p:nvSpPr>
            <p:spPr bwMode="auto">
              <a:xfrm>
                <a:off x="3689" y="186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63" name="Rectangle 122"/>
              <p:cNvSpPr>
                <a:spLocks noChangeArrowheads="1"/>
              </p:cNvSpPr>
              <p:nvPr/>
            </p:nvSpPr>
            <p:spPr bwMode="auto">
              <a:xfrm>
                <a:off x="3858" y="1865"/>
                <a:ext cx="5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+00 0 001</a:t>
                </a:r>
                <a:endParaRPr kumimoji="0" lang="en-US" b="1" i="0" u="none" strike="noStrike" cap="none" normalizeH="0" baseline="0" smtClean="0">
                  <a:ln>
                    <a:noFill/>
                  </a:ln>
                  <a:solidFill>
                    <a:schemeClr val="tx1"/>
                  </a:solidFill>
                  <a:effectLst/>
                  <a:cs typeface="Arial" pitchFamily="34" charset="0"/>
                </a:endParaRPr>
              </a:p>
            </p:txBody>
          </p:sp>
          <p:sp>
            <p:nvSpPr>
              <p:cNvPr id="164" name="Rectangle 123"/>
              <p:cNvSpPr>
                <a:spLocks noChangeArrowheads="1"/>
              </p:cNvSpPr>
              <p:nvPr/>
            </p:nvSpPr>
            <p:spPr bwMode="auto">
              <a:xfrm>
                <a:off x="4292" y="186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65" name="Rectangle 124"/>
              <p:cNvSpPr>
                <a:spLocks noChangeArrowheads="1"/>
              </p:cNvSpPr>
              <p:nvPr/>
            </p:nvSpPr>
            <p:spPr bwMode="auto">
              <a:xfrm>
                <a:off x="1527" y="2014"/>
                <a:ext cx="1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14</a:t>
                </a:r>
                <a:endParaRPr kumimoji="0" lang="en-US" b="1" i="0" u="none" strike="noStrike" cap="none" normalizeH="0" baseline="0" smtClean="0">
                  <a:ln>
                    <a:noFill/>
                  </a:ln>
                  <a:solidFill>
                    <a:schemeClr val="tx1"/>
                  </a:solidFill>
                  <a:effectLst/>
                  <a:cs typeface="Arial" pitchFamily="34" charset="0"/>
                </a:endParaRPr>
              </a:p>
            </p:txBody>
          </p:sp>
          <p:sp>
            <p:nvSpPr>
              <p:cNvPr id="166" name="Rectangle 125"/>
              <p:cNvSpPr>
                <a:spLocks noChangeArrowheads="1"/>
              </p:cNvSpPr>
              <p:nvPr/>
            </p:nvSpPr>
            <p:spPr bwMode="auto">
              <a:xfrm>
                <a:off x="1637" y="201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67" name="Rectangle 126"/>
              <p:cNvSpPr>
                <a:spLocks noChangeArrowheads="1"/>
              </p:cNvSpPr>
              <p:nvPr/>
            </p:nvSpPr>
            <p:spPr bwMode="auto">
              <a:xfrm>
                <a:off x="1780" y="201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68" name="Rectangle 127"/>
              <p:cNvSpPr>
                <a:spLocks noChangeArrowheads="1"/>
              </p:cNvSpPr>
              <p:nvPr/>
            </p:nvSpPr>
            <p:spPr bwMode="auto">
              <a:xfrm>
                <a:off x="2188" y="2014"/>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a:t>
                </a:r>
                <a:endParaRPr kumimoji="0" lang="en-US" b="1" i="0" u="none" strike="noStrike" cap="none" normalizeH="0" baseline="0" smtClean="0">
                  <a:ln>
                    <a:noFill/>
                  </a:ln>
                  <a:solidFill>
                    <a:schemeClr val="tx1"/>
                  </a:solidFill>
                  <a:effectLst/>
                  <a:cs typeface="Arial" pitchFamily="34" charset="0"/>
                </a:endParaRPr>
              </a:p>
            </p:txBody>
          </p:sp>
          <p:sp>
            <p:nvSpPr>
              <p:cNvPr id="169" name="Rectangle 128"/>
              <p:cNvSpPr>
                <a:spLocks noChangeArrowheads="1"/>
              </p:cNvSpPr>
              <p:nvPr/>
            </p:nvSpPr>
            <p:spPr bwMode="auto">
              <a:xfrm>
                <a:off x="2263" y="201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70" name="Rectangle 129"/>
              <p:cNvSpPr>
                <a:spLocks noChangeArrowheads="1"/>
              </p:cNvSpPr>
              <p:nvPr/>
            </p:nvSpPr>
            <p:spPr bwMode="auto">
              <a:xfrm>
                <a:off x="2758" y="201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71" name="Rectangle 130"/>
              <p:cNvSpPr>
                <a:spLocks noChangeArrowheads="1"/>
              </p:cNvSpPr>
              <p:nvPr/>
            </p:nvSpPr>
            <p:spPr bwMode="auto">
              <a:xfrm>
                <a:off x="3491" y="201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72" name="Rectangle 131"/>
              <p:cNvSpPr>
                <a:spLocks noChangeArrowheads="1"/>
              </p:cNvSpPr>
              <p:nvPr/>
            </p:nvSpPr>
            <p:spPr bwMode="auto">
              <a:xfrm>
                <a:off x="3858" y="201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73" name="Rectangle 132"/>
              <p:cNvSpPr>
                <a:spLocks noChangeArrowheads="1"/>
              </p:cNvSpPr>
              <p:nvPr/>
            </p:nvSpPr>
            <p:spPr bwMode="auto">
              <a:xfrm>
                <a:off x="1527" y="2162"/>
                <a:ext cx="1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15</a:t>
                </a:r>
                <a:endParaRPr kumimoji="0" lang="en-US" b="1" i="0" u="none" strike="noStrike" cap="none" normalizeH="0" baseline="0" smtClean="0">
                  <a:ln>
                    <a:noFill/>
                  </a:ln>
                  <a:solidFill>
                    <a:schemeClr val="tx1"/>
                  </a:solidFill>
                  <a:effectLst/>
                  <a:cs typeface="Arial" pitchFamily="34" charset="0"/>
                </a:endParaRPr>
              </a:p>
            </p:txBody>
          </p:sp>
          <p:sp>
            <p:nvSpPr>
              <p:cNvPr id="174" name="Rectangle 133"/>
              <p:cNvSpPr>
                <a:spLocks noChangeArrowheads="1"/>
              </p:cNvSpPr>
              <p:nvPr/>
            </p:nvSpPr>
            <p:spPr bwMode="auto">
              <a:xfrm>
                <a:off x="1637" y="2162"/>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75" name="Rectangle 134"/>
              <p:cNvSpPr>
                <a:spLocks noChangeArrowheads="1"/>
              </p:cNvSpPr>
              <p:nvPr/>
            </p:nvSpPr>
            <p:spPr bwMode="auto">
              <a:xfrm>
                <a:off x="1780" y="2162"/>
                <a:ext cx="34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cs typeface="Arial" pitchFamily="34" charset="0"/>
                  </a:rPr>
                  <a:t>NEXT</a:t>
                </a:r>
              </a:p>
            </p:txBody>
          </p:sp>
          <p:sp>
            <p:nvSpPr>
              <p:cNvPr id="176" name="Rectangle 135"/>
              <p:cNvSpPr>
                <a:spLocks noChangeArrowheads="1"/>
              </p:cNvSpPr>
              <p:nvPr/>
            </p:nvSpPr>
            <p:spPr bwMode="auto">
              <a:xfrm>
                <a:off x="2013" y="2162"/>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cs typeface="Arial" pitchFamily="34" charset="0"/>
                  </a:rPr>
                  <a:t> </a:t>
                </a:r>
                <a:endParaRPr kumimoji="0" lang="en-US" b="1" i="0" u="none" strike="noStrike" cap="none" normalizeH="0" baseline="0" dirty="0" smtClean="0">
                  <a:ln>
                    <a:noFill/>
                  </a:ln>
                  <a:solidFill>
                    <a:schemeClr val="tx1"/>
                  </a:solidFill>
                  <a:effectLst/>
                  <a:cs typeface="Arial" pitchFamily="34" charset="0"/>
                </a:endParaRPr>
              </a:p>
            </p:txBody>
          </p:sp>
          <p:sp>
            <p:nvSpPr>
              <p:cNvPr id="177" name="Rectangle 136"/>
              <p:cNvSpPr>
                <a:spLocks noChangeArrowheads="1"/>
              </p:cNvSpPr>
              <p:nvPr/>
            </p:nvSpPr>
            <p:spPr bwMode="auto">
              <a:xfrm>
                <a:off x="2188" y="2162"/>
                <a:ext cx="2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SUB</a:t>
                </a:r>
                <a:endParaRPr kumimoji="0" lang="en-US" b="1" i="0" u="none" strike="noStrike" cap="none" normalizeH="0" baseline="0" smtClean="0">
                  <a:ln>
                    <a:noFill/>
                  </a:ln>
                  <a:solidFill>
                    <a:schemeClr val="tx1"/>
                  </a:solidFill>
                  <a:effectLst/>
                  <a:cs typeface="Arial" pitchFamily="34" charset="0"/>
                </a:endParaRPr>
              </a:p>
            </p:txBody>
          </p:sp>
          <p:sp>
            <p:nvSpPr>
              <p:cNvPr id="178" name="Rectangle 137"/>
              <p:cNvSpPr>
                <a:spLocks noChangeArrowheads="1"/>
              </p:cNvSpPr>
              <p:nvPr/>
            </p:nvSpPr>
            <p:spPr bwMode="auto">
              <a:xfrm>
                <a:off x="2367" y="2162"/>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79" name="Rectangle 138"/>
              <p:cNvSpPr>
                <a:spLocks noChangeArrowheads="1"/>
              </p:cNvSpPr>
              <p:nvPr/>
            </p:nvSpPr>
            <p:spPr bwMode="auto">
              <a:xfrm>
                <a:off x="2758" y="2162"/>
                <a:ext cx="6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AREG, =’1’</a:t>
                </a:r>
                <a:endParaRPr kumimoji="0" lang="en-US" b="1" i="0" u="none" strike="noStrike" cap="none" normalizeH="0" baseline="0" smtClean="0">
                  <a:ln>
                    <a:noFill/>
                  </a:ln>
                  <a:solidFill>
                    <a:schemeClr val="tx1"/>
                  </a:solidFill>
                  <a:effectLst/>
                  <a:cs typeface="Arial" pitchFamily="34" charset="0"/>
                </a:endParaRPr>
              </a:p>
            </p:txBody>
          </p:sp>
          <p:sp>
            <p:nvSpPr>
              <p:cNvPr id="180" name="Rectangle 139"/>
              <p:cNvSpPr>
                <a:spLocks noChangeArrowheads="1"/>
              </p:cNvSpPr>
              <p:nvPr/>
            </p:nvSpPr>
            <p:spPr bwMode="auto">
              <a:xfrm>
                <a:off x="3216" y="2162"/>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81" name="Rectangle 140"/>
              <p:cNvSpPr>
                <a:spLocks noChangeArrowheads="1"/>
              </p:cNvSpPr>
              <p:nvPr/>
            </p:nvSpPr>
            <p:spPr bwMode="auto">
              <a:xfrm>
                <a:off x="3491" y="2162"/>
                <a:ext cx="2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214)</a:t>
                </a:r>
                <a:endParaRPr kumimoji="0" lang="en-US" b="1" i="0" u="none" strike="noStrike" cap="none" normalizeH="0" baseline="0" smtClean="0">
                  <a:ln>
                    <a:noFill/>
                  </a:ln>
                  <a:solidFill>
                    <a:schemeClr val="tx1"/>
                  </a:solidFill>
                  <a:effectLst/>
                  <a:cs typeface="Arial" pitchFamily="34" charset="0"/>
                </a:endParaRPr>
              </a:p>
            </p:txBody>
          </p:sp>
          <p:sp>
            <p:nvSpPr>
              <p:cNvPr id="182" name="Rectangle 141"/>
              <p:cNvSpPr>
                <a:spLocks noChangeArrowheads="1"/>
              </p:cNvSpPr>
              <p:nvPr/>
            </p:nvSpPr>
            <p:spPr bwMode="auto">
              <a:xfrm>
                <a:off x="3689" y="2162"/>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83" name="Rectangle 142"/>
              <p:cNvSpPr>
                <a:spLocks noChangeArrowheads="1"/>
              </p:cNvSpPr>
              <p:nvPr/>
            </p:nvSpPr>
            <p:spPr bwMode="auto">
              <a:xfrm>
                <a:off x="3858" y="2162"/>
                <a:ext cx="5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+02 1 219</a:t>
                </a:r>
                <a:endParaRPr kumimoji="0" lang="en-US" b="1" i="0" u="none" strike="noStrike" cap="none" normalizeH="0" baseline="0" smtClean="0">
                  <a:ln>
                    <a:noFill/>
                  </a:ln>
                  <a:solidFill>
                    <a:schemeClr val="tx1"/>
                  </a:solidFill>
                  <a:effectLst/>
                  <a:cs typeface="Arial" pitchFamily="34" charset="0"/>
                </a:endParaRPr>
              </a:p>
            </p:txBody>
          </p:sp>
          <p:sp>
            <p:nvSpPr>
              <p:cNvPr id="184" name="Rectangle 143"/>
              <p:cNvSpPr>
                <a:spLocks noChangeArrowheads="1"/>
              </p:cNvSpPr>
              <p:nvPr/>
            </p:nvSpPr>
            <p:spPr bwMode="auto">
              <a:xfrm>
                <a:off x="4292" y="2162"/>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85" name="Rectangle 144"/>
              <p:cNvSpPr>
                <a:spLocks noChangeArrowheads="1"/>
              </p:cNvSpPr>
              <p:nvPr/>
            </p:nvSpPr>
            <p:spPr bwMode="auto">
              <a:xfrm>
                <a:off x="1527" y="2310"/>
                <a:ext cx="1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16</a:t>
                </a:r>
                <a:endParaRPr kumimoji="0" lang="en-US" b="1" i="0" u="none" strike="noStrike" cap="none" normalizeH="0" baseline="0" smtClean="0">
                  <a:ln>
                    <a:noFill/>
                  </a:ln>
                  <a:solidFill>
                    <a:schemeClr val="tx1"/>
                  </a:solidFill>
                  <a:effectLst/>
                  <a:cs typeface="Arial" pitchFamily="34" charset="0"/>
                </a:endParaRPr>
              </a:p>
            </p:txBody>
          </p:sp>
          <p:sp>
            <p:nvSpPr>
              <p:cNvPr id="186" name="Rectangle 145"/>
              <p:cNvSpPr>
                <a:spLocks noChangeArrowheads="1"/>
              </p:cNvSpPr>
              <p:nvPr/>
            </p:nvSpPr>
            <p:spPr bwMode="auto">
              <a:xfrm>
                <a:off x="1637" y="2310"/>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87" name="Rectangle 146"/>
              <p:cNvSpPr>
                <a:spLocks noChangeArrowheads="1"/>
              </p:cNvSpPr>
              <p:nvPr/>
            </p:nvSpPr>
            <p:spPr bwMode="auto">
              <a:xfrm>
                <a:off x="1780" y="2310"/>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88" name="Rectangle 147"/>
              <p:cNvSpPr>
                <a:spLocks noChangeArrowheads="1"/>
              </p:cNvSpPr>
              <p:nvPr/>
            </p:nvSpPr>
            <p:spPr bwMode="auto">
              <a:xfrm>
                <a:off x="2188" y="2310"/>
                <a:ext cx="1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BC</a:t>
                </a:r>
                <a:endParaRPr kumimoji="0" lang="en-US" b="1" i="0" u="none" strike="noStrike" cap="none" normalizeH="0" baseline="0" smtClean="0">
                  <a:ln>
                    <a:noFill/>
                  </a:ln>
                  <a:solidFill>
                    <a:schemeClr val="tx1"/>
                  </a:solidFill>
                  <a:effectLst/>
                  <a:cs typeface="Arial" pitchFamily="34" charset="0"/>
                </a:endParaRPr>
              </a:p>
            </p:txBody>
          </p:sp>
          <p:sp>
            <p:nvSpPr>
              <p:cNvPr id="189" name="Rectangle 148"/>
              <p:cNvSpPr>
                <a:spLocks noChangeArrowheads="1"/>
              </p:cNvSpPr>
              <p:nvPr/>
            </p:nvSpPr>
            <p:spPr bwMode="auto">
              <a:xfrm>
                <a:off x="2305" y="2310"/>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90" name="Rectangle 149"/>
              <p:cNvSpPr>
                <a:spLocks noChangeArrowheads="1"/>
              </p:cNvSpPr>
              <p:nvPr/>
            </p:nvSpPr>
            <p:spPr bwMode="auto">
              <a:xfrm>
                <a:off x="2758" y="2310"/>
                <a:ext cx="56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LT, BACK</a:t>
                </a:r>
                <a:endParaRPr kumimoji="0" lang="en-US" b="1" i="0" u="none" strike="noStrike" cap="none" normalizeH="0" baseline="0" smtClean="0">
                  <a:ln>
                    <a:noFill/>
                  </a:ln>
                  <a:solidFill>
                    <a:schemeClr val="tx1"/>
                  </a:solidFill>
                  <a:effectLst/>
                  <a:cs typeface="Arial" pitchFamily="34" charset="0"/>
                </a:endParaRPr>
              </a:p>
            </p:txBody>
          </p:sp>
          <p:sp>
            <p:nvSpPr>
              <p:cNvPr id="191" name="Rectangle 150"/>
              <p:cNvSpPr>
                <a:spLocks noChangeArrowheads="1"/>
              </p:cNvSpPr>
              <p:nvPr/>
            </p:nvSpPr>
            <p:spPr bwMode="auto">
              <a:xfrm>
                <a:off x="3145" y="2310"/>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92" name="Rectangle 151"/>
              <p:cNvSpPr>
                <a:spLocks noChangeArrowheads="1"/>
              </p:cNvSpPr>
              <p:nvPr/>
            </p:nvSpPr>
            <p:spPr bwMode="auto">
              <a:xfrm>
                <a:off x="3491" y="2310"/>
                <a:ext cx="2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215)</a:t>
                </a:r>
                <a:endParaRPr kumimoji="0" lang="en-US" b="1" i="0" u="none" strike="noStrike" cap="none" normalizeH="0" baseline="0" smtClean="0">
                  <a:ln>
                    <a:noFill/>
                  </a:ln>
                  <a:solidFill>
                    <a:schemeClr val="tx1"/>
                  </a:solidFill>
                  <a:effectLst/>
                  <a:cs typeface="Arial" pitchFamily="34" charset="0"/>
                </a:endParaRPr>
              </a:p>
            </p:txBody>
          </p:sp>
          <p:sp>
            <p:nvSpPr>
              <p:cNvPr id="193" name="Rectangle 152"/>
              <p:cNvSpPr>
                <a:spLocks noChangeArrowheads="1"/>
              </p:cNvSpPr>
              <p:nvPr/>
            </p:nvSpPr>
            <p:spPr bwMode="auto">
              <a:xfrm>
                <a:off x="3689" y="2310"/>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94" name="Rectangle 153"/>
              <p:cNvSpPr>
                <a:spLocks noChangeArrowheads="1"/>
              </p:cNvSpPr>
              <p:nvPr/>
            </p:nvSpPr>
            <p:spPr bwMode="auto">
              <a:xfrm>
                <a:off x="3858" y="2310"/>
                <a:ext cx="5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+07 1 202</a:t>
                </a:r>
                <a:endParaRPr kumimoji="0" lang="en-US" b="1" i="0" u="none" strike="noStrike" cap="none" normalizeH="0" baseline="0" smtClean="0">
                  <a:ln>
                    <a:noFill/>
                  </a:ln>
                  <a:solidFill>
                    <a:schemeClr val="tx1"/>
                  </a:solidFill>
                  <a:effectLst/>
                  <a:cs typeface="Arial" pitchFamily="34" charset="0"/>
                </a:endParaRPr>
              </a:p>
            </p:txBody>
          </p:sp>
          <p:sp>
            <p:nvSpPr>
              <p:cNvPr id="195" name="Rectangle 154"/>
              <p:cNvSpPr>
                <a:spLocks noChangeArrowheads="1"/>
              </p:cNvSpPr>
              <p:nvPr/>
            </p:nvSpPr>
            <p:spPr bwMode="auto">
              <a:xfrm>
                <a:off x="4292" y="2310"/>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96" name="Rectangle 155"/>
              <p:cNvSpPr>
                <a:spLocks noChangeArrowheads="1"/>
              </p:cNvSpPr>
              <p:nvPr/>
            </p:nvSpPr>
            <p:spPr bwMode="auto">
              <a:xfrm>
                <a:off x="1527" y="2458"/>
                <a:ext cx="1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17</a:t>
                </a:r>
                <a:endParaRPr kumimoji="0" lang="en-US" b="1" i="0" u="none" strike="noStrike" cap="none" normalizeH="0" baseline="0" smtClean="0">
                  <a:ln>
                    <a:noFill/>
                  </a:ln>
                  <a:solidFill>
                    <a:schemeClr val="tx1"/>
                  </a:solidFill>
                  <a:effectLst/>
                  <a:cs typeface="Arial" pitchFamily="34" charset="0"/>
                </a:endParaRPr>
              </a:p>
            </p:txBody>
          </p:sp>
          <p:sp>
            <p:nvSpPr>
              <p:cNvPr id="197" name="Rectangle 156"/>
              <p:cNvSpPr>
                <a:spLocks noChangeArrowheads="1"/>
              </p:cNvSpPr>
              <p:nvPr/>
            </p:nvSpPr>
            <p:spPr bwMode="auto">
              <a:xfrm>
                <a:off x="1637" y="2458"/>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98" name="Rectangle 157"/>
              <p:cNvSpPr>
                <a:spLocks noChangeArrowheads="1"/>
              </p:cNvSpPr>
              <p:nvPr/>
            </p:nvSpPr>
            <p:spPr bwMode="auto">
              <a:xfrm>
                <a:off x="1780" y="2458"/>
                <a:ext cx="3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cs typeface="Arial" pitchFamily="34" charset="0"/>
                  </a:rPr>
                  <a:t>LAST</a:t>
                </a:r>
              </a:p>
            </p:txBody>
          </p:sp>
          <p:sp>
            <p:nvSpPr>
              <p:cNvPr id="199" name="Rectangle 158"/>
              <p:cNvSpPr>
                <a:spLocks noChangeArrowheads="1"/>
              </p:cNvSpPr>
              <p:nvPr/>
            </p:nvSpPr>
            <p:spPr bwMode="auto">
              <a:xfrm>
                <a:off x="1992" y="2458"/>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00" name="Rectangle 159"/>
              <p:cNvSpPr>
                <a:spLocks noChangeArrowheads="1"/>
              </p:cNvSpPr>
              <p:nvPr/>
            </p:nvSpPr>
            <p:spPr bwMode="auto">
              <a:xfrm>
                <a:off x="2188" y="2458"/>
                <a:ext cx="3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STOP</a:t>
                </a:r>
                <a:endParaRPr kumimoji="0" lang="en-US" b="1" i="0" u="none" strike="noStrike" cap="none" normalizeH="0" baseline="0" smtClean="0">
                  <a:ln>
                    <a:noFill/>
                  </a:ln>
                  <a:solidFill>
                    <a:schemeClr val="tx1"/>
                  </a:solidFill>
                  <a:effectLst/>
                  <a:cs typeface="Arial" pitchFamily="34" charset="0"/>
                </a:endParaRPr>
              </a:p>
            </p:txBody>
          </p:sp>
          <p:sp>
            <p:nvSpPr>
              <p:cNvPr id="201" name="Rectangle 160"/>
              <p:cNvSpPr>
                <a:spLocks noChangeArrowheads="1"/>
              </p:cNvSpPr>
              <p:nvPr/>
            </p:nvSpPr>
            <p:spPr bwMode="auto">
              <a:xfrm>
                <a:off x="2419" y="2458"/>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02" name="Rectangle 161"/>
              <p:cNvSpPr>
                <a:spLocks noChangeArrowheads="1"/>
              </p:cNvSpPr>
              <p:nvPr/>
            </p:nvSpPr>
            <p:spPr bwMode="auto">
              <a:xfrm>
                <a:off x="2758" y="2458"/>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03" name="Rectangle 162"/>
              <p:cNvSpPr>
                <a:spLocks noChangeArrowheads="1"/>
              </p:cNvSpPr>
              <p:nvPr/>
            </p:nvSpPr>
            <p:spPr bwMode="auto">
              <a:xfrm>
                <a:off x="3491" y="2458"/>
                <a:ext cx="2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216)</a:t>
                </a:r>
                <a:endParaRPr kumimoji="0" lang="en-US" b="1" i="0" u="none" strike="noStrike" cap="none" normalizeH="0" baseline="0" smtClean="0">
                  <a:ln>
                    <a:noFill/>
                  </a:ln>
                  <a:solidFill>
                    <a:schemeClr val="tx1"/>
                  </a:solidFill>
                  <a:effectLst/>
                  <a:cs typeface="Arial" pitchFamily="34" charset="0"/>
                </a:endParaRPr>
              </a:p>
            </p:txBody>
          </p:sp>
          <p:sp>
            <p:nvSpPr>
              <p:cNvPr id="204" name="Rectangle 163"/>
              <p:cNvSpPr>
                <a:spLocks noChangeArrowheads="1"/>
              </p:cNvSpPr>
              <p:nvPr/>
            </p:nvSpPr>
            <p:spPr bwMode="auto">
              <a:xfrm>
                <a:off x="3689" y="2458"/>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05" name="Rectangle 164"/>
              <p:cNvSpPr>
                <a:spLocks noChangeArrowheads="1"/>
              </p:cNvSpPr>
              <p:nvPr/>
            </p:nvSpPr>
            <p:spPr bwMode="auto">
              <a:xfrm>
                <a:off x="3858" y="2458"/>
                <a:ext cx="5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+00 0 000</a:t>
                </a:r>
                <a:endParaRPr kumimoji="0" lang="en-US" b="1" i="0" u="none" strike="noStrike" cap="none" normalizeH="0" baseline="0" smtClean="0">
                  <a:ln>
                    <a:noFill/>
                  </a:ln>
                  <a:solidFill>
                    <a:schemeClr val="tx1"/>
                  </a:solidFill>
                  <a:effectLst/>
                  <a:cs typeface="Arial" pitchFamily="34" charset="0"/>
                </a:endParaRPr>
              </a:p>
            </p:txBody>
          </p:sp>
          <p:sp>
            <p:nvSpPr>
              <p:cNvPr id="206" name="Rectangle 165"/>
              <p:cNvSpPr>
                <a:spLocks noChangeArrowheads="1"/>
              </p:cNvSpPr>
              <p:nvPr/>
            </p:nvSpPr>
            <p:spPr bwMode="auto">
              <a:xfrm>
                <a:off x="4292" y="2458"/>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07" name="Rectangle 166"/>
              <p:cNvSpPr>
                <a:spLocks noChangeArrowheads="1"/>
              </p:cNvSpPr>
              <p:nvPr/>
            </p:nvSpPr>
            <p:spPr bwMode="auto">
              <a:xfrm>
                <a:off x="1527" y="2606"/>
                <a:ext cx="1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18</a:t>
                </a:r>
                <a:endParaRPr kumimoji="0" lang="en-US" b="1" i="0" u="none" strike="noStrike" cap="none" normalizeH="0" baseline="0" smtClean="0">
                  <a:ln>
                    <a:noFill/>
                  </a:ln>
                  <a:solidFill>
                    <a:schemeClr val="tx1"/>
                  </a:solidFill>
                  <a:effectLst/>
                  <a:cs typeface="Arial" pitchFamily="34" charset="0"/>
                </a:endParaRPr>
              </a:p>
            </p:txBody>
          </p:sp>
          <p:sp>
            <p:nvSpPr>
              <p:cNvPr id="208" name="Rectangle 167"/>
              <p:cNvSpPr>
                <a:spLocks noChangeArrowheads="1"/>
              </p:cNvSpPr>
              <p:nvPr/>
            </p:nvSpPr>
            <p:spPr bwMode="auto">
              <a:xfrm>
                <a:off x="1637" y="2606"/>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09" name="Rectangle 168"/>
              <p:cNvSpPr>
                <a:spLocks noChangeArrowheads="1"/>
              </p:cNvSpPr>
              <p:nvPr/>
            </p:nvSpPr>
            <p:spPr bwMode="auto">
              <a:xfrm>
                <a:off x="1780" y="2606"/>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10" name="Rectangle 169"/>
              <p:cNvSpPr>
                <a:spLocks noChangeArrowheads="1"/>
              </p:cNvSpPr>
              <p:nvPr/>
            </p:nvSpPr>
            <p:spPr bwMode="auto">
              <a:xfrm>
                <a:off x="2188" y="2606"/>
                <a:ext cx="50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ORIGIN</a:t>
                </a:r>
                <a:endParaRPr kumimoji="0" lang="en-US" b="1" i="0" u="none" strike="noStrike" cap="none" normalizeH="0" baseline="0" smtClean="0">
                  <a:ln>
                    <a:noFill/>
                  </a:ln>
                  <a:solidFill>
                    <a:schemeClr val="tx1"/>
                  </a:solidFill>
                  <a:effectLst/>
                  <a:cs typeface="Arial" pitchFamily="34" charset="0"/>
                </a:endParaRPr>
              </a:p>
            </p:txBody>
          </p:sp>
          <p:sp>
            <p:nvSpPr>
              <p:cNvPr id="211" name="Rectangle 170"/>
              <p:cNvSpPr>
                <a:spLocks noChangeArrowheads="1"/>
              </p:cNvSpPr>
              <p:nvPr/>
            </p:nvSpPr>
            <p:spPr bwMode="auto">
              <a:xfrm>
                <a:off x="2512" y="2606"/>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12" name="Rectangle 171"/>
              <p:cNvSpPr>
                <a:spLocks noChangeArrowheads="1"/>
              </p:cNvSpPr>
              <p:nvPr/>
            </p:nvSpPr>
            <p:spPr bwMode="auto">
              <a:xfrm>
                <a:off x="2758" y="2606"/>
                <a:ext cx="58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LOOP + 2</a:t>
                </a:r>
                <a:endParaRPr kumimoji="0" lang="en-US" b="1" i="0" u="none" strike="noStrike" cap="none" normalizeH="0" baseline="0" smtClean="0">
                  <a:ln>
                    <a:noFill/>
                  </a:ln>
                  <a:solidFill>
                    <a:schemeClr val="tx1"/>
                  </a:solidFill>
                  <a:effectLst/>
                  <a:cs typeface="Arial" pitchFamily="34" charset="0"/>
                </a:endParaRPr>
              </a:p>
            </p:txBody>
          </p:sp>
          <p:sp>
            <p:nvSpPr>
              <p:cNvPr id="213" name="Rectangle 172"/>
              <p:cNvSpPr>
                <a:spLocks noChangeArrowheads="1"/>
              </p:cNvSpPr>
              <p:nvPr/>
            </p:nvSpPr>
            <p:spPr bwMode="auto">
              <a:xfrm>
                <a:off x="3162" y="2606"/>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14" name="Rectangle 173"/>
              <p:cNvSpPr>
                <a:spLocks noChangeArrowheads="1"/>
              </p:cNvSpPr>
              <p:nvPr/>
            </p:nvSpPr>
            <p:spPr bwMode="auto">
              <a:xfrm>
                <a:off x="3491" y="2606"/>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15" name="Rectangle 174"/>
              <p:cNvSpPr>
                <a:spLocks noChangeArrowheads="1"/>
              </p:cNvSpPr>
              <p:nvPr/>
            </p:nvSpPr>
            <p:spPr bwMode="auto">
              <a:xfrm>
                <a:off x="3858" y="2606"/>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16" name="Rectangle 175"/>
              <p:cNvSpPr>
                <a:spLocks noChangeArrowheads="1"/>
              </p:cNvSpPr>
              <p:nvPr/>
            </p:nvSpPr>
            <p:spPr bwMode="auto">
              <a:xfrm>
                <a:off x="1527" y="2754"/>
                <a:ext cx="1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19</a:t>
                </a:r>
                <a:endParaRPr kumimoji="0" lang="en-US" b="1" i="0" u="none" strike="noStrike" cap="none" normalizeH="0" baseline="0" smtClean="0">
                  <a:ln>
                    <a:noFill/>
                  </a:ln>
                  <a:solidFill>
                    <a:schemeClr val="tx1"/>
                  </a:solidFill>
                  <a:effectLst/>
                  <a:cs typeface="Arial" pitchFamily="34" charset="0"/>
                </a:endParaRPr>
              </a:p>
            </p:txBody>
          </p:sp>
          <p:sp>
            <p:nvSpPr>
              <p:cNvPr id="217" name="Rectangle 176"/>
              <p:cNvSpPr>
                <a:spLocks noChangeArrowheads="1"/>
              </p:cNvSpPr>
              <p:nvPr/>
            </p:nvSpPr>
            <p:spPr bwMode="auto">
              <a:xfrm>
                <a:off x="1637" y="275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18" name="Rectangle 177"/>
              <p:cNvSpPr>
                <a:spLocks noChangeArrowheads="1"/>
              </p:cNvSpPr>
              <p:nvPr/>
            </p:nvSpPr>
            <p:spPr bwMode="auto">
              <a:xfrm>
                <a:off x="1780" y="275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19" name="Rectangle 178"/>
              <p:cNvSpPr>
                <a:spLocks noChangeArrowheads="1"/>
              </p:cNvSpPr>
              <p:nvPr/>
            </p:nvSpPr>
            <p:spPr bwMode="auto">
              <a:xfrm>
                <a:off x="2188" y="2754"/>
                <a:ext cx="38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MULT</a:t>
                </a:r>
                <a:endParaRPr kumimoji="0" lang="en-US" b="1" i="0" u="none" strike="noStrike" cap="none" normalizeH="0" baseline="0" smtClean="0">
                  <a:ln>
                    <a:noFill/>
                  </a:ln>
                  <a:solidFill>
                    <a:schemeClr val="tx1"/>
                  </a:solidFill>
                  <a:effectLst/>
                  <a:cs typeface="Arial" pitchFamily="34" charset="0"/>
                </a:endParaRPr>
              </a:p>
            </p:txBody>
          </p:sp>
          <p:sp>
            <p:nvSpPr>
              <p:cNvPr id="220" name="Rectangle 179"/>
              <p:cNvSpPr>
                <a:spLocks noChangeArrowheads="1"/>
              </p:cNvSpPr>
              <p:nvPr/>
            </p:nvSpPr>
            <p:spPr bwMode="auto">
              <a:xfrm>
                <a:off x="2448" y="275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21" name="Rectangle 180"/>
              <p:cNvSpPr>
                <a:spLocks noChangeArrowheads="1"/>
              </p:cNvSpPr>
              <p:nvPr/>
            </p:nvSpPr>
            <p:spPr bwMode="auto">
              <a:xfrm>
                <a:off x="2758" y="2754"/>
                <a:ext cx="50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CREG, B</a:t>
                </a:r>
                <a:endParaRPr kumimoji="0" lang="en-US" b="1" i="0" u="none" strike="noStrike" cap="none" normalizeH="0" baseline="0" smtClean="0">
                  <a:ln>
                    <a:noFill/>
                  </a:ln>
                  <a:solidFill>
                    <a:schemeClr val="tx1"/>
                  </a:solidFill>
                  <a:effectLst/>
                  <a:cs typeface="Arial" pitchFamily="34" charset="0"/>
                </a:endParaRPr>
              </a:p>
            </p:txBody>
          </p:sp>
          <p:sp>
            <p:nvSpPr>
              <p:cNvPr id="222" name="Rectangle 181"/>
              <p:cNvSpPr>
                <a:spLocks noChangeArrowheads="1"/>
              </p:cNvSpPr>
              <p:nvPr/>
            </p:nvSpPr>
            <p:spPr bwMode="auto">
              <a:xfrm>
                <a:off x="3108" y="275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23" name="Rectangle 182"/>
              <p:cNvSpPr>
                <a:spLocks noChangeArrowheads="1"/>
              </p:cNvSpPr>
              <p:nvPr/>
            </p:nvSpPr>
            <p:spPr bwMode="auto">
              <a:xfrm>
                <a:off x="3491" y="2754"/>
                <a:ext cx="2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204)</a:t>
                </a:r>
                <a:endParaRPr kumimoji="0" lang="en-US" b="1" i="0" u="none" strike="noStrike" cap="none" normalizeH="0" baseline="0" smtClean="0">
                  <a:ln>
                    <a:noFill/>
                  </a:ln>
                  <a:solidFill>
                    <a:schemeClr val="tx1"/>
                  </a:solidFill>
                  <a:effectLst/>
                  <a:cs typeface="Arial" pitchFamily="34" charset="0"/>
                </a:endParaRPr>
              </a:p>
            </p:txBody>
          </p:sp>
          <p:sp>
            <p:nvSpPr>
              <p:cNvPr id="224" name="Rectangle 183"/>
              <p:cNvSpPr>
                <a:spLocks noChangeArrowheads="1"/>
              </p:cNvSpPr>
              <p:nvPr/>
            </p:nvSpPr>
            <p:spPr bwMode="auto">
              <a:xfrm>
                <a:off x="3689" y="275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25" name="Rectangle 184"/>
              <p:cNvSpPr>
                <a:spLocks noChangeArrowheads="1"/>
              </p:cNvSpPr>
              <p:nvPr/>
            </p:nvSpPr>
            <p:spPr bwMode="auto">
              <a:xfrm>
                <a:off x="3858" y="2754"/>
                <a:ext cx="5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+03 3 218</a:t>
                </a:r>
                <a:endParaRPr kumimoji="0" lang="en-US" b="1" i="0" u="none" strike="noStrike" cap="none" normalizeH="0" baseline="0" smtClean="0">
                  <a:ln>
                    <a:noFill/>
                  </a:ln>
                  <a:solidFill>
                    <a:schemeClr val="tx1"/>
                  </a:solidFill>
                  <a:effectLst/>
                  <a:cs typeface="Arial" pitchFamily="34" charset="0"/>
                </a:endParaRPr>
              </a:p>
            </p:txBody>
          </p:sp>
          <p:sp>
            <p:nvSpPr>
              <p:cNvPr id="226" name="Rectangle 185"/>
              <p:cNvSpPr>
                <a:spLocks noChangeArrowheads="1"/>
              </p:cNvSpPr>
              <p:nvPr/>
            </p:nvSpPr>
            <p:spPr bwMode="auto">
              <a:xfrm>
                <a:off x="4292" y="275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27" name="Rectangle 186"/>
              <p:cNvSpPr>
                <a:spLocks noChangeArrowheads="1"/>
              </p:cNvSpPr>
              <p:nvPr/>
            </p:nvSpPr>
            <p:spPr bwMode="auto">
              <a:xfrm>
                <a:off x="1527" y="2903"/>
                <a:ext cx="1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20</a:t>
                </a:r>
                <a:endParaRPr kumimoji="0" lang="en-US" b="1" i="0" u="none" strike="noStrike" cap="none" normalizeH="0" baseline="0" smtClean="0">
                  <a:ln>
                    <a:noFill/>
                  </a:ln>
                  <a:solidFill>
                    <a:schemeClr val="tx1"/>
                  </a:solidFill>
                  <a:effectLst/>
                  <a:cs typeface="Arial" pitchFamily="34" charset="0"/>
                </a:endParaRPr>
              </a:p>
            </p:txBody>
          </p:sp>
          <p:sp>
            <p:nvSpPr>
              <p:cNvPr id="228" name="Rectangle 187"/>
              <p:cNvSpPr>
                <a:spLocks noChangeArrowheads="1"/>
              </p:cNvSpPr>
              <p:nvPr/>
            </p:nvSpPr>
            <p:spPr bwMode="auto">
              <a:xfrm>
                <a:off x="1637" y="290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29" name="Rectangle 188"/>
              <p:cNvSpPr>
                <a:spLocks noChangeArrowheads="1"/>
              </p:cNvSpPr>
              <p:nvPr/>
            </p:nvSpPr>
            <p:spPr bwMode="auto">
              <a:xfrm>
                <a:off x="1780" y="290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30" name="Rectangle 189"/>
              <p:cNvSpPr>
                <a:spLocks noChangeArrowheads="1"/>
              </p:cNvSpPr>
              <p:nvPr/>
            </p:nvSpPr>
            <p:spPr bwMode="auto">
              <a:xfrm>
                <a:off x="2188" y="2903"/>
                <a:ext cx="50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ORIGIN</a:t>
                </a:r>
                <a:endParaRPr kumimoji="0" lang="en-US" b="1" i="0" u="none" strike="noStrike" cap="none" normalizeH="0" baseline="0" smtClean="0">
                  <a:ln>
                    <a:noFill/>
                  </a:ln>
                  <a:solidFill>
                    <a:schemeClr val="tx1"/>
                  </a:solidFill>
                  <a:effectLst/>
                  <a:cs typeface="Arial" pitchFamily="34" charset="0"/>
                </a:endParaRPr>
              </a:p>
            </p:txBody>
          </p:sp>
          <p:sp>
            <p:nvSpPr>
              <p:cNvPr id="231" name="Rectangle 190"/>
              <p:cNvSpPr>
                <a:spLocks noChangeArrowheads="1"/>
              </p:cNvSpPr>
              <p:nvPr/>
            </p:nvSpPr>
            <p:spPr bwMode="auto">
              <a:xfrm>
                <a:off x="2512" y="290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32" name="Rectangle 191"/>
              <p:cNvSpPr>
                <a:spLocks noChangeArrowheads="1"/>
              </p:cNvSpPr>
              <p:nvPr/>
            </p:nvSpPr>
            <p:spPr bwMode="auto">
              <a:xfrm>
                <a:off x="2758" y="2903"/>
                <a:ext cx="5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LAST + 1</a:t>
                </a:r>
                <a:endParaRPr kumimoji="0" lang="en-US" b="1" i="0" u="none" strike="noStrike" cap="none" normalizeH="0" baseline="0" smtClean="0">
                  <a:ln>
                    <a:noFill/>
                  </a:ln>
                  <a:solidFill>
                    <a:schemeClr val="tx1"/>
                  </a:solidFill>
                  <a:effectLst/>
                  <a:cs typeface="Arial" pitchFamily="34" charset="0"/>
                </a:endParaRPr>
              </a:p>
            </p:txBody>
          </p:sp>
          <p:sp>
            <p:nvSpPr>
              <p:cNvPr id="233" name="Rectangle 192"/>
              <p:cNvSpPr>
                <a:spLocks noChangeArrowheads="1"/>
              </p:cNvSpPr>
              <p:nvPr/>
            </p:nvSpPr>
            <p:spPr bwMode="auto">
              <a:xfrm>
                <a:off x="3127" y="290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34" name="Rectangle 193"/>
              <p:cNvSpPr>
                <a:spLocks noChangeArrowheads="1"/>
              </p:cNvSpPr>
              <p:nvPr/>
            </p:nvSpPr>
            <p:spPr bwMode="auto">
              <a:xfrm>
                <a:off x="3491" y="290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35" name="Rectangle 194"/>
              <p:cNvSpPr>
                <a:spLocks noChangeArrowheads="1"/>
              </p:cNvSpPr>
              <p:nvPr/>
            </p:nvSpPr>
            <p:spPr bwMode="auto">
              <a:xfrm>
                <a:off x="3858" y="2903"/>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36" name="Rectangle 195"/>
              <p:cNvSpPr>
                <a:spLocks noChangeArrowheads="1"/>
              </p:cNvSpPr>
              <p:nvPr/>
            </p:nvSpPr>
            <p:spPr bwMode="auto">
              <a:xfrm>
                <a:off x="1527" y="3051"/>
                <a:ext cx="1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21</a:t>
                </a:r>
                <a:endParaRPr kumimoji="0" lang="en-US" b="1" i="0" u="none" strike="noStrike" cap="none" normalizeH="0" baseline="0" smtClean="0">
                  <a:ln>
                    <a:noFill/>
                  </a:ln>
                  <a:solidFill>
                    <a:schemeClr val="tx1"/>
                  </a:solidFill>
                  <a:effectLst/>
                  <a:cs typeface="Arial" pitchFamily="34" charset="0"/>
                </a:endParaRPr>
              </a:p>
            </p:txBody>
          </p:sp>
          <p:sp>
            <p:nvSpPr>
              <p:cNvPr id="237" name="Rectangle 196"/>
              <p:cNvSpPr>
                <a:spLocks noChangeArrowheads="1"/>
              </p:cNvSpPr>
              <p:nvPr/>
            </p:nvSpPr>
            <p:spPr bwMode="auto">
              <a:xfrm>
                <a:off x="1637" y="3051"/>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38" name="Rectangle 197"/>
              <p:cNvSpPr>
                <a:spLocks noChangeArrowheads="1"/>
              </p:cNvSpPr>
              <p:nvPr/>
            </p:nvSpPr>
            <p:spPr bwMode="auto">
              <a:xfrm>
                <a:off x="1780" y="3051"/>
                <a:ext cx="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cs typeface="Arial" pitchFamily="34" charset="0"/>
                  </a:rPr>
                  <a:t>A</a:t>
                </a:r>
              </a:p>
            </p:txBody>
          </p:sp>
          <p:sp>
            <p:nvSpPr>
              <p:cNvPr id="239" name="Rectangle 198"/>
              <p:cNvSpPr>
                <a:spLocks noChangeArrowheads="1"/>
              </p:cNvSpPr>
              <p:nvPr/>
            </p:nvSpPr>
            <p:spPr bwMode="auto">
              <a:xfrm>
                <a:off x="1843" y="3051"/>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cs typeface="Arial" pitchFamily="34" charset="0"/>
                  </a:rPr>
                  <a:t> </a:t>
                </a:r>
                <a:endParaRPr kumimoji="0" lang="en-US" b="1" i="0" u="none" strike="noStrike" cap="none" normalizeH="0" baseline="0" dirty="0" smtClean="0">
                  <a:ln>
                    <a:noFill/>
                  </a:ln>
                  <a:solidFill>
                    <a:schemeClr val="tx1"/>
                  </a:solidFill>
                  <a:effectLst/>
                  <a:cs typeface="Arial" pitchFamily="34" charset="0"/>
                </a:endParaRPr>
              </a:p>
            </p:txBody>
          </p:sp>
          <p:sp>
            <p:nvSpPr>
              <p:cNvPr id="240" name="Rectangle 199"/>
              <p:cNvSpPr>
                <a:spLocks noChangeArrowheads="1"/>
              </p:cNvSpPr>
              <p:nvPr/>
            </p:nvSpPr>
            <p:spPr bwMode="auto">
              <a:xfrm>
                <a:off x="2188" y="3051"/>
                <a:ext cx="17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DS</a:t>
                </a:r>
                <a:endParaRPr kumimoji="0" lang="en-US" b="1" i="0" u="none" strike="noStrike" cap="none" normalizeH="0" baseline="0" smtClean="0">
                  <a:ln>
                    <a:noFill/>
                  </a:ln>
                  <a:solidFill>
                    <a:schemeClr val="tx1"/>
                  </a:solidFill>
                  <a:effectLst/>
                  <a:cs typeface="Arial" pitchFamily="34" charset="0"/>
                </a:endParaRPr>
              </a:p>
            </p:txBody>
          </p:sp>
          <p:sp>
            <p:nvSpPr>
              <p:cNvPr id="241" name="Rectangle 200"/>
              <p:cNvSpPr>
                <a:spLocks noChangeArrowheads="1"/>
              </p:cNvSpPr>
              <p:nvPr/>
            </p:nvSpPr>
            <p:spPr bwMode="auto">
              <a:xfrm>
                <a:off x="2304" y="3051"/>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42" name="Rectangle 201"/>
              <p:cNvSpPr>
                <a:spLocks noChangeArrowheads="1"/>
              </p:cNvSpPr>
              <p:nvPr/>
            </p:nvSpPr>
            <p:spPr bwMode="auto">
              <a:xfrm>
                <a:off x="2758" y="3051"/>
                <a:ext cx="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1</a:t>
                </a:r>
                <a:endParaRPr kumimoji="0" lang="en-US" b="1" i="0" u="none" strike="noStrike" cap="none" normalizeH="0" baseline="0" smtClean="0">
                  <a:ln>
                    <a:noFill/>
                  </a:ln>
                  <a:solidFill>
                    <a:schemeClr val="tx1"/>
                  </a:solidFill>
                  <a:effectLst/>
                  <a:cs typeface="Arial" pitchFamily="34" charset="0"/>
                </a:endParaRPr>
              </a:p>
            </p:txBody>
          </p:sp>
          <p:sp>
            <p:nvSpPr>
              <p:cNvPr id="243" name="Rectangle 202"/>
              <p:cNvSpPr>
                <a:spLocks noChangeArrowheads="1"/>
              </p:cNvSpPr>
              <p:nvPr/>
            </p:nvSpPr>
            <p:spPr bwMode="auto">
              <a:xfrm>
                <a:off x="2813" y="3051"/>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44" name="Rectangle 203"/>
              <p:cNvSpPr>
                <a:spLocks noChangeArrowheads="1"/>
              </p:cNvSpPr>
              <p:nvPr/>
            </p:nvSpPr>
            <p:spPr bwMode="auto">
              <a:xfrm>
                <a:off x="3491" y="3051"/>
                <a:ext cx="2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217)</a:t>
                </a:r>
                <a:endParaRPr kumimoji="0" lang="en-US" b="1" i="0" u="none" strike="noStrike" cap="none" normalizeH="0" baseline="0" smtClean="0">
                  <a:ln>
                    <a:noFill/>
                  </a:ln>
                  <a:solidFill>
                    <a:schemeClr val="tx1"/>
                  </a:solidFill>
                  <a:effectLst/>
                  <a:cs typeface="Arial" pitchFamily="34" charset="0"/>
                </a:endParaRPr>
              </a:p>
            </p:txBody>
          </p:sp>
          <p:sp>
            <p:nvSpPr>
              <p:cNvPr id="245" name="Rectangle 204"/>
              <p:cNvSpPr>
                <a:spLocks noChangeArrowheads="1"/>
              </p:cNvSpPr>
              <p:nvPr/>
            </p:nvSpPr>
            <p:spPr bwMode="auto">
              <a:xfrm>
                <a:off x="3689" y="3051"/>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46" name="Rectangle 205"/>
              <p:cNvSpPr>
                <a:spLocks noChangeArrowheads="1"/>
              </p:cNvSpPr>
              <p:nvPr/>
            </p:nvSpPr>
            <p:spPr bwMode="auto">
              <a:xfrm>
                <a:off x="3858" y="3051"/>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grpSp>
        <p:sp>
          <p:nvSpPr>
            <p:cNvPr id="7" name="Rectangle 207"/>
            <p:cNvSpPr>
              <a:spLocks noChangeArrowheads="1"/>
            </p:cNvSpPr>
            <p:nvPr/>
          </p:nvSpPr>
          <p:spPr bwMode="auto">
            <a:xfrm>
              <a:off x="1527" y="3199"/>
              <a:ext cx="1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22</a:t>
              </a:r>
              <a:endParaRPr kumimoji="0" lang="en-US" b="1" i="0" u="none" strike="noStrike" cap="none" normalizeH="0" baseline="0" smtClean="0">
                <a:ln>
                  <a:noFill/>
                </a:ln>
                <a:solidFill>
                  <a:schemeClr val="tx1"/>
                </a:solidFill>
                <a:effectLst/>
                <a:cs typeface="Arial" pitchFamily="34" charset="0"/>
              </a:endParaRPr>
            </a:p>
          </p:txBody>
        </p:sp>
        <p:sp>
          <p:nvSpPr>
            <p:cNvPr id="8" name="Rectangle 208"/>
            <p:cNvSpPr>
              <a:spLocks noChangeArrowheads="1"/>
            </p:cNvSpPr>
            <p:nvPr/>
          </p:nvSpPr>
          <p:spPr bwMode="auto">
            <a:xfrm>
              <a:off x="1637" y="319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9" name="Rectangle 209"/>
            <p:cNvSpPr>
              <a:spLocks noChangeArrowheads="1"/>
            </p:cNvSpPr>
            <p:nvPr/>
          </p:nvSpPr>
          <p:spPr bwMode="auto">
            <a:xfrm>
              <a:off x="1780" y="3199"/>
              <a:ext cx="36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cs typeface="Arial" pitchFamily="34" charset="0"/>
                </a:rPr>
                <a:t>BACK</a:t>
              </a:r>
            </a:p>
          </p:txBody>
        </p:sp>
        <p:sp>
          <p:nvSpPr>
            <p:cNvPr id="10" name="Rectangle 210"/>
            <p:cNvSpPr>
              <a:spLocks noChangeArrowheads="1"/>
            </p:cNvSpPr>
            <p:nvPr/>
          </p:nvSpPr>
          <p:spPr bwMode="auto">
            <a:xfrm>
              <a:off x="2017" y="319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1" name="Rectangle 211"/>
            <p:cNvSpPr>
              <a:spLocks noChangeArrowheads="1"/>
            </p:cNvSpPr>
            <p:nvPr/>
          </p:nvSpPr>
          <p:spPr bwMode="auto">
            <a:xfrm>
              <a:off x="2188" y="3199"/>
              <a:ext cx="2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EQU</a:t>
              </a:r>
              <a:endParaRPr kumimoji="0" lang="en-US" b="1" i="0" u="none" strike="noStrike" cap="none" normalizeH="0" baseline="0" smtClean="0">
                <a:ln>
                  <a:noFill/>
                </a:ln>
                <a:solidFill>
                  <a:schemeClr val="tx1"/>
                </a:solidFill>
                <a:effectLst/>
                <a:cs typeface="Arial" pitchFamily="34" charset="0"/>
              </a:endParaRPr>
            </a:p>
          </p:txBody>
        </p:sp>
        <p:sp>
          <p:nvSpPr>
            <p:cNvPr id="12" name="Rectangle 212"/>
            <p:cNvSpPr>
              <a:spLocks noChangeArrowheads="1"/>
            </p:cNvSpPr>
            <p:nvPr/>
          </p:nvSpPr>
          <p:spPr bwMode="auto">
            <a:xfrm>
              <a:off x="2383" y="319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3" name="Rectangle 213"/>
            <p:cNvSpPr>
              <a:spLocks noChangeArrowheads="1"/>
            </p:cNvSpPr>
            <p:nvPr/>
          </p:nvSpPr>
          <p:spPr bwMode="auto">
            <a:xfrm>
              <a:off x="2758" y="3199"/>
              <a:ext cx="36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LOOP</a:t>
              </a:r>
              <a:endParaRPr kumimoji="0" lang="en-US" b="1" i="0" u="none" strike="noStrike" cap="none" normalizeH="0" baseline="0" smtClean="0">
                <a:ln>
                  <a:noFill/>
                </a:ln>
                <a:solidFill>
                  <a:schemeClr val="tx1"/>
                </a:solidFill>
                <a:effectLst/>
                <a:cs typeface="Arial" pitchFamily="34" charset="0"/>
              </a:endParaRPr>
            </a:p>
          </p:txBody>
        </p:sp>
        <p:sp>
          <p:nvSpPr>
            <p:cNvPr id="14" name="Rectangle 214"/>
            <p:cNvSpPr>
              <a:spLocks noChangeArrowheads="1"/>
            </p:cNvSpPr>
            <p:nvPr/>
          </p:nvSpPr>
          <p:spPr bwMode="auto">
            <a:xfrm>
              <a:off x="3003" y="319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5" name="Rectangle 215"/>
            <p:cNvSpPr>
              <a:spLocks noChangeArrowheads="1"/>
            </p:cNvSpPr>
            <p:nvPr/>
          </p:nvSpPr>
          <p:spPr bwMode="auto">
            <a:xfrm>
              <a:off x="3491" y="319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6" name="Rectangle 216"/>
            <p:cNvSpPr>
              <a:spLocks noChangeArrowheads="1"/>
            </p:cNvSpPr>
            <p:nvPr/>
          </p:nvSpPr>
          <p:spPr bwMode="auto">
            <a:xfrm>
              <a:off x="3858" y="3199"/>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7" name="Rectangle 217"/>
            <p:cNvSpPr>
              <a:spLocks noChangeArrowheads="1"/>
            </p:cNvSpPr>
            <p:nvPr/>
          </p:nvSpPr>
          <p:spPr bwMode="auto">
            <a:xfrm>
              <a:off x="1527" y="3347"/>
              <a:ext cx="1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23</a:t>
              </a:r>
              <a:endParaRPr kumimoji="0" lang="en-US" b="1" i="0" u="none" strike="noStrike" cap="none" normalizeH="0" baseline="0" smtClean="0">
                <a:ln>
                  <a:noFill/>
                </a:ln>
                <a:solidFill>
                  <a:schemeClr val="tx1"/>
                </a:solidFill>
                <a:effectLst/>
                <a:cs typeface="Arial" pitchFamily="34" charset="0"/>
              </a:endParaRPr>
            </a:p>
          </p:txBody>
        </p:sp>
        <p:sp>
          <p:nvSpPr>
            <p:cNvPr id="18" name="Rectangle 218"/>
            <p:cNvSpPr>
              <a:spLocks noChangeArrowheads="1"/>
            </p:cNvSpPr>
            <p:nvPr/>
          </p:nvSpPr>
          <p:spPr bwMode="auto">
            <a:xfrm>
              <a:off x="1637" y="3347"/>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19" name="Rectangle 219"/>
            <p:cNvSpPr>
              <a:spLocks noChangeArrowheads="1"/>
            </p:cNvSpPr>
            <p:nvPr/>
          </p:nvSpPr>
          <p:spPr bwMode="auto">
            <a:xfrm>
              <a:off x="1780" y="3347"/>
              <a:ext cx="9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cs typeface="Arial" pitchFamily="34" charset="0"/>
                </a:rPr>
                <a:t>B</a:t>
              </a:r>
            </a:p>
          </p:txBody>
        </p:sp>
        <p:sp>
          <p:nvSpPr>
            <p:cNvPr id="20" name="Rectangle 220"/>
            <p:cNvSpPr>
              <a:spLocks noChangeArrowheads="1"/>
            </p:cNvSpPr>
            <p:nvPr/>
          </p:nvSpPr>
          <p:spPr bwMode="auto">
            <a:xfrm>
              <a:off x="1839" y="3347"/>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1" name="Rectangle 221"/>
            <p:cNvSpPr>
              <a:spLocks noChangeArrowheads="1"/>
            </p:cNvSpPr>
            <p:nvPr/>
          </p:nvSpPr>
          <p:spPr bwMode="auto">
            <a:xfrm>
              <a:off x="2188" y="3347"/>
              <a:ext cx="17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DS</a:t>
              </a:r>
              <a:endParaRPr kumimoji="0" lang="en-US" b="1" i="0" u="none" strike="noStrike" cap="none" normalizeH="0" baseline="0" smtClean="0">
                <a:ln>
                  <a:noFill/>
                </a:ln>
                <a:solidFill>
                  <a:schemeClr val="tx1"/>
                </a:solidFill>
                <a:effectLst/>
                <a:cs typeface="Arial" pitchFamily="34" charset="0"/>
              </a:endParaRPr>
            </a:p>
          </p:txBody>
        </p:sp>
        <p:sp>
          <p:nvSpPr>
            <p:cNvPr id="22" name="Rectangle 222"/>
            <p:cNvSpPr>
              <a:spLocks noChangeArrowheads="1"/>
            </p:cNvSpPr>
            <p:nvPr/>
          </p:nvSpPr>
          <p:spPr bwMode="auto">
            <a:xfrm>
              <a:off x="2304" y="3347"/>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3" name="Rectangle 223"/>
            <p:cNvSpPr>
              <a:spLocks noChangeArrowheads="1"/>
            </p:cNvSpPr>
            <p:nvPr/>
          </p:nvSpPr>
          <p:spPr bwMode="auto">
            <a:xfrm>
              <a:off x="2758" y="3347"/>
              <a:ext cx="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1</a:t>
              </a:r>
              <a:endParaRPr kumimoji="0" lang="en-US" b="1" i="0" u="none" strike="noStrike" cap="none" normalizeH="0" baseline="0" smtClean="0">
                <a:ln>
                  <a:noFill/>
                </a:ln>
                <a:solidFill>
                  <a:schemeClr val="tx1"/>
                </a:solidFill>
                <a:effectLst/>
                <a:cs typeface="Arial" pitchFamily="34" charset="0"/>
              </a:endParaRPr>
            </a:p>
          </p:txBody>
        </p:sp>
        <p:sp>
          <p:nvSpPr>
            <p:cNvPr id="24" name="Rectangle 224"/>
            <p:cNvSpPr>
              <a:spLocks noChangeArrowheads="1"/>
            </p:cNvSpPr>
            <p:nvPr/>
          </p:nvSpPr>
          <p:spPr bwMode="auto">
            <a:xfrm>
              <a:off x="2813" y="3347"/>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5" name="Rectangle 225"/>
            <p:cNvSpPr>
              <a:spLocks noChangeArrowheads="1"/>
            </p:cNvSpPr>
            <p:nvPr/>
          </p:nvSpPr>
          <p:spPr bwMode="auto">
            <a:xfrm>
              <a:off x="3491" y="3347"/>
              <a:ext cx="2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218)</a:t>
              </a:r>
              <a:endParaRPr kumimoji="0" lang="en-US" b="1" i="0" u="none" strike="noStrike" cap="none" normalizeH="0" baseline="0" smtClean="0">
                <a:ln>
                  <a:noFill/>
                </a:ln>
                <a:solidFill>
                  <a:schemeClr val="tx1"/>
                </a:solidFill>
                <a:effectLst/>
                <a:cs typeface="Arial" pitchFamily="34" charset="0"/>
              </a:endParaRPr>
            </a:p>
          </p:txBody>
        </p:sp>
        <p:sp>
          <p:nvSpPr>
            <p:cNvPr id="26" name="Rectangle 226"/>
            <p:cNvSpPr>
              <a:spLocks noChangeArrowheads="1"/>
            </p:cNvSpPr>
            <p:nvPr/>
          </p:nvSpPr>
          <p:spPr bwMode="auto">
            <a:xfrm>
              <a:off x="3689" y="3347"/>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7" name="Rectangle 227"/>
            <p:cNvSpPr>
              <a:spLocks noChangeArrowheads="1"/>
            </p:cNvSpPr>
            <p:nvPr/>
          </p:nvSpPr>
          <p:spPr bwMode="auto">
            <a:xfrm>
              <a:off x="3858" y="3347"/>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28" name="Rectangle 228"/>
            <p:cNvSpPr>
              <a:spLocks noChangeArrowheads="1"/>
            </p:cNvSpPr>
            <p:nvPr/>
          </p:nvSpPr>
          <p:spPr bwMode="auto">
            <a:xfrm>
              <a:off x="1527" y="3495"/>
              <a:ext cx="1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24</a:t>
              </a:r>
              <a:endParaRPr kumimoji="0" lang="en-US" b="1" i="0" u="none" strike="noStrike" cap="none" normalizeH="0" baseline="0" smtClean="0">
                <a:ln>
                  <a:noFill/>
                </a:ln>
                <a:solidFill>
                  <a:schemeClr val="tx1"/>
                </a:solidFill>
                <a:effectLst/>
                <a:cs typeface="Arial" pitchFamily="34" charset="0"/>
              </a:endParaRPr>
            </a:p>
          </p:txBody>
        </p:sp>
        <p:sp>
          <p:nvSpPr>
            <p:cNvPr id="29" name="Rectangle 229"/>
            <p:cNvSpPr>
              <a:spLocks noChangeArrowheads="1"/>
            </p:cNvSpPr>
            <p:nvPr/>
          </p:nvSpPr>
          <p:spPr bwMode="auto">
            <a:xfrm>
              <a:off x="1637" y="349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30" name="Rectangle 230"/>
            <p:cNvSpPr>
              <a:spLocks noChangeArrowheads="1"/>
            </p:cNvSpPr>
            <p:nvPr/>
          </p:nvSpPr>
          <p:spPr bwMode="auto">
            <a:xfrm>
              <a:off x="1780" y="349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31" name="Rectangle 231"/>
            <p:cNvSpPr>
              <a:spLocks noChangeArrowheads="1"/>
            </p:cNvSpPr>
            <p:nvPr/>
          </p:nvSpPr>
          <p:spPr bwMode="auto">
            <a:xfrm>
              <a:off x="2188" y="3495"/>
              <a:ext cx="2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END</a:t>
              </a:r>
              <a:endParaRPr kumimoji="0" lang="en-US" b="1" i="0" u="none" strike="noStrike" cap="none" normalizeH="0" baseline="0" smtClean="0">
                <a:ln>
                  <a:noFill/>
                </a:ln>
                <a:solidFill>
                  <a:schemeClr val="tx1"/>
                </a:solidFill>
                <a:effectLst/>
                <a:cs typeface="Arial" pitchFamily="34" charset="0"/>
              </a:endParaRPr>
            </a:p>
          </p:txBody>
        </p:sp>
        <p:sp>
          <p:nvSpPr>
            <p:cNvPr id="32" name="Rectangle 232"/>
            <p:cNvSpPr>
              <a:spLocks noChangeArrowheads="1"/>
            </p:cNvSpPr>
            <p:nvPr/>
          </p:nvSpPr>
          <p:spPr bwMode="auto">
            <a:xfrm>
              <a:off x="2378" y="349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33" name="Rectangle 233"/>
            <p:cNvSpPr>
              <a:spLocks noChangeArrowheads="1"/>
            </p:cNvSpPr>
            <p:nvPr/>
          </p:nvSpPr>
          <p:spPr bwMode="auto">
            <a:xfrm>
              <a:off x="2758" y="349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34" name="Rectangle 234"/>
            <p:cNvSpPr>
              <a:spLocks noChangeArrowheads="1"/>
            </p:cNvSpPr>
            <p:nvPr/>
          </p:nvSpPr>
          <p:spPr bwMode="auto">
            <a:xfrm>
              <a:off x="3491" y="349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35" name="Rectangle 235"/>
            <p:cNvSpPr>
              <a:spLocks noChangeArrowheads="1"/>
            </p:cNvSpPr>
            <p:nvPr/>
          </p:nvSpPr>
          <p:spPr bwMode="auto">
            <a:xfrm>
              <a:off x="3858" y="3495"/>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36" name="Rectangle 236"/>
            <p:cNvSpPr>
              <a:spLocks noChangeArrowheads="1"/>
            </p:cNvSpPr>
            <p:nvPr/>
          </p:nvSpPr>
          <p:spPr bwMode="auto">
            <a:xfrm>
              <a:off x="1527" y="3644"/>
              <a:ext cx="1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25</a:t>
              </a:r>
              <a:endParaRPr kumimoji="0" lang="en-US" b="1" i="0" u="none" strike="noStrike" cap="none" normalizeH="0" baseline="0" smtClean="0">
                <a:ln>
                  <a:noFill/>
                </a:ln>
                <a:solidFill>
                  <a:schemeClr val="tx1"/>
                </a:solidFill>
                <a:effectLst/>
                <a:cs typeface="Arial" pitchFamily="34" charset="0"/>
              </a:endParaRPr>
            </a:p>
          </p:txBody>
        </p:sp>
        <p:sp>
          <p:nvSpPr>
            <p:cNvPr id="37" name="Rectangle 237"/>
            <p:cNvSpPr>
              <a:spLocks noChangeArrowheads="1"/>
            </p:cNvSpPr>
            <p:nvPr/>
          </p:nvSpPr>
          <p:spPr bwMode="auto">
            <a:xfrm>
              <a:off x="1637" y="364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38" name="Rectangle 238"/>
            <p:cNvSpPr>
              <a:spLocks noChangeArrowheads="1"/>
            </p:cNvSpPr>
            <p:nvPr/>
          </p:nvSpPr>
          <p:spPr bwMode="auto">
            <a:xfrm>
              <a:off x="1780" y="364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39" name="Rectangle 239"/>
            <p:cNvSpPr>
              <a:spLocks noChangeArrowheads="1"/>
            </p:cNvSpPr>
            <p:nvPr/>
          </p:nvSpPr>
          <p:spPr bwMode="auto">
            <a:xfrm>
              <a:off x="2188" y="364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40" name="Rectangle 240"/>
            <p:cNvSpPr>
              <a:spLocks noChangeArrowheads="1"/>
            </p:cNvSpPr>
            <p:nvPr/>
          </p:nvSpPr>
          <p:spPr bwMode="auto">
            <a:xfrm>
              <a:off x="2758" y="3644"/>
              <a:ext cx="23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=’1’</a:t>
              </a:r>
              <a:endParaRPr kumimoji="0" lang="en-US" b="1" i="0" u="none" strike="noStrike" cap="none" normalizeH="0" baseline="0" smtClean="0">
                <a:ln>
                  <a:noFill/>
                </a:ln>
                <a:solidFill>
                  <a:schemeClr val="tx1"/>
                </a:solidFill>
                <a:effectLst/>
                <a:cs typeface="Arial" pitchFamily="34" charset="0"/>
              </a:endParaRPr>
            </a:p>
          </p:txBody>
        </p:sp>
        <p:sp>
          <p:nvSpPr>
            <p:cNvPr id="41" name="Rectangle 241"/>
            <p:cNvSpPr>
              <a:spLocks noChangeArrowheads="1"/>
            </p:cNvSpPr>
            <p:nvPr/>
          </p:nvSpPr>
          <p:spPr bwMode="auto">
            <a:xfrm>
              <a:off x="2921" y="364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42" name="Rectangle 242"/>
            <p:cNvSpPr>
              <a:spLocks noChangeArrowheads="1"/>
            </p:cNvSpPr>
            <p:nvPr/>
          </p:nvSpPr>
          <p:spPr bwMode="auto">
            <a:xfrm>
              <a:off x="3491" y="3644"/>
              <a:ext cx="2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219)</a:t>
              </a:r>
              <a:endParaRPr kumimoji="0" lang="en-US" b="1" i="0" u="none" strike="noStrike" cap="none" normalizeH="0" baseline="0" smtClean="0">
                <a:ln>
                  <a:noFill/>
                </a:ln>
                <a:solidFill>
                  <a:schemeClr val="tx1"/>
                </a:solidFill>
                <a:effectLst/>
                <a:cs typeface="Arial" pitchFamily="34" charset="0"/>
              </a:endParaRPr>
            </a:p>
          </p:txBody>
        </p:sp>
        <p:sp>
          <p:nvSpPr>
            <p:cNvPr id="43" name="Rectangle 243"/>
            <p:cNvSpPr>
              <a:spLocks noChangeArrowheads="1"/>
            </p:cNvSpPr>
            <p:nvPr/>
          </p:nvSpPr>
          <p:spPr bwMode="auto">
            <a:xfrm>
              <a:off x="3689" y="364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44" name="Rectangle 244"/>
            <p:cNvSpPr>
              <a:spLocks noChangeArrowheads="1"/>
            </p:cNvSpPr>
            <p:nvPr/>
          </p:nvSpPr>
          <p:spPr bwMode="auto">
            <a:xfrm>
              <a:off x="3858" y="3644"/>
              <a:ext cx="5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+00 0 001</a:t>
              </a:r>
              <a:endParaRPr kumimoji="0" lang="en-US" b="1" i="0" u="none" strike="noStrike" cap="none" normalizeH="0" baseline="0" smtClean="0">
                <a:ln>
                  <a:noFill/>
                </a:ln>
                <a:solidFill>
                  <a:schemeClr val="tx1"/>
                </a:solidFill>
                <a:effectLst/>
                <a:cs typeface="Arial" pitchFamily="34" charset="0"/>
              </a:endParaRPr>
            </a:p>
          </p:txBody>
        </p:sp>
        <p:sp>
          <p:nvSpPr>
            <p:cNvPr id="45" name="Rectangle 245"/>
            <p:cNvSpPr>
              <a:spLocks noChangeArrowheads="1"/>
            </p:cNvSpPr>
            <p:nvPr/>
          </p:nvSpPr>
          <p:spPr bwMode="auto">
            <a:xfrm>
              <a:off x="4292" y="3644"/>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sp>
          <p:nvSpPr>
            <p:cNvPr id="46" name="Rectangle 246"/>
            <p:cNvSpPr>
              <a:spLocks noChangeArrowheads="1"/>
            </p:cNvSpPr>
            <p:nvPr/>
          </p:nvSpPr>
          <p:spPr bwMode="auto">
            <a:xfrm>
              <a:off x="723" y="3792"/>
              <a:ext cx="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cs typeface="Arial" pitchFamily="34" charset="0"/>
                </a:rPr>
                <a:t> </a:t>
              </a:r>
              <a:endParaRPr kumimoji="0" lang="en-US" b="1" i="0" u="none" strike="noStrike" cap="none" normalizeH="0" baseline="0" smtClean="0">
                <a:ln>
                  <a:noFill/>
                </a:ln>
                <a:solidFill>
                  <a:schemeClr val="tx1"/>
                </a:solidFill>
                <a:effectLst/>
                <a:cs typeface="Arial" pitchFamily="34" charset="0"/>
              </a:endParaRPr>
            </a:p>
          </p:txBody>
        </p:sp>
      </p:grpSp>
    </p:spTree>
    <p:extLst>
      <p:ext uri="{BB962C8B-B14F-4D97-AF65-F5344CB8AC3E}">
        <p14:creationId xmlns:p14="http://schemas.microsoft.com/office/powerpoint/2010/main" val="18333138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structures of assembler pass I</a:t>
            </a:r>
          </a:p>
        </p:txBody>
      </p:sp>
      <p:sp>
        <p:nvSpPr>
          <p:cNvPr id="4" name="Content Placeholder 3"/>
          <p:cNvSpPr>
            <a:spLocks noGrp="1"/>
          </p:cNvSpPr>
          <p:nvPr>
            <p:ph idx="1"/>
          </p:nvPr>
        </p:nvSpPr>
        <p:spPr/>
        <p:txBody>
          <a:bodyPr/>
          <a:lstStyle/>
          <a:p>
            <a:pPr marL="514350" indent="-514350">
              <a:buFont typeface="+mj-lt"/>
              <a:buAutoNum type="arabicPeriod" startAt="2"/>
            </a:pPr>
            <a:r>
              <a:rPr lang="en-US" dirty="0"/>
              <a:t>SYMTAB -  Symbol Table</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62222408"/>
              </p:ext>
            </p:extLst>
          </p:nvPr>
        </p:nvGraphicFramePr>
        <p:xfrm>
          <a:off x="990600" y="1752600"/>
          <a:ext cx="6934199" cy="3352804"/>
        </p:xfrm>
        <a:graphic>
          <a:graphicData uri="http://schemas.openxmlformats.org/drawingml/2006/table">
            <a:tbl>
              <a:tblPr firstRow="1" firstCol="1" bandRow="1">
                <a:tableStyleId>{5C22544A-7EE6-4342-B048-85BDC9FD1C3A}</a:tableStyleId>
              </a:tblPr>
              <a:tblGrid>
                <a:gridCol w="2321525"/>
                <a:gridCol w="2414820"/>
                <a:gridCol w="2197854"/>
              </a:tblGrid>
              <a:tr h="478972">
                <a:tc>
                  <a:txBody>
                    <a:bodyPr/>
                    <a:lstStyle/>
                    <a:p>
                      <a:pPr marL="0" marR="0" algn="ctr">
                        <a:lnSpc>
                          <a:spcPct val="115000"/>
                        </a:lnSpc>
                        <a:spcBef>
                          <a:spcPts val="300"/>
                        </a:spcBef>
                        <a:spcAft>
                          <a:spcPts val="300"/>
                        </a:spcAft>
                        <a:tabLst>
                          <a:tab pos="742950" algn="l"/>
                        </a:tabLst>
                      </a:pPr>
                      <a:r>
                        <a:rPr lang="en-US" sz="2000" dirty="0">
                          <a:effectLst/>
                        </a:rPr>
                        <a:t>Symbol </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a:effectLst/>
                        </a:rPr>
                        <a:t>Address </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a:effectLst/>
                        </a:rPr>
                        <a:t>Length </a:t>
                      </a:r>
                      <a:endParaRPr lang="en-US" sz="2000">
                        <a:effectLst/>
                        <a:latin typeface="Calibri"/>
                        <a:ea typeface="Calibri"/>
                        <a:cs typeface="Times New Roman"/>
                      </a:endParaRPr>
                    </a:p>
                  </a:txBody>
                  <a:tcPr marL="68580" marR="68580" marT="0" marB="0" anchor="ctr"/>
                </a:tc>
              </a:tr>
              <a:tr h="478972">
                <a:tc>
                  <a:txBody>
                    <a:bodyPr/>
                    <a:lstStyle/>
                    <a:p>
                      <a:pPr marL="0" marR="0" algn="ctr">
                        <a:lnSpc>
                          <a:spcPct val="115000"/>
                        </a:lnSpc>
                        <a:spcBef>
                          <a:spcPts val="300"/>
                        </a:spcBef>
                        <a:spcAft>
                          <a:spcPts val="300"/>
                        </a:spcAft>
                        <a:tabLst>
                          <a:tab pos="742950" algn="l"/>
                        </a:tabLst>
                      </a:pPr>
                      <a:r>
                        <a:rPr lang="en-US" sz="2000" dirty="0">
                          <a:effectLst/>
                        </a:rPr>
                        <a:t>LOOP</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a:effectLst/>
                        </a:rPr>
                        <a:t>202</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a:effectLst/>
                        </a:rPr>
                        <a:t>1</a:t>
                      </a:r>
                      <a:endParaRPr lang="en-US" sz="2000">
                        <a:effectLst/>
                        <a:latin typeface="Calibri"/>
                        <a:ea typeface="Calibri"/>
                        <a:cs typeface="Times New Roman"/>
                      </a:endParaRPr>
                    </a:p>
                  </a:txBody>
                  <a:tcPr marL="68580" marR="68580" marT="0" marB="0" anchor="ctr"/>
                </a:tc>
              </a:tr>
              <a:tr h="478972">
                <a:tc>
                  <a:txBody>
                    <a:bodyPr/>
                    <a:lstStyle/>
                    <a:p>
                      <a:pPr marL="0" marR="0" algn="ctr">
                        <a:lnSpc>
                          <a:spcPct val="115000"/>
                        </a:lnSpc>
                        <a:spcBef>
                          <a:spcPts val="300"/>
                        </a:spcBef>
                        <a:spcAft>
                          <a:spcPts val="300"/>
                        </a:spcAft>
                        <a:tabLst>
                          <a:tab pos="742950" algn="l"/>
                        </a:tabLst>
                      </a:pPr>
                      <a:r>
                        <a:rPr lang="en-US" sz="2000" dirty="0">
                          <a:effectLst/>
                        </a:rPr>
                        <a:t>NEXT</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a:effectLst/>
                        </a:rPr>
                        <a:t>214</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a:effectLst/>
                        </a:rPr>
                        <a:t>1</a:t>
                      </a:r>
                      <a:endParaRPr lang="en-US" sz="2000">
                        <a:effectLst/>
                        <a:latin typeface="Calibri"/>
                        <a:ea typeface="Calibri"/>
                        <a:cs typeface="Times New Roman"/>
                      </a:endParaRPr>
                    </a:p>
                  </a:txBody>
                  <a:tcPr marL="68580" marR="68580" marT="0" marB="0" anchor="ctr"/>
                </a:tc>
              </a:tr>
              <a:tr h="478972">
                <a:tc>
                  <a:txBody>
                    <a:bodyPr/>
                    <a:lstStyle/>
                    <a:p>
                      <a:pPr marL="0" marR="0" algn="ctr">
                        <a:lnSpc>
                          <a:spcPct val="115000"/>
                        </a:lnSpc>
                        <a:spcBef>
                          <a:spcPts val="300"/>
                        </a:spcBef>
                        <a:spcAft>
                          <a:spcPts val="300"/>
                        </a:spcAft>
                        <a:tabLst>
                          <a:tab pos="742950" algn="l"/>
                        </a:tabLst>
                      </a:pPr>
                      <a:r>
                        <a:rPr lang="en-US" sz="2000" dirty="0">
                          <a:effectLst/>
                        </a:rPr>
                        <a:t>LAST</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a:effectLst/>
                        </a:rPr>
                        <a:t>216</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a:effectLst/>
                        </a:rPr>
                        <a:t>1</a:t>
                      </a:r>
                      <a:endParaRPr lang="en-US" sz="2000">
                        <a:effectLst/>
                        <a:latin typeface="Calibri"/>
                        <a:ea typeface="Calibri"/>
                        <a:cs typeface="Times New Roman"/>
                      </a:endParaRPr>
                    </a:p>
                  </a:txBody>
                  <a:tcPr marL="68580" marR="68580" marT="0" marB="0" anchor="ctr"/>
                </a:tc>
              </a:tr>
              <a:tr h="478972">
                <a:tc>
                  <a:txBody>
                    <a:bodyPr/>
                    <a:lstStyle/>
                    <a:p>
                      <a:pPr marL="0" marR="0" algn="ctr">
                        <a:lnSpc>
                          <a:spcPct val="115000"/>
                        </a:lnSpc>
                        <a:spcBef>
                          <a:spcPts val="300"/>
                        </a:spcBef>
                        <a:spcAft>
                          <a:spcPts val="300"/>
                        </a:spcAft>
                        <a:tabLst>
                          <a:tab pos="742950" algn="l"/>
                        </a:tabLst>
                      </a:pPr>
                      <a:r>
                        <a:rPr lang="en-US" sz="2000" dirty="0">
                          <a:effectLst/>
                        </a:rPr>
                        <a:t>A</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217</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a:effectLst/>
                        </a:rPr>
                        <a:t>1</a:t>
                      </a:r>
                      <a:endParaRPr lang="en-US" sz="2000">
                        <a:effectLst/>
                        <a:latin typeface="Calibri"/>
                        <a:ea typeface="Calibri"/>
                        <a:cs typeface="Times New Roman"/>
                      </a:endParaRPr>
                    </a:p>
                  </a:txBody>
                  <a:tcPr marL="68580" marR="68580" marT="0" marB="0" anchor="ctr"/>
                </a:tc>
              </a:tr>
              <a:tr h="478972">
                <a:tc>
                  <a:txBody>
                    <a:bodyPr/>
                    <a:lstStyle/>
                    <a:p>
                      <a:pPr marL="0" marR="0" algn="ctr">
                        <a:lnSpc>
                          <a:spcPct val="115000"/>
                        </a:lnSpc>
                        <a:spcBef>
                          <a:spcPts val="300"/>
                        </a:spcBef>
                        <a:spcAft>
                          <a:spcPts val="300"/>
                        </a:spcAft>
                        <a:tabLst>
                          <a:tab pos="742950" algn="l"/>
                        </a:tabLst>
                      </a:pPr>
                      <a:r>
                        <a:rPr lang="en-US" sz="2000" dirty="0">
                          <a:effectLst/>
                        </a:rPr>
                        <a:t>BACK</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202</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a:effectLst/>
                        </a:rPr>
                        <a:t>1</a:t>
                      </a:r>
                      <a:endParaRPr lang="en-US" sz="2000">
                        <a:effectLst/>
                        <a:latin typeface="Calibri"/>
                        <a:ea typeface="Calibri"/>
                        <a:cs typeface="Times New Roman"/>
                      </a:endParaRPr>
                    </a:p>
                  </a:txBody>
                  <a:tcPr marL="68580" marR="68580" marT="0" marB="0" anchor="ctr"/>
                </a:tc>
              </a:tr>
              <a:tr h="478972">
                <a:tc>
                  <a:txBody>
                    <a:bodyPr/>
                    <a:lstStyle/>
                    <a:p>
                      <a:pPr marL="0" marR="0" algn="ctr">
                        <a:lnSpc>
                          <a:spcPct val="115000"/>
                        </a:lnSpc>
                        <a:spcBef>
                          <a:spcPts val="300"/>
                        </a:spcBef>
                        <a:spcAft>
                          <a:spcPts val="300"/>
                        </a:spcAft>
                        <a:tabLst>
                          <a:tab pos="742950" algn="l"/>
                        </a:tabLst>
                      </a:pPr>
                      <a:r>
                        <a:rPr lang="en-US" sz="2000" dirty="0">
                          <a:effectLst/>
                        </a:rPr>
                        <a:t>B</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218</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1</a:t>
                      </a:r>
                      <a:endParaRPr lang="en-US" sz="20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7398843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 of assembler pass I</a:t>
            </a:r>
          </a:p>
        </p:txBody>
      </p:sp>
      <p:graphicFrame>
        <p:nvGraphicFramePr>
          <p:cNvPr id="4" name="Table 3"/>
          <p:cNvGraphicFramePr>
            <a:graphicFrameLocks noGrp="1"/>
          </p:cNvGraphicFramePr>
          <p:nvPr>
            <p:extLst>
              <p:ext uri="{D42A27DB-BD31-4B8C-83A1-F6EECF244321}">
                <p14:modId xmlns:p14="http://schemas.microsoft.com/office/powerpoint/2010/main" val="1587676396"/>
              </p:ext>
            </p:extLst>
          </p:nvPr>
        </p:nvGraphicFramePr>
        <p:xfrm>
          <a:off x="1289910" y="1295400"/>
          <a:ext cx="3122980" cy="2288135"/>
        </p:xfrm>
        <a:graphic>
          <a:graphicData uri="http://schemas.openxmlformats.org/drawingml/2006/table">
            <a:tbl>
              <a:tblPr firstRow="1" firstCol="1" bandRow="1">
                <a:tableStyleId>{5C22544A-7EE6-4342-B048-85BDC9FD1C3A}</a:tableStyleId>
              </a:tblPr>
              <a:tblGrid>
                <a:gridCol w="532645"/>
                <a:gridCol w="1007835"/>
                <a:gridCol w="1582500"/>
              </a:tblGrid>
              <a:tr h="457627">
                <a:tc>
                  <a:txBody>
                    <a:bodyPr/>
                    <a:lstStyle/>
                    <a:p>
                      <a:pPr marL="0" marR="0" algn="ctr">
                        <a:lnSpc>
                          <a:spcPct val="115000"/>
                        </a:lnSpc>
                        <a:spcBef>
                          <a:spcPts val="300"/>
                        </a:spcBef>
                        <a:spcAft>
                          <a:spcPts val="300"/>
                        </a:spcAft>
                        <a:tabLst>
                          <a:tab pos="742950" algn="l"/>
                        </a:tabLst>
                      </a:pPr>
                      <a:r>
                        <a:rPr lang="en-US" sz="2000" dirty="0">
                          <a:effectLst/>
                        </a:rPr>
                        <a:t> </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a:effectLst/>
                        </a:rPr>
                        <a:t>literal</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Address</a:t>
                      </a:r>
                      <a:endParaRPr lang="en-US" sz="2000" dirty="0">
                        <a:effectLst/>
                        <a:latin typeface="Calibri"/>
                        <a:ea typeface="Calibri"/>
                        <a:cs typeface="Times New Roman"/>
                      </a:endParaRPr>
                    </a:p>
                  </a:txBody>
                  <a:tcPr marL="68580" marR="68580" marT="0" marB="0" anchor="ctr"/>
                </a:tc>
              </a:tr>
              <a:tr h="457627">
                <a:tc>
                  <a:txBody>
                    <a:bodyPr/>
                    <a:lstStyle/>
                    <a:p>
                      <a:pPr marL="0" marR="0" algn="ctr">
                        <a:lnSpc>
                          <a:spcPct val="115000"/>
                        </a:lnSpc>
                        <a:spcBef>
                          <a:spcPts val="300"/>
                        </a:spcBef>
                        <a:spcAft>
                          <a:spcPts val="300"/>
                        </a:spcAft>
                        <a:tabLst>
                          <a:tab pos="742950" algn="l"/>
                        </a:tabLst>
                      </a:pPr>
                      <a:r>
                        <a:rPr lang="en-US" sz="2000" dirty="0">
                          <a:effectLst/>
                        </a:rPr>
                        <a:t>1</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=’5’</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a:effectLst/>
                        </a:rPr>
                        <a:t> </a:t>
                      </a:r>
                      <a:endParaRPr lang="en-US" sz="2000">
                        <a:effectLst/>
                        <a:latin typeface="Calibri"/>
                        <a:ea typeface="Calibri"/>
                        <a:cs typeface="Times New Roman"/>
                      </a:endParaRPr>
                    </a:p>
                  </a:txBody>
                  <a:tcPr marL="68580" marR="68580" marT="0" marB="0" anchor="ctr"/>
                </a:tc>
              </a:tr>
              <a:tr h="457627">
                <a:tc>
                  <a:txBody>
                    <a:bodyPr/>
                    <a:lstStyle/>
                    <a:p>
                      <a:pPr marL="0" marR="0" algn="ctr">
                        <a:lnSpc>
                          <a:spcPct val="115000"/>
                        </a:lnSpc>
                        <a:spcBef>
                          <a:spcPts val="300"/>
                        </a:spcBef>
                        <a:spcAft>
                          <a:spcPts val="300"/>
                        </a:spcAft>
                        <a:tabLst>
                          <a:tab pos="742950" algn="l"/>
                        </a:tabLst>
                      </a:pPr>
                      <a:r>
                        <a:rPr lang="en-US" sz="2000">
                          <a:effectLst/>
                        </a:rPr>
                        <a:t>2</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=’1’</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 </a:t>
                      </a:r>
                      <a:endParaRPr lang="en-US" sz="2000" dirty="0">
                        <a:effectLst/>
                        <a:latin typeface="Calibri"/>
                        <a:ea typeface="Calibri"/>
                        <a:cs typeface="Times New Roman"/>
                      </a:endParaRPr>
                    </a:p>
                  </a:txBody>
                  <a:tcPr marL="68580" marR="68580" marT="0" marB="0" anchor="ctr"/>
                </a:tc>
              </a:tr>
              <a:tr h="457627">
                <a:tc>
                  <a:txBody>
                    <a:bodyPr/>
                    <a:lstStyle/>
                    <a:p>
                      <a:pPr marL="0" marR="0" algn="ctr">
                        <a:lnSpc>
                          <a:spcPct val="115000"/>
                        </a:lnSpc>
                        <a:spcBef>
                          <a:spcPts val="300"/>
                        </a:spcBef>
                        <a:spcAft>
                          <a:spcPts val="300"/>
                        </a:spcAft>
                        <a:tabLst>
                          <a:tab pos="742950" algn="l"/>
                        </a:tabLst>
                      </a:pPr>
                      <a:r>
                        <a:rPr lang="en-US" sz="2000">
                          <a:effectLst/>
                        </a:rPr>
                        <a:t>3</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=’1’</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 </a:t>
                      </a:r>
                      <a:endParaRPr lang="en-US" sz="2000" dirty="0">
                        <a:effectLst/>
                        <a:latin typeface="Calibri"/>
                        <a:ea typeface="Calibri"/>
                        <a:cs typeface="Times New Roman"/>
                      </a:endParaRPr>
                    </a:p>
                  </a:txBody>
                  <a:tcPr marL="68580" marR="68580" marT="0" marB="0" anchor="ctr"/>
                </a:tc>
              </a:tr>
              <a:tr h="457627">
                <a:tc>
                  <a:txBody>
                    <a:bodyPr/>
                    <a:lstStyle/>
                    <a:p>
                      <a:pPr marL="0" marR="0" algn="ctr">
                        <a:lnSpc>
                          <a:spcPct val="115000"/>
                        </a:lnSpc>
                        <a:spcBef>
                          <a:spcPts val="300"/>
                        </a:spcBef>
                        <a:spcAft>
                          <a:spcPts val="300"/>
                        </a:spcAft>
                        <a:tabLst>
                          <a:tab pos="742950" algn="l"/>
                        </a:tabLst>
                      </a:pPr>
                      <a:r>
                        <a:rPr lang="en-US" sz="2000">
                          <a:effectLst/>
                        </a:rPr>
                        <a:t> </a:t>
                      </a:r>
                      <a:endParaRPr lang="en-US" sz="2000">
                        <a:effectLst/>
                        <a:latin typeface="Calibri"/>
                        <a:ea typeface="Calibri"/>
                        <a:cs typeface="Times New Roman"/>
                      </a:endParaRPr>
                    </a:p>
                  </a:txBody>
                  <a:tcPr marL="68580" marR="68580" marT="0" marB="0" anchor="ctr"/>
                </a:tc>
                <a:tc gridSpan="2">
                  <a:txBody>
                    <a:bodyPr/>
                    <a:lstStyle/>
                    <a:p>
                      <a:pPr marL="0" marR="0" algn="ctr">
                        <a:lnSpc>
                          <a:spcPct val="115000"/>
                        </a:lnSpc>
                        <a:spcBef>
                          <a:spcPts val="300"/>
                        </a:spcBef>
                        <a:spcAft>
                          <a:spcPts val="300"/>
                        </a:spcAft>
                        <a:tabLst>
                          <a:tab pos="742950" algn="l"/>
                        </a:tabLst>
                      </a:pPr>
                      <a:r>
                        <a:rPr lang="en-US" sz="2000" b="1" dirty="0">
                          <a:solidFill>
                            <a:srgbClr val="FF0000"/>
                          </a:solidFill>
                          <a:effectLst/>
                        </a:rPr>
                        <a:t>LITTAB</a:t>
                      </a:r>
                      <a:endParaRPr lang="en-US" sz="2000" b="1" dirty="0">
                        <a:solidFill>
                          <a:srgbClr val="FF0000"/>
                        </a:solidFill>
                        <a:effectLst/>
                        <a:latin typeface="Calibri"/>
                        <a:ea typeface="Calibri"/>
                        <a:cs typeface="Times New Roman"/>
                      </a:endParaRPr>
                    </a:p>
                  </a:txBody>
                  <a:tcPr marL="68580" marR="68580" marT="0" marB="0" anchor="ctr"/>
                </a:tc>
                <a:tc hMerge="1">
                  <a:txBody>
                    <a:bodyPr/>
                    <a:lstStyle/>
                    <a:p>
                      <a:endParaRPr lang="en-US"/>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87511022"/>
              </p:ext>
            </p:extLst>
          </p:nvPr>
        </p:nvGraphicFramePr>
        <p:xfrm>
          <a:off x="4649420" y="1295400"/>
          <a:ext cx="3122980" cy="2288135"/>
        </p:xfrm>
        <a:graphic>
          <a:graphicData uri="http://schemas.openxmlformats.org/drawingml/2006/table">
            <a:tbl>
              <a:tblPr firstRow="1" firstCol="1" bandRow="1">
                <a:tableStyleId>{5C22544A-7EE6-4342-B048-85BDC9FD1C3A}</a:tableStyleId>
              </a:tblPr>
              <a:tblGrid>
                <a:gridCol w="532645"/>
                <a:gridCol w="1007835"/>
                <a:gridCol w="1582500"/>
              </a:tblGrid>
              <a:tr h="457627">
                <a:tc>
                  <a:txBody>
                    <a:bodyPr/>
                    <a:lstStyle/>
                    <a:p>
                      <a:pPr marL="0" marR="0" algn="ctr">
                        <a:lnSpc>
                          <a:spcPct val="115000"/>
                        </a:lnSpc>
                        <a:spcBef>
                          <a:spcPts val="300"/>
                        </a:spcBef>
                        <a:spcAft>
                          <a:spcPts val="300"/>
                        </a:spcAft>
                        <a:tabLst>
                          <a:tab pos="742950" algn="l"/>
                        </a:tabLst>
                      </a:pPr>
                      <a:r>
                        <a:rPr lang="en-US" sz="2000" dirty="0">
                          <a:effectLst/>
                        </a:rPr>
                        <a:t> </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smtClean="0">
                          <a:effectLst/>
                          <a:latin typeface="+mn-lt"/>
                          <a:ea typeface="+mn-ea"/>
                          <a:cs typeface="+mn-cs"/>
                        </a:rPr>
                        <a:t>first</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smtClean="0">
                          <a:effectLst/>
                        </a:rPr>
                        <a:t># Literal </a:t>
                      </a:r>
                      <a:endParaRPr lang="en-US" sz="2000" dirty="0">
                        <a:effectLst/>
                        <a:latin typeface="Calibri"/>
                        <a:ea typeface="Calibri"/>
                        <a:cs typeface="Times New Roman"/>
                      </a:endParaRPr>
                    </a:p>
                  </a:txBody>
                  <a:tcPr marL="68580" marR="68580" marT="0" marB="0" anchor="ctr"/>
                </a:tc>
              </a:tr>
              <a:tr h="457627">
                <a:tc>
                  <a:txBody>
                    <a:bodyPr/>
                    <a:lstStyle/>
                    <a:p>
                      <a:pPr marL="0" marR="0" algn="ctr">
                        <a:lnSpc>
                          <a:spcPct val="115000"/>
                        </a:lnSpc>
                        <a:spcBef>
                          <a:spcPts val="300"/>
                        </a:spcBef>
                        <a:spcAft>
                          <a:spcPts val="300"/>
                        </a:spcAft>
                        <a:tabLst>
                          <a:tab pos="742950" algn="l"/>
                        </a:tabLst>
                      </a:pPr>
                      <a:r>
                        <a:rPr lang="en-US" sz="2000" dirty="0">
                          <a:effectLst/>
                        </a:rPr>
                        <a:t>1</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smtClean="0">
                          <a:effectLst/>
                          <a:latin typeface="Calibri"/>
                          <a:ea typeface="Calibri"/>
                          <a:cs typeface="Times New Roman"/>
                        </a:rPr>
                        <a:t>1</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 </a:t>
                      </a:r>
                      <a:r>
                        <a:rPr lang="en-US" sz="2000" dirty="0" smtClean="0">
                          <a:effectLst/>
                        </a:rPr>
                        <a:t>2</a:t>
                      </a:r>
                      <a:endParaRPr lang="en-US" sz="2000" dirty="0">
                        <a:effectLst/>
                        <a:latin typeface="Calibri"/>
                        <a:ea typeface="Calibri"/>
                        <a:cs typeface="Times New Roman"/>
                      </a:endParaRPr>
                    </a:p>
                  </a:txBody>
                  <a:tcPr marL="68580" marR="68580" marT="0" marB="0" anchor="ctr"/>
                </a:tc>
              </a:tr>
              <a:tr h="457627">
                <a:tc>
                  <a:txBody>
                    <a:bodyPr/>
                    <a:lstStyle/>
                    <a:p>
                      <a:pPr marL="0" marR="0" algn="ctr">
                        <a:lnSpc>
                          <a:spcPct val="115000"/>
                        </a:lnSpc>
                        <a:spcBef>
                          <a:spcPts val="300"/>
                        </a:spcBef>
                        <a:spcAft>
                          <a:spcPts val="300"/>
                        </a:spcAft>
                        <a:tabLst>
                          <a:tab pos="742950" algn="l"/>
                        </a:tabLst>
                      </a:pPr>
                      <a:r>
                        <a:rPr lang="en-US" sz="2000">
                          <a:effectLst/>
                        </a:rPr>
                        <a:t>2</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smtClean="0">
                          <a:effectLst/>
                          <a:latin typeface="Calibri"/>
                          <a:ea typeface="Calibri"/>
                          <a:cs typeface="Times New Roman"/>
                        </a:rPr>
                        <a:t>3</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 </a:t>
                      </a:r>
                      <a:r>
                        <a:rPr lang="en-US" sz="2000" dirty="0" smtClean="0">
                          <a:effectLst/>
                        </a:rPr>
                        <a:t>1</a:t>
                      </a:r>
                      <a:endParaRPr lang="en-US" sz="2000" dirty="0">
                        <a:effectLst/>
                        <a:latin typeface="Calibri"/>
                        <a:ea typeface="Calibri"/>
                        <a:cs typeface="Times New Roman"/>
                      </a:endParaRPr>
                    </a:p>
                  </a:txBody>
                  <a:tcPr marL="68580" marR="68580" marT="0" marB="0" anchor="ctr"/>
                </a:tc>
              </a:tr>
              <a:tr h="457627">
                <a:tc>
                  <a:txBody>
                    <a:bodyPr/>
                    <a:lstStyle/>
                    <a:p>
                      <a:pPr marL="0" marR="0" algn="ctr">
                        <a:lnSpc>
                          <a:spcPct val="115000"/>
                        </a:lnSpc>
                        <a:spcBef>
                          <a:spcPts val="300"/>
                        </a:spcBef>
                        <a:spcAft>
                          <a:spcPts val="300"/>
                        </a:spcAft>
                        <a:tabLst>
                          <a:tab pos="742950" algn="l"/>
                        </a:tabLst>
                      </a:pPr>
                      <a:r>
                        <a:rPr lang="en-US" sz="2000">
                          <a:effectLst/>
                        </a:rPr>
                        <a:t>3</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smtClean="0">
                          <a:effectLst/>
                          <a:latin typeface="Calibri"/>
                          <a:ea typeface="Calibri"/>
                          <a:cs typeface="Times New Roman"/>
                        </a:rPr>
                        <a:t>4</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smtClean="0">
                          <a:effectLst/>
                        </a:rPr>
                        <a:t>0</a:t>
                      </a:r>
                      <a:r>
                        <a:rPr lang="en-US" sz="2000" dirty="0">
                          <a:effectLst/>
                        </a:rPr>
                        <a:t> </a:t>
                      </a:r>
                      <a:endParaRPr lang="en-US" sz="2000" dirty="0">
                        <a:effectLst/>
                        <a:latin typeface="Calibri"/>
                        <a:ea typeface="Calibri"/>
                        <a:cs typeface="Times New Roman"/>
                      </a:endParaRPr>
                    </a:p>
                  </a:txBody>
                  <a:tcPr marL="68580" marR="68580" marT="0" marB="0" anchor="ctr"/>
                </a:tc>
              </a:tr>
              <a:tr h="457627">
                <a:tc>
                  <a:txBody>
                    <a:bodyPr/>
                    <a:lstStyle/>
                    <a:p>
                      <a:pPr marL="0" marR="0" algn="ctr">
                        <a:lnSpc>
                          <a:spcPct val="115000"/>
                        </a:lnSpc>
                        <a:spcBef>
                          <a:spcPts val="300"/>
                        </a:spcBef>
                        <a:spcAft>
                          <a:spcPts val="300"/>
                        </a:spcAft>
                        <a:tabLst>
                          <a:tab pos="742950" algn="l"/>
                        </a:tabLst>
                      </a:pPr>
                      <a:r>
                        <a:rPr lang="en-US" sz="2000">
                          <a:effectLst/>
                        </a:rPr>
                        <a:t> </a:t>
                      </a:r>
                      <a:endParaRPr lang="en-US" sz="2000">
                        <a:effectLst/>
                        <a:latin typeface="Calibri"/>
                        <a:ea typeface="Calibri"/>
                        <a:cs typeface="Times New Roman"/>
                      </a:endParaRPr>
                    </a:p>
                  </a:txBody>
                  <a:tcPr marL="68580" marR="68580" marT="0" marB="0" anchor="ctr"/>
                </a:tc>
                <a:tc gridSpan="2">
                  <a:txBody>
                    <a:bodyPr/>
                    <a:lstStyle/>
                    <a:p>
                      <a:pPr marL="0" marR="0" algn="ctr">
                        <a:lnSpc>
                          <a:spcPct val="115000"/>
                        </a:lnSpc>
                        <a:spcBef>
                          <a:spcPts val="300"/>
                        </a:spcBef>
                        <a:spcAft>
                          <a:spcPts val="300"/>
                        </a:spcAft>
                        <a:tabLst>
                          <a:tab pos="742950" algn="l"/>
                        </a:tabLst>
                      </a:pPr>
                      <a:r>
                        <a:rPr lang="en-US" sz="2000" b="1" dirty="0" smtClean="0">
                          <a:solidFill>
                            <a:srgbClr val="FF0000"/>
                          </a:solidFill>
                          <a:effectLst/>
                        </a:rPr>
                        <a:t>POOLTAB</a:t>
                      </a:r>
                      <a:endParaRPr lang="en-US" sz="2000" b="1" dirty="0">
                        <a:solidFill>
                          <a:srgbClr val="FF0000"/>
                        </a:solidFill>
                        <a:effectLst/>
                        <a:latin typeface="Calibri"/>
                        <a:ea typeface="Calibri"/>
                        <a:cs typeface="Times New Roman"/>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328883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pass I Algorithm</a:t>
            </a:r>
          </a:p>
        </p:txBody>
      </p:sp>
      <p:sp>
        <p:nvSpPr>
          <p:cNvPr id="3" name="Content Placeholder 2"/>
          <p:cNvSpPr>
            <a:spLocks noGrp="1"/>
          </p:cNvSpPr>
          <p:nvPr>
            <p:ph idx="1"/>
          </p:nvPr>
        </p:nvSpPr>
        <p:spPr/>
        <p:txBody>
          <a:bodyPr/>
          <a:lstStyle/>
          <a:p>
            <a:r>
              <a:rPr lang="en-US" dirty="0"/>
              <a:t>Data structures</a:t>
            </a:r>
          </a:p>
          <a:p>
            <a:pPr marL="788670" lvl="1" indent="-514350">
              <a:buFont typeface="+mj-lt"/>
              <a:buAutoNum type="arabicPeriod"/>
            </a:pPr>
            <a:r>
              <a:rPr lang="en-US" sz="1800" b="1" dirty="0"/>
              <a:t>OPTAB -  A table of mnemonics opcode and related information </a:t>
            </a:r>
          </a:p>
          <a:p>
            <a:pPr marL="788670" lvl="1" indent="-514350">
              <a:buFont typeface="+mj-lt"/>
              <a:buAutoNum type="arabicPeriod"/>
            </a:pPr>
            <a:r>
              <a:rPr lang="en-US" sz="1800" b="1" dirty="0"/>
              <a:t>SYMTAB -  Symbol Table</a:t>
            </a:r>
          </a:p>
          <a:p>
            <a:pPr marL="788670" lvl="1" indent="-514350">
              <a:buFont typeface="+mj-lt"/>
              <a:buAutoNum type="arabicPeriod"/>
            </a:pPr>
            <a:r>
              <a:rPr lang="en-US" sz="1800" b="1" dirty="0"/>
              <a:t>LITTAB - A table of literals used in the program</a:t>
            </a:r>
          </a:p>
          <a:p>
            <a:pPr marL="788670" lvl="1" indent="-514350">
              <a:buFont typeface="+mj-lt"/>
              <a:buAutoNum type="arabicPeriod"/>
            </a:pPr>
            <a:r>
              <a:rPr lang="en-US" sz="1800" b="1" dirty="0"/>
              <a:t>POOLTAB – A table of information concerning literal pools</a:t>
            </a:r>
            <a:endParaRPr lang="en-US" sz="1800" dirty="0"/>
          </a:p>
          <a:p>
            <a:r>
              <a:rPr lang="en-US" dirty="0" err="1"/>
              <a:t>loc_cntr</a:t>
            </a:r>
            <a:r>
              <a:rPr lang="en-US" dirty="0"/>
              <a:t> – Location Counter</a:t>
            </a:r>
          </a:p>
          <a:p>
            <a:r>
              <a:rPr lang="en-US" dirty="0" err="1"/>
              <a:t>littab_ptr</a:t>
            </a:r>
            <a:r>
              <a:rPr lang="en-US" dirty="0"/>
              <a:t> – points to an entry in LITTAB</a:t>
            </a:r>
          </a:p>
          <a:p>
            <a:r>
              <a:rPr lang="en-US" dirty="0" err="1"/>
              <a:t>pooltab_ptr</a:t>
            </a:r>
            <a:r>
              <a:rPr lang="en-US" dirty="0"/>
              <a:t> – points to an entry in </a:t>
            </a:r>
            <a:r>
              <a:rPr lang="en-US" dirty="0" smtClean="0"/>
              <a:t>POOLTAB</a:t>
            </a:r>
            <a:endParaRPr lang="en-US" dirty="0"/>
          </a:p>
        </p:txBody>
      </p:sp>
    </p:spTree>
    <p:extLst>
      <p:ext uri="{BB962C8B-B14F-4D97-AF65-F5344CB8AC3E}">
        <p14:creationId xmlns:p14="http://schemas.microsoft.com/office/powerpoint/2010/main" val="27555264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Assembler pass I Algorithm</a:t>
            </a:r>
          </a:p>
        </p:txBody>
      </p:sp>
      <p:sp>
        <p:nvSpPr>
          <p:cNvPr id="5" name="AutoShape 6"/>
          <p:cNvSpPr>
            <a:spLocks noChangeAspect="1" noChangeArrowheads="1" noTextEdit="1"/>
          </p:cNvSpPr>
          <p:nvPr/>
        </p:nvSpPr>
        <p:spPr bwMode="auto">
          <a:xfrm>
            <a:off x="69849" y="1219200"/>
            <a:ext cx="8539163"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8"/>
          <p:cNvSpPr>
            <a:spLocks noChangeArrowheads="1"/>
          </p:cNvSpPr>
          <p:nvPr/>
        </p:nvSpPr>
        <p:spPr bwMode="auto">
          <a:xfrm>
            <a:off x="385762" y="1276350"/>
            <a:ext cx="187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cs typeface="Arial" pitchFamily="34" charset="0"/>
              </a:rPr>
              <a:t>1)</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9"/>
          <p:cNvSpPr>
            <a:spLocks noChangeArrowheads="1"/>
          </p:cNvSpPr>
          <p:nvPr/>
        </p:nvSpPr>
        <p:spPr bwMode="auto">
          <a:xfrm>
            <a:off x="555624" y="1290638"/>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10"/>
          <p:cNvSpPr>
            <a:spLocks noChangeArrowheads="1"/>
          </p:cNvSpPr>
          <p:nvPr/>
        </p:nvSpPr>
        <p:spPr bwMode="auto">
          <a:xfrm>
            <a:off x="701674" y="1276350"/>
            <a:ext cx="2354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alibri" pitchFamily="34" charset="0"/>
                <a:cs typeface="Arial" pitchFamily="34" charset="0"/>
              </a:rPr>
              <a:t>loc_cntr</a:t>
            </a:r>
            <a:r>
              <a:rPr kumimoji="0" lang="en-US" b="0" i="0" u="none" strike="noStrike" cap="none" normalizeH="0" baseline="0" dirty="0" smtClean="0">
                <a:ln>
                  <a:noFill/>
                </a:ln>
                <a:solidFill>
                  <a:srgbClr val="000000"/>
                </a:solidFill>
                <a:effectLst/>
                <a:latin typeface="Calibri" pitchFamily="34" charset="0"/>
                <a:cs typeface="Arial" pitchFamily="34" charset="0"/>
              </a:rPr>
              <a:t>=0(default value)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11"/>
          <p:cNvSpPr>
            <a:spLocks noChangeArrowheads="1"/>
          </p:cNvSpPr>
          <p:nvPr/>
        </p:nvSpPr>
        <p:spPr bwMode="auto">
          <a:xfrm>
            <a:off x="2852737" y="1276350"/>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cs typeface="Arial" pitchFamily="34"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12"/>
          <p:cNvSpPr>
            <a:spLocks noChangeArrowheads="1"/>
          </p:cNvSpPr>
          <p:nvPr/>
        </p:nvSpPr>
        <p:spPr bwMode="auto">
          <a:xfrm>
            <a:off x="701674" y="1606550"/>
            <a:ext cx="2874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alibri" pitchFamily="34" charset="0"/>
                <a:cs typeface="Arial" pitchFamily="34" charset="0"/>
              </a:rPr>
              <a:t>pooltab_ptr</a:t>
            </a:r>
            <a:r>
              <a:rPr kumimoji="0" lang="en-US" b="0" i="0" u="none" strike="noStrike" cap="none" normalizeH="0" baseline="0" dirty="0" smtClean="0">
                <a:ln>
                  <a:noFill/>
                </a:ln>
                <a:solidFill>
                  <a:srgbClr val="000000"/>
                </a:solidFill>
                <a:effectLst/>
                <a:latin typeface="Calibri" pitchFamily="34" charset="0"/>
                <a:cs typeface="Arial" pitchFamily="34" charset="0"/>
              </a:rPr>
              <a:t>=1; POOLTAB[1]=1;</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3"/>
          <p:cNvSpPr>
            <a:spLocks noChangeArrowheads="1"/>
          </p:cNvSpPr>
          <p:nvPr/>
        </p:nvSpPr>
        <p:spPr bwMode="auto">
          <a:xfrm>
            <a:off x="3355974" y="1606550"/>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4"/>
          <p:cNvSpPr>
            <a:spLocks noChangeArrowheads="1"/>
          </p:cNvSpPr>
          <p:nvPr/>
        </p:nvSpPr>
        <p:spPr bwMode="auto">
          <a:xfrm>
            <a:off x="701674" y="1936750"/>
            <a:ext cx="1174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alibri" pitchFamily="34" charset="0"/>
                <a:cs typeface="Arial" pitchFamily="34" charset="0"/>
              </a:rPr>
              <a:t>littab_ptr</a:t>
            </a:r>
            <a:r>
              <a:rPr kumimoji="0" lang="en-US" b="0" i="0" u="none" strike="noStrike" cap="none" normalizeH="0" baseline="0" dirty="0" smtClean="0">
                <a:ln>
                  <a:noFill/>
                </a:ln>
                <a:solidFill>
                  <a:srgbClr val="000000"/>
                </a:solidFill>
                <a:effectLst/>
                <a:latin typeface="Calibri" pitchFamily="34" charset="0"/>
                <a:cs typeface="Arial" pitchFamily="34" charset="0"/>
              </a:rPr>
              <a:t>=1;</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15"/>
          <p:cNvSpPr>
            <a:spLocks noChangeArrowheads="1"/>
          </p:cNvSpPr>
          <p:nvPr/>
        </p:nvSpPr>
        <p:spPr bwMode="auto">
          <a:xfrm>
            <a:off x="1776412" y="1936750"/>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6"/>
          <p:cNvSpPr>
            <a:spLocks noChangeArrowheads="1"/>
          </p:cNvSpPr>
          <p:nvPr/>
        </p:nvSpPr>
        <p:spPr bwMode="auto">
          <a:xfrm>
            <a:off x="385762" y="2265363"/>
            <a:ext cx="187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2)</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7"/>
          <p:cNvSpPr>
            <a:spLocks noChangeArrowheads="1"/>
          </p:cNvSpPr>
          <p:nvPr/>
        </p:nvSpPr>
        <p:spPr bwMode="auto">
          <a:xfrm>
            <a:off x="555624" y="2279650"/>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8"/>
          <p:cNvSpPr>
            <a:spLocks noChangeArrowheads="1"/>
          </p:cNvSpPr>
          <p:nvPr/>
        </p:nvSpPr>
        <p:spPr bwMode="auto">
          <a:xfrm>
            <a:off x="701674" y="2265363"/>
            <a:ext cx="40560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cs typeface="Arial" pitchFamily="34" charset="0"/>
              </a:rPr>
              <a:t>While next statement is not END statement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9"/>
          <p:cNvSpPr>
            <a:spLocks noChangeArrowheads="1"/>
          </p:cNvSpPr>
          <p:nvPr/>
        </p:nvSpPr>
        <p:spPr bwMode="auto">
          <a:xfrm>
            <a:off x="4416424" y="2265363"/>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20"/>
          <p:cNvSpPr>
            <a:spLocks noChangeArrowheads="1"/>
          </p:cNvSpPr>
          <p:nvPr/>
        </p:nvSpPr>
        <p:spPr bwMode="auto">
          <a:xfrm>
            <a:off x="1015999" y="2597150"/>
            <a:ext cx="180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a)</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21"/>
          <p:cNvSpPr>
            <a:spLocks noChangeArrowheads="1"/>
          </p:cNvSpPr>
          <p:nvPr/>
        </p:nvSpPr>
        <p:spPr bwMode="auto">
          <a:xfrm>
            <a:off x="1181099" y="2611438"/>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22"/>
          <p:cNvSpPr>
            <a:spLocks noChangeArrowheads="1"/>
          </p:cNvSpPr>
          <p:nvPr/>
        </p:nvSpPr>
        <p:spPr bwMode="auto">
          <a:xfrm>
            <a:off x="1331912" y="2597150"/>
            <a:ext cx="22526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If a label is present then</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23"/>
          <p:cNvSpPr>
            <a:spLocks noChangeArrowheads="1"/>
          </p:cNvSpPr>
          <p:nvPr/>
        </p:nvSpPr>
        <p:spPr bwMode="auto">
          <a:xfrm>
            <a:off x="3382962" y="2597150"/>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24"/>
          <p:cNvSpPr>
            <a:spLocks noChangeArrowheads="1"/>
          </p:cNvSpPr>
          <p:nvPr/>
        </p:nvSpPr>
        <p:spPr bwMode="auto">
          <a:xfrm>
            <a:off x="1331912" y="2925763"/>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5"/>
          <p:cNvSpPr>
            <a:spLocks noChangeArrowheads="1"/>
          </p:cNvSpPr>
          <p:nvPr/>
        </p:nvSpPr>
        <p:spPr bwMode="auto">
          <a:xfrm>
            <a:off x="1963737" y="2925763"/>
            <a:ext cx="2897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alibri" pitchFamily="34" charset="0"/>
                <a:cs typeface="Arial" pitchFamily="34" charset="0"/>
              </a:rPr>
              <a:t>this_label</a:t>
            </a:r>
            <a:r>
              <a:rPr kumimoji="0" lang="en-US" b="0" i="0" u="none" strike="noStrike" cap="none" normalizeH="0" baseline="0" dirty="0" smtClean="0">
                <a:ln>
                  <a:noFill/>
                </a:ln>
                <a:solidFill>
                  <a:srgbClr val="000000"/>
                </a:solidFill>
                <a:effectLst/>
                <a:latin typeface="Calibri" pitchFamily="34" charset="0"/>
                <a:cs typeface="Arial" pitchFamily="34" charset="0"/>
              </a:rPr>
              <a:t>=symbol in label field</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26"/>
          <p:cNvSpPr>
            <a:spLocks noChangeArrowheads="1"/>
          </p:cNvSpPr>
          <p:nvPr/>
        </p:nvSpPr>
        <p:spPr bwMode="auto">
          <a:xfrm>
            <a:off x="4600575" y="2925763"/>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7"/>
          <p:cNvSpPr>
            <a:spLocks noChangeArrowheads="1"/>
          </p:cNvSpPr>
          <p:nvPr/>
        </p:nvSpPr>
        <p:spPr bwMode="auto">
          <a:xfrm>
            <a:off x="1331912" y="3254375"/>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28"/>
          <p:cNvSpPr>
            <a:spLocks noChangeArrowheads="1"/>
          </p:cNvSpPr>
          <p:nvPr/>
        </p:nvSpPr>
        <p:spPr bwMode="auto">
          <a:xfrm>
            <a:off x="1963737" y="3254375"/>
            <a:ext cx="3525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Enter (this_label, loc_cntr) in SYMTAB</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29"/>
          <p:cNvSpPr>
            <a:spLocks noChangeArrowheads="1"/>
          </p:cNvSpPr>
          <p:nvPr/>
        </p:nvSpPr>
        <p:spPr bwMode="auto">
          <a:xfrm>
            <a:off x="5195887" y="3254375"/>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30"/>
          <p:cNvSpPr>
            <a:spLocks noChangeArrowheads="1"/>
          </p:cNvSpPr>
          <p:nvPr/>
        </p:nvSpPr>
        <p:spPr bwMode="auto">
          <a:xfrm>
            <a:off x="1015999" y="3584575"/>
            <a:ext cx="192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b)</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1"/>
          <p:cNvSpPr>
            <a:spLocks noChangeArrowheads="1"/>
          </p:cNvSpPr>
          <p:nvPr/>
        </p:nvSpPr>
        <p:spPr bwMode="auto">
          <a:xfrm>
            <a:off x="1190624" y="3598863"/>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32"/>
          <p:cNvSpPr>
            <a:spLocks noChangeArrowheads="1"/>
          </p:cNvSpPr>
          <p:nvPr/>
        </p:nvSpPr>
        <p:spPr bwMode="auto">
          <a:xfrm>
            <a:off x="1331912" y="3584575"/>
            <a:ext cx="2571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cs typeface="Arial" pitchFamily="34" charset="0"/>
              </a:rPr>
              <a:t>If an LTORG statement then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Rectangle 33"/>
          <p:cNvSpPr>
            <a:spLocks noChangeArrowheads="1"/>
          </p:cNvSpPr>
          <p:nvPr/>
        </p:nvSpPr>
        <p:spPr bwMode="auto">
          <a:xfrm>
            <a:off x="3706812" y="3584575"/>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2" name="Rectangle 34"/>
          <p:cNvSpPr>
            <a:spLocks noChangeArrowheads="1"/>
          </p:cNvSpPr>
          <p:nvPr/>
        </p:nvSpPr>
        <p:spPr bwMode="auto">
          <a:xfrm>
            <a:off x="1331912" y="3913188"/>
            <a:ext cx="193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3" name="Rectangle 35"/>
          <p:cNvSpPr>
            <a:spLocks noChangeArrowheads="1"/>
          </p:cNvSpPr>
          <p:nvPr/>
        </p:nvSpPr>
        <p:spPr bwMode="auto">
          <a:xfrm>
            <a:off x="1508124" y="3927475"/>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4" name="Rectangle 36"/>
          <p:cNvSpPr>
            <a:spLocks noChangeArrowheads="1"/>
          </p:cNvSpPr>
          <p:nvPr/>
        </p:nvSpPr>
        <p:spPr bwMode="auto">
          <a:xfrm>
            <a:off x="1963737" y="3913188"/>
            <a:ext cx="7110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cs typeface="Arial" pitchFamily="34" charset="0"/>
              </a:rPr>
              <a:t>Process literals LITTAB to allocate memory and put the address field. update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5" name="Rectangle 37"/>
          <p:cNvSpPr>
            <a:spLocks noChangeArrowheads="1"/>
          </p:cNvSpPr>
          <p:nvPr/>
        </p:nvSpPr>
        <p:spPr bwMode="auto">
          <a:xfrm>
            <a:off x="1963737" y="4241800"/>
            <a:ext cx="1881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alibri" pitchFamily="34" charset="0"/>
                <a:cs typeface="Arial" pitchFamily="34" charset="0"/>
              </a:rPr>
              <a:t>loc_cntr</a:t>
            </a:r>
            <a:r>
              <a:rPr kumimoji="0" lang="en-US" b="0" i="0" u="none" strike="noStrike" cap="none" normalizeH="0" baseline="0" dirty="0" smtClean="0">
                <a:ln>
                  <a:noFill/>
                </a:ln>
                <a:solidFill>
                  <a:srgbClr val="000000"/>
                </a:solidFill>
                <a:effectLst/>
                <a:latin typeface="Calibri" pitchFamily="34" charset="0"/>
                <a:cs typeface="Arial" pitchFamily="34" charset="0"/>
              </a:rPr>
              <a:t> accordingly</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6" name="Rectangle 38"/>
          <p:cNvSpPr>
            <a:spLocks noChangeArrowheads="1"/>
          </p:cNvSpPr>
          <p:nvPr/>
        </p:nvSpPr>
        <p:spPr bwMode="auto">
          <a:xfrm>
            <a:off x="3681412" y="4241800"/>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cs typeface="Arial" pitchFamily="34"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7" name="Rectangle 39"/>
          <p:cNvSpPr>
            <a:spLocks noChangeArrowheads="1"/>
          </p:cNvSpPr>
          <p:nvPr/>
        </p:nvSpPr>
        <p:spPr bwMode="auto">
          <a:xfrm>
            <a:off x="1331912" y="4573588"/>
            <a:ext cx="247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(ii)</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40"/>
          <p:cNvSpPr>
            <a:spLocks noChangeArrowheads="1"/>
          </p:cNvSpPr>
          <p:nvPr/>
        </p:nvSpPr>
        <p:spPr bwMode="auto">
          <a:xfrm>
            <a:off x="1557337" y="4587875"/>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9" name="Rectangle 41"/>
          <p:cNvSpPr>
            <a:spLocks noChangeArrowheads="1"/>
          </p:cNvSpPr>
          <p:nvPr/>
        </p:nvSpPr>
        <p:spPr bwMode="auto">
          <a:xfrm>
            <a:off x="1963737" y="4573588"/>
            <a:ext cx="2700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pooltab_ptr= pooltab_ptr+1;</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0" name="Rectangle 42"/>
          <p:cNvSpPr>
            <a:spLocks noChangeArrowheads="1"/>
          </p:cNvSpPr>
          <p:nvPr/>
        </p:nvSpPr>
        <p:spPr bwMode="auto">
          <a:xfrm>
            <a:off x="4425949" y="4573588"/>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1" name="Rectangle 43"/>
          <p:cNvSpPr>
            <a:spLocks noChangeArrowheads="1"/>
          </p:cNvSpPr>
          <p:nvPr/>
        </p:nvSpPr>
        <p:spPr bwMode="auto">
          <a:xfrm>
            <a:off x="1331912" y="4902200"/>
            <a:ext cx="3000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(iii)</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2" name="Rectangle 44"/>
          <p:cNvSpPr>
            <a:spLocks noChangeArrowheads="1"/>
          </p:cNvSpPr>
          <p:nvPr/>
        </p:nvSpPr>
        <p:spPr bwMode="auto">
          <a:xfrm>
            <a:off x="1603374" y="4916488"/>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3" name="Rectangle 45"/>
          <p:cNvSpPr>
            <a:spLocks noChangeArrowheads="1"/>
          </p:cNvSpPr>
          <p:nvPr/>
        </p:nvSpPr>
        <p:spPr bwMode="auto">
          <a:xfrm>
            <a:off x="1963737" y="4902200"/>
            <a:ext cx="233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cs typeface="Arial" pitchFamily="34" charset="0"/>
              </a:rPr>
              <a:t>POOLTAB[ </a:t>
            </a:r>
            <a:r>
              <a:rPr kumimoji="0" lang="en-US" b="0" i="0" u="none" strike="noStrike" cap="none" normalizeH="0" baseline="0" dirty="0" err="1" smtClean="0">
                <a:ln>
                  <a:noFill/>
                </a:ln>
                <a:solidFill>
                  <a:srgbClr val="000000"/>
                </a:solidFill>
                <a:effectLst/>
                <a:latin typeface="Calibri" pitchFamily="34" charset="0"/>
                <a:cs typeface="Arial" pitchFamily="34" charset="0"/>
              </a:rPr>
              <a:t>pooltab_ptr</a:t>
            </a:r>
            <a:r>
              <a:rPr kumimoji="0" lang="en-US" b="0" i="0" u="none" strike="noStrike" cap="none" normalizeH="0" baseline="0" dirty="0" smtClean="0">
                <a:ln>
                  <a:noFill/>
                </a:ln>
                <a:solidFill>
                  <a:srgbClr val="000000"/>
                </a:solidFill>
                <a:effectLst/>
                <a:latin typeface="Calibri" pitchFamily="34" charset="0"/>
                <a:cs typeface="Arial" pitchFamily="34"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Rectangle 46"/>
          <p:cNvSpPr>
            <a:spLocks noChangeArrowheads="1"/>
          </p:cNvSpPr>
          <p:nvPr/>
        </p:nvSpPr>
        <p:spPr bwMode="auto">
          <a:xfrm>
            <a:off x="4129087" y="4902200"/>
            <a:ext cx="1038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cs typeface="Arial" pitchFamily="34" charset="0"/>
              </a:rPr>
              <a:t>   </a:t>
            </a:r>
            <a:r>
              <a:rPr kumimoji="0" lang="en-US" b="0" i="0" u="none" strike="noStrike" cap="none" normalizeH="0" baseline="0" dirty="0" err="1" smtClean="0">
                <a:ln>
                  <a:noFill/>
                </a:ln>
                <a:solidFill>
                  <a:srgbClr val="000000"/>
                </a:solidFill>
                <a:effectLst/>
                <a:latin typeface="Calibri" pitchFamily="34" charset="0"/>
                <a:cs typeface="Arial" pitchFamily="34" charset="0"/>
              </a:rPr>
              <a:t>littab_ptr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5" name="Rectangle 47"/>
          <p:cNvSpPr>
            <a:spLocks noChangeArrowheads="1"/>
          </p:cNvSpPr>
          <p:nvPr/>
        </p:nvSpPr>
        <p:spPr bwMode="auto">
          <a:xfrm>
            <a:off x="4937125" y="4902200"/>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8"/>
          <p:cNvSpPr>
            <a:spLocks noChangeArrowheads="1"/>
          </p:cNvSpPr>
          <p:nvPr/>
        </p:nvSpPr>
        <p:spPr bwMode="auto">
          <a:xfrm>
            <a:off x="1015999" y="5232400"/>
            <a:ext cx="168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c)</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7" name="Rectangle 49"/>
          <p:cNvSpPr>
            <a:spLocks noChangeArrowheads="1"/>
          </p:cNvSpPr>
          <p:nvPr/>
        </p:nvSpPr>
        <p:spPr bwMode="auto">
          <a:xfrm>
            <a:off x="1169987" y="5246688"/>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8" name="Rectangle 50"/>
          <p:cNvSpPr>
            <a:spLocks noChangeArrowheads="1"/>
          </p:cNvSpPr>
          <p:nvPr/>
        </p:nvSpPr>
        <p:spPr bwMode="auto">
          <a:xfrm>
            <a:off x="1331912" y="5232400"/>
            <a:ext cx="3405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cs typeface="Arial" pitchFamily="34" charset="0"/>
              </a:rPr>
              <a:t>If a START or ORIGIN statement then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9" name="Rectangle 51"/>
          <p:cNvSpPr>
            <a:spLocks noChangeArrowheads="1"/>
          </p:cNvSpPr>
          <p:nvPr/>
        </p:nvSpPr>
        <p:spPr bwMode="auto">
          <a:xfrm>
            <a:off x="4462462" y="5232400"/>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0" name="Rectangle 52"/>
          <p:cNvSpPr>
            <a:spLocks noChangeArrowheads="1"/>
          </p:cNvSpPr>
          <p:nvPr/>
        </p:nvSpPr>
        <p:spPr bwMode="auto">
          <a:xfrm>
            <a:off x="1331912" y="5619750"/>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1" name="Rectangle 53"/>
          <p:cNvSpPr>
            <a:spLocks noChangeArrowheads="1"/>
          </p:cNvSpPr>
          <p:nvPr/>
        </p:nvSpPr>
        <p:spPr bwMode="auto">
          <a:xfrm>
            <a:off x="1963737" y="5619750"/>
            <a:ext cx="3868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loc_cntr=value specified in operand field;</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2" name="Rectangle 54"/>
          <p:cNvSpPr>
            <a:spLocks noChangeArrowheads="1"/>
          </p:cNvSpPr>
          <p:nvPr/>
        </p:nvSpPr>
        <p:spPr bwMode="auto">
          <a:xfrm>
            <a:off x="5487987" y="5619750"/>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677583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pass I Algorithm</a:t>
            </a:r>
          </a:p>
        </p:txBody>
      </p:sp>
      <p:sp>
        <p:nvSpPr>
          <p:cNvPr id="5" name="AutoShape 5"/>
          <p:cNvSpPr>
            <a:spLocks noChangeAspect="1" noChangeArrowheads="1" noTextEdit="1"/>
          </p:cNvSpPr>
          <p:nvPr/>
        </p:nvSpPr>
        <p:spPr bwMode="auto">
          <a:xfrm>
            <a:off x="-457200" y="1143000"/>
            <a:ext cx="8485188"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7"/>
          <p:cNvSpPr>
            <a:spLocks noChangeArrowheads="1"/>
          </p:cNvSpPr>
          <p:nvPr/>
        </p:nvSpPr>
        <p:spPr bwMode="auto">
          <a:xfrm>
            <a:off x="484188" y="1212850"/>
            <a:ext cx="192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Calibri" pitchFamily="34" charset="0"/>
                <a:cs typeface="Arial" pitchFamily="34" charset="0"/>
              </a:rPr>
              <a:t>d</a:t>
            </a:r>
            <a:r>
              <a:rPr kumimoji="0" lang="en-US" b="0" i="0" u="none" strike="noStrike" cap="none" normalizeH="0" baseline="0" dirty="0" smtClean="0">
                <a:ln>
                  <a:noFill/>
                </a:ln>
                <a:solidFill>
                  <a:srgbClr val="000000"/>
                </a:solidFill>
                <a:effectLst/>
                <a:latin typeface="Calibri" pitchFamily="34" charset="0"/>
                <a:cs typeface="Arial" pitchFamily="34"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8"/>
          <p:cNvSpPr>
            <a:spLocks noChangeArrowheads="1"/>
          </p:cNvSpPr>
          <p:nvPr/>
        </p:nvSpPr>
        <p:spPr bwMode="auto">
          <a:xfrm>
            <a:off x="646113" y="1227138"/>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9"/>
          <p:cNvSpPr>
            <a:spLocks noChangeArrowheads="1"/>
          </p:cNvSpPr>
          <p:nvPr/>
        </p:nvSpPr>
        <p:spPr bwMode="auto">
          <a:xfrm>
            <a:off x="796925" y="1212850"/>
            <a:ext cx="23764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If an EQU statement then</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10"/>
          <p:cNvSpPr>
            <a:spLocks noChangeArrowheads="1"/>
          </p:cNvSpPr>
          <p:nvPr/>
        </p:nvSpPr>
        <p:spPr bwMode="auto">
          <a:xfrm>
            <a:off x="2960688" y="1212850"/>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11"/>
          <p:cNvSpPr>
            <a:spLocks noChangeArrowheads="1"/>
          </p:cNvSpPr>
          <p:nvPr/>
        </p:nvSpPr>
        <p:spPr bwMode="auto">
          <a:xfrm>
            <a:off x="796925" y="1604963"/>
            <a:ext cx="193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2"/>
          <p:cNvSpPr>
            <a:spLocks noChangeArrowheads="1"/>
          </p:cNvSpPr>
          <p:nvPr/>
        </p:nvSpPr>
        <p:spPr bwMode="auto">
          <a:xfrm>
            <a:off x="973138" y="1619250"/>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3"/>
          <p:cNvSpPr>
            <a:spLocks noChangeArrowheads="1"/>
          </p:cNvSpPr>
          <p:nvPr/>
        </p:nvSpPr>
        <p:spPr bwMode="auto">
          <a:xfrm>
            <a:off x="1423988" y="1604963"/>
            <a:ext cx="4468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this_address=value specified in &lt;address spec&gt;;</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4"/>
          <p:cNvSpPr>
            <a:spLocks noChangeArrowheads="1"/>
          </p:cNvSpPr>
          <p:nvPr/>
        </p:nvSpPr>
        <p:spPr bwMode="auto">
          <a:xfrm>
            <a:off x="5470525" y="1604963"/>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5"/>
          <p:cNvSpPr>
            <a:spLocks noChangeArrowheads="1"/>
          </p:cNvSpPr>
          <p:nvPr/>
        </p:nvSpPr>
        <p:spPr bwMode="auto">
          <a:xfrm>
            <a:off x="796925" y="2000250"/>
            <a:ext cx="247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(ii)</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6"/>
          <p:cNvSpPr>
            <a:spLocks noChangeArrowheads="1"/>
          </p:cNvSpPr>
          <p:nvPr/>
        </p:nvSpPr>
        <p:spPr bwMode="auto">
          <a:xfrm>
            <a:off x="1020763" y="2014538"/>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7"/>
          <p:cNvSpPr>
            <a:spLocks noChangeArrowheads="1"/>
          </p:cNvSpPr>
          <p:nvPr/>
        </p:nvSpPr>
        <p:spPr bwMode="auto">
          <a:xfrm>
            <a:off x="1423988" y="2000250"/>
            <a:ext cx="6335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Correct the symtab entry for this_label to (this_label, this_address);</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8"/>
          <p:cNvSpPr>
            <a:spLocks noChangeArrowheads="1"/>
          </p:cNvSpPr>
          <p:nvPr/>
        </p:nvSpPr>
        <p:spPr bwMode="auto">
          <a:xfrm>
            <a:off x="7173913" y="2000250"/>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9"/>
          <p:cNvSpPr>
            <a:spLocks noChangeArrowheads="1"/>
          </p:cNvSpPr>
          <p:nvPr/>
        </p:nvSpPr>
        <p:spPr bwMode="auto">
          <a:xfrm>
            <a:off x="484188" y="2392363"/>
            <a:ext cx="185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e</a:t>
            </a:r>
            <a:r>
              <a:rPr kumimoji="0" lang="en-US" b="0" i="0" u="none" strike="noStrike" cap="none" normalizeH="0" baseline="0" dirty="0" smtClean="0">
                <a:ln>
                  <a:noFill/>
                </a:ln>
                <a:solidFill>
                  <a:srgbClr val="000000"/>
                </a:solidFill>
                <a:effectLst/>
                <a:latin typeface="Calibri" pitchFamily="34" charset="0"/>
                <a:cs typeface="Arial" pitchFamily="34"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Rectangle 20"/>
          <p:cNvSpPr>
            <a:spLocks noChangeArrowheads="1"/>
          </p:cNvSpPr>
          <p:nvPr/>
        </p:nvSpPr>
        <p:spPr bwMode="auto">
          <a:xfrm>
            <a:off x="657225" y="2406650"/>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21"/>
          <p:cNvSpPr>
            <a:spLocks noChangeArrowheads="1"/>
          </p:cNvSpPr>
          <p:nvPr/>
        </p:nvSpPr>
        <p:spPr bwMode="auto">
          <a:xfrm>
            <a:off x="796925" y="2392363"/>
            <a:ext cx="140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If a declaration</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22"/>
          <p:cNvSpPr>
            <a:spLocks noChangeArrowheads="1"/>
          </p:cNvSpPr>
          <p:nvPr/>
        </p:nvSpPr>
        <p:spPr bwMode="auto">
          <a:xfrm>
            <a:off x="2070100" y="2392363"/>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23"/>
          <p:cNvSpPr>
            <a:spLocks noChangeArrowheads="1"/>
          </p:cNvSpPr>
          <p:nvPr/>
        </p:nvSpPr>
        <p:spPr bwMode="auto">
          <a:xfrm>
            <a:off x="796925" y="2786063"/>
            <a:ext cx="193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4"/>
          <p:cNvSpPr>
            <a:spLocks noChangeArrowheads="1"/>
          </p:cNvSpPr>
          <p:nvPr/>
        </p:nvSpPr>
        <p:spPr bwMode="auto">
          <a:xfrm>
            <a:off x="973138" y="2800350"/>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25"/>
          <p:cNvSpPr>
            <a:spLocks noChangeArrowheads="1"/>
          </p:cNvSpPr>
          <p:nvPr/>
        </p:nvSpPr>
        <p:spPr bwMode="auto">
          <a:xfrm>
            <a:off x="1423988" y="2786063"/>
            <a:ext cx="383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Code= code of the declaration statement</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6"/>
          <p:cNvSpPr>
            <a:spLocks noChangeArrowheads="1"/>
          </p:cNvSpPr>
          <p:nvPr/>
        </p:nvSpPr>
        <p:spPr bwMode="auto">
          <a:xfrm>
            <a:off x="4908550" y="2786063"/>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27"/>
          <p:cNvSpPr>
            <a:spLocks noChangeArrowheads="1"/>
          </p:cNvSpPr>
          <p:nvPr/>
        </p:nvSpPr>
        <p:spPr bwMode="auto">
          <a:xfrm>
            <a:off x="796925" y="3178175"/>
            <a:ext cx="247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(ii)</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28"/>
          <p:cNvSpPr>
            <a:spLocks noChangeArrowheads="1"/>
          </p:cNvSpPr>
          <p:nvPr/>
        </p:nvSpPr>
        <p:spPr bwMode="auto">
          <a:xfrm>
            <a:off x="1020763" y="3192463"/>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9"/>
          <p:cNvSpPr>
            <a:spLocks noChangeArrowheads="1"/>
          </p:cNvSpPr>
          <p:nvPr/>
        </p:nvSpPr>
        <p:spPr bwMode="auto">
          <a:xfrm>
            <a:off x="1423988" y="3178175"/>
            <a:ext cx="42211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Size= size of memory area required by DC/DS</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0"/>
          <p:cNvSpPr>
            <a:spLocks noChangeArrowheads="1"/>
          </p:cNvSpPr>
          <p:nvPr/>
        </p:nvSpPr>
        <p:spPr bwMode="auto">
          <a:xfrm>
            <a:off x="5253038" y="3178175"/>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31"/>
          <p:cNvSpPr>
            <a:spLocks noChangeArrowheads="1"/>
          </p:cNvSpPr>
          <p:nvPr/>
        </p:nvSpPr>
        <p:spPr bwMode="auto">
          <a:xfrm>
            <a:off x="796925" y="3570288"/>
            <a:ext cx="3000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(iii)</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32"/>
          <p:cNvSpPr>
            <a:spLocks noChangeArrowheads="1"/>
          </p:cNvSpPr>
          <p:nvPr/>
        </p:nvSpPr>
        <p:spPr bwMode="auto">
          <a:xfrm>
            <a:off x="1066800" y="3584575"/>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2" name="Rectangle 33"/>
          <p:cNvSpPr>
            <a:spLocks noChangeArrowheads="1"/>
          </p:cNvSpPr>
          <p:nvPr/>
        </p:nvSpPr>
        <p:spPr bwMode="auto">
          <a:xfrm>
            <a:off x="1423988" y="3570288"/>
            <a:ext cx="2162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loc_cntr=loc_cntr+size;</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3" name="Rectangle 34"/>
          <p:cNvSpPr>
            <a:spLocks noChangeArrowheads="1"/>
          </p:cNvSpPr>
          <p:nvPr/>
        </p:nvSpPr>
        <p:spPr bwMode="auto">
          <a:xfrm>
            <a:off x="3389313" y="3570288"/>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4" name="Rectangle 35"/>
          <p:cNvSpPr>
            <a:spLocks noChangeArrowheads="1"/>
          </p:cNvSpPr>
          <p:nvPr/>
        </p:nvSpPr>
        <p:spPr bwMode="auto">
          <a:xfrm>
            <a:off x="796925" y="4035425"/>
            <a:ext cx="2984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(iv)</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5" name="Rectangle 36"/>
          <p:cNvSpPr>
            <a:spLocks noChangeArrowheads="1"/>
          </p:cNvSpPr>
          <p:nvPr/>
        </p:nvSpPr>
        <p:spPr bwMode="auto">
          <a:xfrm>
            <a:off x="1066800" y="4049713"/>
            <a:ext cx="6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6" name="Rectangle 37"/>
          <p:cNvSpPr>
            <a:spLocks noChangeArrowheads="1"/>
          </p:cNvSpPr>
          <p:nvPr/>
        </p:nvSpPr>
        <p:spPr bwMode="auto">
          <a:xfrm>
            <a:off x="1423988" y="4035425"/>
            <a:ext cx="2263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Generate IC ’(DL,code)’..</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7" name="Rectangle 38"/>
          <p:cNvSpPr>
            <a:spLocks noChangeArrowheads="1"/>
          </p:cNvSpPr>
          <p:nvPr/>
        </p:nvSpPr>
        <p:spPr bwMode="auto">
          <a:xfrm>
            <a:off x="3497263" y="4035425"/>
            <a:ext cx="5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414372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pass I Algorithm</a:t>
            </a:r>
          </a:p>
        </p:txBody>
      </p:sp>
      <p:grpSp>
        <p:nvGrpSpPr>
          <p:cNvPr id="4" name="Group 8"/>
          <p:cNvGrpSpPr>
            <a:grpSpLocks noChangeAspect="1"/>
          </p:cNvGrpSpPr>
          <p:nvPr/>
        </p:nvGrpSpPr>
        <p:grpSpPr bwMode="auto">
          <a:xfrm>
            <a:off x="317500" y="1066800"/>
            <a:ext cx="8683625" cy="4368800"/>
            <a:chOff x="200" y="1043"/>
            <a:chExt cx="5470" cy="2752"/>
          </a:xfrm>
        </p:grpSpPr>
        <p:sp>
          <p:nvSpPr>
            <p:cNvPr id="5" name="AutoShape 7"/>
            <p:cNvSpPr>
              <a:spLocks noChangeAspect="1" noChangeArrowheads="1" noTextEdit="1"/>
            </p:cNvSpPr>
            <p:nvPr/>
          </p:nvSpPr>
          <p:spPr bwMode="auto">
            <a:xfrm>
              <a:off x="200" y="1043"/>
              <a:ext cx="5470" cy="2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6" name="Rectangle 9"/>
            <p:cNvSpPr>
              <a:spLocks noChangeArrowheads="1"/>
            </p:cNvSpPr>
            <p:nvPr/>
          </p:nvSpPr>
          <p:spPr bwMode="auto">
            <a:xfrm>
              <a:off x="806" y="1077"/>
              <a:ext cx="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Calibri" pitchFamily="34" charset="0"/>
                  <a:cs typeface="Arial" pitchFamily="34" charset="0"/>
                </a:rPr>
                <a:t>f</a:t>
              </a:r>
              <a:r>
                <a:rPr kumimoji="0" lang="en-US" b="0" i="0" u="none" strike="noStrike" cap="none" normalizeH="0" baseline="0" dirty="0" smtClean="0">
                  <a:ln>
                    <a:noFill/>
                  </a:ln>
                  <a:solidFill>
                    <a:srgbClr val="000000"/>
                  </a:solidFill>
                  <a:effectLst/>
                  <a:latin typeface="Calibri" pitchFamily="34" charset="0"/>
                  <a:cs typeface="Arial" pitchFamily="34"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10"/>
            <p:cNvSpPr>
              <a:spLocks noChangeArrowheads="1"/>
            </p:cNvSpPr>
            <p:nvPr/>
          </p:nvSpPr>
          <p:spPr bwMode="auto">
            <a:xfrm>
              <a:off x="911" y="1084"/>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11"/>
            <p:cNvSpPr>
              <a:spLocks noChangeArrowheads="1"/>
            </p:cNvSpPr>
            <p:nvPr/>
          </p:nvSpPr>
          <p:spPr bwMode="auto">
            <a:xfrm>
              <a:off x="1008" y="1077"/>
              <a:ext cx="187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If an imperative statement then</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12"/>
            <p:cNvSpPr>
              <a:spLocks noChangeArrowheads="1"/>
            </p:cNvSpPr>
            <p:nvPr/>
          </p:nvSpPr>
          <p:spPr bwMode="auto">
            <a:xfrm>
              <a:off x="2752" y="1077"/>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13"/>
            <p:cNvSpPr>
              <a:spLocks noChangeArrowheads="1"/>
            </p:cNvSpPr>
            <p:nvPr/>
          </p:nvSpPr>
          <p:spPr bwMode="auto">
            <a:xfrm>
              <a:off x="1008" y="1265"/>
              <a:ext cx="12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4"/>
            <p:cNvSpPr>
              <a:spLocks noChangeArrowheads="1"/>
            </p:cNvSpPr>
            <p:nvPr/>
          </p:nvSpPr>
          <p:spPr bwMode="auto">
            <a:xfrm>
              <a:off x="1122" y="1272"/>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pitchFamily="34" charset="0"/>
                  <a:cs typeface="Arial" pitchFamily="34"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5"/>
            <p:cNvSpPr>
              <a:spLocks noChangeArrowheads="1"/>
            </p:cNvSpPr>
            <p:nvPr/>
          </p:nvSpPr>
          <p:spPr bwMode="auto">
            <a:xfrm>
              <a:off x="1413" y="1265"/>
              <a:ext cx="21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Code= machine opcode from OPTAB</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6"/>
            <p:cNvSpPr>
              <a:spLocks noChangeArrowheads="1"/>
            </p:cNvSpPr>
            <p:nvPr/>
          </p:nvSpPr>
          <p:spPr bwMode="auto">
            <a:xfrm>
              <a:off x="3402" y="1265"/>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7"/>
            <p:cNvSpPr>
              <a:spLocks noChangeArrowheads="1"/>
            </p:cNvSpPr>
            <p:nvPr/>
          </p:nvSpPr>
          <p:spPr bwMode="auto">
            <a:xfrm>
              <a:off x="1008" y="1455"/>
              <a:ext cx="15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(ii)</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8"/>
            <p:cNvSpPr>
              <a:spLocks noChangeArrowheads="1"/>
            </p:cNvSpPr>
            <p:nvPr/>
          </p:nvSpPr>
          <p:spPr bwMode="auto">
            <a:xfrm>
              <a:off x="1153" y="1462"/>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9"/>
            <p:cNvSpPr>
              <a:spLocks noChangeArrowheads="1"/>
            </p:cNvSpPr>
            <p:nvPr/>
          </p:nvSpPr>
          <p:spPr bwMode="auto">
            <a:xfrm>
              <a:off x="1413" y="1455"/>
              <a:ext cx="293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loc_cntr=loc_cntr+instruction length from OPTAB;</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20"/>
            <p:cNvSpPr>
              <a:spLocks noChangeArrowheads="1"/>
            </p:cNvSpPr>
            <p:nvPr/>
          </p:nvSpPr>
          <p:spPr bwMode="auto">
            <a:xfrm>
              <a:off x="4149" y="1455"/>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21"/>
            <p:cNvSpPr>
              <a:spLocks noChangeArrowheads="1"/>
            </p:cNvSpPr>
            <p:nvPr/>
          </p:nvSpPr>
          <p:spPr bwMode="auto">
            <a:xfrm>
              <a:off x="1008" y="1644"/>
              <a:ext cx="1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cs typeface="Arial" pitchFamily="34" charset="0"/>
                </a:rPr>
                <a:t>(iii)</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Rectangle 22"/>
            <p:cNvSpPr>
              <a:spLocks noChangeArrowheads="1"/>
            </p:cNvSpPr>
            <p:nvPr/>
          </p:nvSpPr>
          <p:spPr bwMode="auto">
            <a:xfrm>
              <a:off x="1182" y="1651"/>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23"/>
            <p:cNvSpPr>
              <a:spLocks noChangeArrowheads="1"/>
            </p:cNvSpPr>
            <p:nvPr/>
          </p:nvSpPr>
          <p:spPr bwMode="auto">
            <a:xfrm>
              <a:off x="1413" y="1644"/>
              <a:ext cx="5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if operan</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24"/>
            <p:cNvSpPr>
              <a:spLocks noChangeArrowheads="1"/>
            </p:cNvSpPr>
            <p:nvPr/>
          </p:nvSpPr>
          <p:spPr bwMode="auto">
            <a:xfrm>
              <a:off x="1918" y="1644"/>
              <a:ext cx="10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cs typeface="Arial" pitchFamily="34" charset="0"/>
                </a:rPr>
                <a:t>d is a literal then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ectangle 25"/>
            <p:cNvSpPr>
              <a:spLocks noChangeArrowheads="1"/>
            </p:cNvSpPr>
            <p:nvPr/>
          </p:nvSpPr>
          <p:spPr bwMode="auto">
            <a:xfrm>
              <a:off x="2848" y="1644"/>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6"/>
            <p:cNvSpPr>
              <a:spLocks noChangeArrowheads="1"/>
            </p:cNvSpPr>
            <p:nvPr/>
          </p:nvSpPr>
          <p:spPr bwMode="auto">
            <a:xfrm>
              <a:off x="1413" y="1834"/>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27"/>
            <p:cNvSpPr>
              <a:spLocks noChangeArrowheads="1"/>
            </p:cNvSpPr>
            <p:nvPr/>
          </p:nvSpPr>
          <p:spPr bwMode="auto">
            <a:xfrm>
              <a:off x="1817" y="1834"/>
              <a:ext cx="204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this_literal=literal in operand field;</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8"/>
            <p:cNvSpPr>
              <a:spLocks noChangeArrowheads="1"/>
            </p:cNvSpPr>
            <p:nvPr/>
          </p:nvSpPr>
          <p:spPr bwMode="auto">
            <a:xfrm>
              <a:off x="3716" y="1834"/>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29"/>
            <p:cNvSpPr>
              <a:spLocks noChangeArrowheads="1"/>
            </p:cNvSpPr>
            <p:nvPr/>
          </p:nvSpPr>
          <p:spPr bwMode="auto">
            <a:xfrm>
              <a:off x="1413" y="2023"/>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30"/>
            <p:cNvSpPr>
              <a:spLocks noChangeArrowheads="1"/>
            </p:cNvSpPr>
            <p:nvPr/>
          </p:nvSpPr>
          <p:spPr bwMode="auto">
            <a:xfrm>
              <a:off x="1817" y="2023"/>
              <a:ext cx="177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LITTAB[littab_ptr]=this_literal;</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31"/>
            <p:cNvSpPr>
              <a:spLocks noChangeArrowheads="1"/>
            </p:cNvSpPr>
            <p:nvPr/>
          </p:nvSpPr>
          <p:spPr bwMode="auto">
            <a:xfrm>
              <a:off x="3477" y="2023"/>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2"/>
            <p:cNvSpPr>
              <a:spLocks noChangeArrowheads="1"/>
            </p:cNvSpPr>
            <p:nvPr/>
          </p:nvSpPr>
          <p:spPr bwMode="auto">
            <a:xfrm>
              <a:off x="1413" y="2211"/>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33"/>
            <p:cNvSpPr>
              <a:spLocks noChangeArrowheads="1"/>
            </p:cNvSpPr>
            <p:nvPr/>
          </p:nvSpPr>
          <p:spPr bwMode="auto">
            <a:xfrm>
              <a:off x="1817" y="2211"/>
              <a:ext cx="14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alibri" pitchFamily="34" charset="0"/>
                  <a:cs typeface="Arial" pitchFamily="34" charset="0"/>
                </a:rPr>
                <a:t>littab_ptr</a:t>
              </a:r>
              <a:r>
                <a:rPr kumimoji="0" lang="en-US" b="0" i="0" u="none" strike="noStrike" cap="none" normalizeH="0" baseline="0" dirty="0" smtClean="0">
                  <a:ln>
                    <a:noFill/>
                  </a:ln>
                  <a:solidFill>
                    <a:srgbClr val="000000"/>
                  </a:solidFill>
                  <a:effectLst/>
                  <a:latin typeface="Calibri" pitchFamily="34" charset="0"/>
                  <a:cs typeface="Arial" pitchFamily="34" charset="0"/>
                </a:rPr>
                <a:t>= </a:t>
              </a:r>
              <a:r>
                <a:rPr kumimoji="0" lang="en-US" b="0" i="0" u="none" strike="noStrike" cap="none" normalizeH="0" baseline="0" dirty="0" err="1" smtClean="0">
                  <a:ln>
                    <a:noFill/>
                  </a:ln>
                  <a:solidFill>
                    <a:srgbClr val="000000"/>
                  </a:solidFill>
                  <a:effectLst/>
                  <a:latin typeface="Calibri" pitchFamily="34" charset="0"/>
                  <a:cs typeface="Arial" pitchFamily="34" charset="0"/>
                </a:rPr>
                <a:t>littab_ptr</a:t>
              </a:r>
              <a:r>
                <a:rPr kumimoji="0" lang="en-US" b="0" i="0" u="none" strike="noStrike" cap="none" normalizeH="0" baseline="0" dirty="0" smtClean="0">
                  <a:ln>
                    <a:noFill/>
                  </a:ln>
                  <a:solidFill>
                    <a:srgbClr val="000000"/>
                  </a:solidFill>
                  <a:effectLst/>
                  <a:latin typeface="Calibri" pitchFamily="34" charset="0"/>
                  <a:cs typeface="Arial" pitchFamily="34" charset="0"/>
                </a:rPr>
                <a:t> +1;</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Rectangle 34"/>
            <p:cNvSpPr>
              <a:spLocks noChangeArrowheads="1"/>
            </p:cNvSpPr>
            <p:nvPr/>
          </p:nvSpPr>
          <p:spPr bwMode="auto">
            <a:xfrm>
              <a:off x="3151" y="2211"/>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2" name="Rectangle 35"/>
            <p:cNvSpPr>
              <a:spLocks noChangeArrowheads="1"/>
            </p:cNvSpPr>
            <p:nvPr/>
          </p:nvSpPr>
          <p:spPr bwMode="auto">
            <a:xfrm>
              <a:off x="1413" y="2401"/>
              <a:ext cx="23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else</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3" name="Rectangle 36"/>
            <p:cNvSpPr>
              <a:spLocks noChangeArrowheads="1"/>
            </p:cNvSpPr>
            <p:nvPr/>
          </p:nvSpPr>
          <p:spPr bwMode="auto">
            <a:xfrm>
              <a:off x="1631" y="2401"/>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4" name="Rectangle 37"/>
            <p:cNvSpPr>
              <a:spLocks noChangeArrowheads="1"/>
            </p:cNvSpPr>
            <p:nvPr/>
          </p:nvSpPr>
          <p:spPr bwMode="auto">
            <a:xfrm>
              <a:off x="1413" y="2590"/>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5" name="Rectangle 38"/>
            <p:cNvSpPr>
              <a:spLocks noChangeArrowheads="1"/>
            </p:cNvSpPr>
            <p:nvPr/>
          </p:nvSpPr>
          <p:spPr bwMode="auto">
            <a:xfrm>
              <a:off x="1817" y="2590"/>
              <a:ext cx="272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this_entry= SYMTAB entry number of operand</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6" name="Rectangle 39"/>
            <p:cNvSpPr>
              <a:spLocks noChangeArrowheads="1"/>
            </p:cNvSpPr>
            <p:nvPr/>
          </p:nvSpPr>
          <p:spPr bwMode="auto">
            <a:xfrm>
              <a:off x="4353" y="2590"/>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7" name="Rectangle 40"/>
            <p:cNvSpPr>
              <a:spLocks noChangeArrowheads="1"/>
            </p:cNvSpPr>
            <p:nvPr/>
          </p:nvSpPr>
          <p:spPr bwMode="auto">
            <a:xfrm>
              <a:off x="1413" y="2779"/>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41"/>
            <p:cNvSpPr>
              <a:spLocks noChangeArrowheads="1"/>
            </p:cNvSpPr>
            <p:nvPr/>
          </p:nvSpPr>
          <p:spPr bwMode="auto">
            <a:xfrm>
              <a:off x="1817" y="2779"/>
              <a:ext cx="219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generate IC ‘(IS, code)(S, this_entry)’;</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9" name="Rectangle 42"/>
            <p:cNvSpPr>
              <a:spLocks noChangeArrowheads="1"/>
            </p:cNvSpPr>
            <p:nvPr/>
          </p:nvSpPr>
          <p:spPr bwMode="auto">
            <a:xfrm>
              <a:off x="3852" y="2779"/>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0" name="Rectangle 43"/>
            <p:cNvSpPr>
              <a:spLocks noChangeArrowheads="1"/>
            </p:cNvSpPr>
            <p:nvPr/>
          </p:nvSpPr>
          <p:spPr bwMode="auto">
            <a:xfrm>
              <a:off x="402" y="2969"/>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Calibri" pitchFamily="34" charset="0"/>
                  <a:cs typeface="Arial" pitchFamily="34" charset="0"/>
                </a:rPr>
                <a:t>3</a:t>
              </a:r>
              <a:r>
                <a:rPr kumimoji="0" lang="en-US" b="0" i="0" u="none" strike="noStrike" cap="none" normalizeH="0" baseline="0" dirty="0" smtClean="0">
                  <a:ln>
                    <a:noFill/>
                  </a:ln>
                  <a:solidFill>
                    <a:srgbClr val="000000"/>
                  </a:solidFill>
                  <a:effectLst/>
                  <a:latin typeface="Calibri" pitchFamily="34" charset="0"/>
                  <a:cs typeface="Arial" pitchFamily="34"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Rectangle 44"/>
            <p:cNvSpPr>
              <a:spLocks noChangeArrowheads="1"/>
            </p:cNvSpPr>
            <p:nvPr/>
          </p:nvSpPr>
          <p:spPr bwMode="auto">
            <a:xfrm>
              <a:off x="511" y="2976"/>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2" name="Rectangle 45"/>
            <p:cNvSpPr>
              <a:spLocks noChangeArrowheads="1"/>
            </p:cNvSpPr>
            <p:nvPr/>
          </p:nvSpPr>
          <p:spPr bwMode="auto">
            <a:xfrm>
              <a:off x="604" y="2969"/>
              <a:ext cx="16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(processing END statement)</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3" name="Rectangle 46"/>
            <p:cNvSpPr>
              <a:spLocks noChangeArrowheads="1"/>
            </p:cNvSpPr>
            <p:nvPr/>
          </p:nvSpPr>
          <p:spPr bwMode="auto">
            <a:xfrm>
              <a:off x="2131" y="2969"/>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47"/>
            <p:cNvSpPr>
              <a:spLocks noChangeArrowheads="1"/>
            </p:cNvSpPr>
            <p:nvPr/>
          </p:nvSpPr>
          <p:spPr bwMode="auto">
            <a:xfrm>
              <a:off x="806" y="3157"/>
              <a:ext cx="1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a)</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5" name="Rectangle 48"/>
            <p:cNvSpPr>
              <a:spLocks noChangeArrowheads="1"/>
            </p:cNvSpPr>
            <p:nvPr/>
          </p:nvSpPr>
          <p:spPr bwMode="auto">
            <a:xfrm>
              <a:off x="911" y="3164"/>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9"/>
            <p:cNvSpPr>
              <a:spLocks noChangeArrowheads="1"/>
            </p:cNvSpPr>
            <p:nvPr/>
          </p:nvSpPr>
          <p:spPr bwMode="auto">
            <a:xfrm>
              <a:off x="1008" y="3157"/>
              <a:ext cx="51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Perform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7" name="Rectangle 50"/>
            <p:cNvSpPr>
              <a:spLocks noChangeArrowheads="1"/>
            </p:cNvSpPr>
            <p:nvPr/>
          </p:nvSpPr>
          <p:spPr bwMode="auto">
            <a:xfrm>
              <a:off x="1491" y="3157"/>
              <a:ext cx="4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step2(b)</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8" name="Rectangle 51"/>
            <p:cNvSpPr>
              <a:spLocks noChangeArrowheads="1"/>
            </p:cNvSpPr>
            <p:nvPr/>
          </p:nvSpPr>
          <p:spPr bwMode="auto">
            <a:xfrm>
              <a:off x="1946" y="3157"/>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49" name="Rectangle 52"/>
            <p:cNvSpPr>
              <a:spLocks noChangeArrowheads="1"/>
            </p:cNvSpPr>
            <p:nvPr/>
          </p:nvSpPr>
          <p:spPr bwMode="auto">
            <a:xfrm>
              <a:off x="806" y="3347"/>
              <a:ext cx="1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b)</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0" name="Rectangle 53"/>
            <p:cNvSpPr>
              <a:spLocks noChangeArrowheads="1"/>
            </p:cNvSpPr>
            <p:nvPr/>
          </p:nvSpPr>
          <p:spPr bwMode="auto">
            <a:xfrm>
              <a:off x="918" y="3354"/>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1" name="Rectangle 54"/>
            <p:cNvSpPr>
              <a:spLocks noChangeArrowheads="1"/>
            </p:cNvSpPr>
            <p:nvPr/>
          </p:nvSpPr>
          <p:spPr bwMode="auto">
            <a:xfrm>
              <a:off x="1008" y="3347"/>
              <a:ext cx="12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Generate IC ‘(AD,02)’</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2" name="Rectangle 55"/>
            <p:cNvSpPr>
              <a:spLocks noChangeArrowheads="1"/>
            </p:cNvSpPr>
            <p:nvPr/>
          </p:nvSpPr>
          <p:spPr bwMode="auto">
            <a:xfrm>
              <a:off x="2169" y="3347"/>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3" name="Rectangle 56"/>
            <p:cNvSpPr>
              <a:spLocks noChangeArrowheads="1"/>
            </p:cNvSpPr>
            <p:nvPr/>
          </p:nvSpPr>
          <p:spPr bwMode="auto">
            <a:xfrm>
              <a:off x="806" y="3570"/>
              <a:ext cx="1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c)</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4" name="Rectangle 57"/>
            <p:cNvSpPr>
              <a:spLocks noChangeArrowheads="1"/>
            </p:cNvSpPr>
            <p:nvPr/>
          </p:nvSpPr>
          <p:spPr bwMode="auto">
            <a:xfrm>
              <a:off x="905" y="3577"/>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5" name="Rectangle 58"/>
            <p:cNvSpPr>
              <a:spLocks noChangeArrowheads="1"/>
            </p:cNvSpPr>
            <p:nvPr/>
          </p:nvSpPr>
          <p:spPr bwMode="auto">
            <a:xfrm>
              <a:off x="1008" y="3570"/>
              <a:ext cx="72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Go to pass II</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59"/>
            <p:cNvSpPr>
              <a:spLocks noChangeArrowheads="1"/>
            </p:cNvSpPr>
            <p:nvPr/>
          </p:nvSpPr>
          <p:spPr bwMode="auto">
            <a:xfrm>
              <a:off x="1681" y="3570"/>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cs typeface="Arial" pitchFamily="34" charset="0"/>
                </a:rPr>
                <a: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413147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Elements of Assembly Language Programming</a:t>
            </a:r>
          </a:p>
        </p:txBody>
      </p:sp>
      <p:sp>
        <p:nvSpPr>
          <p:cNvPr id="3" name="Content Placeholder 2"/>
          <p:cNvSpPr>
            <a:spLocks noGrp="1"/>
          </p:cNvSpPr>
          <p:nvPr>
            <p:ph idx="1"/>
          </p:nvPr>
        </p:nvSpPr>
        <p:spPr/>
        <p:txBody>
          <a:bodyPr/>
          <a:lstStyle/>
          <a:p>
            <a:pPr marL="457200" indent="-457200">
              <a:buFont typeface="+mj-lt"/>
              <a:buAutoNum type="alphaUcPeriod" startAt="2"/>
            </a:pPr>
            <a:r>
              <a:rPr lang="en-US" dirty="0"/>
              <a:t>Statement format</a:t>
            </a:r>
          </a:p>
          <a:p>
            <a:pPr lvl="1"/>
            <a:r>
              <a:rPr lang="en-US" dirty="0"/>
              <a:t>An assembly language statement has the following </a:t>
            </a:r>
            <a:r>
              <a:rPr lang="en-US" dirty="0" smtClean="0"/>
              <a:t>format:</a:t>
            </a:r>
          </a:p>
          <a:p>
            <a:pPr marL="457200" lvl="1" indent="0" algn="ctr">
              <a:buNone/>
            </a:pPr>
            <a:r>
              <a:rPr lang="en-US" dirty="0" smtClean="0">
                <a:solidFill>
                  <a:schemeClr val="tx2"/>
                </a:solidFill>
              </a:rPr>
              <a:t>[</a:t>
            </a:r>
            <a:r>
              <a:rPr lang="en-US" dirty="0">
                <a:solidFill>
                  <a:schemeClr val="tx2"/>
                </a:solidFill>
              </a:rPr>
              <a:t>Label] &lt;Opcode&gt; &lt;operand specification&gt;[,&lt;operand specification&gt;..]</a:t>
            </a:r>
          </a:p>
          <a:p>
            <a:pPr lvl="1"/>
            <a:r>
              <a:rPr lang="en-US" dirty="0" smtClean="0"/>
              <a:t>&lt;</a:t>
            </a:r>
            <a:r>
              <a:rPr lang="en-US" dirty="0"/>
              <a:t>operand specification&gt; has the following syntax:</a:t>
            </a:r>
          </a:p>
          <a:p>
            <a:pPr marL="457200" lvl="1" indent="0" algn="ctr">
              <a:buNone/>
            </a:pPr>
            <a:r>
              <a:rPr lang="en-US" dirty="0">
                <a:solidFill>
                  <a:schemeClr val="tx2"/>
                </a:solidFill>
              </a:rPr>
              <a:t>&lt;symbolic name&gt; [± &lt;displacement&gt; ] [(&lt;index register</a:t>
            </a:r>
            <a:r>
              <a:rPr lang="en-US" dirty="0" smtClean="0">
                <a:solidFill>
                  <a:schemeClr val="tx2"/>
                </a:solidFill>
              </a:rPr>
              <a:t>&gt;)]</a:t>
            </a:r>
            <a:endParaRPr lang="en-US" dirty="0">
              <a:solidFill>
                <a:schemeClr val="tx2"/>
              </a:solidFill>
            </a:endParaRPr>
          </a:p>
        </p:txBody>
      </p:sp>
    </p:spTree>
    <p:extLst>
      <p:ext uri="{BB962C8B-B14F-4D97-AF65-F5344CB8AC3E}">
        <p14:creationId xmlns:p14="http://schemas.microsoft.com/office/powerpoint/2010/main" val="422248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code forms</a:t>
            </a:r>
          </a:p>
        </p:txBody>
      </p:sp>
      <p:sp>
        <p:nvSpPr>
          <p:cNvPr id="3" name="Content Placeholder 2"/>
          <p:cNvSpPr>
            <a:spLocks noGrp="1"/>
          </p:cNvSpPr>
          <p:nvPr>
            <p:ph idx="1"/>
          </p:nvPr>
        </p:nvSpPr>
        <p:spPr/>
        <p:txBody>
          <a:bodyPr/>
          <a:lstStyle/>
          <a:p>
            <a:r>
              <a:rPr lang="en-US" dirty="0"/>
              <a:t>Intermediate code consist of a set of IC units, each unit consisting of the following three fields</a:t>
            </a:r>
          </a:p>
          <a:p>
            <a:pPr marL="731520" lvl="1" indent="-457200">
              <a:buFont typeface="+mj-lt"/>
              <a:buAutoNum type="arabicPeriod"/>
            </a:pPr>
            <a:r>
              <a:rPr lang="en-US" dirty="0"/>
              <a:t>Address</a:t>
            </a:r>
          </a:p>
          <a:p>
            <a:pPr marL="731520" lvl="1" indent="-457200">
              <a:buFont typeface="+mj-lt"/>
              <a:buAutoNum type="arabicPeriod"/>
            </a:pPr>
            <a:r>
              <a:rPr lang="en-US" dirty="0"/>
              <a:t>Representation of mnemonics opcode</a:t>
            </a:r>
          </a:p>
          <a:p>
            <a:pPr marL="731520" lvl="1" indent="-457200">
              <a:buFont typeface="+mj-lt"/>
              <a:buAutoNum type="arabicPeriod"/>
            </a:pPr>
            <a:r>
              <a:rPr lang="en-US" dirty="0"/>
              <a:t>Representation of </a:t>
            </a:r>
            <a:r>
              <a:rPr lang="en-US" dirty="0" smtClean="0"/>
              <a:t>operands</a:t>
            </a:r>
            <a:endParaRPr lang="en-US" dirty="0"/>
          </a:p>
        </p:txBody>
      </p:sp>
    </p:spTree>
    <p:extLst>
      <p:ext uri="{BB962C8B-B14F-4D97-AF65-F5344CB8AC3E}">
        <p14:creationId xmlns:p14="http://schemas.microsoft.com/office/powerpoint/2010/main" val="313917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Intermediate code forms</a:t>
            </a:r>
          </a:p>
        </p:txBody>
      </p:sp>
      <p:sp>
        <p:nvSpPr>
          <p:cNvPr id="3" name="Content Placeholder 2"/>
          <p:cNvSpPr>
            <a:spLocks noGrp="1"/>
          </p:cNvSpPr>
          <p:nvPr>
            <p:ph idx="1"/>
          </p:nvPr>
        </p:nvSpPr>
        <p:spPr/>
        <p:txBody>
          <a:bodyPr/>
          <a:lstStyle/>
          <a:p>
            <a:r>
              <a:rPr lang="en-US" dirty="0"/>
              <a:t>Mnemonics field</a:t>
            </a:r>
          </a:p>
          <a:p>
            <a:pPr lvl="1">
              <a:buFont typeface="Wingdings" pitchFamily="2" charset="2"/>
              <a:buChar char="§"/>
            </a:pPr>
            <a:r>
              <a:rPr lang="en-US" dirty="0"/>
              <a:t>The mnemonics field contains a pair of the form</a:t>
            </a:r>
          </a:p>
          <a:p>
            <a:pPr marL="320040" lvl="1" indent="0">
              <a:buNone/>
            </a:pPr>
            <a:r>
              <a:rPr lang="en-US" dirty="0"/>
              <a:t>		</a:t>
            </a:r>
            <a:r>
              <a:rPr lang="en-US" dirty="0">
                <a:solidFill>
                  <a:srgbClr val="2D1DFF"/>
                </a:solidFill>
              </a:rPr>
              <a:t>(statement class, code)</a:t>
            </a:r>
          </a:p>
          <a:p>
            <a:pPr lvl="1">
              <a:buFont typeface="Wingdings" pitchFamily="2" charset="2"/>
              <a:buChar char="§"/>
            </a:pPr>
            <a:r>
              <a:rPr lang="en-US" dirty="0"/>
              <a:t>Where statement class can be one of IS, DL, and AD standing for imperative statement, declaration statement and assembler directive respectively.</a:t>
            </a:r>
          </a:p>
          <a:p>
            <a:pPr lvl="1">
              <a:buFont typeface="Wingdings" pitchFamily="2" charset="2"/>
              <a:buChar char="§"/>
            </a:pPr>
            <a:r>
              <a:rPr lang="en-US" dirty="0"/>
              <a:t>For imperative statement, code is the </a:t>
            </a:r>
            <a:r>
              <a:rPr lang="en-US" i="1" dirty="0">
                <a:solidFill>
                  <a:srgbClr val="FF0000"/>
                </a:solidFill>
              </a:rPr>
              <a:t>instruction opcode </a:t>
            </a:r>
            <a:r>
              <a:rPr lang="en-US" dirty="0"/>
              <a:t>in the machine language.</a:t>
            </a:r>
          </a:p>
          <a:p>
            <a:pPr lvl="1">
              <a:buFont typeface="Wingdings" pitchFamily="2" charset="2"/>
              <a:buChar char="§"/>
            </a:pPr>
            <a:r>
              <a:rPr lang="en-US" dirty="0"/>
              <a:t>For declarations and assembler directives, code is an </a:t>
            </a:r>
            <a:r>
              <a:rPr lang="en-US" i="1" dirty="0">
                <a:solidFill>
                  <a:srgbClr val="FF0000"/>
                </a:solidFill>
              </a:rPr>
              <a:t>ordinal number </a:t>
            </a:r>
            <a:r>
              <a:rPr lang="en-US" dirty="0"/>
              <a:t>within the class.</a:t>
            </a:r>
          </a:p>
          <a:p>
            <a:pPr lvl="1">
              <a:buFont typeface="Wingdings" pitchFamily="2" charset="2"/>
              <a:buChar char="§"/>
            </a:pPr>
            <a:r>
              <a:rPr lang="en-US" dirty="0"/>
              <a:t>Thus, (AD, 01) stands for assembler directive number 1 which is the directive START</a:t>
            </a:r>
            <a:r>
              <a:rPr lang="en-US" dirty="0" smtClean="0"/>
              <a:t>.</a:t>
            </a:r>
            <a:endParaRPr lang="en-US" dirty="0"/>
          </a:p>
        </p:txBody>
      </p:sp>
    </p:spTree>
    <p:extLst>
      <p:ext uri="{BB962C8B-B14F-4D97-AF65-F5344CB8AC3E}">
        <p14:creationId xmlns:p14="http://schemas.microsoft.com/office/powerpoint/2010/main" val="57740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code forms</a:t>
            </a:r>
          </a:p>
        </p:txBody>
      </p:sp>
      <p:graphicFrame>
        <p:nvGraphicFramePr>
          <p:cNvPr id="4" name="Table 3"/>
          <p:cNvGraphicFramePr>
            <a:graphicFrameLocks noGrp="1"/>
          </p:cNvGraphicFramePr>
          <p:nvPr>
            <p:extLst>
              <p:ext uri="{D42A27DB-BD31-4B8C-83A1-F6EECF244321}">
                <p14:modId xmlns:p14="http://schemas.microsoft.com/office/powerpoint/2010/main" val="1826620469"/>
              </p:ext>
            </p:extLst>
          </p:nvPr>
        </p:nvGraphicFramePr>
        <p:xfrm>
          <a:off x="1280448" y="2394430"/>
          <a:ext cx="6568152" cy="2099352"/>
        </p:xfrm>
        <a:graphic>
          <a:graphicData uri="http://schemas.openxmlformats.org/drawingml/2006/table">
            <a:tbl>
              <a:tblPr firstRow="1" firstCol="1" bandRow="1">
                <a:tableStyleId>{5C22544A-7EE6-4342-B048-85BDC9FD1C3A}</a:tableStyleId>
              </a:tblPr>
              <a:tblGrid>
                <a:gridCol w="688091"/>
                <a:gridCol w="869678"/>
                <a:gridCol w="987620"/>
                <a:gridCol w="1167590"/>
                <a:gridCol w="396081"/>
                <a:gridCol w="1529741"/>
                <a:gridCol w="929351"/>
              </a:tblGrid>
              <a:tr h="916230">
                <a:tc gridSpan="3">
                  <a:txBody>
                    <a:bodyPr/>
                    <a:lstStyle/>
                    <a:p>
                      <a:pPr marL="0" marR="0" algn="ctr">
                        <a:lnSpc>
                          <a:spcPct val="115000"/>
                        </a:lnSpc>
                        <a:spcBef>
                          <a:spcPts val="300"/>
                        </a:spcBef>
                        <a:spcAft>
                          <a:spcPts val="300"/>
                        </a:spcAft>
                        <a:tabLst>
                          <a:tab pos="742950" algn="l"/>
                        </a:tabLst>
                      </a:pPr>
                      <a:r>
                        <a:rPr lang="en-US" sz="2400" dirty="0">
                          <a:effectLst/>
                        </a:rPr>
                        <a:t>Declaration </a:t>
                      </a:r>
                      <a:r>
                        <a:rPr lang="en-US" sz="2400" dirty="0" smtClean="0">
                          <a:effectLst/>
                        </a:rPr>
                        <a:t>statement</a:t>
                      </a:r>
                      <a:endParaRPr lang="en-US" sz="24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pPr marL="0" marR="0" algn="just">
                        <a:lnSpc>
                          <a:spcPct val="115000"/>
                        </a:lnSpc>
                        <a:spcBef>
                          <a:spcPts val="300"/>
                        </a:spcBef>
                        <a:spcAft>
                          <a:spcPts val="300"/>
                        </a:spcAft>
                        <a:tabLst>
                          <a:tab pos="742950" algn="l"/>
                        </a:tabLst>
                      </a:pPr>
                      <a:endParaRPr lang="en-US" sz="2400" dirty="0">
                        <a:effectLst/>
                        <a:latin typeface="Calibri"/>
                        <a:ea typeface="Calibri"/>
                        <a:cs typeface="Times New Roman"/>
                      </a:endParaRPr>
                    </a:p>
                  </a:txBody>
                  <a:tcPr marL="68580" marR="68580" marT="0" marB="0"/>
                </a:tc>
                <a:tc gridSpan="4">
                  <a:txBody>
                    <a:bodyPr/>
                    <a:lstStyle/>
                    <a:p>
                      <a:pPr marL="0" marR="0" algn="ctr">
                        <a:lnSpc>
                          <a:spcPct val="115000"/>
                        </a:lnSpc>
                        <a:spcBef>
                          <a:spcPts val="300"/>
                        </a:spcBef>
                        <a:spcAft>
                          <a:spcPts val="300"/>
                        </a:spcAft>
                        <a:tabLst>
                          <a:tab pos="742950" algn="l"/>
                        </a:tabLst>
                      </a:pPr>
                      <a:r>
                        <a:rPr lang="en-US" sz="2400" dirty="0">
                          <a:effectLst/>
                        </a:rPr>
                        <a:t>Assembler directive</a:t>
                      </a:r>
                      <a:endParaRPr lang="en-US" sz="24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94374">
                <a:tc>
                  <a:txBody>
                    <a:bodyPr/>
                    <a:lstStyle/>
                    <a:p>
                      <a:pPr marL="0" marR="0" algn="ctr">
                        <a:lnSpc>
                          <a:spcPct val="115000"/>
                        </a:lnSpc>
                        <a:spcBef>
                          <a:spcPts val="300"/>
                        </a:spcBef>
                        <a:spcAft>
                          <a:spcPts val="300"/>
                        </a:spcAft>
                        <a:tabLst>
                          <a:tab pos="742950" algn="l"/>
                        </a:tabLst>
                      </a:pPr>
                      <a:r>
                        <a:rPr lang="en-US" sz="2000">
                          <a:effectLst/>
                        </a:rPr>
                        <a:t>DC</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01</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 </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START</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01</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EQU</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04</a:t>
                      </a:r>
                      <a:endParaRPr lang="en-US" sz="2000" b="1">
                        <a:effectLst/>
                        <a:latin typeface="Calibri"/>
                        <a:ea typeface="Calibri"/>
                        <a:cs typeface="Times New Roman"/>
                      </a:endParaRPr>
                    </a:p>
                  </a:txBody>
                  <a:tcPr marL="68580" marR="68580" marT="0" marB="0" anchor="ctr"/>
                </a:tc>
              </a:tr>
              <a:tr h="394374">
                <a:tc>
                  <a:txBody>
                    <a:bodyPr/>
                    <a:lstStyle/>
                    <a:p>
                      <a:pPr marL="0" marR="0" algn="ctr">
                        <a:lnSpc>
                          <a:spcPct val="115000"/>
                        </a:lnSpc>
                        <a:spcBef>
                          <a:spcPts val="300"/>
                        </a:spcBef>
                        <a:spcAft>
                          <a:spcPts val="300"/>
                        </a:spcAft>
                        <a:tabLst>
                          <a:tab pos="742950" algn="l"/>
                        </a:tabLst>
                      </a:pPr>
                      <a:r>
                        <a:rPr lang="en-US" sz="2000">
                          <a:effectLst/>
                        </a:rPr>
                        <a:t>DS</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02</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 </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END</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02</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LTORG</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05</a:t>
                      </a:r>
                      <a:endParaRPr lang="en-US" sz="2000" b="1">
                        <a:effectLst/>
                        <a:latin typeface="Calibri"/>
                        <a:ea typeface="Calibri"/>
                        <a:cs typeface="Times New Roman"/>
                      </a:endParaRPr>
                    </a:p>
                  </a:txBody>
                  <a:tcPr marL="68580" marR="68580" marT="0" marB="0" anchor="ctr"/>
                </a:tc>
              </a:tr>
              <a:tr h="394374">
                <a:tc>
                  <a:txBody>
                    <a:bodyPr/>
                    <a:lstStyle/>
                    <a:p>
                      <a:pPr marL="0" marR="0" algn="ctr">
                        <a:lnSpc>
                          <a:spcPct val="115000"/>
                        </a:lnSpc>
                        <a:spcBef>
                          <a:spcPts val="300"/>
                        </a:spcBef>
                        <a:spcAft>
                          <a:spcPts val="300"/>
                        </a:spcAft>
                        <a:tabLst>
                          <a:tab pos="742950" algn="l"/>
                        </a:tabLst>
                      </a:pPr>
                      <a:r>
                        <a:rPr lang="en-US" sz="2000">
                          <a:effectLst/>
                        </a:rPr>
                        <a:t> </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 </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 </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ORIGIN</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03</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 </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 </a:t>
                      </a:r>
                      <a:endParaRPr lang="en-US" sz="2000" b="1" dirty="0">
                        <a:effectLst/>
                        <a:latin typeface="Calibri"/>
                        <a:ea typeface="Calibri"/>
                        <a:cs typeface="Times New Roman"/>
                      </a:endParaRPr>
                    </a:p>
                  </a:txBody>
                  <a:tcPr marL="68580" marR="68580" marT="0" marB="0" anchor="ctr"/>
                </a:tc>
              </a:tr>
            </a:tbl>
          </a:graphicData>
        </a:graphic>
      </p:graphicFrame>
      <p:sp>
        <p:nvSpPr>
          <p:cNvPr id="5" name="Rectangle 4"/>
          <p:cNvSpPr/>
          <p:nvPr/>
        </p:nvSpPr>
        <p:spPr>
          <a:xfrm>
            <a:off x="2043973" y="1066800"/>
            <a:ext cx="5497380" cy="830997"/>
          </a:xfrm>
          <a:prstGeom prst="rect">
            <a:avLst/>
          </a:prstGeom>
        </p:spPr>
        <p:txBody>
          <a:bodyPr wrap="square">
            <a:spAutoFit/>
          </a:bodyPr>
          <a:lstStyle/>
          <a:p>
            <a:pPr marL="0" lvl="1" algn="ctr"/>
            <a:r>
              <a:rPr lang="en-US" sz="2400" b="1" dirty="0"/>
              <a:t>Codes for various </a:t>
            </a:r>
            <a:r>
              <a:rPr lang="en-US" sz="2400" b="1" dirty="0" smtClean="0"/>
              <a:t>declaration statements </a:t>
            </a:r>
            <a:r>
              <a:rPr lang="en-US" sz="2400" b="1" dirty="0"/>
              <a:t>and assembler directives.</a:t>
            </a:r>
          </a:p>
        </p:txBody>
      </p:sp>
    </p:spTree>
    <p:extLst>
      <p:ext uri="{BB962C8B-B14F-4D97-AF65-F5344CB8AC3E}">
        <p14:creationId xmlns:p14="http://schemas.microsoft.com/office/powerpoint/2010/main" val="41751594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Intermediate code for Imperative statement</a:t>
            </a:r>
          </a:p>
        </p:txBody>
      </p:sp>
      <p:sp>
        <p:nvSpPr>
          <p:cNvPr id="3" name="Content Placeholder 2"/>
          <p:cNvSpPr>
            <a:spLocks noGrp="1"/>
          </p:cNvSpPr>
          <p:nvPr>
            <p:ph idx="1"/>
          </p:nvPr>
        </p:nvSpPr>
        <p:spPr/>
        <p:txBody>
          <a:bodyPr/>
          <a:lstStyle/>
          <a:p>
            <a:r>
              <a:rPr lang="en-US" b="1" dirty="0"/>
              <a:t>Variant I</a:t>
            </a:r>
            <a:endParaRPr lang="en-US" dirty="0"/>
          </a:p>
          <a:p>
            <a:pPr marL="617220" lvl="1" indent="-342900">
              <a:buFont typeface="Wingdings" pitchFamily="2" charset="2"/>
              <a:buChar char="§"/>
            </a:pPr>
            <a:r>
              <a:rPr lang="en-US" dirty="0"/>
              <a:t>First operand is represented by a single digit number which is a code for a register or the condition code.</a:t>
            </a:r>
          </a:p>
          <a:p>
            <a:pPr marL="617220" lvl="1" indent="-342900">
              <a:buFont typeface="Wingdings" pitchFamily="2" charset="2"/>
              <a:buChar char="§"/>
            </a:pPr>
            <a:r>
              <a:rPr lang="en-US" dirty="0"/>
              <a:t>The second operand, which is a memory operand, is represented by a pair of the form </a:t>
            </a:r>
          </a:p>
          <a:p>
            <a:pPr marL="274320" lvl="1" indent="0" algn="ctr">
              <a:buNone/>
            </a:pPr>
            <a:r>
              <a:rPr lang="en-US" b="1" dirty="0" smtClean="0">
                <a:solidFill>
                  <a:srgbClr val="2D1DFF"/>
                </a:solidFill>
              </a:rPr>
              <a:t>(</a:t>
            </a:r>
            <a:r>
              <a:rPr lang="en-US" b="1" dirty="0">
                <a:solidFill>
                  <a:srgbClr val="2D1DFF"/>
                </a:solidFill>
              </a:rPr>
              <a:t>operand class, code)</a:t>
            </a:r>
          </a:p>
          <a:p>
            <a:pPr marL="617220" lvl="1" indent="-342900">
              <a:buFont typeface="Wingdings" pitchFamily="2" charset="2"/>
              <a:buChar char="§"/>
            </a:pPr>
            <a:r>
              <a:rPr lang="en-US" dirty="0"/>
              <a:t>Where operand class is one of the C, S and L standing for constant, symbol and literal.</a:t>
            </a:r>
          </a:p>
          <a:p>
            <a:pPr marL="617220" lvl="1" indent="-342900">
              <a:buFont typeface="Wingdings" pitchFamily="2" charset="2"/>
              <a:buChar char="§"/>
            </a:pPr>
            <a:r>
              <a:rPr lang="en-US" dirty="0"/>
              <a:t>For a constant, the code field contains the internal representation of the constant itself. Ex: the operand descriptor for the statement START 200 is (C,200).</a:t>
            </a:r>
          </a:p>
          <a:p>
            <a:pPr marL="617220" lvl="1" indent="-342900">
              <a:buFont typeface="Wingdings" pitchFamily="2" charset="2"/>
              <a:buChar char="§"/>
            </a:pPr>
            <a:r>
              <a:rPr lang="en-US" dirty="0"/>
              <a:t>For a symbol or literal, the code field contains the ordinal number of the operand’s entry in SYMTAB or LITTAB</a:t>
            </a:r>
            <a:r>
              <a:rPr lang="en-US" dirty="0" smtClean="0"/>
              <a:t>.</a:t>
            </a:r>
            <a:endParaRPr lang="en-US" dirty="0"/>
          </a:p>
        </p:txBody>
      </p:sp>
    </p:spTree>
    <p:extLst>
      <p:ext uri="{BB962C8B-B14F-4D97-AF65-F5344CB8AC3E}">
        <p14:creationId xmlns:p14="http://schemas.microsoft.com/office/powerpoint/2010/main" val="346150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Intermediate code for Imperative statement</a:t>
            </a:r>
          </a:p>
        </p:txBody>
      </p:sp>
      <p:graphicFrame>
        <p:nvGraphicFramePr>
          <p:cNvPr id="4" name="Table 3"/>
          <p:cNvGraphicFramePr>
            <a:graphicFrameLocks noGrp="1"/>
          </p:cNvGraphicFramePr>
          <p:nvPr>
            <p:extLst>
              <p:ext uri="{D42A27DB-BD31-4B8C-83A1-F6EECF244321}">
                <p14:modId xmlns:p14="http://schemas.microsoft.com/office/powerpoint/2010/main" val="1016120280"/>
              </p:ext>
            </p:extLst>
          </p:nvPr>
        </p:nvGraphicFramePr>
        <p:xfrm>
          <a:off x="1670605" y="1371600"/>
          <a:ext cx="5802790" cy="3206806"/>
        </p:xfrm>
        <a:graphic>
          <a:graphicData uri="http://schemas.openxmlformats.org/drawingml/2006/table">
            <a:tbl>
              <a:tblPr firstRow="1" firstCol="1" bandRow="1">
                <a:tableStyleId>{5C22544A-7EE6-4342-B048-85BDC9FD1C3A}</a:tableStyleId>
              </a:tblPr>
              <a:tblGrid>
                <a:gridCol w="1099347"/>
                <a:gridCol w="869037"/>
                <a:gridCol w="1687917"/>
                <a:gridCol w="1340547"/>
                <a:gridCol w="805942"/>
              </a:tblGrid>
              <a:tr h="811792">
                <a:tc>
                  <a:txBody>
                    <a:bodyPr/>
                    <a:lstStyle/>
                    <a:p>
                      <a:pPr marL="0" marR="0" algn="ctr">
                        <a:lnSpc>
                          <a:spcPct val="115000"/>
                        </a:lnSpc>
                        <a:spcBef>
                          <a:spcPts val="300"/>
                        </a:spcBef>
                        <a:spcAft>
                          <a:spcPts val="300"/>
                        </a:spcAft>
                        <a:tabLst>
                          <a:tab pos="742950" algn="l"/>
                        </a:tabLst>
                      </a:pPr>
                      <a:r>
                        <a:rPr lang="en-US" sz="2000" dirty="0">
                          <a:effectLst/>
                        </a:rPr>
                        <a:t>Register</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Code </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 </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Condition </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dirty="0">
                          <a:effectLst/>
                        </a:rPr>
                        <a:t>Code </a:t>
                      </a:r>
                      <a:endParaRPr lang="en-US" sz="2000" dirty="0">
                        <a:effectLst/>
                        <a:latin typeface="Calibri"/>
                        <a:ea typeface="Calibri"/>
                        <a:cs typeface="Times New Roman"/>
                      </a:endParaRPr>
                    </a:p>
                  </a:txBody>
                  <a:tcPr marL="68580" marR="68580" marT="0" marB="0" anchor="ctr"/>
                </a:tc>
              </a:tr>
              <a:tr h="399169">
                <a:tc>
                  <a:txBody>
                    <a:bodyPr/>
                    <a:lstStyle/>
                    <a:p>
                      <a:pPr marL="0" marR="0" algn="ctr">
                        <a:lnSpc>
                          <a:spcPct val="115000"/>
                        </a:lnSpc>
                        <a:spcBef>
                          <a:spcPts val="300"/>
                        </a:spcBef>
                        <a:spcAft>
                          <a:spcPts val="300"/>
                        </a:spcAft>
                        <a:tabLst>
                          <a:tab pos="742950" algn="l"/>
                        </a:tabLst>
                      </a:pPr>
                      <a:r>
                        <a:rPr lang="en-US" sz="2000" dirty="0">
                          <a:effectLst/>
                        </a:rPr>
                        <a:t>AREG</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01</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 </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LT</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01</a:t>
                      </a:r>
                      <a:endParaRPr lang="en-US" sz="2000" b="1">
                        <a:effectLst/>
                        <a:latin typeface="Calibri"/>
                        <a:ea typeface="Calibri"/>
                        <a:cs typeface="Times New Roman"/>
                      </a:endParaRPr>
                    </a:p>
                  </a:txBody>
                  <a:tcPr marL="68580" marR="68580" marT="0" marB="0" anchor="ctr"/>
                </a:tc>
              </a:tr>
              <a:tr h="399169">
                <a:tc>
                  <a:txBody>
                    <a:bodyPr/>
                    <a:lstStyle/>
                    <a:p>
                      <a:pPr marL="0" marR="0" algn="ctr">
                        <a:lnSpc>
                          <a:spcPct val="115000"/>
                        </a:lnSpc>
                        <a:spcBef>
                          <a:spcPts val="300"/>
                        </a:spcBef>
                        <a:spcAft>
                          <a:spcPts val="300"/>
                        </a:spcAft>
                        <a:tabLst>
                          <a:tab pos="742950" algn="l"/>
                        </a:tabLst>
                      </a:pPr>
                      <a:r>
                        <a:rPr lang="en-US" sz="2000" dirty="0">
                          <a:effectLst/>
                        </a:rPr>
                        <a:t>BREG</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02</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 </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LE</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02</a:t>
                      </a:r>
                      <a:endParaRPr lang="en-US" sz="2000" b="1" dirty="0">
                        <a:effectLst/>
                        <a:latin typeface="Calibri"/>
                        <a:ea typeface="Calibri"/>
                        <a:cs typeface="Times New Roman"/>
                      </a:endParaRPr>
                    </a:p>
                  </a:txBody>
                  <a:tcPr marL="68580" marR="68580" marT="0" marB="0" anchor="ctr"/>
                </a:tc>
              </a:tr>
              <a:tr h="399169">
                <a:tc>
                  <a:txBody>
                    <a:bodyPr/>
                    <a:lstStyle/>
                    <a:p>
                      <a:pPr marL="0" marR="0" algn="ctr">
                        <a:lnSpc>
                          <a:spcPct val="115000"/>
                        </a:lnSpc>
                        <a:spcBef>
                          <a:spcPts val="300"/>
                        </a:spcBef>
                        <a:spcAft>
                          <a:spcPts val="300"/>
                        </a:spcAft>
                        <a:tabLst>
                          <a:tab pos="742950" algn="l"/>
                        </a:tabLst>
                      </a:pPr>
                      <a:r>
                        <a:rPr lang="en-US" sz="2000">
                          <a:effectLst/>
                        </a:rPr>
                        <a:t>CREG</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03</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 </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EQ</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03</a:t>
                      </a:r>
                      <a:endParaRPr lang="en-US" sz="2000" b="1" dirty="0">
                        <a:effectLst/>
                        <a:latin typeface="Calibri"/>
                        <a:ea typeface="Calibri"/>
                        <a:cs typeface="Times New Roman"/>
                      </a:endParaRPr>
                    </a:p>
                  </a:txBody>
                  <a:tcPr marL="68580" marR="68580" marT="0" marB="0" anchor="ctr"/>
                </a:tc>
              </a:tr>
              <a:tr h="399169">
                <a:tc>
                  <a:txBody>
                    <a:bodyPr/>
                    <a:lstStyle/>
                    <a:p>
                      <a:pPr marL="0" marR="0" algn="ctr">
                        <a:lnSpc>
                          <a:spcPct val="115000"/>
                        </a:lnSpc>
                        <a:spcBef>
                          <a:spcPts val="300"/>
                        </a:spcBef>
                        <a:spcAft>
                          <a:spcPts val="300"/>
                        </a:spcAft>
                        <a:tabLst>
                          <a:tab pos="742950" algn="l"/>
                        </a:tabLst>
                      </a:pPr>
                      <a:r>
                        <a:rPr lang="en-US" sz="2000">
                          <a:effectLst/>
                        </a:rPr>
                        <a:t>DREG</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04</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 </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GT</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04</a:t>
                      </a:r>
                      <a:endParaRPr lang="en-US" sz="2000" b="1" dirty="0">
                        <a:effectLst/>
                        <a:latin typeface="Calibri"/>
                        <a:ea typeface="Calibri"/>
                        <a:cs typeface="Times New Roman"/>
                      </a:endParaRPr>
                    </a:p>
                  </a:txBody>
                  <a:tcPr marL="68580" marR="68580" marT="0" marB="0" anchor="ctr"/>
                </a:tc>
              </a:tr>
              <a:tr h="399169">
                <a:tc>
                  <a:txBody>
                    <a:bodyPr/>
                    <a:lstStyle/>
                    <a:p>
                      <a:pPr marL="0" marR="0" algn="ctr">
                        <a:lnSpc>
                          <a:spcPct val="115000"/>
                        </a:lnSpc>
                        <a:spcBef>
                          <a:spcPts val="300"/>
                        </a:spcBef>
                        <a:spcAft>
                          <a:spcPts val="300"/>
                        </a:spcAft>
                        <a:tabLst>
                          <a:tab pos="742950" algn="l"/>
                        </a:tabLst>
                      </a:pPr>
                      <a:r>
                        <a:rPr lang="en-US" sz="2000">
                          <a:effectLst/>
                        </a:rPr>
                        <a:t> </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 </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 </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GE</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05</a:t>
                      </a:r>
                      <a:endParaRPr lang="en-US" sz="2000" b="1" dirty="0">
                        <a:effectLst/>
                        <a:latin typeface="Calibri"/>
                        <a:ea typeface="Calibri"/>
                        <a:cs typeface="Times New Roman"/>
                      </a:endParaRPr>
                    </a:p>
                  </a:txBody>
                  <a:tcPr marL="68580" marR="68580" marT="0" marB="0" anchor="ctr"/>
                </a:tc>
              </a:tr>
              <a:tr h="399169">
                <a:tc>
                  <a:txBody>
                    <a:bodyPr/>
                    <a:lstStyle/>
                    <a:p>
                      <a:pPr marL="0" marR="0" algn="ctr">
                        <a:lnSpc>
                          <a:spcPct val="115000"/>
                        </a:lnSpc>
                        <a:spcBef>
                          <a:spcPts val="300"/>
                        </a:spcBef>
                        <a:spcAft>
                          <a:spcPts val="300"/>
                        </a:spcAft>
                        <a:tabLst>
                          <a:tab pos="742950" algn="l"/>
                        </a:tabLst>
                      </a:pPr>
                      <a:r>
                        <a:rPr lang="en-US" sz="2000">
                          <a:effectLst/>
                        </a:rPr>
                        <a:t> </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 </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 </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ANY</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06</a:t>
                      </a:r>
                      <a:endParaRPr lang="en-US" sz="2000" b="1"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56455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Intermediate code for Imperative statement</a:t>
            </a:r>
          </a:p>
        </p:txBody>
      </p:sp>
      <p:sp>
        <p:nvSpPr>
          <p:cNvPr id="3" name="Content Placeholder 2"/>
          <p:cNvSpPr>
            <a:spLocks noGrp="1"/>
          </p:cNvSpPr>
          <p:nvPr>
            <p:ph idx="1"/>
          </p:nvPr>
        </p:nvSpPr>
        <p:spPr/>
        <p:txBody>
          <a:bodyPr/>
          <a:lstStyle/>
          <a:p>
            <a:r>
              <a:rPr lang="en-US" dirty="0"/>
              <a:t>Variant II</a:t>
            </a:r>
          </a:p>
          <a:p>
            <a:pPr marL="617220" lvl="1" indent="-342900">
              <a:buFont typeface="Wingdings" pitchFamily="2" charset="2"/>
              <a:buChar char="§"/>
            </a:pPr>
            <a:r>
              <a:rPr lang="en-US" dirty="0"/>
              <a:t>This variant differs from variant I of the intermediate code because in variant II </a:t>
            </a:r>
            <a:r>
              <a:rPr lang="en-US" b="1" i="1" dirty="0">
                <a:solidFill>
                  <a:srgbClr val="FF0000"/>
                </a:solidFill>
              </a:rPr>
              <a:t>symbols, condition codes and CPU register are not processed.</a:t>
            </a:r>
          </a:p>
          <a:p>
            <a:pPr marL="617220" lvl="1" indent="-342900">
              <a:buFont typeface="Wingdings" pitchFamily="2" charset="2"/>
              <a:buChar char="§"/>
            </a:pPr>
            <a:r>
              <a:rPr lang="en-US" dirty="0"/>
              <a:t>So, IC unit will not be generated for that during pass </a:t>
            </a:r>
            <a:r>
              <a:rPr lang="en-US" dirty="0" smtClean="0"/>
              <a:t>I</a:t>
            </a:r>
            <a:r>
              <a:rPr lang="en-US" dirty="0"/>
              <a:t>.</a:t>
            </a:r>
          </a:p>
        </p:txBody>
      </p:sp>
    </p:spTree>
    <p:extLst>
      <p:ext uri="{BB962C8B-B14F-4D97-AF65-F5344CB8AC3E}">
        <p14:creationId xmlns:p14="http://schemas.microsoft.com/office/powerpoint/2010/main" val="259495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82301474"/>
              </p:ext>
            </p:extLst>
          </p:nvPr>
        </p:nvGraphicFramePr>
        <p:xfrm>
          <a:off x="228601" y="228601"/>
          <a:ext cx="8610600" cy="6400798"/>
        </p:xfrm>
        <a:graphic>
          <a:graphicData uri="http://schemas.openxmlformats.org/drawingml/2006/table">
            <a:tbl>
              <a:tblPr firstRow="1" firstCol="1" bandRow="1">
                <a:tableStyleId>{5C22544A-7EE6-4342-B048-85BDC9FD1C3A}</a:tableStyleId>
              </a:tblPr>
              <a:tblGrid>
                <a:gridCol w="871758"/>
                <a:gridCol w="1044414"/>
                <a:gridCol w="1398203"/>
                <a:gridCol w="1179999"/>
                <a:gridCol w="1327233"/>
                <a:gridCol w="1179999"/>
                <a:gridCol w="1608994"/>
              </a:tblGrid>
              <a:tr h="452548">
                <a:tc>
                  <a:txBody>
                    <a:bodyPr/>
                    <a:lstStyle/>
                    <a:p>
                      <a:pPr marL="0" marR="0" algn="just">
                        <a:lnSpc>
                          <a:spcPct val="115000"/>
                        </a:lnSpc>
                        <a:spcBef>
                          <a:spcPts val="300"/>
                        </a:spcBef>
                        <a:spcAft>
                          <a:spcPts val="300"/>
                        </a:spcAft>
                        <a:tabLst>
                          <a:tab pos="742950" algn="l"/>
                        </a:tabLst>
                      </a:pPr>
                      <a:r>
                        <a:rPr lang="en-US" sz="2000" dirty="0">
                          <a:effectLst/>
                        </a:rPr>
                        <a:t> </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a:effectLst/>
                        </a:rPr>
                        <a:t> </a:t>
                      </a:r>
                      <a:endParaRPr lang="en-US" sz="2000">
                        <a:effectLst/>
                        <a:latin typeface="Calibri"/>
                        <a:ea typeface="Calibri"/>
                        <a:cs typeface="Times New Roman"/>
                      </a:endParaRPr>
                    </a:p>
                  </a:txBody>
                  <a:tcPr marL="68580" marR="68580" marT="0" marB="0" anchor="ctr"/>
                </a:tc>
                <a:tc>
                  <a:txBody>
                    <a:bodyPr/>
                    <a:lstStyle/>
                    <a:p>
                      <a:pPr marL="0" marR="0" algn="just">
                        <a:lnSpc>
                          <a:spcPct val="115000"/>
                        </a:lnSpc>
                        <a:spcBef>
                          <a:spcPts val="300"/>
                        </a:spcBef>
                        <a:spcAft>
                          <a:spcPts val="300"/>
                        </a:spcAft>
                        <a:tabLst>
                          <a:tab pos="742950" algn="l"/>
                        </a:tabLst>
                      </a:pPr>
                      <a:r>
                        <a:rPr lang="en-US" sz="2000">
                          <a:effectLst/>
                        </a:rPr>
                        <a:t> </a:t>
                      </a:r>
                      <a:endParaRPr lang="en-US" sz="2000">
                        <a:effectLst/>
                        <a:latin typeface="Calibri"/>
                        <a:ea typeface="Calibri"/>
                        <a:cs typeface="Times New Roman"/>
                      </a:endParaRPr>
                    </a:p>
                  </a:txBody>
                  <a:tcPr marL="68580" marR="68580" marT="0" marB="0" anchor="ctr"/>
                </a:tc>
                <a:tc gridSpan="2">
                  <a:txBody>
                    <a:bodyPr/>
                    <a:lstStyle/>
                    <a:p>
                      <a:pPr marL="0" marR="0" algn="ctr">
                        <a:lnSpc>
                          <a:spcPct val="115000"/>
                        </a:lnSpc>
                        <a:spcBef>
                          <a:spcPts val="300"/>
                        </a:spcBef>
                        <a:spcAft>
                          <a:spcPts val="300"/>
                        </a:spcAft>
                        <a:tabLst>
                          <a:tab pos="742950" algn="l"/>
                        </a:tabLst>
                      </a:pPr>
                      <a:r>
                        <a:rPr lang="en-US" sz="2000" dirty="0">
                          <a:effectLst/>
                        </a:rPr>
                        <a:t>Variant I</a:t>
                      </a:r>
                      <a:endParaRPr lang="en-US" sz="2000" dirty="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300"/>
                        </a:spcBef>
                        <a:spcAft>
                          <a:spcPts val="300"/>
                        </a:spcAft>
                        <a:tabLst>
                          <a:tab pos="742950" algn="l"/>
                        </a:tabLst>
                      </a:pPr>
                      <a:r>
                        <a:rPr lang="en-US" sz="2000">
                          <a:effectLst/>
                        </a:rPr>
                        <a:t>Variant II</a:t>
                      </a:r>
                      <a:endParaRPr lang="en-US" sz="2000">
                        <a:effectLst/>
                        <a:latin typeface="Calibri"/>
                        <a:ea typeface="Calibri"/>
                        <a:cs typeface="Times New Roman"/>
                      </a:endParaRPr>
                    </a:p>
                  </a:txBody>
                  <a:tcPr marL="68580" marR="68580" marT="0" marB="0" anchor="ctr"/>
                </a:tc>
                <a:tc hMerge="1">
                  <a:txBody>
                    <a:bodyPr/>
                    <a:lstStyle/>
                    <a:p>
                      <a:endParaRPr lang="en-US"/>
                    </a:p>
                  </a:txBody>
                  <a:tcPr/>
                </a:tc>
              </a:tr>
              <a:tr h="452548">
                <a:tc>
                  <a:txBody>
                    <a:bodyPr/>
                    <a:lstStyle/>
                    <a:p>
                      <a:pPr marL="0" marR="0" algn="just">
                        <a:lnSpc>
                          <a:spcPct val="115000"/>
                        </a:lnSpc>
                        <a:spcBef>
                          <a:spcPts val="300"/>
                        </a:spcBef>
                        <a:spcAft>
                          <a:spcPts val="300"/>
                        </a:spcAft>
                        <a:tabLst>
                          <a:tab pos="742950" algn="l"/>
                        </a:tabLst>
                      </a:pPr>
                      <a:r>
                        <a:rPr lang="en-US" sz="2000" b="1" dirty="0">
                          <a:effectLst/>
                        </a:rPr>
                        <a:t> </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START</a:t>
                      </a:r>
                      <a:endParaRPr lang="en-US" sz="2000" b="1">
                        <a:effectLst/>
                        <a:latin typeface="Calibri"/>
                        <a:ea typeface="Calibri"/>
                        <a:cs typeface="Times New Roman"/>
                      </a:endParaRPr>
                    </a:p>
                  </a:txBody>
                  <a:tcPr marL="68580" marR="68580" marT="0" marB="0" anchor="ctr"/>
                </a:tc>
                <a:tc>
                  <a:txBody>
                    <a:bodyPr/>
                    <a:lstStyle/>
                    <a:p>
                      <a:pPr marL="0" marR="0" algn="just">
                        <a:lnSpc>
                          <a:spcPct val="115000"/>
                        </a:lnSpc>
                        <a:spcBef>
                          <a:spcPts val="300"/>
                        </a:spcBef>
                        <a:spcAft>
                          <a:spcPts val="300"/>
                        </a:spcAft>
                        <a:tabLst>
                          <a:tab pos="742950" algn="l"/>
                        </a:tabLst>
                      </a:pPr>
                      <a:r>
                        <a:rPr lang="en-US" sz="2000" b="1">
                          <a:effectLst/>
                        </a:rPr>
                        <a:t>200</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FF0000"/>
                          </a:solidFill>
                          <a:effectLst/>
                        </a:rPr>
                        <a:t>(AD,01)</a:t>
                      </a:r>
                      <a:endParaRPr lang="en-US" sz="20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solidFill>
                            <a:srgbClr val="FF0000"/>
                          </a:solidFill>
                          <a:effectLst/>
                        </a:rPr>
                        <a:t>(C, 200)</a:t>
                      </a:r>
                      <a:endParaRPr lang="en-US" sz="2000" b="1">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2D1DFF"/>
                          </a:solidFill>
                          <a:effectLst/>
                        </a:rPr>
                        <a:t>(AD,01)</a:t>
                      </a:r>
                      <a:endParaRPr lang="en-US" sz="20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solidFill>
                            <a:srgbClr val="2D1DFF"/>
                          </a:solidFill>
                          <a:effectLst/>
                        </a:rPr>
                        <a:t>(C, 200)</a:t>
                      </a:r>
                      <a:endParaRPr lang="en-US" sz="2000" b="1">
                        <a:solidFill>
                          <a:srgbClr val="2D1DFF"/>
                        </a:solidFill>
                        <a:effectLst/>
                        <a:latin typeface="Calibri"/>
                        <a:ea typeface="Calibri"/>
                        <a:cs typeface="Times New Roman"/>
                      </a:endParaRPr>
                    </a:p>
                  </a:txBody>
                  <a:tcPr marL="68580" marR="68580" marT="0" marB="0" anchor="ctr"/>
                </a:tc>
              </a:tr>
              <a:tr h="452548">
                <a:tc>
                  <a:txBody>
                    <a:bodyPr/>
                    <a:lstStyle/>
                    <a:p>
                      <a:pPr marL="0" marR="0" algn="just">
                        <a:lnSpc>
                          <a:spcPct val="115000"/>
                        </a:lnSpc>
                        <a:spcBef>
                          <a:spcPts val="300"/>
                        </a:spcBef>
                        <a:spcAft>
                          <a:spcPts val="300"/>
                        </a:spcAft>
                        <a:tabLst>
                          <a:tab pos="614045" algn="l"/>
                        </a:tabLst>
                      </a:pPr>
                      <a:r>
                        <a:rPr lang="en-US" sz="2000" b="1" dirty="0">
                          <a:effectLst/>
                        </a:rPr>
                        <a:t> </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READ</a:t>
                      </a:r>
                      <a:endParaRPr lang="en-US" sz="2000" b="1" dirty="0">
                        <a:effectLst/>
                        <a:latin typeface="Calibri"/>
                        <a:ea typeface="Calibri"/>
                        <a:cs typeface="Times New Roman"/>
                      </a:endParaRPr>
                    </a:p>
                  </a:txBody>
                  <a:tcPr marL="68580" marR="68580" marT="0" marB="0" anchor="ctr"/>
                </a:tc>
                <a:tc>
                  <a:txBody>
                    <a:bodyPr/>
                    <a:lstStyle/>
                    <a:p>
                      <a:pPr marL="0" marR="0" algn="just">
                        <a:lnSpc>
                          <a:spcPct val="115000"/>
                        </a:lnSpc>
                        <a:spcBef>
                          <a:spcPts val="300"/>
                        </a:spcBef>
                        <a:spcAft>
                          <a:spcPts val="300"/>
                        </a:spcAft>
                        <a:tabLst>
                          <a:tab pos="742950" algn="l"/>
                        </a:tabLst>
                      </a:pPr>
                      <a:r>
                        <a:rPr lang="en-US" sz="2000" b="1">
                          <a:effectLst/>
                        </a:rPr>
                        <a:t>A</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FF0000"/>
                          </a:solidFill>
                          <a:effectLst/>
                        </a:rPr>
                        <a:t>(IS, 09)</a:t>
                      </a:r>
                      <a:endParaRPr lang="en-US" sz="20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solidFill>
                            <a:srgbClr val="FF0000"/>
                          </a:solidFill>
                          <a:effectLst/>
                        </a:rPr>
                        <a:t>(S, 01)</a:t>
                      </a:r>
                      <a:endParaRPr lang="en-US" sz="2000" b="1">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2D1DFF"/>
                          </a:solidFill>
                          <a:effectLst/>
                        </a:rPr>
                        <a:t>(IS, 09)</a:t>
                      </a:r>
                      <a:endParaRPr lang="en-US" sz="20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u="sng" dirty="0">
                          <a:solidFill>
                            <a:srgbClr val="2D1DFF"/>
                          </a:solidFill>
                          <a:effectLst/>
                        </a:rPr>
                        <a:t>A</a:t>
                      </a:r>
                      <a:endParaRPr lang="en-US" sz="2000" b="1" u="sng" dirty="0">
                        <a:solidFill>
                          <a:srgbClr val="2D1DFF"/>
                        </a:solidFill>
                        <a:effectLst/>
                        <a:latin typeface="Calibri"/>
                        <a:ea typeface="Calibri"/>
                        <a:cs typeface="Times New Roman"/>
                      </a:endParaRPr>
                    </a:p>
                  </a:txBody>
                  <a:tcPr marL="68580" marR="68580" marT="0" marB="0" anchor="ctr"/>
                </a:tc>
              </a:tr>
              <a:tr h="845285">
                <a:tc>
                  <a:txBody>
                    <a:bodyPr/>
                    <a:lstStyle/>
                    <a:p>
                      <a:pPr marL="0" marR="0" algn="r">
                        <a:lnSpc>
                          <a:spcPct val="115000"/>
                        </a:lnSpc>
                        <a:spcBef>
                          <a:spcPts val="300"/>
                        </a:spcBef>
                        <a:spcAft>
                          <a:spcPts val="300"/>
                        </a:spcAft>
                        <a:tabLst>
                          <a:tab pos="671195" algn="l"/>
                        </a:tabLst>
                      </a:pPr>
                      <a:r>
                        <a:rPr lang="en-US" sz="2000" b="1" dirty="0">
                          <a:effectLst/>
                        </a:rPr>
                        <a:t>LOOP</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MOVER</a:t>
                      </a:r>
                      <a:endParaRPr lang="en-US" sz="2000" b="1" dirty="0">
                        <a:effectLst/>
                        <a:latin typeface="Calibri"/>
                        <a:ea typeface="Calibri"/>
                        <a:cs typeface="Times New Roman"/>
                      </a:endParaRPr>
                    </a:p>
                  </a:txBody>
                  <a:tcPr marL="68580" marR="68580" marT="0" marB="0" anchor="ctr"/>
                </a:tc>
                <a:tc>
                  <a:txBody>
                    <a:bodyPr/>
                    <a:lstStyle/>
                    <a:p>
                      <a:pPr marL="0" marR="0" algn="just">
                        <a:lnSpc>
                          <a:spcPct val="115000"/>
                        </a:lnSpc>
                        <a:spcBef>
                          <a:spcPts val="300"/>
                        </a:spcBef>
                        <a:spcAft>
                          <a:spcPts val="300"/>
                        </a:spcAft>
                        <a:tabLst>
                          <a:tab pos="742950" algn="l"/>
                        </a:tabLst>
                      </a:pPr>
                      <a:r>
                        <a:rPr lang="en-US" sz="2000" b="1" dirty="0">
                          <a:effectLst/>
                        </a:rPr>
                        <a:t>AREG, A</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FF0000"/>
                          </a:solidFill>
                          <a:effectLst/>
                        </a:rPr>
                        <a:t>(IS, 04)</a:t>
                      </a:r>
                      <a:endParaRPr lang="en-US" sz="20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solidFill>
                            <a:srgbClr val="FF0000"/>
                          </a:solidFill>
                          <a:effectLst/>
                        </a:rPr>
                        <a:t>(1)(S, 01)</a:t>
                      </a:r>
                      <a:endParaRPr lang="en-US" sz="2000" b="1">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2D1DFF"/>
                          </a:solidFill>
                          <a:effectLst/>
                        </a:rPr>
                        <a:t>(IS, 04)</a:t>
                      </a:r>
                      <a:endParaRPr lang="en-US" sz="20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u="sng" dirty="0">
                          <a:solidFill>
                            <a:srgbClr val="2D1DFF"/>
                          </a:solidFill>
                          <a:effectLst/>
                        </a:rPr>
                        <a:t>AREG, A</a:t>
                      </a:r>
                      <a:endParaRPr lang="en-US" sz="2000" b="1" u="sng" dirty="0">
                        <a:solidFill>
                          <a:srgbClr val="2D1DFF"/>
                        </a:solidFill>
                        <a:effectLst/>
                        <a:latin typeface="Calibri"/>
                        <a:ea typeface="Calibri"/>
                        <a:cs typeface="Times New Roman"/>
                      </a:endParaRPr>
                    </a:p>
                  </a:txBody>
                  <a:tcPr marL="68580" marR="68580" marT="0" marB="0" anchor="ctr"/>
                </a:tc>
              </a:tr>
              <a:tr h="1089844">
                <a:tc>
                  <a:txBody>
                    <a:bodyPr/>
                    <a:lstStyle/>
                    <a:p>
                      <a:pPr marL="0" marR="0" algn="r">
                        <a:lnSpc>
                          <a:spcPct val="115000"/>
                        </a:lnSpc>
                        <a:spcBef>
                          <a:spcPts val="300"/>
                        </a:spcBef>
                        <a:spcAft>
                          <a:spcPts val="300"/>
                        </a:spcAft>
                        <a:tabLst>
                          <a:tab pos="742950" algn="l"/>
                        </a:tabLst>
                      </a:pPr>
                      <a:r>
                        <a:rPr lang="en-US" sz="2000" b="1">
                          <a:effectLst/>
                        </a:rPr>
                        <a:t> </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a:t>
                      </a:r>
                    </a:p>
                    <a:p>
                      <a:pPr marL="0" marR="0" algn="ctr">
                        <a:lnSpc>
                          <a:spcPct val="115000"/>
                        </a:lnSpc>
                        <a:spcBef>
                          <a:spcPts val="300"/>
                        </a:spcBef>
                        <a:spcAft>
                          <a:spcPts val="300"/>
                        </a:spcAft>
                        <a:tabLst>
                          <a:tab pos="742950" algn="l"/>
                        </a:tabLst>
                      </a:pPr>
                      <a:r>
                        <a:rPr lang="en-US" sz="2000" b="1" dirty="0">
                          <a:effectLst/>
                        </a:rPr>
                        <a:t>.</a:t>
                      </a:r>
                      <a:endParaRPr lang="en-US" sz="2000" b="1" dirty="0">
                        <a:effectLst/>
                        <a:latin typeface="Calibri"/>
                        <a:ea typeface="Calibri"/>
                        <a:cs typeface="Times New Roman"/>
                      </a:endParaRPr>
                    </a:p>
                  </a:txBody>
                  <a:tcPr marL="68580" marR="68580" marT="0" marB="0" anchor="ctr"/>
                </a:tc>
                <a:tc>
                  <a:txBody>
                    <a:bodyPr/>
                    <a:lstStyle/>
                    <a:p>
                      <a:pPr marL="0" marR="0" algn="just">
                        <a:lnSpc>
                          <a:spcPct val="115000"/>
                        </a:lnSpc>
                        <a:spcBef>
                          <a:spcPts val="300"/>
                        </a:spcBef>
                        <a:spcAft>
                          <a:spcPts val="300"/>
                        </a:spcAft>
                        <a:tabLst>
                          <a:tab pos="742950" algn="l"/>
                        </a:tabLst>
                      </a:pPr>
                      <a:r>
                        <a:rPr lang="en-US" sz="2000" b="1" dirty="0">
                          <a:effectLst/>
                        </a:rPr>
                        <a:t> </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FF0000"/>
                          </a:solidFill>
                          <a:effectLst/>
                        </a:rPr>
                        <a:t>.</a:t>
                      </a:r>
                    </a:p>
                    <a:p>
                      <a:pPr marL="0" marR="0" algn="ctr">
                        <a:lnSpc>
                          <a:spcPct val="115000"/>
                        </a:lnSpc>
                        <a:spcBef>
                          <a:spcPts val="300"/>
                        </a:spcBef>
                        <a:spcAft>
                          <a:spcPts val="300"/>
                        </a:spcAft>
                        <a:tabLst>
                          <a:tab pos="742950" algn="l"/>
                        </a:tabLst>
                      </a:pPr>
                      <a:r>
                        <a:rPr lang="en-US" sz="2000" b="1" dirty="0">
                          <a:solidFill>
                            <a:srgbClr val="FF0000"/>
                          </a:solidFill>
                          <a:effectLst/>
                        </a:rPr>
                        <a:t>.</a:t>
                      </a:r>
                      <a:endParaRPr lang="en-US" sz="20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FF0000"/>
                          </a:solidFill>
                          <a:effectLst/>
                        </a:rPr>
                        <a:t> </a:t>
                      </a:r>
                      <a:endParaRPr lang="en-US" sz="20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2D1DFF"/>
                          </a:solidFill>
                          <a:effectLst/>
                        </a:rPr>
                        <a:t>.</a:t>
                      </a:r>
                    </a:p>
                    <a:p>
                      <a:pPr marL="0" marR="0" algn="ctr">
                        <a:lnSpc>
                          <a:spcPct val="115000"/>
                        </a:lnSpc>
                        <a:spcBef>
                          <a:spcPts val="300"/>
                        </a:spcBef>
                        <a:spcAft>
                          <a:spcPts val="300"/>
                        </a:spcAft>
                        <a:tabLst>
                          <a:tab pos="742950" algn="l"/>
                        </a:tabLst>
                      </a:pPr>
                      <a:r>
                        <a:rPr lang="en-US" sz="2000" b="1" dirty="0">
                          <a:solidFill>
                            <a:srgbClr val="2D1DFF"/>
                          </a:solidFill>
                          <a:effectLst/>
                        </a:rPr>
                        <a:t>.</a:t>
                      </a:r>
                      <a:endParaRPr lang="en-US" sz="20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2D1DFF"/>
                          </a:solidFill>
                          <a:effectLst/>
                        </a:rPr>
                        <a:t> </a:t>
                      </a:r>
                      <a:endParaRPr lang="en-US" sz="2000" b="1" dirty="0">
                        <a:solidFill>
                          <a:srgbClr val="2D1DFF"/>
                        </a:solidFill>
                        <a:effectLst/>
                        <a:latin typeface="Calibri"/>
                        <a:ea typeface="Calibri"/>
                        <a:cs typeface="Times New Roman"/>
                      </a:endParaRPr>
                    </a:p>
                  </a:txBody>
                  <a:tcPr marL="68580" marR="68580" marT="0" marB="0" anchor="ctr"/>
                </a:tc>
              </a:tr>
              <a:tr h="845285">
                <a:tc>
                  <a:txBody>
                    <a:bodyPr/>
                    <a:lstStyle/>
                    <a:p>
                      <a:pPr marL="0" marR="0" algn="r">
                        <a:lnSpc>
                          <a:spcPct val="115000"/>
                        </a:lnSpc>
                        <a:spcBef>
                          <a:spcPts val="300"/>
                        </a:spcBef>
                        <a:spcAft>
                          <a:spcPts val="300"/>
                        </a:spcAft>
                        <a:tabLst>
                          <a:tab pos="742950" algn="l"/>
                        </a:tabLst>
                      </a:pPr>
                      <a:r>
                        <a:rPr lang="en-US" sz="2000" b="1">
                          <a:effectLst/>
                        </a:rPr>
                        <a:t> </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SUB</a:t>
                      </a:r>
                      <a:endParaRPr lang="en-US" sz="2000" b="1" dirty="0">
                        <a:effectLst/>
                        <a:latin typeface="Calibri"/>
                        <a:ea typeface="Calibri"/>
                        <a:cs typeface="Times New Roman"/>
                      </a:endParaRPr>
                    </a:p>
                  </a:txBody>
                  <a:tcPr marL="68580" marR="68580" marT="0" marB="0" anchor="ctr"/>
                </a:tc>
                <a:tc>
                  <a:txBody>
                    <a:bodyPr/>
                    <a:lstStyle/>
                    <a:p>
                      <a:pPr marL="0" marR="0" algn="just">
                        <a:lnSpc>
                          <a:spcPct val="115000"/>
                        </a:lnSpc>
                        <a:spcBef>
                          <a:spcPts val="300"/>
                        </a:spcBef>
                        <a:spcAft>
                          <a:spcPts val="300"/>
                        </a:spcAft>
                        <a:tabLst>
                          <a:tab pos="742950" algn="l"/>
                        </a:tabLst>
                      </a:pPr>
                      <a:r>
                        <a:rPr lang="en-US" sz="2000" b="1">
                          <a:effectLst/>
                        </a:rPr>
                        <a:t>AREG, =’1’</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FF0000"/>
                          </a:solidFill>
                          <a:effectLst/>
                        </a:rPr>
                        <a:t>(IS, 02)</a:t>
                      </a:r>
                      <a:endParaRPr lang="en-US" sz="20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FF0000"/>
                          </a:solidFill>
                          <a:effectLst/>
                        </a:rPr>
                        <a:t>(1)(L, 01)</a:t>
                      </a:r>
                      <a:endParaRPr lang="en-US" sz="20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2D1DFF"/>
                          </a:solidFill>
                          <a:effectLst/>
                        </a:rPr>
                        <a:t>(IS, 02)</a:t>
                      </a:r>
                      <a:endParaRPr lang="en-US" sz="20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u="sng" dirty="0">
                          <a:solidFill>
                            <a:srgbClr val="2D1DFF"/>
                          </a:solidFill>
                          <a:effectLst/>
                        </a:rPr>
                        <a:t>AREG</a:t>
                      </a:r>
                      <a:r>
                        <a:rPr lang="en-US" sz="2000" b="1" dirty="0">
                          <a:solidFill>
                            <a:srgbClr val="2D1DFF"/>
                          </a:solidFill>
                          <a:effectLst/>
                        </a:rPr>
                        <a:t>,(L, 01)</a:t>
                      </a:r>
                      <a:endParaRPr lang="en-US" sz="2000" b="1" dirty="0">
                        <a:solidFill>
                          <a:srgbClr val="2D1DFF"/>
                        </a:solidFill>
                        <a:effectLst/>
                        <a:latin typeface="Calibri"/>
                        <a:ea typeface="Calibri"/>
                        <a:cs typeface="Times New Roman"/>
                      </a:endParaRPr>
                    </a:p>
                  </a:txBody>
                  <a:tcPr marL="68580" marR="68580" marT="0" marB="0" anchor="ctr"/>
                </a:tc>
              </a:tr>
              <a:tr h="452548">
                <a:tc>
                  <a:txBody>
                    <a:bodyPr/>
                    <a:lstStyle/>
                    <a:p>
                      <a:pPr marL="0" marR="0" algn="r">
                        <a:lnSpc>
                          <a:spcPct val="115000"/>
                        </a:lnSpc>
                        <a:spcBef>
                          <a:spcPts val="300"/>
                        </a:spcBef>
                        <a:spcAft>
                          <a:spcPts val="300"/>
                        </a:spcAft>
                        <a:tabLst>
                          <a:tab pos="742950" algn="l"/>
                        </a:tabLst>
                      </a:pPr>
                      <a:r>
                        <a:rPr lang="en-US" sz="2000" b="1">
                          <a:effectLst/>
                        </a:rPr>
                        <a:t> </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BC</a:t>
                      </a:r>
                      <a:endParaRPr lang="en-US" sz="2000" b="1" dirty="0">
                        <a:effectLst/>
                        <a:latin typeface="Calibri"/>
                        <a:ea typeface="Calibri"/>
                        <a:cs typeface="Times New Roman"/>
                      </a:endParaRPr>
                    </a:p>
                  </a:txBody>
                  <a:tcPr marL="68580" marR="68580" marT="0" marB="0" anchor="ctr"/>
                </a:tc>
                <a:tc>
                  <a:txBody>
                    <a:bodyPr/>
                    <a:lstStyle/>
                    <a:p>
                      <a:pPr marL="0" marR="0" algn="just">
                        <a:lnSpc>
                          <a:spcPct val="115000"/>
                        </a:lnSpc>
                        <a:spcBef>
                          <a:spcPts val="300"/>
                        </a:spcBef>
                        <a:spcAft>
                          <a:spcPts val="300"/>
                        </a:spcAft>
                        <a:tabLst>
                          <a:tab pos="742950" algn="l"/>
                        </a:tabLst>
                      </a:pPr>
                      <a:r>
                        <a:rPr lang="en-US" sz="2000" b="1">
                          <a:effectLst/>
                        </a:rPr>
                        <a:t>GT, LOOP</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FF0000"/>
                          </a:solidFill>
                          <a:effectLst/>
                        </a:rPr>
                        <a:t>(IS, 07)</a:t>
                      </a:r>
                      <a:endParaRPr lang="en-US" sz="20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FF0000"/>
                          </a:solidFill>
                          <a:effectLst/>
                        </a:rPr>
                        <a:t>(4)(S, 02)</a:t>
                      </a:r>
                      <a:endParaRPr lang="en-US" sz="20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2D1DFF"/>
                          </a:solidFill>
                          <a:effectLst/>
                        </a:rPr>
                        <a:t>(IS, 07)</a:t>
                      </a:r>
                      <a:endParaRPr lang="en-US" sz="20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u="sng" dirty="0">
                          <a:solidFill>
                            <a:srgbClr val="2D1DFF"/>
                          </a:solidFill>
                          <a:effectLst/>
                        </a:rPr>
                        <a:t>GT, LOOP</a:t>
                      </a:r>
                      <a:endParaRPr lang="en-US" sz="2000" b="1" u="sng" dirty="0">
                        <a:solidFill>
                          <a:srgbClr val="2D1DFF"/>
                        </a:solidFill>
                        <a:effectLst/>
                        <a:latin typeface="Calibri"/>
                        <a:ea typeface="Calibri"/>
                        <a:cs typeface="Times New Roman"/>
                      </a:endParaRPr>
                    </a:p>
                  </a:txBody>
                  <a:tcPr marL="68580" marR="68580" marT="0" marB="0" anchor="ctr"/>
                </a:tc>
              </a:tr>
              <a:tr h="452548">
                <a:tc>
                  <a:txBody>
                    <a:bodyPr/>
                    <a:lstStyle/>
                    <a:p>
                      <a:pPr marL="0" marR="0" algn="r">
                        <a:lnSpc>
                          <a:spcPct val="115000"/>
                        </a:lnSpc>
                        <a:spcBef>
                          <a:spcPts val="300"/>
                        </a:spcBef>
                        <a:spcAft>
                          <a:spcPts val="300"/>
                        </a:spcAft>
                        <a:tabLst>
                          <a:tab pos="742950" algn="l"/>
                        </a:tabLst>
                      </a:pPr>
                      <a:r>
                        <a:rPr lang="en-US" sz="2000" b="1">
                          <a:effectLst/>
                        </a:rPr>
                        <a:t> </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effectLst/>
                        </a:rPr>
                        <a:t>STOP</a:t>
                      </a:r>
                      <a:endParaRPr lang="en-US" sz="2000" b="1" dirty="0">
                        <a:effectLst/>
                        <a:latin typeface="Calibri"/>
                        <a:ea typeface="Calibri"/>
                        <a:cs typeface="Times New Roman"/>
                      </a:endParaRPr>
                    </a:p>
                  </a:txBody>
                  <a:tcPr marL="68580" marR="68580" marT="0" marB="0" anchor="ctr"/>
                </a:tc>
                <a:tc>
                  <a:txBody>
                    <a:bodyPr/>
                    <a:lstStyle/>
                    <a:p>
                      <a:pPr marL="0" marR="0" algn="just">
                        <a:lnSpc>
                          <a:spcPct val="115000"/>
                        </a:lnSpc>
                        <a:spcBef>
                          <a:spcPts val="300"/>
                        </a:spcBef>
                        <a:spcAft>
                          <a:spcPts val="300"/>
                        </a:spcAft>
                        <a:tabLst>
                          <a:tab pos="742950" algn="l"/>
                        </a:tabLst>
                      </a:pPr>
                      <a:r>
                        <a:rPr lang="en-US" sz="2000" b="1" dirty="0">
                          <a:effectLst/>
                        </a:rPr>
                        <a:t> </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FF0000"/>
                          </a:solidFill>
                          <a:effectLst/>
                        </a:rPr>
                        <a:t>(IS, 00)</a:t>
                      </a:r>
                      <a:endParaRPr lang="en-US" sz="20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FF0000"/>
                          </a:solidFill>
                          <a:effectLst/>
                        </a:rPr>
                        <a:t> </a:t>
                      </a:r>
                      <a:endParaRPr lang="en-US" sz="20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2D1DFF"/>
                          </a:solidFill>
                          <a:effectLst/>
                        </a:rPr>
                        <a:t>(IS, 00)</a:t>
                      </a:r>
                      <a:endParaRPr lang="en-US" sz="20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2D1DFF"/>
                          </a:solidFill>
                          <a:effectLst/>
                        </a:rPr>
                        <a:t> </a:t>
                      </a:r>
                      <a:endParaRPr lang="en-US" sz="2000" b="1" dirty="0">
                        <a:solidFill>
                          <a:srgbClr val="2D1DFF"/>
                        </a:solidFill>
                        <a:effectLst/>
                        <a:latin typeface="Calibri"/>
                        <a:ea typeface="Calibri"/>
                        <a:cs typeface="Times New Roman"/>
                      </a:endParaRPr>
                    </a:p>
                  </a:txBody>
                  <a:tcPr marL="68580" marR="68580" marT="0" marB="0" anchor="ctr"/>
                </a:tc>
              </a:tr>
              <a:tr h="452548">
                <a:tc>
                  <a:txBody>
                    <a:bodyPr/>
                    <a:lstStyle/>
                    <a:p>
                      <a:pPr marL="0" marR="0" algn="r">
                        <a:lnSpc>
                          <a:spcPct val="115000"/>
                        </a:lnSpc>
                        <a:spcBef>
                          <a:spcPts val="300"/>
                        </a:spcBef>
                        <a:spcAft>
                          <a:spcPts val="300"/>
                        </a:spcAft>
                        <a:tabLst>
                          <a:tab pos="742950" algn="l"/>
                        </a:tabLst>
                      </a:pPr>
                      <a:r>
                        <a:rPr lang="en-US" sz="2000" b="1">
                          <a:effectLst/>
                        </a:rPr>
                        <a:t>A</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DS</a:t>
                      </a:r>
                      <a:endParaRPr lang="en-US" sz="2000" b="1">
                        <a:effectLst/>
                        <a:latin typeface="Calibri"/>
                        <a:ea typeface="Calibri"/>
                        <a:cs typeface="Times New Roman"/>
                      </a:endParaRPr>
                    </a:p>
                  </a:txBody>
                  <a:tcPr marL="68580" marR="68580" marT="0" marB="0" anchor="ctr"/>
                </a:tc>
                <a:tc>
                  <a:txBody>
                    <a:bodyPr/>
                    <a:lstStyle/>
                    <a:p>
                      <a:pPr marL="0" marR="0" algn="just">
                        <a:lnSpc>
                          <a:spcPct val="115000"/>
                        </a:lnSpc>
                        <a:spcBef>
                          <a:spcPts val="300"/>
                        </a:spcBef>
                        <a:spcAft>
                          <a:spcPts val="300"/>
                        </a:spcAft>
                        <a:tabLst>
                          <a:tab pos="742950" algn="l"/>
                        </a:tabLst>
                      </a:pPr>
                      <a:r>
                        <a:rPr lang="en-US" sz="2000" b="1" dirty="0">
                          <a:effectLst/>
                        </a:rPr>
                        <a:t>1</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FF0000"/>
                          </a:solidFill>
                          <a:effectLst/>
                        </a:rPr>
                        <a:t>(DL, 02)</a:t>
                      </a:r>
                      <a:endParaRPr lang="en-US" sz="20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FF0000"/>
                          </a:solidFill>
                          <a:effectLst/>
                        </a:rPr>
                        <a:t>(C,1)</a:t>
                      </a:r>
                      <a:endParaRPr lang="en-US" sz="20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2D1DFF"/>
                          </a:solidFill>
                          <a:effectLst/>
                        </a:rPr>
                        <a:t>(DL, 02)</a:t>
                      </a:r>
                      <a:endParaRPr lang="en-US" sz="20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2D1DFF"/>
                          </a:solidFill>
                          <a:effectLst/>
                        </a:rPr>
                        <a:t>(C,1)</a:t>
                      </a:r>
                      <a:endParaRPr lang="en-US" sz="2000" b="1" dirty="0">
                        <a:solidFill>
                          <a:srgbClr val="2D1DFF"/>
                        </a:solidFill>
                        <a:effectLst/>
                        <a:latin typeface="Calibri"/>
                        <a:ea typeface="Calibri"/>
                        <a:cs typeface="Times New Roman"/>
                      </a:endParaRPr>
                    </a:p>
                  </a:txBody>
                  <a:tcPr marL="68580" marR="68580" marT="0" marB="0" anchor="ctr"/>
                </a:tc>
              </a:tr>
              <a:tr h="452548">
                <a:tc>
                  <a:txBody>
                    <a:bodyPr/>
                    <a:lstStyle/>
                    <a:p>
                      <a:pPr marL="0" marR="0" algn="r">
                        <a:lnSpc>
                          <a:spcPct val="115000"/>
                        </a:lnSpc>
                        <a:spcBef>
                          <a:spcPts val="300"/>
                        </a:spcBef>
                        <a:spcAft>
                          <a:spcPts val="300"/>
                        </a:spcAft>
                        <a:tabLst>
                          <a:tab pos="742950" algn="l"/>
                        </a:tabLst>
                      </a:pPr>
                      <a:r>
                        <a:rPr lang="en-US" sz="2000" b="1">
                          <a:effectLst/>
                        </a:rPr>
                        <a:t> </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LTORG</a:t>
                      </a:r>
                      <a:endParaRPr lang="en-US" sz="2000" b="1">
                        <a:effectLst/>
                        <a:latin typeface="Calibri"/>
                        <a:ea typeface="Calibri"/>
                        <a:cs typeface="Times New Roman"/>
                      </a:endParaRPr>
                    </a:p>
                  </a:txBody>
                  <a:tcPr marL="68580" marR="68580" marT="0" marB="0" anchor="ctr"/>
                </a:tc>
                <a:tc>
                  <a:txBody>
                    <a:bodyPr/>
                    <a:lstStyle/>
                    <a:p>
                      <a:pPr marL="0" marR="0" algn="just">
                        <a:lnSpc>
                          <a:spcPct val="115000"/>
                        </a:lnSpc>
                        <a:spcBef>
                          <a:spcPts val="300"/>
                        </a:spcBef>
                        <a:spcAft>
                          <a:spcPts val="300"/>
                        </a:spcAft>
                        <a:tabLst>
                          <a:tab pos="742950" algn="l"/>
                        </a:tabLst>
                      </a:pPr>
                      <a:r>
                        <a:rPr lang="en-US" sz="2000" b="1">
                          <a:effectLst/>
                        </a:rPr>
                        <a:t> </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solidFill>
                            <a:srgbClr val="FF0000"/>
                          </a:solidFill>
                          <a:effectLst/>
                        </a:rPr>
                        <a:t>(AD, 05)</a:t>
                      </a:r>
                      <a:endParaRPr lang="en-US" sz="2000" b="1">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FF0000"/>
                          </a:solidFill>
                          <a:effectLst/>
                        </a:rPr>
                        <a:t> </a:t>
                      </a:r>
                      <a:endParaRPr lang="en-US" sz="20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2D1DFF"/>
                          </a:solidFill>
                          <a:effectLst/>
                        </a:rPr>
                        <a:t>(AD, 05)</a:t>
                      </a:r>
                      <a:endParaRPr lang="en-US" sz="20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dirty="0">
                          <a:solidFill>
                            <a:srgbClr val="2D1DFF"/>
                          </a:solidFill>
                          <a:effectLst/>
                        </a:rPr>
                        <a:t> </a:t>
                      </a:r>
                      <a:endParaRPr lang="en-US" sz="2000" b="1" dirty="0">
                        <a:solidFill>
                          <a:srgbClr val="2D1DFF"/>
                        </a:solidFill>
                        <a:effectLst/>
                        <a:latin typeface="Calibri"/>
                        <a:ea typeface="Calibri"/>
                        <a:cs typeface="Times New Roman"/>
                      </a:endParaRPr>
                    </a:p>
                  </a:txBody>
                  <a:tcPr marL="68580" marR="68580" marT="0" marB="0" anchor="ctr"/>
                </a:tc>
              </a:tr>
              <a:tr h="452548">
                <a:tc>
                  <a:txBody>
                    <a:bodyPr/>
                    <a:lstStyle/>
                    <a:p>
                      <a:pPr marL="0" marR="0" algn="just">
                        <a:lnSpc>
                          <a:spcPct val="115000"/>
                        </a:lnSpc>
                        <a:spcBef>
                          <a:spcPts val="300"/>
                        </a:spcBef>
                        <a:spcAft>
                          <a:spcPts val="300"/>
                        </a:spcAft>
                        <a:tabLst>
                          <a:tab pos="742950" algn="l"/>
                        </a:tabLst>
                      </a:pPr>
                      <a:r>
                        <a:rPr lang="en-US" sz="2000" b="1">
                          <a:effectLst/>
                        </a:rPr>
                        <a:t> </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300"/>
                        </a:spcBef>
                        <a:spcAft>
                          <a:spcPts val="300"/>
                        </a:spcAft>
                        <a:tabLst>
                          <a:tab pos="742950" algn="l"/>
                        </a:tabLst>
                      </a:pPr>
                      <a:r>
                        <a:rPr lang="en-US" sz="2000" b="1">
                          <a:effectLst/>
                        </a:rPr>
                        <a:t>…..</a:t>
                      </a:r>
                      <a:endParaRPr lang="en-US" sz="2000" b="1">
                        <a:effectLst/>
                        <a:latin typeface="Calibri"/>
                        <a:ea typeface="Calibri"/>
                        <a:cs typeface="Times New Roman"/>
                      </a:endParaRPr>
                    </a:p>
                  </a:txBody>
                  <a:tcPr marL="68580" marR="68580" marT="0" marB="0" anchor="ctr"/>
                </a:tc>
                <a:tc>
                  <a:txBody>
                    <a:bodyPr/>
                    <a:lstStyle/>
                    <a:p>
                      <a:pPr marL="0" marR="0" algn="just">
                        <a:lnSpc>
                          <a:spcPct val="115000"/>
                        </a:lnSpc>
                        <a:spcBef>
                          <a:spcPts val="300"/>
                        </a:spcBef>
                        <a:spcAft>
                          <a:spcPts val="300"/>
                        </a:spcAft>
                        <a:tabLst>
                          <a:tab pos="742950" algn="l"/>
                        </a:tabLst>
                      </a:pPr>
                      <a:r>
                        <a:rPr lang="en-US" sz="2000" b="1">
                          <a:effectLst/>
                        </a:rPr>
                        <a:t> </a:t>
                      </a:r>
                      <a:endParaRPr lang="en-US" sz="2000" b="1">
                        <a:effectLst/>
                        <a:latin typeface="Calibri"/>
                        <a:ea typeface="Calibri"/>
                        <a:cs typeface="Times New Roman"/>
                      </a:endParaRPr>
                    </a:p>
                  </a:txBody>
                  <a:tcPr marL="68580" marR="68580" marT="0" marB="0" anchor="ctr"/>
                </a:tc>
                <a:tc gridSpan="2">
                  <a:txBody>
                    <a:bodyPr/>
                    <a:lstStyle/>
                    <a:p>
                      <a:pPr marL="0" marR="0">
                        <a:lnSpc>
                          <a:spcPct val="115000"/>
                        </a:lnSpc>
                        <a:spcBef>
                          <a:spcPts val="300"/>
                        </a:spcBef>
                        <a:spcAft>
                          <a:spcPts val="300"/>
                        </a:spcAft>
                        <a:tabLst>
                          <a:tab pos="742950" algn="l"/>
                        </a:tabLst>
                      </a:pPr>
                      <a:r>
                        <a:rPr lang="en-US" sz="2000" b="1">
                          <a:effectLst/>
                        </a:rPr>
                        <a:t> </a:t>
                      </a:r>
                      <a:endParaRPr lang="en-US" sz="2000" b="1">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300"/>
                        </a:spcBef>
                        <a:spcAft>
                          <a:spcPts val="300"/>
                        </a:spcAft>
                        <a:tabLst>
                          <a:tab pos="742950" algn="l"/>
                        </a:tabLst>
                      </a:pPr>
                      <a:r>
                        <a:rPr lang="en-US" sz="2000" b="1" dirty="0">
                          <a:solidFill>
                            <a:srgbClr val="2D1DFF"/>
                          </a:solidFill>
                          <a:effectLst/>
                        </a:rPr>
                        <a:t> </a:t>
                      </a:r>
                      <a:endParaRPr lang="en-US" sz="2000" b="1" dirty="0">
                        <a:solidFill>
                          <a:srgbClr val="2D1DFF"/>
                        </a:solidFill>
                        <a:effectLst/>
                        <a:latin typeface="Calibri"/>
                        <a:ea typeface="Calibri"/>
                        <a:cs typeface="Times New Roman"/>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28878207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Variant – I</a:t>
            </a:r>
            <a:endParaRPr lang="en-US" dirty="0"/>
          </a:p>
        </p:txBody>
      </p:sp>
      <p:sp>
        <p:nvSpPr>
          <p:cNvPr id="5" name="Content Placeholder 4"/>
          <p:cNvSpPr>
            <a:spLocks noGrp="1"/>
          </p:cNvSpPr>
          <p:nvPr>
            <p:ph sz="half" idx="2"/>
          </p:nvPr>
        </p:nvSpPr>
        <p:spPr/>
        <p:txBody>
          <a:bodyPr/>
          <a:lstStyle/>
          <a:p>
            <a:pPr fontAlgn="t"/>
            <a:r>
              <a:rPr lang="en-US" dirty="0"/>
              <a:t>IS, DL and AD all statements contain processed </a:t>
            </a:r>
            <a:r>
              <a:rPr lang="en-US" dirty="0" smtClean="0"/>
              <a:t>form.</a:t>
            </a:r>
          </a:p>
          <a:p>
            <a:pPr fontAlgn="t"/>
            <a:endParaRPr lang="en-US" dirty="0"/>
          </a:p>
          <a:p>
            <a:pPr fontAlgn="t"/>
            <a:endParaRPr lang="en-US" dirty="0" smtClean="0"/>
          </a:p>
          <a:p>
            <a:pPr fontAlgn="t"/>
            <a:r>
              <a:rPr lang="en-US" dirty="0" smtClean="0"/>
              <a:t>Extra </a:t>
            </a:r>
            <a:r>
              <a:rPr lang="en-US" dirty="0"/>
              <a:t>work in pass </a:t>
            </a:r>
            <a:r>
              <a:rPr lang="en-US" dirty="0" smtClean="0"/>
              <a:t>I</a:t>
            </a:r>
          </a:p>
          <a:p>
            <a:pPr fontAlgn="t"/>
            <a:r>
              <a:rPr lang="en-US" dirty="0" smtClean="0"/>
              <a:t>Simplifies </a:t>
            </a:r>
            <a:r>
              <a:rPr lang="en-US" dirty="0"/>
              <a:t>tasks in pass </a:t>
            </a:r>
            <a:r>
              <a:rPr lang="en-US" dirty="0" smtClean="0"/>
              <a:t>II</a:t>
            </a:r>
          </a:p>
          <a:p>
            <a:pPr fontAlgn="t"/>
            <a:r>
              <a:rPr lang="en-US" dirty="0" smtClean="0"/>
              <a:t>Occupies </a:t>
            </a:r>
            <a:r>
              <a:rPr lang="en-US" dirty="0"/>
              <a:t>more memory than pass II</a:t>
            </a:r>
          </a:p>
        </p:txBody>
      </p:sp>
      <p:sp>
        <p:nvSpPr>
          <p:cNvPr id="6" name="Text Placeholder 5"/>
          <p:cNvSpPr>
            <a:spLocks noGrp="1"/>
          </p:cNvSpPr>
          <p:nvPr>
            <p:ph type="body" sz="quarter" idx="3"/>
          </p:nvPr>
        </p:nvSpPr>
        <p:spPr/>
        <p:txBody>
          <a:bodyPr>
            <a:normAutofit/>
          </a:bodyPr>
          <a:lstStyle/>
          <a:p>
            <a:r>
              <a:rPr lang="en-US" dirty="0"/>
              <a:t>Variant – </a:t>
            </a:r>
            <a:r>
              <a:rPr lang="en-US" dirty="0" smtClean="0"/>
              <a:t>II	</a:t>
            </a:r>
            <a:endParaRPr lang="en-US" dirty="0"/>
          </a:p>
        </p:txBody>
      </p:sp>
      <p:sp>
        <p:nvSpPr>
          <p:cNvPr id="7" name="Content Placeholder 6"/>
          <p:cNvSpPr>
            <a:spLocks noGrp="1"/>
          </p:cNvSpPr>
          <p:nvPr>
            <p:ph sz="quarter" idx="4"/>
          </p:nvPr>
        </p:nvSpPr>
        <p:spPr/>
        <p:txBody>
          <a:bodyPr/>
          <a:lstStyle/>
          <a:p>
            <a:pPr fontAlgn="t"/>
            <a:r>
              <a:rPr lang="en-US" dirty="0"/>
              <a:t>DL and AD statements contain processed form while for IS statements, operand field is processed only to identify literal references. </a:t>
            </a:r>
          </a:p>
          <a:p>
            <a:pPr fontAlgn="t"/>
            <a:r>
              <a:rPr lang="en-US" dirty="0"/>
              <a:t>Extra work in pass II</a:t>
            </a:r>
          </a:p>
          <a:p>
            <a:pPr fontAlgn="t"/>
            <a:r>
              <a:rPr lang="en-US" dirty="0"/>
              <a:t>Simplifies tasks in pass I</a:t>
            </a:r>
          </a:p>
          <a:p>
            <a:pPr fontAlgn="t"/>
            <a:r>
              <a:rPr lang="en-US" dirty="0"/>
              <a:t>Memory utilization of two passes gets better balanced.</a:t>
            </a:r>
          </a:p>
          <a:p>
            <a:pPr marL="0" indent="0">
              <a:buNone/>
            </a:pPr>
            <a:endParaRPr lang="en-US" dirty="0"/>
          </a:p>
        </p:txBody>
      </p:sp>
      <p:sp>
        <p:nvSpPr>
          <p:cNvPr id="3" name="Title 2"/>
          <p:cNvSpPr>
            <a:spLocks noGrp="1"/>
          </p:cNvSpPr>
          <p:nvPr>
            <p:ph type="title"/>
          </p:nvPr>
        </p:nvSpPr>
        <p:spPr/>
        <p:txBody>
          <a:bodyPr/>
          <a:lstStyle/>
          <a:p>
            <a:r>
              <a:rPr lang="en-US" dirty="0"/>
              <a:t>Comparison of the variants</a:t>
            </a:r>
          </a:p>
        </p:txBody>
      </p:sp>
    </p:spTree>
    <p:extLst>
      <p:ext uri="{BB962C8B-B14F-4D97-AF65-F5344CB8AC3E}">
        <p14:creationId xmlns:p14="http://schemas.microsoft.com/office/powerpoint/2010/main" val="417288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Assembler pass II Algorithm</a:t>
            </a:r>
          </a:p>
        </p:txBody>
      </p:sp>
      <p:sp>
        <p:nvSpPr>
          <p:cNvPr id="8" name="Content Placeholder 7"/>
          <p:cNvSpPr>
            <a:spLocks noGrp="1"/>
          </p:cNvSpPr>
          <p:nvPr>
            <p:ph idx="1"/>
          </p:nvPr>
        </p:nvSpPr>
        <p:spPr/>
        <p:txBody>
          <a:bodyPr>
            <a:normAutofit lnSpcReduction="10000"/>
          </a:bodyPr>
          <a:lstStyle/>
          <a:p>
            <a:r>
              <a:rPr lang="en-US" dirty="0"/>
              <a:t>Data structures</a:t>
            </a:r>
          </a:p>
          <a:p>
            <a:pPr marL="788670" lvl="1" indent="-514350">
              <a:buFont typeface="+mj-lt"/>
              <a:buAutoNum type="arabicPeriod"/>
            </a:pPr>
            <a:r>
              <a:rPr lang="en-US" sz="1800" b="1" dirty="0"/>
              <a:t>OPTAB -  A table of mnemonics opcode and related information </a:t>
            </a:r>
          </a:p>
          <a:p>
            <a:pPr marL="788670" lvl="1" indent="-514350">
              <a:buFont typeface="+mj-lt"/>
              <a:buAutoNum type="arabicPeriod"/>
            </a:pPr>
            <a:r>
              <a:rPr lang="en-US" sz="1800" b="1" dirty="0"/>
              <a:t>SYMTAB -  Symbol Table</a:t>
            </a:r>
          </a:p>
          <a:p>
            <a:pPr marL="788670" lvl="1" indent="-514350">
              <a:buFont typeface="+mj-lt"/>
              <a:buAutoNum type="arabicPeriod"/>
            </a:pPr>
            <a:r>
              <a:rPr lang="en-US" sz="1800" b="1" dirty="0"/>
              <a:t>LITTAB - A table of literals used in the program</a:t>
            </a:r>
          </a:p>
          <a:p>
            <a:pPr marL="788670" lvl="1" indent="-514350">
              <a:buFont typeface="+mj-lt"/>
              <a:buAutoNum type="arabicPeriod"/>
            </a:pPr>
            <a:r>
              <a:rPr lang="en-US" sz="1800" b="1" dirty="0"/>
              <a:t>POOLTAB – A table of information concerning literal pools</a:t>
            </a:r>
            <a:endParaRPr lang="en-US" sz="1800" dirty="0"/>
          </a:p>
          <a:p>
            <a:r>
              <a:rPr lang="en-US" dirty="0" err="1"/>
              <a:t>loc_cntr</a:t>
            </a:r>
            <a:r>
              <a:rPr lang="en-US" dirty="0"/>
              <a:t> – Location Counter</a:t>
            </a:r>
          </a:p>
          <a:p>
            <a:r>
              <a:rPr lang="en-US" dirty="0" err="1"/>
              <a:t>littab_ptr</a:t>
            </a:r>
            <a:r>
              <a:rPr lang="en-US" dirty="0"/>
              <a:t> – points to an entry in LITTAB</a:t>
            </a:r>
          </a:p>
          <a:p>
            <a:r>
              <a:rPr lang="en-US" dirty="0" err="1"/>
              <a:t>pooltab_ptr</a:t>
            </a:r>
            <a:r>
              <a:rPr lang="en-US" dirty="0"/>
              <a:t> – points to an entry in POOLTAB</a:t>
            </a:r>
          </a:p>
          <a:p>
            <a:r>
              <a:rPr lang="en-US" dirty="0" err="1"/>
              <a:t>machine_code_buffer</a:t>
            </a:r>
            <a:r>
              <a:rPr lang="en-US" dirty="0"/>
              <a:t> – Area for constructing code for one statement</a:t>
            </a:r>
          </a:p>
          <a:p>
            <a:r>
              <a:rPr lang="en-US" dirty="0" err="1"/>
              <a:t>code_area</a:t>
            </a:r>
            <a:r>
              <a:rPr lang="en-US" dirty="0"/>
              <a:t> – Area for assembling the target program</a:t>
            </a:r>
          </a:p>
          <a:p>
            <a:r>
              <a:rPr lang="en-US" dirty="0" err="1"/>
              <a:t>code_area_address</a:t>
            </a:r>
            <a:r>
              <a:rPr lang="en-US" dirty="0"/>
              <a:t> – Contains address of </a:t>
            </a:r>
            <a:r>
              <a:rPr lang="en-US" dirty="0" err="1" smtClean="0"/>
              <a:t>code_area</a:t>
            </a:r>
            <a:endParaRPr lang="en-US" dirty="0"/>
          </a:p>
        </p:txBody>
      </p:sp>
    </p:spTree>
    <p:extLst>
      <p:ext uri="{BB962C8B-B14F-4D97-AF65-F5344CB8AC3E}">
        <p14:creationId xmlns:p14="http://schemas.microsoft.com/office/powerpoint/2010/main" val="12546631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pass II Algorithm</a:t>
            </a:r>
          </a:p>
        </p:txBody>
      </p:sp>
      <p:grpSp>
        <p:nvGrpSpPr>
          <p:cNvPr id="4" name="Group 5"/>
          <p:cNvGrpSpPr>
            <a:grpSpLocks noChangeAspect="1"/>
          </p:cNvGrpSpPr>
          <p:nvPr/>
        </p:nvGrpSpPr>
        <p:grpSpPr bwMode="auto">
          <a:xfrm>
            <a:off x="-228600" y="990600"/>
            <a:ext cx="11324553" cy="4960938"/>
            <a:chOff x="283" y="1102"/>
            <a:chExt cx="5490" cy="2405"/>
          </a:xfrm>
        </p:grpSpPr>
        <p:sp>
          <p:nvSpPr>
            <p:cNvPr id="5" name="AutoShape 4"/>
            <p:cNvSpPr>
              <a:spLocks noChangeAspect="1" noChangeArrowheads="1" noTextEdit="1"/>
            </p:cNvSpPr>
            <p:nvPr/>
          </p:nvSpPr>
          <p:spPr bwMode="auto">
            <a:xfrm>
              <a:off x="283" y="1102"/>
              <a:ext cx="5090" cy="2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 name="Rectangle 6"/>
            <p:cNvSpPr>
              <a:spLocks noChangeArrowheads="1"/>
            </p:cNvSpPr>
            <p:nvPr/>
          </p:nvSpPr>
          <p:spPr bwMode="auto">
            <a:xfrm>
              <a:off x="471" y="1146"/>
              <a:ext cx="11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1.</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7"/>
            <p:cNvSpPr>
              <a:spLocks noChangeArrowheads="1"/>
            </p:cNvSpPr>
            <p:nvPr/>
          </p:nvSpPr>
          <p:spPr bwMode="auto">
            <a:xfrm>
              <a:off x="566" y="1155"/>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8"/>
            <p:cNvSpPr>
              <a:spLocks noChangeArrowheads="1"/>
            </p:cNvSpPr>
            <p:nvPr/>
          </p:nvSpPr>
          <p:spPr bwMode="auto">
            <a:xfrm>
              <a:off x="659" y="1146"/>
              <a:ext cx="256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00"/>
                  </a:solidFill>
                  <a:effectLst/>
                  <a:latin typeface="Calibri" pitchFamily="34" charset="0"/>
                  <a:cs typeface="Arial" pitchFamily="34" charset="0"/>
                </a:rPr>
                <a:t>Code_area_adress</a:t>
              </a:r>
              <a:r>
                <a:rPr kumimoji="0" lang="en-US" b="1" i="0" u="none" strike="noStrike" cap="none" normalizeH="0" baseline="0" dirty="0" smtClean="0">
                  <a:ln>
                    <a:noFill/>
                  </a:ln>
                  <a:solidFill>
                    <a:srgbClr val="000000"/>
                  </a:solidFill>
                  <a:effectLst/>
                  <a:latin typeface="Calibri" pitchFamily="34" charset="0"/>
                  <a:cs typeface="Arial" pitchFamily="34" charset="0"/>
                </a:rPr>
                <a:t>= address of </a:t>
              </a:r>
              <a:r>
                <a:rPr kumimoji="0" lang="en-US" b="1" i="0" u="none" strike="noStrike" cap="none" normalizeH="0" baseline="0" dirty="0" err="1" smtClean="0">
                  <a:ln>
                    <a:noFill/>
                  </a:ln>
                  <a:solidFill>
                    <a:srgbClr val="000000"/>
                  </a:solidFill>
                  <a:effectLst/>
                  <a:latin typeface="Calibri" pitchFamily="34" charset="0"/>
                  <a:cs typeface="Arial" pitchFamily="34" charset="0"/>
                </a:rPr>
                <a:t>code_area</a:t>
              </a:r>
              <a:r>
                <a:rPr kumimoji="0" lang="en-US" b="1" i="0" u="none" strike="noStrike" cap="none" normalizeH="0" baseline="0" dirty="0" smtClean="0">
                  <a:ln>
                    <a:noFill/>
                  </a:ln>
                  <a:solidFill>
                    <a:srgbClr val="000000"/>
                  </a:solidFill>
                  <a:effectLst/>
                  <a:latin typeface="Calibri" pitchFamily="34" charset="0"/>
                  <a:cs typeface="Arial" pitchFamily="34"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10"/>
            <p:cNvSpPr>
              <a:spLocks noChangeArrowheads="1"/>
            </p:cNvSpPr>
            <p:nvPr/>
          </p:nvSpPr>
          <p:spPr bwMode="auto">
            <a:xfrm>
              <a:off x="3073" y="114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11"/>
            <p:cNvSpPr>
              <a:spLocks noChangeArrowheads="1"/>
            </p:cNvSpPr>
            <p:nvPr/>
          </p:nvSpPr>
          <p:spPr bwMode="auto">
            <a:xfrm>
              <a:off x="2868" y="1146"/>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2"/>
            <p:cNvSpPr>
              <a:spLocks noChangeArrowheads="1"/>
            </p:cNvSpPr>
            <p:nvPr/>
          </p:nvSpPr>
          <p:spPr bwMode="auto">
            <a:xfrm>
              <a:off x="659" y="1398"/>
              <a:ext cx="9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Pooltab_ptr=1;</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3"/>
            <p:cNvSpPr>
              <a:spLocks noChangeArrowheads="1"/>
            </p:cNvSpPr>
            <p:nvPr/>
          </p:nvSpPr>
          <p:spPr bwMode="auto">
            <a:xfrm>
              <a:off x="1427" y="1398"/>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4"/>
            <p:cNvSpPr>
              <a:spLocks noChangeArrowheads="1"/>
            </p:cNvSpPr>
            <p:nvPr/>
          </p:nvSpPr>
          <p:spPr bwMode="auto">
            <a:xfrm>
              <a:off x="659" y="1651"/>
              <a:ext cx="6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Loc_cntr=0;</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5"/>
            <p:cNvSpPr>
              <a:spLocks noChangeArrowheads="1"/>
            </p:cNvSpPr>
            <p:nvPr/>
          </p:nvSpPr>
          <p:spPr bwMode="auto">
            <a:xfrm>
              <a:off x="1257" y="1651"/>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6"/>
            <p:cNvSpPr>
              <a:spLocks noChangeArrowheads="1"/>
            </p:cNvSpPr>
            <p:nvPr/>
          </p:nvSpPr>
          <p:spPr bwMode="auto">
            <a:xfrm>
              <a:off x="471" y="1902"/>
              <a:ext cx="11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2.</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7"/>
            <p:cNvSpPr>
              <a:spLocks noChangeArrowheads="1"/>
            </p:cNvSpPr>
            <p:nvPr/>
          </p:nvSpPr>
          <p:spPr bwMode="auto">
            <a:xfrm>
              <a:off x="566" y="1911"/>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8"/>
            <p:cNvSpPr>
              <a:spLocks noChangeArrowheads="1"/>
            </p:cNvSpPr>
            <p:nvPr/>
          </p:nvSpPr>
          <p:spPr bwMode="auto">
            <a:xfrm>
              <a:off x="659" y="1902"/>
              <a:ext cx="38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Arial" pitchFamily="34" charset="0"/>
                </a:rPr>
                <a:t>While </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9"/>
            <p:cNvSpPr>
              <a:spLocks noChangeArrowheads="1"/>
            </p:cNvSpPr>
            <p:nvPr/>
          </p:nvSpPr>
          <p:spPr bwMode="auto">
            <a:xfrm>
              <a:off x="1005" y="1902"/>
              <a:ext cx="240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Arial" pitchFamily="34" charset="0"/>
                </a:rPr>
                <a:t>next statement is not an END statement</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19" name="Rectangle 20"/>
            <p:cNvSpPr>
              <a:spLocks noChangeArrowheads="1"/>
            </p:cNvSpPr>
            <p:nvPr/>
          </p:nvSpPr>
          <p:spPr bwMode="auto">
            <a:xfrm>
              <a:off x="3028" y="1902"/>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21"/>
            <p:cNvSpPr>
              <a:spLocks noChangeArrowheads="1"/>
            </p:cNvSpPr>
            <p:nvPr/>
          </p:nvSpPr>
          <p:spPr bwMode="auto">
            <a:xfrm>
              <a:off x="847" y="2155"/>
              <a:ext cx="1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a)</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22"/>
            <p:cNvSpPr>
              <a:spLocks noChangeArrowheads="1"/>
            </p:cNvSpPr>
            <p:nvPr/>
          </p:nvSpPr>
          <p:spPr bwMode="auto">
            <a:xfrm>
              <a:off x="945" y="2164"/>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23"/>
            <p:cNvSpPr>
              <a:spLocks noChangeArrowheads="1"/>
            </p:cNvSpPr>
            <p:nvPr/>
          </p:nvSpPr>
          <p:spPr bwMode="auto">
            <a:xfrm>
              <a:off x="1035" y="2155"/>
              <a:ext cx="16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Clear machine_code_buffer;</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4"/>
            <p:cNvSpPr>
              <a:spLocks noChangeArrowheads="1"/>
            </p:cNvSpPr>
            <p:nvPr/>
          </p:nvSpPr>
          <p:spPr bwMode="auto">
            <a:xfrm>
              <a:off x="2482" y="2155"/>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25"/>
            <p:cNvSpPr>
              <a:spLocks noChangeArrowheads="1"/>
            </p:cNvSpPr>
            <p:nvPr/>
          </p:nvSpPr>
          <p:spPr bwMode="auto">
            <a:xfrm>
              <a:off x="847" y="2407"/>
              <a:ext cx="1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b)</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6"/>
            <p:cNvSpPr>
              <a:spLocks noChangeArrowheads="1"/>
            </p:cNvSpPr>
            <p:nvPr/>
          </p:nvSpPr>
          <p:spPr bwMode="auto">
            <a:xfrm>
              <a:off x="951" y="2416"/>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27"/>
            <p:cNvSpPr>
              <a:spLocks noChangeArrowheads="1"/>
            </p:cNvSpPr>
            <p:nvPr/>
          </p:nvSpPr>
          <p:spPr bwMode="auto">
            <a:xfrm>
              <a:off x="1035" y="2407"/>
              <a:ext cx="13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If an LTORG statement</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28"/>
            <p:cNvSpPr>
              <a:spLocks noChangeArrowheads="1"/>
            </p:cNvSpPr>
            <p:nvPr/>
          </p:nvSpPr>
          <p:spPr bwMode="auto">
            <a:xfrm>
              <a:off x="2186" y="2407"/>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9"/>
            <p:cNvSpPr>
              <a:spLocks noChangeArrowheads="1"/>
            </p:cNvSpPr>
            <p:nvPr/>
          </p:nvSpPr>
          <p:spPr bwMode="auto">
            <a:xfrm>
              <a:off x="1035" y="2658"/>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0"/>
            <p:cNvSpPr>
              <a:spLocks noChangeArrowheads="1"/>
            </p:cNvSpPr>
            <p:nvPr/>
          </p:nvSpPr>
          <p:spPr bwMode="auto">
            <a:xfrm>
              <a:off x="1102" y="2667"/>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31"/>
            <p:cNvSpPr>
              <a:spLocks noChangeArrowheads="1"/>
            </p:cNvSpPr>
            <p:nvPr/>
          </p:nvSpPr>
          <p:spPr bwMode="auto">
            <a:xfrm>
              <a:off x="1245" y="2658"/>
              <a:ext cx="452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Arial" pitchFamily="34" charset="0"/>
                </a:rPr>
                <a:t>Process literals in LITTAB and assemble the literals in </a:t>
              </a:r>
              <a:r>
                <a:rPr kumimoji="0" lang="en-US" b="1" i="0" u="none" strike="noStrike" cap="none" normalizeH="0" baseline="0" dirty="0" err="1" smtClean="0">
                  <a:ln>
                    <a:noFill/>
                  </a:ln>
                  <a:solidFill>
                    <a:srgbClr val="000000"/>
                  </a:solidFill>
                  <a:effectLst/>
                  <a:latin typeface="Calibri" pitchFamily="34" charset="0"/>
                  <a:cs typeface="Arial" pitchFamily="34" charset="0"/>
                </a:rPr>
                <a:t>machine_code_buffer</a:t>
              </a:r>
              <a:r>
                <a:rPr kumimoji="0" lang="en-US" b="1" i="0" u="none" strike="noStrike" cap="none" normalizeH="0" baseline="0" dirty="0" smtClean="0">
                  <a:ln>
                    <a:noFill/>
                  </a:ln>
                  <a:solidFill>
                    <a:srgbClr val="000000"/>
                  </a:solidFill>
                  <a:effectLst/>
                  <a:latin typeface="Calibri" pitchFamily="34" charset="0"/>
                  <a:cs typeface="Arial" pitchFamily="34"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31" name="Rectangle 32"/>
            <p:cNvSpPr>
              <a:spLocks noChangeArrowheads="1"/>
            </p:cNvSpPr>
            <p:nvPr/>
          </p:nvSpPr>
          <p:spPr bwMode="auto">
            <a:xfrm>
              <a:off x="5273" y="2658"/>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2" name="Rectangle 33"/>
            <p:cNvSpPr>
              <a:spLocks noChangeArrowheads="1"/>
            </p:cNvSpPr>
            <p:nvPr/>
          </p:nvSpPr>
          <p:spPr bwMode="auto">
            <a:xfrm>
              <a:off x="1035" y="2911"/>
              <a:ext cx="1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ii)</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3" name="Rectangle 34"/>
            <p:cNvSpPr>
              <a:spLocks noChangeArrowheads="1"/>
            </p:cNvSpPr>
            <p:nvPr/>
          </p:nvSpPr>
          <p:spPr bwMode="auto">
            <a:xfrm>
              <a:off x="1131" y="2920"/>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4" name="Rectangle 35"/>
            <p:cNvSpPr>
              <a:spLocks noChangeArrowheads="1"/>
            </p:cNvSpPr>
            <p:nvPr/>
          </p:nvSpPr>
          <p:spPr bwMode="auto">
            <a:xfrm>
              <a:off x="1245" y="2911"/>
              <a:ext cx="27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Arial" pitchFamily="34" charset="0"/>
                </a:rPr>
                <a:t>Size= size of memory area required for literals</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35" name="Rectangle 36"/>
            <p:cNvSpPr>
              <a:spLocks noChangeArrowheads="1"/>
            </p:cNvSpPr>
            <p:nvPr/>
          </p:nvSpPr>
          <p:spPr bwMode="auto">
            <a:xfrm>
              <a:off x="3751" y="2911"/>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6" name="Rectangle 37"/>
            <p:cNvSpPr>
              <a:spLocks noChangeArrowheads="1"/>
            </p:cNvSpPr>
            <p:nvPr/>
          </p:nvSpPr>
          <p:spPr bwMode="auto">
            <a:xfrm>
              <a:off x="1035" y="3207"/>
              <a:ext cx="15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iii)</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7" name="Rectangle 38"/>
            <p:cNvSpPr>
              <a:spLocks noChangeArrowheads="1"/>
            </p:cNvSpPr>
            <p:nvPr/>
          </p:nvSpPr>
          <p:spPr bwMode="auto">
            <a:xfrm>
              <a:off x="1159" y="3216"/>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39"/>
            <p:cNvSpPr>
              <a:spLocks noChangeArrowheads="1"/>
            </p:cNvSpPr>
            <p:nvPr/>
          </p:nvSpPr>
          <p:spPr bwMode="auto">
            <a:xfrm>
              <a:off x="1245" y="3207"/>
              <a:ext cx="172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00"/>
                  </a:solidFill>
                  <a:effectLst/>
                  <a:latin typeface="Calibri" pitchFamily="34" charset="0"/>
                  <a:cs typeface="Arial" pitchFamily="34" charset="0"/>
                </a:rPr>
                <a:t>Pooltab_ptr</a:t>
              </a:r>
              <a:r>
                <a:rPr kumimoji="0" lang="en-US" b="1" i="0" u="none" strike="noStrike" cap="none" normalizeH="0" baseline="0" dirty="0" smtClean="0">
                  <a:ln>
                    <a:noFill/>
                  </a:ln>
                  <a:solidFill>
                    <a:srgbClr val="000000"/>
                  </a:solidFill>
                  <a:effectLst/>
                  <a:latin typeface="Calibri" pitchFamily="34" charset="0"/>
                  <a:cs typeface="Arial" pitchFamily="34" charset="0"/>
                </a:rPr>
                <a:t>=</a:t>
              </a:r>
              <a:r>
                <a:rPr kumimoji="0" lang="en-US" b="1" i="0" u="none" strike="noStrike" cap="none" normalizeH="0" baseline="0" dirty="0" err="1" smtClean="0">
                  <a:ln>
                    <a:noFill/>
                  </a:ln>
                  <a:solidFill>
                    <a:srgbClr val="000000"/>
                  </a:solidFill>
                  <a:effectLst/>
                  <a:latin typeface="Calibri" pitchFamily="34" charset="0"/>
                  <a:cs typeface="Arial" pitchFamily="34" charset="0"/>
                </a:rPr>
                <a:t>pooltab_ptr</a:t>
              </a:r>
              <a:r>
                <a:rPr kumimoji="0" lang="en-US" b="1" i="0" u="none" strike="noStrike" cap="none" normalizeH="0" baseline="0" dirty="0" smtClean="0">
                  <a:ln>
                    <a:noFill/>
                  </a:ln>
                  <a:solidFill>
                    <a:srgbClr val="000000"/>
                  </a:solidFill>
                  <a:effectLst/>
                  <a:latin typeface="Calibri" pitchFamily="34" charset="0"/>
                  <a:cs typeface="Arial" pitchFamily="34" charset="0"/>
                </a:rPr>
                <a:t> +1;</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39" name="Rectangle 40"/>
            <p:cNvSpPr>
              <a:spLocks noChangeArrowheads="1"/>
            </p:cNvSpPr>
            <p:nvPr/>
          </p:nvSpPr>
          <p:spPr bwMode="auto">
            <a:xfrm>
              <a:off x="2878" y="3207"/>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2398770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Elements of Assembly Language Programming</a:t>
            </a:r>
          </a:p>
        </p:txBody>
      </p:sp>
      <p:sp>
        <p:nvSpPr>
          <p:cNvPr id="3" name="Content Placeholder 2"/>
          <p:cNvSpPr>
            <a:spLocks noGrp="1"/>
          </p:cNvSpPr>
          <p:nvPr>
            <p:ph idx="1"/>
          </p:nvPr>
        </p:nvSpPr>
        <p:spPr>
          <a:xfrm>
            <a:off x="190500" y="990600"/>
            <a:ext cx="8763000" cy="838200"/>
          </a:xfrm>
        </p:spPr>
        <p:txBody>
          <a:bodyPr/>
          <a:lstStyle/>
          <a:p>
            <a:pPr marL="457200" indent="-457200">
              <a:buFont typeface="+mj-lt"/>
              <a:buAutoNum type="alphaUcPeriod" startAt="3"/>
            </a:pPr>
            <a:r>
              <a:rPr lang="en-US" dirty="0" smtClean="0"/>
              <a:t>Mnemonic operation codes</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3959606248"/>
              </p:ext>
            </p:extLst>
          </p:nvPr>
        </p:nvGraphicFramePr>
        <p:xfrm>
          <a:off x="400050" y="1524000"/>
          <a:ext cx="8343900" cy="4928494"/>
        </p:xfrm>
        <a:graphic>
          <a:graphicData uri="http://schemas.openxmlformats.org/drawingml/2006/table">
            <a:tbl>
              <a:tblPr firstRow="1" bandRow="1">
                <a:tableStyleId>{6E25E649-3F16-4E02-A733-19D2CDBF48F0}</a:tableStyleId>
              </a:tblPr>
              <a:tblGrid>
                <a:gridCol w="2286000"/>
                <a:gridCol w="2628858"/>
                <a:gridCol w="3429042"/>
              </a:tblGrid>
              <a:tr h="483047">
                <a:tc>
                  <a:txBody>
                    <a:bodyPr/>
                    <a:lstStyle/>
                    <a:p>
                      <a:pPr algn="ctr"/>
                      <a:r>
                        <a:rPr lang="en-US" sz="2000" dirty="0" smtClean="0"/>
                        <a:t>Instruction</a:t>
                      </a:r>
                      <a:r>
                        <a:rPr lang="en-US" sz="2000" baseline="0" dirty="0" smtClean="0"/>
                        <a:t> opcode</a:t>
                      </a:r>
                      <a:endParaRPr lang="en-US" sz="2000" dirty="0"/>
                    </a:p>
                  </a:txBody>
                  <a:tcPr/>
                </a:tc>
                <a:tc>
                  <a:txBody>
                    <a:bodyPr/>
                    <a:lstStyle/>
                    <a:p>
                      <a:pPr algn="l"/>
                      <a:r>
                        <a:rPr lang="en-US" sz="2000" dirty="0" smtClean="0"/>
                        <a:t>Assembly</a:t>
                      </a:r>
                      <a:r>
                        <a:rPr lang="en-US" sz="2000" baseline="0" dirty="0" smtClean="0"/>
                        <a:t> mnemonics</a:t>
                      </a:r>
                      <a:endParaRPr lang="en-US" sz="2000" dirty="0"/>
                    </a:p>
                  </a:txBody>
                  <a:tcPr/>
                </a:tc>
                <a:tc>
                  <a:txBody>
                    <a:bodyPr/>
                    <a:lstStyle/>
                    <a:p>
                      <a:pPr algn="l"/>
                      <a:r>
                        <a:rPr lang="en-US" sz="2000" dirty="0" smtClean="0"/>
                        <a:t>Remarks</a:t>
                      </a:r>
                      <a:endParaRPr lang="en-US" sz="2000" dirty="0"/>
                    </a:p>
                  </a:txBody>
                  <a:tcPr/>
                </a:tc>
              </a:tr>
              <a:tr h="363627">
                <a:tc>
                  <a:txBody>
                    <a:bodyPr/>
                    <a:lstStyle/>
                    <a:p>
                      <a:pPr algn="ctr"/>
                      <a:r>
                        <a:rPr lang="en-US" sz="2000" dirty="0" smtClean="0"/>
                        <a:t>00</a:t>
                      </a:r>
                      <a:endParaRPr lang="en-US" sz="2000" b="1" dirty="0">
                        <a:solidFill>
                          <a:srgbClr val="FF0000"/>
                        </a:solidFill>
                      </a:endParaRPr>
                    </a:p>
                  </a:txBody>
                  <a:tcPr/>
                </a:tc>
                <a:tc>
                  <a:txBody>
                    <a:bodyPr/>
                    <a:lstStyle/>
                    <a:p>
                      <a:pPr algn="l"/>
                      <a:r>
                        <a:rPr lang="en-US" sz="2000" dirty="0" smtClean="0"/>
                        <a:t>STOP</a:t>
                      </a:r>
                      <a:endParaRPr lang="en-US" sz="2000" b="1" dirty="0">
                        <a:solidFill>
                          <a:srgbClr val="FF0000"/>
                        </a:solidFill>
                      </a:endParaRPr>
                    </a:p>
                  </a:txBody>
                  <a:tcPr/>
                </a:tc>
                <a:tc>
                  <a:txBody>
                    <a:bodyPr/>
                    <a:lstStyle/>
                    <a:p>
                      <a:r>
                        <a:rPr lang="en-US" sz="2000" dirty="0" smtClean="0"/>
                        <a:t>Stop execution</a:t>
                      </a:r>
                      <a:endParaRPr lang="en-US" sz="2000" b="1" dirty="0">
                        <a:solidFill>
                          <a:srgbClr val="FF0000"/>
                        </a:solidFill>
                      </a:endParaRPr>
                    </a:p>
                  </a:txBody>
                  <a:tcPr/>
                </a:tc>
              </a:tr>
              <a:tr h="367843">
                <a:tc>
                  <a:txBody>
                    <a:bodyPr/>
                    <a:lstStyle/>
                    <a:p>
                      <a:pPr algn="ctr"/>
                      <a:r>
                        <a:rPr lang="en-US" sz="2000" dirty="0" smtClean="0"/>
                        <a:t>01</a:t>
                      </a:r>
                      <a:endParaRPr lang="en-US" sz="2000" b="1" dirty="0">
                        <a:solidFill>
                          <a:srgbClr val="FF0000"/>
                        </a:solidFill>
                      </a:endParaRPr>
                    </a:p>
                  </a:txBody>
                  <a:tcPr/>
                </a:tc>
                <a:tc>
                  <a:txBody>
                    <a:bodyPr/>
                    <a:lstStyle/>
                    <a:p>
                      <a:pPr algn="l"/>
                      <a:r>
                        <a:rPr lang="en-US" sz="2000" dirty="0" smtClean="0"/>
                        <a:t>ADD</a:t>
                      </a:r>
                      <a:endParaRPr lang="en-US" sz="2000" b="1" dirty="0">
                        <a:solidFill>
                          <a:srgbClr val="FF0000"/>
                        </a:solidFill>
                      </a:endParaRPr>
                    </a:p>
                  </a:txBody>
                  <a:tcPr/>
                </a:tc>
                <a:tc>
                  <a:txBody>
                    <a:bodyPr/>
                    <a:lstStyle/>
                    <a:p>
                      <a:r>
                        <a:rPr lang="en-US" sz="2000" dirty="0" smtClean="0"/>
                        <a:t>Perform addition</a:t>
                      </a:r>
                      <a:endParaRPr lang="en-US" sz="2000" b="1" dirty="0">
                        <a:solidFill>
                          <a:srgbClr val="FF0000"/>
                        </a:solidFill>
                      </a:endParaRPr>
                    </a:p>
                  </a:txBody>
                  <a:tcPr/>
                </a:tc>
              </a:tr>
              <a:tr h="363627">
                <a:tc>
                  <a:txBody>
                    <a:bodyPr/>
                    <a:lstStyle/>
                    <a:p>
                      <a:pPr algn="ctr"/>
                      <a:r>
                        <a:rPr lang="en-US" sz="2000" dirty="0" smtClean="0"/>
                        <a:t>02</a:t>
                      </a:r>
                      <a:endParaRPr lang="en-US" sz="2000" b="1" dirty="0">
                        <a:solidFill>
                          <a:srgbClr val="FF0000"/>
                        </a:solidFill>
                      </a:endParaRPr>
                    </a:p>
                  </a:txBody>
                  <a:tcPr/>
                </a:tc>
                <a:tc>
                  <a:txBody>
                    <a:bodyPr/>
                    <a:lstStyle/>
                    <a:p>
                      <a:pPr algn="l"/>
                      <a:r>
                        <a:rPr lang="en-US" sz="2000" dirty="0" smtClean="0"/>
                        <a:t>SUB</a:t>
                      </a:r>
                      <a:endParaRPr lang="en-US" sz="2000" b="1" dirty="0">
                        <a:solidFill>
                          <a:srgbClr val="FF0000"/>
                        </a:solidFill>
                      </a:endParaRPr>
                    </a:p>
                  </a:txBody>
                  <a:tcPr/>
                </a:tc>
                <a:tc>
                  <a:txBody>
                    <a:bodyPr/>
                    <a:lstStyle/>
                    <a:p>
                      <a:r>
                        <a:rPr lang="en-US" sz="2000" dirty="0" smtClean="0"/>
                        <a:t>Perform subtraction</a:t>
                      </a:r>
                      <a:endParaRPr lang="en-US" sz="2000" b="1" dirty="0">
                        <a:solidFill>
                          <a:srgbClr val="FF0000"/>
                        </a:solidFill>
                      </a:endParaRPr>
                    </a:p>
                  </a:txBody>
                  <a:tcPr/>
                </a:tc>
              </a:tr>
              <a:tr h="395446">
                <a:tc>
                  <a:txBody>
                    <a:bodyPr/>
                    <a:lstStyle/>
                    <a:p>
                      <a:pPr algn="ctr"/>
                      <a:r>
                        <a:rPr lang="en-US" sz="2000" dirty="0" smtClean="0"/>
                        <a:t>03</a:t>
                      </a:r>
                      <a:endParaRPr lang="en-US" sz="2000" b="1" dirty="0">
                        <a:solidFill>
                          <a:srgbClr val="FF0000"/>
                        </a:solidFill>
                      </a:endParaRPr>
                    </a:p>
                  </a:txBody>
                  <a:tcPr/>
                </a:tc>
                <a:tc>
                  <a:txBody>
                    <a:bodyPr/>
                    <a:lstStyle/>
                    <a:p>
                      <a:pPr algn="l"/>
                      <a:r>
                        <a:rPr lang="en-US" sz="2000" dirty="0" smtClean="0"/>
                        <a:t>MULT</a:t>
                      </a:r>
                      <a:endParaRPr lang="en-US" sz="2000" b="1" dirty="0">
                        <a:solidFill>
                          <a:srgbClr val="FF0000"/>
                        </a:solidFill>
                      </a:endParaRPr>
                    </a:p>
                  </a:txBody>
                  <a:tcPr/>
                </a:tc>
                <a:tc>
                  <a:txBody>
                    <a:bodyPr/>
                    <a:lstStyle/>
                    <a:p>
                      <a:r>
                        <a:rPr lang="en-US" sz="2000" dirty="0" smtClean="0"/>
                        <a:t>Perform multiplication</a:t>
                      </a:r>
                      <a:endParaRPr lang="en-US" sz="2000" b="1" dirty="0">
                        <a:solidFill>
                          <a:srgbClr val="FF0000"/>
                        </a:solidFill>
                      </a:endParaRPr>
                    </a:p>
                  </a:txBody>
                  <a:tcPr/>
                </a:tc>
              </a:tr>
              <a:tr h="363627">
                <a:tc>
                  <a:txBody>
                    <a:bodyPr/>
                    <a:lstStyle/>
                    <a:p>
                      <a:pPr algn="ctr"/>
                      <a:r>
                        <a:rPr lang="en-US" sz="2000" dirty="0" smtClean="0"/>
                        <a:t>04</a:t>
                      </a:r>
                      <a:endParaRPr lang="en-US" sz="2000" b="1" dirty="0">
                        <a:solidFill>
                          <a:srgbClr val="FF0000"/>
                        </a:solidFill>
                      </a:endParaRPr>
                    </a:p>
                  </a:txBody>
                  <a:tcPr/>
                </a:tc>
                <a:tc>
                  <a:txBody>
                    <a:bodyPr/>
                    <a:lstStyle/>
                    <a:p>
                      <a:pPr algn="l"/>
                      <a:r>
                        <a:rPr lang="en-US" sz="2000" dirty="0" smtClean="0"/>
                        <a:t>MOVER</a:t>
                      </a:r>
                      <a:endParaRPr lang="en-US" sz="2000" b="1" dirty="0">
                        <a:solidFill>
                          <a:srgbClr val="FF0000"/>
                        </a:solidFill>
                      </a:endParaRPr>
                    </a:p>
                  </a:txBody>
                  <a:tcPr/>
                </a:tc>
                <a:tc>
                  <a:txBody>
                    <a:bodyPr/>
                    <a:lstStyle/>
                    <a:p>
                      <a:r>
                        <a:rPr lang="en-US" sz="2000" dirty="0" smtClean="0"/>
                        <a:t>Memory to Register move</a:t>
                      </a:r>
                      <a:endParaRPr lang="en-US" sz="2000" b="1" dirty="0">
                        <a:solidFill>
                          <a:srgbClr val="FF0000"/>
                        </a:solidFill>
                      </a:endParaRPr>
                    </a:p>
                  </a:txBody>
                  <a:tcPr/>
                </a:tc>
              </a:tr>
              <a:tr h="395446">
                <a:tc>
                  <a:txBody>
                    <a:bodyPr/>
                    <a:lstStyle/>
                    <a:p>
                      <a:pPr algn="ctr"/>
                      <a:r>
                        <a:rPr lang="en-US" sz="2000" dirty="0" smtClean="0"/>
                        <a:t>05</a:t>
                      </a:r>
                      <a:endParaRPr lang="en-US" sz="2000" b="1" dirty="0">
                        <a:solidFill>
                          <a:srgbClr val="FF0000"/>
                        </a:solidFill>
                      </a:endParaRPr>
                    </a:p>
                  </a:txBody>
                  <a:tcPr/>
                </a:tc>
                <a:tc>
                  <a:txBody>
                    <a:bodyPr/>
                    <a:lstStyle/>
                    <a:p>
                      <a:pPr algn="l"/>
                      <a:r>
                        <a:rPr lang="en-US" sz="2000" dirty="0" smtClean="0"/>
                        <a:t>MOVEM</a:t>
                      </a:r>
                      <a:endParaRPr lang="en-US" sz="2000" b="1" dirty="0">
                        <a:solidFill>
                          <a:srgbClr val="FF0000"/>
                        </a:solidFill>
                      </a:endParaRPr>
                    </a:p>
                  </a:txBody>
                  <a:tcPr/>
                </a:tc>
                <a:tc>
                  <a:txBody>
                    <a:bodyPr/>
                    <a:lstStyle/>
                    <a:p>
                      <a:r>
                        <a:rPr lang="en-US" sz="2000" dirty="0" smtClean="0"/>
                        <a:t>Register to Memory move</a:t>
                      </a:r>
                      <a:endParaRPr lang="en-US" sz="2000" b="1" dirty="0">
                        <a:solidFill>
                          <a:srgbClr val="FF0000"/>
                        </a:solidFill>
                      </a:endParaRPr>
                    </a:p>
                  </a:txBody>
                  <a:tcPr/>
                </a:tc>
              </a:tr>
              <a:tr h="363627">
                <a:tc>
                  <a:txBody>
                    <a:bodyPr/>
                    <a:lstStyle/>
                    <a:p>
                      <a:pPr algn="ctr"/>
                      <a:r>
                        <a:rPr lang="en-US" sz="2000" dirty="0" smtClean="0"/>
                        <a:t>06</a:t>
                      </a:r>
                      <a:endParaRPr lang="en-US" sz="2000" b="1" dirty="0">
                        <a:solidFill>
                          <a:srgbClr val="FF0000"/>
                        </a:solidFill>
                      </a:endParaRPr>
                    </a:p>
                  </a:txBody>
                  <a:tcPr/>
                </a:tc>
                <a:tc>
                  <a:txBody>
                    <a:bodyPr/>
                    <a:lstStyle/>
                    <a:p>
                      <a:pPr algn="l"/>
                      <a:r>
                        <a:rPr lang="en-US" sz="2000" dirty="0" smtClean="0"/>
                        <a:t>COMP</a:t>
                      </a:r>
                      <a:endParaRPr lang="en-US" sz="2000" b="1" dirty="0">
                        <a:solidFill>
                          <a:srgbClr val="FF0000"/>
                        </a:solidFill>
                      </a:endParaRPr>
                    </a:p>
                  </a:txBody>
                  <a:tcPr/>
                </a:tc>
                <a:tc>
                  <a:txBody>
                    <a:bodyPr/>
                    <a:lstStyle/>
                    <a:p>
                      <a:r>
                        <a:rPr lang="en-US" sz="2000" dirty="0" smtClean="0"/>
                        <a:t>Compare &amp; set condition</a:t>
                      </a:r>
                      <a:endParaRPr lang="en-US" sz="2000" b="1" dirty="0">
                        <a:solidFill>
                          <a:srgbClr val="FF0000"/>
                        </a:solidFill>
                      </a:endParaRPr>
                    </a:p>
                  </a:txBody>
                  <a:tcPr/>
                </a:tc>
              </a:tr>
              <a:tr h="395446">
                <a:tc>
                  <a:txBody>
                    <a:bodyPr/>
                    <a:lstStyle/>
                    <a:p>
                      <a:pPr algn="ctr"/>
                      <a:r>
                        <a:rPr lang="en-US" sz="2000" dirty="0" smtClean="0"/>
                        <a:t>07</a:t>
                      </a:r>
                      <a:endParaRPr lang="en-US" sz="2000" b="1" dirty="0">
                        <a:solidFill>
                          <a:srgbClr val="FF0000"/>
                        </a:solidFill>
                      </a:endParaRPr>
                    </a:p>
                  </a:txBody>
                  <a:tcPr/>
                </a:tc>
                <a:tc>
                  <a:txBody>
                    <a:bodyPr/>
                    <a:lstStyle/>
                    <a:p>
                      <a:pPr algn="l"/>
                      <a:r>
                        <a:rPr lang="en-US" sz="2000" dirty="0" smtClean="0"/>
                        <a:t>BC</a:t>
                      </a:r>
                      <a:endParaRPr lang="en-US" sz="2000" b="1" dirty="0">
                        <a:solidFill>
                          <a:srgbClr val="FF0000"/>
                        </a:solidFill>
                      </a:endParaRPr>
                    </a:p>
                  </a:txBody>
                  <a:tcPr/>
                </a:tc>
                <a:tc>
                  <a:txBody>
                    <a:bodyPr/>
                    <a:lstStyle/>
                    <a:p>
                      <a:r>
                        <a:rPr lang="en-US" sz="2000" dirty="0" smtClean="0"/>
                        <a:t>Branch on condition</a:t>
                      </a:r>
                      <a:endParaRPr lang="en-US" sz="2000" b="1" dirty="0">
                        <a:solidFill>
                          <a:srgbClr val="FF0000"/>
                        </a:solidFill>
                      </a:endParaRPr>
                    </a:p>
                  </a:txBody>
                  <a:tcPr/>
                </a:tc>
              </a:tr>
              <a:tr h="363627">
                <a:tc>
                  <a:txBody>
                    <a:bodyPr/>
                    <a:lstStyle/>
                    <a:p>
                      <a:pPr algn="ctr"/>
                      <a:r>
                        <a:rPr lang="en-US" sz="2000" dirty="0" smtClean="0"/>
                        <a:t>08</a:t>
                      </a:r>
                      <a:endParaRPr lang="en-US" sz="2000" b="1" dirty="0">
                        <a:solidFill>
                          <a:srgbClr val="FF0000"/>
                        </a:solidFill>
                      </a:endParaRPr>
                    </a:p>
                  </a:txBody>
                  <a:tcPr/>
                </a:tc>
                <a:tc>
                  <a:txBody>
                    <a:bodyPr/>
                    <a:lstStyle/>
                    <a:p>
                      <a:pPr algn="l"/>
                      <a:r>
                        <a:rPr lang="en-US" sz="2000" dirty="0" smtClean="0"/>
                        <a:t>DIV</a:t>
                      </a:r>
                      <a:endParaRPr lang="en-US" sz="2000" b="1" dirty="0">
                        <a:solidFill>
                          <a:srgbClr val="FF0000"/>
                        </a:solidFill>
                      </a:endParaRPr>
                    </a:p>
                  </a:txBody>
                  <a:tcPr/>
                </a:tc>
                <a:tc>
                  <a:txBody>
                    <a:bodyPr/>
                    <a:lstStyle/>
                    <a:p>
                      <a:r>
                        <a:rPr lang="en-US" sz="2000" dirty="0" smtClean="0"/>
                        <a:t>Perform division</a:t>
                      </a:r>
                      <a:endParaRPr lang="en-US" sz="2000" b="1" dirty="0">
                        <a:solidFill>
                          <a:srgbClr val="FF0000"/>
                        </a:solidFill>
                      </a:endParaRPr>
                    </a:p>
                  </a:txBody>
                  <a:tcPr/>
                </a:tc>
              </a:tr>
              <a:tr h="395446">
                <a:tc>
                  <a:txBody>
                    <a:bodyPr/>
                    <a:lstStyle/>
                    <a:p>
                      <a:pPr algn="ctr"/>
                      <a:r>
                        <a:rPr lang="en-US" sz="2000" dirty="0" smtClean="0"/>
                        <a:t>09</a:t>
                      </a:r>
                      <a:endParaRPr lang="en-US" sz="2000" b="1" dirty="0">
                        <a:solidFill>
                          <a:srgbClr val="FF0000"/>
                        </a:solidFill>
                      </a:endParaRPr>
                    </a:p>
                  </a:txBody>
                  <a:tcPr/>
                </a:tc>
                <a:tc>
                  <a:txBody>
                    <a:bodyPr/>
                    <a:lstStyle/>
                    <a:p>
                      <a:pPr algn="l"/>
                      <a:r>
                        <a:rPr lang="en-US" sz="2000" dirty="0" smtClean="0"/>
                        <a:t>READ</a:t>
                      </a:r>
                      <a:endParaRPr lang="en-US" sz="2000" b="1" dirty="0">
                        <a:solidFill>
                          <a:srgbClr val="FF0000"/>
                        </a:solidFill>
                      </a:endParaRPr>
                    </a:p>
                  </a:txBody>
                  <a:tcPr/>
                </a:tc>
                <a:tc>
                  <a:txBody>
                    <a:bodyPr/>
                    <a:lstStyle/>
                    <a:p>
                      <a:r>
                        <a:rPr lang="en-US" sz="2000" dirty="0" smtClean="0"/>
                        <a:t>Read into Register</a:t>
                      </a:r>
                      <a:endParaRPr lang="en-US" sz="2000" b="1" dirty="0">
                        <a:solidFill>
                          <a:srgbClr val="FF0000"/>
                        </a:solidFill>
                      </a:endParaRPr>
                    </a:p>
                  </a:txBody>
                  <a:tcPr/>
                </a:tc>
              </a:tr>
              <a:tr h="483047">
                <a:tc>
                  <a:txBody>
                    <a:bodyPr/>
                    <a:lstStyle/>
                    <a:p>
                      <a:pPr algn="ctr"/>
                      <a:r>
                        <a:rPr lang="en-US" sz="2000" dirty="0" smtClean="0"/>
                        <a:t>10</a:t>
                      </a:r>
                      <a:endParaRPr lang="en-US" sz="2000" b="1" dirty="0">
                        <a:solidFill>
                          <a:srgbClr val="FF0000"/>
                        </a:solidFill>
                      </a:endParaRPr>
                    </a:p>
                  </a:txBody>
                  <a:tcPr/>
                </a:tc>
                <a:tc>
                  <a:txBody>
                    <a:bodyPr/>
                    <a:lstStyle/>
                    <a:p>
                      <a:pPr algn="l"/>
                      <a:r>
                        <a:rPr lang="en-US" sz="2000" dirty="0" smtClean="0"/>
                        <a:t>PRINT</a:t>
                      </a:r>
                      <a:endParaRPr lang="en-US" sz="2000" b="1" dirty="0">
                        <a:solidFill>
                          <a:srgbClr val="FF0000"/>
                        </a:solidFill>
                      </a:endParaRPr>
                    </a:p>
                  </a:txBody>
                  <a:tcPr/>
                </a:tc>
                <a:tc>
                  <a:txBody>
                    <a:bodyPr/>
                    <a:lstStyle/>
                    <a:p>
                      <a:r>
                        <a:rPr lang="en-US" sz="2000" dirty="0" smtClean="0"/>
                        <a:t>Print content of Register</a:t>
                      </a:r>
                      <a:endParaRPr lang="en-US" sz="2000" b="1" dirty="0">
                        <a:solidFill>
                          <a:srgbClr val="FF0000"/>
                        </a:solidFill>
                      </a:endParaRPr>
                    </a:p>
                  </a:txBody>
                  <a:tcPr/>
                </a:tc>
              </a:tr>
            </a:tbl>
          </a:graphicData>
        </a:graphic>
      </p:graphicFrame>
    </p:spTree>
    <p:extLst>
      <p:ext uri="{BB962C8B-B14F-4D97-AF65-F5344CB8AC3E}">
        <p14:creationId xmlns:p14="http://schemas.microsoft.com/office/powerpoint/2010/main" val="60553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pass II Algorithm</a:t>
            </a:r>
          </a:p>
        </p:txBody>
      </p:sp>
      <p:grpSp>
        <p:nvGrpSpPr>
          <p:cNvPr id="4" name="Group 5"/>
          <p:cNvGrpSpPr>
            <a:grpSpLocks noChangeAspect="1"/>
          </p:cNvGrpSpPr>
          <p:nvPr/>
        </p:nvGrpSpPr>
        <p:grpSpPr bwMode="auto">
          <a:xfrm>
            <a:off x="-838200" y="1066800"/>
            <a:ext cx="10864817" cy="4495800"/>
            <a:chOff x="-302" y="1294"/>
            <a:chExt cx="6068" cy="2213"/>
          </a:xfrm>
        </p:grpSpPr>
        <p:sp>
          <p:nvSpPr>
            <p:cNvPr id="5" name="AutoShape 4"/>
            <p:cNvSpPr>
              <a:spLocks noChangeAspect="1" noChangeArrowheads="1" noTextEdit="1"/>
            </p:cNvSpPr>
            <p:nvPr/>
          </p:nvSpPr>
          <p:spPr bwMode="auto">
            <a:xfrm>
              <a:off x="-302" y="1294"/>
              <a:ext cx="6068" cy="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 name="Rectangle 6"/>
            <p:cNvSpPr>
              <a:spLocks noChangeArrowheads="1"/>
            </p:cNvSpPr>
            <p:nvPr/>
          </p:nvSpPr>
          <p:spPr bwMode="auto">
            <a:xfrm>
              <a:off x="371" y="1331"/>
              <a:ext cx="1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Arial" pitchFamily="34" charset="0"/>
                </a:rPr>
                <a:t>c)</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7"/>
            <p:cNvSpPr>
              <a:spLocks noChangeArrowheads="1"/>
            </p:cNvSpPr>
            <p:nvPr/>
          </p:nvSpPr>
          <p:spPr bwMode="auto">
            <a:xfrm>
              <a:off x="487" y="1338"/>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8"/>
            <p:cNvSpPr>
              <a:spLocks noChangeArrowheads="1"/>
            </p:cNvSpPr>
            <p:nvPr/>
          </p:nvSpPr>
          <p:spPr bwMode="auto">
            <a:xfrm>
              <a:off x="595" y="1331"/>
              <a:ext cx="18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If a START or ORIGIN statement</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9"/>
            <p:cNvSpPr>
              <a:spLocks noChangeArrowheads="1"/>
            </p:cNvSpPr>
            <p:nvPr/>
          </p:nvSpPr>
          <p:spPr bwMode="auto">
            <a:xfrm>
              <a:off x="2504" y="1331"/>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10"/>
            <p:cNvSpPr>
              <a:spLocks noChangeArrowheads="1"/>
            </p:cNvSpPr>
            <p:nvPr/>
          </p:nvSpPr>
          <p:spPr bwMode="auto">
            <a:xfrm>
              <a:off x="595" y="154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1"/>
            <p:cNvSpPr>
              <a:spLocks noChangeArrowheads="1"/>
            </p:cNvSpPr>
            <p:nvPr/>
          </p:nvSpPr>
          <p:spPr bwMode="auto">
            <a:xfrm>
              <a:off x="674" y="1548"/>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2"/>
            <p:cNvSpPr>
              <a:spLocks noChangeArrowheads="1"/>
            </p:cNvSpPr>
            <p:nvPr/>
          </p:nvSpPr>
          <p:spPr bwMode="auto">
            <a:xfrm>
              <a:off x="1043" y="1541"/>
              <a:ext cx="21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Loc_cntr=value specified in operand</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3"/>
            <p:cNvSpPr>
              <a:spLocks noChangeArrowheads="1"/>
            </p:cNvSpPr>
            <p:nvPr/>
          </p:nvSpPr>
          <p:spPr bwMode="auto">
            <a:xfrm>
              <a:off x="3236" y="1541"/>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4"/>
            <p:cNvSpPr>
              <a:spLocks noChangeArrowheads="1"/>
            </p:cNvSpPr>
            <p:nvPr/>
          </p:nvSpPr>
          <p:spPr bwMode="auto">
            <a:xfrm>
              <a:off x="3270" y="1541"/>
              <a:ext cx="30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field;</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5"/>
            <p:cNvSpPr>
              <a:spLocks noChangeArrowheads="1"/>
            </p:cNvSpPr>
            <p:nvPr/>
          </p:nvSpPr>
          <p:spPr bwMode="auto">
            <a:xfrm>
              <a:off x="3577" y="1541"/>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6"/>
            <p:cNvSpPr>
              <a:spLocks noChangeArrowheads="1"/>
            </p:cNvSpPr>
            <p:nvPr/>
          </p:nvSpPr>
          <p:spPr bwMode="auto">
            <a:xfrm>
              <a:off x="595" y="1752"/>
              <a:ext cx="1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ii)</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7"/>
            <p:cNvSpPr>
              <a:spLocks noChangeArrowheads="1"/>
            </p:cNvSpPr>
            <p:nvPr/>
          </p:nvSpPr>
          <p:spPr bwMode="auto">
            <a:xfrm>
              <a:off x="708" y="1759"/>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8"/>
            <p:cNvSpPr>
              <a:spLocks noChangeArrowheads="1"/>
            </p:cNvSpPr>
            <p:nvPr/>
          </p:nvSpPr>
          <p:spPr bwMode="auto">
            <a:xfrm>
              <a:off x="1043" y="1752"/>
              <a:ext cx="4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Arial" pitchFamily="34" charset="0"/>
                </a:rPr>
                <a:t>Size=0;</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19" name="Rectangle 19"/>
            <p:cNvSpPr>
              <a:spLocks noChangeArrowheads="1"/>
            </p:cNvSpPr>
            <p:nvPr/>
          </p:nvSpPr>
          <p:spPr bwMode="auto">
            <a:xfrm>
              <a:off x="1469" y="1752"/>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20"/>
            <p:cNvSpPr>
              <a:spLocks noChangeArrowheads="1"/>
            </p:cNvSpPr>
            <p:nvPr/>
          </p:nvSpPr>
          <p:spPr bwMode="auto">
            <a:xfrm>
              <a:off x="371" y="1961"/>
              <a:ext cx="1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Arial" pitchFamily="34" charset="0"/>
                </a:rPr>
                <a:t>d)</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21"/>
            <p:cNvSpPr>
              <a:spLocks noChangeArrowheads="1"/>
            </p:cNvSpPr>
            <p:nvPr/>
          </p:nvSpPr>
          <p:spPr bwMode="auto">
            <a:xfrm>
              <a:off x="495" y="1968"/>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22"/>
            <p:cNvSpPr>
              <a:spLocks noChangeArrowheads="1"/>
            </p:cNvSpPr>
            <p:nvPr/>
          </p:nvSpPr>
          <p:spPr bwMode="auto">
            <a:xfrm>
              <a:off x="595" y="1961"/>
              <a:ext cx="154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If a declaration statement</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3"/>
            <p:cNvSpPr>
              <a:spLocks noChangeArrowheads="1"/>
            </p:cNvSpPr>
            <p:nvPr/>
          </p:nvSpPr>
          <p:spPr bwMode="auto">
            <a:xfrm>
              <a:off x="2164" y="1961"/>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24"/>
            <p:cNvSpPr>
              <a:spLocks noChangeArrowheads="1"/>
            </p:cNvSpPr>
            <p:nvPr/>
          </p:nvSpPr>
          <p:spPr bwMode="auto">
            <a:xfrm>
              <a:off x="595" y="2172"/>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5"/>
            <p:cNvSpPr>
              <a:spLocks noChangeArrowheads="1"/>
            </p:cNvSpPr>
            <p:nvPr/>
          </p:nvSpPr>
          <p:spPr bwMode="auto">
            <a:xfrm>
              <a:off x="674" y="2179"/>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26"/>
            <p:cNvSpPr>
              <a:spLocks noChangeArrowheads="1"/>
            </p:cNvSpPr>
            <p:nvPr/>
          </p:nvSpPr>
          <p:spPr bwMode="auto">
            <a:xfrm>
              <a:off x="1043" y="2172"/>
              <a:ext cx="22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If a DC statement then assemble the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27"/>
            <p:cNvSpPr>
              <a:spLocks noChangeArrowheads="1"/>
            </p:cNvSpPr>
            <p:nvPr/>
          </p:nvSpPr>
          <p:spPr bwMode="auto">
            <a:xfrm>
              <a:off x="3009" y="2172"/>
              <a:ext cx="5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Arial" pitchFamily="34" charset="0"/>
                </a:rPr>
                <a:t>constant</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28" name="Rectangle 28"/>
            <p:cNvSpPr>
              <a:spLocks noChangeArrowheads="1"/>
            </p:cNvSpPr>
            <p:nvPr/>
          </p:nvSpPr>
          <p:spPr bwMode="auto">
            <a:xfrm>
              <a:off x="3818" y="2172"/>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Arial" pitchFamily="34"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29" name="Rectangle 29"/>
            <p:cNvSpPr>
              <a:spLocks noChangeArrowheads="1"/>
            </p:cNvSpPr>
            <p:nvPr/>
          </p:nvSpPr>
          <p:spPr bwMode="auto">
            <a:xfrm>
              <a:off x="3522" y="2172"/>
              <a:ext cx="153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Arial" pitchFamily="34" charset="0"/>
                </a:rPr>
                <a:t>in  </a:t>
              </a:r>
              <a:r>
                <a:rPr kumimoji="0" lang="en-US" b="1" i="0" u="none" strike="noStrike" cap="none" normalizeH="0" baseline="0" dirty="0" err="1" smtClean="0">
                  <a:ln>
                    <a:noFill/>
                  </a:ln>
                  <a:solidFill>
                    <a:srgbClr val="000000"/>
                  </a:solidFill>
                  <a:effectLst/>
                  <a:latin typeface="Calibri" pitchFamily="34" charset="0"/>
                  <a:cs typeface="Arial" pitchFamily="34" charset="0"/>
                </a:rPr>
                <a:t>machine_code_buffer</a:t>
              </a:r>
              <a:r>
                <a:rPr kumimoji="0" lang="en-US" b="1" i="0" u="none" strike="noStrike" cap="none" normalizeH="0" baseline="0" dirty="0" smtClean="0">
                  <a:ln>
                    <a:noFill/>
                  </a:ln>
                  <a:solidFill>
                    <a:srgbClr val="000000"/>
                  </a:solidFill>
                  <a:effectLst/>
                  <a:latin typeface="Calibri" pitchFamily="34" charset="0"/>
                  <a:cs typeface="Arial" pitchFamily="34"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30" name="Rectangle 30"/>
            <p:cNvSpPr>
              <a:spLocks noChangeArrowheads="1"/>
            </p:cNvSpPr>
            <p:nvPr/>
          </p:nvSpPr>
          <p:spPr bwMode="auto">
            <a:xfrm>
              <a:off x="5409" y="2172"/>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31"/>
            <p:cNvSpPr>
              <a:spLocks noChangeArrowheads="1"/>
            </p:cNvSpPr>
            <p:nvPr/>
          </p:nvSpPr>
          <p:spPr bwMode="auto">
            <a:xfrm>
              <a:off x="595" y="2381"/>
              <a:ext cx="1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ii)</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2" name="Rectangle 32"/>
            <p:cNvSpPr>
              <a:spLocks noChangeArrowheads="1"/>
            </p:cNvSpPr>
            <p:nvPr/>
          </p:nvSpPr>
          <p:spPr bwMode="auto">
            <a:xfrm>
              <a:off x="708" y="2388"/>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3" name="Rectangle 33"/>
            <p:cNvSpPr>
              <a:spLocks noChangeArrowheads="1"/>
            </p:cNvSpPr>
            <p:nvPr/>
          </p:nvSpPr>
          <p:spPr bwMode="auto">
            <a:xfrm>
              <a:off x="1043" y="2381"/>
              <a:ext cx="27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Size= size of memory area required by DC/DS;</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4" name="Rectangle 34"/>
            <p:cNvSpPr>
              <a:spLocks noChangeArrowheads="1"/>
            </p:cNvSpPr>
            <p:nvPr/>
          </p:nvSpPr>
          <p:spPr bwMode="auto">
            <a:xfrm>
              <a:off x="3822" y="2381"/>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5" name="Rectangle 35"/>
            <p:cNvSpPr>
              <a:spLocks noChangeArrowheads="1"/>
            </p:cNvSpPr>
            <p:nvPr/>
          </p:nvSpPr>
          <p:spPr bwMode="auto">
            <a:xfrm>
              <a:off x="371" y="2590"/>
              <a:ext cx="1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Arial" pitchFamily="34" charset="0"/>
                </a:rPr>
                <a:t>e)</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36" name="Rectangle 36"/>
            <p:cNvSpPr>
              <a:spLocks noChangeArrowheads="1"/>
            </p:cNvSpPr>
            <p:nvPr/>
          </p:nvSpPr>
          <p:spPr bwMode="auto">
            <a:xfrm>
              <a:off x="480" y="2597"/>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7" name="Rectangle 37"/>
            <p:cNvSpPr>
              <a:spLocks noChangeArrowheads="1"/>
            </p:cNvSpPr>
            <p:nvPr/>
          </p:nvSpPr>
          <p:spPr bwMode="auto">
            <a:xfrm>
              <a:off x="595" y="2590"/>
              <a:ext cx="15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If an imperative statement</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38"/>
            <p:cNvSpPr>
              <a:spLocks noChangeArrowheads="1"/>
            </p:cNvSpPr>
            <p:nvPr/>
          </p:nvSpPr>
          <p:spPr bwMode="auto">
            <a:xfrm>
              <a:off x="2214" y="2590"/>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9" name="Rectangle 39"/>
            <p:cNvSpPr>
              <a:spLocks noChangeArrowheads="1"/>
            </p:cNvSpPr>
            <p:nvPr/>
          </p:nvSpPr>
          <p:spPr bwMode="auto">
            <a:xfrm>
              <a:off x="595" y="280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0" name="Rectangle 40"/>
            <p:cNvSpPr>
              <a:spLocks noChangeArrowheads="1"/>
            </p:cNvSpPr>
            <p:nvPr/>
          </p:nvSpPr>
          <p:spPr bwMode="auto">
            <a:xfrm>
              <a:off x="674" y="2808"/>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1" name="Rectangle 41"/>
            <p:cNvSpPr>
              <a:spLocks noChangeArrowheads="1"/>
            </p:cNvSpPr>
            <p:nvPr/>
          </p:nvSpPr>
          <p:spPr bwMode="auto">
            <a:xfrm>
              <a:off x="1043" y="2801"/>
              <a:ext cx="270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Get operand address from SYMTAB or LITTAB</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2" name="Rectangle 42"/>
            <p:cNvSpPr>
              <a:spLocks noChangeArrowheads="1"/>
            </p:cNvSpPr>
            <p:nvPr/>
          </p:nvSpPr>
          <p:spPr bwMode="auto">
            <a:xfrm>
              <a:off x="3800" y="2801"/>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3" name="Rectangle 43"/>
            <p:cNvSpPr>
              <a:spLocks noChangeArrowheads="1"/>
            </p:cNvSpPr>
            <p:nvPr/>
          </p:nvSpPr>
          <p:spPr bwMode="auto">
            <a:xfrm>
              <a:off x="595" y="3010"/>
              <a:ext cx="1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ii)</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44"/>
            <p:cNvSpPr>
              <a:spLocks noChangeArrowheads="1"/>
            </p:cNvSpPr>
            <p:nvPr/>
          </p:nvSpPr>
          <p:spPr bwMode="auto">
            <a:xfrm>
              <a:off x="708" y="3017"/>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5" name="Rectangle 45"/>
            <p:cNvSpPr>
              <a:spLocks noChangeArrowheads="1"/>
            </p:cNvSpPr>
            <p:nvPr/>
          </p:nvSpPr>
          <p:spPr bwMode="auto">
            <a:xfrm>
              <a:off x="1043" y="3010"/>
              <a:ext cx="286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b="1" i="0" u="none" strike="noStrike" cap="none" normalizeH="0" baseline="0" dirty="0" smtClean="0">
                  <a:ln>
                    <a:noFill/>
                  </a:ln>
                  <a:solidFill>
                    <a:srgbClr val="000000"/>
                  </a:solidFill>
                  <a:effectLst/>
                  <a:latin typeface="Calibri" pitchFamily="34" charset="0"/>
                  <a:cs typeface="Arial" pitchFamily="34" charset="0"/>
                </a:rPr>
                <a:t>Assemble instruction in  </a:t>
              </a:r>
              <a:r>
                <a:rPr kumimoji="0" lang="en-US" b="1" i="0" u="none" strike="noStrike" cap="none" normalizeH="0" baseline="0" dirty="0" err="1" smtClean="0">
                  <a:ln>
                    <a:noFill/>
                  </a:ln>
                  <a:solidFill>
                    <a:srgbClr val="000000"/>
                  </a:solidFill>
                  <a:effectLst/>
                  <a:latin typeface="Calibri" pitchFamily="34" charset="0"/>
                  <a:cs typeface="Arial" pitchFamily="34" charset="0"/>
                </a:rPr>
                <a:t>mach</a:t>
              </a:r>
              <a:r>
                <a:rPr lang="en-US" b="1" dirty="0" err="1" smtClean="0">
                  <a:solidFill>
                    <a:srgbClr val="000000"/>
                  </a:solidFill>
                  <a:latin typeface="Calibri" pitchFamily="34" charset="0"/>
                  <a:cs typeface="Arial" pitchFamily="34" charset="0"/>
                </a:rPr>
                <a:t>ine_code_buffer</a:t>
              </a:r>
              <a:r>
                <a:rPr lang="en-US" b="1" dirty="0">
                  <a:solidFill>
                    <a:srgbClr val="000000"/>
                  </a:solidFill>
                  <a:latin typeface="Calibri" pitchFamily="34" charset="0"/>
                  <a:cs typeface="Arial" pitchFamily="34"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46" name="Rectangle 47"/>
            <p:cNvSpPr>
              <a:spLocks noChangeArrowheads="1"/>
            </p:cNvSpPr>
            <p:nvPr/>
          </p:nvSpPr>
          <p:spPr bwMode="auto">
            <a:xfrm>
              <a:off x="3910" y="3010"/>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7" name="Rectangle 48"/>
            <p:cNvSpPr>
              <a:spLocks noChangeArrowheads="1"/>
            </p:cNvSpPr>
            <p:nvPr/>
          </p:nvSpPr>
          <p:spPr bwMode="auto">
            <a:xfrm>
              <a:off x="595" y="3257"/>
              <a:ext cx="15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iii)</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8" name="Rectangle 49"/>
            <p:cNvSpPr>
              <a:spLocks noChangeArrowheads="1"/>
            </p:cNvSpPr>
            <p:nvPr/>
          </p:nvSpPr>
          <p:spPr bwMode="auto">
            <a:xfrm>
              <a:off x="743" y="3264"/>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9" name="Rectangle 50"/>
            <p:cNvSpPr>
              <a:spLocks noChangeArrowheads="1"/>
            </p:cNvSpPr>
            <p:nvPr/>
          </p:nvSpPr>
          <p:spPr bwMode="auto">
            <a:xfrm>
              <a:off x="1043" y="3257"/>
              <a:ext cx="140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Size=size of instruction;</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50" name="Rectangle 51"/>
            <p:cNvSpPr>
              <a:spLocks noChangeArrowheads="1"/>
            </p:cNvSpPr>
            <p:nvPr/>
          </p:nvSpPr>
          <p:spPr bwMode="auto">
            <a:xfrm>
              <a:off x="2469" y="3257"/>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3097159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pass II Algorithm</a:t>
            </a:r>
          </a:p>
        </p:txBody>
      </p:sp>
      <p:grpSp>
        <p:nvGrpSpPr>
          <p:cNvPr id="4" name="Group 5"/>
          <p:cNvGrpSpPr>
            <a:grpSpLocks noChangeAspect="1"/>
          </p:cNvGrpSpPr>
          <p:nvPr/>
        </p:nvGrpSpPr>
        <p:grpSpPr bwMode="auto">
          <a:xfrm>
            <a:off x="143555" y="1066800"/>
            <a:ext cx="8809945" cy="4191000"/>
            <a:chOff x="447" y="1294"/>
            <a:chExt cx="5085" cy="2020"/>
          </a:xfrm>
        </p:grpSpPr>
        <p:sp>
          <p:nvSpPr>
            <p:cNvPr id="5" name="AutoShape 4"/>
            <p:cNvSpPr>
              <a:spLocks noChangeAspect="1" noChangeArrowheads="1" noTextEdit="1"/>
            </p:cNvSpPr>
            <p:nvPr/>
          </p:nvSpPr>
          <p:spPr bwMode="auto">
            <a:xfrm>
              <a:off x="447" y="1294"/>
              <a:ext cx="5085" cy="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 name="Rectangle 6"/>
            <p:cNvSpPr>
              <a:spLocks noChangeArrowheads="1"/>
            </p:cNvSpPr>
            <p:nvPr/>
          </p:nvSpPr>
          <p:spPr bwMode="auto">
            <a:xfrm>
              <a:off x="1011" y="1339"/>
              <a:ext cx="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a:solidFill>
                    <a:srgbClr val="000000"/>
                  </a:solidFill>
                  <a:latin typeface="Calibri" pitchFamily="34" charset="0"/>
                  <a:cs typeface="Arial" pitchFamily="34" charset="0"/>
                </a:rPr>
                <a:t>f</a:t>
              </a:r>
              <a:r>
                <a:rPr kumimoji="0" lang="en-US" b="1" i="0" u="none" strike="noStrike" cap="none" normalizeH="0" baseline="0" dirty="0" smtClean="0">
                  <a:ln>
                    <a:noFill/>
                  </a:ln>
                  <a:solidFill>
                    <a:srgbClr val="000000"/>
                  </a:solidFill>
                  <a:effectLst/>
                  <a:latin typeface="Calibri" pitchFamily="34" charset="0"/>
                  <a:cs typeface="Arial" pitchFamily="34"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7"/>
            <p:cNvSpPr>
              <a:spLocks noChangeArrowheads="1"/>
            </p:cNvSpPr>
            <p:nvPr/>
          </p:nvSpPr>
          <p:spPr bwMode="auto">
            <a:xfrm>
              <a:off x="1108" y="1348"/>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8"/>
            <p:cNvSpPr>
              <a:spLocks noChangeArrowheads="1"/>
            </p:cNvSpPr>
            <p:nvPr/>
          </p:nvSpPr>
          <p:spPr bwMode="auto">
            <a:xfrm>
              <a:off x="1199" y="1339"/>
              <a:ext cx="8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Arial" pitchFamily="34" charset="0"/>
                </a:rPr>
                <a:t>If size</a:t>
              </a:r>
              <a:r>
                <a:rPr kumimoji="0" lang="en-US" b="1" i="0" u="none" strike="noStrike" cap="none" normalizeH="0" dirty="0" smtClean="0">
                  <a:ln>
                    <a:noFill/>
                  </a:ln>
                  <a:solidFill>
                    <a:srgbClr val="000000"/>
                  </a:solidFill>
                  <a:effectLst/>
                  <a:latin typeface="Calibri" pitchFamily="34" charset="0"/>
                  <a:cs typeface="Arial" pitchFamily="34" charset="0"/>
                </a:rPr>
                <a:t> </a:t>
              </a:r>
              <a:r>
                <a:rPr kumimoji="0" lang="en-US" b="1" i="0" u="none" strike="noStrike" cap="none" normalizeH="0" dirty="0" smtClean="0">
                  <a:ln>
                    <a:noFill/>
                  </a:ln>
                  <a:solidFill>
                    <a:srgbClr val="000000"/>
                  </a:solidFill>
                  <a:effectLst/>
                  <a:latin typeface="Times New Roman"/>
                  <a:cs typeface="Times New Roman"/>
                </a:rPr>
                <a:t>≠</a:t>
              </a:r>
              <a:r>
                <a:rPr kumimoji="0" lang="en-US" b="1" i="0" u="none" strike="noStrike" cap="none" normalizeH="0" baseline="0" dirty="0" smtClean="0">
                  <a:ln>
                    <a:noFill/>
                  </a:ln>
                  <a:solidFill>
                    <a:srgbClr val="000000"/>
                  </a:solidFill>
                  <a:effectLst/>
                  <a:latin typeface="Calibri" pitchFamily="34" charset="0"/>
                  <a:cs typeface="Arial" pitchFamily="34" charset="0"/>
                </a:rPr>
                <a:t> 0 then</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9"/>
            <p:cNvSpPr>
              <a:spLocks noChangeArrowheads="1"/>
            </p:cNvSpPr>
            <p:nvPr/>
          </p:nvSpPr>
          <p:spPr bwMode="auto">
            <a:xfrm>
              <a:off x="1905" y="1339"/>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10"/>
            <p:cNvSpPr>
              <a:spLocks noChangeArrowheads="1"/>
            </p:cNvSpPr>
            <p:nvPr/>
          </p:nvSpPr>
          <p:spPr bwMode="auto">
            <a:xfrm>
              <a:off x="1199" y="1592"/>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1"/>
            <p:cNvSpPr>
              <a:spLocks noChangeArrowheads="1"/>
            </p:cNvSpPr>
            <p:nvPr/>
          </p:nvSpPr>
          <p:spPr bwMode="auto">
            <a:xfrm>
              <a:off x="1265" y="1601"/>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2"/>
            <p:cNvSpPr>
              <a:spLocks noChangeArrowheads="1"/>
            </p:cNvSpPr>
            <p:nvPr/>
          </p:nvSpPr>
          <p:spPr bwMode="auto">
            <a:xfrm>
              <a:off x="1574" y="1592"/>
              <a:ext cx="33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Move contents of machine_code_buffer to the address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3"/>
            <p:cNvSpPr>
              <a:spLocks noChangeArrowheads="1"/>
            </p:cNvSpPr>
            <p:nvPr/>
          </p:nvSpPr>
          <p:spPr bwMode="auto">
            <a:xfrm>
              <a:off x="1574" y="1847"/>
              <a:ext cx="176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code_area_address+loc_cntr;</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4"/>
            <p:cNvSpPr>
              <a:spLocks noChangeArrowheads="1"/>
            </p:cNvSpPr>
            <p:nvPr/>
          </p:nvSpPr>
          <p:spPr bwMode="auto">
            <a:xfrm>
              <a:off x="3079" y="1847"/>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5"/>
            <p:cNvSpPr>
              <a:spLocks noChangeArrowheads="1"/>
            </p:cNvSpPr>
            <p:nvPr/>
          </p:nvSpPr>
          <p:spPr bwMode="auto">
            <a:xfrm>
              <a:off x="1199" y="2100"/>
              <a:ext cx="1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ii)</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6"/>
            <p:cNvSpPr>
              <a:spLocks noChangeArrowheads="1"/>
            </p:cNvSpPr>
            <p:nvPr/>
          </p:nvSpPr>
          <p:spPr bwMode="auto">
            <a:xfrm>
              <a:off x="1294" y="2109"/>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7"/>
            <p:cNvSpPr>
              <a:spLocks noChangeArrowheads="1"/>
            </p:cNvSpPr>
            <p:nvPr/>
          </p:nvSpPr>
          <p:spPr bwMode="auto">
            <a:xfrm>
              <a:off x="1574" y="2100"/>
              <a:ext cx="13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Loc_cntr=loc_cntr+size;</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8"/>
            <p:cNvSpPr>
              <a:spLocks noChangeArrowheads="1"/>
            </p:cNvSpPr>
            <p:nvPr/>
          </p:nvSpPr>
          <p:spPr bwMode="auto">
            <a:xfrm>
              <a:off x="2776" y="2100"/>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19"/>
            <p:cNvSpPr>
              <a:spLocks noChangeArrowheads="1"/>
            </p:cNvSpPr>
            <p:nvPr/>
          </p:nvSpPr>
          <p:spPr bwMode="auto">
            <a:xfrm>
              <a:off x="635" y="2355"/>
              <a:ext cx="11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Arial" pitchFamily="34" charset="0"/>
                </a:rPr>
                <a:t>3.</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20"/>
            <p:cNvSpPr>
              <a:spLocks noChangeArrowheads="1"/>
            </p:cNvSpPr>
            <p:nvPr/>
          </p:nvSpPr>
          <p:spPr bwMode="auto">
            <a:xfrm>
              <a:off x="730" y="2364"/>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Arial" pitchFamily="34" charset="0"/>
                  <a:cs typeface="Arial" pitchFamily="34"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21"/>
            <p:cNvSpPr>
              <a:spLocks noChangeArrowheads="1"/>
            </p:cNvSpPr>
            <p:nvPr/>
          </p:nvSpPr>
          <p:spPr bwMode="auto">
            <a:xfrm>
              <a:off x="823" y="2355"/>
              <a:ext cx="15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Processing end statement</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22"/>
            <p:cNvSpPr>
              <a:spLocks noChangeArrowheads="1"/>
            </p:cNvSpPr>
            <p:nvPr/>
          </p:nvSpPr>
          <p:spPr bwMode="auto">
            <a:xfrm>
              <a:off x="2139" y="2355"/>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3"/>
            <p:cNvSpPr>
              <a:spLocks noChangeArrowheads="1"/>
            </p:cNvSpPr>
            <p:nvPr/>
          </p:nvSpPr>
          <p:spPr bwMode="auto">
            <a:xfrm>
              <a:off x="1011" y="2609"/>
              <a:ext cx="1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a)</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24"/>
            <p:cNvSpPr>
              <a:spLocks noChangeArrowheads="1"/>
            </p:cNvSpPr>
            <p:nvPr/>
          </p:nvSpPr>
          <p:spPr bwMode="auto">
            <a:xfrm>
              <a:off x="1108" y="2618"/>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5"/>
            <p:cNvSpPr>
              <a:spLocks noChangeArrowheads="1"/>
            </p:cNvSpPr>
            <p:nvPr/>
          </p:nvSpPr>
          <p:spPr bwMode="auto">
            <a:xfrm>
              <a:off x="1199" y="2609"/>
              <a:ext cx="16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Perform steps 2(b) and 2(f)</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26"/>
            <p:cNvSpPr>
              <a:spLocks noChangeArrowheads="1"/>
            </p:cNvSpPr>
            <p:nvPr/>
          </p:nvSpPr>
          <p:spPr bwMode="auto">
            <a:xfrm>
              <a:off x="2573" y="2609"/>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27"/>
            <p:cNvSpPr>
              <a:spLocks noChangeArrowheads="1"/>
            </p:cNvSpPr>
            <p:nvPr/>
          </p:nvSpPr>
          <p:spPr bwMode="auto">
            <a:xfrm>
              <a:off x="447" y="2907"/>
              <a:ext cx="27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Arial" pitchFamily="34" charset="0"/>
                </a:rPr>
                <a:t>	b) Write </a:t>
              </a:r>
              <a:r>
                <a:rPr kumimoji="0" lang="en-US" b="1" i="0" u="none" strike="noStrike" cap="none" normalizeH="0" baseline="0" dirty="0" err="1" smtClean="0">
                  <a:ln>
                    <a:noFill/>
                  </a:ln>
                  <a:solidFill>
                    <a:srgbClr val="000000"/>
                  </a:solidFill>
                  <a:effectLst/>
                  <a:latin typeface="Calibri" pitchFamily="34" charset="0"/>
                  <a:cs typeface="Arial" pitchFamily="34" charset="0"/>
                </a:rPr>
                <a:t>code_area</a:t>
              </a:r>
              <a:r>
                <a:rPr kumimoji="0" lang="en-US" b="1" i="0" u="none" strike="noStrike" cap="none" normalizeH="0" baseline="0" dirty="0" smtClean="0">
                  <a:ln>
                    <a:noFill/>
                  </a:ln>
                  <a:solidFill>
                    <a:srgbClr val="000000"/>
                  </a:solidFill>
                  <a:effectLst/>
                  <a:latin typeface="Calibri" pitchFamily="34" charset="0"/>
                  <a:cs typeface="Arial" pitchFamily="34" charset="0"/>
                </a:rPr>
                <a:t> into output file.</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28" name="Rectangle 28"/>
            <p:cNvSpPr>
              <a:spLocks noChangeArrowheads="1"/>
            </p:cNvSpPr>
            <p:nvPr/>
          </p:nvSpPr>
          <p:spPr bwMode="auto">
            <a:xfrm>
              <a:off x="2123" y="2922"/>
              <a:ext cx="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Calibri" pitchFamily="34" charset="0"/>
                  <a:cs typeface="Arial" pitchFamily="34" charset="0"/>
                </a:rPr>
                <a: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25858983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Consider following assembly language </a:t>
            </a:r>
            <a:r>
              <a:rPr lang="en-US" dirty="0" smtClean="0"/>
              <a:t>program:</a:t>
            </a:r>
          </a:p>
          <a:p>
            <a:pPr marL="514350" indent="0">
              <a:buNone/>
            </a:pPr>
            <a:r>
              <a:rPr lang="en-US" sz="2400" dirty="0" smtClean="0"/>
              <a:t>Show </a:t>
            </a:r>
          </a:p>
          <a:p>
            <a:pPr marL="1108710" lvl="2" indent="-514350">
              <a:buAutoNum type="romanLcParenBoth"/>
            </a:pPr>
            <a:r>
              <a:rPr lang="en-US" sz="2400" dirty="0" smtClean="0"/>
              <a:t>Contents </a:t>
            </a:r>
            <a:r>
              <a:rPr lang="en-US" sz="2400" dirty="0"/>
              <a:t>of Symbol Table </a:t>
            </a:r>
            <a:endParaRPr lang="en-US" sz="2400" dirty="0" smtClean="0"/>
          </a:p>
          <a:p>
            <a:pPr marL="1108710" lvl="2" indent="-514350">
              <a:buAutoNum type="romanLcParenBoth"/>
            </a:pPr>
            <a:r>
              <a:rPr lang="en-US" sz="2400" dirty="0" smtClean="0"/>
              <a:t>Intermediate </a:t>
            </a:r>
            <a:r>
              <a:rPr lang="en-US" sz="2400" dirty="0"/>
              <a:t>codes using Variant I representation</a:t>
            </a:r>
            <a:r>
              <a:rPr lang="en-US" dirty="0" smtClean="0"/>
              <a:t>.</a:t>
            </a:r>
            <a:endParaRPr lang="en-US" dirty="0"/>
          </a:p>
        </p:txBody>
      </p:sp>
    </p:spTree>
    <p:extLst>
      <p:ext uri="{BB962C8B-B14F-4D97-AF65-F5344CB8AC3E}">
        <p14:creationId xmlns:p14="http://schemas.microsoft.com/office/powerpoint/2010/main" val="13870190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36952853"/>
              </p:ext>
            </p:extLst>
          </p:nvPr>
        </p:nvGraphicFramePr>
        <p:xfrm>
          <a:off x="381000" y="216051"/>
          <a:ext cx="8246070" cy="6413349"/>
        </p:xfrm>
        <a:graphic>
          <a:graphicData uri="http://schemas.openxmlformats.org/drawingml/2006/table">
            <a:tbl>
              <a:tblPr firstRow="1" firstCol="1" bandRow="1">
                <a:tableStyleId>{6E25E649-3F16-4E02-A733-19D2CDBF48F0}</a:tableStyleId>
              </a:tblPr>
              <a:tblGrid>
                <a:gridCol w="671877"/>
                <a:gridCol w="987900"/>
                <a:gridCol w="1146347"/>
                <a:gridCol w="1854586"/>
                <a:gridCol w="828589"/>
                <a:gridCol w="900453"/>
                <a:gridCol w="857162"/>
                <a:gridCol w="999156"/>
              </a:tblGrid>
              <a:tr h="245707">
                <a:tc>
                  <a:txBody>
                    <a:bodyPr/>
                    <a:lstStyle/>
                    <a:p>
                      <a:pPr marL="0" marR="0" algn="ct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rowSpan="2">
                  <a:txBody>
                    <a:bodyPr/>
                    <a:lstStyle/>
                    <a:p>
                      <a:pPr marL="0" marR="0" algn="r">
                        <a:lnSpc>
                          <a:spcPct val="115000"/>
                        </a:lnSpc>
                        <a:spcBef>
                          <a:spcPts val="0"/>
                        </a:spcBef>
                        <a:spcAft>
                          <a:spcPts val="0"/>
                        </a:spcAft>
                      </a:pPr>
                      <a:r>
                        <a:rPr lang="en-US" sz="1600" b="1" dirty="0">
                          <a:solidFill>
                            <a:schemeClr val="tx1"/>
                          </a:solidFill>
                          <a:effectLst/>
                        </a:rPr>
                        <a:t>Opcode (2 digit)</a:t>
                      </a:r>
                      <a:endParaRPr lang="en-US" sz="1600" b="1" dirty="0">
                        <a:solidFill>
                          <a:schemeClr val="tx1"/>
                        </a:solidFill>
                        <a:effectLst/>
                        <a:latin typeface="Calibri"/>
                        <a:ea typeface="Calibri"/>
                        <a:cs typeface="Times New Roman"/>
                      </a:endParaRPr>
                    </a:p>
                  </a:txBody>
                  <a:tcPr marL="64168" marR="64168" marT="0" marB="0"/>
                </a:tc>
                <a:tc rowSpan="2">
                  <a:txBody>
                    <a:bodyPr/>
                    <a:lstStyle/>
                    <a:p>
                      <a:pPr marL="0" marR="0" algn="ctr">
                        <a:lnSpc>
                          <a:spcPct val="115000"/>
                        </a:lnSpc>
                        <a:spcBef>
                          <a:spcPts val="0"/>
                        </a:spcBef>
                        <a:spcAft>
                          <a:spcPts val="0"/>
                        </a:spcAft>
                      </a:pPr>
                      <a:r>
                        <a:rPr lang="en-US" sz="1600" b="1" dirty="0">
                          <a:solidFill>
                            <a:schemeClr val="tx1"/>
                          </a:solidFill>
                          <a:effectLst/>
                        </a:rPr>
                        <a:t>Register operand (1 digit)</a:t>
                      </a:r>
                      <a:endParaRPr lang="en-US" sz="1600" b="1" dirty="0">
                        <a:solidFill>
                          <a:schemeClr val="tx1"/>
                        </a:solidFill>
                        <a:effectLst/>
                        <a:latin typeface="Calibri"/>
                        <a:ea typeface="Calibri"/>
                        <a:cs typeface="Times New Roman"/>
                      </a:endParaRPr>
                    </a:p>
                  </a:txBody>
                  <a:tcPr marL="64168" marR="64168" marT="0" marB="0"/>
                </a:tc>
                <a:tc rowSpan="2">
                  <a:txBody>
                    <a:bodyPr/>
                    <a:lstStyle/>
                    <a:p>
                      <a:pPr marL="0" marR="0" algn="ctr">
                        <a:lnSpc>
                          <a:spcPct val="115000"/>
                        </a:lnSpc>
                        <a:spcBef>
                          <a:spcPts val="0"/>
                        </a:spcBef>
                        <a:spcAft>
                          <a:spcPts val="0"/>
                        </a:spcAft>
                      </a:pPr>
                      <a:r>
                        <a:rPr lang="en-US" sz="1600" b="1" dirty="0">
                          <a:solidFill>
                            <a:schemeClr val="tx1"/>
                          </a:solidFill>
                          <a:effectLst/>
                        </a:rPr>
                        <a:t>Memory operand</a:t>
                      </a:r>
                    </a:p>
                    <a:p>
                      <a:pPr marL="0" marR="0" algn="ctr">
                        <a:lnSpc>
                          <a:spcPct val="115000"/>
                        </a:lnSpc>
                        <a:spcBef>
                          <a:spcPts val="0"/>
                        </a:spcBef>
                        <a:spcAft>
                          <a:spcPts val="0"/>
                        </a:spcAft>
                      </a:pPr>
                      <a:r>
                        <a:rPr lang="en-US" sz="1600" b="1" dirty="0">
                          <a:solidFill>
                            <a:schemeClr val="tx1"/>
                          </a:solidFill>
                          <a:effectLst/>
                        </a:rPr>
                        <a:t>(3 digit)</a:t>
                      </a:r>
                      <a:endParaRPr lang="en-US" sz="1600" b="1" dirty="0">
                        <a:solidFill>
                          <a:schemeClr val="tx1"/>
                        </a:solidFill>
                        <a:effectLst/>
                        <a:latin typeface="Calibri"/>
                        <a:ea typeface="Calibri"/>
                        <a:cs typeface="Times New Roman"/>
                      </a:endParaRPr>
                    </a:p>
                  </a:txBody>
                  <a:tcPr marL="64168" marR="64168" marT="0" marB="0"/>
                </a:tc>
              </a:tr>
              <a:tr h="805029">
                <a:tc gridSpan="5">
                  <a:txBody>
                    <a:bodyPr/>
                    <a:lstStyle/>
                    <a:p>
                      <a:pPr marL="0" marR="0" algn="ctr">
                        <a:lnSpc>
                          <a:spcPct val="115000"/>
                        </a:lnSpc>
                        <a:spcBef>
                          <a:spcPts val="0"/>
                        </a:spcBef>
                        <a:spcAft>
                          <a:spcPts val="0"/>
                        </a:spcAft>
                      </a:pPr>
                      <a:r>
                        <a:rPr lang="en-US" sz="1600" b="1" dirty="0">
                          <a:solidFill>
                            <a:schemeClr val="tx1"/>
                          </a:solidFill>
                          <a:effectLst/>
                        </a:rPr>
                        <a:t> </a:t>
                      </a:r>
                    </a:p>
                    <a:p>
                      <a:pPr marL="0" marR="0" algn="ctr">
                        <a:lnSpc>
                          <a:spcPct val="115000"/>
                        </a:lnSpc>
                        <a:spcBef>
                          <a:spcPts val="0"/>
                        </a:spcBef>
                        <a:spcAft>
                          <a:spcPts val="0"/>
                        </a:spcAft>
                      </a:pPr>
                      <a:r>
                        <a:rPr lang="en-US" sz="2400" b="1" dirty="0" smtClean="0">
                          <a:solidFill>
                            <a:schemeClr val="tx1"/>
                          </a:solidFill>
                          <a:effectLst/>
                        </a:rPr>
                        <a:t>An</a:t>
                      </a:r>
                      <a:r>
                        <a:rPr lang="en-US" sz="2400" b="1" baseline="0" dirty="0" smtClean="0">
                          <a:solidFill>
                            <a:schemeClr val="tx1"/>
                          </a:solidFill>
                          <a:effectLst/>
                        </a:rPr>
                        <a:t> Assembly program to compute N!</a:t>
                      </a:r>
                      <a:endParaRPr lang="en-US" sz="1600" b="1" dirty="0">
                        <a:solidFill>
                          <a:schemeClr val="tx1"/>
                        </a:solidFill>
                        <a:effectLst/>
                        <a:latin typeface="Calibri"/>
                        <a:ea typeface="Calibri"/>
                        <a:cs typeface="Times New Roman"/>
                      </a:endParaRPr>
                    </a:p>
                  </a:txBody>
                  <a:tcPr marL="64168" marR="64168" marT="0" marB="0"/>
                </a:tc>
                <a:tc hMerge="1">
                  <a:txBody>
                    <a:bodyPr/>
                    <a:lstStyle/>
                    <a:p>
                      <a:pPr marL="0" marR="0" algn="ctr">
                        <a:lnSpc>
                          <a:spcPct val="115000"/>
                        </a:lnSpc>
                        <a:spcBef>
                          <a:spcPts val="0"/>
                        </a:spcBef>
                        <a:spcAft>
                          <a:spcPts val="0"/>
                        </a:spcAft>
                      </a:pPr>
                      <a:endParaRPr lang="en-US" sz="1600" b="1" dirty="0">
                        <a:solidFill>
                          <a:schemeClr val="tx1"/>
                        </a:solidFill>
                        <a:effectLst/>
                        <a:latin typeface="Calibri"/>
                        <a:ea typeface="Calibri"/>
                        <a:cs typeface="Times New Roman"/>
                      </a:endParaRPr>
                    </a:p>
                  </a:txBody>
                  <a:tcPr marL="64168" marR="64168" marT="0" marB="0"/>
                </a:tc>
                <a:tc hMerge="1">
                  <a:txBody>
                    <a:bodyPr/>
                    <a:lstStyle/>
                    <a:p>
                      <a:pPr marL="0" marR="0" algn="just">
                        <a:lnSpc>
                          <a:spcPct val="115000"/>
                        </a:lnSpc>
                        <a:spcBef>
                          <a:spcPts val="0"/>
                        </a:spcBef>
                        <a:spcAft>
                          <a:spcPts val="0"/>
                        </a:spcAft>
                      </a:pPr>
                      <a:endParaRPr lang="en-US" sz="1600" b="1" dirty="0">
                        <a:solidFill>
                          <a:schemeClr val="tx1"/>
                        </a:solidFill>
                        <a:effectLst/>
                        <a:latin typeface="Calibri"/>
                        <a:ea typeface="Calibri"/>
                        <a:cs typeface="Times New Roman"/>
                      </a:endParaRPr>
                    </a:p>
                  </a:txBody>
                  <a:tcPr marL="64168" marR="64168" marT="0" marB="0"/>
                </a:tc>
                <a:tc hMerge="1">
                  <a:txBody>
                    <a:bodyPr/>
                    <a:lstStyle/>
                    <a:p>
                      <a:pPr marL="0" marR="0" algn="just">
                        <a:lnSpc>
                          <a:spcPct val="115000"/>
                        </a:lnSpc>
                        <a:spcBef>
                          <a:spcPts val="0"/>
                        </a:spcBef>
                        <a:spcAft>
                          <a:spcPts val="0"/>
                        </a:spcAft>
                      </a:pPr>
                      <a:endParaRPr lang="en-US" sz="1600" b="1" dirty="0">
                        <a:solidFill>
                          <a:schemeClr val="tx1"/>
                        </a:solidFill>
                        <a:effectLst/>
                        <a:latin typeface="Calibri"/>
                        <a:ea typeface="Calibri"/>
                        <a:cs typeface="Times New Roman"/>
                      </a:endParaRPr>
                    </a:p>
                  </a:txBody>
                  <a:tcPr marL="64168" marR="64168" marT="0" marB="0"/>
                </a:tc>
                <a:tc hMerge="1">
                  <a:txBody>
                    <a:bodyPr/>
                    <a:lstStyle/>
                    <a:p>
                      <a:pPr marL="0" marR="0" algn="ctr">
                        <a:lnSpc>
                          <a:spcPct val="115000"/>
                        </a:lnSpc>
                        <a:spcBef>
                          <a:spcPts val="0"/>
                        </a:spcBef>
                        <a:spcAft>
                          <a:spcPts val="0"/>
                        </a:spcAft>
                      </a:pPr>
                      <a:endParaRPr lang="en-US" sz="1600" b="1" dirty="0">
                        <a:solidFill>
                          <a:schemeClr val="tx1"/>
                        </a:solidFill>
                        <a:effectLst/>
                        <a:latin typeface="Calibri"/>
                        <a:ea typeface="Calibri"/>
                        <a:cs typeface="Times New Roman"/>
                      </a:endParaRPr>
                    </a:p>
                  </a:txBody>
                  <a:tcPr marL="64168" marR="64168" marT="0" marB="0"/>
                </a:tc>
                <a:tc vMerge="1">
                  <a:txBody>
                    <a:bodyPr/>
                    <a:lstStyle/>
                    <a:p>
                      <a:endParaRPr lang="en-US"/>
                    </a:p>
                  </a:txBody>
                  <a:tcPr/>
                </a:tc>
                <a:tc vMerge="1">
                  <a:txBody>
                    <a:bodyPr/>
                    <a:lstStyle/>
                    <a:p>
                      <a:endParaRPr lang="en-US"/>
                    </a:p>
                  </a:txBody>
                  <a:tcPr/>
                </a:tc>
                <a:tc vMerge="1">
                  <a:txBody>
                    <a:bodyPr/>
                    <a:lstStyle/>
                    <a:p>
                      <a:endParaRPr lang="en-US"/>
                    </a:p>
                  </a:txBody>
                  <a:tcPr/>
                </a:tc>
              </a:tr>
              <a:tr h="245707">
                <a:tc>
                  <a:txBody>
                    <a:bodyPr/>
                    <a:lstStyle/>
                    <a:p>
                      <a:pPr marL="0" marR="0" algn="ctr">
                        <a:lnSpc>
                          <a:spcPct val="115000"/>
                        </a:lnSpc>
                        <a:spcBef>
                          <a:spcPts val="0"/>
                        </a:spcBef>
                        <a:spcAft>
                          <a:spcPts val="0"/>
                        </a:spcAft>
                      </a:pPr>
                      <a:r>
                        <a:rPr lang="en-US" sz="1600" b="1" dirty="0">
                          <a:solidFill>
                            <a:schemeClr val="tx1"/>
                          </a:solidFill>
                          <a:effectLst/>
                        </a:rPr>
                        <a:t>1</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START</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a:solidFill>
                            <a:schemeClr val="tx1"/>
                          </a:solidFill>
                          <a:effectLst/>
                        </a:rPr>
                        <a:t>101</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 </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 </a:t>
                      </a:r>
                      <a:endParaRPr lang="en-US" sz="1600" b="1">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dirty="0">
                          <a:solidFill>
                            <a:schemeClr val="tx1"/>
                          </a:solidFill>
                          <a:effectLst/>
                        </a:rPr>
                        <a:t>2</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READ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N</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101)</a:t>
                      </a:r>
                      <a:endParaRPr lang="en-US" sz="1600" b="1">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dirty="0">
                          <a:solidFill>
                            <a:schemeClr val="tx1"/>
                          </a:solidFill>
                          <a:effectLst/>
                        </a:rPr>
                        <a:t>09</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0</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113</a:t>
                      </a:r>
                      <a:endParaRPr lang="en-US" sz="1600" b="1">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dirty="0">
                          <a:solidFill>
                            <a:schemeClr val="tx1"/>
                          </a:solidFill>
                          <a:effectLst/>
                        </a:rPr>
                        <a:t>3</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 </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MOVER</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BREG, ONE</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102)</a:t>
                      </a:r>
                      <a:endParaRPr lang="en-US" sz="1600" b="1">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a:solidFill>
                            <a:schemeClr val="tx1"/>
                          </a:solidFill>
                          <a:effectLst/>
                        </a:rPr>
                        <a:t>04</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2</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115</a:t>
                      </a:r>
                      <a:endParaRPr lang="en-US" sz="1600" b="1">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a:solidFill>
                            <a:schemeClr val="tx1"/>
                          </a:solidFill>
                          <a:effectLst/>
                        </a:rPr>
                        <a:t>4</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MOVEM</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BREG, TERM</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103)</a:t>
                      </a:r>
                      <a:endParaRPr lang="en-US" sz="1600" b="1">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a:solidFill>
                            <a:schemeClr val="tx1"/>
                          </a:solidFill>
                          <a:effectLst/>
                        </a:rPr>
                        <a:t>05</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2</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116</a:t>
                      </a:r>
                      <a:endParaRPr lang="en-US" sz="1600" b="1" dirty="0">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a:solidFill>
                            <a:schemeClr val="tx1"/>
                          </a:solidFill>
                          <a:effectLst/>
                        </a:rPr>
                        <a:t>5</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AGAIN</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MULT</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BREG,TERM</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104)</a:t>
                      </a:r>
                      <a:endParaRPr lang="en-US" sz="1600" b="1">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a:solidFill>
                            <a:schemeClr val="tx1"/>
                          </a:solidFill>
                          <a:effectLst/>
                        </a:rPr>
                        <a:t>03</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2</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116</a:t>
                      </a:r>
                      <a:endParaRPr lang="en-US" sz="1600" b="1" dirty="0">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a:solidFill>
                            <a:schemeClr val="tx1"/>
                          </a:solidFill>
                          <a:effectLst/>
                        </a:rPr>
                        <a:t>6</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 </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MOVER</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CREG, TERM</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105)</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a:solidFill>
                            <a:schemeClr val="tx1"/>
                          </a:solidFill>
                          <a:effectLst/>
                        </a:rPr>
                        <a:t>04</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3</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116</a:t>
                      </a:r>
                      <a:endParaRPr lang="en-US" sz="1600" b="1" dirty="0">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dirty="0">
                          <a:solidFill>
                            <a:schemeClr val="tx1"/>
                          </a:solidFill>
                          <a:effectLst/>
                        </a:rPr>
                        <a:t>7</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 </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a:solidFill>
                            <a:schemeClr val="tx1"/>
                          </a:solidFill>
                          <a:effectLst/>
                        </a:rPr>
                        <a:t>ADD</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CREG, ONE</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106)</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a:solidFill>
                            <a:schemeClr val="tx1"/>
                          </a:solidFill>
                          <a:effectLst/>
                        </a:rPr>
                        <a:t>01</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3</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115</a:t>
                      </a:r>
                      <a:endParaRPr lang="en-US" sz="1600" b="1" dirty="0">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dirty="0" smtClean="0">
                          <a:solidFill>
                            <a:schemeClr val="tx1"/>
                          </a:solidFill>
                          <a:effectLst/>
                          <a:latin typeface="Calibri"/>
                          <a:ea typeface="Calibri"/>
                          <a:cs typeface="Times New Roman"/>
                        </a:rPr>
                        <a:t>8</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 </a:t>
                      </a:r>
                      <a:endParaRPr lang="en-US" sz="1600" b="1">
                        <a:solidFill>
                          <a:schemeClr val="tx1"/>
                        </a:solidFill>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600" b="1" dirty="0">
                          <a:solidFill>
                            <a:schemeClr val="tx1"/>
                          </a:solidFill>
                          <a:effectLst/>
                        </a:rPr>
                        <a:t>MOVEM</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nSpc>
                          <a:spcPct val="115000"/>
                        </a:lnSpc>
                        <a:spcBef>
                          <a:spcPts val="0"/>
                        </a:spcBef>
                        <a:spcAft>
                          <a:spcPts val="0"/>
                        </a:spcAft>
                      </a:pPr>
                      <a:r>
                        <a:rPr lang="en-US" sz="1600" b="1" dirty="0">
                          <a:solidFill>
                            <a:schemeClr val="tx1"/>
                          </a:solidFill>
                          <a:effectLst/>
                        </a:rPr>
                        <a:t>CREG, TERM</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107)</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dirty="0">
                          <a:solidFill>
                            <a:schemeClr val="tx1"/>
                          </a:solidFill>
                          <a:effectLst/>
                        </a:rPr>
                        <a:t>05</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3</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116</a:t>
                      </a:r>
                      <a:endParaRPr lang="en-US" sz="1600" b="1" dirty="0">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dirty="0" smtClean="0">
                          <a:solidFill>
                            <a:schemeClr val="tx1"/>
                          </a:solidFill>
                          <a:effectLst/>
                          <a:latin typeface="Calibri"/>
                          <a:ea typeface="Calibri"/>
                          <a:cs typeface="Times New Roman"/>
                        </a:rPr>
                        <a:t>9</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 </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COMP</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CREG, N</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108)</a:t>
                      </a:r>
                      <a:endParaRPr lang="en-US" sz="1600" b="1">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dirty="0">
                          <a:solidFill>
                            <a:schemeClr val="tx1"/>
                          </a:solidFill>
                          <a:effectLst/>
                        </a:rPr>
                        <a:t>06</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3</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113</a:t>
                      </a:r>
                      <a:endParaRPr lang="en-US" sz="1600" b="1" dirty="0">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dirty="0" smtClean="0">
                          <a:solidFill>
                            <a:schemeClr val="tx1"/>
                          </a:solidFill>
                          <a:effectLst/>
                          <a:latin typeface="Calibri"/>
                          <a:ea typeface="Calibri"/>
                          <a:cs typeface="Times New Roman"/>
                        </a:rPr>
                        <a:t>10</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 </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BC</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LE, AGAIN</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109)</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a:solidFill>
                            <a:schemeClr val="tx1"/>
                          </a:solidFill>
                          <a:effectLst/>
                        </a:rPr>
                        <a:t>07</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2</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104</a:t>
                      </a:r>
                      <a:endParaRPr lang="en-US" sz="1600" b="1" dirty="0">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dirty="0" smtClean="0">
                          <a:solidFill>
                            <a:schemeClr val="tx1"/>
                          </a:solidFill>
                          <a:effectLst/>
                          <a:latin typeface="Calibri"/>
                          <a:ea typeface="Calibri"/>
                          <a:cs typeface="Times New Roman"/>
                        </a:rPr>
                        <a:t>11</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 </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MOVEM</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BREG, RESULT</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110)</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dirty="0">
                          <a:solidFill>
                            <a:schemeClr val="tx1"/>
                          </a:solidFill>
                          <a:effectLst/>
                        </a:rPr>
                        <a:t>05</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2</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114</a:t>
                      </a:r>
                      <a:endParaRPr lang="en-US" sz="1600" b="1" dirty="0">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dirty="0" smtClean="0">
                          <a:solidFill>
                            <a:schemeClr val="tx1"/>
                          </a:solidFill>
                          <a:effectLst/>
                          <a:latin typeface="Calibri"/>
                          <a:ea typeface="Calibri"/>
                          <a:cs typeface="Times New Roman"/>
                        </a:rPr>
                        <a:t>12</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 </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a:solidFill>
                            <a:schemeClr val="tx1"/>
                          </a:solidFill>
                          <a:effectLst/>
                        </a:rPr>
                        <a:t>PRINT</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RESULT</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111)</a:t>
                      </a:r>
                      <a:endParaRPr lang="en-US" sz="1600" b="1">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dirty="0">
                          <a:solidFill>
                            <a:schemeClr val="tx1"/>
                          </a:solidFill>
                          <a:effectLst/>
                        </a:rPr>
                        <a:t>10</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0</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114</a:t>
                      </a:r>
                      <a:endParaRPr lang="en-US" sz="1600" b="1" dirty="0">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dirty="0" smtClean="0">
                          <a:solidFill>
                            <a:schemeClr val="tx1"/>
                          </a:solidFill>
                          <a:effectLst/>
                          <a:latin typeface="Calibri"/>
                          <a:ea typeface="Calibri"/>
                          <a:cs typeface="Times New Roman"/>
                        </a:rPr>
                        <a:t>13</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 </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a:solidFill>
                            <a:schemeClr val="tx1"/>
                          </a:solidFill>
                          <a:effectLst/>
                        </a:rPr>
                        <a:t>STOP</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112)</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dirty="0">
                          <a:solidFill>
                            <a:schemeClr val="tx1"/>
                          </a:solidFill>
                          <a:effectLst/>
                        </a:rPr>
                        <a:t>00</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0</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000</a:t>
                      </a:r>
                      <a:endParaRPr lang="en-US" sz="1600" b="1" dirty="0">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dirty="0" smtClean="0">
                          <a:solidFill>
                            <a:schemeClr val="tx1"/>
                          </a:solidFill>
                          <a:effectLst/>
                          <a:latin typeface="Calibri"/>
                          <a:ea typeface="Calibri"/>
                          <a:cs typeface="Times New Roman"/>
                        </a:rPr>
                        <a:t>14</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N</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a:solidFill>
                            <a:schemeClr val="tx1"/>
                          </a:solidFill>
                          <a:effectLst/>
                        </a:rPr>
                        <a:t>DS</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1</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113)</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dirty="0" smtClean="0">
                          <a:solidFill>
                            <a:schemeClr val="tx1"/>
                          </a:solidFill>
                          <a:effectLst/>
                          <a:latin typeface="Calibri"/>
                          <a:ea typeface="Calibri"/>
                          <a:cs typeface="Times New Roman"/>
                        </a:rPr>
                        <a:t>15</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RESULT</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a:solidFill>
                            <a:schemeClr val="tx1"/>
                          </a:solidFill>
                          <a:effectLst/>
                        </a:rPr>
                        <a:t>DS</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a:solidFill>
                            <a:schemeClr val="tx1"/>
                          </a:solidFill>
                          <a:effectLst/>
                        </a:rPr>
                        <a:t>1</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114)</a:t>
                      </a:r>
                      <a:endParaRPr lang="en-US" sz="1600" b="1">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dirty="0" smtClean="0">
                          <a:solidFill>
                            <a:schemeClr val="tx1"/>
                          </a:solidFill>
                          <a:effectLst/>
                          <a:latin typeface="Calibri"/>
                          <a:ea typeface="Calibri"/>
                          <a:cs typeface="Times New Roman"/>
                        </a:rPr>
                        <a:t>16</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ONE</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DC</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a:solidFill>
                            <a:schemeClr val="tx1"/>
                          </a:solidFill>
                          <a:effectLst/>
                        </a:rPr>
                        <a:t>‘1’</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115)</a:t>
                      </a:r>
                      <a:endParaRPr lang="en-US" sz="1600" b="1">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a:solidFill>
                            <a:schemeClr val="tx1"/>
                          </a:solidFill>
                          <a:effectLst/>
                        </a:rPr>
                        <a:t>00</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0</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001</a:t>
                      </a:r>
                      <a:endParaRPr lang="en-US" sz="1600" b="1" dirty="0">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dirty="0" smtClean="0">
                          <a:solidFill>
                            <a:schemeClr val="tx1"/>
                          </a:solidFill>
                          <a:effectLst/>
                          <a:latin typeface="Calibri"/>
                          <a:ea typeface="Calibri"/>
                          <a:cs typeface="Times New Roman"/>
                        </a:rPr>
                        <a:t>17</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TERM</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DS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a:solidFill>
                            <a:schemeClr val="tx1"/>
                          </a:solidFill>
                          <a:effectLst/>
                        </a:rPr>
                        <a:t>1</a:t>
                      </a:r>
                      <a:endParaRPr lang="en-US" sz="1600" b="1">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116)</a:t>
                      </a:r>
                      <a:endParaRPr lang="en-US" sz="1600" b="1">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r>
              <a:tr h="245707">
                <a:tc>
                  <a:txBody>
                    <a:bodyPr/>
                    <a:lstStyle/>
                    <a:p>
                      <a:pPr marL="0" marR="0" algn="ctr">
                        <a:lnSpc>
                          <a:spcPct val="115000"/>
                        </a:lnSpc>
                        <a:spcBef>
                          <a:spcPts val="0"/>
                        </a:spcBef>
                        <a:spcAft>
                          <a:spcPts val="0"/>
                        </a:spcAft>
                      </a:pPr>
                      <a:r>
                        <a:rPr lang="en-US" sz="1600" b="1" smtClean="0">
                          <a:solidFill>
                            <a:schemeClr val="tx1"/>
                          </a:solidFill>
                          <a:effectLst/>
                          <a:latin typeface="Calibri"/>
                          <a:ea typeface="Calibri"/>
                          <a:cs typeface="Times New Roman"/>
                        </a:rPr>
                        <a:t>18</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a:solidFill>
                            <a:schemeClr val="tx1"/>
                          </a:solidFill>
                          <a:effectLst/>
                        </a:rPr>
                        <a:t> </a:t>
                      </a:r>
                      <a:endParaRPr lang="en-US" sz="1600" b="1">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END</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just">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c>
                  <a:txBody>
                    <a:bodyPr/>
                    <a:lstStyle/>
                    <a:p>
                      <a:pPr marL="0" marR="0" algn="r">
                        <a:lnSpc>
                          <a:spcPct val="115000"/>
                        </a:lnSpc>
                        <a:spcBef>
                          <a:spcPts val="0"/>
                        </a:spcBef>
                        <a:spcAft>
                          <a:spcPts val="0"/>
                        </a:spcAft>
                      </a:pPr>
                      <a:r>
                        <a:rPr lang="en-US" sz="1600" b="1" dirty="0" smtClean="0">
                          <a:solidFill>
                            <a:srgbClr val="2D1DFF"/>
                          </a:solidFill>
                          <a:effectLst/>
                        </a:rPr>
                        <a:t>Machine </a:t>
                      </a:r>
                      <a:r>
                        <a:rPr lang="en-US" sz="1600" b="1" dirty="0">
                          <a:solidFill>
                            <a:srgbClr val="2D1DFF"/>
                          </a:solidFill>
                          <a:effectLst/>
                        </a:rPr>
                        <a:t> </a:t>
                      </a:r>
                      <a:endParaRPr lang="en-US" sz="1600" b="1" dirty="0">
                        <a:solidFill>
                          <a:srgbClr val="2D1DFF"/>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smtClean="0">
                          <a:solidFill>
                            <a:srgbClr val="2D1DFF"/>
                          </a:solidFill>
                          <a:effectLst/>
                        </a:rPr>
                        <a:t>Code</a:t>
                      </a:r>
                      <a:endParaRPr lang="en-US" sz="1600" b="1" dirty="0">
                        <a:solidFill>
                          <a:srgbClr val="2D1DFF"/>
                        </a:solidFill>
                        <a:effectLst/>
                        <a:latin typeface="Calibri"/>
                        <a:ea typeface="Calibri"/>
                        <a:cs typeface="Times New Roman"/>
                      </a:endParaRPr>
                    </a:p>
                  </a:txBody>
                  <a:tcPr marL="64168" marR="64168" marT="0" marB="0"/>
                </a:tc>
                <a:tc>
                  <a:txBody>
                    <a:bodyPr/>
                    <a:lstStyle/>
                    <a:p>
                      <a:pPr marL="0" marR="0" algn="ctr">
                        <a:lnSpc>
                          <a:spcPct val="115000"/>
                        </a:lnSpc>
                        <a:spcBef>
                          <a:spcPts val="0"/>
                        </a:spcBef>
                        <a:spcAft>
                          <a:spcPts val="0"/>
                        </a:spcAft>
                      </a:pPr>
                      <a:r>
                        <a:rPr lang="en-US" sz="1600" b="1" dirty="0">
                          <a:solidFill>
                            <a:schemeClr val="tx1"/>
                          </a:solidFill>
                          <a:effectLst/>
                        </a:rPr>
                        <a:t> </a:t>
                      </a:r>
                      <a:endParaRPr lang="en-US" sz="1600" b="1" dirty="0">
                        <a:solidFill>
                          <a:schemeClr val="tx1"/>
                        </a:solidFill>
                        <a:effectLst/>
                        <a:latin typeface="Calibri"/>
                        <a:ea typeface="Calibri"/>
                        <a:cs typeface="Times New Roman"/>
                      </a:endParaRPr>
                    </a:p>
                  </a:txBody>
                  <a:tcPr marL="64168" marR="64168" marT="0" marB="0"/>
                </a:tc>
              </a:tr>
            </a:tbl>
          </a:graphicData>
        </a:graphic>
      </p:graphicFrame>
      <p:sp>
        <p:nvSpPr>
          <p:cNvPr id="5" name="Rectangle 4"/>
          <p:cNvSpPr/>
          <p:nvPr/>
        </p:nvSpPr>
        <p:spPr>
          <a:xfrm>
            <a:off x="5114855" y="1437691"/>
            <a:ext cx="3359510" cy="4886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19688" y="1437691"/>
            <a:ext cx="3359510" cy="488656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23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16322310"/>
              </p:ext>
            </p:extLst>
          </p:nvPr>
        </p:nvGraphicFramePr>
        <p:xfrm>
          <a:off x="609600" y="365760"/>
          <a:ext cx="4123035" cy="5958840"/>
        </p:xfrm>
        <a:graphic>
          <a:graphicData uri="http://schemas.openxmlformats.org/drawingml/2006/table">
            <a:tbl>
              <a:tblPr firstRow="1" firstCol="1" bandRow="1">
                <a:tableStyleId>{5C22544A-7EE6-4342-B048-85BDC9FD1C3A}</a:tableStyleId>
              </a:tblPr>
              <a:tblGrid>
                <a:gridCol w="1588944"/>
                <a:gridCol w="1027334"/>
                <a:gridCol w="1506757"/>
              </a:tblGrid>
              <a:tr h="230349">
                <a:tc gridSpan="3">
                  <a:txBody>
                    <a:bodyPr/>
                    <a:lstStyle/>
                    <a:p>
                      <a:pPr marL="0" marR="0" algn="ctr">
                        <a:lnSpc>
                          <a:spcPct val="115000"/>
                        </a:lnSpc>
                        <a:spcBef>
                          <a:spcPts val="0"/>
                        </a:spcBef>
                        <a:spcAft>
                          <a:spcPts val="0"/>
                        </a:spcAft>
                      </a:pPr>
                      <a:r>
                        <a:rPr lang="en-US" sz="2000" b="1" dirty="0">
                          <a:effectLst/>
                        </a:rPr>
                        <a:t>OPTAB</a:t>
                      </a:r>
                      <a:endParaRPr lang="en-US" sz="2000" b="1" dirty="0">
                        <a:effectLst/>
                        <a:latin typeface="Calibri"/>
                        <a:ea typeface="Calibri"/>
                        <a:cs typeface="Times New Roman"/>
                      </a:endParaRPr>
                    </a:p>
                  </a:txBody>
                  <a:tcPr marL="68580" marR="68580" marT="0" marB="0" anchor="ctr"/>
                </a:tc>
                <a:tc hMerge="1">
                  <a:txBody>
                    <a:bodyPr/>
                    <a:lstStyle/>
                    <a:p>
                      <a:endParaRPr lang="en-US"/>
                    </a:p>
                  </a:txBody>
                  <a:tcPr/>
                </a:tc>
                <a:tc hMerge="1">
                  <a:txBody>
                    <a:bodyPr/>
                    <a:lstStyle/>
                    <a:p>
                      <a:endParaRPr lang="en-US"/>
                    </a:p>
                  </a:txBody>
                  <a:tcPr/>
                </a:tc>
              </a:tr>
              <a:tr h="468462">
                <a:tc>
                  <a:txBody>
                    <a:bodyPr/>
                    <a:lstStyle/>
                    <a:p>
                      <a:pPr marL="0" marR="0" algn="just">
                        <a:lnSpc>
                          <a:spcPct val="115000"/>
                        </a:lnSpc>
                        <a:spcBef>
                          <a:spcPts val="0"/>
                        </a:spcBef>
                        <a:spcAft>
                          <a:spcPts val="0"/>
                        </a:spcAft>
                      </a:pPr>
                      <a:r>
                        <a:rPr lang="en-US" sz="2000" b="1" dirty="0">
                          <a:effectLst/>
                        </a:rPr>
                        <a:t>Mnemonic OPCODE</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Class</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Mnemonic info</a:t>
                      </a:r>
                      <a:endParaRPr lang="en-US" sz="2000" b="1">
                        <a:effectLst/>
                        <a:latin typeface="Calibri"/>
                        <a:ea typeface="Calibri"/>
                        <a:cs typeface="Times New Roman"/>
                      </a:endParaRPr>
                    </a:p>
                  </a:txBody>
                  <a:tcPr marL="68580" marR="68580" marT="0" marB="0" anchor="ctr"/>
                </a:tc>
              </a:tr>
              <a:tr h="230349">
                <a:tc>
                  <a:txBody>
                    <a:bodyPr/>
                    <a:lstStyle/>
                    <a:p>
                      <a:pPr marL="0" marR="0">
                        <a:lnSpc>
                          <a:spcPct val="115000"/>
                        </a:lnSpc>
                        <a:spcBef>
                          <a:spcPts val="0"/>
                        </a:spcBef>
                        <a:spcAft>
                          <a:spcPts val="0"/>
                        </a:spcAft>
                      </a:pPr>
                      <a:r>
                        <a:rPr lang="en-US" sz="2000" b="1" dirty="0">
                          <a:effectLst/>
                        </a:rPr>
                        <a:t>START</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AD</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R#11</a:t>
                      </a:r>
                      <a:endParaRPr lang="en-US" sz="2000" b="1">
                        <a:effectLst/>
                        <a:latin typeface="Calibri"/>
                        <a:ea typeface="Calibri"/>
                        <a:cs typeface="Times New Roman"/>
                      </a:endParaRPr>
                    </a:p>
                  </a:txBody>
                  <a:tcPr marL="68580" marR="68580" marT="0" marB="0" anchor="ctr"/>
                </a:tc>
              </a:tr>
              <a:tr h="230349">
                <a:tc>
                  <a:txBody>
                    <a:bodyPr/>
                    <a:lstStyle/>
                    <a:p>
                      <a:pPr marL="0" marR="0">
                        <a:lnSpc>
                          <a:spcPct val="115000"/>
                        </a:lnSpc>
                        <a:spcBef>
                          <a:spcPts val="0"/>
                        </a:spcBef>
                        <a:spcAft>
                          <a:spcPts val="0"/>
                        </a:spcAft>
                      </a:pPr>
                      <a:r>
                        <a:rPr lang="en-US" sz="2000" b="1" dirty="0">
                          <a:effectLst/>
                        </a:rPr>
                        <a:t>READ</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IS</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(09,1)</a:t>
                      </a:r>
                      <a:endParaRPr lang="en-US" sz="2000" b="1">
                        <a:effectLst/>
                        <a:latin typeface="Calibri"/>
                        <a:ea typeface="Calibri"/>
                        <a:cs typeface="Times New Roman"/>
                      </a:endParaRPr>
                    </a:p>
                  </a:txBody>
                  <a:tcPr marL="68580" marR="68580" marT="0" marB="0" anchor="ctr"/>
                </a:tc>
              </a:tr>
              <a:tr h="230349">
                <a:tc>
                  <a:txBody>
                    <a:bodyPr/>
                    <a:lstStyle/>
                    <a:p>
                      <a:pPr marL="0" marR="0">
                        <a:lnSpc>
                          <a:spcPct val="115000"/>
                        </a:lnSpc>
                        <a:spcBef>
                          <a:spcPts val="0"/>
                        </a:spcBef>
                        <a:spcAft>
                          <a:spcPts val="0"/>
                        </a:spcAft>
                      </a:pPr>
                      <a:r>
                        <a:rPr lang="en-US" sz="2000" b="1" dirty="0">
                          <a:effectLst/>
                        </a:rPr>
                        <a:t>MOVER</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IS</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(04,1)</a:t>
                      </a:r>
                      <a:endParaRPr lang="en-US" sz="2000" b="1">
                        <a:effectLst/>
                        <a:latin typeface="Calibri"/>
                        <a:ea typeface="Calibri"/>
                        <a:cs typeface="Times New Roman"/>
                      </a:endParaRPr>
                    </a:p>
                  </a:txBody>
                  <a:tcPr marL="68580" marR="68580" marT="0" marB="0" anchor="ctr"/>
                </a:tc>
              </a:tr>
              <a:tr h="230349">
                <a:tc>
                  <a:txBody>
                    <a:bodyPr/>
                    <a:lstStyle/>
                    <a:p>
                      <a:pPr marL="0" marR="0">
                        <a:lnSpc>
                          <a:spcPct val="115000"/>
                        </a:lnSpc>
                        <a:spcBef>
                          <a:spcPts val="0"/>
                        </a:spcBef>
                        <a:spcAft>
                          <a:spcPts val="0"/>
                        </a:spcAft>
                      </a:pPr>
                      <a:r>
                        <a:rPr lang="en-US" sz="2000" b="1" dirty="0">
                          <a:effectLst/>
                        </a:rPr>
                        <a:t>MOVEM</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IS</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(05,1)</a:t>
                      </a:r>
                      <a:endParaRPr lang="en-US" sz="2000" b="1">
                        <a:effectLst/>
                        <a:latin typeface="Calibri"/>
                        <a:ea typeface="Calibri"/>
                        <a:cs typeface="Times New Roman"/>
                      </a:endParaRPr>
                    </a:p>
                  </a:txBody>
                  <a:tcPr marL="68580" marR="68580" marT="0" marB="0" anchor="ctr"/>
                </a:tc>
              </a:tr>
              <a:tr h="230349">
                <a:tc>
                  <a:txBody>
                    <a:bodyPr/>
                    <a:lstStyle/>
                    <a:p>
                      <a:pPr marL="0" marR="0">
                        <a:lnSpc>
                          <a:spcPct val="115000"/>
                        </a:lnSpc>
                        <a:spcBef>
                          <a:spcPts val="0"/>
                        </a:spcBef>
                        <a:spcAft>
                          <a:spcPts val="0"/>
                        </a:spcAft>
                      </a:pPr>
                      <a:r>
                        <a:rPr lang="en-US" sz="2000" b="1" dirty="0">
                          <a:effectLst/>
                        </a:rPr>
                        <a:t>ADD</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IS</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(01,1)</a:t>
                      </a:r>
                      <a:endParaRPr lang="en-US" sz="2000" b="1">
                        <a:effectLst/>
                        <a:latin typeface="Calibri"/>
                        <a:ea typeface="Calibri"/>
                        <a:cs typeface="Times New Roman"/>
                      </a:endParaRPr>
                    </a:p>
                  </a:txBody>
                  <a:tcPr marL="68580" marR="68580" marT="0" marB="0" anchor="ctr"/>
                </a:tc>
              </a:tr>
              <a:tr h="230349">
                <a:tc>
                  <a:txBody>
                    <a:bodyPr/>
                    <a:lstStyle/>
                    <a:p>
                      <a:pPr marL="0" marR="0">
                        <a:lnSpc>
                          <a:spcPct val="115000"/>
                        </a:lnSpc>
                        <a:spcBef>
                          <a:spcPts val="0"/>
                        </a:spcBef>
                        <a:spcAft>
                          <a:spcPts val="0"/>
                        </a:spcAft>
                      </a:pPr>
                      <a:r>
                        <a:rPr lang="en-US" sz="2000" b="1" dirty="0">
                          <a:effectLst/>
                        </a:rPr>
                        <a:t>BC</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IS</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effectLst/>
                        </a:rPr>
                        <a:t>(07,1)</a:t>
                      </a:r>
                      <a:endParaRPr lang="en-US" sz="2000" b="1" dirty="0">
                        <a:effectLst/>
                        <a:latin typeface="Calibri"/>
                        <a:ea typeface="Calibri"/>
                        <a:cs typeface="Times New Roman"/>
                      </a:endParaRPr>
                    </a:p>
                  </a:txBody>
                  <a:tcPr marL="68580" marR="68580" marT="0" marB="0" anchor="ctr"/>
                </a:tc>
              </a:tr>
              <a:tr h="230349">
                <a:tc>
                  <a:txBody>
                    <a:bodyPr/>
                    <a:lstStyle/>
                    <a:p>
                      <a:pPr marL="0" marR="0">
                        <a:lnSpc>
                          <a:spcPct val="115000"/>
                        </a:lnSpc>
                        <a:spcBef>
                          <a:spcPts val="0"/>
                        </a:spcBef>
                        <a:spcAft>
                          <a:spcPts val="0"/>
                        </a:spcAft>
                      </a:pPr>
                      <a:r>
                        <a:rPr lang="en-US" sz="2000" b="1" dirty="0">
                          <a:effectLst/>
                        </a:rPr>
                        <a:t>DC</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DL</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R#5</a:t>
                      </a:r>
                      <a:endParaRPr lang="en-US" sz="2000" b="1">
                        <a:effectLst/>
                        <a:latin typeface="Calibri"/>
                        <a:ea typeface="Calibri"/>
                        <a:cs typeface="Times New Roman"/>
                      </a:endParaRPr>
                    </a:p>
                  </a:txBody>
                  <a:tcPr marL="68580" marR="68580" marT="0" marB="0" anchor="ctr"/>
                </a:tc>
              </a:tr>
              <a:tr h="230349">
                <a:tc>
                  <a:txBody>
                    <a:bodyPr/>
                    <a:lstStyle/>
                    <a:p>
                      <a:pPr marL="0" marR="0">
                        <a:lnSpc>
                          <a:spcPct val="115000"/>
                        </a:lnSpc>
                        <a:spcBef>
                          <a:spcPts val="0"/>
                        </a:spcBef>
                        <a:spcAft>
                          <a:spcPts val="0"/>
                        </a:spcAft>
                      </a:pPr>
                      <a:r>
                        <a:rPr lang="en-US" sz="2000" b="1" dirty="0">
                          <a:effectLst/>
                        </a:rPr>
                        <a:t>SUB</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IS</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(02,1)</a:t>
                      </a:r>
                      <a:endParaRPr lang="en-US" sz="2000" b="1">
                        <a:effectLst/>
                        <a:latin typeface="Calibri"/>
                        <a:ea typeface="Calibri"/>
                        <a:cs typeface="Times New Roman"/>
                      </a:endParaRPr>
                    </a:p>
                  </a:txBody>
                  <a:tcPr marL="68580" marR="68580" marT="0" marB="0" anchor="ctr"/>
                </a:tc>
              </a:tr>
              <a:tr h="230349">
                <a:tc>
                  <a:txBody>
                    <a:bodyPr/>
                    <a:lstStyle/>
                    <a:p>
                      <a:pPr marL="0" marR="0">
                        <a:lnSpc>
                          <a:spcPct val="115000"/>
                        </a:lnSpc>
                        <a:spcBef>
                          <a:spcPts val="0"/>
                        </a:spcBef>
                        <a:spcAft>
                          <a:spcPts val="0"/>
                        </a:spcAft>
                      </a:pPr>
                      <a:r>
                        <a:rPr lang="en-US" sz="2000" b="1" dirty="0">
                          <a:effectLst/>
                        </a:rPr>
                        <a:t>STOP</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IS</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(00,1)</a:t>
                      </a:r>
                      <a:endParaRPr lang="en-US" sz="2000" b="1">
                        <a:effectLst/>
                        <a:latin typeface="Calibri"/>
                        <a:ea typeface="Calibri"/>
                        <a:cs typeface="Times New Roman"/>
                      </a:endParaRPr>
                    </a:p>
                  </a:txBody>
                  <a:tcPr marL="68580" marR="68580" marT="0" marB="0" anchor="ctr"/>
                </a:tc>
              </a:tr>
              <a:tr h="230349">
                <a:tc>
                  <a:txBody>
                    <a:bodyPr/>
                    <a:lstStyle/>
                    <a:p>
                      <a:pPr marL="0" marR="0">
                        <a:lnSpc>
                          <a:spcPct val="115000"/>
                        </a:lnSpc>
                        <a:spcBef>
                          <a:spcPts val="0"/>
                        </a:spcBef>
                        <a:spcAft>
                          <a:spcPts val="0"/>
                        </a:spcAft>
                      </a:pPr>
                      <a:r>
                        <a:rPr lang="en-US" sz="2000" b="1" dirty="0">
                          <a:effectLst/>
                        </a:rPr>
                        <a:t>COMP</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IS</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(06,1)</a:t>
                      </a:r>
                      <a:endParaRPr lang="en-US" sz="2000" b="1">
                        <a:effectLst/>
                        <a:latin typeface="Calibri"/>
                        <a:ea typeface="Calibri"/>
                        <a:cs typeface="Times New Roman"/>
                      </a:endParaRPr>
                    </a:p>
                  </a:txBody>
                  <a:tcPr marL="68580" marR="68580" marT="0" marB="0" anchor="ctr"/>
                </a:tc>
              </a:tr>
              <a:tr h="230349">
                <a:tc>
                  <a:txBody>
                    <a:bodyPr/>
                    <a:lstStyle/>
                    <a:p>
                      <a:pPr marL="0" marR="0">
                        <a:lnSpc>
                          <a:spcPct val="115000"/>
                        </a:lnSpc>
                        <a:spcBef>
                          <a:spcPts val="0"/>
                        </a:spcBef>
                        <a:spcAft>
                          <a:spcPts val="0"/>
                        </a:spcAft>
                      </a:pPr>
                      <a:r>
                        <a:rPr lang="en-US" sz="2000" b="1" dirty="0">
                          <a:effectLst/>
                        </a:rPr>
                        <a:t>DS</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DL</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R#7</a:t>
                      </a:r>
                      <a:endParaRPr lang="en-US" sz="2000" b="1">
                        <a:effectLst/>
                        <a:latin typeface="Calibri"/>
                        <a:ea typeface="Calibri"/>
                        <a:cs typeface="Times New Roman"/>
                      </a:endParaRPr>
                    </a:p>
                  </a:txBody>
                  <a:tcPr marL="68580" marR="68580" marT="0" marB="0" anchor="ctr"/>
                </a:tc>
              </a:tr>
              <a:tr h="230349">
                <a:tc>
                  <a:txBody>
                    <a:bodyPr/>
                    <a:lstStyle/>
                    <a:p>
                      <a:pPr marL="0" marR="0">
                        <a:lnSpc>
                          <a:spcPct val="115000"/>
                        </a:lnSpc>
                        <a:spcBef>
                          <a:spcPts val="0"/>
                        </a:spcBef>
                        <a:spcAft>
                          <a:spcPts val="0"/>
                        </a:spcAft>
                      </a:pPr>
                      <a:r>
                        <a:rPr lang="en-US" sz="2000" b="1" dirty="0">
                          <a:effectLst/>
                        </a:rPr>
                        <a:t>PRINT</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IS</a:t>
                      </a:r>
                      <a:endParaRPr lang="en-US" sz="20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(10,1)</a:t>
                      </a:r>
                      <a:endParaRPr lang="en-US" sz="2000" b="1">
                        <a:effectLst/>
                        <a:latin typeface="Calibri"/>
                        <a:ea typeface="Calibri"/>
                        <a:cs typeface="Times New Roman"/>
                      </a:endParaRPr>
                    </a:p>
                  </a:txBody>
                  <a:tcPr marL="68580" marR="68580" marT="0" marB="0" anchor="ctr"/>
                </a:tc>
              </a:tr>
              <a:tr h="230349">
                <a:tc>
                  <a:txBody>
                    <a:bodyPr/>
                    <a:lstStyle/>
                    <a:p>
                      <a:pPr marL="0" marR="0">
                        <a:lnSpc>
                          <a:spcPct val="115000"/>
                        </a:lnSpc>
                        <a:spcBef>
                          <a:spcPts val="0"/>
                        </a:spcBef>
                        <a:spcAft>
                          <a:spcPts val="0"/>
                        </a:spcAft>
                      </a:pPr>
                      <a:r>
                        <a:rPr lang="en-US" sz="2000" b="1" dirty="0">
                          <a:effectLst/>
                        </a:rPr>
                        <a:t>END</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effectLst/>
                        </a:rPr>
                        <a:t>AD</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 </a:t>
                      </a:r>
                      <a:endParaRPr lang="en-US" sz="2000" b="1">
                        <a:effectLst/>
                        <a:latin typeface="Calibri"/>
                        <a:ea typeface="Calibri"/>
                        <a:cs typeface="Times New Roman"/>
                      </a:endParaRPr>
                    </a:p>
                  </a:txBody>
                  <a:tcPr marL="68580" marR="68580" marT="0" marB="0" anchor="ctr"/>
                </a:tc>
              </a:tr>
              <a:tr h="230349">
                <a:tc>
                  <a:txBody>
                    <a:bodyPr/>
                    <a:lstStyle/>
                    <a:p>
                      <a:pPr marL="0" marR="0">
                        <a:lnSpc>
                          <a:spcPct val="115000"/>
                        </a:lnSpc>
                        <a:spcBef>
                          <a:spcPts val="0"/>
                        </a:spcBef>
                        <a:spcAft>
                          <a:spcPts val="0"/>
                        </a:spcAft>
                      </a:pPr>
                      <a:r>
                        <a:rPr lang="en-US" sz="2000" b="1" dirty="0">
                          <a:effectLst/>
                        </a:rPr>
                        <a:t>MULT</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effectLst/>
                        </a:rPr>
                        <a:t>IS</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effectLst/>
                        </a:rPr>
                        <a:t>(03,1)</a:t>
                      </a:r>
                      <a:endParaRPr lang="en-US" sz="2000" b="1" dirty="0">
                        <a:effectLst/>
                        <a:latin typeface="Calibri"/>
                        <a:ea typeface="Calibri"/>
                        <a:cs typeface="Times New Roman"/>
                      </a:endParaRPr>
                    </a:p>
                  </a:txBody>
                  <a:tcPr marL="68580" marR="6858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457306131"/>
              </p:ext>
            </p:extLst>
          </p:nvPr>
        </p:nvGraphicFramePr>
        <p:xfrm>
          <a:off x="5190751" y="381000"/>
          <a:ext cx="3478835" cy="2453640"/>
        </p:xfrm>
        <a:graphic>
          <a:graphicData uri="http://schemas.openxmlformats.org/drawingml/2006/table">
            <a:tbl>
              <a:tblPr firstRow="1" firstCol="1" bandRow="1">
                <a:tableStyleId>{5C22544A-7EE6-4342-B048-85BDC9FD1C3A}</a:tableStyleId>
              </a:tblPr>
              <a:tblGrid>
                <a:gridCol w="1028109"/>
                <a:gridCol w="1255250"/>
                <a:gridCol w="1195476"/>
              </a:tblGrid>
              <a:tr h="50749">
                <a:tc gridSpan="3">
                  <a:txBody>
                    <a:bodyPr/>
                    <a:lstStyle/>
                    <a:p>
                      <a:pPr marL="0" marR="0" algn="ctr">
                        <a:lnSpc>
                          <a:spcPct val="115000"/>
                        </a:lnSpc>
                        <a:spcBef>
                          <a:spcPts val="0"/>
                        </a:spcBef>
                        <a:spcAft>
                          <a:spcPts val="0"/>
                        </a:spcAft>
                      </a:pPr>
                      <a:r>
                        <a:rPr lang="en-US" sz="2000" b="1" dirty="0">
                          <a:effectLst/>
                        </a:rPr>
                        <a:t>SYMTAB</a:t>
                      </a:r>
                      <a:endParaRPr lang="en-US" sz="2000" b="1" dirty="0">
                        <a:effectLst/>
                        <a:latin typeface="Calibri"/>
                        <a:ea typeface="Calibri"/>
                        <a:cs typeface="Times New Roman"/>
                      </a:endParaRPr>
                    </a:p>
                  </a:txBody>
                  <a:tcPr marL="68580" marR="68580" marT="0" marB="0" anchor="ctr"/>
                </a:tc>
                <a:tc hMerge="1">
                  <a:txBody>
                    <a:bodyPr/>
                    <a:lstStyle/>
                    <a:p>
                      <a:endParaRPr lang="en-US"/>
                    </a:p>
                  </a:txBody>
                  <a:tcPr/>
                </a:tc>
                <a:tc hMerge="1">
                  <a:txBody>
                    <a:bodyPr/>
                    <a:lstStyle/>
                    <a:p>
                      <a:endParaRPr lang="en-US"/>
                    </a:p>
                  </a:txBody>
                  <a:tcPr/>
                </a:tc>
              </a:tr>
              <a:tr h="0">
                <a:tc>
                  <a:txBody>
                    <a:bodyPr/>
                    <a:lstStyle/>
                    <a:p>
                      <a:pPr marL="0" marR="0" algn="ctr">
                        <a:lnSpc>
                          <a:spcPct val="115000"/>
                        </a:lnSpc>
                        <a:spcBef>
                          <a:spcPts val="0"/>
                        </a:spcBef>
                        <a:spcAft>
                          <a:spcPts val="0"/>
                        </a:spcAft>
                      </a:pPr>
                      <a:r>
                        <a:rPr lang="en-US" sz="2000" dirty="0">
                          <a:effectLst/>
                        </a:rPr>
                        <a:t>Symbol</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effectLst/>
                        </a:rPr>
                        <a:t>Address</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Length</a:t>
                      </a:r>
                      <a:endParaRPr lang="en-US" sz="2000" b="1">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2000" dirty="0">
                          <a:effectLst/>
                        </a:rPr>
                        <a:t>AGAIN</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effectLst/>
                        </a:rPr>
                        <a:t>104</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1</a:t>
                      </a:r>
                      <a:endParaRPr lang="en-US" sz="2000" b="1">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2000" dirty="0">
                          <a:effectLst/>
                        </a:rPr>
                        <a:t>N</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effectLst/>
                        </a:rPr>
                        <a:t>113</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1</a:t>
                      </a:r>
                      <a:endParaRPr lang="en-US" sz="2000" b="1">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2000" dirty="0">
                          <a:effectLst/>
                        </a:rPr>
                        <a:t>RESULT</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effectLst/>
                        </a:rPr>
                        <a:t>114</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1</a:t>
                      </a:r>
                      <a:endParaRPr lang="en-US" sz="2000" b="1">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2000" dirty="0">
                          <a:effectLst/>
                        </a:rPr>
                        <a:t>ONE</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effectLst/>
                        </a:rPr>
                        <a:t>115</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a:effectLst/>
                        </a:rPr>
                        <a:t>1</a:t>
                      </a:r>
                      <a:endParaRPr lang="en-US" sz="2000" b="1">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2000" dirty="0">
                          <a:effectLst/>
                        </a:rPr>
                        <a:t>TERM</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effectLst/>
                        </a:rPr>
                        <a:t>116</a:t>
                      </a:r>
                      <a:endParaRPr lang="en-US" sz="20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effectLst/>
                        </a:rPr>
                        <a:t>1</a:t>
                      </a:r>
                      <a:endParaRPr lang="en-US" sz="2000" b="1"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85817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336594690"/>
              </p:ext>
            </p:extLst>
          </p:nvPr>
        </p:nvGraphicFramePr>
        <p:xfrm>
          <a:off x="304800" y="304797"/>
          <a:ext cx="8458200" cy="6248403"/>
        </p:xfrm>
        <a:graphic>
          <a:graphicData uri="http://schemas.openxmlformats.org/drawingml/2006/table">
            <a:tbl>
              <a:tblPr firstRow="1" firstCol="1" bandRow="1">
                <a:tableStyleId>{5C22544A-7EE6-4342-B048-85BDC9FD1C3A}</a:tableStyleId>
              </a:tblPr>
              <a:tblGrid>
                <a:gridCol w="599380"/>
                <a:gridCol w="1051954"/>
                <a:gridCol w="1131872"/>
                <a:gridCol w="1436773"/>
                <a:gridCol w="1114498"/>
                <a:gridCol w="1141427"/>
                <a:gridCol w="991148"/>
                <a:gridCol w="991148"/>
              </a:tblGrid>
              <a:tr h="297543">
                <a:tc>
                  <a:txBody>
                    <a:bodyPr/>
                    <a:lstStyle/>
                    <a:p>
                      <a:pPr marL="0" marR="0" algn="ctr">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nchor="ctr"/>
                </a:tc>
                <a:tc gridSpan="2">
                  <a:txBody>
                    <a:bodyPr/>
                    <a:lstStyle/>
                    <a:p>
                      <a:pPr marL="0" marR="0" algn="ctr">
                        <a:lnSpc>
                          <a:spcPct val="115000"/>
                        </a:lnSpc>
                        <a:spcBef>
                          <a:spcPts val="0"/>
                        </a:spcBef>
                        <a:spcAft>
                          <a:spcPts val="0"/>
                        </a:spcAft>
                      </a:pPr>
                      <a:r>
                        <a:rPr lang="en-US" sz="1600">
                          <a:effectLst/>
                        </a:rPr>
                        <a:t>Variant I</a:t>
                      </a:r>
                      <a:endParaRPr lang="en-US" sz="160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1600">
                          <a:effectLst/>
                        </a:rPr>
                        <a:t>Variant II</a:t>
                      </a:r>
                      <a:endParaRPr lang="en-US" sz="1600">
                        <a:effectLst/>
                        <a:latin typeface="Calibri"/>
                        <a:ea typeface="Calibri"/>
                        <a:cs typeface="Times New Roman"/>
                      </a:endParaRPr>
                    </a:p>
                  </a:txBody>
                  <a:tcPr marL="68580" marR="68580" marT="0" marB="0" anchor="ctr"/>
                </a:tc>
                <a:tc hMerge="1">
                  <a:txBody>
                    <a:bodyPr/>
                    <a:lstStyle/>
                    <a:p>
                      <a:endParaRPr lang="en-US"/>
                    </a:p>
                  </a:txBody>
                  <a:tcPr/>
                </a:tc>
              </a:tr>
              <a:tr h="297543">
                <a:tc>
                  <a:txBody>
                    <a:bodyPr/>
                    <a:lstStyle/>
                    <a:p>
                      <a:pPr marL="0" marR="0" algn="ctr">
                        <a:lnSpc>
                          <a:spcPct val="115000"/>
                        </a:lnSpc>
                        <a:spcBef>
                          <a:spcPts val="0"/>
                        </a:spcBef>
                        <a:spcAft>
                          <a:spcPts val="0"/>
                        </a:spcAft>
                      </a:pPr>
                      <a:r>
                        <a:rPr lang="en-US" sz="1600" b="1" dirty="0">
                          <a:effectLst/>
                        </a:rPr>
                        <a:t>1</a:t>
                      </a:r>
                      <a:endParaRPr lang="en-US" sz="16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effectLst/>
                        </a:rPr>
                        <a:t> </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START</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101</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(AD, 01)</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2D1DFF"/>
                          </a:solidFill>
                          <a:effectLst/>
                        </a:rPr>
                        <a:t>(C, 101)</a:t>
                      </a:r>
                      <a:endParaRPr lang="en-US" sz="1600" b="1">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(AD, 01)</a:t>
                      </a:r>
                      <a:endParaRPr lang="en-US" sz="16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FF0000"/>
                          </a:solidFill>
                          <a:effectLst/>
                        </a:rPr>
                        <a:t>(C, 101)</a:t>
                      </a:r>
                      <a:endParaRPr lang="en-US" sz="1600" b="1">
                        <a:solidFill>
                          <a:srgbClr val="FF0000"/>
                        </a:solidFill>
                        <a:effectLst/>
                        <a:latin typeface="Calibri"/>
                        <a:ea typeface="Calibri"/>
                        <a:cs typeface="Times New Roman"/>
                      </a:endParaRPr>
                    </a:p>
                  </a:txBody>
                  <a:tcPr marL="68580" marR="68580" marT="0" marB="0" anchor="ctr"/>
                </a:tc>
              </a:tr>
              <a:tr h="297543">
                <a:tc>
                  <a:txBody>
                    <a:bodyPr/>
                    <a:lstStyle/>
                    <a:p>
                      <a:pPr marL="0" marR="0" algn="ctr">
                        <a:lnSpc>
                          <a:spcPct val="115000"/>
                        </a:lnSpc>
                        <a:spcBef>
                          <a:spcPts val="0"/>
                        </a:spcBef>
                        <a:spcAft>
                          <a:spcPts val="0"/>
                        </a:spcAft>
                      </a:pPr>
                      <a:r>
                        <a:rPr lang="en-US" sz="1600" b="1" dirty="0">
                          <a:effectLst/>
                        </a:rPr>
                        <a:t>2</a:t>
                      </a:r>
                      <a:endParaRPr lang="en-US" sz="16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effectLst/>
                        </a:rPr>
                        <a:t> </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dirty="0">
                          <a:effectLst/>
                        </a:rPr>
                        <a:t>READ </a:t>
                      </a:r>
                      <a:endParaRPr lang="en-US" sz="1600" b="1" dirty="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N</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(IS, 09)</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2D1DFF"/>
                          </a:solidFill>
                          <a:effectLst/>
                        </a:rPr>
                        <a:t>(S, 02)</a:t>
                      </a:r>
                      <a:endParaRPr lang="en-US" sz="1600" b="1">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(IS, 09)</a:t>
                      </a:r>
                      <a:endParaRPr lang="en-US" sz="16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FF0000"/>
                          </a:solidFill>
                          <a:effectLst/>
                        </a:rPr>
                        <a:t>N</a:t>
                      </a:r>
                      <a:endParaRPr lang="en-US" sz="1600" b="1">
                        <a:solidFill>
                          <a:srgbClr val="FF0000"/>
                        </a:solidFill>
                        <a:effectLst/>
                        <a:latin typeface="Calibri"/>
                        <a:ea typeface="Calibri"/>
                        <a:cs typeface="Times New Roman"/>
                      </a:endParaRPr>
                    </a:p>
                  </a:txBody>
                  <a:tcPr marL="68580" marR="68580" marT="0" marB="0" anchor="ctr"/>
                </a:tc>
              </a:tr>
              <a:tr h="297543">
                <a:tc>
                  <a:txBody>
                    <a:bodyPr/>
                    <a:lstStyle/>
                    <a:p>
                      <a:pPr marL="0" marR="0" algn="ctr">
                        <a:lnSpc>
                          <a:spcPct val="115000"/>
                        </a:lnSpc>
                        <a:spcBef>
                          <a:spcPts val="0"/>
                        </a:spcBef>
                        <a:spcAft>
                          <a:spcPts val="0"/>
                        </a:spcAft>
                      </a:pPr>
                      <a:r>
                        <a:rPr lang="en-US" sz="1600" b="1" dirty="0">
                          <a:effectLst/>
                        </a:rPr>
                        <a:t>3</a:t>
                      </a:r>
                      <a:endParaRPr lang="en-US" sz="16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effectLst/>
                        </a:rPr>
                        <a:t> </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MOVER</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BREG, ONE</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(IS, 04)</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2D1DFF"/>
                          </a:solidFill>
                          <a:effectLst/>
                        </a:rPr>
                        <a:t>(2)(S, 04)</a:t>
                      </a:r>
                      <a:endParaRPr lang="en-US" sz="1600" b="1">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(IS, 04)</a:t>
                      </a:r>
                      <a:endParaRPr lang="en-US" sz="16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FF0000"/>
                          </a:solidFill>
                          <a:effectLst/>
                        </a:rPr>
                        <a:t>(2) ONE</a:t>
                      </a:r>
                      <a:endParaRPr lang="en-US" sz="1600" b="1">
                        <a:solidFill>
                          <a:srgbClr val="FF0000"/>
                        </a:solidFill>
                        <a:effectLst/>
                        <a:latin typeface="Calibri"/>
                        <a:ea typeface="Calibri"/>
                        <a:cs typeface="Times New Roman"/>
                      </a:endParaRPr>
                    </a:p>
                  </a:txBody>
                  <a:tcPr marL="68580" marR="68580" marT="0" marB="0" anchor="ctr"/>
                </a:tc>
              </a:tr>
              <a:tr h="297543">
                <a:tc>
                  <a:txBody>
                    <a:bodyPr/>
                    <a:lstStyle/>
                    <a:p>
                      <a:pPr marL="0" marR="0" algn="ctr">
                        <a:lnSpc>
                          <a:spcPct val="115000"/>
                        </a:lnSpc>
                        <a:spcBef>
                          <a:spcPts val="0"/>
                        </a:spcBef>
                        <a:spcAft>
                          <a:spcPts val="0"/>
                        </a:spcAft>
                      </a:pPr>
                      <a:r>
                        <a:rPr lang="en-US" sz="1600" b="1" dirty="0">
                          <a:effectLst/>
                        </a:rPr>
                        <a:t>4</a:t>
                      </a:r>
                      <a:endParaRPr lang="en-US" sz="16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rPr>
                        <a:t> </a:t>
                      </a:r>
                      <a:endParaRPr lang="en-US" sz="1600" b="1" dirty="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MOVEM</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BREG, TERM</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(IS, 05)</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2D1DFF"/>
                          </a:solidFill>
                          <a:effectLst/>
                        </a:rPr>
                        <a:t>(2)(S, 05)</a:t>
                      </a:r>
                      <a:endParaRPr lang="en-US" sz="1600" b="1">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(IS, 05)</a:t>
                      </a:r>
                      <a:endParaRPr lang="en-US" sz="16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FF0000"/>
                          </a:solidFill>
                          <a:effectLst/>
                        </a:rPr>
                        <a:t>(2) TERM</a:t>
                      </a:r>
                      <a:endParaRPr lang="en-US" sz="1600" b="1">
                        <a:solidFill>
                          <a:srgbClr val="FF0000"/>
                        </a:solidFill>
                        <a:effectLst/>
                        <a:latin typeface="Calibri"/>
                        <a:ea typeface="Calibri"/>
                        <a:cs typeface="Times New Roman"/>
                      </a:endParaRPr>
                    </a:p>
                  </a:txBody>
                  <a:tcPr marL="68580" marR="68580" marT="0" marB="0" anchor="ctr"/>
                </a:tc>
              </a:tr>
              <a:tr h="297543">
                <a:tc>
                  <a:txBody>
                    <a:bodyPr/>
                    <a:lstStyle/>
                    <a:p>
                      <a:pPr marL="0" marR="0" algn="ctr">
                        <a:lnSpc>
                          <a:spcPct val="115000"/>
                        </a:lnSpc>
                        <a:spcBef>
                          <a:spcPts val="0"/>
                        </a:spcBef>
                        <a:spcAft>
                          <a:spcPts val="0"/>
                        </a:spcAft>
                      </a:pPr>
                      <a:r>
                        <a:rPr lang="en-US" sz="1600" b="1">
                          <a:effectLst/>
                        </a:rPr>
                        <a:t>5</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rPr>
                        <a:t>AGAIN</a:t>
                      </a:r>
                      <a:endParaRPr lang="en-US" sz="1600" b="1" dirty="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MULT</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BREG,TERM</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(IS, 03)</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2D1DFF"/>
                          </a:solidFill>
                          <a:effectLst/>
                        </a:rPr>
                        <a:t>(2)(S, 05)</a:t>
                      </a:r>
                      <a:endParaRPr lang="en-US" sz="1600" b="1">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(IS, 03)</a:t>
                      </a:r>
                      <a:endParaRPr lang="en-US" sz="16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FF0000"/>
                          </a:solidFill>
                          <a:effectLst/>
                        </a:rPr>
                        <a:t>(2) TERM</a:t>
                      </a:r>
                      <a:endParaRPr lang="en-US" sz="1600" b="1">
                        <a:solidFill>
                          <a:srgbClr val="FF0000"/>
                        </a:solidFill>
                        <a:effectLst/>
                        <a:latin typeface="Calibri"/>
                        <a:ea typeface="Calibri"/>
                        <a:cs typeface="Times New Roman"/>
                      </a:endParaRPr>
                    </a:p>
                  </a:txBody>
                  <a:tcPr marL="68580" marR="68580" marT="0" marB="0" anchor="ctr"/>
                </a:tc>
              </a:tr>
              <a:tr h="297543">
                <a:tc>
                  <a:txBody>
                    <a:bodyPr/>
                    <a:lstStyle/>
                    <a:p>
                      <a:pPr marL="0" marR="0" algn="ctr">
                        <a:lnSpc>
                          <a:spcPct val="115000"/>
                        </a:lnSpc>
                        <a:spcBef>
                          <a:spcPts val="0"/>
                        </a:spcBef>
                        <a:spcAft>
                          <a:spcPts val="0"/>
                        </a:spcAft>
                      </a:pPr>
                      <a:r>
                        <a:rPr lang="en-US" sz="1600" b="1">
                          <a:effectLst/>
                        </a:rPr>
                        <a:t>6</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rPr>
                        <a:t> </a:t>
                      </a:r>
                      <a:endParaRPr lang="en-US" sz="1600" b="1" dirty="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dirty="0">
                          <a:effectLst/>
                        </a:rPr>
                        <a:t>MOVER</a:t>
                      </a:r>
                      <a:endParaRPr lang="en-US" sz="1600" b="1" dirty="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dirty="0">
                          <a:effectLst/>
                        </a:rPr>
                        <a:t>CREG, TERM</a:t>
                      </a:r>
                      <a:endParaRPr lang="en-US" sz="16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(IS, 04)</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2D1DFF"/>
                          </a:solidFill>
                          <a:effectLst/>
                        </a:rPr>
                        <a:t>(3)(S, 05)</a:t>
                      </a:r>
                      <a:endParaRPr lang="en-US" sz="1600" b="1">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(IS, 04)</a:t>
                      </a:r>
                      <a:endParaRPr lang="en-US" sz="16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FF0000"/>
                          </a:solidFill>
                          <a:effectLst/>
                        </a:rPr>
                        <a:t>(3) TERM</a:t>
                      </a:r>
                      <a:endParaRPr lang="en-US" sz="1600" b="1">
                        <a:solidFill>
                          <a:srgbClr val="FF0000"/>
                        </a:solidFill>
                        <a:effectLst/>
                        <a:latin typeface="Calibri"/>
                        <a:ea typeface="Calibri"/>
                        <a:cs typeface="Times New Roman"/>
                      </a:endParaRPr>
                    </a:p>
                  </a:txBody>
                  <a:tcPr marL="68580" marR="68580" marT="0" marB="0" anchor="ctr"/>
                </a:tc>
              </a:tr>
              <a:tr h="297543">
                <a:tc>
                  <a:txBody>
                    <a:bodyPr/>
                    <a:lstStyle/>
                    <a:p>
                      <a:pPr marL="0" marR="0" algn="ctr">
                        <a:lnSpc>
                          <a:spcPct val="115000"/>
                        </a:lnSpc>
                        <a:spcBef>
                          <a:spcPts val="0"/>
                        </a:spcBef>
                        <a:spcAft>
                          <a:spcPts val="0"/>
                        </a:spcAft>
                      </a:pPr>
                      <a:r>
                        <a:rPr lang="en-US" sz="1600" b="1">
                          <a:effectLst/>
                        </a:rPr>
                        <a:t>7</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rPr>
                        <a:t> </a:t>
                      </a:r>
                      <a:endParaRPr lang="en-US" sz="1600" b="1" dirty="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ADD</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dirty="0">
                          <a:effectLst/>
                        </a:rPr>
                        <a:t>CREG, ONE</a:t>
                      </a:r>
                      <a:endParaRPr lang="en-US" sz="16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(IS, 01)</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2D1DFF"/>
                          </a:solidFill>
                          <a:effectLst/>
                        </a:rPr>
                        <a:t>(3)(S, 04)</a:t>
                      </a:r>
                      <a:endParaRPr lang="en-US" sz="1600" b="1">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(IS, 01)</a:t>
                      </a:r>
                      <a:endParaRPr lang="en-US" sz="16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FF0000"/>
                          </a:solidFill>
                          <a:effectLst/>
                        </a:rPr>
                        <a:t>(3) ONE</a:t>
                      </a:r>
                      <a:endParaRPr lang="en-US" sz="1600" b="1">
                        <a:solidFill>
                          <a:srgbClr val="FF0000"/>
                        </a:solidFill>
                        <a:effectLst/>
                        <a:latin typeface="Calibri"/>
                        <a:ea typeface="Calibri"/>
                        <a:cs typeface="Times New Roman"/>
                      </a:endParaRPr>
                    </a:p>
                  </a:txBody>
                  <a:tcPr marL="68580" marR="68580" marT="0" marB="0" anchor="ctr"/>
                </a:tc>
              </a:tr>
              <a:tr h="297543">
                <a:tc>
                  <a:txBody>
                    <a:bodyPr/>
                    <a:lstStyle/>
                    <a:p>
                      <a:pPr marL="0" marR="0" algn="ctr">
                        <a:lnSpc>
                          <a:spcPct val="115000"/>
                        </a:lnSpc>
                        <a:spcBef>
                          <a:spcPts val="0"/>
                        </a:spcBef>
                        <a:spcAft>
                          <a:spcPts val="0"/>
                        </a:spcAft>
                      </a:pPr>
                      <a:r>
                        <a:rPr lang="en-US" sz="1600" b="1">
                          <a:effectLst/>
                        </a:rPr>
                        <a:t>12</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rPr>
                        <a:t> </a:t>
                      </a:r>
                      <a:endParaRPr lang="en-US" sz="1600" b="1" dirty="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600" b="1">
                          <a:effectLst/>
                        </a:rPr>
                        <a:t>MOVEM</a:t>
                      </a:r>
                      <a:endParaRPr lang="en-US" sz="1600" b="1">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600" b="1">
                          <a:effectLst/>
                        </a:rPr>
                        <a:t>CREG, TERM</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(IS, 05)</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(3)(S, 05)</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(IS, 05)</a:t>
                      </a:r>
                      <a:endParaRPr lang="en-US" sz="16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FF0000"/>
                          </a:solidFill>
                          <a:effectLst/>
                        </a:rPr>
                        <a:t>(3) TERM</a:t>
                      </a:r>
                      <a:endParaRPr lang="en-US" sz="1600" b="1">
                        <a:solidFill>
                          <a:srgbClr val="FF0000"/>
                        </a:solidFill>
                        <a:effectLst/>
                        <a:latin typeface="Calibri"/>
                        <a:ea typeface="Calibri"/>
                        <a:cs typeface="Times New Roman"/>
                      </a:endParaRPr>
                    </a:p>
                  </a:txBody>
                  <a:tcPr marL="68580" marR="68580" marT="0" marB="0" anchor="ctr"/>
                </a:tc>
              </a:tr>
              <a:tr h="297543">
                <a:tc>
                  <a:txBody>
                    <a:bodyPr/>
                    <a:lstStyle/>
                    <a:p>
                      <a:pPr marL="0" marR="0" algn="ctr">
                        <a:lnSpc>
                          <a:spcPct val="115000"/>
                        </a:lnSpc>
                        <a:spcBef>
                          <a:spcPts val="0"/>
                        </a:spcBef>
                        <a:spcAft>
                          <a:spcPts val="0"/>
                        </a:spcAft>
                      </a:pPr>
                      <a:r>
                        <a:rPr lang="en-US" sz="1600" b="1">
                          <a:effectLst/>
                        </a:rPr>
                        <a:t>13</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effectLst/>
                        </a:rPr>
                        <a:t> </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COMP</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CREG, N</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(IS, 06)</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(3)(S, 02)</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(IS, 06)</a:t>
                      </a:r>
                      <a:endParaRPr lang="en-US" sz="16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FF0000"/>
                          </a:solidFill>
                          <a:effectLst/>
                        </a:rPr>
                        <a:t>(3) N</a:t>
                      </a:r>
                      <a:endParaRPr lang="en-US" sz="1600" b="1">
                        <a:solidFill>
                          <a:srgbClr val="FF0000"/>
                        </a:solidFill>
                        <a:effectLst/>
                        <a:latin typeface="Calibri"/>
                        <a:ea typeface="Calibri"/>
                        <a:cs typeface="Times New Roman"/>
                      </a:endParaRPr>
                    </a:p>
                  </a:txBody>
                  <a:tcPr marL="68580" marR="68580" marT="0" marB="0" anchor="ctr"/>
                </a:tc>
              </a:tr>
              <a:tr h="595086">
                <a:tc>
                  <a:txBody>
                    <a:bodyPr/>
                    <a:lstStyle/>
                    <a:p>
                      <a:pPr marL="0" marR="0" algn="ctr">
                        <a:lnSpc>
                          <a:spcPct val="115000"/>
                        </a:lnSpc>
                        <a:spcBef>
                          <a:spcPts val="0"/>
                        </a:spcBef>
                        <a:spcAft>
                          <a:spcPts val="0"/>
                        </a:spcAft>
                      </a:pPr>
                      <a:r>
                        <a:rPr lang="en-US" sz="1600" b="1">
                          <a:effectLst/>
                        </a:rPr>
                        <a:t>14</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effectLst/>
                        </a:rPr>
                        <a:t> </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dirty="0">
                          <a:effectLst/>
                        </a:rPr>
                        <a:t>BC</a:t>
                      </a:r>
                      <a:endParaRPr lang="en-US" sz="1600" b="1" dirty="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LE, AGAIN</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(IS, 07)</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2D1DFF"/>
                          </a:solidFill>
                          <a:effectLst/>
                        </a:rPr>
                        <a:t>(2)(S, 01)</a:t>
                      </a:r>
                      <a:endParaRPr lang="en-US" sz="1600" b="1">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(IS, 07)</a:t>
                      </a:r>
                      <a:endParaRPr lang="en-US" sz="16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(2) AGAIN</a:t>
                      </a:r>
                      <a:endParaRPr lang="en-US" sz="1600" b="1" dirty="0">
                        <a:solidFill>
                          <a:srgbClr val="FF0000"/>
                        </a:solidFill>
                        <a:effectLst/>
                        <a:latin typeface="Calibri"/>
                        <a:ea typeface="Calibri"/>
                        <a:cs typeface="Times New Roman"/>
                      </a:endParaRPr>
                    </a:p>
                  </a:txBody>
                  <a:tcPr marL="68580" marR="68580" marT="0" marB="0" anchor="ctr"/>
                </a:tc>
              </a:tr>
              <a:tr h="595086">
                <a:tc>
                  <a:txBody>
                    <a:bodyPr/>
                    <a:lstStyle/>
                    <a:p>
                      <a:pPr marL="0" marR="0" algn="ctr">
                        <a:lnSpc>
                          <a:spcPct val="115000"/>
                        </a:lnSpc>
                        <a:spcBef>
                          <a:spcPts val="0"/>
                        </a:spcBef>
                        <a:spcAft>
                          <a:spcPts val="0"/>
                        </a:spcAft>
                      </a:pPr>
                      <a:r>
                        <a:rPr lang="en-US" sz="1600" b="1">
                          <a:effectLst/>
                        </a:rPr>
                        <a:t>15</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effectLst/>
                        </a:rPr>
                        <a:t> </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dirty="0">
                          <a:effectLst/>
                        </a:rPr>
                        <a:t>MOVEM</a:t>
                      </a:r>
                      <a:endParaRPr lang="en-US" sz="1600" b="1" dirty="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dirty="0">
                          <a:effectLst/>
                        </a:rPr>
                        <a:t>BREG, RESULT</a:t>
                      </a:r>
                      <a:endParaRPr lang="en-US" sz="16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(IS, 05)</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(2)(S, 03)</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FF0000"/>
                          </a:solidFill>
                          <a:effectLst/>
                        </a:rPr>
                        <a:t>(IS, 05)</a:t>
                      </a:r>
                      <a:endParaRPr lang="en-US" sz="1600" b="1">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(2) RESULT</a:t>
                      </a:r>
                      <a:endParaRPr lang="en-US" sz="1600" b="1" dirty="0">
                        <a:solidFill>
                          <a:srgbClr val="FF0000"/>
                        </a:solidFill>
                        <a:effectLst/>
                        <a:latin typeface="Calibri"/>
                        <a:ea typeface="Calibri"/>
                        <a:cs typeface="Times New Roman"/>
                      </a:endParaRPr>
                    </a:p>
                  </a:txBody>
                  <a:tcPr marL="68580" marR="68580" marT="0" marB="0" anchor="ctr"/>
                </a:tc>
              </a:tr>
              <a:tr h="297543">
                <a:tc>
                  <a:txBody>
                    <a:bodyPr/>
                    <a:lstStyle/>
                    <a:p>
                      <a:pPr marL="0" marR="0" algn="ctr">
                        <a:lnSpc>
                          <a:spcPct val="115000"/>
                        </a:lnSpc>
                        <a:spcBef>
                          <a:spcPts val="0"/>
                        </a:spcBef>
                        <a:spcAft>
                          <a:spcPts val="0"/>
                        </a:spcAft>
                      </a:pPr>
                      <a:r>
                        <a:rPr lang="en-US" sz="1600" b="1">
                          <a:effectLst/>
                        </a:rPr>
                        <a:t>16</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effectLst/>
                        </a:rPr>
                        <a:t> </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PRINT</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dirty="0">
                          <a:effectLst/>
                        </a:rPr>
                        <a:t>RESULT</a:t>
                      </a:r>
                      <a:endParaRPr lang="en-US" sz="16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2D1DFF"/>
                          </a:solidFill>
                          <a:effectLst/>
                        </a:rPr>
                        <a:t>(IS, 10)</a:t>
                      </a:r>
                      <a:endParaRPr lang="en-US" sz="1600" b="1">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(S, 03)</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FF0000"/>
                          </a:solidFill>
                          <a:effectLst/>
                        </a:rPr>
                        <a:t>(IS, 10)</a:t>
                      </a:r>
                      <a:endParaRPr lang="en-US" sz="1600" b="1">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RESULT</a:t>
                      </a:r>
                      <a:endParaRPr lang="en-US" sz="1600" b="1" dirty="0">
                        <a:solidFill>
                          <a:srgbClr val="FF0000"/>
                        </a:solidFill>
                        <a:effectLst/>
                        <a:latin typeface="Calibri"/>
                        <a:ea typeface="Calibri"/>
                        <a:cs typeface="Times New Roman"/>
                      </a:endParaRPr>
                    </a:p>
                  </a:txBody>
                  <a:tcPr marL="68580" marR="68580" marT="0" marB="0" anchor="ctr"/>
                </a:tc>
              </a:tr>
              <a:tr h="297543">
                <a:tc>
                  <a:txBody>
                    <a:bodyPr/>
                    <a:lstStyle/>
                    <a:p>
                      <a:pPr marL="0" marR="0" algn="ctr">
                        <a:lnSpc>
                          <a:spcPct val="115000"/>
                        </a:lnSpc>
                        <a:spcBef>
                          <a:spcPts val="0"/>
                        </a:spcBef>
                        <a:spcAft>
                          <a:spcPts val="0"/>
                        </a:spcAft>
                      </a:pPr>
                      <a:r>
                        <a:rPr lang="en-US" sz="1600" b="1">
                          <a:effectLst/>
                        </a:rPr>
                        <a:t>17</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effectLst/>
                        </a:rPr>
                        <a:t> </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STOP</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dirty="0">
                          <a:effectLst/>
                        </a:rPr>
                        <a:t> </a:t>
                      </a:r>
                      <a:endParaRPr lang="en-US" sz="16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(IS, 00)</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 </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FF0000"/>
                          </a:solidFill>
                          <a:effectLst/>
                        </a:rPr>
                        <a:t>(IS, 00)</a:t>
                      </a:r>
                      <a:endParaRPr lang="en-US" sz="1600" b="1">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 </a:t>
                      </a:r>
                      <a:endParaRPr lang="en-US" sz="1600" b="1" dirty="0">
                        <a:solidFill>
                          <a:srgbClr val="FF0000"/>
                        </a:solidFill>
                        <a:effectLst/>
                        <a:latin typeface="Calibri"/>
                        <a:ea typeface="Calibri"/>
                        <a:cs typeface="Times New Roman"/>
                      </a:endParaRPr>
                    </a:p>
                  </a:txBody>
                  <a:tcPr marL="68580" marR="68580" marT="0" marB="0" anchor="ctr"/>
                </a:tc>
              </a:tr>
              <a:tr h="297543">
                <a:tc>
                  <a:txBody>
                    <a:bodyPr/>
                    <a:lstStyle/>
                    <a:p>
                      <a:pPr marL="0" marR="0" algn="ctr">
                        <a:lnSpc>
                          <a:spcPct val="115000"/>
                        </a:lnSpc>
                        <a:spcBef>
                          <a:spcPts val="0"/>
                        </a:spcBef>
                        <a:spcAft>
                          <a:spcPts val="0"/>
                        </a:spcAft>
                      </a:pPr>
                      <a:r>
                        <a:rPr lang="en-US" sz="1600" b="1">
                          <a:effectLst/>
                        </a:rPr>
                        <a:t>18</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effectLst/>
                        </a:rPr>
                        <a:t>N</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DS</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1</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(DL, 02)</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(C, 1)</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FF0000"/>
                          </a:solidFill>
                          <a:effectLst/>
                        </a:rPr>
                        <a:t>(DL, 02)</a:t>
                      </a:r>
                      <a:endParaRPr lang="en-US" sz="1600" b="1">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(C, 1)</a:t>
                      </a:r>
                      <a:endParaRPr lang="en-US" sz="1600" b="1" dirty="0">
                        <a:solidFill>
                          <a:srgbClr val="FF0000"/>
                        </a:solidFill>
                        <a:effectLst/>
                        <a:latin typeface="Calibri"/>
                        <a:ea typeface="Calibri"/>
                        <a:cs typeface="Times New Roman"/>
                      </a:endParaRPr>
                    </a:p>
                  </a:txBody>
                  <a:tcPr marL="68580" marR="68580" marT="0" marB="0" anchor="ctr"/>
                </a:tc>
              </a:tr>
              <a:tr h="297543">
                <a:tc>
                  <a:txBody>
                    <a:bodyPr/>
                    <a:lstStyle/>
                    <a:p>
                      <a:pPr marL="0" marR="0" algn="ctr">
                        <a:lnSpc>
                          <a:spcPct val="115000"/>
                        </a:lnSpc>
                        <a:spcBef>
                          <a:spcPts val="0"/>
                        </a:spcBef>
                        <a:spcAft>
                          <a:spcPts val="0"/>
                        </a:spcAft>
                      </a:pPr>
                      <a:r>
                        <a:rPr lang="en-US" sz="1600" b="1">
                          <a:effectLst/>
                        </a:rPr>
                        <a:t>19</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effectLst/>
                        </a:rPr>
                        <a:t>RESULT</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DS</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1</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2D1DFF"/>
                          </a:solidFill>
                          <a:effectLst/>
                        </a:rPr>
                        <a:t>(DL, 02)</a:t>
                      </a:r>
                      <a:endParaRPr lang="en-US" sz="1600" b="1">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(C, 1)</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FF0000"/>
                          </a:solidFill>
                          <a:effectLst/>
                        </a:rPr>
                        <a:t>(DL, 02)</a:t>
                      </a:r>
                      <a:endParaRPr lang="en-US" sz="1600" b="1">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(C, 1)</a:t>
                      </a:r>
                      <a:endParaRPr lang="en-US" sz="1600" b="1" dirty="0">
                        <a:solidFill>
                          <a:srgbClr val="FF0000"/>
                        </a:solidFill>
                        <a:effectLst/>
                        <a:latin typeface="Calibri"/>
                        <a:ea typeface="Calibri"/>
                        <a:cs typeface="Times New Roman"/>
                      </a:endParaRPr>
                    </a:p>
                  </a:txBody>
                  <a:tcPr marL="68580" marR="68580" marT="0" marB="0" anchor="ctr"/>
                </a:tc>
              </a:tr>
              <a:tr h="297543">
                <a:tc>
                  <a:txBody>
                    <a:bodyPr/>
                    <a:lstStyle/>
                    <a:p>
                      <a:pPr marL="0" marR="0" algn="ctr">
                        <a:lnSpc>
                          <a:spcPct val="115000"/>
                        </a:lnSpc>
                        <a:spcBef>
                          <a:spcPts val="0"/>
                        </a:spcBef>
                        <a:spcAft>
                          <a:spcPts val="0"/>
                        </a:spcAft>
                      </a:pPr>
                      <a:r>
                        <a:rPr lang="en-US" sz="1600" b="1">
                          <a:effectLst/>
                        </a:rPr>
                        <a:t>20</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effectLst/>
                        </a:rPr>
                        <a:t>ONE</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DC</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‘1’</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2D1DFF"/>
                          </a:solidFill>
                          <a:effectLst/>
                        </a:rPr>
                        <a:t>(DL, 01)</a:t>
                      </a:r>
                      <a:endParaRPr lang="en-US" sz="1600" b="1">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(C, 1)</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(DL, 01)</a:t>
                      </a:r>
                      <a:endParaRPr lang="en-US" sz="16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(C, 1)</a:t>
                      </a:r>
                      <a:endParaRPr lang="en-US" sz="1600" b="1" dirty="0">
                        <a:solidFill>
                          <a:srgbClr val="FF0000"/>
                        </a:solidFill>
                        <a:effectLst/>
                        <a:latin typeface="Calibri"/>
                        <a:ea typeface="Calibri"/>
                        <a:cs typeface="Times New Roman"/>
                      </a:endParaRPr>
                    </a:p>
                  </a:txBody>
                  <a:tcPr marL="68580" marR="68580" marT="0" marB="0" anchor="ctr"/>
                </a:tc>
              </a:tr>
              <a:tr h="297543">
                <a:tc>
                  <a:txBody>
                    <a:bodyPr/>
                    <a:lstStyle/>
                    <a:p>
                      <a:pPr marL="0" marR="0" algn="ctr">
                        <a:lnSpc>
                          <a:spcPct val="115000"/>
                        </a:lnSpc>
                        <a:spcBef>
                          <a:spcPts val="0"/>
                        </a:spcBef>
                        <a:spcAft>
                          <a:spcPts val="0"/>
                        </a:spcAft>
                      </a:pPr>
                      <a:r>
                        <a:rPr lang="en-US" sz="1600" b="1">
                          <a:effectLst/>
                        </a:rPr>
                        <a:t>21</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effectLst/>
                        </a:rPr>
                        <a:t>TERM</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DS </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1</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2D1DFF"/>
                          </a:solidFill>
                          <a:effectLst/>
                        </a:rPr>
                        <a:t>(DL, 02)</a:t>
                      </a:r>
                      <a:endParaRPr lang="en-US" sz="1600" b="1">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(C, 1)</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(DL, 02)</a:t>
                      </a:r>
                      <a:endParaRPr lang="en-US" sz="16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(C, 1)</a:t>
                      </a:r>
                      <a:endParaRPr lang="en-US" sz="1600" b="1" dirty="0">
                        <a:solidFill>
                          <a:srgbClr val="FF0000"/>
                        </a:solidFill>
                        <a:effectLst/>
                        <a:latin typeface="Calibri"/>
                        <a:ea typeface="Calibri"/>
                        <a:cs typeface="Times New Roman"/>
                      </a:endParaRPr>
                    </a:p>
                  </a:txBody>
                  <a:tcPr marL="68580" marR="68580" marT="0" marB="0" anchor="ctr"/>
                </a:tc>
              </a:tr>
              <a:tr h="297543">
                <a:tc>
                  <a:txBody>
                    <a:bodyPr/>
                    <a:lstStyle/>
                    <a:p>
                      <a:pPr marL="0" marR="0" algn="ctr">
                        <a:lnSpc>
                          <a:spcPct val="115000"/>
                        </a:lnSpc>
                        <a:spcBef>
                          <a:spcPts val="0"/>
                        </a:spcBef>
                        <a:spcAft>
                          <a:spcPts val="0"/>
                        </a:spcAft>
                      </a:pPr>
                      <a:r>
                        <a:rPr lang="en-US" sz="1600" b="1" dirty="0">
                          <a:effectLst/>
                        </a:rPr>
                        <a:t>22</a:t>
                      </a:r>
                      <a:endParaRPr lang="en-US" sz="16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effectLst/>
                        </a:rPr>
                        <a:t> </a:t>
                      </a:r>
                      <a:endParaRPr lang="en-US" sz="1600" b="1">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dirty="0">
                          <a:effectLst/>
                        </a:rPr>
                        <a:t>END</a:t>
                      </a:r>
                      <a:endParaRPr lang="en-US" sz="1600" b="1" dirty="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b="1">
                          <a:effectLst/>
                        </a:rPr>
                        <a:t> </a:t>
                      </a:r>
                      <a:endParaRPr lang="en-US" sz="16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a:solidFill>
                            <a:srgbClr val="2D1DFF"/>
                          </a:solidFill>
                          <a:effectLst/>
                        </a:rPr>
                        <a:t>(AD, 02)</a:t>
                      </a:r>
                      <a:endParaRPr lang="en-US" sz="1600" b="1">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2D1DFF"/>
                          </a:solidFill>
                          <a:effectLst/>
                        </a:rPr>
                        <a:t> </a:t>
                      </a:r>
                      <a:endParaRPr lang="en-US" sz="1600" b="1" dirty="0">
                        <a:solidFill>
                          <a:srgbClr val="2D1DFF"/>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(AD, 02)</a:t>
                      </a:r>
                      <a:endParaRPr lang="en-US" sz="1600" b="1" dirty="0">
                        <a:solidFill>
                          <a:srgbClr val="FF000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solidFill>
                            <a:srgbClr val="FF0000"/>
                          </a:solidFill>
                          <a:effectLst/>
                        </a:rPr>
                        <a:t> </a:t>
                      </a:r>
                      <a:endParaRPr lang="en-US" sz="1600" b="1" dirty="0">
                        <a:solidFill>
                          <a:srgbClr val="FF0000"/>
                        </a:solidFill>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56847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Work</a:t>
            </a:r>
            <a:endParaRPr lang="en-US" dirty="0"/>
          </a:p>
        </p:txBody>
      </p:sp>
      <p:sp>
        <p:nvSpPr>
          <p:cNvPr id="3" name="Content Placeholder 2"/>
          <p:cNvSpPr>
            <a:spLocks noGrp="1"/>
          </p:cNvSpPr>
          <p:nvPr>
            <p:ph sz="quarter" idx="1"/>
          </p:nvPr>
        </p:nvSpPr>
        <p:spPr/>
        <p:txBody>
          <a:bodyPr>
            <a:noAutofit/>
          </a:bodyPr>
          <a:lstStyle/>
          <a:p>
            <a:pPr marL="514350" indent="-514350">
              <a:buFont typeface="+mj-lt"/>
              <a:buAutoNum type="arabicPeriod"/>
            </a:pPr>
            <a:r>
              <a:rPr lang="en-US" sz="2800" dirty="0"/>
              <a:t>Given the source program</a:t>
            </a:r>
            <a:r>
              <a:rPr lang="en-US" sz="2800" dirty="0" smtClean="0"/>
              <a:t>: (Summer-16)</a:t>
            </a:r>
          </a:p>
          <a:p>
            <a:pPr lvl="1">
              <a:buFont typeface="Wingdings" pitchFamily="2" charset="2"/>
              <a:buChar char="§"/>
            </a:pPr>
            <a:r>
              <a:rPr lang="en-US" sz="2800" dirty="0"/>
              <a:t>Show the contents of the symbol table at the end of Pass I.</a:t>
            </a:r>
          </a:p>
          <a:p>
            <a:pPr lvl="1">
              <a:buFont typeface="Wingdings" pitchFamily="2" charset="2"/>
              <a:buChar char="§"/>
            </a:pPr>
            <a:r>
              <a:rPr lang="en-US" sz="2800" dirty="0" smtClean="0"/>
              <a:t>Explain </a:t>
            </a:r>
            <a:r>
              <a:rPr lang="en-US" sz="2800" dirty="0"/>
              <a:t>the significance of EQU and ORIGIN statement in the program and explain how they are processed by the assembler.</a:t>
            </a:r>
          </a:p>
          <a:p>
            <a:pPr lvl="1">
              <a:buFont typeface="Wingdings" pitchFamily="2" charset="2"/>
              <a:buChar char="§"/>
            </a:pPr>
            <a:r>
              <a:rPr lang="en-US" sz="2800" dirty="0" smtClean="0"/>
              <a:t>Show the </a:t>
            </a:r>
            <a:r>
              <a:rPr lang="en-US" sz="2800" dirty="0"/>
              <a:t>intermediate code generated for the program</a:t>
            </a:r>
            <a:r>
              <a:rPr lang="en-US" sz="2800" dirty="0" smtClean="0"/>
              <a:t>.</a:t>
            </a:r>
          </a:p>
        </p:txBody>
      </p:sp>
    </p:spTree>
    <p:extLst>
      <p:ext uri="{BB962C8B-B14F-4D97-AF65-F5344CB8AC3E}">
        <p14:creationId xmlns:p14="http://schemas.microsoft.com/office/powerpoint/2010/main" val="766182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33145108"/>
              </p:ext>
            </p:extLst>
          </p:nvPr>
        </p:nvGraphicFramePr>
        <p:xfrm>
          <a:off x="2133600" y="685800"/>
          <a:ext cx="4956661" cy="5602831"/>
        </p:xfrm>
        <a:graphic>
          <a:graphicData uri="http://schemas.openxmlformats.org/drawingml/2006/table">
            <a:tbl>
              <a:tblPr firstRow="1" bandRow="1">
                <a:tableStyleId>{5C22544A-7EE6-4342-B048-85BDC9FD1C3A}</a:tableStyleId>
              </a:tblPr>
              <a:tblGrid>
                <a:gridCol w="793066"/>
                <a:gridCol w="1784398"/>
                <a:gridCol w="2379197"/>
              </a:tblGrid>
              <a:tr h="430987">
                <a:tc>
                  <a:txBody>
                    <a:bodyPr/>
                    <a:lstStyle/>
                    <a:p>
                      <a:endParaRPr lang="en-US" sz="2000" b="1" dirty="0">
                        <a:latin typeface="+mn-lt"/>
                      </a:endParaRPr>
                    </a:p>
                  </a:txBody>
                  <a:tcPr anchor="ctr"/>
                </a:tc>
                <a:tc>
                  <a:txBody>
                    <a:bodyPr/>
                    <a:lstStyle/>
                    <a:p>
                      <a:r>
                        <a:rPr lang="en-US" sz="2000" b="1" dirty="0" smtClean="0">
                          <a:solidFill>
                            <a:srgbClr val="000000"/>
                          </a:solidFill>
                          <a:latin typeface="+mn-lt"/>
                        </a:rPr>
                        <a:t>START</a:t>
                      </a:r>
                      <a:endParaRPr lang="en-US" sz="2000" b="1"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100 </a:t>
                      </a:r>
                      <a:endParaRPr lang="en-US" sz="2000" b="1" dirty="0">
                        <a:latin typeface="+mn-lt"/>
                      </a:endParaRPr>
                    </a:p>
                  </a:txBody>
                  <a:tcPr anchor="ctr"/>
                </a:tc>
              </a:tr>
              <a:tr h="430987">
                <a:tc>
                  <a:txBody>
                    <a:bodyPr/>
                    <a:lstStyle/>
                    <a:p>
                      <a:r>
                        <a:rPr lang="en-US" sz="2000" b="1" dirty="0" smtClean="0">
                          <a:solidFill>
                            <a:srgbClr val="000000"/>
                          </a:solidFill>
                          <a:latin typeface="+mn-lt"/>
                        </a:rPr>
                        <a:t>A</a:t>
                      </a:r>
                      <a:endParaRPr lang="en-US" sz="2000" b="1" dirty="0">
                        <a:latin typeface="+mn-lt"/>
                      </a:endParaRPr>
                    </a:p>
                  </a:txBody>
                  <a:tcPr anchor="ctr"/>
                </a:tc>
                <a:tc>
                  <a:txBody>
                    <a:bodyPr/>
                    <a:lstStyle/>
                    <a:p>
                      <a:r>
                        <a:rPr lang="en-US" sz="2000" b="1" dirty="0" smtClean="0">
                          <a:solidFill>
                            <a:srgbClr val="000000"/>
                          </a:solidFill>
                          <a:latin typeface="+mn-lt"/>
                        </a:rPr>
                        <a:t>DS</a:t>
                      </a:r>
                      <a:endParaRPr lang="en-US" sz="2000" b="1"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3</a:t>
                      </a:r>
                    </a:p>
                  </a:txBody>
                  <a:tcPr anchor="ctr"/>
                </a:tc>
              </a:tr>
              <a:tr h="430987">
                <a:tc>
                  <a:txBody>
                    <a:bodyPr/>
                    <a:lstStyle/>
                    <a:p>
                      <a:r>
                        <a:rPr lang="en-US" sz="2000" b="1" dirty="0" smtClean="0">
                          <a:solidFill>
                            <a:srgbClr val="000000"/>
                          </a:solidFill>
                          <a:latin typeface="+mn-lt"/>
                        </a:rPr>
                        <a:t>L1</a:t>
                      </a:r>
                      <a:endParaRPr lang="en-US" sz="2000" b="1" dirty="0">
                        <a:latin typeface="+mn-lt"/>
                      </a:endParaRPr>
                    </a:p>
                  </a:txBody>
                  <a:tcPr anchor="ctr"/>
                </a:tc>
                <a:tc>
                  <a:txBody>
                    <a:bodyPr/>
                    <a:lstStyle/>
                    <a:p>
                      <a:r>
                        <a:rPr lang="en-US" sz="2000" b="1" dirty="0" smtClean="0">
                          <a:solidFill>
                            <a:srgbClr val="000000"/>
                          </a:solidFill>
                          <a:latin typeface="+mn-lt"/>
                        </a:rPr>
                        <a:t>MOVER</a:t>
                      </a:r>
                      <a:endParaRPr lang="en-US" sz="2000" b="1"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AREG, B </a:t>
                      </a:r>
                    </a:p>
                  </a:txBody>
                  <a:tcPr anchor="ctr"/>
                </a:tc>
              </a:tr>
              <a:tr h="430987">
                <a:tc>
                  <a:txBody>
                    <a:bodyPr/>
                    <a:lstStyle/>
                    <a:p>
                      <a:endParaRPr lang="en-US" sz="2000" b="1">
                        <a:latin typeface="+mn-lt"/>
                      </a:endParaRPr>
                    </a:p>
                  </a:txBody>
                  <a:tcPr anchor="ctr"/>
                </a:tc>
                <a:tc>
                  <a:txBody>
                    <a:bodyPr/>
                    <a:lstStyle/>
                    <a:p>
                      <a:r>
                        <a:rPr lang="en-US" sz="2000" b="1" dirty="0" smtClean="0">
                          <a:solidFill>
                            <a:srgbClr val="000000"/>
                          </a:solidFill>
                          <a:latin typeface="+mn-lt"/>
                        </a:rPr>
                        <a:t>ADD </a:t>
                      </a:r>
                      <a:endParaRPr lang="en-US" sz="2000" b="1"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AREG, C </a:t>
                      </a:r>
                    </a:p>
                  </a:txBody>
                  <a:tcPr anchor="ctr"/>
                </a:tc>
              </a:tr>
              <a:tr h="430987">
                <a:tc>
                  <a:txBody>
                    <a:bodyPr/>
                    <a:lstStyle/>
                    <a:p>
                      <a:endParaRPr lang="en-US" sz="2000" b="1">
                        <a:latin typeface="+mn-lt"/>
                      </a:endParaRPr>
                    </a:p>
                  </a:txBody>
                  <a:tcPr anchor="ctr"/>
                </a:tc>
                <a:tc>
                  <a:txBody>
                    <a:bodyPr/>
                    <a:lstStyle/>
                    <a:p>
                      <a:r>
                        <a:rPr lang="en-US" sz="2000" b="1" dirty="0" smtClean="0">
                          <a:solidFill>
                            <a:srgbClr val="000000"/>
                          </a:solidFill>
                          <a:latin typeface="+mn-lt"/>
                        </a:rPr>
                        <a:t>MOVEM</a:t>
                      </a:r>
                      <a:endParaRPr lang="en-US" sz="2000" b="1"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AREG, D </a:t>
                      </a:r>
                    </a:p>
                  </a:txBody>
                  <a:tcPr anchor="ctr"/>
                </a:tc>
              </a:tr>
              <a:tr h="430987">
                <a:tc>
                  <a:txBody>
                    <a:bodyPr/>
                    <a:lstStyle/>
                    <a:p>
                      <a:r>
                        <a:rPr lang="en-US" sz="2000" b="1" dirty="0" smtClean="0">
                          <a:solidFill>
                            <a:srgbClr val="000000"/>
                          </a:solidFill>
                          <a:latin typeface="+mn-lt"/>
                        </a:rPr>
                        <a:t>D </a:t>
                      </a:r>
                      <a:endParaRPr lang="en-US" sz="2000" b="1"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EQU</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A+1 </a:t>
                      </a:r>
                    </a:p>
                  </a:txBody>
                  <a:tcPr anchor="ctr"/>
                </a:tc>
              </a:tr>
              <a:tr h="430987">
                <a:tc>
                  <a:txBody>
                    <a:bodyPr/>
                    <a:lstStyle/>
                    <a:p>
                      <a:r>
                        <a:rPr lang="en-US" sz="2000" b="1" dirty="0" smtClean="0">
                          <a:solidFill>
                            <a:srgbClr val="000000"/>
                          </a:solidFill>
                          <a:latin typeface="+mn-lt"/>
                        </a:rPr>
                        <a:t>L2</a:t>
                      </a:r>
                      <a:endParaRPr lang="en-US" sz="2000" b="1"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PRINT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D </a:t>
                      </a:r>
                    </a:p>
                  </a:txBody>
                  <a:tcPr anchor="ctr"/>
                </a:tc>
              </a:tr>
              <a:tr h="430987">
                <a:tc>
                  <a:txBody>
                    <a:bodyPr/>
                    <a:lstStyle/>
                    <a:p>
                      <a:endParaRPr lang="en-US" sz="2000" b="1">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ORIGIN</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A-1 </a:t>
                      </a:r>
                    </a:p>
                  </a:txBody>
                  <a:tcPr anchor="ctr"/>
                </a:tc>
              </a:tr>
              <a:tr h="430987">
                <a:tc>
                  <a:txBody>
                    <a:bodyPr/>
                    <a:lstStyle/>
                    <a:p>
                      <a:r>
                        <a:rPr lang="en-US" sz="2000" b="1" dirty="0" smtClean="0">
                          <a:solidFill>
                            <a:srgbClr val="000000"/>
                          </a:solidFill>
                          <a:latin typeface="+mn-lt"/>
                        </a:rPr>
                        <a:t>C</a:t>
                      </a:r>
                      <a:endParaRPr lang="en-US" sz="2000" b="1"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DC</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‘5’ </a:t>
                      </a:r>
                    </a:p>
                  </a:txBody>
                  <a:tcPr anchor="ctr"/>
                </a:tc>
              </a:tr>
              <a:tr h="430987">
                <a:tc>
                  <a:txBody>
                    <a:bodyPr/>
                    <a:lstStyle/>
                    <a:p>
                      <a:endParaRPr lang="en-US" sz="2000" b="1"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ORIGIN</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L2+1 </a:t>
                      </a:r>
                    </a:p>
                  </a:txBody>
                  <a:tcPr anchor="ctr"/>
                </a:tc>
              </a:tr>
              <a:tr h="430987">
                <a:tc>
                  <a:txBody>
                    <a:bodyPr/>
                    <a:lstStyle/>
                    <a:p>
                      <a:endParaRPr lang="en-US" sz="2000" b="1"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STOP </a:t>
                      </a:r>
                    </a:p>
                  </a:txBody>
                  <a:tcPr anchor="ctr"/>
                </a:tc>
                <a:tc>
                  <a:txBody>
                    <a:bodyPr/>
                    <a:lstStyle/>
                    <a:p>
                      <a:endParaRPr lang="en-US" sz="2000" b="1" dirty="0">
                        <a:latin typeface="+mn-lt"/>
                      </a:endParaRPr>
                    </a:p>
                  </a:txBody>
                  <a:tcPr anchor="ctr"/>
                </a:tc>
              </a:tr>
              <a:tr h="430987">
                <a:tc>
                  <a:txBody>
                    <a:bodyPr/>
                    <a:lstStyle/>
                    <a:p>
                      <a:r>
                        <a:rPr lang="en-US" sz="2000" b="1" dirty="0" smtClean="0">
                          <a:solidFill>
                            <a:srgbClr val="000000"/>
                          </a:solidFill>
                          <a:latin typeface="+mn-lt"/>
                        </a:rPr>
                        <a:t>B</a:t>
                      </a:r>
                      <a:endParaRPr lang="en-US" sz="2000" b="1"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DC</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‘19’ </a:t>
                      </a:r>
                    </a:p>
                  </a:txBody>
                  <a:tcPr anchor="ctr"/>
                </a:tc>
              </a:tr>
              <a:tr h="430987">
                <a:tc>
                  <a:txBody>
                    <a:bodyPr/>
                    <a:lstStyle/>
                    <a:p>
                      <a:endParaRPr lang="en-US" sz="2000" b="1"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mn-lt"/>
                        </a:rPr>
                        <a:t>END</a:t>
                      </a:r>
                    </a:p>
                  </a:txBody>
                  <a:tcPr anchor="ctr"/>
                </a:tc>
                <a:tc>
                  <a:txBody>
                    <a:bodyPr/>
                    <a:lstStyle/>
                    <a:p>
                      <a:r>
                        <a:rPr lang="en-US" sz="2000" b="1" dirty="0" smtClean="0">
                          <a:solidFill>
                            <a:srgbClr val="000000"/>
                          </a:solidFill>
                          <a:latin typeface="+mn-lt"/>
                        </a:rPr>
                        <a:t>L1 </a:t>
                      </a:r>
                      <a:endParaRPr lang="en-US" sz="2000" b="1" dirty="0">
                        <a:latin typeface="+mn-lt"/>
                      </a:endParaRPr>
                    </a:p>
                  </a:txBody>
                  <a:tcPr anchor="ctr"/>
                </a:tc>
              </a:tr>
            </a:tbl>
          </a:graphicData>
        </a:graphic>
      </p:graphicFrame>
    </p:spTree>
    <p:extLst>
      <p:ext uri="{BB962C8B-B14F-4D97-AF65-F5344CB8AC3E}">
        <p14:creationId xmlns:p14="http://schemas.microsoft.com/office/powerpoint/2010/main" val="267121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Elements of Assembly Language Programming</a:t>
            </a:r>
          </a:p>
        </p:txBody>
      </p:sp>
      <p:sp>
        <p:nvSpPr>
          <p:cNvPr id="4" name="Rectangle 3"/>
          <p:cNvSpPr/>
          <p:nvPr/>
        </p:nvSpPr>
        <p:spPr>
          <a:xfrm>
            <a:off x="1212490" y="2440535"/>
            <a:ext cx="763525" cy="458115"/>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 name="Rectangle 4"/>
          <p:cNvSpPr/>
          <p:nvPr/>
        </p:nvSpPr>
        <p:spPr>
          <a:xfrm>
            <a:off x="2434130" y="2440535"/>
            <a:ext cx="763525" cy="458115"/>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Rectangle 5"/>
          <p:cNvSpPr/>
          <p:nvPr/>
        </p:nvSpPr>
        <p:spPr>
          <a:xfrm>
            <a:off x="3197655" y="2440534"/>
            <a:ext cx="763525" cy="458115"/>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Rectangle 6"/>
          <p:cNvSpPr/>
          <p:nvPr/>
        </p:nvSpPr>
        <p:spPr>
          <a:xfrm>
            <a:off x="4113885" y="2440535"/>
            <a:ext cx="763525" cy="458115"/>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Rectangle 7"/>
          <p:cNvSpPr/>
          <p:nvPr/>
        </p:nvSpPr>
        <p:spPr>
          <a:xfrm>
            <a:off x="5030115" y="2448885"/>
            <a:ext cx="763525" cy="458115"/>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Rectangle 8"/>
          <p:cNvSpPr/>
          <p:nvPr/>
        </p:nvSpPr>
        <p:spPr>
          <a:xfrm>
            <a:off x="5797158" y="2448885"/>
            <a:ext cx="763525" cy="458115"/>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Rectangle 9"/>
          <p:cNvSpPr/>
          <p:nvPr/>
        </p:nvSpPr>
        <p:spPr>
          <a:xfrm>
            <a:off x="6560683" y="2440535"/>
            <a:ext cx="763525" cy="458115"/>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TextBox 10"/>
          <p:cNvSpPr txBox="1"/>
          <p:nvPr/>
        </p:nvSpPr>
        <p:spPr>
          <a:xfrm>
            <a:off x="1208972" y="2898650"/>
            <a:ext cx="746634" cy="400110"/>
          </a:xfrm>
          <a:prstGeom prst="rect">
            <a:avLst/>
          </a:prstGeom>
          <a:noFill/>
        </p:spPr>
        <p:txBody>
          <a:bodyPr wrap="square" rtlCol="0">
            <a:spAutoFit/>
          </a:bodyPr>
          <a:lstStyle/>
          <a:p>
            <a:pPr algn="ctr"/>
            <a:r>
              <a:rPr lang="en-US" sz="2000" b="1" dirty="0" smtClean="0"/>
              <a:t>Sign </a:t>
            </a:r>
            <a:endParaRPr lang="en-US" sz="2000" b="1" dirty="0"/>
          </a:p>
        </p:txBody>
      </p:sp>
      <p:sp>
        <p:nvSpPr>
          <p:cNvPr id="12" name="TextBox 11"/>
          <p:cNvSpPr txBox="1"/>
          <p:nvPr/>
        </p:nvSpPr>
        <p:spPr>
          <a:xfrm>
            <a:off x="2667000" y="2971800"/>
            <a:ext cx="1145288" cy="400110"/>
          </a:xfrm>
          <a:prstGeom prst="rect">
            <a:avLst/>
          </a:prstGeom>
          <a:noFill/>
        </p:spPr>
        <p:txBody>
          <a:bodyPr wrap="square" rtlCol="0">
            <a:spAutoFit/>
          </a:bodyPr>
          <a:lstStyle/>
          <a:p>
            <a:pPr algn="ctr"/>
            <a:r>
              <a:rPr lang="en-US" sz="2000" b="1" dirty="0" smtClean="0"/>
              <a:t>Opcode </a:t>
            </a:r>
            <a:endParaRPr lang="en-US" sz="2000" b="1" dirty="0"/>
          </a:p>
        </p:txBody>
      </p:sp>
      <p:sp>
        <p:nvSpPr>
          <p:cNvPr id="13" name="TextBox 12"/>
          <p:cNvSpPr txBox="1"/>
          <p:nvPr/>
        </p:nvSpPr>
        <p:spPr>
          <a:xfrm>
            <a:off x="3993601" y="3015844"/>
            <a:ext cx="1068935" cy="707886"/>
          </a:xfrm>
          <a:prstGeom prst="rect">
            <a:avLst/>
          </a:prstGeom>
          <a:noFill/>
        </p:spPr>
        <p:txBody>
          <a:bodyPr wrap="square" rtlCol="0">
            <a:spAutoFit/>
          </a:bodyPr>
          <a:lstStyle/>
          <a:p>
            <a:pPr algn="ctr"/>
            <a:r>
              <a:rPr lang="en-US" sz="2000" b="1" dirty="0" smtClean="0"/>
              <a:t>Register operand</a:t>
            </a:r>
            <a:endParaRPr lang="en-US" sz="2000" b="1" dirty="0"/>
          </a:p>
        </p:txBody>
      </p:sp>
      <p:sp>
        <p:nvSpPr>
          <p:cNvPr id="14" name="TextBox 13"/>
          <p:cNvSpPr txBox="1"/>
          <p:nvPr/>
        </p:nvSpPr>
        <p:spPr>
          <a:xfrm>
            <a:off x="5486400" y="2971800"/>
            <a:ext cx="1353492" cy="707886"/>
          </a:xfrm>
          <a:prstGeom prst="rect">
            <a:avLst/>
          </a:prstGeom>
          <a:noFill/>
        </p:spPr>
        <p:txBody>
          <a:bodyPr wrap="square" rtlCol="0">
            <a:spAutoFit/>
          </a:bodyPr>
          <a:lstStyle/>
          <a:p>
            <a:pPr algn="ctr"/>
            <a:r>
              <a:rPr lang="en-US" sz="2000" b="1" dirty="0" smtClean="0"/>
              <a:t>Memory operand</a:t>
            </a:r>
            <a:endParaRPr lang="en-US" sz="2000" b="1" dirty="0"/>
          </a:p>
        </p:txBody>
      </p:sp>
      <p:sp>
        <p:nvSpPr>
          <p:cNvPr id="15" name="TextBox 14"/>
          <p:cNvSpPr txBox="1"/>
          <p:nvPr/>
        </p:nvSpPr>
        <p:spPr>
          <a:xfrm>
            <a:off x="2930422" y="1371600"/>
            <a:ext cx="3283157" cy="584775"/>
          </a:xfrm>
          <a:prstGeom prst="rect">
            <a:avLst/>
          </a:prstGeom>
          <a:noFill/>
        </p:spPr>
        <p:txBody>
          <a:bodyPr wrap="square" rtlCol="0">
            <a:spAutoFit/>
          </a:bodyPr>
          <a:lstStyle/>
          <a:p>
            <a:pPr algn="ctr"/>
            <a:r>
              <a:rPr lang="en-US" sz="3200" dirty="0" smtClean="0"/>
              <a:t>Instruction Format</a:t>
            </a:r>
            <a:endParaRPr lang="en-US" sz="3200" dirty="0"/>
          </a:p>
        </p:txBody>
      </p:sp>
    </p:spTree>
    <p:extLst>
      <p:ext uri="{BB962C8B-B14F-4D97-AF65-F5344CB8AC3E}">
        <p14:creationId xmlns:p14="http://schemas.microsoft.com/office/powerpoint/2010/main" val="421924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down)">
                                      <p:cBhvr>
                                        <p:cTn id="44" dur="500"/>
                                        <p:tgtEl>
                                          <p:spTgt spid="4"/>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Assembly Statements</a:t>
            </a:r>
          </a:p>
        </p:txBody>
      </p:sp>
      <p:sp>
        <p:nvSpPr>
          <p:cNvPr id="3" name="Content Placeholder 2"/>
          <p:cNvSpPr>
            <a:spLocks noGrp="1"/>
          </p:cNvSpPr>
          <p:nvPr>
            <p:ph idx="1"/>
          </p:nvPr>
        </p:nvSpPr>
        <p:spPr/>
        <p:txBody>
          <a:bodyPr/>
          <a:lstStyle/>
          <a:p>
            <a:pPr marL="457200" indent="-457200" algn="just">
              <a:buFont typeface="+mj-lt"/>
              <a:buAutoNum type="arabicPeriod"/>
            </a:pPr>
            <a:r>
              <a:rPr lang="en-US" i="1" u="sng" dirty="0">
                <a:solidFill>
                  <a:schemeClr val="tx2"/>
                </a:solidFill>
              </a:rPr>
              <a:t>Imperative statement</a:t>
            </a:r>
          </a:p>
          <a:p>
            <a:pPr algn="just"/>
            <a:r>
              <a:rPr lang="en-US" dirty="0"/>
              <a:t>An imperative statement indicates an action to be performed during the execution of the assembled statement.</a:t>
            </a:r>
          </a:p>
          <a:p>
            <a:pPr algn="just"/>
            <a:r>
              <a:rPr lang="en-US" dirty="0"/>
              <a:t>Each imperative statement typically translates into one machine instruction.</a:t>
            </a:r>
          </a:p>
          <a:p>
            <a:pPr algn="just"/>
            <a:r>
              <a:rPr lang="en-US" dirty="0"/>
              <a:t>These are executable statements.</a:t>
            </a:r>
          </a:p>
          <a:p>
            <a:pPr algn="just"/>
            <a:r>
              <a:rPr lang="en-US" dirty="0"/>
              <a:t>Some example of imperative statement are given below.</a:t>
            </a:r>
          </a:p>
          <a:p>
            <a:pPr marL="400050" lvl="1" indent="0">
              <a:buNone/>
            </a:pPr>
            <a:r>
              <a:rPr lang="en-US" sz="2400" b="1" dirty="0">
                <a:solidFill>
                  <a:srgbClr val="2D1DFF"/>
                </a:solidFill>
                <a:latin typeface="Courier New" panose="02070309020205020404" pitchFamily="49" charset="0"/>
                <a:cs typeface="Courier New" panose="02070309020205020404" pitchFamily="49" charset="0"/>
              </a:rPr>
              <a:t>MOVER BREG,X</a:t>
            </a:r>
          </a:p>
          <a:p>
            <a:pPr marL="400050" lvl="1" indent="0">
              <a:buNone/>
            </a:pPr>
            <a:r>
              <a:rPr lang="en-US" sz="2400" b="1" dirty="0" smtClean="0">
                <a:solidFill>
                  <a:srgbClr val="2D1DFF"/>
                </a:solidFill>
                <a:latin typeface="Courier New" panose="02070309020205020404" pitchFamily="49" charset="0"/>
                <a:cs typeface="Courier New" panose="02070309020205020404" pitchFamily="49" charset="0"/>
              </a:rPr>
              <a:t>STOP</a:t>
            </a:r>
            <a:endParaRPr lang="en-US" b="1" dirty="0">
              <a:solidFill>
                <a:srgbClr val="2D1D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5133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Assembly Statements</a:t>
            </a:r>
          </a:p>
        </p:txBody>
      </p:sp>
      <p:sp>
        <p:nvSpPr>
          <p:cNvPr id="3" name="Content Placeholder 2"/>
          <p:cNvSpPr>
            <a:spLocks noGrp="1"/>
          </p:cNvSpPr>
          <p:nvPr>
            <p:ph idx="1"/>
          </p:nvPr>
        </p:nvSpPr>
        <p:spPr/>
        <p:txBody>
          <a:bodyPr/>
          <a:lstStyle/>
          <a:p>
            <a:pPr marL="457200" indent="-457200" algn="just">
              <a:buFont typeface="+mj-lt"/>
              <a:buAutoNum type="arabicPeriod" startAt="2"/>
            </a:pPr>
            <a:r>
              <a:rPr lang="en-US" i="1" u="sng" dirty="0">
                <a:solidFill>
                  <a:schemeClr val="tx2"/>
                </a:solidFill>
              </a:rPr>
              <a:t>Declaration statement</a:t>
            </a:r>
          </a:p>
          <a:p>
            <a:pPr algn="just"/>
            <a:r>
              <a:rPr lang="en-US" dirty="0"/>
              <a:t>Declaration statements are for reserving memory for variables.</a:t>
            </a:r>
          </a:p>
          <a:p>
            <a:pPr algn="just"/>
            <a:r>
              <a:rPr lang="en-US" dirty="0"/>
              <a:t>The syntax of declaration statement is as follow:</a:t>
            </a:r>
          </a:p>
          <a:p>
            <a:pPr marL="0" indent="0" algn="ctr">
              <a:buNone/>
            </a:pPr>
            <a:r>
              <a:rPr lang="en-US" dirty="0" smtClean="0"/>
              <a:t>[</a:t>
            </a:r>
            <a:r>
              <a:rPr lang="en-US" dirty="0"/>
              <a:t>Label]   </a:t>
            </a:r>
            <a:r>
              <a:rPr lang="en-US" dirty="0">
                <a:solidFill>
                  <a:srgbClr val="990099"/>
                </a:solidFill>
              </a:rPr>
              <a:t>DS</a:t>
            </a:r>
            <a:r>
              <a:rPr lang="en-US" dirty="0"/>
              <a:t>     &lt;constant&gt;</a:t>
            </a:r>
          </a:p>
          <a:p>
            <a:pPr marL="0" indent="0" algn="ctr">
              <a:buNone/>
            </a:pPr>
            <a:r>
              <a:rPr lang="en-US" dirty="0" smtClean="0"/>
              <a:t>[</a:t>
            </a:r>
            <a:r>
              <a:rPr lang="en-US" dirty="0"/>
              <a:t>Label]   </a:t>
            </a:r>
            <a:r>
              <a:rPr lang="en-US" dirty="0">
                <a:solidFill>
                  <a:srgbClr val="336600"/>
                </a:solidFill>
              </a:rPr>
              <a:t>DC</a:t>
            </a:r>
            <a:r>
              <a:rPr lang="en-US" dirty="0"/>
              <a:t>     ‘&lt;value&gt;’</a:t>
            </a:r>
          </a:p>
          <a:p>
            <a:pPr algn="just"/>
            <a:r>
              <a:rPr lang="en-US" dirty="0">
                <a:solidFill>
                  <a:srgbClr val="990099"/>
                </a:solidFill>
              </a:rPr>
              <a:t>DS</a:t>
            </a:r>
            <a:r>
              <a:rPr lang="en-US" dirty="0"/>
              <a:t>: stands for Declare storage, </a:t>
            </a:r>
            <a:r>
              <a:rPr lang="en-US" dirty="0">
                <a:solidFill>
                  <a:srgbClr val="336600"/>
                </a:solidFill>
              </a:rPr>
              <a:t>DC</a:t>
            </a:r>
            <a:r>
              <a:rPr lang="en-US" dirty="0"/>
              <a:t>: stands for Declare constant.</a:t>
            </a:r>
          </a:p>
          <a:p>
            <a:pPr algn="just"/>
            <a:r>
              <a:rPr lang="en-US" dirty="0"/>
              <a:t>The DS statement reserves area of memory and associates name with them.</a:t>
            </a:r>
          </a:p>
          <a:p>
            <a:pPr marL="0" indent="0" algn="ctr">
              <a:buNone/>
            </a:pPr>
            <a:r>
              <a:rPr lang="en-US" b="1" dirty="0" smtClean="0">
                <a:solidFill>
                  <a:srgbClr val="2D1DFF"/>
                </a:solidFill>
              </a:rPr>
              <a:t>A </a:t>
            </a:r>
            <a:r>
              <a:rPr lang="en-US" b="1" dirty="0">
                <a:solidFill>
                  <a:srgbClr val="2D1DFF"/>
                </a:solidFill>
              </a:rPr>
              <a:t>DS 10</a:t>
            </a:r>
          </a:p>
          <a:p>
            <a:pPr algn="just"/>
            <a:r>
              <a:rPr lang="en-US" dirty="0"/>
              <a:t>Above statement reserves 10 word of memory for variable A</a:t>
            </a:r>
            <a:r>
              <a:rPr lang="en-US" dirty="0" smtClean="0"/>
              <a:t>.</a:t>
            </a:r>
            <a:endParaRPr lang="en-US" dirty="0"/>
          </a:p>
        </p:txBody>
      </p:sp>
    </p:spTree>
    <p:extLst>
      <p:ext uri="{BB962C8B-B14F-4D97-AF65-F5344CB8AC3E}">
        <p14:creationId xmlns:p14="http://schemas.microsoft.com/office/powerpoint/2010/main" val="212169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Assembly Statements</a:t>
            </a:r>
          </a:p>
        </p:txBody>
      </p:sp>
      <p:sp>
        <p:nvSpPr>
          <p:cNvPr id="3" name="Content Placeholder 2"/>
          <p:cNvSpPr>
            <a:spLocks noGrp="1"/>
          </p:cNvSpPr>
          <p:nvPr>
            <p:ph idx="1"/>
          </p:nvPr>
        </p:nvSpPr>
        <p:spPr/>
        <p:txBody>
          <a:bodyPr>
            <a:normAutofit lnSpcReduction="10000"/>
          </a:bodyPr>
          <a:lstStyle/>
          <a:p>
            <a:pPr algn="just"/>
            <a:r>
              <a:rPr lang="en-US" dirty="0"/>
              <a:t>The DC statement constructs memory words containing constants.</a:t>
            </a:r>
          </a:p>
          <a:p>
            <a:pPr marL="0" indent="0" algn="ctr">
              <a:buNone/>
            </a:pPr>
            <a:r>
              <a:rPr lang="en-US" b="1" dirty="0" smtClean="0">
                <a:solidFill>
                  <a:srgbClr val="2D1DFF"/>
                </a:solidFill>
              </a:rPr>
              <a:t>ONE </a:t>
            </a:r>
            <a:r>
              <a:rPr lang="en-US" b="1" dirty="0">
                <a:solidFill>
                  <a:srgbClr val="2D1DFF"/>
                </a:solidFill>
              </a:rPr>
              <a:t>DC ‘1’</a:t>
            </a:r>
          </a:p>
          <a:p>
            <a:pPr algn="just"/>
            <a:r>
              <a:rPr lang="en-US" dirty="0"/>
              <a:t>Above statement associates the name ONE with a memory word containing the value ‘1’.</a:t>
            </a:r>
          </a:p>
          <a:p>
            <a:pPr algn="just"/>
            <a:r>
              <a:rPr lang="en-US" dirty="0"/>
              <a:t>Any assembly program can use constant in two ways- </a:t>
            </a:r>
            <a:r>
              <a:rPr lang="en-US" dirty="0">
                <a:solidFill>
                  <a:srgbClr val="C00000"/>
                </a:solidFill>
              </a:rPr>
              <a:t>as immediate operands, and as literals</a:t>
            </a:r>
            <a:r>
              <a:rPr lang="en-US" dirty="0"/>
              <a:t>.</a:t>
            </a:r>
          </a:p>
          <a:p>
            <a:pPr algn="just"/>
            <a:r>
              <a:rPr lang="en-US" dirty="0"/>
              <a:t>Many machine support immediate operands in machine instruction. </a:t>
            </a:r>
            <a:r>
              <a:rPr lang="en-US" dirty="0">
                <a:solidFill>
                  <a:schemeClr val="tx2"/>
                </a:solidFill>
              </a:rPr>
              <a:t>Ex: ADD AREG, 5</a:t>
            </a:r>
          </a:p>
          <a:p>
            <a:pPr algn="just"/>
            <a:r>
              <a:rPr lang="en-US" dirty="0"/>
              <a:t>A literal is an operand with the syntax=’&lt;value&gt;’. EX: </a:t>
            </a:r>
            <a:r>
              <a:rPr lang="en-US" dirty="0">
                <a:solidFill>
                  <a:schemeClr val="tx2"/>
                </a:solidFill>
              </a:rPr>
              <a:t>ADD AREG,=’5’</a:t>
            </a:r>
          </a:p>
          <a:p>
            <a:pPr algn="just"/>
            <a:r>
              <a:rPr lang="en-US" dirty="0"/>
              <a:t>It differs from constant because its location cannot be specified in assembly program</a:t>
            </a:r>
            <a:r>
              <a:rPr lang="en-US" dirty="0" smtClean="0"/>
              <a:t>.</a:t>
            </a:r>
            <a:endParaRPr lang="en-US" dirty="0"/>
          </a:p>
        </p:txBody>
      </p:sp>
    </p:spTree>
    <p:extLst>
      <p:ext uri="{BB962C8B-B14F-4D97-AF65-F5344CB8AC3E}">
        <p14:creationId xmlns:p14="http://schemas.microsoft.com/office/powerpoint/2010/main" val="399235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29925</TotalTime>
  <Words>4521</Words>
  <Application>Microsoft Office PowerPoint</Application>
  <PresentationFormat>On-screen Show (4:3)</PresentationFormat>
  <Paragraphs>1537</Paragraphs>
  <Slides>57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Arial</vt:lpstr>
      <vt:lpstr>Bookman Old Style</vt:lpstr>
      <vt:lpstr>Calibri</vt:lpstr>
      <vt:lpstr>Courier New</vt:lpstr>
      <vt:lpstr>FontAwesome</vt:lpstr>
      <vt:lpstr>Open Sans</vt:lpstr>
      <vt:lpstr>Open Sans Extrabold</vt:lpstr>
      <vt:lpstr>Open Sans Semibold</vt:lpstr>
      <vt:lpstr>Times New Roman</vt:lpstr>
      <vt:lpstr>Wingdings</vt:lpstr>
      <vt:lpstr>Office Theme</vt:lpstr>
      <vt:lpstr>Unit – 3 Assembler</vt:lpstr>
      <vt:lpstr>Topics to be covered</vt:lpstr>
      <vt:lpstr>Elements of Assembly Language Programming</vt:lpstr>
      <vt:lpstr>Elements of Assembly Language Programming</vt:lpstr>
      <vt:lpstr>Elements of Assembly Language Programming</vt:lpstr>
      <vt:lpstr>Elements of Assembly Language Programming</vt:lpstr>
      <vt:lpstr>Types of Assembly Statements</vt:lpstr>
      <vt:lpstr>Types of Assembly Statements</vt:lpstr>
      <vt:lpstr>Types of Assembly Statements</vt:lpstr>
      <vt:lpstr>Types of Assembly Statements</vt:lpstr>
      <vt:lpstr>Types of Assembly Statements</vt:lpstr>
      <vt:lpstr>PowerPoint Presentation</vt:lpstr>
      <vt:lpstr>Assembly Scheme</vt:lpstr>
      <vt:lpstr>Design of Assembler</vt:lpstr>
      <vt:lpstr>Design of Assembler</vt:lpstr>
      <vt:lpstr>Design of Assembler</vt:lpstr>
      <vt:lpstr>Design of Assembler</vt:lpstr>
      <vt:lpstr>Design of Assembler</vt:lpstr>
      <vt:lpstr>Data Structure of Assembler</vt:lpstr>
      <vt:lpstr>Pass structure of Assembler</vt:lpstr>
      <vt:lpstr>Two pass translation</vt:lpstr>
      <vt:lpstr>Two pass translation</vt:lpstr>
      <vt:lpstr>Single pass translation</vt:lpstr>
      <vt:lpstr>Single pass translation</vt:lpstr>
      <vt:lpstr>Advanced Assembler Directive</vt:lpstr>
      <vt:lpstr>Advanced Assembler Directive</vt:lpstr>
      <vt:lpstr>Advanced Assembler Directive</vt:lpstr>
      <vt:lpstr>Advanced Assembler Directive</vt:lpstr>
      <vt:lpstr>Design of Two-pass Assembler</vt:lpstr>
      <vt:lpstr>Data structures of assembler pass I</vt:lpstr>
      <vt:lpstr>Data structures of assembler pass I</vt:lpstr>
      <vt:lpstr>Data structures of assembler pass I</vt:lpstr>
      <vt:lpstr>PowerPoint Presentation</vt:lpstr>
      <vt:lpstr>Data structures of assembler pass I</vt:lpstr>
      <vt:lpstr>Data structures of assembler pass I</vt:lpstr>
      <vt:lpstr>Assembler pass I Algorithm</vt:lpstr>
      <vt:lpstr>Assembler pass I Algorithm</vt:lpstr>
      <vt:lpstr>Assembler pass I Algorithm</vt:lpstr>
      <vt:lpstr>Assembler pass I Algorithm</vt:lpstr>
      <vt:lpstr>Intermediate code forms</vt:lpstr>
      <vt:lpstr>Intermediate code forms</vt:lpstr>
      <vt:lpstr>Intermediate code forms</vt:lpstr>
      <vt:lpstr>Intermediate code for Imperative statement</vt:lpstr>
      <vt:lpstr>Intermediate code for Imperative statement</vt:lpstr>
      <vt:lpstr>Intermediate code for Imperative statement</vt:lpstr>
      <vt:lpstr>PowerPoint Presentation</vt:lpstr>
      <vt:lpstr>Comparison of the variants</vt:lpstr>
      <vt:lpstr>Assembler pass II Algorithm</vt:lpstr>
      <vt:lpstr>Assembler pass II Algorithm</vt:lpstr>
      <vt:lpstr>Assembler pass II Algorithm</vt:lpstr>
      <vt:lpstr>Assembler pass II Algorithm</vt:lpstr>
      <vt:lpstr>Exercise</vt:lpstr>
      <vt:lpstr>PowerPoint Presentation</vt:lpstr>
      <vt:lpstr>PowerPoint Presentation</vt:lpstr>
      <vt:lpstr>PowerPoint Presentation</vt:lpstr>
      <vt:lpstr>Home Work</vt:lpstr>
      <vt:lpstr>PowerPoint Presentation</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Administrator</cp:lastModifiedBy>
  <cp:revision>1306</cp:revision>
  <dcterms:created xsi:type="dcterms:W3CDTF">2013-05-17T03:00:03Z</dcterms:created>
  <dcterms:modified xsi:type="dcterms:W3CDTF">2017-09-15T05:44:43Z</dcterms:modified>
</cp:coreProperties>
</file>