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sldIdLst>
    <p:sldId id="256" r:id="rId2"/>
    <p:sldId id="351" r:id="rId3"/>
    <p:sldId id="352" r:id="rId4"/>
    <p:sldId id="353" r:id="rId5"/>
    <p:sldId id="360" r:id="rId6"/>
    <p:sldId id="361" r:id="rId7"/>
    <p:sldId id="354" r:id="rId8"/>
    <p:sldId id="431" r:id="rId9"/>
    <p:sldId id="355" r:id="rId10"/>
    <p:sldId id="357" r:id="rId11"/>
    <p:sldId id="358" r:id="rId12"/>
    <p:sldId id="362" r:id="rId13"/>
    <p:sldId id="434" r:id="rId14"/>
    <p:sldId id="363" r:id="rId15"/>
    <p:sldId id="364" r:id="rId16"/>
    <p:sldId id="365" r:id="rId17"/>
    <p:sldId id="366" r:id="rId18"/>
    <p:sldId id="367" r:id="rId19"/>
    <p:sldId id="368" r:id="rId20"/>
    <p:sldId id="369" r:id="rId21"/>
    <p:sldId id="370" r:id="rId22"/>
    <p:sldId id="372" r:id="rId23"/>
    <p:sldId id="373" r:id="rId24"/>
    <p:sldId id="374" r:id="rId25"/>
    <p:sldId id="432" r:id="rId26"/>
    <p:sldId id="433" r:id="rId27"/>
    <p:sldId id="375" r:id="rId28"/>
    <p:sldId id="436" r:id="rId29"/>
    <p:sldId id="376" r:id="rId30"/>
    <p:sldId id="435" r:id="rId31"/>
    <p:sldId id="437" r:id="rId32"/>
    <p:sldId id="379" r:id="rId33"/>
    <p:sldId id="381" r:id="rId34"/>
    <p:sldId id="382" r:id="rId35"/>
    <p:sldId id="384" r:id="rId36"/>
    <p:sldId id="385" r:id="rId37"/>
    <p:sldId id="386" r:id="rId38"/>
    <p:sldId id="387" r:id="rId39"/>
    <p:sldId id="388" r:id="rId40"/>
    <p:sldId id="389" r:id="rId41"/>
    <p:sldId id="390" r:id="rId42"/>
    <p:sldId id="419" r:id="rId43"/>
    <p:sldId id="391" r:id="rId44"/>
    <p:sldId id="392" r:id="rId45"/>
    <p:sldId id="393" r:id="rId46"/>
    <p:sldId id="394" r:id="rId47"/>
    <p:sldId id="395" r:id="rId48"/>
    <p:sldId id="396" r:id="rId49"/>
    <p:sldId id="452" r:id="rId50"/>
    <p:sldId id="438" r:id="rId51"/>
    <p:sldId id="398" r:id="rId52"/>
    <p:sldId id="399" r:id="rId53"/>
    <p:sldId id="400" r:id="rId54"/>
    <p:sldId id="401" r:id="rId55"/>
    <p:sldId id="443" r:id="rId56"/>
    <p:sldId id="444" r:id="rId57"/>
    <p:sldId id="445" r:id="rId58"/>
    <p:sldId id="420" r:id="rId59"/>
    <p:sldId id="421" r:id="rId60"/>
    <p:sldId id="422" r:id="rId61"/>
    <p:sldId id="448" r:id="rId62"/>
    <p:sldId id="449" r:id="rId63"/>
    <p:sldId id="450" r:id="rId64"/>
    <p:sldId id="451" r:id="rId65"/>
    <p:sldId id="453" r:id="rId66"/>
    <p:sldId id="402" r:id="rId67"/>
    <p:sldId id="403" r:id="rId68"/>
    <p:sldId id="447" r:id="rId69"/>
    <p:sldId id="405" r:id="rId70"/>
    <p:sldId id="413" r:id="rId71"/>
    <p:sldId id="414" r:id="rId72"/>
    <p:sldId id="415" r:id="rId73"/>
    <p:sldId id="416" r:id="rId74"/>
    <p:sldId id="417" r:id="rId75"/>
    <p:sldId id="423" r:id="rId76"/>
    <p:sldId id="424" r:id="rId77"/>
    <p:sldId id="425" r:id="rId78"/>
    <p:sldId id="426" r:id="rId79"/>
    <p:sldId id="427" r:id="rId80"/>
    <p:sldId id="428" r:id="rId81"/>
    <p:sldId id="430"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BGZmCMtmLTOT9fKGvNhIw==" hashData="7lAg2oqURhApqLKY/lTD9HOBeWUOSKWRl5/oWIge38vND+bA7p3fANeDqy5BwciubDYPNvLFIi7ABG5tH2/io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3537" autoAdjust="0"/>
  </p:normalViewPr>
  <p:slideViewPr>
    <p:cSldViewPr>
      <p:cViewPr varScale="1">
        <p:scale>
          <a:sx n="59" d="100"/>
          <a:sy n="59" d="100"/>
        </p:scale>
        <p:origin x="1433" y="1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154521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4: </a:t>
            </a:r>
            <a:r>
              <a:rPr lang="en-US" dirty="0" smtClean="0"/>
              <a:t>Macros &amp; Macro</a:t>
            </a:r>
            <a:r>
              <a:rPr lang="en-US" baseline="0" dirty="0" smtClean="0"/>
              <a:t> Preprocessors      </a:t>
            </a:r>
            <a:fld id="{179690EF-D88B-46CD-99ED-449F2593FC0D}" type="slidenum">
              <a:rPr lang="en-US" baseline="0" smtClean="0"/>
              <a:t>‹#›</a:t>
            </a:fld>
            <a:r>
              <a:rPr lang="en-US" baseline="0" dirty="0" smtClean="0"/>
              <a:t>  </a:t>
            </a:r>
            <a:r>
              <a:rPr lang="en-US" dirty="0" smtClean="0"/>
              <a:t>    </a:t>
            </a:r>
            <a:r>
              <a:rPr lang="da-DK" sz="1800" noProof="1" smtClean="0">
                <a:solidFill>
                  <a:srgbClr val="FFFFFF"/>
                </a:solidFill>
                <a:latin typeface="+mj-lt"/>
                <a:ea typeface="Open Sans" panose="020B0606030504020204" pitchFamily="34" charset="0"/>
                <a:cs typeface="Open Sans" panose="020B0606030504020204" pitchFamily="34" charset="0"/>
              </a:rPr>
              <a:t>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Gopi Sanghani</a:t>
            </a: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9825621471</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gopi.sanghani@darshan.ac.in</a:t>
            </a:r>
          </a:p>
        </p:txBody>
      </p:sp>
      <p:sp>
        <p:nvSpPr>
          <p:cNvPr id="4" name="Rektangel 11"/>
          <p:cNvSpPr/>
          <p:nvPr/>
        </p:nvSpPr>
        <p:spPr>
          <a:xfrm>
            <a:off x="0" y="6400800"/>
            <a:ext cx="9144000" cy="4572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a:solidFill>
                  <a:srgbClr val="FFFFFF"/>
                </a:solidFill>
                <a:latin typeface="+mj-lt"/>
                <a:ea typeface="Open Sans" panose="020B0606030504020204" pitchFamily="34" charset="0"/>
                <a:cs typeface="Open Sans" panose="020B0606030504020204" pitchFamily="34" charset="0"/>
              </a:rPr>
              <a:t>System Programming (2150708</a:t>
            </a:r>
            <a:r>
              <a:rPr lang="da-DK" noProof="1" smtClean="0">
                <a:solidFill>
                  <a:srgbClr val="FFFFFF"/>
                </a:solidFill>
                <a:latin typeface="+mj-lt"/>
                <a:ea typeface="Open Sans" panose="020B0606030504020204" pitchFamily="34" charset="0"/>
                <a:cs typeface="Open Sans" panose="020B0606030504020204" pitchFamily="34" charset="0"/>
              </a:rPr>
              <a:t>)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7467600" cy="4267200"/>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 – 4</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a:solidFill>
                  <a:schemeClr val="bg1"/>
                </a:solidFill>
                <a:latin typeface="+mj-lt"/>
                <a:ea typeface="Open Sans Semibold" panose="020B0706030804020204" pitchFamily="34" charset="0"/>
                <a:cs typeface="Open Sans Semibold" panose="020B0706030804020204" pitchFamily="34" charset="0"/>
              </a:rPr>
              <a:t>Macros and Macro Processors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Definition and Call</a:t>
            </a:r>
          </a:p>
        </p:txBody>
      </p:sp>
      <p:sp>
        <p:nvSpPr>
          <p:cNvPr id="3" name="Content Placeholder 2"/>
          <p:cNvSpPr>
            <a:spLocks noGrp="1"/>
          </p:cNvSpPr>
          <p:nvPr>
            <p:ph idx="1"/>
          </p:nvPr>
        </p:nvSpPr>
        <p:spPr/>
        <p:txBody>
          <a:bodyPr>
            <a:normAutofit lnSpcReduction="10000"/>
          </a:bodyPr>
          <a:lstStyle/>
          <a:p>
            <a:r>
              <a:rPr lang="en-US" dirty="0"/>
              <a:t>Macro </a:t>
            </a:r>
            <a:r>
              <a:rPr lang="en-US" dirty="0" smtClean="0"/>
              <a:t>Definition</a:t>
            </a:r>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Macro Call statement</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89178547"/>
              </p:ext>
            </p:extLst>
          </p:nvPr>
        </p:nvGraphicFramePr>
        <p:xfrm>
          <a:off x="1524000" y="1752600"/>
          <a:ext cx="4800600" cy="370840"/>
        </p:xfrm>
        <a:graphic>
          <a:graphicData uri="http://schemas.openxmlformats.org/drawingml/2006/table">
            <a:tbl>
              <a:tblPr firstRow="1" bandRow="1">
                <a:tableStyleId>{D27102A9-8310-4765-A935-A1911B00CA55}</a:tableStyleId>
              </a:tblPr>
              <a:tblGrid>
                <a:gridCol w="4800600">
                  <a:extLst>
                    <a:ext uri="{9D8B030D-6E8A-4147-A177-3AD203B41FA5}">
                      <a16:colId xmlns:a16="http://schemas.microsoft.com/office/drawing/2014/main" val="305046844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MACRO</a:t>
                      </a:r>
                      <a:endParaRPr lang="en-US" sz="1800" dirty="0" smtClean="0">
                        <a:effectLst/>
                        <a:latin typeface="+mn-lt"/>
                        <a:ea typeface="Calibri"/>
                        <a:cs typeface="Times New Roman"/>
                      </a:endParaRPr>
                    </a:p>
                  </a:txBody>
                  <a:tcPr/>
                </a:tc>
                <a:extLst>
                  <a:ext uri="{0D108BD9-81ED-4DB2-BD59-A6C34878D82A}">
                    <a16:rowId xmlns:a16="http://schemas.microsoft.com/office/drawing/2014/main" val="347623669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04517032"/>
              </p:ext>
            </p:extLst>
          </p:nvPr>
        </p:nvGraphicFramePr>
        <p:xfrm>
          <a:off x="1524000" y="2219960"/>
          <a:ext cx="4800600" cy="370840"/>
        </p:xfrm>
        <a:graphic>
          <a:graphicData uri="http://schemas.openxmlformats.org/drawingml/2006/table">
            <a:tbl>
              <a:tblPr firstRow="1" bandRow="1">
                <a:tableStyleId>{ED083AE6-46FA-4A59-8FB0-9F97EB10719F}</a:tableStyleId>
              </a:tblPr>
              <a:tblGrid>
                <a:gridCol w="1600200">
                  <a:extLst>
                    <a:ext uri="{9D8B030D-6E8A-4147-A177-3AD203B41FA5}">
                      <a16:colId xmlns:a16="http://schemas.microsoft.com/office/drawing/2014/main" val="3050468442"/>
                    </a:ext>
                  </a:extLst>
                </a:gridCol>
                <a:gridCol w="3200400">
                  <a:extLst>
                    <a:ext uri="{9D8B030D-6E8A-4147-A177-3AD203B41FA5}">
                      <a16:colId xmlns:a16="http://schemas.microsoft.com/office/drawing/2014/main" val="162873684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INCR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&amp;MEM_VAL, &amp;INC_VAL, &amp;REG</a:t>
                      </a:r>
                    </a:p>
                  </a:txBody>
                  <a:tcPr/>
                </a:tc>
                <a:extLst>
                  <a:ext uri="{0D108BD9-81ED-4DB2-BD59-A6C34878D82A}">
                    <a16:rowId xmlns:a16="http://schemas.microsoft.com/office/drawing/2014/main" val="347623669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59148266"/>
              </p:ext>
            </p:extLst>
          </p:nvPr>
        </p:nvGraphicFramePr>
        <p:xfrm>
          <a:off x="1524000" y="2677160"/>
          <a:ext cx="4800600" cy="370840"/>
        </p:xfrm>
        <a:graphic>
          <a:graphicData uri="http://schemas.openxmlformats.org/drawingml/2006/table">
            <a:tbl>
              <a:tblPr firstRow="1" bandRow="1">
                <a:tableStyleId>{ED083AE6-46FA-4A59-8FB0-9F97EB10719F}</a:tableStyleId>
              </a:tblPr>
              <a:tblGrid>
                <a:gridCol w="1600200">
                  <a:extLst>
                    <a:ext uri="{9D8B030D-6E8A-4147-A177-3AD203B41FA5}">
                      <a16:colId xmlns:a16="http://schemas.microsoft.com/office/drawing/2014/main" val="3050468442"/>
                    </a:ext>
                  </a:extLst>
                </a:gridCol>
                <a:gridCol w="1280160">
                  <a:extLst>
                    <a:ext uri="{9D8B030D-6E8A-4147-A177-3AD203B41FA5}">
                      <a16:colId xmlns:a16="http://schemas.microsoft.com/office/drawing/2014/main" val="1628736843"/>
                    </a:ext>
                  </a:extLst>
                </a:gridCol>
                <a:gridCol w="1920240">
                  <a:extLst>
                    <a:ext uri="{9D8B030D-6E8A-4147-A177-3AD203B41FA5}">
                      <a16:colId xmlns:a16="http://schemas.microsoft.com/office/drawing/2014/main" val="1951744978"/>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MOVER</a:t>
                      </a:r>
                    </a:p>
                  </a:txBody>
                  <a:tcPr/>
                </a:tc>
                <a:tc>
                  <a:txBody>
                    <a:bodyPr/>
                    <a:lstStyle/>
                    <a:p>
                      <a:pPr marL="0" marR="0" algn="just">
                        <a:lnSpc>
                          <a:spcPct val="115000"/>
                        </a:lnSpc>
                        <a:spcBef>
                          <a:spcPts val="0"/>
                        </a:spcBef>
                        <a:spcAft>
                          <a:spcPts val="0"/>
                        </a:spcAft>
                      </a:pPr>
                      <a:r>
                        <a:rPr lang="en-US" sz="2000" dirty="0">
                          <a:effectLst/>
                        </a:rPr>
                        <a:t>&amp;REG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&amp;MEM_VAL</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347623669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90813221"/>
              </p:ext>
            </p:extLst>
          </p:nvPr>
        </p:nvGraphicFramePr>
        <p:xfrm>
          <a:off x="1524000" y="3134360"/>
          <a:ext cx="4800600" cy="370840"/>
        </p:xfrm>
        <a:graphic>
          <a:graphicData uri="http://schemas.openxmlformats.org/drawingml/2006/table">
            <a:tbl>
              <a:tblPr firstRow="1" bandRow="1">
                <a:tableStyleId>{ED083AE6-46FA-4A59-8FB0-9F97EB10719F}</a:tableStyleId>
              </a:tblPr>
              <a:tblGrid>
                <a:gridCol w="1600200">
                  <a:extLst>
                    <a:ext uri="{9D8B030D-6E8A-4147-A177-3AD203B41FA5}">
                      <a16:colId xmlns:a16="http://schemas.microsoft.com/office/drawing/2014/main" val="3050468442"/>
                    </a:ext>
                  </a:extLst>
                </a:gridCol>
                <a:gridCol w="1280160">
                  <a:extLst>
                    <a:ext uri="{9D8B030D-6E8A-4147-A177-3AD203B41FA5}">
                      <a16:colId xmlns:a16="http://schemas.microsoft.com/office/drawing/2014/main" val="1628736843"/>
                    </a:ext>
                  </a:extLst>
                </a:gridCol>
                <a:gridCol w="1920240">
                  <a:extLst>
                    <a:ext uri="{9D8B030D-6E8A-4147-A177-3AD203B41FA5}">
                      <a16:colId xmlns:a16="http://schemas.microsoft.com/office/drawing/2014/main" val="1951744978"/>
                    </a:ext>
                  </a:extLst>
                </a:gridCol>
              </a:tblGrid>
              <a:tr h="370840">
                <a:tc>
                  <a:txBody>
                    <a:bodyPr/>
                    <a:lstStyle/>
                    <a:p>
                      <a:pPr marL="0" marR="0" algn="just">
                        <a:lnSpc>
                          <a:spcPct val="115000"/>
                        </a:lnSpc>
                        <a:spcBef>
                          <a:spcPts val="0"/>
                        </a:spcBef>
                        <a:spcAft>
                          <a:spcPts val="0"/>
                        </a:spcAft>
                      </a:pPr>
                      <a:r>
                        <a:rPr lang="en-US" sz="2000" dirty="0">
                          <a:effectLst/>
                        </a:rPr>
                        <a:t>ADD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&amp;INC_VAL</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3476236699"/>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55979951"/>
              </p:ext>
            </p:extLst>
          </p:nvPr>
        </p:nvGraphicFramePr>
        <p:xfrm>
          <a:off x="1524000" y="3591560"/>
          <a:ext cx="4800600" cy="370840"/>
        </p:xfrm>
        <a:graphic>
          <a:graphicData uri="http://schemas.openxmlformats.org/drawingml/2006/table">
            <a:tbl>
              <a:tblPr firstRow="1" bandRow="1">
                <a:tableStyleId>{ED083AE6-46FA-4A59-8FB0-9F97EB10719F}</a:tableStyleId>
              </a:tblPr>
              <a:tblGrid>
                <a:gridCol w="1600200">
                  <a:extLst>
                    <a:ext uri="{9D8B030D-6E8A-4147-A177-3AD203B41FA5}">
                      <a16:colId xmlns:a16="http://schemas.microsoft.com/office/drawing/2014/main" val="3050468442"/>
                    </a:ext>
                  </a:extLst>
                </a:gridCol>
                <a:gridCol w="1280160">
                  <a:extLst>
                    <a:ext uri="{9D8B030D-6E8A-4147-A177-3AD203B41FA5}">
                      <a16:colId xmlns:a16="http://schemas.microsoft.com/office/drawing/2014/main" val="1628736843"/>
                    </a:ext>
                  </a:extLst>
                </a:gridCol>
                <a:gridCol w="1920240">
                  <a:extLst>
                    <a:ext uri="{9D8B030D-6E8A-4147-A177-3AD203B41FA5}">
                      <a16:colId xmlns:a16="http://schemas.microsoft.com/office/drawing/2014/main" val="1951744978"/>
                    </a:ext>
                  </a:extLst>
                </a:gridCol>
              </a:tblGrid>
              <a:tr h="370840">
                <a:tc>
                  <a:txBody>
                    <a:bodyPr/>
                    <a:lstStyle/>
                    <a:p>
                      <a:pPr marL="0" marR="0" algn="just">
                        <a:lnSpc>
                          <a:spcPct val="115000"/>
                        </a:lnSpc>
                        <a:spcBef>
                          <a:spcPts val="0"/>
                        </a:spcBef>
                        <a:spcAft>
                          <a:spcPts val="0"/>
                        </a:spcAft>
                      </a:pPr>
                      <a:r>
                        <a:rPr lang="en-US" sz="2000" dirty="0" smtClean="0">
                          <a:effectLst/>
                        </a:rPr>
                        <a:t>MOVEM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&amp;MEM_VAL</a:t>
                      </a:r>
                      <a:endParaRPr lang="en-US" sz="2000" dirty="0">
                        <a:effectLst/>
                      </a:endParaRPr>
                    </a:p>
                  </a:txBody>
                  <a:tcPr marL="68580" marR="68580" marT="0" marB="0"/>
                </a:tc>
                <a:extLst>
                  <a:ext uri="{0D108BD9-81ED-4DB2-BD59-A6C34878D82A}">
                    <a16:rowId xmlns:a16="http://schemas.microsoft.com/office/drawing/2014/main" val="3476236699"/>
                  </a:ext>
                </a:extLst>
              </a:tr>
            </a:tbl>
          </a:graphicData>
        </a:graphic>
      </p:graphicFrame>
      <p:sp>
        <p:nvSpPr>
          <p:cNvPr id="4" name="Rounded Rectangular Callout 3"/>
          <p:cNvSpPr/>
          <p:nvPr/>
        </p:nvSpPr>
        <p:spPr>
          <a:xfrm>
            <a:off x="3124200" y="934720"/>
            <a:ext cx="4610100" cy="894080"/>
          </a:xfrm>
          <a:prstGeom prst="wedgeRoundRectCallout">
            <a:avLst>
              <a:gd name="adj1" fmla="val -65920"/>
              <a:gd name="adj2" fmla="val 93699"/>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0000"/>
                </a:solidFill>
              </a:rPr>
              <a:t>Prototype statement: </a:t>
            </a:r>
            <a:r>
              <a:rPr lang="en-US" sz="2000" dirty="0" smtClean="0">
                <a:solidFill>
                  <a:srgbClr val="FF0000"/>
                </a:solidFill>
              </a:rPr>
              <a:t>The </a:t>
            </a:r>
            <a:r>
              <a:rPr lang="en-US" sz="2000" dirty="0">
                <a:solidFill>
                  <a:srgbClr val="FF0000"/>
                </a:solidFill>
              </a:rPr>
              <a:t>MACRO directive in the mnemonic field specifies the start of the macro definition</a:t>
            </a:r>
          </a:p>
        </p:txBody>
      </p:sp>
      <p:graphicFrame>
        <p:nvGraphicFramePr>
          <p:cNvPr id="12" name="Table 11"/>
          <p:cNvGraphicFramePr>
            <a:graphicFrameLocks noGrp="1"/>
          </p:cNvGraphicFramePr>
          <p:nvPr>
            <p:extLst>
              <p:ext uri="{D42A27DB-BD31-4B8C-83A1-F6EECF244321}">
                <p14:modId xmlns:p14="http://schemas.microsoft.com/office/powerpoint/2010/main" val="1939348720"/>
              </p:ext>
            </p:extLst>
          </p:nvPr>
        </p:nvGraphicFramePr>
        <p:xfrm>
          <a:off x="1524000" y="4048760"/>
          <a:ext cx="4800600" cy="370840"/>
        </p:xfrm>
        <a:graphic>
          <a:graphicData uri="http://schemas.openxmlformats.org/drawingml/2006/table">
            <a:tbl>
              <a:tblPr firstRow="1" bandRow="1">
                <a:tableStyleId>{D27102A9-8310-4765-A935-A1911B00CA55}</a:tableStyleId>
              </a:tblPr>
              <a:tblGrid>
                <a:gridCol w="4800600">
                  <a:extLst>
                    <a:ext uri="{9D8B030D-6E8A-4147-A177-3AD203B41FA5}">
                      <a16:colId xmlns:a16="http://schemas.microsoft.com/office/drawing/2014/main" val="305046844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MEND</a:t>
                      </a:r>
                      <a:endParaRPr lang="en-US" sz="1800" dirty="0" smtClean="0">
                        <a:effectLst/>
                        <a:latin typeface="+mn-lt"/>
                        <a:ea typeface="Calibri"/>
                        <a:cs typeface="Times New Roman"/>
                      </a:endParaRPr>
                    </a:p>
                  </a:txBody>
                  <a:tcPr/>
                </a:tc>
                <a:extLst>
                  <a:ext uri="{0D108BD9-81ED-4DB2-BD59-A6C34878D82A}">
                    <a16:rowId xmlns:a16="http://schemas.microsoft.com/office/drawing/2014/main" val="3476236699"/>
                  </a:ext>
                </a:extLst>
              </a:tr>
            </a:tbl>
          </a:graphicData>
        </a:graphic>
      </p:graphicFrame>
      <p:sp>
        <p:nvSpPr>
          <p:cNvPr id="5" name="Rounded Rectangular Callout 4"/>
          <p:cNvSpPr/>
          <p:nvPr/>
        </p:nvSpPr>
        <p:spPr>
          <a:xfrm>
            <a:off x="304800" y="4654665"/>
            <a:ext cx="3810000" cy="762000"/>
          </a:xfrm>
          <a:prstGeom prst="wedgeRoundRectCallout">
            <a:avLst>
              <a:gd name="adj1" fmla="val 1563"/>
              <a:gd name="adj2" fmla="val -101136"/>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FF0000"/>
                </a:solidFill>
              </a:rPr>
              <a:t>The MEND directive specifies the end of the macro definition. </a:t>
            </a:r>
          </a:p>
        </p:txBody>
      </p:sp>
      <p:sp>
        <p:nvSpPr>
          <p:cNvPr id="8" name="TextBox 7"/>
          <p:cNvSpPr txBox="1"/>
          <p:nvPr/>
        </p:nvSpPr>
        <p:spPr>
          <a:xfrm>
            <a:off x="6705600" y="2602964"/>
            <a:ext cx="2286000" cy="1631216"/>
          </a:xfrm>
          <a:prstGeom prst="rect">
            <a:avLst/>
          </a:prstGeom>
          <a:noFill/>
        </p:spPr>
        <p:txBody>
          <a:bodyPr wrap="square" rtlCol="0">
            <a:spAutoFit/>
          </a:bodyPr>
          <a:lstStyle/>
          <a:p>
            <a:r>
              <a:rPr lang="en-US" sz="2000" dirty="0">
                <a:solidFill>
                  <a:schemeClr val="accent6">
                    <a:lumMod val="50000"/>
                  </a:schemeClr>
                </a:solidFill>
              </a:rPr>
              <a:t>body (</a:t>
            </a:r>
            <a:r>
              <a:rPr lang="en-US" sz="2000" b="1" dirty="0">
                <a:solidFill>
                  <a:schemeClr val="accent6">
                    <a:lumMod val="50000"/>
                  </a:schemeClr>
                </a:solidFill>
              </a:rPr>
              <a:t>model statements</a:t>
            </a:r>
            <a:r>
              <a:rPr lang="en-US" sz="2000" dirty="0">
                <a:solidFill>
                  <a:schemeClr val="accent6">
                    <a:lumMod val="50000"/>
                  </a:schemeClr>
                </a:solidFill>
              </a:rPr>
              <a:t>) of the macro and </a:t>
            </a:r>
            <a:r>
              <a:rPr lang="en-US" sz="2000" dirty="0" smtClean="0">
                <a:solidFill>
                  <a:schemeClr val="accent6">
                    <a:lumMod val="50000"/>
                  </a:schemeClr>
                </a:solidFill>
              </a:rPr>
              <a:t>they </a:t>
            </a:r>
            <a:r>
              <a:rPr lang="en-US" sz="2000" dirty="0">
                <a:solidFill>
                  <a:schemeClr val="accent6">
                    <a:lumMod val="50000"/>
                  </a:schemeClr>
                </a:solidFill>
              </a:rPr>
              <a:t>appear in the expanded code.</a:t>
            </a:r>
          </a:p>
        </p:txBody>
      </p:sp>
      <p:sp>
        <p:nvSpPr>
          <p:cNvPr id="13" name="Right Brace 12"/>
          <p:cNvSpPr/>
          <p:nvPr/>
        </p:nvSpPr>
        <p:spPr>
          <a:xfrm>
            <a:off x="6400800" y="2677160"/>
            <a:ext cx="381000" cy="128524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ounded Rectangle 13"/>
          <p:cNvSpPr/>
          <p:nvPr/>
        </p:nvSpPr>
        <p:spPr>
          <a:xfrm>
            <a:off x="3617768" y="5986780"/>
            <a:ext cx="1735282" cy="3810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INCR A, B</a:t>
            </a:r>
          </a:p>
        </p:txBody>
      </p:sp>
      <p:sp>
        <p:nvSpPr>
          <p:cNvPr id="15" name="Rounded Rectangle 14"/>
          <p:cNvSpPr/>
          <p:nvPr/>
        </p:nvSpPr>
        <p:spPr>
          <a:xfrm>
            <a:off x="3124200" y="2219960"/>
            <a:ext cx="3200400" cy="3708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6587836" y="2228429"/>
            <a:ext cx="2438400" cy="298335"/>
          </a:xfrm>
          <a:prstGeom prst="wedgeRoundRectCallout">
            <a:avLst>
              <a:gd name="adj1" fmla="val -59469"/>
              <a:gd name="adj2" fmla="val 3299"/>
              <a:gd name="adj3" fmla="val 16667"/>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Formal parameters</a:t>
            </a:r>
            <a:endParaRPr lang="en-US" sz="2000" dirty="0">
              <a:solidFill>
                <a:schemeClr val="tx1"/>
              </a:solidFill>
            </a:endParaRPr>
          </a:p>
        </p:txBody>
      </p:sp>
      <p:sp>
        <p:nvSpPr>
          <p:cNvPr id="17" name="Rounded Rectangular Callout 16"/>
          <p:cNvSpPr/>
          <p:nvPr/>
        </p:nvSpPr>
        <p:spPr>
          <a:xfrm>
            <a:off x="190500" y="1938019"/>
            <a:ext cx="1028700" cy="583045"/>
          </a:xfrm>
          <a:prstGeom prst="wedgeRoundRectCallout">
            <a:avLst>
              <a:gd name="adj1" fmla="val 86911"/>
              <a:gd name="adj2" fmla="val -51559"/>
              <a:gd name="adj3" fmla="val 16667"/>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Macro header </a:t>
            </a:r>
            <a:endParaRPr lang="en-US" dirty="0">
              <a:solidFill>
                <a:srgbClr val="FF0000"/>
              </a:solidFill>
            </a:endParaRPr>
          </a:p>
        </p:txBody>
      </p:sp>
    </p:spTree>
    <p:extLst>
      <p:ext uri="{BB962C8B-B14F-4D97-AF65-F5344CB8AC3E}">
        <p14:creationId xmlns:p14="http://schemas.microsoft.com/office/powerpoint/2010/main" val="387608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3"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Expansion</a:t>
            </a:r>
          </a:p>
        </p:txBody>
      </p:sp>
      <p:sp>
        <p:nvSpPr>
          <p:cNvPr id="3" name="Content Placeholder 2"/>
          <p:cNvSpPr>
            <a:spLocks noGrp="1"/>
          </p:cNvSpPr>
          <p:nvPr>
            <p:ph idx="1"/>
          </p:nvPr>
        </p:nvSpPr>
        <p:spPr/>
        <p:txBody>
          <a:bodyPr/>
          <a:lstStyle/>
          <a:p>
            <a:r>
              <a:rPr lang="en-US" dirty="0"/>
              <a:t>A macro call in a program is an </a:t>
            </a:r>
            <a:r>
              <a:rPr lang="en-US" dirty="0">
                <a:solidFill>
                  <a:schemeClr val="accent1"/>
                </a:solidFill>
              </a:rPr>
              <a:t>invocation</a:t>
            </a:r>
            <a:r>
              <a:rPr lang="en-US" dirty="0"/>
              <a:t> of the new operation or a new method of declaring data.  </a:t>
            </a:r>
          </a:p>
          <a:p>
            <a:endParaRPr lang="en-US" dirty="0"/>
          </a:p>
          <a:p>
            <a:r>
              <a:rPr lang="en-US" dirty="0"/>
              <a:t>To expand a macro, the </a:t>
            </a:r>
            <a:r>
              <a:rPr lang="en-US" dirty="0">
                <a:solidFill>
                  <a:schemeClr val="accent1"/>
                </a:solidFill>
              </a:rPr>
              <a:t>name of the macro </a:t>
            </a:r>
            <a:r>
              <a:rPr lang="en-US" dirty="0"/>
              <a:t>is placed in the operation field, and no special directives are necessary. </a:t>
            </a:r>
          </a:p>
          <a:p>
            <a:endParaRPr lang="en-US" dirty="0"/>
          </a:p>
          <a:p>
            <a:r>
              <a:rPr lang="en-US" dirty="0"/>
              <a:t>During macro expansion, the macro name statement in the program </a:t>
            </a:r>
            <a:r>
              <a:rPr lang="en-US" dirty="0">
                <a:solidFill>
                  <a:schemeClr val="accent1"/>
                </a:solidFill>
              </a:rPr>
              <a:t>is replaced </a:t>
            </a:r>
            <a:r>
              <a:rPr lang="en-US" dirty="0"/>
              <a:t>by the sequence of assembly statements. </a:t>
            </a:r>
          </a:p>
          <a:p>
            <a:endParaRPr lang="en-US" dirty="0"/>
          </a:p>
        </p:txBody>
      </p:sp>
    </p:spTree>
    <p:extLst>
      <p:ext uri="{BB962C8B-B14F-4D97-AF65-F5344CB8AC3E}">
        <p14:creationId xmlns:p14="http://schemas.microsoft.com/office/powerpoint/2010/main" val="280994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Macro Expansion </a:t>
            </a:r>
            <a:r>
              <a:rPr lang="en-US" dirty="0" smtClean="0"/>
              <a:t>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72063831"/>
              </p:ext>
            </p:extLst>
          </p:nvPr>
        </p:nvGraphicFramePr>
        <p:xfrm>
          <a:off x="190500" y="1066800"/>
          <a:ext cx="3817626" cy="2453640"/>
        </p:xfrm>
        <a:graphic>
          <a:graphicData uri="http://schemas.openxmlformats.org/drawingml/2006/table">
            <a:tbl>
              <a:tblPr firstRow="1" firstCol="1" bandRow="1">
                <a:tableStyleId>{D27102A9-8310-4765-A935-A1911B00CA55}</a:tableStyleId>
              </a:tblPr>
              <a:tblGrid>
                <a:gridCol w="1272542">
                  <a:extLst>
                    <a:ext uri="{9D8B030D-6E8A-4147-A177-3AD203B41FA5}">
                      <a16:colId xmlns:a16="http://schemas.microsoft.com/office/drawing/2014/main" val="20000"/>
                    </a:ext>
                  </a:extLst>
                </a:gridCol>
                <a:gridCol w="1272542">
                  <a:extLst>
                    <a:ext uri="{9D8B030D-6E8A-4147-A177-3AD203B41FA5}">
                      <a16:colId xmlns:a16="http://schemas.microsoft.com/office/drawing/2014/main" val="20001"/>
                    </a:ext>
                  </a:extLst>
                </a:gridCol>
                <a:gridCol w="1272542">
                  <a:extLst>
                    <a:ext uri="{9D8B030D-6E8A-4147-A177-3AD203B41FA5}">
                      <a16:colId xmlns:a16="http://schemas.microsoft.com/office/drawing/2014/main" val="20002"/>
                    </a:ext>
                  </a:extLst>
                </a:gridCol>
              </a:tblGrid>
              <a:tr h="0">
                <a:tc>
                  <a:txBody>
                    <a:bodyPr/>
                    <a:lstStyle/>
                    <a:p>
                      <a:pPr marL="0" marR="0" algn="just">
                        <a:lnSpc>
                          <a:spcPct val="115000"/>
                        </a:lnSpc>
                        <a:spcBef>
                          <a:spcPts val="0"/>
                        </a:spcBef>
                        <a:spcAft>
                          <a:spcPts val="0"/>
                        </a:spcAft>
                      </a:pPr>
                      <a:r>
                        <a:rPr lang="en-US" sz="2000" dirty="0">
                          <a:effectLst/>
                        </a:rPr>
                        <a:t>START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100</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a:effectLst/>
                        </a:rPr>
                        <a:t>A</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a:effectLst/>
                        </a:rPr>
                        <a:t>B</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a:solidFill>
                            <a:srgbClr val="FF0000"/>
                          </a:solidFill>
                          <a:effectLst/>
                        </a:rPr>
                        <a:t>INCR</a:t>
                      </a:r>
                      <a:endParaRPr lang="en-US" sz="2000"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solidFill>
                            <a:srgbClr val="FF0000"/>
                          </a:solidFill>
                          <a:effectLst/>
                        </a:rPr>
                        <a:t>A, B, AREG</a:t>
                      </a:r>
                      <a:endParaRPr lang="en-US" sz="2000"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solidFill>
                            <a:srgbClr val="FF0000"/>
                          </a:solidFill>
                          <a:effectLst/>
                        </a:rPr>
                        <a:t> </a:t>
                      </a:r>
                      <a:endParaRPr lang="en-US" sz="2000"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PRINT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STOP</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0"/>
                        </a:spcAft>
                      </a:pPr>
                      <a:r>
                        <a:rPr lang="en-US" sz="2000">
                          <a:effectLst/>
                        </a:rPr>
                        <a:t>END</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56030953"/>
              </p:ext>
            </p:extLst>
          </p:nvPr>
        </p:nvGraphicFramePr>
        <p:xfrm>
          <a:off x="190500" y="3977640"/>
          <a:ext cx="4123035" cy="2453640"/>
        </p:xfrm>
        <a:graphic>
          <a:graphicData uri="http://schemas.openxmlformats.org/drawingml/2006/table">
            <a:tbl>
              <a:tblPr firstRow="1" firstCol="1" bandRow="1">
                <a:tableStyleId>{0E3FDE45-AF77-4B5C-9715-49D594BDF05E}</a:tableStyleId>
              </a:tblPr>
              <a:tblGrid>
                <a:gridCol w="1374345">
                  <a:extLst>
                    <a:ext uri="{9D8B030D-6E8A-4147-A177-3AD203B41FA5}">
                      <a16:colId xmlns:a16="http://schemas.microsoft.com/office/drawing/2014/main" val="20000"/>
                    </a:ext>
                  </a:extLst>
                </a:gridCol>
                <a:gridCol w="1221640">
                  <a:extLst>
                    <a:ext uri="{9D8B030D-6E8A-4147-A177-3AD203B41FA5}">
                      <a16:colId xmlns:a16="http://schemas.microsoft.com/office/drawing/2014/main" val="20001"/>
                    </a:ext>
                  </a:extLst>
                </a:gridCol>
                <a:gridCol w="1527050">
                  <a:extLst>
                    <a:ext uri="{9D8B030D-6E8A-4147-A177-3AD203B41FA5}">
                      <a16:colId xmlns:a16="http://schemas.microsoft.com/office/drawing/2014/main" val="20002"/>
                    </a:ext>
                  </a:extLst>
                </a:gridCol>
              </a:tblGrid>
              <a:tr h="0">
                <a:tc gridSpan="3">
                  <a:txBody>
                    <a:bodyPr/>
                    <a:lstStyle/>
                    <a:p>
                      <a:pPr marL="0" marR="0" algn="just">
                        <a:lnSpc>
                          <a:spcPct val="115000"/>
                        </a:lnSpc>
                        <a:spcBef>
                          <a:spcPts val="0"/>
                        </a:spcBef>
                        <a:spcAft>
                          <a:spcPts val="0"/>
                        </a:spcAft>
                      </a:pPr>
                      <a:r>
                        <a:rPr lang="en-US" sz="2000" dirty="0" smtClean="0">
                          <a:effectLst/>
                        </a:rPr>
                        <a:t>MACRO</a:t>
                      </a:r>
                      <a:endParaRPr lang="en-US" sz="2000" dirty="0">
                        <a:effectLst/>
                        <a:latin typeface="Calibri"/>
                        <a:ea typeface="Calibri"/>
                        <a:cs typeface="Times New Roman"/>
                      </a:endParaRPr>
                    </a:p>
                  </a:txBody>
                  <a:tcPr marL="68580" marR="68580" marT="0" marB="0"/>
                </a:tc>
                <a:tc hMerge="1">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a:effectLst/>
                        </a:rPr>
                        <a:t>INCR</a:t>
                      </a:r>
                      <a:endParaRPr lang="en-US" sz="2000" dirty="0">
                        <a:effectLst/>
                        <a:latin typeface="Calibri"/>
                        <a:ea typeface="Calibri"/>
                        <a:cs typeface="Times New Roman"/>
                      </a:endParaRPr>
                    </a:p>
                  </a:txBody>
                  <a:tcPr marL="68580" marR="68580" marT="0" marB="0"/>
                </a:tc>
                <a:tc gridSpan="2">
                  <a:txBody>
                    <a:bodyPr/>
                    <a:lstStyle/>
                    <a:p>
                      <a:pPr marL="0" marR="0" algn="just">
                        <a:lnSpc>
                          <a:spcPct val="115000"/>
                        </a:lnSpc>
                        <a:spcBef>
                          <a:spcPts val="0"/>
                        </a:spcBef>
                        <a:spcAft>
                          <a:spcPts val="0"/>
                        </a:spcAft>
                      </a:pPr>
                      <a:r>
                        <a:rPr lang="en-US" sz="2000" dirty="0">
                          <a:effectLst/>
                        </a:rPr>
                        <a:t>&amp;MEM_VAL, &amp;INC_VAL, &amp;REG</a:t>
                      </a:r>
                      <a:endParaRPr lang="en-US" sz="20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a:effectLst/>
                        </a:rPr>
                        <a:t>MOVER</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&amp;MEM_VAL</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a:effectLst/>
                        </a:rPr>
                        <a:t>ADD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&amp;REG</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&amp;INC_VAL</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MOVEM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&amp;REG</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&amp;MEM_VAL</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MEND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99001598"/>
              </p:ext>
            </p:extLst>
          </p:nvPr>
        </p:nvGraphicFramePr>
        <p:xfrm>
          <a:off x="4572001" y="1131986"/>
          <a:ext cx="4191000" cy="3154680"/>
        </p:xfrm>
        <a:graphic>
          <a:graphicData uri="http://schemas.openxmlformats.org/drawingml/2006/table">
            <a:tbl>
              <a:tblPr firstRow="1" firstCol="1" bandRow="1">
                <a:tableStyleId>{5FD0F851-EC5A-4D38-B0AD-8093EC10F338}</a:tableStyleId>
              </a:tblPr>
              <a:tblGrid>
                <a:gridCol w="400170">
                  <a:extLst>
                    <a:ext uri="{9D8B030D-6E8A-4147-A177-3AD203B41FA5}">
                      <a16:colId xmlns:a16="http://schemas.microsoft.com/office/drawing/2014/main" val="20000"/>
                    </a:ext>
                  </a:extLst>
                </a:gridCol>
                <a:gridCol w="1600682">
                  <a:extLst>
                    <a:ext uri="{9D8B030D-6E8A-4147-A177-3AD203B41FA5}">
                      <a16:colId xmlns:a16="http://schemas.microsoft.com/office/drawing/2014/main" val="20001"/>
                    </a:ext>
                  </a:extLst>
                </a:gridCol>
                <a:gridCol w="1200511">
                  <a:extLst>
                    <a:ext uri="{9D8B030D-6E8A-4147-A177-3AD203B41FA5}">
                      <a16:colId xmlns:a16="http://schemas.microsoft.com/office/drawing/2014/main" val="20002"/>
                    </a:ext>
                  </a:extLst>
                </a:gridCol>
                <a:gridCol w="989637">
                  <a:extLst>
                    <a:ext uri="{9D8B030D-6E8A-4147-A177-3AD203B41FA5}">
                      <a16:colId xmlns:a16="http://schemas.microsoft.com/office/drawing/2014/main" val="20003"/>
                    </a:ext>
                  </a:extLst>
                </a:gridCol>
              </a:tblGrid>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START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100</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DS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1</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B</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MOVER</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ADD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B</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MOVEM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PRINT</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STOP</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30" name="Rounded Rectangle 29"/>
          <p:cNvSpPr/>
          <p:nvPr/>
        </p:nvSpPr>
        <p:spPr>
          <a:xfrm>
            <a:off x="190500" y="5029200"/>
            <a:ext cx="4123035" cy="99060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1676400" y="2362200"/>
            <a:ext cx="304800" cy="21336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828800" y="2286000"/>
            <a:ext cx="1676400" cy="214198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981200" y="2362200"/>
            <a:ext cx="563875" cy="2378964"/>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190500" y="1447800"/>
            <a:ext cx="3817626"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90500" y="2514600"/>
            <a:ext cx="3817626" cy="10058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372101" y="4479452"/>
            <a:ext cx="2590800" cy="523220"/>
          </a:xfrm>
          <a:prstGeom prst="rect">
            <a:avLst/>
          </a:prstGeom>
          <a:noFill/>
        </p:spPr>
        <p:txBody>
          <a:bodyPr wrap="square" rtlCol="0">
            <a:spAutoFit/>
          </a:bodyPr>
          <a:lstStyle/>
          <a:p>
            <a:r>
              <a:rPr lang="en-US" sz="2800" dirty="0" smtClean="0"/>
              <a:t>Expanded code</a:t>
            </a:r>
            <a:endParaRPr lang="en-US" sz="2800" dirty="0"/>
          </a:p>
        </p:txBody>
      </p:sp>
      <p:sp>
        <p:nvSpPr>
          <p:cNvPr id="3" name="Curved Left Arrow 2"/>
          <p:cNvSpPr/>
          <p:nvPr/>
        </p:nvSpPr>
        <p:spPr>
          <a:xfrm>
            <a:off x="685800" y="2286000"/>
            <a:ext cx="579125" cy="2000666"/>
          </a:xfrm>
          <a:prstGeom prst="curved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347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3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3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3.88889E-6 0.00115 L -3.88889E-6 0.00115 C 0.00608 0.00208 0.01233 0.003 0.01858 0.00486 C 0.04514 0.01203 0.00747 0.00578 0.04427 0.01273 C 0.04966 0.01342 0.05487 0.01388 0.06007 0.01458 C 0.06441 0.01574 0.06875 0.01759 0.07309 0.01851 C 0.07778 0.01944 0.08264 0.01944 0.0875 0.02037 C 0.0908 0.02083 0.09427 0.02175 0.09757 0.02245 L 0.10903 0.0243 C 0.11806 0.02847 0.1198 0.03032 0.13056 0.03032 L 0.41337 0.02824 C 0.41962 0.02754 0.42605 0.02731 0.43212 0.02615 C 0.43368 0.02592 0.43507 0.02453 0.43646 0.0243 C 0.44306 0.02268 0.44983 0.02199 0.4566 0.02037 C 0.45938 0.01967 0.46233 0.01921 0.46511 0.01851 C 0.47344 0.01597 0.46563 0.0155 0.47813 0.01458 C 0.48386 0.01412 0.48959 0.01458 0.49549 0.01458 L 0.49549 0.01481 " pathEditMode="relative" rAng="0" ptsTypes="AAAAAAAAAAAAAAAAAA">
                                      <p:cBhvr>
                                        <p:cTn id="54" dur="2000" fill="hold"/>
                                        <p:tgtEl>
                                          <p:spTgt spid="37"/>
                                        </p:tgtEl>
                                        <p:attrNameLst>
                                          <p:attrName>ppt_x</p:attrName>
                                          <p:attrName>ppt_y</p:attrName>
                                        </p:attrNameLst>
                                      </p:cBhvr>
                                      <p:rCtr x="24774" y="1458"/>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5.55556E-7 -0.00024 L -5.55556E-7 0.00023 C 0.00469 -0.00232 0.01007 -0.00278 0.01424 -0.00649 C 0.01615 -0.00811 0.01493 -0.01204 0.01597 -0.01459 C 0.01701 -0.01783 0.01945 -0.01991 0.02083 -0.02269 C 0.02326 -0.02801 0.02535 -0.03334 0.02726 -0.03912 C 0.02795 -0.04167 0.02778 -0.04468 0.02899 -0.04723 C 0.03594 -0.06505 0.03958 -0.06389 0.04497 -0.08403 C 0.05017 -0.10394 0.0467 -0.0926 0.05625 -0.1169 L 0.06111 -0.12917 C 0.06146 -0.13149 0.06354 -0.14491 0.06441 -0.14769 C 0.06563 -0.15186 0.06754 -0.15602 0.06927 -0.15996 C 0.0717 -0.18334 0.06806 -0.16575 0.07708 -0.18681 C 0.07882 -0.19051 0.07969 -0.19954 0.08038 -0.20301 C 0.0809 -0.2051 0.0816 -0.20718 0.08212 -0.20926 C 0.08438 -0.21945 0.08438 -0.22338 0.08698 -0.23172 C 0.08785 -0.23496 0.08872 -0.23889 0.0901 -0.2419 C 0.09254 -0.24746 0.09497 -0.25301 0.09826 -0.25834 C 0.09983 -0.26112 0.10174 -0.26343 0.10295 -0.26644 C 0.10538 -0.272 0.10695 -0.27778 0.10938 -0.28287 C 0.11059 -0.28496 0.11181 -0.28681 0.11267 -0.28912 C 0.11354 -0.29098 0.11354 -0.29329 0.11424 -0.29514 C 0.11563 -0.29815 0.11754 -0.30047 0.1191 -0.30325 C 0.12014 -0.30556 0.12153 -0.30741 0.1224 -0.3095 C 0.12413 -0.3132 0.12622 -0.32037 0.12882 -0.32385 C 0.13021 -0.3257 0.13195 -0.32662 0.13368 -0.32801 C 0.14965 -0.36065 0.1342 -0.33195 0.14809 -0.35255 C 0.16163 -0.37269 0.13941 -0.34352 0.15625 -0.36482 C 0.15816 -0.37269 0.15938 -0.37987 0.16754 -0.38311 C 0.1691 -0.3838 0.17083 -0.38426 0.17222 -0.38519 C 0.17413 -0.38635 0.17535 -0.38843 0.17726 -0.38959 C 0.17934 -0.39051 0.18142 -0.39075 0.18351 -0.39144 C 0.2033 -0.39885 0.1849 -0.39283 0.19983 -0.39769 C 0.20972 -0.40394 0.20434 -0.40162 0.21892 -0.40371 C 0.22431 -0.4044 0.22969 -0.40556 0.23524 -0.40556 L 0.47882 -0.40556 L 0.47882 -0.40533 " pathEditMode="relative" rAng="0" ptsTypes="AAAAAAAAAAAAAAAAAAAAAAAAAAAAAAAAAAAAA">
                                      <p:cBhvr>
                                        <p:cTn id="72" dur="2000" fill="hold"/>
                                        <p:tgtEl>
                                          <p:spTgt spid="30"/>
                                        </p:tgtEl>
                                        <p:attrNameLst>
                                          <p:attrName>ppt_x</p:attrName>
                                          <p:attrName>ppt_y</p:attrName>
                                        </p:attrNameLst>
                                      </p:cBhvr>
                                      <p:rCtr x="23941" y="-20255"/>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0" presetClass="path" presetSubtype="0" accel="50000" decel="50000" fill="hold" grpId="1" nodeType="clickEffect">
                                  <p:stCondLst>
                                    <p:cond delay="0"/>
                                  </p:stCondLst>
                                  <p:childTnLst>
                                    <p:animMotion origin="layout" path="M -0.00555 -0.01204 L -0.00555 -0.01181 C 0.00365 -0.01042 0.01285 -0.00787 0.02205 -0.00649 C 0.02952 -0.00533 0.03681 -0.00625 0.0441 -0.00463 C 0.04862 -0.00348 0.05296 -0.0007 0.0573 0.00139 C 0.05886 0.00208 0.06025 0.00324 0.06164 0.00324 L 0.08073 0.00509 C 0.08959 0.00717 0.09827 0.00856 0.1073 0.01088 C 0.10955 0.01157 0.11216 0.0125 0.11441 0.01296 C 0.11823 0.01365 0.1224 0.01412 0.12622 0.01481 C 0.1283 0.0162 0.13004 0.01759 0.13212 0.01875 C 0.13351 0.01944 0.13507 0.01967 0.13646 0.0206 C 0.14566 0.02662 0.13559 0.02268 0.14671 0.02847 C 0.15105 0.03055 0.15556 0.03217 0.1599 0.03426 C 0.16129 0.03472 0.16302 0.03518 0.16441 0.03611 C 0.16632 0.0375 0.16806 0.03912 0.17014 0.03981 C 0.17257 0.04097 0.175 0.04097 0.17743 0.04189 C 0.18039 0.04305 0.18386 0.04351 0.18629 0.04583 C 0.18785 0.04699 0.18907 0.04907 0.19063 0.04976 C 0.1941 0.05092 0.19757 0.05092 0.20087 0.05162 C 0.20243 0.05231 0.20382 0.05347 0.20539 0.05347 C 0.22952 0.05555 0.30712 0.05717 0.31823 0.0574 L 0.33438 0.05949 C 0.34063 0.06018 0.34705 0.06018 0.35348 0.06111 C 0.35504 0.06157 0.35625 0.06273 0.35782 0.06319 C 0.3599 0.06389 0.36146 0.06458 0.36372 0.06527 C 0.3658 0.06643 0.36771 0.06759 0.36962 0.06898 C 0.37118 0.07037 0.3724 0.07176 0.37379 0.07291 C 0.37535 0.07384 0.37691 0.07407 0.3783 0.075 C 0.38091 0.07592 0.38316 0.07754 0.38577 0.0787 C 0.38907 0.08032 0.39549 0.08148 0.39879 0.0824 C 0.40087 0.0831 0.40278 0.08356 0.40452 0.08449 C 0.41684 0.09051 0.40348 0.08703 0.41927 0.09213 C 0.42327 0.09351 0.42726 0.09444 0.43108 0.09629 L 0.44427 0.10185 C 0.44948 0.10416 0.45087 0.10532 0.4573 0.10578 C 0.46823 0.10671 0.479 0.10694 0.48993 0.10764 L 0.48525 0.1118 L 0.48525 0.11203 " pathEditMode="relative" rAng="0" ptsTypes="AAAAAAAAAAAAAAAAAAAAAAAAAAAAAAAAAAAAAAA">
                                      <p:cBhvr>
                                        <p:cTn id="81" dur="2000" fill="hold"/>
                                        <p:tgtEl>
                                          <p:spTgt spid="38"/>
                                        </p:tgtEl>
                                        <p:attrNameLst>
                                          <p:attrName>ppt_x</p:attrName>
                                          <p:attrName>ppt_y</p:attrName>
                                        </p:attrNameLst>
                                      </p:cBhvr>
                                      <p:rCtr x="24774" y="6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7" grpId="0" animBg="1"/>
      <p:bldP spid="37" grpId="1" animBg="1"/>
      <p:bldP spid="38" grpId="0" animBg="1"/>
      <p:bldP spid="38" grpId="1" animBg="1"/>
      <p:bldP spid="39" grpId="0"/>
      <p:bldP spid="3" grpId="0" animBg="1"/>
      <p:bldP spid="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Expansion Example</a:t>
            </a:r>
          </a:p>
        </p:txBody>
      </p:sp>
      <p:graphicFrame>
        <p:nvGraphicFramePr>
          <p:cNvPr id="4" name="Table 3"/>
          <p:cNvGraphicFramePr>
            <a:graphicFrameLocks noGrp="1"/>
          </p:cNvGraphicFramePr>
          <p:nvPr>
            <p:extLst>
              <p:ext uri="{D42A27DB-BD31-4B8C-83A1-F6EECF244321}">
                <p14:modId xmlns:p14="http://schemas.microsoft.com/office/powerpoint/2010/main" val="4226482644"/>
              </p:ext>
            </p:extLst>
          </p:nvPr>
        </p:nvGraphicFramePr>
        <p:xfrm>
          <a:off x="190500" y="1066800"/>
          <a:ext cx="3817626" cy="2453640"/>
        </p:xfrm>
        <a:graphic>
          <a:graphicData uri="http://schemas.openxmlformats.org/drawingml/2006/table">
            <a:tbl>
              <a:tblPr firstRow="1" firstCol="1" bandRow="1">
                <a:tableStyleId>{D27102A9-8310-4765-A935-A1911B00CA55}</a:tableStyleId>
              </a:tblPr>
              <a:tblGrid>
                <a:gridCol w="1272542">
                  <a:extLst>
                    <a:ext uri="{9D8B030D-6E8A-4147-A177-3AD203B41FA5}">
                      <a16:colId xmlns:a16="http://schemas.microsoft.com/office/drawing/2014/main" val="20000"/>
                    </a:ext>
                  </a:extLst>
                </a:gridCol>
                <a:gridCol w="1272542">
                  <a:extLst>
                    <a:ext uri="{9D8B030D-6E8A-4147-A177-3AD203B41FA5}">
                      <a16:colId xmlns:a16="http://schemas.microsoft.com/office/drawing/2014/main" val="20001"/>
                    </a:ext>
                  </a:extLst>
                </a:gridCol>
                <a:gridCol w="1272542">
                  <a:extLst>
                    <a:ext uri="{9D8B030D-6E8A-4147-A177-3AD203B41FA5}">
                      <a16:colId xmlns:a16="http://schemas.microsoft.com/office/drawing/2014/main" val="20002"/>
                    </a:ext>
                  </a:extLst>
                </a:gridCol>
              </a:tblGrid>
              <a:tr h="0">
                <a:tc>
                  <a:txBody>
                    <a:bodyPr/>
                    <a:lstStyle/>
                    <a:p>
                      <a:pPr marL="0" marR="0" algn="just">
                        <a:lnSpc>
                          <a:spcPct val="115000"/>
                        </a:lnSpc>
                        <a:spcBef>
                          <a:spcPts val="0"/>
                        </a:spcBef>
                        <a:spcAft>
                          <a:spcPts val="0"/>
                        </a:spcAft>
                      </a:pPr>
                      <a:r>
                        <a:rPr lang="en-US" sz="2000" dirty="0">
                          <a:effectLst/>
                        </a:rPr>
                        <a:t>START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200</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smtClean="0">
                          <a:effectLst/>
                        </a:rPr>
                        <a:t>A</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smtClean="0">
                          <a:effectLst/>
                        </a:rPr>
                        <a:t>B</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smtClean="0">
                          <a:solidFill>
                            <a:srgbClr val="FF0000"/>
                          </a:solidFill>
                          <a:effectLst/>
                        </a:rPr>
                        <a:t>CALC</a:t>
                      </a:r>
                      <a:endParaRPr lang="en-US" sz="2000"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solidFill>
                            <a:srgbClr val="FF0000"/>
                          </a:solidFill>
                          <a:effectLst/>
                        </a:rPr>
                        <a:t>A, B </a:t>
                      </a:r>
                      <a:endParaRPr lang="en-US" sz="2000"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solidFill>
                            <a:srgbClr val="FF0000"/>
                          </a:solidFill>
                          <a:effectLst/>
                        </a:rPr>
                        <a:t> </a:t>
                      </a:r>
                      <a:endParaRPr lang="en-US" sz="2000"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PRINT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STOP</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0"/>
                        </a:spcAft>
                      </a:pPr>
                      <a:r>
                        <a:rPr lang="en-US" sz="2000">
                          <a:effectLst/>
                        </a:rPr>
                        <a:t>END</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8703340"/>
              </p:ext>
            </p:extLst>
          </p:nvPr>
        </p:nvGraphicFramePr>
        <p:xfrm>
          <a:off x="190500" y="3977640"/>
          <a:ext cx="4123035" cy="2103120"/>
        </p:xfrm>
        <a:graphic>
          <a:graphicData uri="http://schemas.openxmlformats.org/drawingml/2006/table">
            <a:tbl>
              <a:tblPr firstRow="1" firstCol="1" bandRow="1">
                <a:tableStyleId>{0E3FDE45-AF77-4B5C-9715-49D594BDF05E}</a:tableStyleId>
              </a:tblPr>
              <a:tblGrid>
                <a:gridCol w="1374345">
                  <a:extLst>
                    <a:ext uri="{9D8B030D-6E8A-4147-A177-3AD203B41FA5}">
                      <a16:colId xmlns:a16="http://schemas.microsoft.com/office/drawing/2014/main" val="20000"/>
                    </a:ext>
                  </a:extLst>
                </a:gridCol>
                <a:gridCol w="1221640">
                  <a:extLst>
                    <a:ext uri="{9D8B030D-6E8A-4147-A177-3AD203B41FA5}">
                      <a16:colId xmlns:a16="http://schemas.microsoft.com/office/drawing/2014/main" val="20001"/>
                    </a:ext>
                  </a:extLst>
                </a:gridCol>
                <a:gridCol w="1527050">
                  <a:extLst>
                    <a:ext uri="{9D8B030D-6E8A-4147-A177-3AD203B41FA5}">
                      <a16:colId xmlns:a16="http://schemas.microsoft.com/office/drawing/2014/main" val="20002"/>
                    </a:ext>
                  </a:extLst>
                </a:gridCol>
              </a:tblGrid>
              <a:tr h="0">
                <a:tc gridSpan="3">
                  <a:txBody>
                    <a:bodyPr/>
                    <a:lstStyle/>
                    <a:p>
                      <a:pPr marL="0" marR="0" algn="just">
                        <a:lnSpc>
                          <a:spcPct val="115000"/>
                        </a:lnSpc>
                        <a:spcBef>
                          <a:spcPts val="0"/>
                        </a:spcBef>
                        <a:spcAft>
                          <a:spcPts val="0"/>
                        </a:spcAft>
                      </a:pPr>
                      <a:r>
                        <a:rPr lang="en-US" sz="2000" dirty="0" smtClean="0">
                          <a:effectLst/>
                        </a:rPr>
                        <a:t>MACRO</a:t>
                      </a:r>
                      <a:endParaRPr lang="en-US" sz="2000" dirty="0">
                        <a:effectLst/>
                        <a:latin typeface="Calibri"/>
                        <a:ea typeface="Calibri"/>
                        <a:cs typeface="Times New Roman"/>
                      </a:endParaRPr>
                    </a:p>
                  </a:txBody>
                  <a:tcPr marL="68580" marR="68580" marT="0" marB="0"/>
                </a:tc>
                <a:tc hMerge="1">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smtClean="0">
                          <a:effectLst/>
                        </a:rPr>
                        <a:t>CALC</a:t>
                      </a:r>
                      <a:endParaRPr lang="en-US" sz="2000" dirty="0">
                        <a:effectLst/>
                        <a:latin typeface="Calibri"/>
                        <a:ea typeface="Calibri"/>
                        <a:cs typeface="Times New Roman"/>
                      </a:endParaRPr>
                    </a:p>
                  </a:txBody>
                  <a:tcPr marL="68580" marR="68580" marT="0" marB="0"/>
                </a:tc>
                <a:tc gridSpan="2">
                  <a:txBody>
                    <a:bodyPr/>
                    <a:lstStyle/>
                    <a:p>
                      <a:pPr marL="0" marR="0" algn="just">
                        <a:lnSpc>
                          <a:spcPct val="115000"/>
                        </a:lnSpc>
                        <a:spcBef>
                          <a:spcPts val="0"/>
                        </a:spcBef>
                        <a:spcAft>
                          <a:spcPts val="0"/>
                        </a:spcAft>
                      </a:pPr>
                      <a:r>
                        <a:rPr lang="en-US" sz="2000" dirty="0" smtClean="0">
                          <a:effectLst/>
                        </a:rPr>
                        <a:t>&amp;X, &amp;Y, &amp;OP = MULT</a:t>
                      </a:r>
                      <a:endParaRPr lang="en-US" sz="20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a:effectLst/>
                        </a:rPr>
                        <a:t>MOVER</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&amp;X</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smtClean="0">
                          <a:effectLst/>
                        </a:rPr>
                        <a:t>OP</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mn-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&amp;Y</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MOVEM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mn-lt"/>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&amp;X</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MEND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92961838"/>
              </p:ext>
            </p:extLst>
          </p:nvPr>
        </p:nvGraphicFramePr>
        <p:xfrm>
          <a:off x="4572001" y="1131986"/>
          <a:ext cx="4191000" cy="3154680"/>
        </p:xfrm>
        <a:graphic>
          <a:graphicData uri="http://schemas.openxmlformats.org/drawingml/2006/table">
            <a:tbl>
              <a:tblPr firstRow="1" firstCol="1" bandRow="1">
                <a:tableStyleId>{5FD0F851-EC5A-4D38-B0AD-8093EC10F338}</a:tableStyleId>
              </a:tblPr>
              <a:tblGrid>
                <a:gridCol w="400170">
                  <a:extLst>
                    <a:ext uri="{9D8B030D-6E8A-4147-A177-3AD203B41FA5}">
                      <a16:colId xmlns:a16="http://schemas.microsoft.com/office/drawing/2014/main" val="20000"/>
                    </a:ext>
                  </a:extLst>
                </a:gridCol>
                <a:gridCol w="1600682">
                  <a:extLst>
                    <a:ext uri="{9D8B030D-6E8A-4147-A177-3AD203B41FA5}">
                      <a16:colId xmlns:a16="http://schemas.microsoft.com/office/drawing/2014/main" val="20001"/>
                    </a:ext>
                  </a:extLst>
                </a:gridCol>
                <a:gridCol w="1200511">
                  <a:extLst>
                    <a:ext uri="{9D8B030D-6E8A-4147-A177-3AD203B41FA5}">
                      <a16:colId xmlns:a16="http://schemas.microsoft.com/office/drawing/2014/main" val="20002"/>
                    </a:ext>
                  </a:extLst>
                </a:gridCol>
                <a:gridCol w="989637">
                  <a:extLst>
                    <a:ext uri="{9D8B030D-6E8A-4147-A177-3AD203B41FA5}">
                      <a16:colId xmlns:a16="http://schemas.microsoft.com/office/drawing/2014/main" val="20003"/>
                    </a:ext>
                  </a:extLst>
                </a:gridCol>
              </a:tblGrid>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START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200</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DS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1</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B</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MOVER</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MULT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B</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MOVEM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PRINT</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STOP</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3318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Expansion</a:t>
            </a:r>
          </a:p>
        </p:txBody>
      </p:sp>
      <p:sp>
        <p:nvSpPr>
          <p:cNvPr id="3" name="Content Placeholder 2"/>
          <p:cNvSpPr>
            <a:spLocks noGrp="1"/>
          </p:cNvSpPr>
          <p:nvPr>
            <p:ph idx="1"/>
          </p:nvPr>
        </p:nvSpPr>
        <p:spPr/>
        <p:txBody>
          <a:bodyPr/>
          <a:lstStyle/>
          <a:p>
            <a:r>
              <a:rPr lang="en-US" dirty="0"/>
              <a:t>A macro assembler performs an expansion of each macro call in a program into a sequence of assembly statements and also assembles the resulting assembly program.</a:t>
            </a:r>
          </a:p>
          <a:p>
            <a:endParaRPr lang="en-US" dirty="0"/>
          </a:p>
          <a:p>
            <a:r>
              <a:rPr lang="en-US" dirty="0"/>
              <a:t>A macro preprocessor performs expansion of macro calls in a program. </a:t>
            </a:r>
          </a:p>
          <a:p>
            <a:r>
              <a:rPr lang="en-US" dirty="0"/>
              <a:t>It produces an assembly program in which a macro call has been replaced by statements resulted from its expansion but statements that are not part of macro calls have been retained in their original form. </a:t>
            </a:r>
          </a:p>
          <a:p>
            <a:r>
              <a:rPr lang="en-US" dirty="0"/>
              <a:t>This program can be assembled by using an assembler. </a:t>
            </a:r>
          </a:p>
        </p:txBody>
      </p:sp>
    </p:spTree>
    <p:extLst>
      <p:ext uri="{BB962C8B-B14F-4D97-AF65-F5344CB8AC3E}">
        <p14:creationId xmlns:p14="http://schemas.microsoft.com/office/powerpoint/2010/main" val="69910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Expansion</a:t>
            </a:r>
          </a:p>
        </p:txBody>
      </p:sp>
      <p:sp>
        <p:nvSpPr>
          <p:cNvPr id="3" name="Content Placeholder 2"/>
          <p:cNvSpPr>
            <a:spLocks noGrp="1"/>
          </p:cNvSpPr>
          <p:nvPr>
            <p:ph idx="1"/>
          </p:nvPr>
        </p:nvSpPr>
        <p:spPr/>
        <p:txBody>
          <a:bodyPr/>
          <a:lstStyle/>
          <a:p>
            <a:pPr marL="0" indent="0">
              <a:buNone/>
            </a:pPr>
            <a:r>
              <a:rPr lang="en-US" dirty="0"/>
              <a:t>There are two key notions used in implementing macro </a:t>
            </a:r>
            <a:r>
              <a:rPr lang="en-US" dirty="0" smtClean="0"/>
              <a:t>expansion:</a:t>
            </a:r>
          </a:p>
          <a:p>
            <a:pPr marL="457200" indent="-457200">
              <a:buFont typeface="+mj-lt"/>
              <a:buAutoNum type="arabicPeriod"/>
            </a:pPr>
            <a:endParaRPr lang="en-US" dirty="0" smtClean="0"/>
          </a:p>
          <a:p>
            <a:pPr marL="457200" indent="-457200">
              <a:buFont typeface="+mj-lt"/>
              <a:buAutoNum type="arabicPeriod"/>
            </a:pPr>
            <a:r>
              <a:rPr lang="en-US" dirty="0" smtClean="0">
                <a:solidFill>
                  <a:srgbClr val="FF0000"/>
                </a:solidFill>
              </a:rPr>
              <a:t>Flow </a:t>
            </a:r>
            <a:r>
              <a:rPr lang="en-US" dirty="0">
                <a:solidFill>
                  <a:srgbClr val="FF0000"/>
                </a:solidFill>
              </a:rPr>
              <a:t>of control during expansion:</a:t>
            </a:r>
            <a:r>
              <a:rPr lang="en-US" dirty="0"/>
              <a:t> it determines </a:t>
            </a:r>
            <a:r>
              <a:rPr lang="en-US" dirty="0">
                <a:solidFill>
                  <a:schemeClr val="accent1"/>
                </a:solidFill>
              </a:rPr>
              <a:t>the order </a:t>
            </a:r>
            <a:r>
              <a:rPr lang="en-US" dirty="0"/>
              <a:t>in which model statements in a macro’s definition would be visited for expansion of a macro </a:t>
            </a:r>
            <a:r>
              <a:rPr lang="en-US" dirty="0" smtClean="0"/>
              <a:t>call.</a:t>
            </a:r>
          </a:p>
          <a:p>
            <a:pPr marL="457200" indent="-457200">
              <a:buFont typeface="+mj-lt"/>
              <a:buAutoNum type="arabicPeriod"/>
            </a:pPr>
            <a:endParaRPr lang="en-US" dirty="0" smtClean="0"/>
          </a:p>
          <a:p>
            <a:pPr marL="457200" indent="-457200">
              <a:buFont typeface="+mj-lt"/>
              <a:buAutoNum type="arabicPeriod"/>
            </a:pPr>
            <a:r>
              <a:rPr lang="en-US" dirty="0" smtClean="0">
                <a:solidFill>
                  <a:srgbClr val="FF0000"/>
                </a:solidFill>
              </a:rPr>
              <a:t>Lexical </a:t>
            </a:r>
            <a:r>
              <a:rPr lang="en-US" dirty="0">
                <a:solidFill>
                  <a:srgbClr val="FF0000"/>
                </a:solidFill>
              </a:rPr>
              <a:t>substitution: </a:t>
            </a:r>
            <a:r>
              <a:rPr lang="en-US" dirty="0"/>
              <a:t>lexical substitution is used </a:t>
            </a:r>
            <a:r>
              <a:rPr lang="en-US" dirty="0">
                <a:solidFill>
                  <a:schemeClr val="accent1"/>
                </a:solidFill>
              </a:rPr>
              <a:t>to generate </a:t>
            </a:r>
            <a:r>
              <a:rPr lang="en-US" dirty="0"/>
              <a:t>an assembly statement from a model statement.</a:t>
            </a:r>
          </a:p>
          <a:p>
            <a:endParaRPr lang="en-US" dirty="0"/>
          </a:p>
        </p:txBody>
      </p:sp>
    </p:spTree>
    <p:extLst>
      <p:ext uri="{BB962C8B-B14F-4D97-AF65-F5344CB8AC3E}">
        <p14:creationId xmlns:p14="http://schemas.microsoft.com/office/powerpoint/2010/main" val="117167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Flow </a:t>
            </a:r>
            <a:r>
              <a:rPr lang="en-US" dirty="0"/>
              <a:t>of control during </a:t>
            </a:r>
            <a:r>
              <a:rPr lang="en-US" dirty="0" smtClean="0"/>
              <a:t>expansion</a:t>
            </a:r>
            <a:endParaRPr lang="en-US" dirty="0"/>
          </a:p>
        </p:txBody>
      </p:sp>
      <p:sp>
        <p:nvSpPr>
          <p:cNvPr id="3" name="Content Placeholder 2"/>
          <p:cNvSpPr>
            <a:spLocks noGrp="1"/>
          </p:cNvSpPr>
          <p:nvPr>
            <p:ph idx="1"/>
          </p:nvPr>
        </p:nvSpPr>
        <p:spPr/>
        <p:txBody>
          <a:bodyPr/>
          <a:lstStyle/>
          <a:p>
            <a:r>
              <a:rPr lang="en-US" dirty="0" smtClean="0"/>
              <a:t>Default </a:t>
            </a:r>
            <a:r>
              <a:rPr lang="en-US" dirty="0"/>
              <a:t>flow is </a:t>
            </a:r>
            <a:r>
              <a:rPr lang="en-US" dirty="0" smtClean="0">
                <a:solidFill>
                  <a:schemeClr val="accent1"/>
                </a:solidFill>
              </a:rPr>
              <a:t>sequential.</a:t>
            </a:r>
            <a:endParaRPr lang="en-US" dirty="0">
              <a:solidFill>
                <a:schemeClr val="accent1"/>
              </a:solidFill>
            </a:endParaRPr>
          </a:p>
          <a:p>
            <a:endParaRPr lang="en-US" dirty="0" smtClean="0"/>
          </a:p>
          <a:p>
            <a:r>
              <a:rPr lang="en-US" dirty="0" smtClean="0"/>
              <a:t>A </a:t>
            </a:r>
            <a:r>
              <a:rPr lang="en-US" dirty="0"/>
              <a:t>preprocessor statement can </a:t>
            </a:r>
            <a:r>
              <a:rPr lang="en-US" dirty="0">
                <a:solidFill>
                  <a:schemeClr val="accent1"/>
                </a:solidFill>
              </a:rPr>
              <a:t>alter the flow </a:t>
            </a:r>
            <a:r>
              <a:rPr lang="en-US" dirty="0"/>
              <a:t>of control during expansion such as,</a:t>
            </a:r>
          </a:p>
          <a:p>
            <a:pPr marL="914400" lvl="1" indent="-457200">
              <a:buFont typeface="+mj-lt"/>
              <a:buAutoNum type="arabicPeriod"/>
            </a:pPr>
            <a:r>
              <a:rPr lang="en-US" dirty="0" smtClean="0"/>
              <a:t>Conditional </a:t>
            </a:r>
            <a:r>
              <a:rPr lang="en-US" dirty="0"/>
              <a:t>expansion: some model statements are not visited at all. </a:t>
            </a:r>
          </a:p>
          <a:p>
            <a:pPr marL="914400" lvl="1" indent="-457200">
              <a:buFont typeface="+mj-lt"/>
              <a:buAutoNum type="arabicPeriod"/>
            </a:pPr>
            <a:r>
              <a:rPr lang="en-US" dirty="0" smtClean="0"/>
              <a:t>Expansion </a:t>
            </a:r>
            <a:r>
              <a:rPr lang="en-US" dirty="0"/>
              <a:t>time loop:  some statements are repeatedly executed. </a:t>
            </a:r>
          </a:p>
          <a:p>
            <a:pPr marL="914400" lvl="1" indent="-457200">
              <a:buFont typeface="+mj-lt"/>
              <a:buAutoNum type="arabicPeriod"/>
            </a:pPr>
            <a:endParaRPr lang="en-US" dirty="0"/>
          </a:p>
        </p:txBody>
      </p:sp>
    </p:spTree>
    <p:extLst>
      <p:ext uri="{BB962C8B-B14F-4D97-AF65-F5344CB8AC3E}">
        <p14:creationId xmlns:p14="http://schemas.microsoft.com/office/powerpoint/2010/main" val="306486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Lexical substitution</a:t>
            </a:r>
            <a:endParaRPr lang="en-US" dirty="0"/>
          </a:p>
        </p:txBody>
      </p:sp>
      <p:sp>
        <p:nvSpPr>
          <p:cNvPr id="3" name="Content Placeholder 2"/>
          <p:cNvSpPr>
            <a:spLocks noGrp="1"/>
          </p:cNvSpPr>
          <p:nvPr>
            <p:ph idx="1"/>
          </p:nvPr>
        </p:nvSpPr>
        <p:spPr/>
        <p:txBody>
          <a:bodyPr/>
          <a:lstStyle/>
          <a:p>
            <a:r>
              <a:rPr lang="en-US" dirty="0" smtClean="0">
                <a:solidFill>
                  <a:schemeClr val="accent1"/>
                </a:solidFill>
              </a:rPr>
              <a:t>Model </a:t>
            </a:r>
            <a:r>
              <a:rPr lang="en-US" dirty="0">
                <a:solidFill>
                  <a:schemeClr val="accent1"/>
                </a:solidFill>
              </a:rPr>
              <a:t>statement </a:t>
            </a:r>
            <a:r>
              <a:rPr lang="en-US" dirty="0"/>
              <a:t>may use string of three different types.</a:t>
            </a:r>
          </a:p>
          <a:p>
            <a:pPr marL="914400" lvl="1" indent="-457200">
              <a:buFont typeface="+mj-lt"/>
              <a:buAutoNum type="arabicPeriod"/>
            </a:pPr>
            <a:r>
              <a:rPr lang="en-US" dirty="0"/>
              <a:t>An ordinary string – is retained in its original form during lexical substitution.</a:t>
            </a:r>
          </a:p>
          <a:p>
            <a:pPr marL="914400" lvl="1" indent="-457200">
              <a:buFont typeface="+mj-lt"/>
              <a:buAutoNum type="arabicPeriod"/>
            </a:pPr>
            <a:r>
              <a:rPr lang="en-US" dirty="0"/>
              <a:t>Formal parameter preceded by &amp; </a:t>
            </a:r>
            <a:r>
              <a:rPr lang="en-US" dirty="0" smtClean="0">
                <a:sym typeface="Wingdings" panose="05000000000000000000" pitchFamily="2" charset="2"/>
              </a:rPr>
              <a:t> </a:t>
            </a:r>
            <a:r>
              <a:rPr lang="en-US" dirty="0" smtClean="0"/>
              <a:t> </a:t>
            </a:r>
            <a:r>
              <a:rPr lang="en-US" dirty="0"/>
              <a:t>is replaced by its value.</a:t>
            </a:r>
          </a:p>
          <a:p>
            <a:pPr marL="914400" lvl="1" indent="-457200">
              <a:buFont typeface="+mj-lt"/>
              <a:buAutoNum type="arabicPeriod"/>
            </a:pPr>
            <a:r>
              <a:rPr lang="en-US" dirty="0"/>
              <a:t>Preprocessor variable preceded by &amp; </a:t>
            </a:r>
            <a:r>
              <a:rPr lang="en-US" dirty="0" smtClean="0">
                <a:sym typeface="Wingdings" panose="05000000000000000000" pitchFamily="2" charset="2"/>
              </a:rPr>
              <a:t></a:t>
            </a:r>
            <a:r>
              <a:rPr lang="en-US" dirty="0" smtClean="0"/>
              <a:t> </a:t>
            </a:r>
            <a:r>
              <a:rPr lang="en-US" dirty="0"/>
              <a:t>is replaced by its value.</a:t>
            </a:r>
          </a:p>
          <a:p>
            <a:endParaRPr lang="en-US" dirty="0"/>
          </a:p>
          <a:p>
            <a:r>
              <a:rPr lang="en-US" dirty="0"/>
              <a:t>A </a:t>
            </a:r>
            <a:r>
              <a:rPr lang="en-US" dirty="0">
                <a:solidFill>
                  <a:schemeClr val="accent1"/>
                </a:solidFill>
              </a:rPr>
              <a:t>macro prototype statement </a:t>
            </a:r>
            <a:r>
              <a:rPr lang="en-US" dirty="0" smtClean="0"/>
              <a:t>contains formal parameters.</a:t>
            </a:r>
          </a:p>
          <a:p>
            <a:r>
              <a:rPr lang="en-US" dirty="0" smtClean="0"/>
              <a:t>There are two </a:t>
            </a:r>
            <a:r>
              <a:rPr lang="en-US" dirty="0"/>
              <a:t>different types of formal </a:t>
            </a:r>
            <a:r>
              <a:rPr lang="en-US" dirty="0" smtClean="0"/>
              <a:t>parameters, </a:t>
            </a:r>
            <a:endParaRPr lang="en-US" dirty="0"/>
          </a:p>
          <a:p>
            <a:pPr marL="914400" lvl="1" indent="-457200">
              <a:buFont typeface="+mj-lt"/>
              <a:buAutoNum type="arabicPeriod"/>
            </a:pPr>
            <a:r>
              <a:rPr lang="en-US" dirty="0"/>
              <a:t>Positional parameters</a:t>
            </a:r>
          </a:p>
          <a:p>
            <a:pPr marL="914400" lvl="1" indent="-457200">
              <a:buFont typeface="+mj-lt"/>
              <a:buAutoNum type="arabicPeriod"/>
            </a:pPr>
            <a:r>
              <a:rPr lang="en-US" dirty="0"/>
              <a:t>Keyword parameters</a:t>
            </a:r>
          </a:p>
          <a:p>
            <a:endParaRPr lang="en-US" dirty="0"/>
          </a:p>
        </p:txBody>
      </p:sp>
    </p:spTree>
    <p:extLst>
      <p:ext uri="{BB962C8B-B14F-4D97-AF65-F5344CB8AC3E}">
        <p14:creationId xmlns:p14="http://schemas.microsoft.com/office/powerpoint/2010/main" val="250569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formal parameters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a:t>Positional parameters</a:t>
            </a:r>
          </a:p>
          <a:p>
            <a:r>
              <a:rPr lang="en-US" dirty="0"/>
              <a:t>A positional formal parameter is written as </a:t>
            </a:r>
            <a:r>
              <a:rPr lang="en-US" dirty="0" smtClean="0"/>
              <a:t>e.g</a:t>
            </a:r>
            <a:r>
              <a:rPr lang="en-US" dirty="0"/>
              <a:t>., </a:t>
            </a:r>
          </a:p>
          <a:p>
            <a:endParaRPr lang="en-US" dirty="0" smtClean="0"/>
          </a:p>
          <a:p>
            <a:endParaRPr lang="en-US" dirty="0"/>
          </a:p>
          <a:p>
            <a:endParaRPr lang="en-US" dirty="0"/>
          </a:p>
          <a:p>
            <a:r>
              <a:rPr lang="en-US" dirty="0"/>
              <a:t>The value of a positional formal parameter XYZ is determined by the rule of positional association as follows:</a:t>
            </a:r>
          </a:p>
          <a:p>
            <a:pPr lvl="1"/>
            <a:r>
              <a:rPr lang="en-US" dirty="0"/>
              <a:t>Find the </a:t>
            </a:r>
            <a:r>
              <a:rPr lang="en-US" dirty="0">
                <a:solidFill>
                  <a:schemeClr val="accent1"/>
                </a:solidFill>
              </a:rPr>
              <a:t>ordinal position </a:t>
            </a:r>
            <a:r>
              <a:rPr lang="en-US" dirty="0"/>
              <a:t>of </a:t>
            </a:r>
            <a:r>
              <a:rPr lang="en-US" dirty="0" smtClean="0"/>
              <a:t>&amp;XYZ </a:t>
            </a:r>
            <a:r>
              <a:rPr lang="en-US" dirty="0"/>
              <a:t>in the list of formal parameters in the macro prototype statement.</a:t>
            </a:r>
          </a:p>
          <a:p>
            <a:pPr lvl="1"/>
            <a:r>
              <a:rPr lang="en-US" dirty="0"/>
              <a:t>Find the actual parameter specification that occupies </a:t>
            </a:r>
            <a:r>
              <a:rPr lang="en-US" dirty="0">
                <a:solidFill>
                  <a:schemeClr val="accent1"/>
                </a:solidFill>
              </a:rPr>
              <a:t>the same ordinal position</a:t>
            </a:r>
            <a:r>
              <a:rPr lang="en-US" dirty="0"/>
              <a:t> in the list of actual parameters in the macro call statement. </a:t>
            </a:r>
          </a:p>
        </p:txBody>
      </p:sp>
      <p:sp>
        <p:nvSpPr>
          <p:cNvPr id="4" name="Rounded Rectangle 3"/>
          <p:cNvSpPr/>
          <p:nvPr/>
        </p:nvSpPr>
        <p:spPr>
          <a:xfrm>
            <a:off x="2819400" y="2209800"/>
            <a:ext cx="2971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&amp;&lt;parameter name</a:t>
            </a:r>
            <a:r>
              <a:rPr lang="en-US" sz="2400" dirty="0" smtClean="0"/>
              <a:t>&gt;</a:t>
            </a:r>
            <a:endParaRPr lang="en-US" sz="2400" dirty="0"/>
          </a:p>
        </p:txBody>
      </p:sp>
    </p:spTree>
    <p:extLst>
      <p:ext uri="{BB962C8B-B14F-4D97-AF65-F5344CB8AC3E}">
        <p14:creationId xmlns:p14="http://schemas.microsoft.com/office/powerpoint/2010/main" val="39833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Positional parameters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28555145"/>
              </p:ext>
            </p:extLst>
          </p:nvPr>
        </p:nvGraphicFramePr>
        <p:xfrm>
          <a:off x="896884" y="3481648"/>
          <a:ext cx="3817626" cy="2453640"/>
        </p:xfrm>
        <a:graphic>
          <a:graphicData uri="http://schemas.openxmlformats.org/drawingml/2006/table">
            <a:tbl>
              <a:tblPr firstRow="1" firstCol="1" bandRow="1">
                <a:tableStyleId>{D27102A9-8310-4765-A935-A1911B00CA55}</a:tableStyleId>
              </a:tblPr>
              <a:tblGrid>
                <a:gridCol w="1272542">
                  <a:extLst>
                    <a:ext uri="{9D8B030D-6E8A-4147-A177-3AD203B41FA5}">
                      <a16:colId xmlns:a16="http://schemas.microsoft.com/office/drawing/2014/main" val="20000"/>
                    </a:ext>
                  </a:extLst>
                </a:gridCol>
                <a:gridCol w="1272542">
                  <a:extLst>
                    <a:ext uri="{9D8B030D-6E8A-4147-A177-3AD203B41FA5}">
                      <a16:colId xmlns:a16="http://schemas.microsoft.com/office/drawing/2014/main" val="20001"/>
                    </a:ext>
                  </a:extLst>
                </a:gridCol>
                <a:gridCol w="1272542">
                  <a:extLst>
                    <a:ext uri="{9D8B030D-6E8A-4147-A177-3AD203B41FA5}">
                      <a16:colId xmlns:a16="http://schemas.microsoft.com/office/drawing/2014/main" val="20002"/>
                    </a:ext>
                  </a:extLst>
                </a:gridCol>
              </a:tblGrid>
              <a:tr h="0">
                <a:tc>
                  <a:txBody>
                    <a:bodyPr/>
                    <a:lstStyle/>
                    <a:p>
                      <a:pPr marL="0" marR="0" algn="just">
                        <a:lnSpc>
                          <a:spcPct val="115000"/>
                        </a:lnSpc>
                        <a:spcBef>
                          <a:spcPts val="0"/>
                        </a:spcBef>
                        <a:spcAft>
                          <a:spcPts val="0"/>
                        </a:spcAft>
                      </a:pPr>
                      <a:r>
                        <a:rPr lang="en-US" sz="2000" dirty="0">
                          <a:effectLst/>
                        </a:rPr>
                        <a:t>START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100</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a:effectLst/>
                        </a:rPr>
                        <a:t>A</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a:effectLst/>
                        </a:rPr>
                        <a:t>B</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DS</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a:effectLst/>
                        </a:rPr>
                        <a:t>INCR</a:t>
                      </a:r>
                      <a:endParaRPr lang="en-US" sz="2000" dirty="0">
                        <a:solidFill>
                          <a:schemeClr val="tx1"/>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 B, AREG</a:t>
                      </a:r>
                      <a:endParaRPr lang="en-US" sz="2000" b="1"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PRINT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STOP</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0"/>
                        </a:spcAft>
                      </a:pPr>
                      <a:r>
                        <a:rPr lang="en-US" sz="2000">
                          <a:effectLst/>
                        </a:rPr>
                        <a:t>END</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94726785"/>
              </p:ext>
            </p:extLst>
          </p:nvPr>
        </p:nvGraphicFramePr>
        <p:xfrm>
          <a:off x="5562600" y="2187633"/>
          <a:ext cx="3198570" cy="3154680"/>
        </p:xfrm>
        <a:graphic>
          <a:graphicData uri="http://schemas.openxmlformats.org/drawingml/2006/table">
            <a:tbl>
              <a:tblPr firstRow="1" firstCol="1" bandRow="1">
                <a:tableStyleId>{5FD0F851-EC5A-4D38-B0AD-8093EC10F338}</a:tableStyleId>
              </a:tblPr>
              <a:tblGrid>
                <a:gridCol w="305410">
                  <a:extLst>
                    <a:ext uri="{9D8B030D-6E8A-4147-A177-3AD203B41FA5}">
                      <a16:colId xmlns:a16="http://schemas.microsoft.com/office/drawing/2014/main" val="20000"/>
                    </a:ext>
                  </a:extLst>
                </a:gridCol>
                <a:gridCol w="1221640">
                  <a:extLst>
                    <a:ext uri="{9D8B030D-6E8A-4147-A177-3AD203B41FA5}">
                      <a16:colId xmlns:a16="http://schemas.microsoft.com/office/drawing/2014/main" val="20001"/>
                    </a:ext>
                  </a:extLst>
                </a:gridCol>
                <a:gridCol w="916230">
                  <a:extLst>
                    <a:ext uri="{9D8B030D-6E8A-4147-A177-3AD203B41FA5}">
                      <a16:colId xmlns:a16="http://schemas.microsoft.com/office/drawing/2014/main" val="20002"/>
                    </a:ext>
                  </a:extLst>
                </a:gridCol>
                <a:gridCol w="755290">
                  <a:extLst>
                    <a:ext uri="{9D8B030D-6E8A-4147-A177-3AD203B41FA5}">
                      <a16:colId xmlns:a16="http://schemas.microsoft.com/office/drawing/2014/main" val="20003"/>
                    </a:ext>
                  </a:extLst>
                </a:gridCol>
              </a:tblGrid>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START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100</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1</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B</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DS</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MOVER</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b="1"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a:t>
                      </a:r>
                      <a:endParaRPr lang="en-US" sz="2000" b="1"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ADD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b="1"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B</a:t>
                      </a:r>
                      <a:endParaRPr lang="en-US" sz="2000" b="1"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MOVEM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a:t>
                      </a:r>
                      <a:endParaRPr lang="en-US" sz="2000" b="1"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a:t>
                      </a:r>
                      <a:endParaRPr lang="en-US" sz="2000" b="1"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PRINT</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STOP</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END</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89251688"/>
              </p:ext>
            </p:extLst>
          </p:nvPr>
        </p:nvGraphicFramePr>
        <p:xfrm>
          <a:off x="429795" y="1136073"/>
          <a:ext cx="4751805" cy="2103120"/>
        </p:xfrm>
        <a:graphic>
          <a:graphicData uri="http://schemas.openxmlformats.org/drawingml/2006/table">
            <a:tbl>
              <a:tblPr firstRow="1" firstCol="1" bandRow="1">
                <a:tableStyleId>{0E3FDE45-AF77-4B5C-9715-49D594BDF05E}</a:tableStyleId>
              </a:tblPr>
              <a:tblGrid>
                <a:gridCol w="1281698">
                  <a:extLst>
                    <a:ext uri="{9D8B030D-6E8A-4147-A177-3AD203B41FA5}">
                      <a16:colId xmlns:a16="http://schemas.microsoft.com/office/drawing/2014/main" val="20000"/>
                    </a:ext>
                  </a:extLst>
                </a:gridCol>
                <a:gridCol w="1710178">
                  <a:extLst>
                    <a:ext uri="{9D8B030D-6E8A-4147-A177-3AD203B41FA5}">
                      <a16:colId xmlns:a16="http://schemas.microsoft.com/office/drawing/2014/main" val="20001"/>
                    </a:ext>
                  </a:extLst>
                </a:gridCol>
                <a:gridCol w="1759929">
                  <a:extLst>
                    <a:ext uri="{9D8B030D-6E8A-4147-A177-3AD203B41FA5}">
                      <a16:colId xmlns:a16="http://schemas.microsoft.com/office/drawing/2014/main" val="20002"/>
                    </a:ext>
                  </a:extLst>
                </a:gridCol>
              </a:tblGrid>
              <a:tr h="0">
                <a:tc gridSpan="3">
                  <a:txBody>
                    <a:bodyPr/>
                    <a:lstStyle/>
                    <a:p>
                      <a:pPr marL="0" marR="0" algn="just">
                        <a:lnSpc>
                          <a:spcPct val="115000"/>
                        </a:lnSpc>
                        <a:spcBef>
                          <a:spcPts val="0"/>
                        </a:spcBef>
                        <a:spcAft>
                          <a:spcPts val="0"/>
                        </a:spcAft>
                      </a:pPr>
                      <a:r>
                        <a:rPr lang="en-US" sz="2000" dirty="0" smtClean="0">
                          <a:effectLst/>
                        </a:rPr>
                        <a:t>MACRO</a:t>
                      </a:r>
                      <a:endParaRPr lang="en-US" sz="2000" dirty="0">
                        <a:effectLst/>
                        <a:latin typeface="Calibri"/>
                        <a:ea typeface="Calibri"/>
                        <a:cs typeface="Times New Roman"/>
                      </a:endParaRPr>
                    </a:p>
                  </a:txBody>
                  <a:tcPr marL="68580" marR="68580" marT="0" marB="0"/>
                </a:tc>
                <a:tc hMerge="1">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2000" dirty="0">
                          <a:effectLst/>
                        </a:rPr>
                        <a:t>INCR</a:t>
                      </a:r>
                      <a:endParaRPr lang="en-US" sz="2000" dirty="0">
                        <a:solidFill>
                          <a:schemeClr val="tx1"/>
                        </a:solidFill>
                        <a:effectLst/>
                        <a:latin typeface="Calibri"/>
                        <a:ea typeface="Calibri"/>
                        <a:cs typeface="Times New Roman"/>
                      </a:endParaRPr>
                    </a:p>
                  </a:txBody>
                  <a:tcPr marL="68580" marR="68580" marT="0" marB="0"/>
                </a:tc>
                <a:tc gridSpan="2">
                  <a:txBody>
                    <a:bodyPr/>
                    <a:lstStyle/>
                    <a:p>
                      <a:pPr marL="0" marR="0" algn="just">
                        <a:lnSpc>
                          <a:spcPct val="115000"/>
                        </a:lnSpc>
                        <a:spcBef>
                          <a:spcPts val="0"/>
                        </a:spcBef>
                        <a:spcAft>
                          <a:spcPts val="0"/>
                        </a:spcAft>
                      </a:pPr>
                      <a:r>
                        <a:rPr lang="en-US" sz="2000" dirty="0">
                          <a:effectLst/>
                        </a:rPr>
                        <a:t>&amp;MEM_VAL, &amp;INC_VAL, &amp;REG</a:t>
                      </a:r>
                      <a:endParaRPr lang="en-US" sz="2000" b="1" dirty="0">
                        <a:solidFill>
                          <a:srgbClr val="FF0000"/>
                        </a:solidFill>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2000" dirty="0">
                          <a:effectLst/>
                        </a:rPr>
                        <a:t>MOVER</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&amp;REG</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&amp;MEM_VAL</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2000" dirty="0">
                          <a:effectLst/>
                        </a:rPr>
                        <a:t>ADD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&amp;REG</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&amp;INC_VAL</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2000" dirty="0">
                          <a:effectLst/>
                        </a:rPr>
                        <a:t>MOVEM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&amp;MEM_VAL</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2000" dirty="0">
                          <a:effectLst/>
                        </a:rPr>
                        <a:t>MEND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 name="Rounded Rectangle 2"/>
          <p:cNvSpPr/>
          <p:nvPr/>
        </p:nvSpPr>
        <p:spPr>
          <a:xfrm>
            <a:off x="1752600" y="1447800"/>
            <a:ext cx="342900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5727025" y="1295400"/>
            <a:ext cx="3048000" cy="533400"/>
          </a:xfrm>
          <a:prstGeom prst="wedgeRoundRectCallout">
            <a:avLst>
              <a:gd name="adj1" fmla="val -67197"/>
              <a:gd name="adj2" fmla="val 10552"/>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2"/>
                </a:solidFill>
              </a:rPr>
              <a:t>Positional parameters</a:t>
            </a:r>
            <a:endParaRPr lang="en-US" sz="2400" dirty="0">
              <a:solidFill>
                <a:schemeClr val="accent2"/>
              </a:solidFill>
            </a:endParaRPr>
          </a:p>
        </p:txBody>
      </p:sp>
      <p:cxnSp>
        <p:nvCxnSpPr>
          <p:cNvPr id="9" name="Straight Arrow Connector 8"/>
          <p:cNvCxnSpPr/>
          <p:nvPr/>
        </p:nvCxnSpPr>
        <p:spPr>
          <a:xfrm>
            <a:off x="2154730" y="1799619"/>
            <a:ext cx="131270" cy="283684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16875" y="1743880"/>
            <a:ext cx="1040725" cy="2836840"/>
          </a:xfrm>
          <a:prstGeom prst="straightConnector1">
            <a:avLst/>
          </a:prstGeom>
          <a:ln w="28575">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62300" y="1828800"/>
            <a:ext cx="1552210" cy="266700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523999" y="1828800"/>
            <a:ext cx="1092875" cy="99060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980785" y="5336532"/>
            <a:ext cx="2362200" cy="461665"/>
          </a:xfrm>
          <a:prstGeom prst="rect">
            <a:avLst/>
          </a:prstGeom>
          <a:noFill/>
        </p:spPr>
        <p:txBody>
          <a:bodyPr wrap="square" rtlCol="0">
            <a:spAutoFit/>
          </a:bodyPr>
          <a:lstStyle/>
          <a:p>
            <a:r>
              <a:rPr lang="en-US" sz="2400" dirty="0" smtClean="0"/>
              <a:t>Expanded code</a:t>
            </a:r>
            <a:endParaRPr lang="en-US" sz="2400" dirty="0"/>
          </a:p>
        </p:txBody>
      </p:sp>
      <p:sp>
        <p:nvSpPr>
          <p:cNvPr id="18" name="Rounded Rectangle 17"/>
          <p:cNvSpPr/>
          <p:nvPr/>
        </p:nvSpPr>
        <p:spPr>
          <a:xfrm>
            <a:off x="3467100" y="1799619"/>
            <a:ext cx="1333500" cy="326292"/>
          </a:xfrm>
          <a:prstGeom prst="round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414895" y="2477730"/>
            <a:ext cx="1372668" cy="341670"/>
          </a:xfrm>
          <a:prstGeom prst="round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989694" y="3262052"/>
            <a:ext cx="341985" cy="319348"/>
          </a:xfrm>
          <a:prstGeom prst="ellipse">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963815" y="3947852"/>
            <a:ext cx="341985" cy="319348"/>
          </a:xfrm>
          <a:prstGeom prst="ellipse">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414895" y="2162781"/>
            <a:ext cx="1157105" cy="351819"/>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989694" y="3600105"/>
            <a:ext cx="353291" cy="362295"/>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36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9"/>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1"/>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1.11111E-6 1.11111E-6 L 1.11111E-6 0.00023 C 0.00764 0.00185 0.0158 0.00301 0.02326 0.00625 C 0.05764 0.01967 0.04757 0.01852 0.075 0.03426 C 0.08437 0.03958 0.09375 0.04491 0.10347 0.04954 C 0.10486 0.05023 0.1066 0.05069 0.10816 0.05162 C 0.16007 0.09005 0.09323 0.04282 0.14566 0.08426 C 0.14948 0.08704 0.1533 0.08981 0.1566 0.09282 C 0.16944 0.10463 0.15955 0.0993 0.16927 0.10393 C 0.17778 0.1125 0.175 0.10995 0.18646 0.11898 C 0.18854 0.1206 0.1908 0.12153 0.19271 0.12315 C 0.20642 0.13426 0.19705 0.13032 0.21007 0.13403 C 0.21302 0.13704 0.21632 0.13981 0.21927 0.14282 C 0.22153 0.14491 0.22326 0.14768 0.22569 0.1493 C 0.22812 0.15069 0.2309 0.15069 0.23351 0.15139 C 0.23576 0.15278 0.23785 0.15417 0.23993 0.15579 C 0.24149 0.15694 0.24271 0.15903 0.24444 0.15995 C 0.24705 0.16157 0.24965 0.16157 0.25243 0.16227 C 0.26962 0.16829 0.24097 0.15926 0.26337 0.16875 C 0.26649 0.16991 0.26962 0.16991 0.27274 0.17083 C 0.27604 0.17199 0.27899 0.17384 0.28212 0.17523 C 0.2842 0.17616 0.28646 0.17685 0.28837 0.17731 C 0.29965 0.18079 0.29861 0.17986 0.31354 0.18171 C 0.31614 0.1831 0.31858 0.18542 0.32135 0.18611 C 0.32517 0.18727 0.34722 0.18981 0.34965 0.19051 C 0.35278 0.19097 0.3559 0.19213 0.35903 0.19259 C 0.36267 0.19352 0.36632 0.19398 0.36996 0.19467 C 0.42187 0.21875 0.36875 0.19491 0.52378 0.19907 C 0.52795 0.19907 0.53212 0.20092 0.53628 0.20116 C 0.54566 0.20231 0.55503 0.20278 0.56441 0.20347 L 0.58021 0.2081 L 0.58194 0.2081 " pathEditMode="relative" rAng="0" ptsTypes="AAAAAAAAAAAAAAAAAAAAAAAAAAAAAAAA">
                                      <p:cBhvr>
                                        <p:cTn id="62" dur="2000" fill="hold"/>
                                        <p:tgtEl>
                                          <p:spTgt spid="16"/>
                                        </p:tgtEl>
                                        <p:attrNameLst>
                                          <p:attrName>ppt_x</p:attrName>
                                          <p:attrName>ppt_y</p:attrName>
                                        </p:attrNameLst>
                                      </p:cBhvr>
                                      <p:rCtr x="29097" y="10394"/>
                                    </p:animMotion>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8"/>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1"/>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6" grpId="0" animBg="1"/>
      <p:bldP spid="16" grpId="1" animBg="1"/>
      <p:bldP spid="17" grpId="0"/>
      <p:bldP spid="18" grpId="0" animBg="1"/>
      <p:bldP spid="18" grpId="1" animBg="1"/>
      <p:bldP spid="19" grpId="0" animBg="1"/>
      <p:bldP spid="19" grpId="1" animBg="1"/>
      <p:bldP spid="20" grpId="0" animBg="1"/>
      <p:bldP spid="20" grpId="1" animBg="1"/>
      <p:bldP spid="21" grpId="0" animBg="1"/>
      <p:bldP spid="21" grpId="1"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Introduction</a:t>
            </a:r>
          </a:p>
          <a:p>
            <a:r>
              <a:rPr lang="en-US" dirty="0"/>
              <a:t>Macro Definition and Call</a:t>
            </a:r>
          </a:p>
          <a:p>
            <a:r>
              <a:rPr lang="en-US" dirty="0"/>
              <a:t>Macro Expansion</a:t>
            </a:r>
          </a:p>
          <a:p>
            <a:r>
              <a:rPr lang="en-US" dirty="0"/>
              <a:t>Nested Macro Calls</a:t>
            </a:r>
          </a:p>
          <a:p>
            <a:r>
              <a:rPr lang="en-US" dirty="0"/>
              <a:t>Advanced Macro Facilities</a:t>
            </a:r>
          </a:p>
          <a:p>
            <a:r>
              <a:rPr lang="en-US" dirty="0"/>
              <a:t>Design </a:t>
            </a:r>
            <a:r>
              <a:rPr lang="en-US" dirty="0" smtClean="0"/>
              <a:t>of </a:t>
            </a:r>
            <a:r>
              <a:rPr lang="en-US" dirty="0"/>
              <a:t>a Macro Pre-processor</a:t>
            </a:r>
          </a:p>
          <a:p>
            <a:r>
              <a:rPr lang="en-US" dirty="0"/>
              <a:t>Design of a Macro Assembler</a:t>
            </a:r>
          </a:p>
          <a:p>
            <a:r>
              <a:rPr lang="en-US" dirty="0"/>
              <a:t>Functions of a Macro Processor</a:t>
            </a:r>
          </a:p>
          <a:p>
            <a:r>
              <a:rPr lang="en-US" dirty="0"/>
              <a:t>Basic Tasks of a Macro Processor</a:t>
            </a:r>
          </a:p>
          <a:p>
            <a:r>
              <a:rPr lang="en-US" dirty="0"/>
              <a:t>Design Issues of Macro Processors</a:t>
            </a:r>
          </a:p>
          <a:p>
            <a:r>
              <a:rPr lang="en-US" dirty="0"/>
              <a:t>Features, Macro Processor Design Options</a:t>
            </a:r>
          </a:p>
          <a:p>
            <a:r>
              <a:rPr lang="en-US" dirty="0"/>
              <a:t>Two-Pass Macro Processors</a:t>
            </a:r>
          </a:p>
          <a:p>
            <a:r>
              <a:rPr lang="en-US" dirty="0"/>
              <a:t>One-Pass Macro Processors</a:t>
            </a:r>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formal parameters</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startAt="2"/>
            </a:pPr>
            <a:r>
              <a:rPr lang="en-US" dirty="0" smtClean="0"/>
              <a:t>Keyword </a:t>
            </a:r>
            <a:r>
              <a:rPr lang="en-US" dirty="0"/>
              <a:t>parameters</a:t>
            </a:r>
          </a:p>
          <a:p>
            <a:r>
              <a:rPr lang="en-US" dirty="0"/>
              <a:t>For keyword parameters, the specification &lt;parameter kind&gt; is the string '=' in syntax rule. </a:t>
            </a:r>
          </a:p>
          <a:p>
            <a:endParaRPr lang="en-US" dirty="0"/>
          </a:p>
          <a:p>
            <a:r>
              <a:rPr lang="en-US" dirty="0"/>
              <a:t>The &lt;actual parameter specification&gt; is written as &lt;formal parameter name&gt; = &lt;ordinary string&gt;. </a:t>
            </a:r>
          </a:p>
          <a:p>
            <a:endParaRPr lang="en-US" dirty="0"/>
          </a:p>
          <a:p>
            <a:r>
              <a:rPr lang="en-US" dirty="0"/>
              <a:t>The value of a formal parameter is determined by the rule of keyword association as follows:</a:t>
            </a:r>
          </a:p>
          <a:p>
            <a:pPr lvl="1"/>
            <a:r>
              <a:rPr lang="en-US" dirty="0"/>
              <a:t>Find the actual parameter specification which has the form XYZ= &lt;ordinary string&gt;.</a:t>
            </a:r>
          </a:p>
          <a:p>
            <a:pPr lvl="1"/>
            <a:r>
              <a:rPr lang="en-US" dirty="0"/>
              <a:t>If the &lt;ordinary string&gt; in the specification is some string ABC, the value of formal parameter XYZ would be ABC.</a:t>
            </a:r>
          </a:p>
          <a:p>
            <a:endParaRPr lang="en-US" dirty="0"/>
          </a:p>
        </p:txBody>
      </p:sp>
    </p:spTree>
    <p:extLst>
      <p:ext uri="{BB962C8B-B14F-4D97-AF65-F5344CB8AC3E}">
        <p14:creationId xmlns:p14="http://schemas.microsoft.com/office/powerpoint/2010/main" val="98228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Keyword parameters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386141273"/>
              </p:ext>
            </p:extLst>
          </p:nvPr>
        </p:nvGraphicFramePr>
        <p:xfrm>
          <a:off x="457200" y="1295400"/>
          <a:ext cx="6091730" cy="2530452"/>
        </p:xfrm>
        <a:graphic>
          <a:graphicData uri="http://schemas.openxmlformats.org/drawingml/2006/table">
            <a:tbl>
              <a:tblPr firstRow="1" bandRow="1">
                <a:tableStyleId>{0E3FDE45-AF77-4B5C-9715-49D594BDF05E}</a:tableStyleId>
              </a:tblPr>
              <a:tblGrid>
                <a:gridCol w="1220980">
                  <a:extLst>
                    <a:ext uri="{9D8B030D-6E8A-4147-A177-3AD203B41FA5}">
                      <a16:colId xmlns:a16="http://schemas.microsoft.com/office/drawing/2014/main" val="20000"/>
                    </a:ext>
                  </a:extLst>
                </a:gridCol>
                <a:gridCol w="1220980">
                  <a:extLst>
                    <a:ext uri="{9D8B030D-6E8A-4147-A177-3AD203B41FA5}">
                      <a16:colId xmlns:a16="http://schemas.microsoft.com/office/drawing/2014/main" val="20001"/>
                    </a:ext>
                  </a:extLst>
                </a:gridCol>
                <a:gridCol w="3649770">
                  <a:extLst>
                    <a:ext uri="{9D8B030D-6E8A-4147-A177-3AD203B41FA5}">
                      <a16:colId xmlns:a16="http://schemas.microsoft.com/office/drawing/2014/main" val="20002"/>
                    </a:ext>
                  </a:extLst>
                </a:gridCol>
              </a:tblGrid>
              <a:tr h="421742">
                <a:tc gridSpan="3">
                  <a:txBody>
                    <a:bodyPr/>
                    <a:lstStyle/>
                    <a:p>
                      <a:r>
                        <a:rPr lang="en-US" dirty="0" smtClean="0"/>
                        <a:t>MACRO</a:t>
                      </a:r>
                      <a:endParaRPr lang="en-US" b="1"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21742">
                <a:tc>
                  <a:txBody>
                    <a:bodyPr/>
                    <a:lstStyle/>
                    <a:p>
                      <a:r>
                        <a:rPr lang="en-US" dirty="0" smtClean="0"/>
                        <a:t>INCR_M</a:t>
                      </a:r>
                      <a:endParaRPr lang="en-US" b="1" dirty="0"/>
                    </a:p>
                  </a:txBody>
                  <a:tcPr/>
                </a:tc>
                <a:tc gridSpan="2">
                  <a:txBody>
                    <a:bodyPr/>
                    <a:lstStyle/>
                    <a:p>
                      <a:r>
                        <a:rPr lang="en-US" dirty="0" smtClean="0"/>
                        <a:t>&amp;MEM_VAL=,  &amp;INCR_VAL=,</a:t>
                      </a:r>
                      <a:r>
                        <a:rPr lang="en-US" baseline="0" dirty="0" smtClean="0"/>
                        <a:t> &amp;REG=</a:t>
                      </a:r>
                      <a:endParaRPr lang="en-US" b="1" dirty="0">
                        <a:solidFill>
                          <a:srgbClr val="FF0000"/>
                        </a:solidFill>
                      </a:endParaRPr>
                    </a:p>
                  </a:txBody>
                  <a:tcPr/>
                </a:tc>
                <a:tc hMerge="1">
                  <a:txBody>
                    <a:bodyPr/>
                    <a:lstStyle/>
                    <a:p>
                      <a:endParaRPr lang="en-US" dirty="0"/>
                    </a:p>
                  </a:txBody>
                  <a:tcPr/>
                </a:tc>
                <a:extLst>
                  <a:ext uri="{0D108BD9-81ED-4DB2-BD59-A6C34878D82A}">
                    <a16:rowId xmlns:a16="http://schemas.microsoft.com/office/drawing/2014/main" val="10001"/>
                  </a:ext>
                </a:extLst>
              </a:tr>
              <a:tr h="421742">
                <a:tc>
                  <a:txBody>
                    <a:bodyPr/>
                    <a:lstStyle/>
                    <a:p>
                      <a:pPr marL="0" marR="0" algn="just">
                        <a:lnSpc>
                          <a:spcPct val="115000"/>
                        </a:lnSpc>
                        <a:spcBef>
                          <a:spcPts val="0"/>
                        </a:spcBef>
                        <a:spcAft>
                          <a:spcPts val="0"/>
                        </a:spcAft>
                      </a:pPr>
                      <a:r>
                        <a:rPr lang="en-US" sz="2000" dirty="0">
                          <a:effectLst/>
                        </a:rPr>
                        <a:t>MOVER</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&amp;MEM_VAL</a:t>
                      </a:r>
                      <a:endParaRPr lang="en-US" sz="2000" b="1"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21742">
                <a:tc>
                  <a:txBody>
                    <a:bodyPr/>
                    <a:lstStyle/>
                    <a:p>
                      <a:pPr marL="0" marR="0" algn="just">
                        <a:lnSpc>
                          <a:spcPct val="115000"/>
                        </a:lnSpc>
                        <a:spcBef>
                          <a:spcPts val="0"/>
                        </a:spcBef>
                        <a:spcAft>
                          <a:spcPts val="0"/>
                        </a:spcAft>
                      </a:pPr>
                      <a:r>
                        <a:rPr lang="en-US" sz="2000" dirty="0">
                          <a:effectLst/>
                        </a:rPr>
                        <a:t>ADD</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&amp;INC_VAL</a:t>
                      </a:r>
                      <a:endParaRPr lang="en-US" sz="2000" b="1"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21742">
                <a:tc>
                  <a:txBody>
                    <a:bodyPr/>
                    <a:lstStyle/>
                    <a:p>
                      <a:pPr marL="0" marR="0" algn="just">
                        <a:lnSpc>
                          <a:spcPct val="115000"/>
                        </a:lnSpc>
                        <a:spcBef>
                          <a:spcPts val="0"/>
                        </a:spcBef>
                        <a:spcAft>
                          <a:spcPts val="0"/>
                        </a:spcAft>
                      </a:pPr>
                      <a:r>
                        <a:rPr lang="en-US" sz="2000" dirty="0">
                          <a:effectLst/>
                        </a:rPr>
                        <a:t>MOVEM</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&amp;MEM_VAL</a:t>
                      </a:r>
                      <a:endParaRPr lang="en-US" sz="2000" b="1"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21742">
                <a:tc>
                  <a:txBody>
                    <a:bodyPr/>
                    <a:lstStyle/>
                    <a:p>
                      <a:r>
                        <a:rPr lang="en-US" dirty="0" smtClean="0"/>
                        <a:t>MEND</a:t>
                      </a:r>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10005"/>
                  </a:ext>
                </a:extLst>
              </a:tr>
            </a:tbl>
          </a:graphicData>
        </a:graphic>
      </p:graphicFrame>
      <p:sp>
        <p:nvSpPr>
          <p:cNvPr id="3" name="Rounded Rectangle 2"/>
          <p:cNvSpPr/>
          <p:nvPr/>
        </p:nvSpPr>
        <p:spPr>
          <a:xfrm>
            <a:off x="457200" y="1676400"/>
            <a:ext cx="5029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6096000" y="1524000"/>
            <a:ext cx="2286000" cy="762000"/>
          </a:xfrm>
          <a:prstGeom prst="wedgeRoundRectCallout">
            <a:avLst>
              <a:gd name="adj1" fmla="val -75985"/>
              <a:gd name="adj2" fmla="val 2500"/>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2"/>
                </a:solidFill>
              </a:rPr>
              <a:t>Keyword parameters </a:t>
            </a:r>
            <a:endParaRPr lang="en-US" sz="2400" dirty="0">
              <a:solidFill>
                <a:schemeClr val="accent2"/>
              </a:solidFill>
            </a:endParaRPr>
          </a:p>
        </p:txBody>
      </p:sp>
      <p:sp>
        <p:nvSpPr>
          <p:cNvPr id="7" name="Rectangle 6"/>
          <p:cNvSpPr/>
          <p:nvPr/>
        </p:nvSpPr>
        <p:spPr>
          <a:xfrm>
            <a:off x="381000" y="4213779"/>
            <a:ext cx="8382000" cy="461665"/>
          </a:xfrm>
          <a:prstGeom prst="rect">
            <a:avLst/>
          </a:prstGeom>
        </p:spPr>
        <p:txBody>
          <a:bodyPr wrap="square">
            <a:spAutoFit/>
          </a:bodyPr>
          <a:lstStyle/>
          <a:p>
            <a:r>
              <a:rPr lang="en-US" sz="2400" dirty="0"/>
              <a:t>During a macro call, a keyword parameter is specified by its name. </a:t>
            </a:r>
          </a:p>
        </p:txBody>
      </p:sp>
      <p:graphicFrame>
        <p:nvGraphicFramePr>
          <p:cNvPr id="10" name="Table 9"/>
          <p:cNvGraphicFramePr>
            <a:graphicFrameLocks noGrp="1"/>
          </p:cNvGraphicFramePr>
          <p:nvPr>
            <p:extLst>
              <p:ext uri="{D42A27DB-BD31-4B8C-83A1-F6EECF244321}">
                <p14:modId xmlns:p14="http://schemas.microsoft.com/office/powerpoint/2010/main" val="4035181703"/>
              </p:ext>
            </p:extLst>
          </p:nvPr>
        </p:nvGraphicFramePr>
        <p:xfrm>
          <a:off x="990600" y="4884339"/>
          <a:ext cx="6589972" cy="449661"/>
        </p:xfrm>
        <a:graphic>
          <a:graphicData uri="http://schemas.openxmlformats.org/drawingml/2006/table">
            <a:tbl>
              <a:tblPr firstRow="1" firstCol="1" bandRow="1">
                <a:tableStyleId>{D27102A9-8310-4765-A935-A1911B00CA55}</a:tableStyleId>
              </a:tblPr>
              <a:tblGrid>
                <a:gridCol w="1179772">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49661">
                <a:tc>
                  <a:txBody>
                    <a:bodyPr/>
                    <a:lstStyle/>
                    <a:p>
                      <a:pPr marL="0" marR="0" algn="just">
                        <a:lnSpc>
                          <a:spcPct val="115000"/>
                        </a:lnSpc>
                        <a:spcBef>
                          <a:spcPts val="0"/>
                        </a:spcBef>
                        <a:spcAft>
                          <a:spcPts val="0"/>
                        </a:spcAft>
                      </a:pPr>
                      <a:r>
                        <a:rPr lang="en-US" sz="2000" dirty="0" smtClean="0">
                          <a:effectLst/>
                        </a:rPr>
                        <a:t>INCR_M</a:t>
                      </a:r>
                      <a:endParaRPr lang="en-US" sz="2000" dirty="0">
                        <a:solidFill>
                          <a:schemeClr val="tx1"/>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smtClean="0">
                          <a:solidFill>
                            <a:srgbClr val="FF0000"/>
                          </a:solidFill>
                          <a:effectLst/>
                          <a:latin typeface="+mn-lt"/>
                          <a:ea typeface="Calibri"/>
                          <a:cs typeface="Times New Roman"/>
                        </a:rPr>
                        <a:t>MEM_VAL=A, INCR_VAL=B, REG=AREG</a:t>
                      </a:r>
                      <a:endParaRPr lang="en-US" sz="2000" b="1"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11" name="TextBox 10"/>
          <p:cNvSpPr txBox="1"/>
          <p:nvPr/>
        </p:nvSpPr>
        <p:spPr>
          <a:xfrm>
            <a:off x="7924800" y="4924503"/>
            <a:ext cx="647700" cy="369332"/>
          </a:xfrm>
          <a:prstGeom prst="rect">
            <a:avLst/>
          </a:prstGeom>
          <a:noFill/>
        </p:spPr>
        <p:txBody>
          <a:bodyPr wrap="square" rtlCol="0">
            <a:spAutoFit/>
          </a:bodyPr>
          <a:lstStyle/>
          <a:p>
            <a:r>
              <a:rPr lang="en-US" b="1" i="1" dirty="0" smtClean="0"/>
              <a:t>OR</a:t>
            </a:r>
            <a:endParaRPr lang="en-US" b="1" i="1" dirty="0"/>
          </a:p>
        </p:txBody>
      </p:sp>
      <p:graphicFrame>
        <p:nvGraphicFramePr>
          <p:cNvPr id="12" name="Table 11"/>
          <p:cNvGraphicFramePr>
            <a:graphicFrameLocks noGrp="1"/>
          </p:cNvGraphicFramePr>
          <p:nvPr>
            <p:extLst>
              <p:ext uri="{D42A27DB-BD31-4B8C-83A1-F6EECF244321}">
                <p14:modId xmlns:p14="http://schemas.microsoft.com/office/powerpoint/2010/main" val="3606882403"/>
              </p:ext>
            </p:extLst>
          </p:nvPr>
        </p:nvGraphicFramePr>
        <p:xfrm>
          <a:off x="990600" y="5677431"/>
          <a:ext cx="6589972" cy="457199"/>
        </p:xfrm>
        <a:graphic>
          <a:graphicData uri="http://schemas.openxmlformats.org/drawingml/2006/table">
            <a:tbl>
              <a:tblPr firstRow="1" firstCol="1" bandRow="1">
                <a:tableStyleId>{D27102A9-8310-4765-A935-A1911B00CA55}</a:tableStyleId>
              </a:tblPr>
              <a:tblGrid>
                <a:gridCol w="1179772">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57199">
                <a:tc>
                  <a:txBody>
                    <a:bodyPr/>
                    <a:lstStyle/>
                    <a:p>
                      <a:pPr marL="0" marR="0" algn="just">
                        <a:lnSpc>
                          <a:spcPct val="115000"/>
                        </a:lnSpc>
                        <a:spcBef>
                          <a:spcPts val="0"/>
                        </a:spcBef>
                        <a:spcAft>
                          <a:spcPts val="0"/>
                        </a:spcAft>
                      </a:pPr>
                      <a:r>
                        <a:rPr lang="en-US" sz="2000" dirty="0" smtClean="0">
                          <a:effectLst/>
                        </a:rPr>
                        <a:t>INCR_M</a:t>
                      </a:r>
                      <a:endParaRPr lang="en-US" sz="2000" dirty="0">
                        <a:solidFill>
                          <a:schemeClr val="tx1"/>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smtClean="0">
                          <a:solidFill>
                            <a:srgbClr val="FF0000"/>
                          </a:solidFill>
                          <a:effectLst/>
                          <a:latin typeface="+mn-lt"/>
                          <a:ea typeface="Calibri"/>
                          <a:cs typeface="Times New Roman"/>
                        </a:rPr>
                        <a:t>INCR_VAL=B, REG=AREG, MEM_VAL=A</a:t>
                      </a:r>
                      <a:endParaRPr lang="en-US" sz="2000" b="1"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5" name="TextBox 4"/>
          <p:cNvSpPr txBox="1"/>
          <p:nvPr/>
        </p:nvSpPr>
        <p:spPr>
          <a:xfrm>
            <a:off x="7620000" y="5410200"/>
            <a:ext cx="1333500" cy="1015663"/>
          </a:xfrm>
          <a:prstGeom prst="rect">
            <a:avLst/>
          </a:prstGeom>
          <a:noFill/>
        </p:spPr>
        <p:txBody>
          <a:bodyPr wrap="square" rtlCol="0">
            <a:spAutoFit/>
          </a:bodyPr>
          <a:lstStyle/>
          <a:p>
            <a:r>
              <a:rPr lang="en-US" sz="2000" b="1" dirty="0" smtClean="0"/>
              <a:t>The order can be changed.</a:t>
            </a:r>
            <a:endParaRPr lang="en-US" sz="2000" b="1" dirty="0"/>
          </a:p>
        </p:txBody>
      </p:sp>
    </p:spTree>
    <p:extLst>
      <p:ext uri="{BB962C8B-B14F-4D97-AF65-F5344CB8AC3E}">
        <p14:creationId xmlns:p14="http://schemas.microsoft.com/office/powerpoint/2010/main" val="399115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1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Keyword parameters</a:t>
            </a:r>
          </a:p>
        </p:txBody>
      </p:sp>
      <p:sp>
        <p:nvSpPr>
          <p:cNvPr id="3" name="Content Placeholder 2"/>
          <p:cNvSpPr>
            <a:spLocks noGrp="1"/>
          </p:cNvSpPr>
          <p:nvPr>
            <p:ph idx="1"/>
          </p:nvPr>
        </p:nvSpPr>
        <p:spPr/>
        <p:txBody>
          <a:bodyPr/>
          <a:lstStyle/>
          <a:p>
            <a:r>
              <a:rPr lang="en-US" dirty="0">
                <a:solidFill>
                  <a:schemeClr val="accent1"/>
                </a:solidFill>
              </a:rPr>
              <a:t>Default value </a:t>
            </a:r>
            <a:r>
              <a:rPr lang="en-US" dirty="0"/>
              <a:t>can be assigned to the keyword parameter.</a:t>
            </a:r>
          </a:p>
          <a:p>
            <a:r>
              <a:rPr lang="en-US" dirty="0"/>
              <a:t>If a macro call </a:t>
            </a:r>
            <a:r>
              <a:rPr lang="en-US" dirty="0">
                <a:solidFill>
                  <a:schemeClr val="accent1"/>
                </a:solidFill>
              </a:rPr>
              <a:t>does not explicitly </a:t>
            </a:r>
            <a:r>
              <a:rPr lang="en-US" dirty="0"/>
              <a:t>specify the value of the parameter, the preprocessor uses its default value.</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388649874"/>
              </p:ext>
            </p:extLst>
          </p:nvPr>
        </p:nvGraphicFramePr>
        <p:xfrm>
          <a:off x="2290270" y="2618991"/>
          <a:ext cx="6091730" cy="2334009"/>
        </p:xfrm>
        <a:graphic>
          <a:graphicData uri="http://schemas.openxmlformats.org/drawingml/2006/table">
            <a:tbl>
              <a:tblPr firstRow="1" bandRow="1">
                <a:tableStyleId>{0E3FDE45-AF77-4B5C-9715-49D594BDF05E}</a:tableStyleId>
              </a:tblPr>
              <a:tblGrid>
                <a:gridCol w="1220980">
                  <a:extLst>
                    <a:ext uri="{9D8B030D-6E8A-4147-A177-3AD203B41FA5}">
                      <a16:colId xmlns:a16="http://schemas.microsoft.com/office/drawing/2014/main" val="20000"/>
                    </a:ext>
                  </a:extLst>
                </a:gridCol>
                <a:gridCol w="1220980">
                  <a:extLst>
                    <a:ext uri="{9D8B030D-6E8A-4147-A177-3AD203B41FA5}">
                      <a16:colId xmlns:a16="http://schemas.microsoft.com/office/drawing/2014/main" val="20001"/>
                    </a:ext>
                  </a:extLst>
                </a:gridCol>
                <a:gridCol w="3649770">
                  <a:extLst>
                    <a:ext uri="{9D8B030D-6E8A-4147-A177-3AD203B41FA5}">
                      <a16:colId xmlns:a16="http://schemas.microsoft.com/office/drawing/2014/main" val="20002"/>
                    </a:ext>
                  </a:extLst>
                </a:gridCol>
              </a:tblGrid>
              <a:tr h="381763">
                <a:tc gridSpan="3">
                  <a:txBody>
                    <a:bodyPr/>
                    <a:lstStyle/>
                    <a:p>
                      <a:r>
                        <a:rPr lang="en-US" sz="2000" dirty="0" smtClean="0"/>
                        <a:t>MACRO</a:t>
                      </a:r>
                      <a:endParaRPr lang="en-US" sz="2000" b="1"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81763">
                <a:tc>
                  <a:txBody>
                    <a:bodyPr/>
                    <a:lstStyle/>
                    <a:p>
                      <a:r>
                        <a:rPr lang="en-US" sz="2000" dirty="0" smtClean="0"/>
                        <a:t>INCR_D</a:t>
                      </a:r>
                      <a:endParaRPr lang="en-US" sz="2000" b="1" dirty="0"/>
                    </a:p>
                  </a:txBody>
                  <a:tcPr/>
                </a:tc>
                <a:tc gridSpan="2">
                  <a:txBody>
                    <a:bodyPr/>
                    <a:lstStyle/>
                    <a:p>
                      <a:r>
                        <a:rPr lang="en-US" sz="2000" dirty="0" smtClean="0"/>
                        <a:t>&amp;MEM_VAL=,  &amp;INCR_VAL=,</a:t>
                      </a:r>
                      <a:r>
                        <a:rPr lang="en-US" sz="2000" baseline="0" dirty="0" smtClean="0"/>
                        <a:t> </a:t>
                      </a:r>
                      <a:r>
                        <a:rPr lang="en-US" sz="2000" b="1" baseline="0" dirty="0" smtClean="0">
                          <a:solidFill>
                            <a:srgbClr val="FF0000"/>
                          </a:solidFill>
                        </a:rPr>
                        <a:t>&amp;REG=AREG</a:t>
                      </a:r>
                      <a:endParaRPr lang="en-US" sz="2000" b="1" dirty="0">
                        <a:solidFill>
                          <a:srgbClr val="FF0000"/>
                        </a:solidFill>
                      </a:endParaRPr>
                    </a:p>
                  </a:txBody>
                  <a:tcPr/>
                </a:tc>
                <a:tc hMerge="1">
                  <a:txBody>
                    <a:bodyPr/>
                    <a:lstStyle/>
                    <a:p>
                      <a:endParaRPr lang="en-US" dirty="0"/>
                    </a:p>
                  </a:txBody>
                  <a:tcPr/>
                </a:tc>
                <a:extLst>
                  <a:ext uri="{0D108BD9-81ED-4DB2-BD59-A6C34878D82A}">
                    <a16:rowId xmlns:a16="http://schemas.microsoft.com/office/drawing/2014/main" val="10001"/>
                  </a:ext>
                </a:extLst>
              </a:tr>
              <a:tr h="381763">
                <a:tc>
                  <a:txBody>
                    <a:bodyPr/>
                    <a:lstStyle/>
                    <a:p>
                      <a:pPr marL="0" marR="0" algn="just">
                        <a:lnSpc>
                          <a:spcPct val="115000"/>
                        </a:lnSpc>
                        <a:spcBef>
                          <a:spcPts val="0"/>
                        </a:spcBef>
                        <a:spcAft>
                          <a:spcPts val="0"/>
                        </a:spcAft>
                      </a:pPr>
                      <a:r>
                        <a:rPr lang="en-US" sz="2000" dirty="0">
                          <a:effectLst/>
                        </a:rPr>
                        <a:t>MOVER</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&amp;MEM_VAL</a:t>
                      </a:r>
                      <a:endParaRPr lang="en-US" sz="2000" b="1"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81763">
                <a:tc>
                  <a:txBody>
                    <a:bodyPr/>
                    <a:lstStyle/>
                    <a:p>
                      <a:pPr marL="0" marR="0" algn="just">
                        <a:lnSpc>
                          <a:spcPct val="115000"/>
                        </a:lnSpc>
                        <a:spcBef>
                          <a:spcPts val="0"/>
                        </a:spcBef>
                        <a:spcAft>
                          <a:spcPts val="0"/>
                        </a:spcAft>
                      </a:pPr>
                      <a:r>
                        <a:rPr lang="en-US" sz="2000" dirty="0">
                          <a:effectLst/>
                        </a:rPr>
                        <a:t>ADD</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&amp;INC_VAL</a:t>
                      </a:r>
                      <a:endParaRPr lang="en-US" sz="2000" b="1"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81763">
                <a:tc>
                  <a:txBody>
                    <a:bodyPr/>
                    <a:lstStyle/>
                    <a:p>
                      <a:pPr marL="0" marR="0" algn="just">
                        <a:lnSpc>
                          <a:spcPct val="115000"/>
                        </a:lnSpc>
                        <a:spcBef>
                          <a:spcPts val="0"/>
                        </a:spcBef>
                        <a:spcAft>
                          <a:spcPts val="0"/>
                        </a:spcAft>
                      </a:pPr>
                      <a:r>
                        <a:rPr lang="en-US" sz="2000" dirty="0">
                          <a:effectLst/>
                        </a:rPr>
                        <a:t>MOVEM</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&amp;REG</a:t>
                      </a:r>
                      <a:endParaRPr lang="en-US" sz="20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&amp;MEM_VAL</a:t>
                      </a:r>
                      <a:endParaRPr lang="en-US" sz="2000" b="1"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81763">
                <a:tc>
                  <a:txBody>
                    <a:bodyPr/>
                    <a:lstStyle/>
                    <a:p>
                      <a:r>
                        <a:rPr lang="en-US" sz="2000" dirty="0" smtClean="0"/>
                        <a:t>MEND</a:t>
                      </a:r>
                      <a:endParaRPr lang="en-US" sz="2000" b="1" dirty="0"/>
                    </a:p>
                  </a:txBody>
                  <a:tcPr/>
                </a:tc>
                <a:tc>
                  <a:txBody>
                    <a:bodyPr/>
                    <a:lstStyle/>
                    <a:p>
                      <a:endParaRPr lang="en-US" sz="2000" b="1" dirty="0"/>
                    </a:p>
                  </a:txBody>
                  <a:tcPr/>
                </a:tc>
                <a:tc>
                  <a:txBody>
                    <a:bodyPr/>
                    <a:lstStyle/>
                    <a:p>
                      <a:endParaRPr lang="en-US" sz="2000" b="1" dirty="0"/>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1905000" y="5238690"/>
            <a:ext cx="4495800" cy="400110"/>
          </a:xfrm>
          <a:prstGeom prst="rect">
            <a:avLst/>
          </a:prstGeom>
        </p:spPr>
        <p:txBody>
          <a:bodyPr wrap="square">
            <a:spAutoFit/>
          </a:bodyPr>
          <a:lstStyle/>
          <a:p>
            <a:pPr marL="571500" lvl="1" indent="0">
              <a:buNone/>
            </a:pPr>
            <a:r>
              <a:rPr lang="en-US" sz="2000" b="1" dirty="0" smtClean="0">
                <a:solidFill>
                  <a:srgbClr val="0070C0"/>
                </a:solidFill>
              </a:rPr>
              <a:t>INCR_D </a:t>
            </a:r>
            <a:r>
              <a:rPr lang="en-US" sz="2000" b="1" dirty="0">
                <a:solidFill>
                  <a:srgbClr val="0070C0"/>
                </a:solidFill>
              </a:rPr>
              <a:t>MEM_VAL=A, </a:t>
            </a:r>
            <a:r>
              <a:rPr lang="en-US" sz="2000" b="1" dirty="0" smtClean="0">
                <a:solidFill>
                  <a:srgbClr val="0070C0"/>
                </a:solidFill>
              </a:rPr>
              <a:t>INCR_VAL=B </a:t>
            </a:r>
          </a:p>
        </p:txBody>
      </p:sp>
      <p:sp>
        <p:nvSpPr>
          <p:cNvPr id="6" name="Rounded Rectangle 5"/>
          <p:cNvSpPr/>
          <p:nvPr/>
        </p:nvSpPr>
        <p:spPr>
          <a:xfrm>
            <a:off x="6557470" y="2971800"/>
            <a:ext cx="1447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05000" y="5893712"/>
            <a:ext cx="5867400" cy="400110"/>
          </a:xfrm>
          <a:prstGeom prst="rect">
            <a:avLst/>
          </a:prstGeom>
        </p:spPr>
        <p:txBody>
          <a:bodyPr wrap="square">
            <a:spAutoFit/>
          </a:bodyPr>
          <a:lstStyle/>
          <a:p>
            <a:pPr marL="571500" lvl="1" indent="0">
              <a:buNone/>
            </a:pPr>
            <a:r>
              <a:rPr lang="en-US" sz="2000" b="1" dirty="0" smtClean="0">
                <a:solidFill>
                  <a:srgbClr val="0070C0"/>
                </a:solidFill>
              </a:rPr>
              <a:t>INCR_D </a:t>
            </a:r>
            <a:r>
              <a:rPr lang="en-US" sz="2000" b="1" dirty="0">
                <a:solidFill>
                  <a:srgbClr val="0070C0"/>
                </a:solidFill>
              </a:rPr>
              <a:t>INCR_VAL=B, </a:t>
            </a:r>
            <a:r>
              <a:rPr lang="en-US" sz="2000" b="1" dirty="0" smtClean="0">
                <a:solidFill>
                  <a:schemeClr val="accent3">
                    <a:lumMod val="50000"/>
                  </a:schemeClr>
                </a:solidFill>
              </a:rPr>
              <a:t>REG=BREG</a:t>
            </a:r>
            <a:r>
              <a:rPr lang="en-US" sz="2000" b="1" dirty="0">
                <a:solidFill>
                  <a:srgbClr val="0070C0"/>
                </a:solidFill>
              </a:rPr>
              <a:t>, </a:t>
            </a:r>
            <a:r>
              <a:rPr lang="en-US" sz="2000" b="1" dirty="0" smtClean="0">
                <a:solidFill>
                  <a:srgbClr val="0070C0"/>
                </a:solidFill>
              </a:rPr>
              <a:t>MEM_VAL=A</a:t>
            </a:r>
            <a:endParaRPr lang="en-US" sz="2000" b="1" dirty="0">
              <a:solidFill>
                <a:srgbClr val="0070C0"/>
              </a:solidFill>
            </a:endParaRPr>
          </a:p>
        </p:txBody>
      </p:sp>
      <p:sp>
        <p:nvSpPr>
          <p:cNvPr id="8" name="TextBox 7"/>
          <p:cNvSpPr txBox="1"/>
          <p:nvPr/>
        </p:nvSpPr>
        <p:spPr>
          <a:xfrm>
            <a:off x="7250601" y="5438745"/>
            <a:ext cx="647700" cy="369332"/>
          </a:xfrm>
          <a:prstGeom prst="rect">
            <a:avLst/>
          </a:prstGeom>
          <a:noFill/>
        </p:spPr>
        <p:txBody>
          <a:bodyPr wrap="square" rtlCol="0">
            <a:spAutoFit/>
          </a:bodyPr>
          <a:lstStyle/>
          <a:p>
            <a:r>
              <a:rPr lang="en-US" b="1" i="1" dirty="0" smtClean="0"/>
              <a:t>OR</a:t>
            </a:r>
            <a:endParaRPr lang="en-US" b="1" i="1" dirty="0"/>
          </a:p>
        </p:txBody>
      </p:sp>
      <p:sp>
        <p:nvSpPr>
          <p:cNvPr id="9" name="Rounded Rectangular Callout 8"/>
          <p:cNvSpPr/>
          <p:nvPr/>
        </p:nvSpPr>
        <p:spPr>
          <a:xfrm>
            <a:off x="575770" y="3200400"/>
            <a:ext cx="1481630" cy="762000"/>
          </a:xfrm>
          <a:prstGeom prst="wedgeRoundRectCallout">
            <a:avLst>
              <a:gd name="adj1" fmla="val 72659"/>
              <a:gd name="adj2" fmla="val -44773"/>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solidFill>
              </a:rPr>
              <a:t>Prototype statement </a:t>
            </a:r>
            <a:endParaRPr lang="en-US" sz="2000" dirty="0">
              <a:solidFill>
                <a:schemeClr val="accent2"/>
              </a:solidFill>
            </a:endParaRPr>
          </a:p>
        </p:txBody>
      </p:sp>
      <p:sp>
        <p:nvSpPr>
          <p:cNvPr id="10" name="Rounded Rectangular Callout 9"/>
          <p:cNvSpPr/>
          <p:nvPr/>
        </p:nvSpPr>
        <p:spPr>
          <a:xfrm>
            <a:off x="306935" y="4973782"/>
            <a:ext cx="1481630" cy="762000"/>
          </a:xfrm>
          <a:prstGeom prst="wedgeRoundRectCallout">
            <a:avLst>
              <a:gd name="adj1" fmla="val 74529"/>
              <a:gd name="adj2" fmla="val 62501"/>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2"/>
                </a:solidFill>
              </a:rPr>
              <a:t>Call  statement </a:t>
            </a:r>
            <a:endParaRPr lang="en-US" sz="2000" dirty="0">
              <a:solidFill>
                <a:schemeClr val="accent2"/>
              </a:solidFill>
            </a:endParaRPr>
          </a:p>
        </p:txBody>
      </p:sp>
      <p:sp>
        <p:nvSpPr>
          <p:cNvPr id="11" name="Left Brace 10"/>
          <p:cNvSpPr/>
          <p:nvPr/>
        </p:nvSpPr>
        <p:spPr>
          <a:xfrm>
            <a:off x="2057400" y="5238690"/>
            <a:ext cx="278589" cy="11621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113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7" grpId="0"/>
      <p:bldP spid="8" grpId="0"/>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formal parameters</a:t>
            </a:r>
          </a:p>
        </p:txBody>
      </p:sp>
      <p:sp>
        <p:nvSpPr>
          <p:cNvPr id="3" name="Content Placeholder 2"/>
          <p:cNvSpPr>
            <a:spLocks noGrp="1"/>
          </p:cNvSpPr>
          <p:nvPr>
            <p:ph idx="1"/>
          </p:nvPr>
        </p:nvSpPr>
        <p:spPr/>
        <p:txBody>
          <a:bodyPr>
            <a:normAutofit/>
          </a:bodyPr>
          <a:lstStyle/>
          <a:p>
            <a:r>
              <a:rPr lang="en-US" dirty="0"/>
              <a:t>Macros with mixed parameter lists</a:t>
            </a:r>
          </a:p>
          <a:p>
            <a:r>
              <a:rPr lang="en-US" dirty="0"/>
              <a:t>A macro definition may use </a:t>
            </a:r>
            <a:r>
              <a:rPr lang="en-US" dirty="0">
                <a:solidFill>
                  <a:schemeClr val="accent1"/>
                </a:solidFill>
              </a:rPr>
              <a:t>both</a:t>
            </a:r>
            <a:r>
              <a:rPr lang="en-US" dirty="0"/>
              <a:t> positional and keyword parameters. </a:t>
            </a:r>
          </a:p>
          <a:p>
            <a:endParaRPr lang="en-US" dirty="0" smtClean="0"/>
          </a:p>
          <a:p>
            <a:r>
              <a:rPr lang="en-US" dirty="0" smtClean="0"/>
              <a:t>In </a:t>
            </a:r>
            <a:r>
              <a:rPr lang="en-US" dirty="0"/>
              <a:t>such a case, all positional parameters </a:t>
            </a:r>
            <a:r>
              <a:rPr lang="en-US" dirty="0">
                <a:solidFill>
                  <a:schemeClr val="accent1"/>
                </a:solidFill>
              </a:rPr>
              <a:t>must precede </a:t>
            </a:r>
            <a:r>
              <a:rPr lang="en-US" dirty="0"/>
              <a:t>all keyword parameters in a macro call. </a:t>
            </a:r>
          </a:p>
          <a:p>
            <a:endParaRPr lang="en-US" dirty="0" smtClean="0"/>
          </a:p>
          <a:p>
            <a:r>
              <a:rPr lang="en-US" dirty="0" smtClean="0"/>
              <a:t>For </a:t>
            </a:r>
            <a:r>
              <a:rPr lang="en-US" dirty="0"/>
              <a:t>example, in the macro </a:t>
            </a:r>
            <a:r>
              <a:rPr lang="en-US" dirty="0" smtClean="0"/>
              <a:t>call</a:t>
            </a:r>
            <a:endParaRPr lang="en-US" dirty="0"/>
          </a:p>
        </p:txBody>
      </p:sp>
      <p:sp>
        <p:nvSpPr>
          <p:cNvPr id="4" name="Rounded Rectangle 3"/>
          <p:cNvSpPr/>
          <p:nvPr/>
        </p:nvSpPr>
        <p:spPr>
          <a:xfrm>
            <a:off x="2438400" y="4953000"/>
            <a:ext cx="3276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SUMUP A</a:t>
            </a:r>
            <a:r>
              <a:rPr lang="en-US" sz="2400" dirty="0" smtClean="0"/>
              <a:t>, B,  G=20, H=X</a:t>
            </a:r>
            <a:r>
              <a:rPr lang="en-US" sz="2400" dirty="0"/>
              <a:t> </a:t>
            </a:r>
          </a:p>
        </p:txBody>
      </p:sp>
      <p:sp>
        <p:nvSpPr>
          <p:cNvPr id="6" name="Rounded Rectangular Callout 5"/>
          <p:cNvSpPr/>
          <p:nvPr/>
        </p:nvSpPr>
        <p:spPr>
          <a:xfrm>
            <a:off x="1905000" y="5548745"/>
            <a:ext cx="1481630" cy="762000"/>
          </a:xfrm>
          <a:prstGeom prst="wedgeRoundRectCallout">
            <a:avLst>
              <a:gd name="adj1" fmla="val 72659"/>
              <a:gd name="adj2" fmla="val -44773"/>
              <a:gd name="adj3" fmla="val 16667"/>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00000"/>
                </a:solidFill>
              </a:rPr>
              <a:t>Positional parameters</a:t>
            </a:r>
            <a:endParaRPr lang="en-US" sz="2000" dirty="0">
              <a:solidFill>
                <a:srgbClr val="C00000"/>
              </a:solidFill>
            </a:endParaRPr>
          </a:p>
        </p:txBody>
      </p:sp>
      <p:sp>
        <p:nvSpPr>
          <p:cNvPr id="7" name="Rounded Rectangle 6"/>
          <p:cNvSpPr/>
          <p:nvPr/>
        </p:nvSpPr>
        <p:spPr>
          <a:xfrm>
            <a:off x="3505200" y="4953000"/>
            <a:ext cx="6858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191000" y="4953000"/>
            <a:ext cx="1524000" cy="519545"/>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6519370" y="5486400"/>
            <a:ext cx="1481630" cy="762000"/>
          </a:xfrm>
          <a:prstGeom prst="wedgeRoundRectCallout">
            <a:avLst>
              <a:gd name="adj1" fmla="val -137736"/>
              <a:gd name="adj2" fmla="val -48409"/>
              <a:gd name="adj3" fmla="val 16667"/>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00000"/>
                </a:solidFill>
              </a:rPr>
              <a:t>Keyword  parameters</a:t>
            </a:r>
            <a:endParaRPr lang="en-US" sz="2000" dirty="0">
              <a:solidFill>
                <a:srgbClr val="C00000"/>
              </a:solidFill>
            </a:endParaRPr>
          </a:p>
        </p:txBody>
      </p:sp>
    </p:spTree>
    <p:extLst>
      <p:ext uri="{BB962C8B-B14F-4D97-AF65-F5344CB8AC3E}">
        <p14:creationId xmlns:p14="http://schemas.microsoft.com/office/powerpoint/2010/main" val="395757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Macro Calls</a:t>
            </a:r>
          </a:p>
        </p:txBody>
      </p:sp>
      <p:sp>
        <p:nvSpPr>
          <p:cNvPr id="3" name="Content Placeholder 2"/>
          <p:cNvSpPr>
            <a:spLocks noGrp="1"/>
          </p:cNvSpPr>
          <p:nvPr>
            <p:ph idx="1"/>
          </p:nvPr>
        </p:nvSpPr>
        <p:spPr/>
        <p:txBody>
          <a:bodyPr>
            <a:normAutofit/>
          </a:bodyPr>
          <a:lstStyle/>
          <a:p>
            <a:r>
              <a:rPr lang="en-US" dirty="0"/>
              <a:t>A model statement in a macro may constitute </a:t>
            </a:r>
            <a:r>
              <a:rPr lang="en-US" dirty="0">
                <a:solidFill>
                  <a:schemeClr val="accent1"/>
                </a:solidFill>
              </a:rPr>
              <a:t>a call on another </a:t>
            </a:r>
            <a:r>
              <a:rPr lang="en-US" dirty="0"/>
              <a:t>macro. Such a call is known as a nested macro call.</a:t>
            </a:r>
          </a:p>
          <a:p>
            <a:endParaRPr lang="en-US" dirty="0"/>
          </a:p>
          <a:p>
            <a:r>
              <a:rPr lang="en-US" dirty="0" smtClean="0"/>
              <a:t>The </a:t>
            </a:r>
            <a:r>
              <a:rPr lang="en-US" dirty="0"/>
              <a:t>macro </a:t>
            </a:r>
            <a:r>
              <a:rPr lang="en-US" dirty="0">
                <a:solidFill>
                  <a:schemeClr val="accent1"/>
                </a:solidFill>
              </a:rPr>
              <a:t>that contains </a:t>
            </a:r>
            <a:r>
              <a:rPr lang="en-US" dirty="0"/>
              <a:t>the nested call as the </a:t>
            </a:r>
            <a:r>
              <a:rPr lang="en-US" dirty="0">
                <a:solidFill>
                  <a:schemeClr val="accent1"/>
                </a:solidFill>
              </a:rPr>
              <a:t>outer macro </a:t>
            </a:r>
            <a:r>
              <a:rPr lang="en-US" dirty="0"/>
              <a:t>and the macro </a:t>
            </a:r>
            <a:r>
              <a:rPr lang="en-US" dirty="0">
                <a:solidFill>
                  <a:srgbClr val="FF0000"/>
                </a:solidFill>
              </a:rPr>
              <a:t>that is called </a:t>
            </a:r>
            <a:r>
              <a:rPr lang="en-US" dirty="0"/>
              <a:t>in the nested call as the </a:t>
            </a:r>
            <a:r>
              <a:rPr lang="en-US" dirty="0">
                <a:solidFill>
                  <a:srgbClr val="FF0000"/>
                </a:solidFill>
              </a:rPr>
              <a:t>inner macro</a:t>
            </a:r>
            <a:r>
              <a:rPr lang="en-US" dirty="0"/>
              <a:t>.</a:t>
            </a:r>
          </a:p>
          <a:p>
            <a:endParaRPr lang="en-US" dirty="0"/>
          </a:p>
          <a:p>
            <a:r>
              <a:rPr lang="en-US" dirty="0"/>
              <a:t>The macro preprocessor performs expansion of nested macro calls using the </a:t>
            </a:r>
            <a:r>
              <a:rPr lang="en-US" dirty="0">
                <a:solidFill>
                  <a:schemeClr val="accent1"/>
                </a:solidFill>
              </a:rPr>
              <a:t>last-in first-out (LIFO) rule</a:t>
            </a:r>
            <a:r>
              <a:rPr lang="en-US" dirty="0"/>
              <a:t>. </a:t>
            </a:r>
            <a:endParaRPr lang="en-US" dirty="0" smtClean="0"/>
          </a:p>
          <a:p>
            <a:endParaRPr lang="en-US" dirty="0"/>
          </a:p>
          <a:p>
            <a:pPr marL="0" indent="0">
              <a:buNone/>
            </a:pPr>
            <a:r>
              <a:rPr lang="en-US" dirty="0">
                <a:solidFill>
                  <a:srgbClr val="FF0000"/>
                </a:solidFill>
              </a:rPr>
              <a:t>Define two macros of your choice to illustrate nested calls to these macros. </a:t>
            </a:r>
            <a:r>
              <a:rPr lang="en-US" dirty="0" smtClean="0">
                <a:solidFill>
                  <a:srgbClr val="FF0000"/>
                </a:solidFill>
              </a:rPr>
              <a:t>Also show </a:t>
            </a:r>
            <a:r>
              <a:rPr lang="en-US" dirty="0">
                <a:solidFill>
                  <a:srgbClr val="FF0000"/>
                </a:solidFill>
              </a:rPr>
              <a:t>their corresponding </a:t>
            </a:r>
            <a:r>
              <a:rPr lang="en-US" dirty="0" smtClean="0">
                <a:solidFill>
                  <a:srgbClr val="FF0000"/>
                </a:solidFill>
              </a:rPr>
              <a:t>expansion. (Winter 15)</a:t>
            </a:r>
            <a:endParaRPr lang="en-US" dirty="0">
              <a:solidFill>
                <a:srgbClr val="FF0000"/>
              </a:solidFill>
            </a:endParaRPr>
          </a:p>
        </p:txBody>
      </p:sp>
    </p:spTree>
    <p:extLst>
      <p:ext uri="{BB962C8B-B14F-4D97-AF65-F5344CB8AC3E}">
        <p14:creationId xmlns:p14="http://schemas.microsoft.com/office/powerpoint/2010/main" val="381380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Macro Calls</a:t>
            </a:r>
          </a:p>
        </p:txBody>
      </p:sp>
      <p:graphicFrame>
        <p:nvGraphicFramePr>
          <p:cNvPr id="5" name="Table 4"/>
          <p:cNvGraphicFramePr>
            <a:graphicFrameLocks noGrp="1"/>
          </p:cNvGraphicFramePr>
          <p:nvPr>
            <p:extLst>
              <p:ext uri="{D42A27DB-BD31-4B8C-83A1-F6EECF244321}">
                <p14:modId xmlns:p14="http://schemas.microsoft.com/office/powerpoint/2010/main" val="3841294440"/>
              </p:ext>
            </p:extLst>
          </p:nvPr>
        </p:nvGraphicFramePr>
        <p:xfrm>
          <a:off x="349827" y="1066800"/>
          <a:ext cx="4533900" cy="2057400"/>
        </p:xfrm>
        <a:graphic>
          <a:graphicData uri="http://schemas.openxmlformats.org/drawingml/2006/table">
            <a:tbl>
              <a:tblPr firstRow="1" firstCol="1" bandRow="1">
                <a:tableStyleId>{0E3FDE45-AF77-4B5C-9715-49D594BDF05E}</a:tableStyleId>
              </a:tblPr>
              <a:tblGrid>
                <a:gridCol w="1231819">
                  <a:extLst>
                    <a:ext uri="{9D8B030D-6E8A-4147-A177-3AD203B41FA5}">
                      <a16:colId xmlns:a16="http://schemas.microsoft.com/office/drawing/2014/main" val="20000"/>
                    </a:ext>
                  </a:extLst>
                </a:gridCol>
                <a:gridCol w="3302081">
                  <a:extLst>
                    <a:ext uri="{9D8B030D-6E8A-4147-A177-3AD203B41FA5}">
                      <a16:colId xmlns:a16="http://schemas.microsoft.com/office/drawing/2014/main" val="20001"/>
                    </a:ext>
                  </a:extLst>
                </a:gridCol>
              </a:tblGrid>
              <a:tr h="279959">
                <a:tc>
                  <a:txBody>
                    <a:bodyPr/>
                    <a:lstStyle/>
                    <a:p>
                      <a:pPr marL="0" marR="0" algn="just">
                        <a:lnSpc>
                          <a:spcPct val="125000"/>
                        </a:lnSpc>
                        <a:spcBef>
                          <a:spcPts val="400"/>
                        </a:spcBef>
                        <a:spcAft>
                          <a:spcPts val="400"/>
                        </a:spcAft>
                      </a:pPr>
                      <a:r>
                        <a:rPr lang="en-US" sz="1800" dirty="0">
                          <a:effectLst/>
                        </a:rPr>
                        <a:t>MACRO</a:t>
                      </a:r>
                      <a:endParaRPr lang="en-US" sz="1800" b="1"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 </a:t>
                      </a:r>
                      <a:endParaRPr lang="en-US" sz="1800" b="1" dirty="0">
                        <a:effectLst/>
                        <a:latin typeface="Courier New"/>
                        <a:ea typeface="Times New Roman"/>
                      </a:endParaRPr>
                    </a:p>
                  </a:txBody>
                  <a:tcPr marL="68580" marR="68580" marT="0" marB="0"/>
                </a:tc>
                <a:extLst>
                  <a:ext uri="{0D108BD9-81ED-4DB2-BD59-A6C34878D82A}">
                    <a16:rowId xmlns:a16="http://schemas.microsoft.com/office/drawing/2014/main" val="10000"/>
                  </a:ext>
                </a:extLst>
              </a:tr>
              <a:tr h="279959">
                <a:tc>
                  <a:txBody>
                    <a:bodyPr/>
                    <a:lstStyle/>
                    <a:p>
                      <a:pPr marL="0" marR="0" algn="just">
                        <a:lnSpc>
                          <a:spcPct val="125000"/>
                        </a:lnSpc>
                        <a:spcBef>
                          <a:spcPts val="400"/>
                        </a:spcBef>
                        <a:spcAft>
                          <a:spcPts val="400"/>
                        </a:spcAft>
                      </a:pPr>
                      <a:r>
                        <a:rPr lang="en-US" sz="1800" b="0" dirty="0" smtClean="0">
                          <a:effectLst/>
                        </a:rPr>
                        <a:t>COMPUTE</a:t>
                      </a:r>
                      <a:endParaRPr lang="en-US" sz="1800" b="0" dirty="0">
                        <a:solidFill>
                          <a:srgbClr val="FF0000"/>
                        </a:solidFill>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smtClean="0">
                          <a:effectLst/>
                        </a:rPr>
                        <a:t>&amp;FIRST, &amp; SECOND</a:t>
                      </a:r>
                      <a:endParaRPr lang="en-US" sz="1800" b="1" dirty="0">
                        <a:solidFill>
                          <a:srgbClr val="FF0000"/>
                        </a:solidFill>
                        <a:effectLst/>
                        <a:latin typeface="Courier New"/>
                        <a:ea typeface="Times New Roman"/>
                      </a:endParaRPr>
                    </a:p>
                  </a:txBody>
                  <a:tcPr marL="68580" marR="68580" marT="0" marB="0"/>
                </a:tc>
                <a:extLst>
                  <a:ext uri="{0D108BD9-81ED-4DB2-BD59-A6C34878D82A}">
                    <a16:rowId xmlns:a16="http://schemas.microsoft.com/office/drawing/2014/main" val="10001"/>
                  </a:ext>
                </a:extLst>
              </a:tr>
              <a:tr h="279959">
                <a:tc>
                  <a:txBody>
                    <a:bodyPr/>
                    <a:lstStyle/>
                    <a:p>
                      <a:pPr marL="0" marR="0" algn="just">
                        <a:lnSpc>
                          <a:spcPct val="125000"/>
                        </a:lnSpc>
                        <a:spcBef>
                          <a:spcPts val="400"/>
                        </a:spcBef>
                        <a:spcAft>
                          <a:spcPts val="400"/>
                        </a:spcAft>
                      </a:pPr>
                      <a:r>
                        <a:rPr lang="en-US" sz="1800" b="0" dirty="0">
                          <a:effectLst/>
                        </a:rPr>
                        <a:t>MOVEM</a:t>
                      </a:r>
                      <a:endParaRPr lang="en-US" sz="1800" b="0"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BREG, TMP</a:t>
                      </a:r>
                      <a:endParaRPr lang="en-US" sz="1800" b="1" dirty="0">
                        <a:effectLst/>
                        <a:latin typeface="Courier New"/>
                        <a:ea typeface="Times New Roman"/>
                      </a:endParaRPr>
                    </a:p>
                  </a:txBody>
                  <a:tcPr marL="68580" marR="68580" marT="0" marB="0"/>
                </a:tc>
                <a:extLst>
                  <a:ext uri="{0D108BD9-81ED-4DB2-BD59-A6C34878D82A}">
                    <a16:rowId xmlns:a16="http://schemas.microsoft.com/office/drawing/2014/main" val="10002"/>
                  </a:ext>
                </a:extLst>
              </a:tr>
              <a:tr h="279959">
                <a:tc>
                  <a:txBody>
                    <a:bodyPr/>
                    <a:lstStyle/>
                    <a:p>
                      <a:pPr marL="0" marR="0" algn="just">
                        <a:lnSpc>
                          <a:spcPct val="125000"/>
                        </a:lnSpc>
                        <a:spcBef>
                          <a:spcPts val="400"/>
                        </a:spcBef>
                        <a:spcAft>
                          <a:spcPts val="400"/>
                        </a:spcAft>
                      </a:pPr>
                      <a:r>
                        <a:rPr lang="en-US" sz="1800" b="0" dirty="0">
                          <a:effectLst/>
                        </a:rPr>
                        <a:t>INCR_D</a:t>
                      </a:r>
                      <a:endParaRPr lang="en-US" sz="1800" b="0" dirty="0">
                        <a:solidFill>
                          <a:srgbClr val="FF0000"/>
                        </a:solidFill>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&amp;FIRST, &amp; SECOND, </a:t>
                      </a:r>
                      <a:r>
                        <a:rPr lang="en-US" sz="1800" dirty="0" smtClean="0">
                          <a:effectLst/>
                        </a:rPr>
                        <a:t>&amp;REG=BREG</a:t>
                      </a:r>
                      <a:endParaRPr lang="en-US" sz="1800" b="1" dirty="0">
                        <a:solidFill>
                          <a:srgbClr val="FF0000"/>
                        </a:solidFill>
                        <a:effectLst/>
                        <a:latin typeface="Courier New"/>
                        <a:ea typeface="Times New Roman"/>
                      </a:endParaRPr>
                    </a:p>
                  </a:txBody>
                  <a:tcPr marL="68580" marR="68580" marT="0" marB="0"/>
                </a:tc>
                <a:extLst>
                  <a:ext uri="{0D108BD9-81ED-4DB2-BD59-A6C34878D82A}">
                    <a16:rowId xmlns:a16="http://schemas.microsoft.com/office/drawing/2014/main" val="10003"/>
                  </a:ext>
                </a:extLst>
              </a:tr>
              <a:tr h="279959">
                <a:tc>
                  <a:txBody>
                    <a:bodyPr/>
                    <a:lstStyle/>
                    <a:p>
                      <a:pPr marL="0" marR="0" algn="just">
                        <a:lnSpc>
                          <a:spcPct val="125000"/>
                        </a:lnSpc>
                        <a:spcBef>
                          <a:spcPts val="400"/>
                        </a:spcBef>
                        <a:spcAft>
                          <a:spcPts val="400"/>
                        </a:spcAft>
                      </a:pPr>
                      <a:r>
                        <a:rPr lang="en-US" sz="1800" b="0" dirty="0">
                          <a:effectLst/>
                        </a:rPr>
                        <a:t>MOVER</a:t>
                      </a:r>
                      <a:endParaRPr lang="en-US" sz="1800" b="0"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BREG, TMP</a:t>
                      </a:r>
                      <a:endParaRPr lang="en-US" sz="1800" b="1" dirty="0">
                        <a:effectLst/>
                        <a:latin typeface="Courier New"/>
                        <a:ea typeface="Times New Roman"/>
                      </a:endParaRPr>
                    </a:p>
                  </a:txBody>
                  <a:tcPr marL="68580" marR="68580" marT="0" marB="0"/>
                </a:tc>
                <a:extLst>
                  <a:ext uri="{0D108BD9-81ED-4DB2-BD59-A6C34878D82A}">
                    <a16:rowId xmlns:a16="http://schemas.microsoft.com/office/drawing/2014/main" val="10004"/>
                  </a:ext>
                </a:extLst>
              </a:tr>
              <a:tr h="279959">
                <a:tc>
                  <a:txBody>
                    <a:bodyPr/>
                    <a:lstStyle/>
                    <a:p>
                      <a:pPr marL="0" marR="0" algn="just">
                        <a:lnSpc>
                          <a:spcPct val="125000"/>
                        </a:lnSpc>
                        <a:spcBef>
                          <a:spcPts val="400"/>
                        </a:spcBef>
                        <a:spcAft>
                          <a:spcPts val="400"/>
                        </a:spcAft>
                      </a:pPr>
                      <a:r>
                        <a:rPr lang="en-US" sz="1800" b="0" dirty="0">
                          <a:effectLst/>
                        </a:rPr>
                        <a:t>MEND</a:t>
                      </a:r>
                      <a:endParaRPr lang="en-US" sz="1800" b="0"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 </a:t>
                      </a:r>
                      <a:endParaRPr lang="en-US" sz="1800" b="1" dirty="0">
                        <a:effectLst/>
                        <a:latin typeface="Courier New"/>
                        <a:ea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295853722"/>
              </p:ext>
            </p:extLst>
          </p:nvPr>
        </p:nvGraphicFramePr>
        <p:xfrm>
          <a:off x="322118" y="3962400"/>
          <a:ext cx="5261263" cy="2290578"/>
        </p:xfrm>
        <a:graphic>
          <a:graphicData uri="http://schemas.openxmlformats.org/drawingml/2006/table">
            <a:tbl>
              <a:tblPr firstRow="1" bandRow="1">
                <a:tableStyleId>{0E3FDE45-AF77-4B5C-9715-49D594BDF05E}</a:tableStyleId>
              </a:tblPr>
              <a:tblGrid>
                <a:gridCol w="1054528">
                  <a:extLst>
                    <a:ext uri="{9D8B030D-6E8A-4147-A177-3AD203B41FA5}">
                      <a16:colId xmlns:a16="http://schemas.microsoft.com/office/drawing/2014/main" val="20000"/>
                    </a:ext>
                  </a:extLst>
                </a:gridCol>
                <a:gridCol w="1054528">
                  <a:extLst>
                    <a:ext uri="{9D8B030D-6E8A-4147-A177-3AD203B41FA5}">
                      <a16:colId xmlns:a16="http://schemas.microsoft.com/office/drawing/2014/main" val="20001"/>
                    </a:ext>
                  </a:extLst>
                </a:gridCol>
                <a:gridCol w="3152207">
                  <a:extLst>
                    <a:ext uri="{9D8B030D-6E8A-4147-A177-3AD203B41FA5}">
                      <a16:colId xmlns:a16="http://schemas.microsoft.com/office/drawing/2014/main" val="20002"/>
                    </a:ext>
                  </a:extLst>
                </a:gridCol>
              </a:tblGrid>
              <a:tr h="381763">
                <a:tc gridSpan="3">
                  <a:txBody>
                    <a:bodyPr/>
                    <a:lstStyle/>
                    <a:p>
                      <a:r>
                        <a:rPr lang="en-US" sz="1800" dirty="0" smtClean="0"/>
                        <a:t>MACRO</a:t>
                      </a:r>
                      <a:endParaRPr lang="en-US" sz="1800" b="1"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81763">
                <a:tc>
                  <a:txBody>
                    <a:bodyPr/>
                    <a:lstStyle/>
                    <a:p>
                      <a:r>
                        <a:rPr lang="en-US" sz="1800" dirty="0" smtClean="0"/>
                        <a:t>INCR_D</a:t>
                      </a:r>
                      <a:endParaRPr lang="en-US" sz="1800" b="1" dirty="0"/>
                    </a:p>
                  </a:txBody>
                  <a:tcPr/>
                </a:tc>
                <a:tc gridSpan="2">
                  <a:txBody>
                    <a:bodyPr/>
                    <a:lstStyle/>
                    <a:p>
                      <a:r>
                        <a:rPr lang="en-US" sz="1800" dirty="0" smtClean="0"/>
                        <a:t>&amp;MEM_VAL=,  &amp;INCR_VAL=,</a:t>
                      </a:r>
                      <a:r>
                        <a:rPr lang="en-US" sz="1800" baseline="0" dirty="0" smtClean="0"/>
                        <a:t> </a:t>
                      </a:r>
                      <a:r>
                        <a:rPr lang="en-US" sz="1800" b="0" baseline="0" dirty="0" smtClean="0">
                          <a:solidFill>
                            <a:schemeClr val="tx1"/>
                          </a:solidFill>
                        </a:rPr>
                        <a:t>&amp;REG=BREG</a:t>
                      </a:r>
                      <a:endParaRPr lang="en-US" sz="1800" b="0"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10001"/>
                  </a:ext>
                </a:extLst>
              </a:tr>
              <a:tr h="381763">
                <a:tc>
                  <a:txBody>
                    <a:bodyPr/>
                    <a:lstStyle/>
                    <a:p>
                      <a:pPr marL="0" marR="0" algn="just">
                        <a:lnSpc>
                          <a:spcPct val="115000"/>
                        </a:lnSpc>
                        <a:spcBef>
                          <a:spcPts val="0"/>
                        </a:spcBef>
                        <a:spcAft>
                          <a:spcPts val="0"/>
                        </a:spcAft>
                      </a:pPr>
                      <a:r>
                        <a:rPr lang="en-US" sz="1800" dirty="0">
                          <a:effectLst/>
                        </a:rPr>
                        <a:t>MOVER</a:t>
                      </a:r>
                      <a:endParaRPr lang="en-US" sz="18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&amp;REG</a:t>
                      </a:r>
                      <a:endParaRPr lang="en-US" sz="18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&amp;MEM_VAL</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81763">
                <a:tc>
                  <a:txBody>
                    <a:bodyPr/>
                    <a:lstStyle/>
                    <a:p>
                      <a:pPr marL="0" marR="0" algn="just">
                        <a:lnSpc>
                          <a:spcPct val="115000"/>
                        </a:lnSpc>
                        <a:spcBef>
                          <a:spcPts val="0"/>
                        </a:spcBef>
                        <a:spcAft>
                          <a:spcPts val="0"/>
                        </a:spcAft>
                      </a:pPr>
                      <a:r>
                        <a:rPr lang="en-US" sz="1800" dirty="0">
                          <a:effectLst/>
                        </a:rPr>
                        <a:t>ADD</a:t>
                      </a:r>
                      <a:endParaRPr lang="en-US" sz="18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&amp;REG</a:t>
                      </a:r>
                      <a:endParaRPr lang="en-US" sz="18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&amp;INC_VAL</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381763">
                <a:tc>
                  <a:txBody>
                    <a:bodyPr/>
                    <a:lstStyle/>
                    <a:p>
                      <a:pPr marL="0" marR="0" algn="just">
                        <a:lnSpc>
                          <a:spcPct val="115000"/>
                        </a:lnSpc>
                        <a:spcBef>
                          <a:spcPts val="0"/>
                        </a:spcBef>
                        <a:spcAft>
                          <a:spcPts val="0"/>
                        </a:spcAft>
                      </a:pPr>
                      <a:r>
                        <a:rPr lang="en-US" sz="1800" dirty="0">
                          <a:effectLst/>
                        </a:rPr>
                        <a:t>MOVEM</a:t>
                      </a:r>
                      <a:endParaRPr lang="en-US" sz="18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&amp;REG</a:t>
                      </a:r>
                      <a:endParaRPr lang="en-US" sz="1800" b="1"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800" dirty="0">
                          <a:effectLst/>
                        </a:rPr>
                        <a:t>&amp;MEM_VAL</a:t>
                      </a:r>
                      <a:endParaRPr lang="en-US" sz="1800" b="1"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381763">
                <a:tc>
                  <a:txBody>
                    <a:bodyPr/>
                    <a:lstStyle/>
                    <a:p>
                      <a:r>
                        <a:rPr lang="en-US" sz="1800" dirty="0" smtClean="0"/>
                        <a:t>MEND</a:t>
                      </a:r>
                      <a:endParaRPr lang="en-US" sz="1800" b="1" dirty="0"/>
                    </a:p>
                  </a:txBody>
                  <a:tcPr/>
                </a:tc>
                <a:tc>
                  <a:txBody>
                    <a:bodyPr/>
                    <a:lstStyle/>
                    <a:p>
                      <a:endParaRPr lang="en-US" sz="1800" b="1" dirty="0"/>
                    </a:p>
                  </a:txBody>
                  <a:tcPr/>
                </a:tc>
                <a:tc>
                  <a:txBody>
                    <a:bodyPr/>
                    <a:lstStyle/>
                    <a:p>
                      <a:endParaRPr lang="en-US" sz="1800" b="1" dirty="0"/>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46745151"/>
              </p:ext>
            </p:extLst>
          </p:nvPr>
        </p:nvGraphicFramePr>
        <p:xfrm>
          <a:off x="5583381" y="1405431"/>
          <a:ext cx="3432050" cy="2175968"/>
        </p:xfrm>
        <a:graphic>
          <a:graphicData uri="http://schemas.openxmlformats.org/drawingml/2006/table">
            <a:tbl>
              <a:tblPr firstRow="1" firstCol="1" bandRow="1">
                <a:tableStyleId>{5FD0F851-EC5A-4D38-B0AD-8093EC10F338}</a:tableStyleId>
              </a:tblPr>
              <a:tblGrid>
                <a:gridCol w="327101">
                  <a:extLst>
                    <a:ext uri="{9D8B030D-6E8A-4147-A177-3AD203B41FA5}">
                      <a16:colId xmlns:a16="http://schemas.microsoft.com/office/drawing/2014/main" val="20000"/>
                    </a:ext>
                  </a:extLst>
                </a:gridCol>
                <a:gridCol w="1057282">
                  <a:extLst>
                    <a:ext uri="{9D8B030D-6E8A-4147-A177-3AD203B41FA5}">
                      <a16:colId xmlns:a16="http://schemas.microsoft.com/office/drawing/2014/main" val="20001"/>
                    </a:ext>
                  </a:extLst>
                </a:gridCol>
                <a:gridCol w="2047667">
                  <a:extLst>
                    <a:ext uri="{9D8B030D-6E8A-4147-A177-3AD203B41FA5}">
                      <a16:colId xmlns:a16="http://schemas.microsoft.com/office/drawing/2014/main" val="20002"/>
                    </a:ext>
                  </a:extLst>
                </a:gridCol>
              </a:tblGrid>
              <a:tr h="399206">
                <a:tc>
                  <a:txBody>
                    <a:bodyPr/>
                    <a:lstStyle/>
                    <a:p>
                      <a:pPr marL="0" marR="0" algn="r">
                        <a:lnSpc>
                          <a:spcPct val="125000"/>
                        </a:lnSpc>
                        <a:spcBef>
                          <a:spcPts val="400"/>
                        </a:spcBef>
                        <a:spcAft>
                          <a:spcPts val="400"/>
                        </a:spcAft>
                      </a:pPr>
                      <a:r>
                        <a:rPr lang="en-US" sz="1800" dirty="0">
                          <a:effectLst/>
                        </a:rPr>
                        <a:t>+</a:t>
                      </a:r>
                      <a:endParaRPr lang="en-US" sz="1800" b="1" dirty="0">
                        <a:effectLst/>
                        <a:latin typeface="Courier New"/>
                        <a:ea typeface="Times New Roman"/>
                      </a:endParaRPr>
                    </a:p>
                  </a:txBody>
                  <a:tcPr marL="68580" marR="68580" marT="0" marB="0"/>
                </a:tc>
                <a:tc>
                  <a:txBody>
                    <a:bodyPr/>
                    <a:lstStyle/>
                    <a:p>
                      <a:pPr marL="0" marR="0">
                        <a:lnSpc>
                          <a:spcPct val="125000"/>
                        </a:lnSpc>
                        <a:spcBef>
                          <a:spcPts val="400"/>
                        </a:spcBef>
                        <a:spcAft>
                          <a:spcPts val="400"/>
                        </a:spcAft>
                      </a:pPr>
                      <a:r>
                        <a:rPr lang="en-US" sz="1800" b="0" dirty="0">
                          <a:effectLst/>
                        </a:rPr>
                        <a:t>MOVEM</a:t>
                      </a:r>
                      <a:endParaRPr lang="en-US" sz="1800" b="0"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b="0" dirty="0">
                          <a:effectLst/>
                        </a:rPr>
                        <a:t>BREG, TMP</a:t>
                      </a:r>
                      <a:endParaRPr lang="en-US" sz="1800" b="0" dirty="0">
                        <a:effectLst/>
                        <a:latin typeface="Courier New"/>
                        <a:ea typeface="Times New Roman"/>
                      </a:endParaRPr>
                    </a:p>
                  </a:txBody>
                  <a:tcPr marL="68580" marR="68580" marT="0" marB="0"/>
                </a:tc>
                <a:extLst>
                  <a:ext uri="{0D108BD9-81ED-4DB2-BD59-A6C34878D82A}">
                    <a16:rowId xmlns:a16="http://schemas.microsoft.com/office/drawing/2014/main" val="10000"/>
                  </a:ext>
                </a:extLst>
              </a:tr>
              <a:tr h="424385">
                <a:tc>
                  <a:txBody>
                    <a:bodyPr/>
                    <a:lstStyle/>
                    <a:p>
                      <a:pPr marL="0" marR="0" algn="r">
                        <a:lnSpc>
                          <a:spcPct val="125000"/>
                        </a:lnSpc>
                        <a:spcBef>
                          <a:spcPts val="400"/>
                        </a:spcBef>
                        <a:spcAft>
                          <a:spcPts val="400"/>
                        </a:spcAft>
                      </a:pPr>
                      <a:r>
                        <a:rPr lang="en-US" sz="1800">
                          <a:effectLst/>
                        </a:rPr>
                        <a:t>+</a:t>
                      </a:r>
                      <a:endParaRPr lang="en-US" sz="1800" b="1">
                        <a:effectLst/>
                        <a:latin typeface="Courier New"/>
                        <a:ea typeface="Times New Roman"/>
                      </a:endParaRPr>
                    </a:p>
                  </a:txBody>
                  <a:tcPr marL="68580" marR="68580" marT="0" marB="0"/>
                </a:tc>
                <a:tc>
                  <a:txBody>
                    <a:bodyPr/>
                    <a:lstStyle/>
                    <a:p>
                      <a:pPr marL="0" marR="0">
                        <a:lnSpc>
                          <a:spcPct val="125000"/>
                        </a:lnSpc>
                        <a:spcBef>
                          <a:spcPts val="400"/>
                        </a:spcBef>
                        <a:spcAft>
                          <a:spcPts val="400"/>
                        </a:spcAft>
                      </a:pPr>
                      <a:r>
                        <a:rPr lang="en-US" sz="1800" dirty="0">
                          <a:effectLst/>
                        </a:rPr>
                        <a:t>MOVER</a:t>
                      </a:r>
                      <a:endParaRPr lang="en-US" sz="1800" b="1"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BREG, X</a:t>
                      </a:r>
                      <a:endParaRPr lang="en-US" sz="1800" b="1" dirty="0">
                        <a:effectLst/>
                        <a:latin typeface="Courier New"/>
                        <a:ea typeface="Times New Roman"/>
                      </a:endParaRPr>
                    </a:p>
                  </a:txBody>
                  <a:tcPr marL="68580" marR="68580" marT="0" marB="0"/>
                </a:tc>
                <a:extLst>
                  <a:ext uri="{0D108BD9-81ED-4DB2-BD59-A6C34878D82A}">
                    <a16:rowId xmlns:a16="http://schemas.microsoft.com/office/drawing/2014/main" val="10001"/>
                  </a:ext>
                </a:extLst>
              </a:tr>
              <a:tr h="449564">
                <a:tc>
                  <a:txBody>
                    <a:bodyPr/>
                    <a:lstStyle/>
                    <a:p>
                      <a:pPr marL="0" marR="0" algn="r">
                        <a:lnSpc>
                          <a:spcPct val="125000"/>
                        </a:lnSpc>
                        <a:spcBef>
                          <a:spcPts val="400"/>
                        </a:spcBef>
                        <a:spcAft>
                          <a:spcPts val="400"/>
                        </a:spcAft>
                      </a:pPr>
                      <a:r>
                        <a:rPr lang="en-US" sz="1800" dirty="0">
                          <a:effectLst/>
                        </a:rPr>
                        <a:t>+</a:t>
                      </a:r>
                      <a:endParaRPr lang="en-US" sz="1800" b="1" dirty="0">
                        <a:effectLst/>
                        <a:latin typeface="Courier New"/>
                        <a:ea typeface="Times New Roman"/>
                      </a:endParaRPr>
                    </a:p>
                  </a:txBody>
                  <a:tcPr marL="68580" marR="68580" marT="0" marB="0"/>
                </a:tc>
                <a:tc>
                  <a:txBody>
                    <a:bodyPr/>
                    <a:lstStyle/>
                    <a:p>
                      <a:pPr marL="0" marR="0">
                        <a:lnSpc>
                          <a:spcPct val="125000"/>
                        </a:lnSpc>
                        <a:spcBef>
                          <a:spcPts val="400"/>
                        </a:spcBef>
                        <a:spcAft>
                          <a:spcPts val="400"/>
                        </a:spcAft>
                      </a:pPr>
                      <a:r>
                        <a:rPr lang="en-US" sz="1800" dirty="0">
                          <a:effectLst/>
                        </a:rPr>
                        <a:t>ADD</a:t>
                      </a:r>
                      <a:endParaRPr lang="en-US" sz="1800" b="1"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BREG, Y</a:t>
                      </a:r>
                      <a:endParaRPr lang="en-US" sz="1800" b="1" dirty="0">
                        <a:effectLst/>
                        <a:latin typeface="Courier New"/>
                        <a:ea typeface="Times New Roman"/>
                      </a:endParaRPr>
                    </a:p>
                  </a:txBody>
                  <a:tcPr marL="68580" marR="68580" marT="0" marB="0"/>
                </a:tc>
                <a:extLst>
                  <a:ext uri="{0D108BD9-81ED-4DB2-BD59-A6C34878D82A}">
                    <a16:rowId xmlns:a16="http://schemas.microsoft.com/office/drawing/2014/main" val="10002"/>
                  </a:ext>
                </a:extLst>
              </a:tr>
              <a:tr h="402892">
                <a:tc>
                  <a:txBody>
                    <a:bodyPr/>
                    <a:lstStyle/>
                    <a:p>
                      <a:pPr marL="0" marR="0" algn="r">
                        <a:lnSpc>
                          <a:spcPct val="125000"/>
                        </a:lnSpc>
                        <a:spcBef>
                          <a:spcPts val="400"/>
                        </a:spcBef>
                        <a:spcAft>
                          <a:spcPts val="400"/>
                        </a:spcAft>
                      </a:pPr>
                      <a:r>
                        <a:rPr lang="en-US" sz="1800">
                          <a:effectLst/>
                        </a:rPr>
                        <a:t>+</a:t>
                      </a:r>
                      <a:endParaRPr lang="en-US" sz="1800" b="1">
                        <a:effectLst/>
                        <a:latin typeface="Courier New"/>
                        <a:ea typeface="Times New Roman"/>
                      </a:endParaRPr>
                    </a:p>
                  </a:txBody>
                  <a:tcPr marL="68580" marR="68580" marT="0" marB="0"/>
                </a:tc>
                <a:tc>
                  <a:txBody>
                    <a:bodyPr/>
                    <a:lstStyle/>
                    <a:p>
                      <a:pPr marL="0" marR="0">
                        <a:lnSpc>
                          <a:spcPct val="125000"/>
                        </a:lnSpc>
                        <a:spcBef>
                          <a:spcPts val="400"/>
                        </a:spcBef>
                        <a:spcAft>
                          <a:spcPts val="400"/>
                        </a:spcAft>
                      </a:pPr>
                      <a:r>
                        <a:rPr lang="en-US" sz="1800" dirty="0">
                          <a:effectLst/>
                        </a:rPr>
                        <a:t>MOVEM</a:t>
                      </a:r>
                      <a:endParaRPr lang="en-US" sz="1800" b="1"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BREG, X</a:t>
                      </a:r>
                      <a:endParaRPr lang="en-US" sz="1800" b="1" dirty="0">
                        <a:effectLst/>
                        <a:latin typeface="Courier New"/>
                        <a:ea typeface="Times New Roman"/>
                      </a:endParaRPr>
                    </a:p>
                  </a:txBody>
                  <a:tcPr marL="68580" marR="68580" marT="0" marB="0"/>
                </a:tc>
                <a:extLst>
                  <a:ext uri="{0D108BD9-81ED-4DB2-BD59-A6C34878D82A}">
                    <a16:rowId xmlns:a16="http://schemas.microsoft.com/office/drawing/2014/main" val="10003"/>
                  </a:ext>
                </a:extLst>
              </a:tr>
              <a:tr h="499921">
                <a:tc>
                  <a:txBody>
                    <a:bodyPr/>
                    <a:lstStyle/>
                    <a:p>
                      <a:pPr marL="0" marR="0" algn="r">
                        <a:lnSpc>
                          <a:spcPct val="125000"/>
                        </a:lnSpc>
                        <a:spcBef>
                          <a:spcPts val="400"/>
                        </a:spcBef>
                        <a:spcAft>
                          <a:spcPts val="400"/>
                        </a:spcAft>
                      </a:pPr>
                      <a:r>
                        <a:rPr lang="en-US" sz="1800">
                          <a:effectLst/>
                        </a:rPr>
                        <a:t>+</a:t>
                      </a:r>
                      <a:endParaRPr lang="en-US" sz="1800" b="1">
                        <a:effectLst/>
                        <a:latin typeface="Courier New"/>
                        <a:ea typeface="Times New Roman"/>
                      </a:endParaRPr>
                    </a:p>
                  </a:txBody>
                  <a:tcPr marL="68580" marR="68580" marT="0" marB="0"/>
                </a:tc>
                <a:tc>
                  <a:txBody>
                    <a:bodyPr/>
                    <a:lstStyle/>
                    <a:p>
                      <a:pPr marL="0" marR="0">
                        <a:lnSpc>
                          <a:spcPct val="125000"/>
                        </a:lnSpc>
                        <a:spcBef>
                          <a:spcPts val="400"/>
                        </a:spcBef>
                        <a:spcAft>
                          <a:spcPts val="400"/>
                        </a:spcAft>
                      </a:pPr>
                      <a:r>
                        <a:rPr lang="en-US" sz="1800" dirty="0">
                          <a:effectLst/>
                        </a:rPr>
                        <a:t>MOVER</a:t>
                      </a:r>
                      <a:endParaRPr lang="en-US" sz="1800" b="1" dirty="0">
                        <a:effectLst/>
                        <a:latin typeface="Courier New"/>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BREG, TMP</a:t>
                      </a:r>
                      <a:endParaRPr lang="en-US" sz="1800" b="1" dirty="0">
                        <a:effectLst/>
                        <a:latin typeface="Courier New"/>
                        <a:ea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8" name="Rounded Rectangle 7"/>
          <p:cNvSpPr/>
          <p:nvPr/>
        </p:nvSpPr>
        <p:spPr>
          <a:xfrm>
            <a:off x="349827" y="1752600"/>
            <a:ext cx="2621973" cy="342900"/>
          </a:xfrm>
          <a:prstGeom prst="roundRect">
            <a:avLst/>
          </a:prstGeom>
          <a:noFill/>
          <a:ln>
            <a:solidFill>
              <a:srgbClr val="E40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Left Arrow 8"/>
          <p:cNvSpPr/>
          <p:nvPr/>
        </p:nvSpPr>
        <p:spPr>
          <a:xfrm>
            <a:off x="1066800" y="2209800"/>
            <a:ext cx="381000" cy="2438400"/>
          </a:xfrm>
          <a:prstGeom prst="curvedLef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ed Rectangle 9"/>
          <p:cNvSpPr/>
          <p:nvPr/>
        </p:nvSpPr>
        <p:spPr>
          <a:xfrm>
            <a:off x="322118" y="4648200"/>
            <a:ext cx="3640282"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2118" y="2438400"/>
            <a:ext cx="2649682"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300354" y="3731567"/>
            <a:ext cx="2362200" cy="461665"/>
          </a:xfrm>
          <a:prstGeom prst="rect">
            <a:avLst/>
          </a:prstGeom>
          <a:noFill/>
        </p:spPr>
        <p:txBody>
          <a:bodyPr wrap="square" rtlCol="0">
            <a:spAutoFit/>
          </a:bodyPr>
          <a:lstStyle/>
          <a:p>
            <a:r>
              <a:rPr lang="en-US" sz="2400" dirty="0" smtClean="0"/>
              <a:t>Expanded code</a:t>
            </a:r>
            <a:endParaRPr lang="en-US" sz="2400" dirty="0"/>
          </a:p>
        </p:txBody>
      </p:sp>
    </p:spTree>
    <p:extLst>
      <p:ext uri="{BB962C8B-B14F-4D97-AF65-F5344CB8AC3E}">
        <p14:creationId xmlns:p14="http://schemas.microsoft.com/office/powerpoint/2010/main" val="224563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0 0 L 0 0 C 0.02674 0.00394 0.03664 0.00579 0.07257 0.00625 L 0.29532 0.00417 C 0.30035 0.00278 0.30539 0.00093 0.31042 0 C 0.34966 -0.0074 0.30955 0.00232 0.33768 -0.00393 C 0.34028 -0.00463 0.34289 -0.00509 0.34532 -0.00601 C 0.34844 -0.00717 0.35122 -0.00949 0.35434 -0.01018 C 0.36042 -0.01134 0.3665 -0.0125 0.37257 -0.01412 C 0.37674 -0.01527 0.38073 -0.01643 0.38473 -0.01828 C 0.38629 -0.01898 0.38768 -0.01967 0.38924 -0.02014 C 0.40469 -0.025 0.40157 -0.02338 0.41493 -0.02639 L 0.43316 -0.03032 C 0.43976 -0.03171 0.44636 -0.03264 0.45295 -0.03449 C 0.45539 -0.03518 0.45782 -0.03634 0.46042 -0.03634 C 0.4842 -0.03773 0.50799 -0.03773 0.5316 -0.03842 C 0.53768 -0.03912 0.54375 -0.03958 0.54983 -0.04051 C 0.55191 -0.04074 0.55382 -0.04236 0.55591 -0.04259 C 0.5724 -0.04467 0.57448 -0.04444 0.58629 -0.04444 L 0.58629 -0.04444 " pathEditMode="relative" ptsTypes="AAAAAAAAAAAAAAAAAAAA">
                                      <p:cBhvr>
                                        <p:cTn id="33" dur="2000" fill="hold"/>
                                        <p:tgtEl>
                                          <p:spTgt spid="8"/>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 0 L 0 0 C 0.00694 -0.00069 0.01423 -0.00023 0.02118 -0.00208 C 0.02395 -0.00301 0.02586 -0.00671 0.02864 -0.0081 C 0.03263 -0.01018 0.0368 -0.01088 0.04079 -0.01227 C 0.04444 -0.01481 0.04809 -0.01713 0.05138 -0.02037 C 0.0618 -0.02986 0.05052 -0.02384 0.06059 -0.02847 C 0.06198 -0.03032 0.06336 -0.03264 0.0651 -0.03449 C 0.06701 -0.03657 0.06944 -0.03796 0.07118 -0.04051 C 0.07586 -0.04838 0.07986 -0.05972 0.08333 -0.06875 C 0.08611 -0.08819 0.08229 -0.07014 0.08923 -0.08703 C 0.09062 -0.09004 0.09114 -0.09375 0.09236 -0.09699 C 0.09375 -0.10115 0.09548 -0.10509 0.09687 -0.10926 C 0.09757 -0.11111 0.09791 -0.11319 0.09843 -0.11528 C 0.0993 -0.11852 0.10052 -0.12199 0.10138 -0.12523 C 0.10347 -0.1324 0.10312 -0.13379 0.1059 -0.14143 C 0.10677 -0.14375 0.10816 -0.14537 0.10902 -0.14745 C 0.1118 -0.15509 0.11336 -0.16389 0.1151 -0.17176 C 0.11562 -0.17453 0.11614 -0.17708 0.11666 -0.17986 C 0.11736 -0.18472 0.1184 -0.19305 0.11961 -0.19815 C 0.12048 -0.20139 0.1217 -0.20486 0.12257 -0.2081 C 0.12604 -0.23125 0.12343 -0.22222 0.12864 -0.23634 C 0.12916 -0.23981 0.12968 -0.24305 0.1302 -0.24653 C 0.13073 -0.2493 0.13142 -0.25185 0.13177 -0.25463 C 0.13229 -0.25856 0.13454 -0.28981 0.13472 -0.29305 C 0.13541 -0.30301 0.13541 -0.31319 0.13628 -0.32315 C 0.13698 -0.33009 0.13802 -0.3368 0.13923 -0.34352 C 0.1401 -0.34768 0.1401 -0.35254 0.14236 -0.35555 C 0.14948 -0.36504 0.14513 -0.35995 0.1559 -0.36967 C 0.15746 -0.37106 0.15868 -0.37315 0.16059 -0.37384 C 0.1625 -0.37453 0.16458 -0.37523 0.16666 -0.37569 C 0.17291 -0.37754 0.17673 -0.37824 0.18333 -0.37986 C 0.25902 -0.41342 0.34288 -0.38264 0.42257 -0.38379 C 0.42673 -0.38403 0.43073 -0.38518 0.43472 -0.38588 C 0.43941 -0.3868 0.4467 -0.38842 0.45138 -0.38981 C 0.45347 -0.39051 0.45538 -0.39143 0.45746 -0.3919 C 0.4651 -0.39398 0.47257 -0.39768 0.4802 -0.39791 L 0.54079 -0.4 C 0.55642 -0.40208 0.5559 -0.39537 0.5559 -0.40393 L 0.5559 -0.40393 " pathEditMode="relative" ptsTypes="AAAAAAAAAAAAAAAAAAAAAAAAAAAAAAAAAAAAAAAA">
                                      <p:cBhvr>
                                        <p:cTn id="47" dur="2000" fill="hold"/>
                                        <p:tgtEl>
                                          <p:spTgt spid="10"/>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72222E-6 2.22222E-6 L -4.72222E-6 2.22222E-6 L 0.11337 0.00324 C 0.12032 0.00347 0.12726 0.00416 0.13421 0.00509 C 0.18351 0.01203 0.14862 0.00833 0.17257 0.01227 L 0.18282 0.01412 C 0.1981 0.01991 0.18594 0.01551 0.22119 0.02106 C 0.23212 0.02291 0.25053 0.02546 0.25938 0.02662 C 0.26737 0.02754 0.27535 0.02754 0.28299 0.02847 C 0.33924 0.03449 0.27744 0.02847 0.32587 0.03727 C 0.3323 0.03842 0.33872 0.03842 0.34514 0.03912 C 0.34775 0.04074 0.35209 0.04375 0.35539 0.04444 C 0.35973 0.04537 0.36424 0.0456 0.36858 0.04629 C 0.37119 0.04676 0.37344 0.04768 0.37605 0.04791 C 0.38837 0.05092 0.38282 0.04861 0.39671 0.05347 C 0.39827 0.05393 0.39948 0.05463 0.40105 0.05509 C 0.40487 0.05671 0.40921 0.05694 0.41285 0.05879 C 0.41546 0.05995 0.41771 0.06111 0.42032 0.06227 C 0.42414 0.06458 0.42813 0.06736 0.43212 0.06944 C 0.4349 0.07106 0.44098 0.07315 0.44098 0.07338 C 0.44254 0.07407 0.44375 0.07569 0.44532 0.07662 C 0.44931 0.07916 0.45296 0.0787 0.45712 0.08032 C 0.45973 0.08125 0.46216 0.08264 0.46459 0.08379 C 0.46598 0.08449 0.46754 0.08495 0.46893 0.08565 C 0.47101 0.08657 0.47275 0.08842 0.475 0.08912 C 0.47813 0.09051 0.48178 0.09051 0.48525 0.09097 C 0.48768 0.09213 0.48994 0.09375 0.49254 0.09444 C 0.49619 0.09583 0.5106 0.09768 0.51337 0.09815 C 0.51615 0.1 0.51893 0.10231 0.52205 0.10347 C 0.53316 0.10787 0.55938 0.10393 0.56494 0.10347 C 0.57414 0.10116 0.5698 0.10162 0.5783 0.10162 L 0.5783 0.10185 " pathEditMode="relative" rAng="0" ptsTypes="AAAAAAAAAAAAAAAAAAAAAAAAAAAAAAAA">
                                      <p:cBhvr>
                                        <p:cTn id="60" dur="2000" fill="hold"/>
                                        <p:tgtEl>
                                          <p:spTgt spid="11"/>
                                        </p:tgtEl>
                                        <p:attrNameLst>
                                          <p:attrName>ppt_x</p:attrName>
                                          <p:attrName>ppt_y</p:attrName>
                                        </p:attrNameLst>
                                      </p:cBhvr>
                                      <p:rCtr x="28906" y="5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Macro Calls</a:t>
            </a:r>
          </a:p>
        </p:txBody>
      </p:sp>
      <p:sp>
        <p:nvSpPr>
          <p:cNvPr id="12" name="Rectangle 11"/>
          <p:cNvSpPr>
            <a:spLocks noChangeArrowheads="1"/>
          </p:cNvSpPr>
          <p:nvPr/>
        </p:nvSpPr>
        <p:spPr bwMode="auto">
          <a:xfrm>
            <a:off x="225136" y="1143000"/>
            <a:ext cx="54983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mj-lt"/>
                <a:cs typeface="Arial" pitchFamily="34" charset="0"/>
              </a:rPr>
              <a:t>The expanded code for the call  statement </a:t>
            </a:r>
            <a:endParaRPr kumimoji="0" lang="en-US" sz="2400" b="1" i="0" u="none" strike="noStrike" cap="none" normalizeH="0" baseline="0" dirty="0" smtClean="0">
              <a:ln>
                <a:noFill/>
              </a:ln>
              <a:solidFill>
                <a:schemeClr val="tx1"/>
              </a:solidFill>
              <a:effectLst/>
              <a:latin typeface="+mj-lt"/>
              <a:cs typeface="Arial" pitchFamily="34" charset="0"/>
            </a:endParaRPr>
          </a:p>
        </p:txBody>
      </p:sp>
      <p:sp>
        <p:nvSpPr>
          <p:cNvPr id="15" name="Rounded Rectangle 14"/>
          <p:cNvSpPr/>
          <p:nvPr/>
        </p:nvSpPr>
        <p:spPr>
          <a:xfrm>
            <a:off x="3352800" y="1688068"/>
            <a:ext cx="2514600" cy="533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sz="2400" b="1" dirty="0">
                <a:solidFill>
                  <a:srgbClr val="000000"/>
                </a:solidFill>
                <a:cs typeface="Arial" pitchFamily="34" charset="0"/>
              </a:rPr>
              <a:t>COMPUTE    X, Y</a:t>
            </a:r>
            <a:endParaRPr lang="en-US" sz="2400" b="1" dirty="0">
              <a:solidFill>
                <a:schemeClr val="tx1"/>
              </a:solidFill>
              <a:cs typeface="Arial"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3201564998"/>
              </p:ext>
            </p:extLst>
          </p:nvPr>
        </p:nvGraphicFramePr>
        <p:xfrm>
          <a:off x="0" y="3957003"/>
          <a:ext cx="2213264" cy="457200"/>
        </p:xfrm>
        <a:graphic>
          <a:graphicData uri="http://schemas.openxmlformats.org/drawingml/2006/table">
            <a:tbl>
              <a:tblPr firstRow="1" bandRow="1">
                <a:tableStyleId>{D27102A9-8310-4765-A935-A1911B00CA55}</a:tableStyleId>
              </a:tblPr>
              <a:tblGrid>
                <a:gridCol w="2213264">
                  <a:extLst>
                    <a:ext uri="{9D8B030D-6E8A-4147-A177-3AD203B41FA5}">
                      <a16:colId xmlns:a16="http://schemas.microsoft.com/office/drawing/2014/main" val="287707196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u="none" strike="noStrike" kern="1200" cap="none" normalizeH="0" baseline="0" dirty="0" smtClean="0">
                          <a:ln>
                            <a:noFill/>
                          </a:ln>
                          <a:effectLst/>
                        </a:rPr>
                        <a:t>COMPUTE  X , Y           </a:t>
                      </a:r>
                      <a:endParaRPr lang="en-US" sz="2400" dirty="0"/>
                    </a:p>
                  </a:txBody>
                  <a:tcPr/>
                </a:tc>
                <a:extLst>
                  <a:ext uri="{0D108BD9-81ED-4DB2-BD59-A6C34878D82A}">
                    <a16:rowId xmlns:a16="http://schemas.microsoft.com/office/drawing/2014/main" val="3086687636"/>
                  </a:ext>
                </a:extLst>
              </a:tr>
            </a:tbl>
          </a:graphicData>
        </a:graphic>
      </p:graphicFrame>
      <p:sp>
        <p:nvSpPr>
          <p:cNvPr id="19" name="Freeform 18"/>
          <p:cNvSpPr>
            <a:spLocks/>
          </p:cNvSpPr>
          <p:nvPr/>
        </p:nvSpPr>
        <p:spPr bwMode="auto">
          <a:xfrm>
            <a:off x="2213264" y="3200400"/>
            <a:ext cx="311724" cy="1981200"/>
          </a:xfrm>
          <a:custGeom>
            <a:avLst/>
            <a:gdLst>
              <a:gd name="T0" fmla="*/ 953 w 953"/>
              <a:gd name="T1" fmla="*/ 0 h 6040"/>
              <a:gd name="T2" fmla="*/ 477 w 953"/>
              <a:gd name="T3" fmla="*/ 503 h 6040"/>
              <a:gd name="T4" fmla="*/ 477 w 953"/>
              <a:gd name="T5" fmla="*/ 2516 h 6040"/>
              <a:gd name="T6" fmla="*/ 0 w 953"/>
              <a:gd name="T7" fmla="*/ 3020 h 6040"/>
              <a:gd name="T8" fmla="*/ 477 w 953"/>
              <a:gd name="T9" fmla="*/ 3523 h 6040"/>
              <a:gd name="T10" fmla="*/ 477 w 953"/>
              <a:gd name="T11" fmla="*/ 5536 h 6040"/>
              <a:gd name="T12" fmla="*/ 953 w 953"/>
              <a:gd name="T13" fmla="*/ 6040 h 6040"/>
            </a:gdLst>
            <a:ahLst/>
            <a:cxnLst>
              <a:cxn ang="0">
                <a:pos x="T0" y="T1"/>
              </a:cxn>
              <a:cxn ang="0">
                <a:pos x="T2" y="T3"/>
              </a:cxn>
              <a:cxn ang="0">
                <a:pos x="T4" y="T5"/>
              </a:cxn>
              <a:cxn ang="0">
                <a:pos x="T6" y="T7"/>
              </a:cxn>
              <a:cxn ang="0">
                <a:pos x="T8" y="T9"/>
              </a:cxn>
              <a:cxn ang="0">
                <a:pos x="T10" y="T11"/>
              </a:cxn>
              <a:cxn ang="0">
                <a:pos x="T12" y="T13"/>
              </a:cxn>
            </a:cxnLst>
            <a:rect l="0" t="0" r="r" b="b"/>
            <a:pathLst>
              <a:path w="953" h="6040">
                <a:moveTo>
                  <a:pt x="953" y="0"/>
                </a:moveTo>
                <a:cubicBezTo>
                  <a:pt x="690" y="0"/>
                  <a:pt x="477" y="225"/>
                  <a:pt x="477" y="503"/>
                </a:cubicBezTo>
                <a:lnTo>
                  <a:pt x="477" y="2516"/>
                </a:lnTo>
                <a:cubicBezTo>
                  <a:pt x="477" y="2794"/>
                  <a:pt x="263" y="3020"/>
                  <a:pt x="0" y="3020"/>
                </a:cubicBezTo>
                <a:cubicBezTo>
                  <a:pt x="263" y="3020"/>
                  <a:pt x="477" y="3245"/>
                  <a:pt x="477" y="3523"/>
                </a:cubicBezTo>
                <a:lnTo>
                  <a:pt x="477" y="5536"/>
                </a:lnTo>
                <a:cubicBezTo>
                  <a:pt x="477" y="5814"/>
                  <a:pt x="690" y="6040"/>
                  <a:pt x="953" y="6040"/>
                </a:cubicBezTo>
              </a:path>
            </a:pathLst>
          </a:custGeom>
          <a:noFill/>
          <a:ln w="7"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b="1" dirty="0">
              <a:latin typeface="+mj-lt"/>
            </a:endParaRPr>
          </a:p>
        </p:txBody>
      </p:sp>
      <p:graphicFrame>
        <p:nvGraphicFramePr>
          <p:cNvPr id="21" name="Table 20"/>
          <p:cNvGraphicFramePr>
            <a:graphicFrameLocks noGrp="1"/>
          </p:cNvGraphicFramePr>
          <p:nvPr>
            <p:extLst>
              <p:ext uri="{D42A27DB-BD31-4B8C-83A1-F6EECF244321}">
                <p14:modId xmlns:p14="http://schemas.microsoft.com/office/powerpoint/2010/main" val="1442778058"/>
              </p:ext>
            </p:extLst>
          </p:nvPr>
        </p:nvGraphicFramePr>
        <p:xfrm>
          <a:off x="2708563" y="3200400"/>
          <a:ext cx="3009901" cy="1981200"/>
        </p:xfrm>
        <a:graphic>
          <a:graphicData uri="http://schemas.openxmlformats.org/drawingml/2006/table">
            <a:tbl>
              <a:tblPr firstRow="1" bandRow="1">
                <a:tableStyleId>{0E3FDE45-AF77-4B5C-9715-49D594BDF05E}</a:tableStyleId>
              </a:tblPr>
              <a:tblGrid>
                <a:gridCol w="3009901">
                  <a:extLst>
                    <a:ext uri="{9D8B030D-6E8A-4147-A177-3AD203B41FA5}">
                      <a16:colId xmlns:a16="http://schemas.microsoft.com/office/drawing/2014/main" val="287707196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u="none" strike="noStrike" kern="1200" cap="none" normalizeH="0" baseline="0" dirty="0" smtClean="0">
                          <a:ln>
                            <a:noFill/>
                          </a:ln>
                          <a:effectLst/>
                        </a:rPr>
                        <a:t>+ </a:t>
                      </a:r>
                      <a:r>
                        <a:rPr kumimoji="0" lang="en-US" sz="2000" b="1" i="0" u="none" strike="noStrike" kern="1200" cap="none" normalizeH="0" baseline="0" dirty="0" smtClean="0">
                          <a:ln>
                            <a:noFill/>
                          </a:ln>
                          <a:solidFill>
                            <a:srgbClr val="000000"/>
                          </a:solidFill>
                          <a:effectLst/>
                          <a:latin typeface="+mn-lt"/>
                          <a:ea typeface="+mn-ea"/>
                          <a:cs typeface="Arial" pitchFamily="34" charset="0"/>
                        </a:rPr>
                        <a:t>MOVEM  BREG TMP </a:t>
                      </a:r>
                      <a:r>
                        <a:rPr kumimoji="0" lang="en-US" sz="2000" b="1" i="0" u="none" strike="noStrike" kern="1200" cap="none" normalizeH="0" baseline="0" dirty="0" smtClean="0">
                          <a:ln>
                            <a:noFill/>
                          </a:ln>
                          <a:solidFill>
                            <a:srgbClr val="FF0000"/>
                          </a:solidFill>
                          <a:effectLst/>
                          <a:latin typeface="+mn-lt"/>
                          <a:ea typeface="+mn-ea"/>
                          <a:cs typeface="Arial" pitchFamily="34" charset="0"/>
                        </a:rPr>
                        <a:t>[1]</a:t>
                      </a:r>
                    </a:p>
                  </a:txBody>
                  <a:tcPr/>
                </a:tc>
                <a:extLst>
                  <a:ext uri="{0D108BD9-81ED-4DB2-BD59-A6C34878D82A}">
                    <a16:rowId xmlns:a16="http://schemas.microsoft.com/office/drawing/2014/main" val="30866876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normalizeH="0" baseline="0" dirty="0" smtClean="0">
                        <a:ln>
                          <a:noFill/>
                        </a:ln>
                        <a:solidFill>
                          <a:srgbClr val="FF0000"/>
                        </a:solidFill>
                        <a:effectLst/>
                        <a:latin typeface="+mn-lt"/>
                        <a:ea typeface="+mn-ea"/>
                        <a:cs typeface="Arial" pitchFamily="34" charset="0"/>
                      </a:endParaRPr>
                    </a:p>
                  </a:txBody>
                  <a:tcPr/>
                </a:tc>
                <a:extLst>
                  <a:ext uri="{0D108BD9-81ED-4DB2-BD59-A6C34878D82A}">
                    <a16:rowId xmlns:a16="http://schemas.microsoft.com/office/drawing/2014/main" val="17105803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t>+ </a:t>
                      </a:r>
                      <a:r>
                        <a:rPr kumimoji="0" lang="en-US" sz="2000" b="1" i="0" u="none" strike="noStrike" kern="1200" cap="none" normalizeH="0" baseline="0" dirty="0" smtClean="0">
                          <a:ln>
                            <a:noFill/>
                          </a:ln>
                          <a:solidFill>
                            <a:srgbClr val="000000"/>
                          </a:solidFill>
                          <a:effectLst/>
                          <a:latin typeface="+mn-lt"/>
                          <a:ea typeface="+mn-ea"/>
                          <a:cs typeface="Arial" pitchFamily="34" charset="0"/>
                        </a:rPr>
                        <a:t>INCR_D    X, Y</a:t>
                      </a:r>
                      <a:endParaRPr kumimoji="0" lang="en-US" sz="2000" b="1" i="0" u="none" strike="noStrike" kern="1200" cap="none" normalizeH="0" baseline="0" dirty="0" smtClean="0">
                        <a:ln>
                          <a:noFill/>
                        </a:ln>
                        <a:solidFill>
                          <a:schemeClr val="tx1"/>
                        </a:solidFill>
                        <a:effectLst/>
                        <a:latin typeface="+mn-lt"/>
                        <a:ea typeface="+mn-ea"/>
                        <a:cs typeface="Arial" pitchFamily="34" charset="0"/>
                      </a:endParaRPr>
                    </a:p>
                  </a:txBody>
                  <a:tcPr/>
                </a:tc>
                <a:extLst>
                  <a:ext uri="{0D108BD9-81ED-4DB2-BD59-A6C34878D82A}">
                    <a16:rowId xmlns:a16="http://schemas.microsoft.com/office/drawing/2014/main" val="3313136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normalizeH="0" baseline="0" dirty="0" smtClean="0">
                        <a:ln>
                          <a:noFill/>
                        </a:ln>
                        <a:solidFill>
                          <a:schemeClr val="tx1"/>
                        </a:solidFill>
                        <a:effectLst/>
                        <a:latin typeface="+mn-lt"/>
                        <a:ea typeface="+mn-ea"/>
                        <a:cs typeface="Arial" pitchFamily="34" charset="0"/>
                      </a:endParaRPr>
                    </a:p>
                  </a:txBody>
                  <a:tcPr/>
                </a:tc>
                <a:extLst>
                  <a:ext uri="{0D108BD9-81ED-4DB2-BD59-A6C34878D82A}">
                    <a16:rowId xmlns:a16="http://schemas.microsoft.com/office/drawing/2014/main" val="12572466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smtClean="0"/>
                        <a:t>+ </a:t>
                      </a:r>
                      <a:r>
                        <a:rPr kumimoji="0" lang="en-US" sz="2000" b="1" i="0" u="none" strike="noStrike" kern="1200" cap="none" normalizeH="0" baseline="0" dirty="0" smtClean="0">
                          <a:ln>
                            <a:noFill/>
                          </a:ln>
                          <a:solidFill>
                            <a:srgbClr val="000000"/>
                          </a:solidFill>
                          <a:effectLst/>
                          <a:latin typeface="+mn-lt"/>
                          <a:ea typeface="+mn-ea"/>
                          <a:cs typeface="Arial" pitchFamily="34" charset="0"/>
                        </a:rPr>
                        <a:t>MOVER BREG,TMP </a:t>
                      </a:r>
                      <a:r>
                        <a:rPr kumimoji="0" lang="en-US" sz="2000" b="1" i="0" u="none" strike="noStrike" kern="1200" cap="none" normalizeH="0" baseline="0" dirty="0" smtClean="0">
                          <a:ln>
                            <a:noFill/>
                          </a:ln>
                          <a:solidFill>
                            <a:srgbClr val="FF0000"/>
                          </a:solidFill>
                          <a:effectLst/>
                          <a:latin typeface="+mn-lt"/>
                          <a:ea typeface="+mn-ea"/>
                          <a:cs typeface="Arial" pitchFamily="34" charset="0"/>
                        </a:rPr>
                        <a:t>[5]</a:t>
                      </a:r>
                      <a:endParaRPr lang="en-US" sz="2000" b="1" dirty="0">
                        <a:solidFill>
                          <a:srgbClr val="FF0000"/>
                        </a:solidFill>
                      </a:endParaRPr>
                    </a:p>
                  </a:txBody>
                  <a:tcPr/>
                </a:tc>
                <a:extLst>
                  <a:ext uri="{0D108BD9-81ED-4DB2-BD59-A6C34878D82A}">
                    <a16:rowId xmlns:a16="http://schemas.microsoft.com/office/drawing/2014/main" val="1048100153"/>
                  </a:ext>
                </a:extLst>
              </a:tr>
            </a:tbl>
          </a:graphicData>
        </a:graphic>
      </p:graphicFrame>
      <p:sp>
        <p:nvSpPr>
          <p:cNvPr id="24" name="Freeform 23"/>
          <p:cNvSpPr>
            <a:spLocks/>
          </p:cNvSpPr>
          <p:nvPr/>
        </p:nvSpPr>
        <p:spPr bwMode="auto">
          <a:xfrm>
            <a:off x="5718464" y="3602673"/>
            <a:ext cx="349826" cy="1165860"/>
          </a:xfrm>
          <a:custGeom>
            <a:avLst/>
            <a:gdLst>
              <a:gd name="T0" fmla="*/ 236 w 236"/>
              <a:gd name="T1" fmla="*/ 0 h 2620"/>
              <a:gd name="T2" fmla="*/ 118 w 236"/>
              <a:gd name="T3" fmla="*/ 218 h 2620"/>
              <a:gd name="T4" fmla="*/ 118 w 236"/>
              <a:gd name="T5" fmla="*/ 1092 h 2620"/>
              <a:gd name="T6" fmla="*/ 0 w 236"/>
              <a:gd name="T7" fmla="*/ 1310 h 2620"/>
              <a:gd name="T8" fmla="*/ 118 w 236"/>
              <a:gd name="T9" fmla="*/ 1528 h 2620"/>
              <a:gd name="T10" fmla="*/ 118 w 236"/>
              <a:gd name="T11" fmla="*/ 2402 h 2620"/>
              <a:gd name="T12" fmla="*/ 236 w 236"/>
              <a:gd name="T13" fmla="*/ 2620 h 2620"/>
            </a:gdLst>
            <a:ahLst/>
            <a:cxnLst>
              <a:cxn ang="0">
                <a:pos x="T0" y="T1"/>
              </a:cxn>
              <a:cxn ang="0">
                <a:pos x="T2" y="T3"/>
              </a:cxn>
              <a:cxn ang="0">
                <a:pos x="T4" y="T5"/>
              </a:cxn>
              <a:cxn ang="0">
                <a:pos x="T6" y="T7"/>
              </a:cxn>
              <a:cxn ang="0">
                <a:pos x="T8" y="T9"/>
              </a:cxn>
              <a:cxn ang="0">
                <a:pos x="T10" y="T11"/>
              </a:cxn>
              <a:cxn ang="0">
                <a:pos x="T12" y="T13"/>
              </a:cxn>
            </a:cxnLst>
            <a:rect l="0" t="0" r="r" b="b"/>
            <a:pathLst>
              <a:path w="236" h="2620">
                <a:moveTo>
                  <a:pt x="236" y="0"/>
                </a:moveTo>
                <a:cubicBezTo>
                  <a:pt x="171" y="0"/>
                  <a:pt x="118" y="98"/>
                  <a:pt x="118" y="218"/>
                </a:cubicBezTo>
                <a:lnTo>
                  <a:pt x="118" y="1092"/>
                </a:lnTo>
                <a:cubicBezTo>
                  <a:pt x="118" y="1212"/>
                  <a:pt x="65" y="1310"/>
                  <a:pt x="0" y="1310"/>
                </a:cubicBezTo>
                <a:cubicBezTo>
                  <a:pt x="65" y="1310"/>
                  <a:pt x="118" y="1408"/>
                  <a:pt x="118" y="1528"/>
                </a:cubicBezTo>
                <a:lnTo>
                  <a:pt x="118" y="2402"/>
                </a:lnTo>
                <a:cubicBezTo>
                  <a:pt x="118" y="2522"/>
                  <a:pt x="171" y="2620"/>
                  <a:pt x="236" y="2620"/>
                </a:cubicBezTo>
              </a:path>
            </a:pathLst>
          </a:custGeom>
          <a:noFill/>
          <a:ln w="7"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mj-lt"/>
            </a:endParaRPr>
          </a:p>
        </p:txBody>
      </p:sp>
      <p:graphicFrame>
        <p:nvGraphicFramePr>
          <p:cNvPr id="26" name="Table 25"/>
          <p:cNvGraphicFramePr>
            <a:graphicFrameLocks noGrp="1"/>
          </p:cNvGraphicFramePr>
          <p:nvPr>
            <p:extLst>
              <p:ext uri="{D42A27DB-BD31-4B8C-83A1-F6EECF244321}">
                <p14:modId xmlns:p14="http://schemas.microsoft.com/office/powerpoint/2010/main" val="1491073865"/>
              </p:ext>
            </p:extLst>
          </p:nvPr>
        </p:nvGraphicFramePr>
        <p:xfrm>
          <a:off x="6251865" y="3602673"/>
          <a:ext cx="2701636" cy="1188720"/>
        </p:xfrm>
        <a:graphic>
          <a:graphicData uri="http://schemas.openxmlformats.org/drawingml/2006/table">
            <a:tbl>
              <a:tblPr firstRow="1" bandRow="1">
                <a:tableStyleId>{C083E6E3-FA7D-4D7B-A595-EF9225AFEA82}</a:tableStyleId>
              </a:tblPr>
              <a:tblGrid>
                <a:gridCol w="2701636">
                  <a:extLst>
                    <a:ext uri="{9D8B030D-6E8A-4147-A177-3AD203B41FA5}">
                      <a16:colId xmlns:a16="http://schemas.microsoft.com/office/drawing/2014/main" val="2877071967"/>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u="none" strike="noStrike" kern="1200" cap="none" normalizeH="0" baseline="0" dirty="0" smtClean="0">
                          <a:ln>
                            <a:noFill/>
                          </a:ln>
                          <a:effectLst/>
                        </a:rPr>
                        <a:t>+ MOVER BREG, X </a:t>
                      </a:r>
                      <a:r>
                        <a:rPr kumimoji="0" lang="en-US" sz="2000" b="1" u="none" strike="noStrike" kern="1200" cap="none" normalizeH="0" baseline="0" dirty="0" smtClean="0">
                          <a:ln>
                            <a:noFill/>
                          </a:ln>
                          <a:solidFill>
                            <a:srgbClr val="FF0000"/>
                          </a:solidFill>
                          <a:effectLst/>
                        </a:rPr>
                        <a:t>[2]</a:t>
                      </a:r>
                      <a:endParaRPr kumimoji="0" lang="en-US" sz="2000" b="1" i="0" u="none" strike="noStrike" kern="1200" cap="none" normalizeH="0" baseline="0" dirty="0" smtClean="0">
                        <a:ln>
                          <a:noFill/>
                        </a:ln>
                        <a:solidFill>
                          <a:srgbClr val="FF0000"/>
                        </a:solidFill>
                        <a:effectLst/>
                        <a:latin typeface="+mn-lt"/>
                        <a:ea typeface="+mn-ea"/>
                        <a:cs typeface="Arial" pitchFamily="34" charset="0"/>
                      </a:endParaRPr>
                    </a:p>
                  </a:txBody>
                  <a:tcPr/>
                </a:tc>
                <a:extLst>
                  <a:ext uri="{0D108BD9-81ED-4DB2-BD59-A6C34878D82A}">
                    <a16:rowId xmlns:a16="http://schemas.microsoft.com/office/drawing/2014/main" val="3086687636"/>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t>+ </a:t>
                      </a:r>
                      <a:r>
                        <a:rPr kumimoji="0" lang="en-US" sz="2000" b="1" u="none" strike="noStrike" kern="1200" cap="none" normalizeH="0" baseline="0" dirty="0" smtClean="0">
                          <a:ln>
                            <a:noFill/>
                          </a:ln>
                          <a:effectLst/>
                        </a:rPr>
                        <a:t>ADD BREG, Y </a:t>
                      </a:r>
                      <a:r>
                        <a:rPr kumimoji="0" lang="en-US" sz="2000" b="1" u="none" strike="noStrike" kern="1200" cap="none" normalizeH="0" baseline="0" dirty="0" smtClean="0">
                          <a:ln>
                            <a:noFill/>
                          </a:ln>
                          <a:solidFill>
                            <a:srgbClr val="FF0000"/>
                          </a:solidFill>
                          <a:effectLst/>
                        </a:rPr>
                        <a:t>[3]</a:t>
                      </a:r>
                      <a:endParaRPr kumimoji="0" lang="en-US" sz="2000" b="1" i="0" u="none" strike="noStrike" kern="1200" cap="none" normalizeH="0" baseline="0" dirty="0" smtClean="0">
                        <a:ln>
                          <a:noFill/>
                        </a:ln>
                        <a:solidFill>
                          <a:srgbClr val="FF0000"/>
                        </a:solidFill>
                        <a:effectLst/>
                        <a:latin typeface="+mn-lt"/>
                        <a:ea typeface="+mn-ea"/>
                        <a:cs typeface="Arial" pitchFamily="34" charset="0"/>
                      </a:endParaRPr>
                    </a:p>
                  </a:txBody>
                  <a:tcPr/>
                </a:tc>
                <a:extLst>
                  <a:ext uri="{0D108BD9-81ED-4DB2-BD59-A6C34878D82A}">
                    <a16:rowId xmlns:a16="http://schemas.microsoft.com/office/drawing/2014/main" val="331313667"/>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t>+ </a:t>
                      </a:r>
                      <a:r>
                        <a:rPr kumimoji="0" lang="en-US" sz="2000" b="1" u="none" strike="noStrike" kern="1200" cap="none" normalizeH="0" baseline="0" dirty="0" smtClean="0">
                          <a:ln>
                            <a:noFill/>
                          </a:ln>
                          <a:effectLst/>
                        </a:rPr>
                        <a:t>MOVEM BREG, X </a:t>
                      </a:r>
                      <a:r>
                        <a:rPr kumimoji="0" lang="en-US" sz="2000" b="1" u="none" strike="noStrike" kern="1200" cap="none" normalizeH="0" baseline="0" dirty="0" smtClean="0">
                          <a:ln>
                            <a:noFill/>
                          </a:ln>
                          <a:solidFill>
                            <a:srgbClr val="FF0000"/>
                          </a:solidFill>
                          <a:effectLst/>
                        </a:rPr>
                        <a:t>[4]</a:t>
                      </a:r>
                      <a:endParaRPr kumimoji="0" lang="en-US" sz="2000" b="1" i="0" u="none" strike="noStrike" kern="1200" cap="none" normalizeH="0" baseline="0" dirty="0" smtClean="0">
                        <a:ln>
                          <a:noFill/>
                        </a:ln>
                        <a:solidFill>
                          <a:srgbClr val="FF0000"/>
                        </a:solidFill>
                        <a:effectLst/>
                        <a:latin typeface="+mn-lt"/>
                        <a:ea typeface="+mn-ea"/>
                        <a:cs typeface="Arial" pitchFamily="34" charset="0"/>
                      </a:endParaRPr>
                    </a:p>
                  </a:txBody>
                  <a:tcPr/>
                </a:tc>
                <a:extLst>
                  <a:ext uri="{0D108BD9-81ED-4DB2-BD59-A6C34878D82A}">
                    <a16:rowId xmlns:a16="http://schemas.microsoft.com/office/drawing/2014/main" val="1048100153"/>
                  </a:ext>
                </a:extLst>
              </a:tr>
            </a:tbl>
          </a:graphicData>
        </a:graphic>
      </p:graphicFrame>
      <p:pic>
        <p:nvPicPr>
          <p:cNvPr id="27" name="Picture 26"/>
          <p:cNvPicPr>
            <a:picLocks noChangeAspect="1"/>
          </p:cNvPicPr>
          <p:nvPr/>
        </p:nvPicPr>
        <p:blipFill>
          <a:blip r:embed="rId2"/>
          <a:stretch>
            <a:fillRect/>
          </a:stretch>
        </p:blipFill>
        <p:spPr>
          <a:xfrm>
            <a:off x="225136" y="976566"/>
            <a:ext cx="3943799" cy="1919034"/>
          </a:xfrm>
          <a:prstGeom prst="rect">
            <a:avLst/>
          </a:prstGeom>
        </p:spPr>
      </p:pic>
      <p:pic>
        <p:nvPicPr>
          <p:cNvPr id="30" name="Picture 29"/>
          <p:cNvPicPr>
            <a:picLocks noChangeAspect="1"/>
          </p:cNvPicPr>
          <p:nvPr/>
        </p:nvPicPr>
        <p:blipFill>
          <a:blip r:embed="rId3"/>
          <a:stretch>
            <a:fillRect/>
          </a:stretch>
        </p:blipFill>
        <p:spPr>
          <a:xfrm>
            <a:off x="4610100" y="976565"/>
            <a:ext cx="4343400" cy="2071435"/>
          </a:xfrm>
          <a:prstGeom prst="rect">
            <a:avLst/>
          </a:prstGeom>
        </p:spPr>
      </p:pic>
    </p:spTree>
    <p:extLst>
      <p:ext uri="{BB962C8B-B14F-4D97-AF65-F5344CB8AC3E}">
        <p14:creationId xmlns:p14="http://schemas.microsoft.com/office/powerpoint/2010/main" val="403353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5" grpId="0" animBg="1"/>
      <p:bldP spid="15" grpId="1" animBg="1"/>
      <p:bldP spid="19"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macro facilities</a:t>
            </a:r>
          </a:p>
        </p:txBody>
      </p:sp>
      <p:sp>
        <p:nvSpPr>
          <p:cNvPr id="3" name="Content Placeholder 2"/>
          <p:cNvSpPr>
            <a:spLocks noGrp="1"/>
          </p:cNvSpPr>
          <p:nvPr>
            <p:ph idx="1"/>
          </p:nvPr>
        </p:nvSpPr>
        <p:spPr/>
        <p:txBody>
          <a:bodyPr/>
          <a:lstStyle/>
          <a:p>
            <a:pPr marL="0" indent="0">
              <a:buNone/>
            </a:pPr>
            <a:r>
              <a:rPr lang="en-US" dirty="0">
                <a:solidFill>
                  <a:srgbClr val="FF0000"/>
                </a:solidFill>
              </a:rPr>
              <a:t>What are advanced macro programming facilities? Explain with example. </a:t>
            </a:r>
            <a:r>
              <a:rPr lang="en-US" dirty="0" smtClean="0">
                <a:solidFill>
                  <a:srgbClr val="FF0000"/>
                </a:solidFill>
              </a:rPr>
              <a:t>(Winter 15)</a:t>
            </a:r>
          </a:p>
          <a:p>
            <a:endParaRPr lang="en-US" dirty="0"/>
          </a:p>
          <a:p>
            <a:r>
              <a:rPr lang="en-US" dirty="0" smtClean="0"/>
              <a:t>Advanced </a:t>
            </a:r>
            <a:r>
              <a:rPr lang="en-US" dirty="0"/>
              <a:t>macro facilities are aimed at supporting semantic expansion. </a:t>
            </a:r>
          </a:p>
          <a:p>
            <a:endParaRPr lang="en-US" dirty="0"/>
          </a:p>
          <a:p>
            <a:r>
              <a:rPr lang="en-US" dirty="0"/>
              <a:t>These facilities are classified as:</a:t>
            </a:r>
          </a:p>
          <a:p>
            <a:pPr marL="914400" lvl="1" indent="-457200">
              <a:buFont typeface="+mj-lt"/>
              <a:buAutoNum type="arabicPeriod"/>
            </a:pPr>
            <a:r>
              <a:rPr lang="en-US" dirty="0"/>
              <a:t>Facilities for altering flow control during expansion</a:t>
            </a:r>
          </a:p>
          <a:p>
            <a:pPr marL="914400" lvl="1" indent="-457200">
              <a:buFont typeface="+mj-lt"/>
              <a:buAutoNum type="arabicPeriod"/>
            </a:pPr>
            <a:r>
              <a:rPr lang="en-US" dirty="0"/>
              <a:t>Expansion time variables</a:t>
            </a:r>
          </a:p>
          <a:p>
            <a:pPr marL="914400" lvl="1" indent="-457200">
              <a:buFont typeface="+mj-lt"/>
              <a:buAutoNum type="arabicPeriod"/>
            </a:pPr>
            <a:r>
              <a:rPr lang="en-US" dirty="0"/>
              <a:t>Attributes of parameters</a:t>
            </a:r>
          </a:p>
          <a:p>
            <a:endParaRPr lang="en-US" dirty="0"/>
          </a:p>
        </p:txBody>
      </p:sp>
    </p:spTree>
    <p:extLst>
      <p:ext uri="{BB962C8B-B14F-4D97-AF65-F5344CB8AC3E}">
        <p14:creationId xmlns:p14="http://schemas.microsoft.com/office/powerpoint/2010/main" val="7707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a:t>1. Facilities for altering flow control during </a:t>
            </a:r>
            <a:r>
              <a:rPr lang="en-US" sz="2600" dirty="0" smtClean="0"/>
              <a:t>expansion</a:t>
            </a:r>
            <a:endParaRPr lang="en-US" sz="2600" dirty="0"/>
          </a:p>
        </p:txBody>
      </p:sp>
      <p:sp>
        <p:nvSpPr>
          <p:cNvPr id="3" name="Content Placeholder 2"/>
          <p:cNvSpPr>
            <a:spLocks noGrp="1"/>
          </p:cNvSpPr>
          <p:nvPr>
            <p:ph idx="1"/>
          </p:nvPr>
        </p:nvSpPr>
        <p:spPr/>
        <p:txBody>
          <a:bodyPr>
            <a:normAutofit/>
          </a:bodyPr>
          <a:lstStyle/>
          <a:p>
            <a:r>
              <a:rPr lang="en-US" dirty="0" smtClean="0"/>
              <a:t>Flow </a:t>
            </a:r>
            <a:r>
              <a:rPr lang="en-US" dirty="0"/>
              <a:t>control can be altered by transferring control at expansion time. </a:t>
            </a:r>
            <a:endParaRPr lang="en-US" dirty="0" smtClean="0"/>
          </a:p>
          <a:p>
            <a:r>
              <a:rPr lang="en-US" dirty="0" smtClean="0"/>
              <a:t>It </a:t>
            </a:r>
            <a:r>
              <a:rPr lang="en-US" dirty="0"/>
              <a:t>is achieved as,</a:t>
            </a:r>
          </a:p>
          <a:p>
            <a:pPr marL="971550" lvl="1" indent="-514350">
              <a:buFont typeface="+mj-lt"/>
              <a:buAutoNum type="arabicParenR"/>
            </a:pPr>
            <a:r>
              <a:rPr lang="en-US" dirty="0"/>
              <a:t>A unique sequencing </a:t>
            </a:r>
            <a:r>
              <a:rPr lang="en-US" dirty="0" smtClean="0"/>
              <a:t>symbol is written in the label field of a statement in a macro definition.</a:t>
            </a:r>
            <a:endParaRPr lang="en-US" dirty="0"/>
          </a:p>
          <a:p>
            <a:endParaRPr lang="en-US" dirty="0"/>
          </a:p>
          <a:p>
            <a:endParaRPr lang="en-US" dirty="0" smtClean="0"/>
          </a:p>
          <a:p>
            <a:endParaRPr lang="en-US" dirty="0"/>
          </a:p>
        </p:txBody>
      </p:sp>
      <p:sp>
        <p:nvSpPr>
          <p:cNvPr id="4" name="Rounded Rectangle 3"/>
          <p:cNvSpPr/>
          <p:nvPr/>
        </p:nvSpPr>
        <p:spPr>
          <a:xfrm>
            <a:off x="1981200" y="339090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&lt; sequencing symbol &gt; ANOP</a:t>
            </a:r>
            <a:endParaRPr lang="en-US" sz="2400" dirty="0"/>
          </a:p>
        </p:txBody>
      </p:sp>
    </p:spTree>
    <p:extLst>
      <p:ext uri="{BB962C8B-B14F-4D97-AF65-F5344CB8AC3E}">
        <p14:creationId xmlns:p14="http://schemas.microsoft.com/office/powerpoint/2010/main" val="24508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a:t>1. Facilities for altering flow control during </a:t>
            </a:r>
            <a:r>
              <a:rPr lang="en-US" sz="2600" dirty="0" smtClean="0"/>
              <a:t>expansion</a:t>
            </a:r>
            <a:endParaRPr lang="en-US" sz="2600" dirty="0"/>
          </a:p>
        </p:txBody>
      </p:sp>
      <p:sp>
        <p:nvSpPr>
          <p:cNvPr id="3" name="Content Placeholder 2"/>
          <p:cNvSpPr>
            <a:spLocks noGrp="1"/>
          </p:cNvSpPr>
          <p:nvPr>
            <p:ph idx="1"/>
          </p:nvPr>
        </p:nvSpPr>
        <p:spPr/>
        <p:txBody>
          <a:bodyPr>
            <a:normAutofit/>
          </a:bodyPr>
          <a:lstStyle/>
          <a:p>
            <a:r>
              <a:rPr lang="en-US" dirty="0" smtClean="0"/>
              <a:t>Flow </a:t>
            </a:r>
            <a:r>
              <a:rPr lang="en-US" dirty="0"/>
              <a:t>control can be altered by transferring control at expansion time. </a:t>
            </a:r>
            <a:endParaRPr lang="en-US" dirty="0" smtClean="0"/>
          </a:p>
          <a:p>
            <a:r>
              <a:rPr lang="en-US" dirty="0" smtClean="0"/>
              <a:t>It </a:t>
            </a:r>
            <a:r>
              <a:rPr lang="en-US" dirty="0"/>
              <a:t>is achieved as,</a:t>
            </a:r>
          </a:p>
          <a:p>
            <a:pPr marL="971550" lvl="1" indent="-514350">
              <a:buFont typeface="+mj-lt"/>
              <a:buAutoNum type="arabicParenR" startAt="2"/>
            </a:pPr>
            <a:r>
              <a:rPr lang="en-US" dirty="0" smtClean="0"/>
              <a:t>A </a:t>
            </a:r>
            <a:r>
              <a:rPr lang="en-US" dirty="0"/>
              <a:t>preprocessor statement with the mnemonic </a:t>
            </a:r>
            <a:r>
              <a:rPr lang="en-US" b="1" dirty="0">
                <a:solidFill>
                  <a:srgbClr val="FF0000"/>
                </a:solidFill>
              </a:rPr>
              <a:t>AIF or </a:t>
            </a:r>
            <a:r>
              <a:rPr lang="en-US" b="1" dirty="0" smtClean="0">
                <a:solidFill>
                  <a:srgbClr val="FF0000"/>
                </a:solidFill>
              </a:rPr>
              <a:t>AGO</a:t>
            </a:r>
          </a:p>
          <a:p>
            <a:pPr marL="457200" lvl="1" indent="0">
              <a:buNone/>
            </a:pPr>
            <a:endParaRPr lang="en-US" dirty="0"/>
          </a:p>
          <a:p>
            <a:pPr marL="400050"/>
            <a:r>
              <a:rPr lang="en-US" dirty="0" smtClean="0"/>
              <a:t>An </a:t>
            </a:r>
            <a:r>
              <a:rPr lang="en-US" dirty="0"/>
              <a:t>AIF statement has the syntax: </a:t>
            </a:r>
          </a:p>
          <a:p>
            <a:endParaRPr lang="en-US" dirty="0"/>
          </a:p>
          <a:p>
            <a:endParaRPr lang="en-US" dirty="0" smtClean="0"/>
          </a:p>
          <a:p>
            <a:r>
              <a:rPr lang="en-US" dirty="0"/>
              <a:t>W</a:t>
            </a:r>
            <a:r>
              <a:rPr lang="en-US" dirty="0" smtClean="0"/>
              <a:t>here </a:t>
            </a:r>
            <a:r>
              <a:rPr lang="en-US" dirty="0"/>
              <a:t>&lt;expression&gt; is a relational expression involving ordinary strings, formal parameters and </a:t>
            </a:r>
            <a:r>
              <a:rPr lang="en-US" dirty="0">
                <a:solidFill>
                  <a:srgbClr val="FF0000"/>
                </a:solidFill>
              </a:rPr>
              <a:t>their attributes</a:t>
            </a:r>
            <a:r>
              <a:rPr lang="en-US" dirty="0"/>
              <a:t>, and expansion time variables. </a:t>
            </a:r>
          </a:p>
          <a:p>
            <a:endParaRPr lang="en-US" dirty="0"/>
          </a:p>
        </p:txBody>
      </p:sp>
      <p:sp>
        <p:nvSpPr>
          <p:cNvPr id="6" name="Rounded Rectangle 5"/>
          <p:cNvSpPr/>
          <p:nvPr/>
        </p:nvSpPr>
        <p:spPr>
          <a:xfrm>
            <a:off x="1981200" y="3886200"/>
            <a:ext cx="563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AIF (&lt;expression&gt;) &lt;sequencing symbol&gt;</a:t>
            </a:r>
            <a:endParaRPr lang="en-US" sz="2400" dirty="0"/>
          </a:p>
        </p:txBody>
      </p:sp>
    </p:spTree>
    <p:extLst>
      <p:ext uri="{BB962C8B-B14F-4D97-AF65-F5344CB8AC3E}">
        <p14:creationId xmlns:p14="http://schemas.microsoft.com/office/powerpoint/2010/main" val="4918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 Macro </a:t>
            </a:r>
          </a:p>
        </p:txBody>
      </p:sp>
      <p:sp>
        <p:nvSpPr>
          <p:cNvPr id="3" name="Content Placeholder 2"/>
          <p:cNvSpPr>
            <a:spLocks noGrp="1"/>
          </p:cNvSpPr>
          <p:nvPr>
            <p:ph idx="1"/>
          </p:nvPr>
        </p:nvSpPr>
        <p:spPr/>
        <p:txBody>
          <a:bodyPr/>
          <a:lstStyle/>
          <a:p>
            <a:r>
              <a:rPr lang="en-US" dirty="0"/>
              <a:t>Facility for </a:t>
            </a:r>
            <a:r>
              <a:rPr lang="en-US" dirty="0">
                <a:solidFill>
                  <a:schemeClr val="tx2"/>
                </a:solidFill>
              </a:rPr>
              <a:t>extending</a:t>
            </a:r>
            <a:r>
              <a:rPr lang="en-US" dirty="0"/>
              <a:t> a programming language.</a:t>
            </a:r>
          </a:p>
          <a:p>
            <a:r>
              <a:rPr lang="en-US" dirty="0" smtClean="0"/>
              <a:t>Macro instructions </a:t>
            </a:r>
            <a:r>
              <a:rPr lang="en-US" dirty="0"/>
              <a:t>called macro are </a:t>
            </a:r>
            <a:r>
              <a:rPr lang="en-US" dirty="0">
                <a:solidFill>
                  <a:schemeClr val="tx2"/>
                </a:solidFill>
              </a:rPr>
              <a:t>single-line abbreviations </a:t>
            </a:r>
            <a:r>
              <a:rPr lang="en-US" dirty="0"/>
              <a:t>for groups of instructions. </a:t>
            </a:r>
          </a:p>
          <a:p>
            <a:endParaRPr lang="en-US" dirty="0"/>
          </a:p>
          <a:p>
            <a:r>
              <a:rPr lang="en-US" dirty="0"/>
              <a:t>For every occurrence of this one-line macro instruction within a program, the instruction </a:t>
            </a:r>
            <a:r>
              <a:rPr lang="en-US" dirty="0">
                <a:solidFill>
                  <a:schemeClr val="tx2"/>
                </a:solidFill>
              </a:rPr>
              <a:t>must be replaced </a:t>
            </a:r>
            <a:r>
              <a:rPr lang="en-US" dirty="0"/>
              <a:t>by the entire block.</a:t>
            </a:r>
          </a:p>
          <a:p>
            <a:endParaRPr lang="en-US" dirty="0" smtClean="0"/>
          </a:p>
          <a:p>
            <a:r>
              <a:rPr lang="en-US" dirty="0" smtClean="0"/>
              <a:t>The </a:t>
            </a:r>
            <a:r>
              <a:rPr lang="en-US" dirty="0"/>
              <a:t>advantages of using macro are as follows:</a:t>
            </a:r>
          </a:p>
          <a:p>
            <a:pPr lvl="1"/>
            <a:r>
              <a:rPr lang="en-US" dirty="0"/>
              <a:t>Simplify and reduce the amount of repetitive coding.</a:t>
            </a:r>
          </a:p>
          <a:p>
            <a:pPr lvl="1"/>
            <a:r>
              <a:rPr lang="en-US" dirty="0"/>
              <a:t>Reduce the possibility of errors caused by repetitive coding.</a:t>
            </a:r>
          </a:p>
          <a:p>
            <a:pPr lvl="1"/>
            <a:r>
              <a:rPr lang="en-US" dirty="0"/>
              <a:t>Make an assembly program more readable.</a:t>
            </a:r>
          </a:p>
          <a:p>
            <a:endParaRPr lang="en-US" dirty="0"/>
          </a:p>
        </p:txBody>
      </p:sp>
    </p:spTree>
    <p:extLst>
      <p:ext uri="{BB962C8B-B14F-4D97-AF65-F5344CB8AC3E}">
        <p14:creationId xmlns:p14="http://schemas.microsoft.com/office/powerpoint/2010/main" val="393090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t>1. Facilities for altering flow control during expansion</a:t>
            </a:r>
          </a:p>
        </p:txBody>
      </p:sp>
      <p:sp>
        <p:nvSpPr>
          <p:cNvPr id="3" name="Content Placeholder 2"/>
          <p:cNvSpPr>
            <a:spLocks noGrp="1"/>
          </p:cNvSpPr>
          <p:nvPr>
            <p:ph idx="1"/>
          </p:nvPr>
        </p:nvSpPr>
        <p:spPr/>
        <p:txBody>
          <a:bodyPr/>
          <a:lstStyle/>
          <a:p>
            <a:r>
              <a:rPr lang="en-US" dirty="0"/>
              <a:t>If the relational expression evaluates to true, expansion time control is transferred to the statement containing &lt;sequencing symbol&gt; in its label field.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Syntax </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01391467"/>
              </p:ext>
            </p:extLst>
          </p:nvPr>
        </p:nvGraphicFramePr>
        <p:xfrm>
          <a:off x="609600" y="2438400"/>
          <a:ext cx="4886560" cy="2453640"/>
        </p:xfrm>
        <a:graphic>
          <a:graphicData uri="http://schemas.openxmlformats.org/drawingml/2006/table">
            <a:tbl>
              <a:tblPr firstRow="1" firstCol="1" bandRow="1">
                <a:tableStyleId>{0E3FDE45-AF77-4B5C-9715-49D594BDF05E}</a:tableStyleId>
              </a:tblPr>
              <a:tblGrid>
                <a:gridCol w="855148">
                  <a:extLst>
                    <a:ext uri="{9D8B030D-6E8A-4147-A177-3AD203B41FA5}">
                      <a16:colId xmlns:a16="http://schemas.microsoft.com/office/drawing/2014/main" val="20000"/>
                    </a:ext>
                  </a:extLst>
                </a:gridCol>
                <a:gridCol w="1435427">
                  <a:extLst>
                    <a:ext uri="{9D8B030D-6E8A-4147-A177-3AD203B41FA5}">
                      <a16:colId xmlns:a16="http://schemas.microsoft.com/office/drawing/2014/main" val="20001"/>
                    </a:ext>
                  </a:extLst>
                </a:gridCol>
                <a:gridCol w="2595985">
                  <a:extLst>
                    <a:ext uri="{9D8B030D-6E8A-4147-A177-3AD203B41FA5}">
                      <a16:colId xmlns:a16="http://schemas.microsoft.com/office/drawing/2014/main" val="20002"/>
                    </a:ext>
                  </a:extLst>
                </a:gridCol>
              </a:tblGrid>
              <a:tr h="165735">
                <a:tc>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MACRO</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5735">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DCL_CONST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&amp;A</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65735">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solidFill>
                            <a:srgbClr val="FF0000"/>
                          </a:solidFill>
                          <a:effectLst/>
                        </a:rPr>
                        <a:t>AIF</a:t>
                      </a:r>
                      <a:endParaRPr lang="en-US" sz="2000" b="1"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solidFill>
                            <a:srgbClr val="FF0000"/>
                          </a:solidFill>
                          <a:effectLst/>
                        </a:rPr>
                        <a:t>(</a:t>
                      </a:r>
                      <a:r>
                        <a:rPr lang="en-US" sz="2000" b="1" dirty="0" smtClean="0">
                          <a:solidFill>
                            <a:srgbClr val="FF0000"/>
                          </a:solidFill>
                          <a:effectLst/>
                        </a:rPr>
                        <a:t>L‘  &amp;A </a:t>
                      </a:r>
                      <a:r>
                        <a:rPr lang="en-US" sz="2000" b="1" dirty="0">
                          <a:solidFill>
                            <a:srgbClr val="FF0000"/>
                          </a:solidFill>
                          <a:effectLst/>
                        </a:rPr>
                        <a:t>EQ 1) .NEXT</a:t>
                      </a:r>
                      <a:endParaRPr lang="en-US" sz="2000" b="1"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53670">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65735">
                <a:tc>
                  <a:txBody>
                    <a:bodyPr/>
                    <a:lstStyle/>
                    <a:p>
                      <a:pPr marL="0" marR="0" algn="just">
                        <a:lnSpc>
                          <a:spcPct val="115000"/>
                        </a:lnSpc>
                        <a:spcBef>
                          <a:spcPts val="0"/>
                        </a:spcBef>
                        <a:spcAft>
                          <a:spcPts val="0"/>
                        </a:spcAft>
                      </a:pPr>
                      <a:r>
                        <a:rPr lang="en-US" sz="2000" dirty="0">
                          <a:solidFill>
                            <a:srgbClr val="FF0000"/>
                          </a:solidFill>
                          <a:effectLst/>
                        </a:rPr>
                        <a:t>.NEXT</a:t>
                      </a:r>
                      <a:endParaRPr lang="en-US" sz="2000"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65735">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177800">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6" name="Oval 5"/>
          <p:cNvSpPr/>
          <p:nvPr/>
        </p:nvSpPr>
        <p:spPr>
          <a:xfrm>
            <a:off x="2895600" y="31242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5715000" y="2133600"/>
            <a:ext cx="3238500" cy="1371600"/>
          </a:xfrm>
          <a:prstGeom prst="wedgeRoundRectCallout">
            <a:avLst>
              <a:gd name="adj1" fmla="val -126474"/>
              <a:gd name="adj2" fmla="val 30544"/>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1">
                    <a:lumMod val="50000"/>
                  </a:schemeClr>
                </a:solidFill>
              </a:rPr>
              <a:t>Attribute of formal parameter: It </a:t>
            </a:r>
            <a:r>
              <a:rPr lang="en-US" sz="2000" dirty="0">
                <a:solidFill>
                  <a:schemeClr val="accent1">
                    <a:lumMod val="50000"/>
                  </a:schemeClr>
                </a:solidFill>
              </a:rPr>
              <a:t>represents information about the value of the formal parameter</a:t>
            </a:r>
          </a:p>
        </p:txBody>
      </p:sp>
      <p:sp>
        <p:nvSpPr>
          <p:cNvPr id="8" name="Rounded Rectangle 7"/>
          <p:cNvSpPr/>
          <p:nvPr/>
        </p:nvSpPr>
        <p:spPr>
          <a:xfrm>
            <a:off x="609600" y="5818909"/>
            <a:ext cx="6019800" cy="505691"/>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2">
                    <a:lumMod val="50000"/>
                  </a:schemeClr>
                </a:solidFill>
              </a:rPr>
              <a:t>&lt;attribute name&gt;</a:t>
            </a:r>
            <a:r>
              <a:rPr lang="en-US" sz="2400" b="1" dirty="0">
                <a:solidFill>
                  <a:schemeClr val="tx2">
                    <a:lumMod val="50000"/>
                  </a:schemeClr>
                </a:solidFill>
              </a:rPr>
              <a:t> ’ </a:t>
            </a:r>
            <a:r>
              <a:rPr lang="en-US" sz="2400" dirty="0">
                <a:solidFill>
                  <a:schemeClr val="tx2">
                    <a:lumMod val="50000"/>
                  </a:schemeClr>
                </a:solidFill>
              </a:rPr>
              <a:t>&lt;formal parameter spec&gt;</a:t>
            </a:r>
          </a:p>
        </p:txBody>
      </p:sp>
      <p:sp>
        <p:nvSpPr>
          <p:cNvPr id="14" name="Rounded Rectangular Callout 13"/>
          <p:cNvSpPr/>
          <p:nvPr/>
        </p:nvSpPr>
        <p:spPr>
          <a:xfrm>
            <a:off x="5887551" y="4206240"/>
            <a:ext cx="2286000" cy="1371600"/>
          </a:xfrm>
          <a:prstGeom prst="wedgeRoundRectCallout">
            <a:avLst>
              <a:gd name="adj1" fmla="val -210530"/>
              <a:gd name="adj2" fmla="val 82702"/>
              <a:gd name="adj3" fmla="val 1666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The type, length and size attributes have the names </a:t>
            </a:r>
            <a:r>
              <a:rPr lang="en-US" sz="2000" b="1" dirty="0">
                <a:solidFill>
                  <a:srgbClr val="FF0000"/>
                </a:solidFill>
              </a:rPr>
              <a:t>T, L and S. </a:t>
            </a:r>
            <a:endParaRPr lang="en-US" sz="2000" b="1" dirty="0"/>
          </a:p>
        </p:txBody>
      </p:sp>
    </p:spTree>
    <p:extLst>
      <p:ext uri="{BB962C8B-B14F-4D97-AF65-F5344CB8AC3E}">
        <p14:creationId xmlns:p14="http://schemas.microsoft.com/office/powerpoint/2010/main" val="216127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a:t>1. Facilities for altering flow control during expansion</a:t>
            </a:r>
          </a:p>
        </p:txBody>
      </p:sp>
      <p:sp>
        <p:nvSpPr>
          <p:cNvPr id="3" name="Content Placeholder 2"/>
          <p:cNvSpPr>
            <a:spLocks noGrp="1"/>
          </p:cNvSpPr>
          <p:nvPr>
            <p:ph idx="1"/>
          </p:nvPr>
        </p:nvSpPr>
        <p:spPr/>
        <p:txBody>
          <a:bodyPr>
            <a:normAutofit/>
          </a:bodyPr>
          <a:lstStyle/>
          <a:p>
            <a:r>
              <a:rPr lang="en-US" dirty="0"/>
              <a:t>An AGO statement has the syntax: </a:t>
            </a:r>
          </a:p>
          <a:p>
            <a:endParaRPr lang="en-US" dirty="0" smtClean="0"/>
          </a:p>
          <a:p>
            <a:endParaRPr lang="en-US" dirty="0" smtClean="0"/>
          </a:p>
          <a:p>
            <a:r>
              <a:rPr lang="en-US" dirty="0" smtClean="0"/>
              <a:t>It </a:t>
            </a:r>
            <a:r>
              <a:rPr lang="en-US" dirty="0">
                <a:solidFill>
                  <a:schemeClr val="accent1"/>
                </a:solidFill>
              </a:rPr>
              <a:t>unconditionally transfers </a:t>
            </a:r>
            <a:r>
              <a:rPr lang="en-US" dirty="0"/>
              <a:t>expansion time control to the statement containing </a:t>
            </a:r>
            <a:r>
              <a:rPr lang="en-US" dirty="0">
                <a:solidFill>
                  <a:schemeClr val="accent2"/>
                </a:solidFill>
              </a:rPr>
              <a:t>&lt;sequencing symbol&gt; </a:t>
            </a:r>
            <a:r>
              <a:rPr lang="en-US" dirty="0"/>
              <a:t>in its label field. </a:t>
            </a:r>
          </a:p>
          <a:p>
            <a:endParaRPr lang="en-US" dirty="0" smtClean="0"/>
          </a:p>
          <a:p>
            <a:endParaRPr lang="en-US" dirty="0" smtClean="0"/>
          </a:p>
          <a:p>
            <a:endParaRPr lang="en-US" dirty="0" smtClean="0"/>
          </a:p>
          <a:p>
            <a:endParaRPr lang="en-US" dirty="0"/>
          </a:p>
        </p:txBody>
      </p:sp>
      <p:sp>
        <p:nvSpPr>
          <p:cNvPr id="4" name="Rounded Rectangle 3"/>
          <p:cNvSpPr/>
          <p:nvPr/>
        </p:nvSpPr>
        <p:spPr>
          <a:xfrm>
            <a:off x="2552700" y="1780794"/>
            <a:ext cx="4038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AGO &lt;sequencing symbol&gt;</a:t>
            </a:r>
          </a:p>
        </p:txBody>
      </p:sp>
      <p:graphicFrame>
        <p:nvGraphicFramePr>
          <p:cNvPr id="6" name="Table 5"/>
          <p:cNvGraphicFramePr>
            <a:graphicFrameLocks noGrp="1"/>
          </p:cNvGraphicFramePr>
          <p:nvPr>
            <p:extLst>
              <p:ext uri="{D42A27DB-BD31-4B8C-83A1-F6EECF244321}">
                <p14:modId xmlns:p14="http://schemas.microsoft.com/office/powerpoint/2010/main" val="2791026727"/>
              </p:ext>
            </p:extLst>
          </p:nvPr>
        </p:nvGraphicFramePr>
        <p:xfrm>
          <a:off x="2057400" y="3485388"/>
          <a:ext cx="5191970" cy="2839212"/>
        </p:xfrm>
        <a:graphic>
          <a:graphicData uri="http://schemas.openxmlformats.org/drawingml/2006/table">
            <a:tbl>
              <a:tblPr firstRow="1" firstCol="1" bandRow="1">
                <a:tableStyleId>{0E3FDE45-AF77-4B5C-9715-49D594BDF05E}</a:tableStyleId>
              </a:tblPr>
              <a:tblGrid>
                <a:gridCol w="1153772">
                  <a:extLst>
                    <a:ext uri="{9D8B030D-6E8A-4147-A177-3AD203B41FA5}">
                      <a16:colId xmlns:a16="http://schemas.microsoft.com/office/drawing/2014/main" val="20000"/>
                    </a:ext>
                  </a:extLst>
                </a:gridCol>
                <a:gridCol w="1242522">
                  <a:extLst>
                    <a:ext uri="{9D8B030D-6E8A-4147-A177-3AD203B41FA5}">
                      <a16:colId xmlns:a16="http://schemas.microsoft.com/office/drawing/2014/main" val="20001"/>
                    </a:ext>
                  </a:extLst>
                </a:gridCol>
                <a:gridCol w="2795676">
                  <a:extLst>
                    <a:ext uri="{9D8B030D-6E8A-4147-A177-3AD203B41FA5}">
                      <a16:colId xmlns:a16="http://schemas.microsoft.com/office/drawing/2014/main" val="20002"/>
                    </a:ext>
                  </a:extLst>
                </a:gridCol>
              </a:tblGrid>
              <a:tr h="305410">
                <a:tc>
                  <a:txBody>
                    <a:bodyPr/>
                    <a:lstStyle/>
                    <a:p>
                      <a:pPr marL="0" marR="0" algn="just">
                        <a:lnSpc>
                          <a:spcPct val="115000"/>
                        </a:lnSpc>
                        <a:spcBef>
                          <a:spcPts val="0"/>
                        </a:spcBef>
                        <a:spcAft>
                          <a:spcPts val="0"/>
                        </a:spcAft>
                      </a:pPr>
                      <a:r>
                        <a:rPr lang="en-US" sz="1800" dirty="0">
                          <a:effectLst/>
                        </a:rPr>
                        <a:t> </a:t>
                      </a:r>
                      <a:endParaRPr lang="en-US" sz="1800" b="1" dirty="0">
                        <a:solidFill>
                          <a:srgbClr val="000000"/>
                        </a:solidFill>
                        <a:effectLst/>
                        <a:latin typeface="Calibri"/>
                        <a:ea typeface="Times New Roman"/>
                        <a:cs typeface="Shruti"/>
                      </a:endParaRPr>
                    </a:p>
                  </a:txBody>
                  <a:tcPr marL="68580" marR="68580" marT="0" marB="0"/>
                </a:tc>
                <a:tc gridSpan="2">
                  <a:txBody>
                    <a:bodyPr/>
                    <a:lstStyle/>
                    <a:p>
                      <a:pPr marL="0" marR="0" algn="just">
                        <a:lnSpc>
                          <a:spcPct val="115000"/>
                        </a:lnSpc>
                        <a:spcBef>
                          <a:spcPts val="0"/>
                        </a:spcBef>
                        <a:spcAft>
                          <a:spcPts val="0"/>
                        </a:spcAft>
                      </a:pPr>
                      <a:r>
                        <a:rPr lang="en-US" sz="1800">
                          <a:effectLst/>
                        </a:rPr>
                        <a:t>MACRO</a:t>
                      </a:r>
                      <a:endParaRPr lang="en-US" sz="1800" b="1">
                        <a:solidFill>
                          <a:srgbClr val="000000"/>
                        </a:solidFill>
                        <a:effectLst/>
                        <a:latin typeface="Calibri"/>
                        <a:ea typeface="Times New Roman"/>
                        <a:cs typeface="Shruti"/>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05410">
                <a:tc>
                  <a:txBody>
                    <a:bodyPr/>
                    <a:lstStyle/>
                    <a:p>
                      <a:pPr marL="0" marR="0" algn="just">
                        <a:lnSpc>
                          <a:spcPct val="115000"/>
                        </a:lnSpc>
                        <a:spcBef>
                          <a:spcPts val="0"/>
                        </a:spcBef>
                        <a:spcAft>
                          <a:spcPts val="0"/>
                        </a:spcAft>
                      </a:pPr>
                      <a:r>
                        <a:rPr lang="en-US" sz="1800" dirty="0">
                          <a:effectLst/>
                        </a:rPr>
                        <a:t> </a:t>
                      </a:r>
                      <a:endParaRPr lang="en-US" sz="1800" b="1" dirty="0">
                        <a:solidFill>
                          <a:srgbClr val="000000"/>
                        </a:solidFill>
                        <a:effectLst/>
                        <a:latin typeface="Calibri"/>
                        <a:ea typeface="Times New Roman"/>
                        <a:cs typeface="Shruti"/>
                      </a:endParaRPr>
                    </a:p>
                  </a:txBody>
                  <a:tcPr marL="68580" marR="68580" marT="0" marB="0"/>
                </a:tc>
                <a:tc gridSpan="2">
                  <a:txBody>
                    <a:bodyPr/>
                    <a:lstStyle/>
                    <a:p>
                      <a:pPr marL="0" marR="0" algn="just">
                        <a:lnSpc>
                          <a:spcPct val="115000"/>
                        </a:lnSpc>
                        <a:spcBef>
                          <a:spcPts val="0"/>
                        </a:spcBef>
                        <a:spcAft>
                          <a:spcPts val="0"/>
                        </a:spcAft>
                      </a:pPr>
                      <a:r>
                        <a:rPr lang="en-US" sz="1800" dirty="0" smtClean="0">
                          <a:effectLst/>
                        </a:rPr>
                        <a:t>EVAL &amp;X, &amp;Y, &amp;Z</a:t>
                      </a:r>
                      <a:endParaRPr lang="en-US" sz="1800" b="1" dirty="0">
                        <a:solidFill>
                          <a:srgbClr val="000000"/>
                        </a:solidFill>
                        <a:effectLst/>
                        <a:latin typeface="Calibri"/>
                        <a:ea typeface="Times New Roman"/>
                        <a:cs typeface="Shruti"/>
                      </a:endParaRPr>
                    </a:p>
                  </a:txBody>
                  <a:tcPr marL="68580" marR="68580" marT="0" marB="0"/>
                </a:tc>
                <a:tc hMerge="1">
                  <a:txBody>
                    <a:bodyPr/>
                    <a:lstStyle/>
                    <a:p>
                      <a:endParaRPr lang="en-US"/>
                    </a:p>
                  </a:txBody>
                  <a:tcPr/>
                </a:tc>
                <a:extLst>
                  <a:ext uri="{0D108BD9-81ED-4DB2-BD59-A6C34878D82A}">
                    <a16:rowId xmlns:a16="http://schemas.microsoft.com/office/drawing/2014/main" val="10001"/>
                  </a:ext>
                </a:extLst>
              </a:tr>
              <a:tr h="305410">
                <a:tc>
                  <a:txBody>
                    <a:bodyPr/>
                    <a:lstStyle/>
                    <a:p>
                      <a:pPr marL="0" marR="0" algn="just">
                        <a:lnSpc>
                          <a:spcPct val="115000"/>
                        </a:lnSpc>
                        <a:spcBef>
                          <a:spcPts val="0"/>
                        </a:spcBef>
                        <a:spcAft>
                          <a:spcPts val="0"/>
                        </a:spcAft>
                      </a:pPr>
                      <a:r>
                        <a:rPr lang="en-US" sz="1800" dirty="0">
                          <a:effectLst/>
                        </a:rPr>
                        <a:t> </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b="1" dirty="0" smtClean="0">
                          <a:solidFill>
                            <a:srgbClr val="FF0000"/>
                          </a:solidFill>
                          <a:effectLst/>
                        </a:rPr>
                        <a:t>AIF</a:t>
                      </a:r>
                      <a:endParaRPr lang="en-US" sz="1800" b="1" dirty="0">
                        <a:solidFill>
                          <a:srgbClr val="FF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b="1" dirty="0" smtClean="0">
                          <a:solidFill>
                            <a:srgbClr val="FF0000"/>
                          </a:solidFill>
                          <a:effectLst/>
                        </a:rPr>
                        <a:t>(&amp;Y EQ &amp;X) .ONLY</a:t>
                      </a:r>
                      <a:endParaRPr lang="en-US" sz="1800" b="1" dirty="0">
                        <a:solidFill>
                          <a:srgbClr val="FF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2"/>
                  </a:ext>
                </a:extLst>
              </a:tr>
              <a:tr h="305410">
                <a:tc>
                  <a:txBody>
                    <a:bodyPr/>
                    <a:lstStyle/>
                    <a:p>
                      <a:pPr marL="0" marR="0" algn="just">
                        <a:lnSpc>
                          <a:spcPct val="115000"/>
                        </a:lnSpc>
                        <a:spcBef>
                          <a:spcPts val="0"/>
                        </a:spcBef>
                        <a:spcAft>
                          <a:spcPts val="0"/>
                        </a:spcAft>
                      </a:pP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MOVER </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AREG, &amp;X</a:t>
                      </a:r>
                      <a:endParaRPr lang="en-US" sz="18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3"/>
                  </a:ext>
                </a:extLst>
              </a:tr>
              <a:tr h="305410">
                <a:tc>
                  <a:txBody>
                    <a:bodyPr/>
                    <a:lstStyle/>
                    <a:p>
                      <a:pPr marL="0" marR="0" algn="just">
                        <a:lnSpc>
                          <a:spcPct val="115000"/>
                        </a:lnSpc>
                        <a:spcBef>
                          <a:spcPts val="0"/>
                        </a:spcBef>
                        <a:spcAft>
                          <a:spcPts val="0"/>
                        </a:spcAft>
                      </a:pPr>
                      <a:r>
                        <a:rPr lang="en-US" sz="1800">
                          <a:effectLst/>
                        </a:rPr>
                        <a:t> </a:t>
                      </a:r>
                      <a:endParaRPr lang="en-US" sz="1800" b="1">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SUB</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AREG, &amp;Y</a:t>
                      </a:r>
                      <a:endParaRPr lang="en-US" sz="18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4"/>
                  </a:ext>
                </a:extLst>
              </a:tr>
              <a:tr h="305410">
                <a:tc>
                  <a:txBody>
                    <a:bodyPr/>
                    <a:lstStyle/>
                    <a:p>
                      <a:pPr marL="0" marR="0" algn="just">
                        <a:lnSpc>
                          <a:spcPct val="115000"/>
                        </a:lnSpc>
                        <a:spcBef>
                          <a:spcPts val="0"/>
                        </a:spcBef>
                        <a:spcAft>
                          <a:spcPts val="0"/>
                        </a:spcAft>
                      </a:pP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ADD</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AREG, &amp;Z</a:t>
                      </a:r>
                      <a:endParaRPr lang="en-US" sz="18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5"/>
                  </a:ext>
                </a:extLst>
              </a:tr>
              <a:tr h="305410">
                <a:tc>
                  <a:txBody>
                    <a:bodyPr/>
                    <a:lstStyle/>
                    <a:p>
                      <a:pPr marL="0" marR="0" algn="just">
                        <a:lnSpc>
                          <a:spcPct val="115000"/>
                        </a:lnSpc>
                        <a:spcBef>
                          <a:spcPts val="0"/>
                        </a:spcBef>
                        <a:spcAft>
                          <a:spcPts val="0"/>
                        </a:spcAft>
                      </a:pPr>
                      <a:r>
                        <a:rPr lang="en-US" sz="1800">
                          <a:effectLst/>
                        </a:rPr>
                        <a:t> </a:t>
                      </a:r>
                      <a:endParaRPr lang="en-US" sz="1800" b="1">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b="1" dirty="0" smtClean="0">
                          <a:solidFill>
                            <a:schemeClr val="accent3">
                              <a:lumMod val="50000"/>
                            </a:schemeClr>
                          </a:solidFill>
                          <a:effectLst/>
                        </a:rPr>
                        <a:t>AGO</a:t>
                      </a:r>
                      <a:endParaRPr lang="en-US" sz="1800" b="1" dirty="0">
                        <a:solidFill>
                          <a:schemeClr val="accent3">
                            <a:lumMod val="50000"/>
                          </a:schemeClr>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b="1" dirty="0" smtClean="0">
                          <a:solidFill>
                            <a:schemeClr val="accent3">
                              <a:lumMod val="50000"/>
                            </a:schemeClr>
                          </a:solidFill>
                          <a:effectLst/>
                        </a:rPr>
                        <a:t>.OVER</a:t>
                      </a:r>
                      <a:endParaRPr lang="en-US" sz="1800" b="1" dirty="0">
                        <a:solidFill>
                          <a:schemeClr val="accent3">
                            <a:lumMod val="50000"/>
                          </a:schemeClr>
                        </a:solidFill>
                        <a:effectLst/>
                        <a:latin typeface="Calibri"/>
                        <a:ea typeface="Times New Roman"/>
                        <a:cs typeface="Shruti"/>
                      </a:endParaRPr>
                    </a:p>
                  </a:txBody>
                  <a:tcPr marL="68580" marR="68580" marT="0" marB="0"/>
                </a:tc>
                <a:extLst>
                  <a:ext uri="{0D108BD9-81ED-4DB2-BD59-A6C34878D82A}">
                    <a16:rowId xmlns:a16="http://schemas.microsoft.com/office/drawing/2014/main" val="10006"/>
                  </a:ext>
                </a:extLst>
              </a:tr>
              <a:tr h="305410">
                <a:tc>
                  <a:txBody>
                    <a:bodyPr/>
                    <a:lstStyle/>
                    <a:p>
                      <a:pPr marL="0" marR="0" algn="just">
                        <a:lnSpc>
                          <a:spcPct val="115000"/>
                        </a:lnSpc>
                        <a:spcBef>
                          <a:spcPts val="0"/>
                        </a:spcBef>
                        <a:spcAft>
                          <a:spcPts val="0"/>
                        </a:spcAft>
                      </a:pPr>
                      <a:r>
                        <a:rPr lang="en-US" sz="1800" dirty="0">
                          <a:solidFill>
                            <a:srgbClr val="FF0000"/>
                          </a:solidFill>
                          <a:effectLst/>
                        </a:rPr>
                        <a:t> </a:t>
                      </a:r>
                      <a:r>
                        <a:rPr lang="en-US" sz="1800" dirty="0" smtClean="0">
                          <a:solidFill>
                            <a:srgbClr val="FF0000"/>
                          </a:solidFill>
                          <a:effectLst/>
                        </a:rPr>
                        <a:t>.ONLY</a:t>
                      </a:r>
                      <a:endParaRPr lang="en-US" sz="1800" b="1" dirty="0">
                        <a:solidFill>
                          <a:srgbClr val="FF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MOVER</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AREG, &amp;Z</a:t>
                      </a:r>
                      <a:endParaRPr lang="en-US" sz="18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7"/>
                  </a:ext>
                </a:extLst>
              </a:tr>
              <a:tr h="305410">
                <a:tc>
                  <a:txBody>
                    <a:bodyPr/>
                    <a:lstStyle/>
                    <a:p>
                      <a:pPr marL="0" marR="0" algn="just">
                        <a:lnSpc>
                          <a:spcPct val="115000"/>
                        </a:lnSpc>
                        <a:spcBef>
                          <a:spcPts val="0"/>
                        </a:spcBef>
                        <a:spcAft>
                          <a:spcPts val="0"/>
                        </a:spcAft>
                      </a:pPr>
                      <a:r>
                        <a:rPr lang="en-US" sz="1800" dirty="0" smtClean="0">
                          <a:solidFill>
                            <a:schemeClr val="accent3">
                              <a:lumMod val="50000"/>
                            </a:schemeClr>
                          </a:solidFill>
                          <a:effectLst/>
                        </a:rPr>
                        <a:t>.OVER</a:t>
                      </a:r>
                      <a:endParaRPr lang="en-US" sz="1800" b="1" dirty="0">
                        <a:solidFill>
                          <a:schemeClr val="accent3">
                            <a:lumMod val="50000"/>
                          </a:schemeClr>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smtClean="0">
                          <a:effectLst/>
                        </a:rPr>
                        <a:t>MEND</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endParaRPr lang="en-US" sz="18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8"/>
                  </a:ext>
                </a:extLst>
              </a:tr>
            </a:tbl>
          </a:graphicData>
        </a:graphic>
      </p:graphicFrame>
      <p:sp>
        <p:nvSpPr>
          <p:cNvPr id="5" name="Rounded Rectangle 4"/>
          <p:cNvSpPr/>
          <p:nvPr/>
        </p:nvSpPr>
        <p:spPr>
          <a:xfrm>
            <a:off x="5638800" y="4114800"/>
            <a:ext cx="609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2438400" y="4419600"/>
            <a:ext cx="3505200" cy="1295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133600" y="5715000"/>
            <a:ext cx="609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513118" y="5410200"/>
            <a:ext cx="685800" cy="3048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0" idx="2"/>
          </p:cNvCxnSpPr>
          <p:nvPr/>
        </p:nvCxnSpPr>
        <p:spPr>
          <a:xfrm flipH="1">
            <a:off x="2743200" y="5715000"/>
            <a:ext cx="2112818" cy="4572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057400" y="6019800"/>
            <a:ext cx="685800" cy="3048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1371600" y="3962400"/>
            <a:ext cx="1371600" cy="609600"/>
          </a:xfrm>
          <a:prstGeom prst="wedgeRoundRectCallout">
            <a:avLst>
              <a:gd name="adj1" fmla="val 79166"/>
              <a:gd name="adj2" fmla="val 1136"/>
              <a:gd name="adj3" fmla="val 16667"/>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Conditional expansion </a:t>
            </a:r>
            <a:endParaRPr lang="en-US" dirty="0">
              <a:solidFill>
                <a:schemeClr val="bg2"/>
              </a:solidFill>
            </a:endParaRPr>
          </a:p>
        </p:txBody>
      </p:sp>
      <p:sp>
        <p:nvSpPr>
          <p:cNvPr id="15" name="Rounded Rectangular Callout 14"/>
          <p:cNvSpPr/>
          <p:nvPr/>
        </p:nvSpPr>
        <p:spPr>
          <a:xfrm>
            <a:off x="914400" y="4869873"/>
            <a:ext cx="1828800" cy="609600"/>
          </a:xfrm>
          <a:prstGeom prst="wedgeRoundRectCallout">
            <a:avLst>
              <a:gd name="adj1" fmla="val 76895"/>
              <a:gd name="adj2" fmla="val 55681"/>
              <a:gd name="adj3" fmla="val 16667"/>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Unconditional expansion </a:t>
            </a:r>
            <a:endParaRPr lang="en-US" dirty="0"/>
          </a:p>
        </p:txBody>
      </p:sp>
    </p:spTree>
    <p:extLst>
      <p:ext uri="{BB962C8B-B14F-4D97-AF65-F5344CB8AC3E}">
        <p14:creationId xmlns:p14="http://schemas.microsoft.com/office/powerpoint/2010/main" val="242231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3" grpId="0" animBg="1"/>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Expansion time variable </a:t>
            </a:r>
          </a:p>
        </p:txBody>
      </p:sp>
      <p:sp>
        <p:nvSpPr>
          <p:cNvPr id="3" name="Content Placeholder 2"/>
          <p:cNvSpPr>
            <a:spLocks noGrp="1"/>
          </p:cNvSpPr>
          <p:nvPr>
            <p:ph idx="1"/>
          </p:nvPr>
        </p:nvSpPr>
        <p:spPr/>
        <p:txBody>
          <a:bodyPr>
            <a:normAutofit lnSpcReduction="10000"/>
          </a:bodyPr>
          <a:lstStyle/>
          <a:p>
            <a:r>
              <a:rPr lang="en-US" dirty="0" smtClean="0"/>
              <a:t>Expansion </a:t>
            </a:r>
            <a:r>
              <a:rPr lang="en-US" dirty="0"/>
              <a:t>time variables (EV's) are variables </a:t>
            </a:r>
            <a:r>
              <a:rPr lang="en-US" dirty="0">
                <a:solidFill>
                  <a:schemeClr val="accent1"/>
                </a:solidFill>
              </a:rPr>
              <a:t>which can only be used during the expansion of macro calls.</a:t>
            </a:r>
          </a:p>
          <a:p>
            <a:endParaRPr lang="en-US" dirty="0" smtClean="0"/>
          </a:p>
          <a:p>
            <a:r>
              <a:rPr lang="en-US" dirty="0" smtClean="0"/>
              <a:t>A </a:t>
            </a:r>
            <a:r>
              <a:rPr lang="en-US" dirty="0">
                <a:solidFill>
                  <a:srgbClr val="FF0000"/>
                </a:solidFill>
              </a:rPr>
              <a:t>local EV </a:t>
            </a:r>
            <a:r>
              <a:rPr lang="en-US" dirty="0"/>
              <a:t>is created for use only during a particular macro call. </a:t>
            </a:r>
          </a:p>
          <a:p>
            <a:endParaRPr lang="en-US" dirty="0" smtClean="0"/>
          </a:p>
          <a:p>
            <a:endParaRPr lang="en-US" dirty="0" smtClean="0"/>
          </a:p>
          <a:p>
            <a:r>
              <a:rPr lang="en-US" dirty="0" smtClean="0"/>
              <a:t>A </a:t>
            </a:r>
            <a:r>
              <a:rPr lang="en-US" dirty="0">
                <a:solidFill>
                  <a:schemeClr val="accent3">
                    <a:lumMod val="50000"/>
                  </a:schemeClr>
                </a:solidFill>
              </a:rPr>
              <a:t>global EV </a:t>
            </a:r>
            <a:r>
              <a:rPr lang="en-US" dirty="0"/>
              <a:t>exists across all macro calls situated in a program and can be used in any macro which has a declaration for it. </a:t>
            </a:r>
            <a:endParaRPr lang="en-US" dirty="0" smtClean="0"/>
          </a:p>
          <a:p>
            <a:endParaRPr lang="en-US" dirty="0"/>
          </a:p>
          <a:p>
            <a:endParaRPr lang="en-US" dirty="0" smtClean="0"/>
          </a:p>
          <a:p>
            <a:r>
              <a:rPr lang="en-US" dirty="0"/>
              <a:t>&lt;EV specification&gt; has the syntax </a:t>
            </a:r>
            <a:r>
              <a:rPr lang="en-US" dirty="0">
                <a:solidFill>
                  <a:schemeClr val="accent1"/>
                </a:solidFill>
              </a:rPr>
              <a:t>&amp;&lt;EV name&gt;</a:t>
            </a:r>
            <a:r>
              <a:rPr lang="en-US" dirty="0"/>
              <a:t>, where &lt;EV name&gt; is an ordinary string.</a:t>
            </a:r>
          </a:p>
          <a:p>
            <a:endParaRPr lang="en-US" dirty="0"/>
          </a:p>
          <a:p>
            <a:endParaRPr lang="en-US" dirty="0"/>
          </a:p>
        </p:txBody>
      </p:sp>
      <p:sp>
        <p:nvSpPr>
          <p:cNvPr id="4" name="Rounded Rectangle 3"/>
          <p:cNvSpPr/>
          <p:nvPr/>
        </p:nvSpPr>
        <p:spPr>
          <a:xfrm>
            <a:off x="1295400" y="2895600"/>
            <a:ext cx="632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t>LCL &lt;EV specification&gt; [,&lt;EV specification&gt; .. ] </a:t>
            </a:r>
            <a:endParaRPr lang="en-US" sz="2400" dirty="0"/>
          </a:p>
        </p:txBody>
      </p:sp>
      <p:sp>
        <p:nvSpPr>
          <p:cNvPr id="5" name="Rounded Rectangle 4"/>
          <p:cNvSpPr/>
          <p:nvPr/>
        </p:nvSpPr>
        <p:spPr>
          <a:xfrm>
            <a:off x="1295400" y="4610100"/>
            <a:ext cx="632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GBL &lt;EV specification&gt; [,&lt;EV specification&gt; .. ] </a:t>
            </a:r>
          </a:p>
        </p:txBody>
      </p:sp>
    </p:spTree>
    <p:extLst>
      <p:ext uri="{BB962C8B-B14F-4D97-AF65-F5344CB8AC3E}">
        <p14:creationId xmlns:p14="http://schemas.microsoft.com/office/powerpoint/2010/main" val="195620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Expansion time variable </a:t>
            </a:r>
          </a:p>
        </p:txBody>
      </p:sp>
      <p:sp>
        <p:nvSpPr>
          <p:cNvPr id="3" name="Content Placeholder 2"/>
          <p:cNvSpPr>
            <a:spLocks noGrp="1"/>
          </p:cNvSpPr>
          <p:nvPr>
            <p:ph idx="1"/>
          </p:nvPr>
        </p:nvSpPr>
        <p:spPr/>
        <p:txBody>
          <a:bodyPr/>
          <a:lstStyle/>
          <a:p>
            <a:r>
              <a:rPr lang="en-US" dirty="0"/>
              <a:t>Values of EV's can be manipulated through the preprocessor statement </a:t>
            </a:r>
            <a:r>
              <a:rPr lang="en-US" dirty="0">
                <a:solidFill>
                  <a:schemeClr val="accent1"/>
                </a:solidFill>
              </a:rPr>
              <a:t>SET. </a:t>
            </a:r>
          </a:p>
          <a:p>
            <a:endParaRPr lang="en-US" dirty="0"/>
          </a:p>
          <a:p>
            <a:r>
              <a:rPr lang="en-US" dirty="0"/>
              <a:t>A SET statement is written as:</a:t>
            </a:r>
          </a:p>
          <a:p>
            <a:endParaRPr lang="en-US" dirty="0"/>
          </a:p>
          <a:p>
            <a:endParaRPr lang="en-US" dirty="0" smtClean="0"/>
          </a:p>
          <a:p>
            <a:r>
              <a:rPr lang="en-US" dirty="0" smtClean="0"/>
              <a:t>Where </a:t>
            </a:r>
            <a:r>
              <a:rPr lang="en-US" dirty="0"/>
              <a:t>&lt; EV specification &gt; appears in the label field and SET in mnemonic field.</a:t>
            </a:r>
          </a:p>
          <a:p>
            <a:r>
              <a:rPr lang="en-US" dirty="0"/>
              <a:t>A SET statement assigns value of &lt;SET-expression&gt; to the EV specified in &lt;EV specification&gt;.</a:t>
            </a:r>
          </a:p>
          <a:p>
            <a:endParaRPr lang="en-US" dirty="0"/>
          </a:p>
        </p:txBody>
      </p:sp>
      <p:sp>
        <p:nvSpPr>
          <p:cNvPr id="4" name="Rounded Rectangle 3"/>
          <p:cNvSpPr/>
          <p:nvPr/>
        </p:nvSpPr>
        <p:spPr>
          <a:xfrm>
            <a:off x="2209800" y="3048000"/>
            <a:ext cx="5638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&lt; EV specification &gt; SET &lt;SET-expression&gt;</a:t>
            </a:r>
          </a:p>
        </p:txBody>
      </p:sp>
    </p:spTree>
    <p:extLst>
      <p:ext uri="{BB962C8B-B14F-4D97-AF65-F5344CB8AC3E}">
        <p14:creationId xmlns:p14="http://schemas.microsoft.com/office/powerpoint/2010/main" val="39076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Expansion time variable </a:t>
            </a:r>
          </a:p>
        </p:txBody>
      </p:sp>
      <p:sp>
        <p:nvSpPr>
          <p:cNvPr id="3" name="Content Placeholder 2"/>
          <p:cNvSpPr>
            <a:spLocks noGrp="1"/>
          </p:cNvSpPr>
          <p:nvPr>
            <p:ph idx="1"/>
          </p:nvPr>
        </p:nvSpPr>
        <p:spPr/>
        <p:txBody>
          <a:bodyPr>
            <a:normAutofit fontScale="92500" lnSpcReduction="20000"/>
          </a:bodyPr>
          <a:lstStyle/>
          <a:p>
            <a:r>
              <a:rPr lang="en-US" dirty="0"/>
              <a:t>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local EV A is created.</a:t>
            </a:r>
          </a:p>
          <a:p>
            <a:r>
              <a:rPr lang="en-US" dirty="0"/>
              <a:t>The first SET statement assigns the value '1' to it. </a:t>
            </a:r>
          </a:p>
          <a:p>
            <a:r>
              <a:rPr lang="en-US" dirty="0"/>
              <a:t>The first DB statement thus declares a byte constant ‘1’. </a:t>
            </a:r>
          </a:p>
          <a:p>
            <a:r>
              <a:rPr lang="en-US" dirty="0"/>
              <a:t>The second SET statement assigns the value '2' to A </a:t>
            </a:r>
            <a:r>
              <a:rPr lang="en-US" dirty="0" smtClean="0"/>
              <a:t>and the </a:t>
            </a:r>
            <a:r>
              <a:rPr lang="en-US" dirty="0"/>
              <a:t>second DB statement declares a constant '2'.</a:t>
            </a:r>
          </a:p>
        </p:txBody>
      </p:sp>
      <p:graphicFrame>
        <p:nvGraphicFramePr>
          <p:cNvPr id="4" name="Table 3"/>
          <p:cNvGraphicFramePr>
            <a:graphicFrameLocks noGrp="1"/>
          </p:cNvGraphicFramePr>
          <p:nvPr>
            <p:extLst>
              <p:ext uri="{D42A27DB-BD31-4B8C-83A1-F6EECF244321}">
                <p14:modId xmlns:p14="http://schemas.microsoft.com/office/powerpoint/2010/main" val="1793524793"/>
              </p:ext>
            </p:extLst>
          </p:nvPr>
        </p:nvGraphicFramePr>
        <p:xfrm>
          <a:off x="3124200" y="1600200"/>
          <a:ext cx="3970330" cy="2523744"/>
        </p:xfrm>
        <a:graphic>
          <a:graphicData uri="http://schemas.openxmlformats.org/drawingml/2006/table">
            <a:tbl>
              <a:tblPr firstRow="1" firstCol="1" bandRow="1">
                <a:tableStyleId>{0E3FDE45-AF77-4B5C-9715-49D594BDF05E}</a:tableStyleId>
              </a:tblPr>
              <a:tblGrid>
                <a:gridCol w="882296">
                  <a:extLst>
                    <a:ext uri="{9D8B030D-6E8A-4147-A177-3AD203B41FA5}">
                      <a16:colId xmlns:a16="http://schemas.microsoft.com/office/drawing/2014/main" val="20000"/>
                    </a:ext>
                  </a:extLst>
                </a:gridCol>
                <a:gridCol w="1544017">
                  <a:extLst>
                    <a:ext uri="{9D8B030D-6E8A-4147-A177-3AD203B41FA5}">
                      <a16:colId xmlns:a16="http://schemas.microsoft.com/office/drawing/2014/main" val="20001"/>
                    </a:ext>
                  </a:extLst>
                </a:gridCol>
                <a:gridCol w="1544017">
                  <a:extLst>
                    <a:ext uri="{9D8B030D-6E8A-4147-A177-3AD203B41FA5}">
                      <a16:colId xmlns:a16="http://schemas.microsoft.com/office/drawing/2014/main" val="20002"/>
                    </a:ext>
                  </a:extLst>
                </a:gridCol>
              </a:tblGrid>
              <a:tr h="305410">
                <a:tc>
                  <a:txBody>
                    <a:bodyPr/>
                    <a:lstStyle/>
                    <a:p>
                      <a:pPr marL="0" marR="0" algn="just">
                        <a:lnSpc>
                          <a:spcPct val="115000"/>
                        </a:lnSpc>
                        <a:spcBef>
                          <a:spcPts val="0"/>
                        </a:spcBef>
                        <a:spcAft>
                          <a:spcPts val="0"/>
                        </a:spcAft>
                      </a:pPr>
                      <a:r>
                        <a:rPr lang="en-US" sz="1800" dirty="0">
                          <a:effectLst/>
                        </a:rPr>
                        <a:t> </a:t>
                      </a:r>
                      <a:endParaRPr lang="en-US" sz="1800" b="1" dirty="0">
                        <a:solidFill>
                          <a:srgbClr val="000000"/>
                        </a:solidFill>
                        <a:effectLst/>
                        <a:latin typeface="Calibri"/>
                        <a:ea typeface="Times New Roman"/>
                        <a:cs typeface="Shruti"/>
                      </a:endParaRPr>
                    </a:p>
                  </a:txBody>
                  <a:tcPr marL="68580" marR="68580" marT="0" marB="0"/>
                </a:tc>
                <a:tc gridSpan="2">
                  <a:txBody>
                    <a:bodyPr/>
                    <a:lstStyle/>
                    <a:p>
                      <a:pPr marL="0" marR="0" algn="just">
                        <a:lnSpc>
                          <a:spcPct val="115000"/>
                        </a:lnSpc>
                        <a:spcBef>
                          <a:spcPts val="0"/>
                        </a:spcBef>
                        <a:spcAft>
                          <a:spcPts val="0"/>
                        </a:spcAft>
                      </a:pPr>
                      <a:r>
                        <a:rPr lang="en-US" sz="1800" dirty="0">
                          <a:effectLst/>
                        </a:rPr>
                        <a:t>MACRO</a:t>
                      </a:r>
                      <a:endParaRPr lang="en-US" sz="1800" b="1" dirty="0">
                        <a:solidFill>
                          <a:srgbClr val="000000"/>
                        </a:solidFill>
                        <a:effectLst/>
                        <a:latin typeface="Calibri"/>
                        <a:ea typeface="Times New Roman"/>
                        <a:cs typeface="Shruti"/>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05410">
                <a:tc>
                  <a:txBody>
                    <a:bodyPr/>
                    <a:lstStyle/>
                    <a:p>
                      <a:pPr marL="0" marR="0" algn="just">
                        <a:lnSpc>
                          <a:spcPct val="115000"/>
                        </a:lnSpc>
                        <a:spcBef>
                          <a:spcPts val="0"/>
                        </a:spcBef>
                        <a:spcAft>
                          <a:spcPts val="0"/>
                        </a:spcAft>
                      </a:pPr>
                      <a:r>
                        <a:rPr lang="en-US" sz="1800" dirty="0">
                          <a:effectLst/>
                        </a:rPr>
                        <a:t> </a:t>
                      </a:r>
                      <a:endParaRPr lang="en-US" sz="1800" b="1" dirty="0">
                        <a:solidFill>
                          <a:srgbClr val="000000"/>
                        </a:solidFill>
                        <a:effectLst/>
                        <a:latin typeface="Calibri"/>
                        <a:ea typeface="Times New Roman"/>
                        <a:cs typeface="Shruti"/>
                      </a:endParaRPr>
                    </a:p>
                  </a:txBody>
                  <a:tcPr marL="68580" marR="68580" marT="0" marB="0"/>
                </a:tc>
                <a:tc gridSpan="2">
                  <a:txBody>
                    <a:bodyPr/>
                    <a:lstStyle/>
                    <a:p>
                      <a:pPr marL="0" marR="0" algn="just">
                        <a:lnSpc>
                          <a:spcPct val="115000"/>
                        </a:lnSpc>
                        <a:spcBef>
                          <a:spcPts val="0"/>
                        </a:spcBef>
                        <a:spcAft>
                          <a:spcPts val="0"/>
                        </a:spcAft>
                      </a:pPr>
                      <a:r>
                        <a:rPr lang="en-US" sz="1800" dirty="0">
                          <a:effectLst/>
                        </a:rPr>
                        <a:t>CONSTANTS</a:t>
                      </a:r>
                      <a:endParaRPr lang="en-US" sz="1800" b="1" dirty="0">
                        <a:solidFill>
                          <a:srgbClr val="000000"/>
                        </a:solidFill>
                        <a:effectLst/>
                        <a:latin typeface="Calibri"/>
                        <a:ea typeface="Times New Roman"/>
                        <a:cs typeface="Shruti"/>
                      </a:endParaRPr>
                    </a:p>
                  </a:txBody>
                  <a:tcPr marL="68580" marR="68580" marT="0" marB="0"/>
                </a:tc>
                <a:tc hMerge="1">
                  <a:txBody>
                    <a:bodyPr/>
                    <a:lstStyle/>
                    <a:p>
                      <a:endParaRPr lang="en-US"/>
                    </a:p>
                  </a:txBody>
                  <a:tcPr/>
                </a:tc>
                <a:extLst>
                  <a:ext uri="{0D108BD9-81ED-4DB2-BD59-A6C34878D82A}">
                    <a16:rowId xmlns:a16="http://schemas.microsoft.com/office/drawing/2014/main" val="10001"/>
                  </a:ext>
                </a:extLst>
              </a:tr>
              <a:tr h="305410">
                <a:tc>
                  <a:txBody>
                    <a:bodyPr/>
                    <a:lstStyle/>
                    <a:p>
                      <a:pPr marL="0" marR="0" algn="just">
                        <a:lnSpc>
                          <a:spcPct val="115000"/>
                        </a:lnSpc>
                        <a:spcBef>
                          <a:spcPts val="0"/>
                        </a:spcBef>
                        <a:spcAft>
                          <a:spcPts val="0"/>
                        </a:spcAft>
                      </a:pPr>
                      <a:r>
                        <a:rPr lang="en-US" sz="1800" dirty="0">
                          <a:effectLst/>
                        </a:rPr>
                        <a:t> </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effectLst/>
                        </a:rPr>
                        <a:t>LCL</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a:effectLst/>
                        </a:rPr>
                        <a:t>&amp;A</a:t>
                      </a:r>
                      <a:endParaRPr lang="en-US" sz="1800" b="1">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2"/>
                  </a:ext>
                </a:extLst>
              </a:tr>
              <a:tr h="305410">
                <a:tc>
                  <a:txBody>
                    <a:bodyPr/>
                    <a:lstStyle/>
                    <a:p>
                      <a:pPr marL="0" marR="0" algn="just">
                        <a:lnSpc>
                          <a:spcPct val="115000"/>
                        </a:lnSpc>
                        <a:spcBef>
                          <a:spcPts val="0"/>
                        </a:spcBef>
                        <a:spcAft>
                          <a:spcPts val="0"/>
                        </a:spcAft>
                      </a:pPr>
                      <a:r>
                        <a:rPr lang="en-US" sz="1800" dirty="0">
                          <a:solidFill>
                            <a:srgbClr val="FF0000"/>
                          </a:solidFill>
                          <a:effectLst/>
                        </a:rPr>
                        <a:t>&amp;A</a:t>
                      </a:r>
                      <a:endParaRPr lang="en-US" sz="1800" b="1" dirty="0">
                        <a:solidFill>
                          <a:srgbClr val="FF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solidFill>
                            <a:srgbClr val="FF0000"/>
                          </a:solidFill>
                          <a:effectLst/>
                        </a:rPr>
                        <a:t>SET</a:t>
                      </a:r>
                      <a:endParaRPr lang="en-US" sz="1800" b="1" dirty="0">
                        <a:solidFill>
                          <a:srgbClr val="FF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solidFill>
                            <a:srgbClr val="FF0000"/>
                          </a:solidFill>
                          <a:effectLst/>
                        </a:rPr>
                        <a:t>1</a:t>
                      </a:r>
                      <a:endParaRPr lang="en-US" sz="1800" b="1" dirty="0">
                        <a:solidFill>
                          <a:srgbClr val="FF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3"/>
                  </a:ext>
                </a:extLst>
              </a:tr>
              <a:tr h="305410">
                <a:tc>
                  <a:txBody>
                    <a:bodyPr/>
                    <a:lstStyle/>
                    <a:p>
                      <a:pPr marL="0" marR="0" algn="just">
                        <a:lnSpc>
                          <a:spcPct val="115000"/>
                        </a:lnSpc>
                        <a:spcBef>
                          <a:spcPts val="0"/>
                        </a:spcBef>
                        <a:spcAft>
                          <a:spcPts val="0"/>
                        </a:spcAft>
                      </a:pPr>
                      <a:r>
                        <a:rPr lang="en-US" sz="1800">
                          <a:effectLst/>
                        </a:rPr>
                        <a:t> </a:t>
                      </a:r>
                      <a:endParaRPr lang="en-US" sz="1800" b="1">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effectLst/>
                        </a:rPr>
                        <a:t>DB</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a:effectLst/>
                        </a:rPr>
                        <a:t>&amp;A</a:t>
                      </a:r>
                      <a:endParaRPr lang="en-US" sz="1800" b="1">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4"/>
                  </a:ext>
                </a:extLst>
              </a:tr>
              <a:tr h="305410">
                <a:tc>
                  <a:txBody>
                    <a:bodyPr/>
                    <a:lstStyle/>
                    <a:p>
                      <a:pPr marL="0" marR="0" algn="just">
                        <a:lnSpc>
                          <a:spcPct val="115000"/>
                        </a:lnSpc>
                        <a:spcBef>
                          <a:spcPts val="0"/>
                        </a:spcBef>
                        <a:spcAft>
                          <a:spcPts val="0"/>
                        </a:spcAft>
                      </a:pPr>
                      <a:r>
                        <a:rPr lang="en-US" sz="1800">
                          <a:solidFill>
                            <a:srgbClr val="FF0000"/>
                          </a:solidFill>
                          <a:effectLst/>
                        </a:rPr>
                        <a:t>&amp;A</a:t>
                      </a:r>
                      <a:endParaRPr lang="en-US" sz="1800" b="1">
                        <a:solidFill>
                          <a:srgbClr val="FF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solidFill>
                            <a:srgbClr val="FF0000"/>
                          </a:solidFill>
                          <a:effectLst/>
                        </a:rPr>
                        <a:t>SET</a:t>
                      </a:r>
                      <a:endParaRPr lang="en-US" sz="1800" b="1" dirty="0">
                        <a:solidFill>
                          <a:srgbClr val="FF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solidFill>
                            <a:srgbClr val="FF0000"/>
                          </a:solidFill>
                          <a:effectLst/>
                        </a:rPr>
                        <a:t>&amp;</a:t>
                      </a:r>
                      <a:r>
                        <a:rPr lang="en-US" sz="1800" dirty="0" smtClean="0">
                          <a:solidFill>
                            <a:srgbClr val="FF0000"/>
                          </a:solidFill>
                          <a:effectLst/>
                        </a:rPr>
                        <a:t>A+1</a:t>
                      </a:r>
                      <a:endParaRPr lang="en-US" sz="1800" b="1" dirty="0">
                        <a:solidFill>
                          <a:srgbClr val="FF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5"/>
                  </a:ext>
                </a:extLst>
              </a:tr>
              <a:tr h="305410">
                <a:tc>
                  <a:txBody>
                    <a:bodyPr/>
                    <a:lstStyle/>
                    <a:p>
                      <a:pPr marL="0" marR="0" algn="just">
                        <a:lnSpc>
                          <a:spcPct val="115000"/>
                        </a:lnSpc>
                        <a:spcBef>
                          <a:spcPts val="0"/>
                        </a:spcBef>
                        <a:spcAft>
                          <a:spcPts val="0"/>
                        </a:spcAft>
                      </a:pPr>
                      <a:r>
                        <a:rPr lang="en-US" sz="1800">
                          <a:effectLst/>
                        </a:rPr>
                        <a:t> </a:t>
                      </a:r>
                      <a:endParaRPr lang="en-US" sz="1800" b="1">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effectLst/>
                        </a:rPr>
                        <a:t>DB</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effectLst/>
                        </a:rPr>
                        <a:t>&amp;A</a:t>
                      </a:r>
                      <a:endParaRPr lang="en-US" sz="18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6"/>
                  </a:ext>
                </a:extLst>
              </a:tr>
              <a:tr h="305410">
                <a:tc>
                  <a:txBody>
                    <a:bodyPr/>
                    <a:lstStyle/>
                    <a:p>
                      <a:pPr marL="0" marR="0" algn="just">
                        <a:lnSpc>
                          <a:spcPct val="115000"/>
                        </a:lnSpc>
                        <a:spcBef>
                          <a:spcPts val="0"/>
                        </a:spcBef>
                        <a:spcAft>
                          <a:spcPts val="0"/>
                        </a:spcAft>
                      </a:pPr>
                      <a:r>
                        <a:rPr lang="en-US" sz="1800">
                          <a:effectLst/>
                        </a:rPr>
                        <a:t> </a:t>
                      </a:r>
                      <a:endParaRPr lang="en-US" sz="1800" b="1">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effectLst/>
                        </a:rPr>
                        <a:t>MEND</a:t>
                      </a:r>
                      <a:endParaRPr lang="en-US" sz="18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1800" dirty="0">
                          <a:effectLst/>
                        </a:rPr>
                        <a:t> </a:t>
                      </a:r>
                      <a:endParaRPr lang="en-US" sz="18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7"/>
                  </a:ext>
                </a:extLst>
              </a:tr>
            </a:tbl>
          </a:graphicData>
        </a:graphic>
      </p:graphicFrame>
      <p:sp>
        <p:nvSpPr>
          <p:cNvPr id="5" name="Rounded Rectangle 4"/>
          <p:cNvSpPr/>
          <p:nvPr/>
        </p:nvSpPr>
        <p:spPr>
          <a:xfrm>
            <a:off x="3733800" y="2209800"/>
            <a:ext cx="23622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124200" y="2590800"/>
            <a:ext cx="2971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124200" y="3200400"/>
            <a:ext cx="31242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35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par>
                          <p:cTn id="38" fill="hold">
                            <p:stCondLst>
                              <p:cond delay="500"/>
                            </p:stCondLst>
                            <p:childTnLst>
                              <p:par>
                                <p:cTn id="39" presetID="1" presetClass="exit" presetSubtype="0" fill="hold" grpId="1" nodeType="after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12" grpId="0" animBg="1"/>
      <p:bldP spid="12" grpId="1"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a:t>
            </a:r>
            <a:r>
              <a:rPr lang="en-US" dirty="0"/>
              <a:t>expansion </a:t>
            </a:r>
          </a:p>
        </p:txBody>
      </p:sp>
      <p:sp>
        <p:nvSpPr>
          <p:cNvPr id="3" name="Content Placeholder 2"/>
          <p:cNvSpPr>
            <a:spLocks noGrp="1"/>
          </p:cNvSpPr>
          <p:nvPr>
            <p:ph idx="1"/>
          </p:nvPr>
        </p:nvSpPr>
        <p:spPr/>
        <p:txBody>
          <a:bodyPr>
            <a:normAutofit lnSpcReduction="10000"/>
          </a:bodyPr>
          <a:lstStyle/>
          <a:p>
            <a:r>
              <a:rPr lang="en-US" dirty="0"/>
              <a:t>Conditional expansion refers to that a model statement is expanded only under specific conditions.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MACRO CALL: EVAL A, B, C</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59999133"/>
              </p:ext>
            </p:extLst>
          </p:nvPr>
        </p:nvGraphicFramePr>
        <p:xfrm>
          <a:off x="1976015" y="2237994"/>
          <a:ext cx="5191970" cy="3154680"/>
        </p:xfrm>
        <a:graphic>
          <a:graphicData uri="http://schemas.openxmlformats.org/drawingml/2006/table">
            <a:tbl>
              <a:tblPr firstRow="1" firstCol="1" bandRow="1">
                <a:tableStyleId>{0E3FDE45-AF77-4B5C-9715-49D594BDF05E}</a:tableStyleId>
              </a:tblPr>
              <a:tblGrid>
                <a:gridCol w="1153772">
                  <a:extLst>
                    <a:ext uri="{9D8B030D-6E8A-4147-A177-3AD203B41FA5}">
                      <a16:colId xmlns:a16="http://schemas.microsoft.com/office/drawing/2014/main" val="20000"/>
                    </a:ext>
                  </a:extLst>
                </a:gridCol>
                <a:gridCol w="1242522">
                  <a:extLst>
                    <a:ext uri="{9D8B030D-6E8A-4147-A177-3AD203B41FA5}">
                      <a16:colId xmlns:a16="http://schemas.microsoft.com/office/drawing/2014/main" val="20001"/>
                    </a:ext>
                  </a:extLst>
                </a:gridCol>
                <a:gridCol w="2795676">
                  <a:extLst>
                    <a:ext uri="{9D8B030D-6E8A-4147-A177-3AD203B41FA5}">
                      <a16:colId xmlns:a16="http://schemas.microsoft.com/office/drawing/2014/main" val="20002"/>
                    </a:ext>
                  </a:extLst>
                </a:gridCol>
              </a:tblGrid>
              <a:tr h="305410">
                <a:tc>
                  <a:txBody>
                    <a:bodyPr/>
                    <a:lstStyle/>
                    <a:p>
                      <a:pPr marL="0" marR="0" algn="just">
                        <a:lnSpc>
                          <a:spcPct val="115000"/>
                        </a:lnSpc>
                        <a:spcBef>
                          <a:spcPts val="0"/>
                        </a:spcBef>
                        <a:spcAft>
                          <a:spcPts val="0"/>
                        </a:spcAft>
                      </a:pPr>
                      <a:r>
                        <a:rPr lang="en-US" sz="2000" dirty="0">
                          <a:effectLst/>
                        </a:rPr>
                        <a:t> </a:t>
                      </a:r>
                      <a:endParaRPr lang="en-US" sz="2000" b="1" dirty="0">
                        <a:solidFill>
                          <a:srgbClr val="000000"/>
                        </a:solidFill>
                        <a:effectLst/>
                        <a:latin typeface="Calibri"/>
                        <a:ea typeface="Times New Roman"/>
                        <a:cs typeface="Shruti"/>
                      </a:endParaRPr>
                    </a:p>
                  </a:txBody>
                  <a:tcPr marL="68580" marR="68580" marT="0" marB="0"/>
                </a:tc>
                <a:tc gridSpan="2">
                  <a:txBody>
                    <a:bodyPr/>
                    <a:lstStyle/>
                    <a:p>
                      <a:pPr marL="0" marR="0" algn="just">
                        <a:lnSpc>
                          <a:spcPct val="115000"/>
                        </a:lnSpc>
                        <a:spcBef>
                          <a:spcPts val="0"/>
                        </a:spcBef>
                        <a:spcAft>
                          <a:spcPts val="0"/>
                        </a:spcAft>
                      </a:pPr>
                      <a:r>
                        <a:rPr lang="en-US" sz="2000" dirty="0">
                          <a:effectLst/>
                        </a:rPr>
                        <a:t>MACRO</a:t>
                      </a:r>
                      <a:endParaRPr lang="en-US" sz="2000" b="1" dirty="0">
                        <a:solidFill>
                          <a:srgbClr val="000000"/>
                        </a:solidFill>
                        <a:effectLst/>
                        <a:latin typeface="Calibri"/>
                        <a:ea typeface="Times New Roman"/>
                        <a:cs typeface="Shruti"/>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305410">
                <a:tc>
                  <a:txBody>
                    <a:bodyPr/>
                    <a:lstStyle/>
                    <a:p>
                      <a:pPr marL="0" marR="0" algn="just">
                        <a:lnSpc>
                          <a:spcPct val="115000"/>
                        </a:lnSpc>
                        <a:spcBef>
                          <a:spcPts val="0"/>
                        </a:spcBef>
                        <a:spcAft>
                          <a:spcPts val="0"/>
                        </a:spcAft>
                      </a:pPr>
                      <a:r>
                        <a:rPr lang="en-US" sz="2000" dirty="0">
                          <a:effectLst/>
                        </a:rPr>
                        <a:t> </a:t>
                      </a:r>
                      <a:endParaRPr lang="en-US" sz="2000" b="1" dirty="0">
                        <a:solidFill>
                          <a:srgbClr val="000000"/>
                        </a:solidFill>
                        <a:effectLst/>
                        <a:latin typeface="Calibri"/>
                        <a:ea typeface="Times New Roman"/>
                        <a:cs typeface="Shruti"/>
                      </a:endParaRPr>
                    </a:p>
                  </a:txBody>
                  <a:tcPr marL="68580" marR="68580" marT="0" marB="0"/>
                </a:tc>
                <a:tc gridSpan="2">
                  <a:txBody>
                    <a:bodyPr/>
                    <a:lstStyle/>
                    <a:p>
                      <a:pPr marL="0" marR="0" algn="just">
                        <a:lnSpc>
                          <a:spcPct val="115000"/>
                        </a:lnSpc>
                        <a:spcBef>
                          <a:spcPts val="0"/>
                        </a:spcBef>
                        <a:spcAft>
                          <a:spcPts val="0"/>
                        </a:spcAft>
                      </a:pPr>
                      <a:r>
                        <a:rPr lang="en-US" sz="2000" dirty="0" smtClean="0">
                          <a:effectLst/>
                        </a:rPr>
                        <a:t>EVAL &amp;X, &amp;Y, &amp;Z</a:t>
                      </a:r>
                      <a:endParaRPr lang="en-US" sz="2000" b="1" dirty="0">
                        <a:solidFill>
                          <a:srgbClr val="000000"/>
                        </a:solidFill>
                        <a:effectLst/>
                        <a:latin typeface="Calibri"/>
                        <a:ea typeface="Times New Roman"/>
                        <a:cs typeface="Shruti"/>
                      </a:endParaRPr>
                    </a:p>
                  </a:txBody>
                  <a:tcPr marL="68580" marR="68580" marT="0" marB="0"/>
                </a:tc>
                <a:tc hMerge="1">
                  <a:txBody>
                    <a:bodyPr/>
                    <a:lstStyle/>
                    <a:p>
                      <a:endParaRPr lang="en-US"/>
                    </a:p>
                  </a:txBody>
                  <a:tcPr/>
                </a:tc>
                <a:extLst>
                  <a:ext uri="{0D108BD9-81ED-4DB2-BD59-A6C34878D82A}">
                    <a16:rowId xmlns:a16="http://schemas.microsoft.com/office/drawing/2014/main" val="10001"/>
                  </a:ext>
                </a:extLst>
              </a:tr>
              <a:tr h="305410">
                <a:tc>
                  <a:txBody>
                    <a:bodyPr/>
                    <a:lstStyle/>
                    <a:p>
                      <a:pPr marL="0" marR="0" algn="just">
                        <a:lnSpc>
                          <a:spcPct val="115000"/>
                        </a:lnSpc>
                        <a:spcBef>
                          <a:spcPts val="0"/>
                        </a:spcBef>
                        <a:spcAft>
                          <a:spcPts val="0"/>
                        </a:spcAft>
                      </a:pPr>
                      <a:r>
                        <a:rPr lang="en-US" sz="2000" dirty="0">
                          <a:effectLst/>
                        </a:rPr>
                        <a:t> </a:t>
                      </a: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AIF</a:t>
                      </a: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(&amp;Y EQ &amp;X) .ONLY</a:t>
                      </a:r>
                      <a:endParaRPr lang="en-US" sz="2000" b="1" dirty="0">
                        <a:solidFill>
                          <a:srgbClr val="FF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2"/>
                  </a:ext>
                </a:extLst>
              </a:tr>
              <a:tr h="305410">
                <a:tc>
                  <a:txBody>
                    <a:bodyPr/>
                    <a:lstStyle/>
                    <a:p>
                      <a:pPr marL="0" marR="0" algn="just">
                        <a:lnSpc>
                          <a:spcPct val="115000"/>
                        </a:lnSpc>
                        <a:spcBef>
                          <a:spcPts val="0"/>
                        </a:spcBef>
                        <a:spcAft>
                          <a:spcPts val="0"/>
                        </a:spcAft>
                      </a:pP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MOVER </a:t>
                      </a: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 &amp;X</a:t>
                      </a:r>
                      <a:endParaRPr lang="en-US" sz="20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3"/>
                  </a:ext>
                </a:extLst>
              </a:tr>
              <a:tr h="305410">
                <a:tc>
                  <a:txBody>
                    <a:bodyPr/>
                    <a:lstStyle/>
                    <a:p>
                      <a:pPr marL="0" marR="0" algn="just">
                        <a:lnSpc>
                          <a:spcPct val="115000"/>
                        </a:lnSpc>
                        <a:spcBef>
                          <a:spcPts val="0"/>
                        </a:spcBef>
                        <a:spcAft>
                          <a:spcPts val="0"/>
                        </a:spcAft>
                      </a:pPr>
                      <a:r>
                        <a:rPr lang="en-US" sz="2000">
                          <a:effectLst/>
                        </a:rPr>
                        <a:t> </a:t>
                      </a:r>
                      <a:endParaRPr lang="en-US" sz="2000" b="1">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SUB</a:t>
                      </a: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 &amp;Y</a:t>
                      </a:r>
                      <a:endParaRPr lang="en-US" sz="20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4"/>
                  </a:ext>
                </a:extLst>
              </a:tr>
              <a:tr h="305410">
                <a:tc>
                  <a:txBody>
                    <a:bodyPr/>
                    <a:lstStyle/>
                    <a:p>
                      <a:pPr marL="0" marR="0" algn="just">
                        <a:lnSpc>
                          <a:spcPct val="115000"/>
                        </a:lnSpc>
                        <a:spcBef>
                          <a:spcPts val="0"/>
                        </a:spcBef>
                        <a:spcAft>
                          <a:spcPts val="0"/>
                        </a:spcAft>
                      </a:pP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ADD</a:t>
                      </a: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 &amp;Z</a:t>
                      </a:r>
                      <a:endParaRPr lang="en-US" sz="20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5"/>
                  </a:ext>
                </a:extLst>
              </a:tr>
              <a:tr h="305410">
                <a:tc>
                  <a:txBody>
                    <a:bodyPr/>
                    <a:lstStyle/>
                    <a:p>
                      <a:pPr marL="0" marR="0" algn="just">
                        <a:lnSpc>
                          <a:spcPct val="115000"/>
                        </a:lnSpc>
                        <a:spcBef>
                          <a:spcPts val="0"/>
                        </a:spcBef>
                        <a:spcAft>
                          <a:spcPts val="0"/>
                        </a:spcAft>
                      </a:pPr>
                      <a:r>
                        <a:rPr lang="en-US" sz="2000">
                          <a:effectLst/>
                        </a:rPr>
                        <a:t> </a:t>
                      </a:r>
                      <a:endParaRPr lang="en-US" sz="2000" b="1">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AGO</a:t>
                      </a: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.OVER</a:t>
                      </a:r>
                      <a:endParaRPr lang="en-US" sz="2000" b="1" dirty="0">
                        <a:solidFill>
                          <a:srgbClr val="7030A0"/>
                        </a:solidFill>
                        <a:effectLst/>
                        <a:latin typeface="Calibri"/>
                        <a:ea typeface="Times New Roman"/>
                        <a:cs typeface="Shruti"/>
                      </a:endParaRPr>
                    </a:p>
                  </a:txBody>
                  <a:tcPr marL="68580" marR="68580" marT="0" marB="0"/>
                </a:tc>
                <a:extLst>
                  <a:ext uri="{0D108BD9-81ED-4DB2-BD59-A6C34878D82A}">
                    <a16:rowId xmlns:a16="http://schemas.microsoft.com/office/drawing/2014/main" val="10006"/>
                  </a:ext>
                </a:extLst>
              </a:tr>
              <a:tr h="305410">
                <a:tc>
                  <a:txBody>
                    <a:bodyPr/>
                    <a:lstStyle/>
                    <a:p>
                      <a:pPr marL="0" marR="0" algn="just">
                        <a:lnSpc>
                          <a:spcPct val="115000"/>
                        </a:lnSpc>
                        <a:spcBef>
                          <a:spcPts val="0"/>
                        </a:spcBef>
                        <a:spcAft>
                          <a:spcPts val="0"/>
                        </a:spcAft>
                      </a:pPr>
                      <a:r>
                        <a:rPr lang="en-US" sz="2000" dirty="0">
                          <a:effectLst/>
                        </a:rPr>
                        <a:t> </a:t>
                      </a:r>
                      <a:r>
                        <a:rPr lang="en-US" sz="2000" dirty="0" smtClean="0">
                          <a:effectLst/>
                        </a:rPr>
                        <a:t>.ONLY</a:t>
                      </a:r>
                      <a:endParaRPr lang="en-US" sz="2000" b="1" dirty="0">
                        <a:solidFill>
                          <a:srgbClr val="FF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MOVER</a:t>
                      </a: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AREG, &amp;Z</a:t>
                      </a:r>
                      <a:endParaRPr lang="en-US" sz="20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7"/>
                  </a:ext>
                </a:extLst>
              </a:tr>
              <a:tr h="305410">
                <a:tc>
                  <a:txBody>
                    <a:bodyPr/>
                    <a:lstStyle/>
                    <a:p>
                      <a:pPr marL="0" marR="0" algn="just">
                        <a:lnSpc>
                          <a:spcPct val="115000"/>
                        </a:lnSpc>
                        <a:spcBef>
                          <a:spcPts val="0"/>
                        </a:spcBef>
                        <a:spcAft>
                          <a:spcPts val="0"/>
                        </a:spcAft>
                      </a:pPr>
                      <a:r>
                        <a:rPr lang="en-US" sz="2000" dirty="0" smtClean="0">
                          <a:effectLst/>
                        </a:rPr>
                        <a:t>.OVER</a:t>
                      </a:r>
                      <a:endParaRPr lang="en-US" sz="2000" b="1" dirty="0">
                        <a:solidFill>
                          <a:srgbClr val="7030A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r>
                        <a:rPr lang="en-US" sz="2000" dirty="0" smtClean="0">
                          <a:effectLst/>
                        </a:rPr>
                        <a:t>MEND</a:t>
                      </a:r>
                      <a:endParaRPr lang="en-US" sz="2000" b="1" dirty="0">
                        <a:solidFill>
                          <a:srgbClr val="000000"/>
                        </a:solidFill>
                        <a:effectLst/>
                        <a:latin typeface="Calibri"/>
                        <a:ea typeface="Times New Roman"/>
                        <a:cs typeface="Shruti"/>
                      </a:endParaRPr>
                    </a:p>
                  </a:txBody>
                  <a:tcPr marL="68580" marR="68580" marT="0" marB="0"/>
                </a:tc>
                <a:tc>
                  <a:txBody>
                    <a:bodyPr/>
                    <a:lstStyle/>
                    <a:p>
                      <a:pPr marL="0" marR="0" algn="just">
                        <a:lnSpc>
                          <a:spcPct val="115000"/>
                        </a:lnSpc>
                        <a:spcBef>
                          <a:spcPts val="0"/>
                        </a:spcBef>
                        <a:spcAft>
                          <a:spcPts val="0"/>
                        </a:spcAft>
                      </a:pPr>
                      <a:endParaRPr lang="en-US" sz="2000" b="1" dirty="0">
                        <a:solidFill>
                          <a:srgbClr val="000000"/>
                        </a:solidFill>
                        <a:effectLst/>
                        <a:latin typeface="Calibri"/>
                        <a:ea typeface="Times New Roman"/>
                        <a:cs typeface="Shruti"/>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9144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Expansion time loops </a:t>
            </a:r>
          </a:p>
        </p:txBody>
      </p:sp>
      <p:sp>
        <p:nvSpPr>
          <p:cNvPr id="3" name="Content Placeholder 2"/>
          <p:cNvSpPr>
            <a:spLocks noGrp="1"/>
          </p:cNvSpPr>
          <p:nvPr>
            <p:ph idx="1"/>
          </p:nvPr>
        </p:nvSpPr>
        <p:spPr/>
        <p:txBody>
          <a:bodyPr/>
          <a:lstStyle/>
          <a:p>
            <a:r>
              <a:rPr lang="en-US" dirty="0" smtClean="0"/>
              <a:t>It </a:t>
            </a:r>
            <a:r>
              <a:rPr lang="en-US" dirty="0"/>
              <a:t>is often necessary to generate many similar statements during the expansion of a macro. </a:t>
            </a:r>
          </a:p>
          <a:p>
            <a:endParaRPr lang="en-US" dirty="0" smtClean="0"/>
          </a:p>
          <a:p>
            <a:r>
              <a:rPr lang="en-US" dirty="0" smtClean="0"/>
              <a:t>This </a:t>
            </a:r>
            <a:r>
              <a:rPr lang="en-US" dirty="0"/>
              <a:t>can be achieved by writing similar model statements in the macro.</a:t>
            </a:r>
          </a:p>
          <a:p>
            <a:endParaRPr lang="en-US" dirty="0" smtClean="0"/>
          </a:p>
          <a:p>
            <a:r>
              <a:rPr lang="en-US" dirty="0" smtClean="0"/>
              <a:t>Expansion </a:t>
            </a:r>
            <a:r>
              <a:rPr lang="en-US" dirty="0"/>
              <a:t>time loops can be written using </a:t>
            </a:r>
            <a:r>
              <a:rPr lang="en-US" dirty="0">
                <a:solidFill>
                  <a:srgbClr val="FF0000"/>
                </a:solidFill>
              </a:rPr>
              <a:t>expansion time variables (EV’s)</a:t>
            </a:r>
            <a:r>
              <a:rPr lang="en-US" dirty="0"/>
              <a:t> and expansion time control transfer statements </a:t>
            </a:r>
            <a:r>
              <a:rPr lang="en-US" dirty="0">
                <a:solidFill>
                  <a:schemeClr val="accent1"/>
                </a:solidFill>
              </a:rPr>
              <a:t>AIF and AGO</a:t>
            </a:r>
            <a:r>
              <a:rPr lang="en-US" dirty="0"/>
              <a:t>. </a:t>
            </a:r>
          </a:p>
          <a:p>
            <a:endParaRPr lang="en-US" dirty="0"/>
          </a:p>
        </p:txBody>
      </p:sp>
    </p:spTree>
    <p:extLst>
      <p:ext uri="{BB962C8B-B14F-4D97-AF65-F5344CB8AC3E}">
        <p14:creationId xmlns:p14="http://schemas.microsoft.com/office/powerpoint/2010/main" val="116017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time loops </a:t>
            </a:r>
          </a:p>
        </p:txBody>
      </p:sp>
      <p:sp>
        <p:nvSpPr>
          <p:cNvPr id="3" name="Content Placeholder 2"/>
          <p:cNvSpPr>
            <a:spLocks noGrp="1"/>
          </p:cNvSpPr>
          <p:nvPr>
            <p:ph idx="1"/>
          </p:nvPr>
        </p:nvSpPr>
        <p:spPr>
          <a:xfrm>
            <a:off x="190500" y="990600"/>
            <a:ext cx="4152900" cy="5334000"/>
          </a:xfrm>
        </p:spPr>
        <p:txBody>
          <a:bodyPr>
            <a:normAutofit fontScale="92500" lnSpcReduction="20000"/>
          </a:bodyPr>
          <a:lstStyle/>
          <a:p>
            <a:r>
              <a:rPr lang="en-US" dirty="0"/>
              <a:t>The LCL statement declares M to be a local EV.</a:t>
            </a:r>
          </a:p>
          <a:p>
            <a:r>
              <a:rPr lang="en-US" dirty="0"/>
              <a:t>At the start of expansion of the call, M is initialized to zero.</a:t>
            </a:r>
          </a:p>
          <a:p>
            <a:r>
              <a:rPr lang="en-US" dirty="0"/>
              <a:t>Expansion of the model statement MOVEM AREG, &amp;X+&amp;M leads to generation of the </a:t>
            </a:r>
            <a:r>
              <a:rPr lang="en-US" dirty="0" smtClean="0"/>
              <a:t>statement,</a:t>
            </a:r>
          </a:p>
          <a:p>
            <a:pPr marL="0" indent="0" algn="ctr">
              <a:buNone/>
            </a:pPr>
            <a:r>
              <a:rPr lang="en-US" dirty="0" smtClean="0">
                <a:solidFill>
                  <a:srgbClr val="FF0000"/>
                </a:solidFill>
              </a:rPr>
              <a:t>MOVEM </a:t>
            </a:r>
            <a:r>
              <a:rPr lang="en-US" dirty="0">
                <a:solidFill>
                  <a:srgbClr val="FF0000"/>
                </a:solidFill>
              </a:rPr>
              <a:t>AREG, </a:t>
            </a:r>
            <a:r>
              <a:rPr lang="en-US" dirty="0" smtClean="0">
                <a:solidFill>
                  <a:srgbClr val="FF0000"/>
                </a:solidFill>
              </a:rPr>
              <a:t>B</a:t>
            </a:r>
            <a:endParaRPr lang="en-US" dirty="0">
              <a:solidFill>
                <a:srgbClr val="FF0000"/>
              </a:solidFill>
            </a:endParaRPr>
          </a:p>
          <a:p>
            <a:r>
              <a:rPr lang="en-US" dirty="0"/>
              <a:t>The value of M is incremented by </a:t>
            </a:r>
            <a:r>
              <a:rPr lang="en-US" dirty="0" smtClean="0"/>
              <a:t>1.</a:t>
            </a:r>
          </a:p>
          <a:p>
            <a:r>
              <a:rPr lang="en-US" dirty="0" smtClean="0"/>
              <a:t>Condition is checked and the </a:t>
            </a:r>
            <a:r>
              <a:rPr lang="en-US" dirty="0"/>
              <a:t>model statement MOVEM.. is expanded repeatedly until its value equals the value of 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3190346"/>
              </p:ext>
            </p:extLst>
          </p:nvPr>
        </p:nvGraphicFramePr>
        <p:xfrm>
          <a:off x="4572000" y="2512773"/>
          <a:ext cx="4275740" cy="3664917"/>
        </p:xfrm>
        <a:graphic>
          <a:graphicData uri="http://schemas.openxmlformats.org/drawingml/2006/table">
            <a:tbl>
              <a:tblPr firstRow="1" firstCol="1" bandRow="1">
                <a:tableStyleId>{0E3FDE45-AF77-4B5C-9715-49D594BDF05E}</a:tableStyleId>
              </a:tblPr>
              <a:tblGrid>
                <a:gridCol w="929510">
                  <a:extLst>
                    <a:ext uri="{9D8B030D-6E8A-4147-A177-3AD203B41FA5}">
                      <a16:colId xmlns:a16="http://schemas.microsoft.com/office/drawing/2014/main" val="20000"/>
                    </a:ext>
                  </a:extLst>
                </a:gridCol>
                <a:gridCol w="1055655">
                  <a:extLst>
                    <a:ext uri="{9D8B030D-6E8A-4147-A177-3AD203B41FA5}">
                      <a16:colId xmlns:a16="http://schemas.microsoft.com/office/drawing/2014/main" val="20001"/>
                    </a:ext>
                  </a:extLst>
                </a:gridCol>
                <a:gridCol w="2290575">
                  <a:extLst>
                    <a:ext uri="{9D8B030D-6E8A-4147-A177-3AD203B41FA5}">
                      <a16:colId xmlns:a16="http://schemas.microsoft.com/office/drawing/2014/main" val="20002"/>
                    </a:ext>
                  </a:extLst>
                </a:gridCol>
              </a:tblGrid>
              <a:tr h="407213">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gridSpan="2">
                  <a:txBody>
                    <a:bodyPr/>
                    <a:lstStyle/>
                    <a:p>
                      <a:pPr marL="0" marR="0" algn="just">
                        <a:lnSpc>
                          <a:spcPct val="115000"/>
                        </a:lnSpc>
                        <a:spcBef>
                          <a:spcPts val="0"/>
                        </a:spcBef>
                        <a:spcAft>
                          <a:spcPts val="0"/>
                        </a:spcAft>
                      </a:pPr>
                      <a:r>
                        <a:rPr lang="en-US" sz="2000" dirty="0">
                          <a:effectLst/>
                        </a:rPr>
                        <a:t>MACRO</a:t>
                      </a:r>
                      <a:endParaRPr lang="en-US" sz="20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407213">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CLEAR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&amp;X, &amp;N</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7213">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LCL</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7213">
                <a:tc>
                  <a:txBody>
                    <a:bodyPr/>
                    <a:lstStyle/>
                    <a:p>
                      <a:pPr marL="0" marR="0" algn="just">
                        <a:lnSpc>
                          <a:spcPct val="115000"/>
                        </a:lnSpc>
                        <a:spcBef>
                          <a:spcPts val="0"/>
                        </a:spcBef>
                        <a:spcAft>
                          <a:spcPts val="0"/>
                        </a:spcAft>
                      </a:pPr>
                      <a:r>
                        <a:rPr lang="en-US" sz="2000" dirty="0">
                          <a:effectLst/>
                        </a:rPr>
                        <a:t>&amp;M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SET</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0</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07213">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MOVER</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AREG, =’0’</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7213">
                <a:tc>
                  <a:txBody>
                    <a:bodyPr/>
                    <a:lstStyle/>
                    <a:p>
                      <a:pPr marL="0" marR="0" algn="just">
                        <a:lnSpc>
                          <a:spcPct val="115000"/>
                        </a:lnSpc>
                        <a:spcBef>
                          <a:spcPts val="0"/>
                        </a:spcBef>
                        <a:spcAft>
                          <a:spcPts val="0"/>
                        </a:spcAft>
                      </a:pPr>
                      <a:r>
                        <a:rPr lang="en-US" sz="2000" dirty="0">
                          <a:solidFill>
                            <a:srgbClr val="FF0000"/>
                          </a:solidFill>
                          <a:effectLst/>
                        </a:rPr>
                        <a:t>.MORE</a:t>
                      </a:r>
                      <a:endParaRPr lang="en-US" sz="2000"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MOVEM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AREG, &amp;X+&amp;M</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07213">
                <a:tc>
                  <a:txBody>
                    <a:bodyPr/>
                    <a:lstStyle/>
                    <a:p>
                      <a:pPr marL="0" marR="0" algn="just">
                        <a:lnSpc>
                          <a:spcPct val="115000"/>
                        </a:lnSpc>
                        <a:spcBef>
                          <a:spcPts val="0"/>
                        </a:spcBef>
                        <a:spcAft>
                          <a:spcPts val="0"/>
                        </a:spcAft>
                      </a:pPr>
                      <a:r>
                        <a:rPr lang="en-US" sz="2000">
                          <a:effectLst/>
                        </a:rPr>
                        <a:t>&amp;M</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SET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a:effectLst/>
                        </a:rPr>
                        <a:t>&amp;M + 1</a:t>
                      </a:r>
                      <a:endParaRPr lang="en-US" sz="20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07213">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AIF</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 NE </a:t>
                      </a:r>
                      <a:r>
                        <a:rPr lang="en-US" sz="2000" dirty="0" smtClean="0">
                          <a:effectLst/>
                        </a:rPr>
                        <a:t>&amp;N</a:t>
                      </a:r>
                      <a:r>
                        <a:rPr lang="en-US" sz="2000" dirty="0">
                          <a:effectLst/>
                        </a:rPr>
                        <a:t>) </a:t>
                      </a:r>
                      <a:r>
                        <a:rPr lang="en-US" sz="2000" b="1" dirty="0">
                          <a:solidFill>
                            <a:srgbClr val="FF0000"/>
                          </a:solidFill>
                          <a:effectLst/>
                        </a:rPr>
                        <a:t>.MORE</a:t>
                      </a:r>
                      <a:endParaRPr lang="en-US" sz="2000" b="1"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07213">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5" name="TextBox 4"/>
          <p:cNvSpPr txBox="1"/>
          <p:nvPr/>
        </p:nvSpPr>
        <p:spPr>
          <a:xfrm>
            <a:off x="4800600" y="1654545"/>
            <a:ext cx="3741730" cy="461665"/>
          </a:xfrm>
          <a:prstGeom prst="rect">
            <a:avLst/>
          </a:prstGeom>
          <a:noFill/>
        </p:spPr>
        <p:txBody>
          <a:bodyPr wrap="square" rtlCol="0">
            <a:spAutoFit/>
          </a:bodyPr>
          <a:lstStyle/>
          <a:p>
            <a:pPr algn="ctr"/>
            <a:r>
              <a:rPr lang="en-US" sz="2400" b="1" dirty="0" smtClean="0">
                <a:solidFill>
                  <a:schemeClr val="tx2"/>
                </a:solidFill>
              </a:rPr>
              <a:t>Call statement: CLEAR  B, 3</a:t>
            </a:r>
            <a:endParaRPr lang="en-US" sz="2400" b="1" dirty="0">
              <a:solidFill>
                <a:schemeClr val="tx2"/>
              </a:solidFill>
            </a:endParaRPr>
          </a:p>
        </p:txBody>
      </p:sp>
      <p:sp>
        <p:nvSpPr>
          <p:cNvPr id="6" name="Rounded Rectangle 5"/>
          <p:cNvSpPr/>
          <p:nvPr/>
        </p:nvSpPr>
        <p:spPr>
          <a:xfrm>
            <a:off x="4572000" y="3276600"/>
            <a:ext cx="2895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572000" y="4572000"/>
            <a:ext cx="37338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772400" y="1654545"/>
            <a:ext cx="381000" cy="46166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572000" y="5410200"/>
            <a:ext cx="41910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rved Up Arrow 9"/>
          <p:cNvSpPr/>
          <p:nvPr/>
        </p:nvSpPr>
        <p:spPr>
          <a:xfrm rot="16200000">
            <a:off x="8159598" y="5006686"/>
            <a:ext cx="990600" cy="2667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19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 presetClass="entr" presetSubtype="0"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1" nodeType="clickEffect">
                                  <p:stCondLst>
                                    <p:cond delay="0"/>
                                  </p:stCondLst>
                                  <p:childTnLst>
                                    <p:animMotion origin="layout" path="M 0 0 L 0 0 L 0 0.06042 L 0 0.06042 " pathEditMode="relative" ptsTypes="AAAA">
                                      <p:cBhvr>
                                        <p:cTn id="23" dur="2000" fill="hold"/>
                                        <p:tgtEl>
                                          <p:spTgt spid="6"/>
                                        </p:tgtEl>
                                        <p:attrNameLst>
                                          <p:attrName>ppt_x</p:attrName>
                                          <p:attrName>ppt_y</p:attrName>
                                        </p:attrNameLst>
                                      </p:cBhvr>
                                    </p:animMotion>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500"/>
                                        <p:tgtEl>
                                          <p:spTgt spid="3">
                                            <p:txEl>
                                              <p:pRg st="2" end="2"/>
                                            </p:txEl>
                                          </p:spTgt>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par>
                          <p:cTn id="45" fill="hold">
                            <p:stCondLst>
                              <p:cond delay="1500"/>
                            </p:stCondLst>
                            <p:childTnLst>
                              <p:par>
                                <p:cTn id="46" presetID="10"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 nodeType="clickEffect">
                                  <p:stCondLst>
                                    <p:cond delay="0"/>
                                  </p:stCondLst>
                                  <p:childTnLst>
                                    <p:animMotion origin="layout" path="M 0 0 L 0 0 L 0 0.06065 L 0 0.06065 " pathEditMode="relative" ptsTypes="AAAA">
                                      <p:cBhvr>
                                        <p:cTn id="52" dur="2000" fill="hold"/>
                                        <p:tgtEl>
                                          <p:spTgt spid="7"/>
                                        </p:tgtEl>
                                        <p:attrNameLst>
                                          <p:attrName>ppt_x</p:attrName>
                                          <p:attrName>ppt_y</p:attrName>
                                        </p:attrNameLst>
                                      </p:cBhvr>
                                    </p:animMotion>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Effect transition="in" filter="fade">
                                      <p:cBhvr>
                                        <p:cTn id="56" dur="500"/>
                                        <p:tgtEl>
                                          <p:spTgt spid="3">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2" nodeType="clickEffect">
                                  <p:stCondLst>
                                    <p:cond delay="0"/>
                                  </p:stCondLst>
                                  <p:childTnLst>
                                    <p:set>
                                      <p:cBhvr>
                                        <p:cTn id="60" dur="1" fill="hold">
                                          <p:stCondLst>
                                            <p:cond delay="0"/>
                                          </p:stCondLst>
                                        </p:cTn>
                                        <p:tgtEl>
                                          <p:spTgt spid="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animEffect transition="in" filter="fade">
                                      <p:cBhvr>
                                        <p:cTn id="69" dur="500"/>
                                        <p:tgtEl>
                                          <p:spTgt spid="3">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fade">
                                      <p:cBhvr>
                                        <p:cTn id="7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6" grpId="1" animBg="1"/>
      <p:bldP spid="6" grpId="2" animBg="1"/>
      <p:bldP spid="7" grpId="0" animBg="1"/>
      <p:bldP spid="7" grpId="1" animBg="1"/>
      <p:bldP spid="7" grpId="2" animBg="1"/>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time loops </a:t>
            </a:r>
          </a:p>
        </p:txBody>
      </p:sp>
      <p:sp>
        <p:nvSpPr>
          <p:cNvPr id="3" name="Content Placeholder 2"/>
          <p:cNvSpPr>
            <a:spLocks noGrp="1"/>
          </p:cNvSpPr>
          <p:nvPr>
            <p:ph idx="1"/>
          </p:nvPr>
        </p:nvSpPr>
        <p:spPr>
          <a:xfrm>
            <a:off x="190500" y="1066800"/>
            <a:ext cx="4533900" cy="4114800"/>
          </a:xfrm>
        </p:spPr>
        <p:txBody>
          <a:bodyPr>
            <a:normAutofit fontScale="92500" lnSpcReduction="10000"/>
          </a:bodyPr>
          <a:lstStyle/>
          <a:p>
            <a:r>
              <a:rPr lang="en-US" sz="2200" dirty="0">
                <a:solidFill>
                  <a:srgbClr val="FF0000"/>
                </a:solidFill>
              </a:rPr>
              <a:t>The REPT </a:t>
            </a:r>
            <a:r>
              <a:rPr lang="en-US" sz="2200" dirty="0" smtClean="0">
                <a:solidFill>
                  <a:srgbClr val="FF0000"/>
                </a:solidFill>
              </a:rPr>
              <a:t>statement syntax</a:t>
            </a:r>
            <a:endParaRPr lang="en-US" sz="2200" dirty="0">
              <a:solidFill>
                <a:srgbClr val="FF0000"/>
              </a:solidFill>
            </a:endParaRPr>
          </a:p>
          <a:p>
            <a:endParaRPr lang="en-US" sz="2200" dirty="0" smtClean="0"/>
          </a:p>
          <a:p>
            <a:r>
              <a:rPr lang="en-US" sz="2200" dirty="0" smtClean="0"/>
              <a:t>&lt;</a:t>
            </a:r>
            <a:r>
              <a:rPr lang="en-US" sz="2200" dirty="0"/>
              <a:t>expression&gt; should be evaluated to a numerical value during macro expansion.</a:t>
            </a:r>
          </a:p>
          <a:p>
            <a:r>
              <a:rPr lang="en-US" sz="2200" dirty="0"/>
              <a:t>The statements between </a:t>
            </a:r>
            <a:r>
              <a:rPr lang="en-US" sz="2200" dirty="0">
                <a:solidFill>
                  <a:schemeClr val="accent1"/>
                </a:solidFill>
              </a:rPr>
              <a:t>REPT and ENDM</a:t>
            </a:r>
            <a:r>
              <a:rPr lang="en-US" sz="2200" dirty="0"/>
              <a:t> statement would be processed for &lt;expression&gt; number of times. </a:t>
            </a:r>
          </a:p>
          <a:p>
            <a:r>
              <a:rPr lang="en-US" sz="2200" dirty="0" smtClean="0"/>
              <a:t>The example </a:t>
            </a:r>
            <a:r>
              <a:rPr lang="en-US" sz="2200" dirty="0"/>
              <a:t>shows the use of </a:t>
            </a:r>
            <a:r>
              <a:rPr lang="en-US" sz="2200" dirty="0" smtClean="0"/>
              <a:t>REPT to </a:t>
            </a:r>
            <a:r>
              <a:rPr lang="en-US" sz="2200" dirty="0"/>
              <a:t>declare 10 constants with the values 1, 2, …., 10</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595842827"/>
              </p:ext>
            </p:extLst>
          </p:nvPr>
        </p:nvGraphicFramePr>
        <p:xfrm>
          <a:off x="5182820" y="1828800"/>
          <a:ext cx="3664920" cy="3664917"/>
        </p:xfrm>
        <a:graphic>
          <a:graphicData uri="http://schemas.openxmlformats.org/drawingml/2006/table">
            <a:tbl>
              <a:tblPr firstRow="1" firstCol="1" bandRow="1">
                <a:tableStyleId>{0E3FDE45-AF77-4B5C-9715-49D594BDF05E}</a:tableStyleId>
              </a:tblPr>
              <a:tblGrid>
                <a:gridCol w="916230">
                  <a:extLst>
                    <a:ext uri="{9D8B030D-6E8A-4147-A177-3AD203B41FA5}">
                      <a16:colId xmlns:a16="http://schemas.microsoft.com/office/drawing/2014/main" val="20000"/>
                    </a:ext>
                  </a:extLst>
                </a:gridCol>
                <a:gridCol w="1221640">
                  <a:extLst>
                    <a:ext uri="{9D8B030D-6E8A-4147-A177-3AD203B41FA5}">
                      <a16:colId xmlns:a16="http://schemas.microsoft.com/office/drawing/2014/main" val="20001"/>
                    </a:ext>
                  </a:extLst>
                </a:gridCol>
                <a:gridCol w="1527050">
                  <a:extLst>
                    <a:ext uri="{9D8B030D-6E8A-4147-A177-3AD203B41FA5}">
                      <a16:colId xmlns:a16="http://schemas.microsoft.com/office/drawing/2014/main" val="20002"/>
                    </a:ext>
                  </a:extLst>
                </a:gridCol>
              </a:tblGrid>
              <a:tr h="407213">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gridSpan="2">
                  <a:txBody>
                    <a:bodyPr/>
                    <a:lstStyle/>
                    <a:p>
                      <a:pPr marL="0" marR="0" algn="just">
                        <a:lnSpc>
                          <a:spcPct val="115000"/>
                        </a:lnSpc>
                        <a:spcBef>
                          <a:spcPts val="0"/>
                        </a:spcBef>
                        <a:spcAft>
                          <a:spcPts val="0"/>
                        </a:spcAft>
                      </a:pPr>
                      <a:r>
                        <a:rPr lang="en-US" sz="2000" dirty="0">
                          <a:effectLst/>
                        </a:rPr>
                        <a:t>MACRO</a:t>
                      </a:r>
                      <a:endParaRPr lang="en-US" sz="20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407213">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gridSpan="2">
                  <a:txBody>
                    <a:bodyPr/>
                    <a:lstStyle/>
                    <a:p>
                      <a:pPr marL="0" marR="0" algn="just">
                        <a:lnSpc>
                          <a:spcPct val="115000"/>
                        </a:lnSpc>
                        <a:spcBef>
                          <a:spcPts val="0"/>
                        </a:spcBef>
                        <a:spcAft>
                          <a:spcPts val="0"/>
                        </a:spcAft>
                      </a:pPr>
                      <a:r>
                        <a:rPr lang="en-US" sz="2000" dirty="0" smtClean="0">
                          <a:effectLst/>
                        </a:rPr>
                        <a:t>CONST10</a:t>
                      </a:r>
                      <a:endParaRPr lang="en-US" sz="2000" dirty="0">
                        <a:effectLst/>
                        <a:latin typeface="Calibri"/>
                        <a:ea typeface="Calibri"/>
                        <a:cs typeface="Times New Roman"/>
                      </a:endParaRPr>
                    </a:p>
                  </a:txBody>
                  <a:tcPr marL="68580" marR="68580" marT="0" marB="0"/>
                </a:tc>
                <a:tc hMerge="1">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7213">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LCL</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&amp;M</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7213">
                <a:tc>
                  <a:txBody>
                    <a:bodyPr/>
                    <a:lstStyle/>
                    <a:p>
                      <a:pPr marL="0" marR="0" algn="just">
                        <a:lnSpc>
                          <a:spcPct val="115000"/>
                        </a:lnSpc>
                        <a:spcBef>
                          <a:spcPts val="0"/>
                        </a:spcBef>
                        <a:spcAft>
                          <a:spcPts val="0"/>
                        </a:spcAft>
                      </a:pPr>
                      <a:r>
                        <a:rPr lang="en-US" sz="2000" dirty="0">
                          <a:effectLst/>
                        </a:rPr>
                        <a:t>&amp;M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SET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1</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07213">
                <a:tc>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smtClean="0">
                          <a:solidFill>
                            <a:srgbClr val="FF0000"/>
                          </a:solidFill>
                          <a:effectLst/>
                        </a:rPr>
                        <a:t>REPT </a:t>
                      </a:r>
                      <a:endParaRPr lang="en-US" sz="2000" b="1"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smtClean="0">
                          <a:solidFill>
                            <a:srgbClr val="FF0000"/>
                          </a:solidFill>
                          <a:effectLst/>
                        </a:rPr>
                        <a:t>10</a:t>
                      </a:r>
                      <a:endParaRPr lang="en-US" sz="2000" b="1" dirty="0">
                        <a:solidFill>
                          <a:srgbClr val="FF0000"/>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7213">
                <a:tc>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DC</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‘&amp;M’</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07213">
                <a:tc>
                  <a:txBody>
                    <a:bodyPr/>
                    <a:lstStyle/>
                    <a:p>
                      <a:pPr marL="0" marR="0" algn="just">
                        <a:lnSpc>
                          <a:spcPct val="115000"/>
                        </a:lnSpc>
                        <a:spcBef>
                          <a:spcPts val="0"/>
                        </a:spcBef>
                        <a:spcAft>
                          <a:spcPts val="0"/>
                        </a:spcAft>
                      </a:pPr>
                      <a:r>
                        <a:rPr lang="en-US" sz="2000" dirty="0" smtClean="0">
                          <a:effectLst/>
                        </a:rPr>
                        <a:t>&amp;M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SET</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&amp;M+1</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07213">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smtClean="0">
                          <a:solidFill>
                            <a:srgbClr val="FF0000"/>
                          </a:solidFill>
                          <a:effectLst/>
                        </a:rPr>
                        <a:t>ENDM</a:t>
                      </a:r>
                      <a:endParaRPr lang="en-US" sz="2000" b="1" dirty="0">
                        <a:solidFill>
                          <a:srgbClr val="FF0000"/>
                        </a:solidFill>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07213">
                <a:tc>
                  <a:txBody>
                    <a:bodyPr/>
                    <a:lstStyle/>
                    <a:p>
                      <a:pPr marL="0" marR="0" algn="just">
                        <a:lnSpc>
                          <a:spcPct val="115000"/>
                        </a:lnSpc>
                        <a:spcBef>
                          <a:spcPts val="0"/>
                        </a:spcBef>
                        <a:spcAft>
                          <a:spcPts val="0"/>
                        </a:spcAft>
                      </a:pPr>
                      <a:r>
                        <a:rPr lang="en-US" sz="2000">
                          <a:effectLst/>
                        </a:rPr>
                        <a:t> </a:t>
                      </a:r>
                      <a:endParaRPr lang="en-US" sz="20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MEND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5" name="Rounded Rectangle 4"/>
          <p:cNvSpPr/>
          <p:nvPr/>
        </p:nvSpPr>
        <p:spPr>
          <a:xfrm>
            <a:off x="3690603" y="1129076"/>
            <a:ext cx="2895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REPT</a:t>
            </a:r>
            <a:r>
              <a:rPr lang="en-US" sz="2800" dirty="0" smtClean="0"/>
              <a:t> </a:t>
            </a:r>
            <a:r>
              <a:rPr lang="en-US" sz="2800" dirty="0"/>
              <a:t>&lt;expression&gt;</a:t>
            </a:r>
          </a:p>
        </p:txBody>
      </p:sp>
      <p:sp>
        <p:nvSpPr>
          <p:cNvPr id="6" name="Rounded Rectangle 5"/>
          <p:cNvSpPr/>
          <p:nvPr/>
        </p:nvSpPr>
        <p:spPr>
          <a:xfrm>
            <a:off x="5182820" y="3888637"/>
            <a:ext cx="2970580" cy="762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5459218"/>
            <a:ext cx="8542940" cy="830997"/>
          </a:xfrm>
          <a:prstGeom prst="rect">
            <a:avLst/>
          </a:prstGeom>
          <a:noFill/>
        </p:spPr>
        <p:txBody>
          <a:bodyPr wrap="square" rtlCol="0">
            <a:spAutoFit/>
          </a:bodyPr>
          <a:lstStyle/>
          <a:p>
            <a:r>
              <a:rPr lang="en-US" sz="2400" dirty="0">
                <a:solidFill>
                  <a:srgbClr val="FF0000"/>
                </a:solidFill>
              </a:rPr>
              <a:t>Explain following facilities for expansion time loop with example</a:t>
            </a:r>
            <a:r>
              <a:rPr lang="en-US" sz="2400" dirty="0" smtClean="0">
                <a:solidFill>
                  <a:srgbClr val="FF0000"/>
                </a:solidFill>
              </a:rPr>
              <a:t>.</a:t>
            </a:r>
          </a:p>
          <a:p>
            <a:r>
              <a:rPr lang="en-US" sz="2400" dirty="0" smtClean="0">
                <a:solidFill>
                  <a:srgbClr val="FF0000"/>
                </a:solidFill>
              </a:rPr>
              <a:t>(</a:t>
            </a:r>
            <a:r>
              <a:rPr lang="en-US" sz="2400" dirty="0">
                <a:solidFill>
                  <a:srgbClr val="FF0000"/>
                </a:solidFill>
              </a:rPr>
              <a:t>1) REPT statement (2) IRP </a:t>
            </a:r>
            <a:r>
              <a:rPr lang="en-US" sz="2400" dirty="0" smtClean="0">
                <a:solidFill>
                  <a:srgbClr val="FF0000"/>
                </a:solidFill>
              </a:rPr>
              <a:t>statement (Summer 16)</a:t>
            </a:r>
            <a:endParaRPr lang="en-US" sz="2400" dirty="0">
              <a:solidFill>
                <a:srgbClr val="FF0000"/>
              </a:solidFill>
            </a:endParaRPr>
          </a:p>
        </p:txBody>
      </p:sp>
    </p:spTree>
    <p:extLst>
      <p:ext uri="{BB962C8B-B14F-4D97-AF65-F5344CB8AC3E}">
        <p14:creationId xmlns:p14="http://schemas.microsoft.com/office/powerpoint/2010/main" val="213973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time loops </a:t>
            </a:r>
          </a:p>
        </p:txBody>
      </p:sp>
      <p:sp>
        <p:nvSpPr>
          <p:cNvPr id="3" name="Content Placeholder 2"/>
          <p:cNvSpPr>
            <a:spLocks noGrp="1"/>
          </p:cNvSpPr>
          <p:nvPr>
            <p:ph idx="1"/>
          </p:nvPr>
        </p:nvSpPr>
        <p:spPr>
          <a:xfrm>
            <a:off x="190500" y="990600"/>
            <a:ext cx="4914900" cy="5334000"/>
          </a:xfrm>
        </p:spPr>
        <p:txBody>
          <a:bodyPr>
            <a:normAutofit lnSpcReduction="10000"/>
          </a:bodyPr>
          <a:lstStyle/>
          <a:p>
            <a:r>
              <a:rPr lang="en-US" dirty="0">
                <a:solidFill>
                  <a:srgbClr val="FF0000"/>
                </a:solidFill>
              </a:rPr>
              <a:t>The IRP statement</a:t>
            </a:r>
          </a:p>
          <a:p>
            <a:endParaRPr lang="en-US" dirty="0"/>
          </a:p>
          <a:p>
            <a:endParaRPr lang="en-US" dirty="0"/>
          </a:p>
          <a:p>
            <a:r>
              <a:rPr lang="en-US" dirty="0"/>
              <a:t>The formal parameter mentioned in the statement takes </a:t>
            </a:r>
            <a:r>
              <a:rPr lang="en-US" dirty="0">
                <a:solidFill>
                  <a:schemeClr val="accent1"/>
                </a:solidFill>
              </a:rPr>
              <a:t>successive values</a:t>
            </a:r>
            <a:r>
              <a:rPr lang="en-US" dirty="0"/>
              <a:t> from the argument list.</a:t>
            </a:r>
          </a:p>
          <a:p>
            <a:r>
              <a:rPr lang="en-US" dirty="0"/>
              <a:t>For each value the statements between the </a:t>
            </a:r>
            <a:r>
              <a:rPr lang="en-US" dirty="0">
                <a:solidFill>
                  <a:srgbClr val="FF0000"/>
                </a:solidFill>
              </a:rPr>
              <a:t>IRP and ENDM </a:t>
            </a:r>
            <a:r>
              <a:rPr lang="en-US" dirty="0"/>
              <a:t>statements are expanded once.</a:t>
            </a:r>
          </a:p>
          <a:p>
            <a:r>
              <a:rPr lang="en-US" dirty="0"/>
              <a:t>A macro call </a:t>
            </a:r>
            <a:r>
              <a:rPr lang="en-US" dirty="0">
                <a:solidFill>
                  <a:srgbClr val="FF0000"/>
                </a:solidFill>
              </a:rPr>
              <a:t>CONSTS 4, 10 </a:t>
            </a:r>
            <a:r>
              <a:rPr lang="en-US" dirty="0"/>
              <a:t>leads to declaration of 3 constants with the values 4, 7, and 10.</a:t>
            </a:r>
          </a:p>
          <a:p>
            <a:endParaRPr lang="en-US" dirty="0"/>
          </a:p>
        </p:txBody>
      </p:sp>
      <p:sp>
        <p:nvSpPr>
          <p:cNvPr id="6" name="Rounded Rectangle 5"/>
          <p:cNvSpPr/>
          <p:nvPr/>
        </p:nvSpPr>
        <p:spPr>
          <a:xfrm>
            <a:off x="1295400" y="1588532"/>
            <a:ext cx="6858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IRP &lt;FORMAL PARAMETER&gt; , &lt;ARGUMENT LIST&gt;</a:t>
            </a:r>
          </a:p>
        </p:txBody>
      </p:sp>
      <p:graphicFrame>
        <p:nvGraphicFramePr>
          <p:cNvPr id="8" name="Table 7"/>
          <p:cNvGraphicFramePr>
            <a:graphicFrameLocks noGrp="1"/>
          </p:cNvGraphicFramePr>
          <p:nvPr>
            <p:extLst>
              <p:ext uri="{D42A27DB-BD31-4B8C-83A1-F6EECF244321}">
                <p14:modId xmlns:p14="http://schemas.microsoft.com/office/powerpoint/2010/main" val="1260887476"/>
              </p:ext>
            </p:extLst>
          </p:nvPr>
        </p:nvGraphicFramePr>
        <p:xfrm>
          <a:off x="5638800" y="2796064"/>
          <a:ext cx="2748690" cy="2443278"/>
        </p:xfrm>
        <a:graphic>
          <a:graphicData uri="http://schemas.openxmlformats.org/drawingml/2006/table">
            <a:tbl>
              <a:tblPr firstRow="1" firstCol="1" bandRow="1">
                <a:tableStyleId>{0E3FDE45-AF77-4B5C-9715-49D594BDF05E}</a:tableStyleId>
              </a:tblPr>
              <a:tblGrid>
                <a:gridCol w="911350">
                  <a:extLst>
                    <a:ext uri="{9D8B030D-6E8A-4147-A177-3AD203B41FA5}">
                      <a16:colId xmlns:a16="http://schemas.microsoft.com/office/drawing/2014/main" val="20001"/>
                    </a:ext>
                  </a:extLst>
                </a:gridCol>
                <a:gridCol w="1837340">
                  <a:extLst>
                    <a:ext uri="{9D8B030D-6E8A-4147-A177-3AD203B41FA5}">
                      <a16:colId xmlns:a16="http://schemas.microsoft.com/office/drawing/2014/main" val="20002"/>
                    </a:ext>
                  </a:extLst>
                </a:gridCol>
              </a:tblGrid>
              <a:tr h="407213">
                <a:tc gridSpan="2">
                  <a:txBody>
                    <a:bodyPr/>
                    <a:lstStyle/>
                    <a:p>
                      <a:pPr marL="0" marR="0" algn="just">
                        <a:lnSpc>
                          <a:spcPct val="115000"/>
                        </a:lnSpc>
                        <a:spcBef>
                          <a:spcPts val="0"/>
                        </a:spcBef>
                        <a:spcAft>
                          <a:spcPts val="0"/>
                        </a:spcAft>
                      </a:pPr>
                      <a:r>
                        <a:rPr lang="en-US" sz="2000" dirty="0">
                          <a:effectLst/>
                        </a:rPr>
                        <a:t>MACRO</a:t>
                      </a:r>
                      <a:endParaRPr lang="en-US" sz="2000" dirty="0">
                        <a:effectLst/>
                        <a:latin typeface="Calibri"/>
                        <a:ea typeface="Calibri"/>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407213">
                <a:tc gridSpan="2">
                  <a:txBody>
                    <a:bodyPr/>
                    <a:lstStyle/>
                    <a:p>
                      <a:pPr marL="0" marR="0" algn="just">
                        <a:lnSpc>
                          <a:spcPct val="115000"/>
                        </a:lnSpc>
                        <a:spcBef>
                          <a:spcPts val="0"/>
                        </a:spcBef>
                        <a:spcAft>
                          <a:spcPts val="0"/>
                        </a:spcAft>
                      </a:pPr>
                      <a:r>
                        <a:rPr lang="en-US" sz="2000" dirty="0" smtClean="0">
                          <a:effectLst/>
                        </a:rPr>
                        <a:t>CONSTS &amp;M, &amp;N, &amp;Z</a:t>
                      </a:r>
                      <a:endParaRPr lang="en-US" sz="2000" dirty="0">
                        <a:effectLst/>
                        <a:latin typeface="Calibri"/>
                        <a:ea typeface="Calibri"/>
                        <a:cs typeface="Times New Roman"/>
                      </a:endParaRPr>
                    </a:p>
                  </a:txBody>
                  <a:tcPr marL="68580" marR="68580" marT="0" marB="0"/>
                </a:tc>
                <a:tc hMerge="1">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07213">
                <a:tc>
                  <a:txBody>
                    <a:bodyPr/>
                    <a:lstStyle/>
                    <a:p>
                      <a:pPr marL="0" marR="0" algn="just">
                        <a:lnSpc>
                          <a:spcPct val="115000"/>
                        </a:lnSpc>
                        <a:spcBef>
                          <a:spcPts val="0"/>
                        </a:spcBef>
                        <a:spcAft>
                          <a:spcPts val="0"/>
                        </a:spcAft>
                      </a:pPr>
                      <a:r>
                        <a:rPr lang="en-US" sz="2000" dirty="0" smtClean="0">
                          <a:effectLst/>
                        </a:rPr>
                        <a:t>IRP</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rPr>
                        <a:t>&amp;Z, &amp;M, 7, &amp;N</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07213">
                <a:tc>
                  <a:txBody>
                    <a:bodyPr/>
                    <a:lstStyle/>
                    <a:p>
                      <a:pPr marL="0" marR="0" algn="just">
                        <a:lnSpc>
                          <a:spcPct val="115000"/>
                        </a:lnSpc>
                        <a:spcBef>
                          <a:spcPts val="0"/>
                        </a:spcBef>
                        <a:spcAft>
                          <a:spcPts val="0"/>
                        </a:spcAft>
                      </a:pPr>
                      <a:r>
                        <a:rPr lang="en-US" sz="2000" dirty="0" smtClean="0">
                          <a:effectLst/>
                          <a:latin typeface="Calibri"/>
                          <a:ea typeface="Calibri"/>
                          <a:cs typeface="Times New Roman"/>
                        </a:rPr>
                        <a:t>DC</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2000" dirty="0" smtClean="0">
                          <a:effectLst/>
                          <a:latin typeface="Calibri"/>
                          <a:ea typeface="Calibri"/>
                          <a:cs typeface="Times New Roman"/>
                        </a:rPr>
                        <a:t>‘&amp;Z’</a:t>
                      </a: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07213">
                <a:tc>
                  <a:txBody>
                    <a:bodyPr/>
                    <a:lstStyle/>
                    <a:p>
                      <a:pPr marL="0" marR="0" algn="just">
                        <a:lnSpc>
                          <a:spcPct val="115000"/>
                        </a:lnSpc>
                        <a:spcBef>
                          <a:spcPts val="0"/>
                        </a:spcBef>
                        <a:spcAft>
                          <a:spcPts val="0"/>
                        </a:spcAft>
                      </a:pPr>
                      <a:r>
                        <a:rPr lang="en-US" sz="2000" dirty="0" smtClean="0">
                          <a:effectLst/>
                          <a:latin typeface="Calibri"/>
                          <a:ea typeface="Calibri"/>
                          <a:cs typeface="Times New Roman"/>
                        </a:rPr>
                        <a:t>ENDM</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07213">
                <a:tc>
                  <a:txBody>
                    <a:bodyPr/>
                    <a:lstStyle/>
                    <a:p>
                      <a:pPr marL="0" marR="0" algn="just">
                        <a:lnSpc>
                          <a:spcPct val="115000"/>
                        </a:lnSpc>
                        <a:spcBef>
                          <a:spcPts val="0"/>
                        </a:spcBef>
                        <a:spcAft>
                          <a:spcPts val="0"/>
                        </a:spcAft>
                      </a:pPr>
                      <a:r>
                        <a:rPr lang="en-US" sz="2000" dirty="0" smtClean="0">
                          <a:effectLst/>
                          <a:latin typeface="Calibri"/>
                          <a:ea typeface="Calibri"/>
                          <a:cs typeface="Times New Roman"/>
                        </a:rPr>
                        <a:t>MEND</a:t>
                      </a:r>
                      <a:endParaRPr lang="en-US" sz="20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endParaRPr lang="en-US"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4" name="Oval 3"/>
          <p:cNvSpPr/>
          <p:nvPr/>
        </p:nvSpPr>
        <p:spPr>
          <a:xfrm>
            <a:off x="6553200" y="35814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638800" y="4003596"/>
            <a:ext cx="2209800" cy="4160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0" y="5715000"/>
            <a:ext cx="2209800" cy="461665"/>
          </a:xfrm>
          <a:prstGeom prst="rect">
            <a:avLst/>
          </a:prstGeom>
          <a:noFill/>
        </p:spPr>
        <p:txBody>
          <a:bodyPr wrap="square" rtlCol="0">
            <a:spAutoFit/>
          </a:bodyPr>
          <a:lstStyle/>
          <a:p>
            <a:r>
              <a:rPr lang="en-US" sz="2400" dirty="0" smtClean="0">
                <a:solidFill>
                  <a:srgbClr val="FF0000"/>
                </a:solidFill>
              </a:rPr>
              <a:t>CONSTS 4, 10</a:t>
            </a:r>
            <a:endParaRPr lang="en-US" sz="2400" dirty="0">
              <a:solidFill>
                <a:srgbClr val="FF0000"/>
              </a:solidFill>
            </a:endParaRPr>
          </a:p>
        </p:txBody>
      </p:sp>
    </p:spTree>
    <p:extLst>
      <p:ext uri="{BB962C8B-B14F-4D97-AF65-F5344CB8AC3E}">
        <p14:creationId xmlns:p14="http://schemas.microsoft.com/office/powerpoint/2010/main" val="38230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a:t>
            </a:r>
            <a:r>
              <a:rPr lang="en-US" dirty="0" smtClean="0"/>
              <a:t>Preprocessors</a:t>
            </a:r>
            <a:endParaRPr lang="en-US" dirty="0"/>
          </a:p>
        </p:txBody>
      </p:sp>
      <p:sp>
        <p:nvSpPr>
          <p:cNvPr id="3" name="Content Placeholder 2"/>
          <p:cNvSpPr>
            <a:spLocks noGrp="1"/>
          </p:cNvSpPr>
          <p:nvPr>
            <p:ph idx="1"/>
          </p:nvPr>
        </p:nvSpPr>
        <p:spPr/>
        <p:txBody>
          <a:bodyPr/>
          <a:lstStyle/>
          <a:p>
            <a:r>
              <a:rPr lang="en-US" dirty="0"/>
              <a:t>A preprocessor can be any program, that </a:t>
            </a:r>
            <a:r>
              <a:rPr lang="en-US" dirty="0">
                <a:solidFill>
                  <a:schemeClr val="accent1"/>
                </a:solidFill>
              </a:rPr>
              <a:t>processes</a:t>
            </a:r>
            <a:r>
              <a:rPr lang="en-US" dirty="0"/>
              <a:t> its input data to </a:t>
            </a:r>
            <a:r>
              <a:rPr lang="en-US" dirty="0" smtClean="0">
                <a:solidFill>
                  <a:srgbClr val="FF0000"/>
                </a:solidFill>
              </a:rPr>
              <a:t>produce</a:t>
            </a:r>
            <a:r>
              <a:rPr lang="en-US" dirty="0" smtClean="0"/>
              <a:t> </a:t>
            </a:r>
            <a:r>
              <a:rPr lang="en-US" dirty="0"/>
              <a:t>output, which is used as an input to another program. </a:t>
            </a:r>
          </a:p>
          <a:p>
            <a:endParaRPr lang="en-US" dirty="0"/>
          </a:p>
          <a:p>
            <a:r>
              <a:rPr lang="en-US" dirty="0"/>
              <a:t>The outputs of the macro </a:t>
            </a:r>
            <a:r>
              <a:rPr lang="en-US" dirty="0" smtClean="0"/>
              <a:t>preprocessors </a:t>
            </a:r>
            <a:r>
              <a:rPr lang="en-US" dirty="0"/>
              <a:t>are </a:t>
            </a:r>
            <a:r>
              <a:rPr lang="en-US" dirty="0">
                <a:solidFill>
                  <a:schemeClr val="accent1"/>
                </a:solidFill>
              </a:rPr>
              <a:t>assembly programs </a:t>
            </a:r>
            <a:r>
              <a:rPr lang="en-US" dirty="0"/>
              <a:t>that become inputs to the assembler. </a:t>
            </a:r>
          </a:p>
          <a:p>
            <a:endParaRPr lang="en-US" dirty="0"/>
          </a:p>
          <a:p>
            <a:r>
              <a:rPr lang="en-US" dirty="0"/>
              <a:t>The macro </a:t>
            </a:r>
            <a:r>
              <a:rPr lang="en-US" dirty="0" smtClean="0"/>
              <a:t>preprocessor </a:t>
            </a:r>
            <a:r>
              <a:rPr lang="en-US" dirty="0"/>
              <a:t>may </a:t>
            </a:r>
            <a:r>
              <a:rPr lang="en-US" dirty="0" smtClean="0"/>
              <a:t>exist,</a:t>
            </a:r>
          </a:p>
          <a:p>
            <a:pPr lvl="1"/>
            <a:r>
              <a:rPr lang="en-US" dirty="0" smtClean="0"/>
              <a:t> either </a:t>
            </a:r>
            <a:r>
              <a:rPr lang="en-US" dirty="0" smtClean="0">
                <a:solidFill>
                  <a:schemeClr val="accent1"/>
                </a:solidFill>
              </a:rPr>
              <a:t>independently</a:t>
            </a:r>
            <a:r>
              <a:rPr lang="en-US" dirty="0" smtClean="0"/>
              <a:t> </a:t>
            </a:r>
            <a:r>
              <a:rPr lang="en-US" dirty="0"/>
              <a:t>and can be called during the assembling </a:t>
            </a:r>
            <a:r>
              <a:rPr lang="en-US" dirty="0" smtClean="0"/>
              <a:t>process, </a:t>
            </a:r>
          </a:p>
          <a:p>
            <a:pPr lvl="1"/>
            <a:r>
              <a:rPr lang="en-US" dirty="0" smtClean="0"/>
              <a:t>or</a:t>
            </a:r>
            <a:r>
              <a:rPr lang="en-US" dirty="0" smtClean="0">
                <a:solidFill>
                  <a:schemeClr val="accent1"/>
                </a:solidFill>
              </a:rPr>
              <a:t> be </a:t>
            </a:r>
            <a:r>
              <a:rPr lang="en-US" dirty="0">
                <a:solidFill>
                  <a:schemeClr val="accent1"/>
                </a:solidFill>
              </a:rPr>
              <a:t>a part </a:t>
            </a:r>
            <a:r>
              <a:rPr lang="en-US" dirty="0"/>
              <a:t>of the assembler implementation itself.</a:t>
            </a:r>
          </a:p>
          <a:p>
            <a:endParaRPr lang="en-US" dirty="0"/>
          </a:p>
        </p:txBody>
      </p:sp>
    </p:spTree>
    <p:extLst>
      <p:ext uri="{BB962C8B-B14F-4D97-AF65-F5344CB8AC3E}">
        <p14:creationId xmlns:p14="http://schemas.microsoft.com/office/powerpoint/2010/main" val="137437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Macro Preprocessor</a:t>
            </a:r>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FF0000"/>
                </a:solidFill>
              </a:rPr>
              <a:t>What is macro preprocessor? Explain steps of macro preprocessor design</a:t>
            </a:r>
            <a:r>
              <a:rPr lang="en-US" dirty="0" smtClean="0">
                <a:solidFill>
                  <a:srgbClr val="FF0000"/>
                </a:solidFill>
              </a:rPr>
              <a:t>. (Winter 15)</a:t>
            </a:r>
            <a:endParaRPr lang="en-US" dirty="0">
              <a:solidFill>
                <a:srgbClr val="FF0000"/>
              </a:solidFill>
            </a:endParaRPr>
          </a:p>
          <a:p>
            <a:r>
              <a:rPr lang="en-US" dirty="0" smtClean="0"/>
              <a:t>Macro </a:t>
            </a:r>
            <a:r>
              <a:rPr lang="en-US" dirty="0"/>
              <a:t>preprocessors are </a:t>
            </a:r>
            <a:r>
              <a:rPr lang="en-US" dirty="0" smtClean="0"/>
              <a:t>required </a:t>
            </a:r>
            <a:r>
              <a:rPr lang="en-US" dirty="0"/>
              <a:t>for processing all programs that </a:t>
            </a:r>
            <a:r>
              <a:rPr lang="en-US" dirty="0">
                <a:solidFill>
                  <a:srgbClr val="FF0000"/>
                </a:solidFill>
              </a:rPr>
              <a:t>contain</a:t>
            </a:r>
            <a:r>
              <a:rPr lang="en-US" dirty="0"/>
              <a:t> macro definitions and/or calls. </a:t>
            </a:r>
          </a:p>
          <a:p>
            <a:endParaRPr lang="en-US" dirty="0"/>
          </a:p>
          <a:p>
            <a:r>
              <a:rPr lang="en-US" dirty="0"/>
              <a:t>Language translators such as assemblers and compilers </a:t>
            </a:r>
            <a:r>
              <a:rPr lang="en-US" dirty="0">
                <a:solidFill>
                  <a:srgbClr val="FF0000"/>
                </a:solidFill>
              </a:rPr>
              <a:t>cannot</a:t>
            </a:r>
            <a:r>
              <a:rPr lang="en-US" dirty="0"/>
              <a:t> directly generate the target code from the programs containing definitions and calls for macros. </a:t>
            </a:r>
          </a:p>
          <a:p>
            <a:endParaRPr lang="en-US" dirty="0"/>
          </a:p>
          <a:p>
            <a:r>
              <a:rPr lang="en-US" dirty="0"/>
              <a:t>Therefore, most language processing activities by assemblers and compilers preprocess these programs through </a:t>
            </a:r>
            <a:r>
              <a:rPr lang="en-US" dirty="0">
                <a:solidFill>
                  <a:srgbClr val="FF0000"/>
                </a:solidFill>
              </a:rPr>
              <a:t>macro </a:t>
            </a:r>
            <a:r>
              <a:rPr lang="en-US" dirty="0" smtClean="0">
                <a:solidFill>
                  <a:srgbClr val="FF0000"/>
                </a:solidFill>
              </a:rPr>
              <a:t>Pre-processors</a:t>
            </a:r>
            <a:r>
              <a:rPr lang="en-US" dirty="0">
                <a:solidFill>
                  <a:srgbClr val="FF0000"/>
                </a:solidFill>
              </a:rPr>
              <a:t>. </a:t>
            </a:r>
          </a:p>
          <a:p>
            <a:endParaRPr lang="en-US" dirty="0"/>
          </a:p>
        </p:txBody>
      </p:sp>
    </p:spTree>
    <p:extLst>
      <p:ext uri="{BB962C8B-B14F-4D97-AF65-F5344CB8AC3E}">
        <p14:creationId xmlns:p14="http://schemas.microsoft.com/office/powerpoint/2010/main" val="130038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Macro Preprocessor</a:t>
            </a:r>
          </a:p>
        </p:txBody>
      </p:sp>
      <p:sp>
        <p:nvSpPr>
          <p:cNvPr id="3" name="Content Placeholder 2"/>
          <p:cNvSpPr>
            <a:spLocks noGrp="1"/>
          </p:cNvSpPr>
          <p:nvPr>
            <p:ph idx="1"/>
          </p:nvPr>
        </p:nvSpPr>
        <p:spPr/>
        <p:txBody>
          <a:bodyPr/>
          <a:lstStyle/>
          <a:p>
            <a:r>
              <a:rPr lang="en-US" dirty="0"/>
              <a:t>A </a:t>
            </a:r>
            <a:r>
              <a:rPr lang="en-US" dirty="0">
                <a:solidFill>
                  <a:schemeClr val="accent1"/>
                </a:solidFill>
              </a:rPr>
              <a:t>macro preprocessor</a:t>
            </a:r>
            <a:r>
              <a:rPr lang="en-US" dirty="0"/>
              <a:t> essentially accepts an assembly program with macro definitions and calls as its </a:t>
            </a:r>
            <a:r>
              <a:rPr lang="en-US" dirty="0" smtClean="0"/>
              <a:t>input.</a:t>
            </a:r>
          </a:p>
          <a:p>
            <a:endParaRPr lang="en-US" dirty="0"/>
          </a:p>
          <a:p>
            <a:r>
              <a:rPr lang="en-US" dirty="0"/>
              <a:t>A</a:t>
            </a:r>
            <a:r>
              <a:rPr lang="en-US" dirty="0" smtClean="0"/>
              <a:t>nd </a:t>
            </a:r>
            <a:r>
              <a:rPr lang="en-US" dirty="0"/>
              <a:t>processes it into an </a:t>
            </a:r>
            <a:r>
              <a:rPr lang="en-US" dirty="0">
                <a:solidFill>
                  <a:schemeClr val="accent1"/>
                </a:solidFill>
              </a:rPr>
              <a:t>equivalent expanded assembly program </a:t>
            </a:r>
            <a:r>
              <a:rPr lang="en-US" dirty="0"/>
              <a:t>with no macro definitions and calls. </a:t>
            </a:r>
          </a:p>
          <a:p>
            <a:endParaRPr lang="en-US" dirty="0"/>
          </a:p>
          <a:p>
            <a:r>
              <a:rPr lang="en-US" dirty="0"/>
              <a:t>The macro preprocessor output program is </a:t>
            </a:r>
            <a:r>
              <a:rPr lang="en-US" dirty="0">
                <a:solidFill>
                  <a:schemeClr val="accent1"/>
                </a:solidFill>
              </a:rPr>
              <a:t>then passed over </a:t>
            </a:r>
            <a:r>
              <a:rPr lang="en-US" dirty="0"/>
              <a:t>to an assembler to generate the target object program.</a:t>
            </a:r>
          </a:p>
          <a:p>
            <a:endParaRPr lang="en-US" dirty="0"/>
          </a:p>
        </p:txBody>
      </p:sp>
    </p:spTree>
    <p:extLst>
      <p:ext uri="{BB962C8B-B14F-4D97-AF65-F5344CB8AC3E}">
        <p14:creationId xmlns:p14="http://schemas.microsoft.com/office/powerpoint/2010/main" val="31586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Schematic of a macro preprocessor</a:t>
            </a:r>
            <a:endParaRPr lang="en-US" sz="3600" dirty="0"/>
          </a:p>
        </p:txBody>
      </p:sp>
      <p:grpSp>
        <p:nvGrpSpPr>
          <p:cNvPr id="4" name="Canvas 35"/>
          <p:cNvGrpSpPr/>
          <p:nvPr/>
        </p:nvGrpSpPr>
        <p:grpSpPr>
          <a:xfrm>
            <a:off x="533400" y="1676400"/>
            <a:ext cx="7855399" cy="4107815"/>
            <a:chOff x="0" y="0"/>
            <a:chExt cx="5277485" cy="2924810"/>
          </a:xfrm>
        </p:grpSpPr>
        <p:sp>
          <p:nvSpPr>
            <p:cNvPr id="5" name="Rectangle 4"/>
            <p:cNvSpPr/>
            <p:nvPr/>
          </p:nvSpPr>
          <p:spPr>
            <a:xfrm>
              <a:off x="0" y="0"/>
              <a:ext cx="5277485" cy="2924810"/>
            </a:xfrm>
            <a:prstGeom prst="rect">
              <a:avLst/>
            </a:prstGeom>
          </p:spPr>
          <p:style>
            <a:lnRef idx="1">
              <a:schemeClr val="accent5"/>
            </a:lnRef>
            <a:fillRef idx="2">
              <a:schemeClr val="accent5"/>
            </a:fillRef>
            <a:effectRef idx="1">
              <a:schemeClr val="accent5"/>
            </a:effectRef>
            <a:fontRef idx="minor">
              <a:schemeClr val="dk1"/>
            </a:fontRef>
          </p:style>
        </p:sp>
        <p:sp>
          <p:nvSpPr>
            <p:cNvPr id="7" name="Rectangle 6"/>
            <p:cNvSpPr/>
            <p:nvPr/>
          </p:nvSpPr>
          <p:spPr>
            <a:xfrm>
              <a:off x="232025" y="594407"/>
              <a:ext cx="1201390" cy="532653"/>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72547" tIns="36273" rIns="72547" bIns="36273"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b="1" dirty="0">
                  <a:effectLst/>
                  <a:ea typeface="Calibri"/>
                  <a:cs typeface="Times New Roman"/>
                </a:rPr>
                <a:t>Macro Pre-processor</a:t>
              </a:r>
            </a:p>
          </p:txBody>
        </p:sp>
        <p:sp>
          <p:nvSpPr>
            <p:cNvPr id="11" name="Rectangle 10"/>
            <p:cNvSpPr/>
            <p:nvPr/>
          </p:nvSpPr>
          <p:spPr>
            <a:xfrm>
              <a:off x="4095470" y="594407"/>
              <a:ext cx="1118075" cy="532545"/>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72547" tIns="36273" rIns="72547" bIns="36273"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dirty="0">
                  <a:effectLst/>
                  <a:ea typeface="Calibri"/>
                </a:rPr>
                <a:t>Assembler</a:t>
              </a:r>
              <a:endParaRPr lang="en-US" sz="2000" b="1" dirty="0">
                <a:effectLst/>
                <a:latin typeface="Times New Roman"/>
                <a:ea typeface="Times New Roman"/>
              </a:endParaRPr>
            </a:p>
          </p:txBody>
        </p:sp>
        <p:sp>
          <p:nvSpPr>
            <p:cNvPr id="12" name="Rounded Rectangle 11"/>
            <p:cNvSpPr/>
            <p:nvPr/>
          </p:nvSpPr>
          <p:spPr>
            <a:xfrm>
              <a:off x="3119676" y="1898934"/>
              <a:ext cx="2093869" cy="60560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72547" tIns="36273" rIns="72547" bIns="36273"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b="1" dirty="0" smtClean="0">
                  <a:effectLst/>
                  <a:ea typeface="Calibri"/>
                  <a:cs typeface="Times New Roman"/>
                </a:rPr>
                <a:t>Target Program</a:t>
              </a:r>
              <a:endParaRPr lang="en-US" sz="2000" b="1" dirty="0">
                <a:effectLst/>
                <a:ea typeface="Calibri"/>
                <a:cs typeface="Times New Roman"/>
              </a:endParaRPr>
            </a:p>
          </p:txBody>
        </p:sp>
        <p:sp>
          <p:nvSpPr>
            <p:cNvPr id="14" name="Rounded Rectangle 13"/>
            <p:cNvSpPr/>
            <p:nvPr/>
          </p:nvSpPr>
          <p:spPr>
            <a:xfrm>
              <a:off x="64275" y="1672146"/>
              <a:ext cx="2093400" cy="783340"/>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72547" tIns="36273" rIns="72547" bIns="36273" numCol="1" spcCol="0" rtlCol="0" fromWordArt="0" anchor="ctr" anchorCtr="0" forceAA="0" compatLnSpc="1">
              <a:prstTxWarp prst="textNoShape">
                <a:avLst/>
              </a:prstTxWarp>
              <a:noAutofit/>
            </a:bodyPr>
            <a:lstStyle/>
            <a:p>
              <a:pPr algn="ctr">
                <a:lnSpc>
                  <a:spcPct val="115000"/>
                </a:lnSpc>
              </a:pPr>
              <a:r>
                <a:rPr lang="en-US" sz="2000" b="1" dirty="0">
                  <a:effectLst/>
                  <a:ea typeface="Calibri"/>
                  <a:cs typeface="Times New Roman"/>
                </a:rPr>
                <a:t>Input </a:t>
              </a:r>
              <a:r>
                <a:rPr lang="en-US" sz="2000" b="1" dirty="0" smtClean="0">
                  <a:effectLst/>
                  <a:ea typeface="Calibri"/>
                  <a:cs typeface="Times New Roman"/>
                </a:rPr>
                <a:t>Program </a:t>
              </a:r>
              <a:r>
                <a:rPr lang="en-US" sz="2000" b="1" dirty="0" smtClean="0">
                  <a:ea typeface="Calibri"/>
                </a:rPr>
                <a:t>with </a:t>
              </a:r>
              <a:r>
                <a:rPr lang="en-US" sz="2000" b="1" dirty="0">
                  <a:ea typeface="Calibri"/>
                </a:rPr>
                <a:t>Macro Definitions and Macro </a:t>
              </a:r>
              <a:r>
                <a:rPr lang="en-US" sz="2000" b="1" dirty="0" smtClean="0">
                  <a:ea typeface="Calibri"/>
                </a:rPr>
                <a:t>Calls</a:t>
              </a:r>
              <a:endParaRPr lang="en-US" sz="2000" b="1" dirty="0">
                <a:effectLst/>
                <a:ea typeface="Calibri"/>
                <a:cs typeface="Times New Roman"/>
              </a:endParaRPr>
            </a:p>
          </p:txBody>
        </p:sp>
      </p:grpSp>
      <p:sp>
        <p:nvSpPr>
          <p:cNvPr id="3" name="Flowchart: Magnetic Disk 2"/>
          <p:cNvSpPr/>
          <p:nvPr/>
        </p:nvSpPr>
        <p:spPr>
          <a:xfrm>
            <a:off x="3657600" y="1833267"/>
            <a:ext cx="2144127" cy="196459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a typeface="Calibri"/>
              <a:cs typeface="Times New Roman"/>
            </a:endParaRPr>
          </a:p>
          <a:p>
            <a:pPr algn="ctr"/>
            <a:r>
              <a:rPr lang="en-US" sz="2000" b="1" dirty="0" smtClean="0">
                <a:solidFill>
                  <a:srgbClr val="FF0000"/>
                </a:solidFill>
                <a:ea typeface="Calibri"/>
                <a:cs typeface="Times New Roman"/>
              </a:rPr>
              <a:t>A </a:t>
            </a:r>
            <a:r>
              <a:rPr lang="en-US" sz="2000" b="1" dirty="0">
                <a:solidFill>
                  <a:srgbClr val="FF0000"/>
                </a:solidFill>
                <a:ea typeface="Calibri"/>
                <a:cs typeface="Times New Roman"/>
              </a:rPr>
              <a:t>Program without Macro Definitions and </a:t>
            </a:r>
            <a:r>
              <a:rPr lang="en-US" sz="2000" b="1" dirty="0" smtClean="0">
                <a:solidFill>
                  <a:srgbClr val="FF0000"/>
                </a:solidFill>
                <a:ea typeface="Calibri"/>
                <a:cs typeface="Times New Roman"/>
              </a:rPr>
              <a:t>calls</a:t>
            </a:r>
            <a:endParaRPr lang="en-US" sz="2000" b="1" dirty="0">
              <a:solidFill>
                <a:srgbClr val="FF0000"/>
              </a:solidFill>
            </a:endParaRPr>
          </a:p>
        </p:txBody>
      </p:sp>
      <p:cxnSp>
        <p:nvCxnSpPr>
          <p:cNvPr id="19" name="Straight Arrow Connector 18"/>
          <p:cNvCxnSpPr>
            <a:stCxn id="7" idx="3"/>
          </p:cNvCxnSpPr>
          <p:nvPr/>
        </p:nvCxnSpPr>
        <p:spPr>
          <a:xfrm flipV="1">
            <a:off x="2667001" y="2885200"/>
            <a:ext cx="990599" cy="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4"/>
          </p:cNvCxnSpPr>
          <p:nvPr/>
        </p:nvCxnSpPr>
        <p:spPr>
          <a:xfrm flipV="1">
            <a:off x="5801727" y="2815562"/>
            <a:ext cx="827673"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25687" y="3276600"/>
            <a:ext cx="0" cy="72842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p:cNvCxnSpPr>
          <p:nvPr/>
        </p:nvCxnSpPr>
        <p:spPr>
          <a:xfrm>
            <a:off x="7461513" y="3259173"/>
            <a:ext cx="6087" cy="108422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8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Tasks involved in macro expansion</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Recognizing macro calls</a:t>
            </a:r>
            <a:endParaRPr lang="en-US" dirty="0"/>
          </a:p>
          <a:p>
            <a:pPr lvl="1"/>
            <a:r>
              <a:rPr lang="en-US" dirty="0"/>
              <a:t>A </a:t>
            </a:r>
            <a:r>
              <a:rPr lang="en-US" b="1" dirty="0" smtClean="0"/>
              <a:t>table</a:t>
            </a:r>
            <a:r>
              <a:rPr lang="en-US" dirty="0" smtClean="0"/>
              <a:t> is </a:t>
            </a:r>
            <a:r>
              <a:rPr lang="en-US" dirty="0"/>
              <a:t>maintained to store names of all macros defined in a program. </a:t>
            </a:r>
          </a:p>
          <a:p>
            <a:pPr lvl="1"/>
            <a:r>
              <a:rPr lang="en-US" dirty="0"/>
              <a:t>Such </a:t>
            </a:r>
            <a:r>
              <a:rPr lang="en-US" dirty="0" smtClean="0"/>
              <a:t>a </a:t>
            </a:r>
            <a:r>
              <a:rPr lang="en-US" dirty="0"/>
              <a:t>table is called </a:t>
            </a:r>
            <a:r>
              <a:rPr lang="en-US" b="1" dirty="0">
                <a:solidFill>
                  <a:srgbClr val="FF0000"/>
                </a:solidFill>
              </a:rPr>
              <a:t>Macro Name Table (MNT) </a:t>
            </a:r>
            <a:r>
              <a:rPr lang="en-US" dirty="0"/>
              <a:t>in which an entry is made for every macro definition being processed. </a:t>
            </a:r>
          </a:p>
          <a:p>
            <a:pPr lvl="1"/>
            <a:r>
              <a:rPr lang="en-US" dirty="0"/>
              <a:t>During processing program statements, </a:t>
            </a:r>
            <a:r>
              <a:rPr lang="en-US" b="1" dirty="0"/>
              <a:t>a match </a:t>
            </a:r>
            <a:r>
              <a:rPr lang="en-US" dirty="0"/>
              <a:t>is done to compare strings in the mnemonic field with entries in the MNT. </a:t>
            </a:r>
          </a:p>
          <a:p>
            <a:pPr lvl="1"/>
            <a:r>
              <a:rPr lang="en-US" dirty="0"/>
              <a:t>A </a:t>
            </a:r>
            <a:r>
              <a:rPr lang="en-US" b="1" dirty="0"/>
              <a:t>successful match </a:t>
            </a:r>
            <a:r>
              <a:rPr lang="en-US" dirty="0"/>
              <a:t>in the MNT indicates that the statement is a macro call.</a:t>
            </a:r>
          </a:p>
          <a:p>
            <a:endParaRPr lang="en-US" dirty="0"/>
          </a:p>
        </p:txBody>
      </p:sp>
    </p:spTree>
    <p:extLst>
      <p:ext uri="{BB962C8B-B14F-4D97-AF65-F5344CB8AC3E}">
        <p14:creationId xmlns:p14="http://schemas.microsoft.com/office/powerpoint/2010/main" val="33423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Tasks involved in macro expansion</a:t>
            </a:r>
          </a:p>
        </p:txBody>
      </p:sp>
      <p:sp>
        <p:nvSpPr>
          <p:cNvPr id="3" name="Content Placeholder 2"/>
          <p:cNvSpPr>
            <a:spLocks noGrp="1"/>
          </p:cNvSpPr>
          <p:nvPr>
            <p:ph idx="1"/>
          </p:nvPr>
        </p:nvSpPr>
        <p:spPr/>
        <p:txBody>
          <a:bodyPr/>
          <a:lstStyle/>
          <a:p>
            <a:pPr marL="457200" indent="-457200">
              <a:buFont typeface="+mj-lt"/>
              <a:buAutoNum type="arabicPeriod" startAt="2"/>
            </a:pPr>
            <a:r>
              <a:rPr lang="en-US" dirty="0"/>
              <a:t>Determining the values of formal parameters</a:t>
            </a:r>
          </a:p>
          <a:p>
            <a:pPr lvl="1"/>
            <a:r>
              <a:rPr lang="en-US" dirty="0"/>
              <a:t>Preprocessor needs to know the </a:t>
            </a:r>
            <a:r>
              <a:rPr lang="en-US" dirty="0">
                <a:solidFill>
                  <a:schemeClr val="accent1"/>
                </a:solidFill>
              </a:rPr>
              <a:t>names of </a:t>
            </a:r>
            <a:r>
              <a:rPr lang="en-US" dirty="0"/>
              <a:t>formal parameters and default values of keyword parameters. </a:t>
            </a:r>
          </a:p>
          <a:p>
            <a:pPr lvl="1"/>
            <a:r>
              <a:rPr lang="en-US" dirty="0"/>
              <a:t>It obtains this information from </a:t>
            </a:r>
            <a:r>
              <a:rPr lang="en-US" dirty="0">
                <a:solidFill>
                  <a:schemeClr val="accent1"/>
                </a:solidFill>
              </a:rPr>
              <a:t>macro definition </a:t>
            </a:r>
            <a:r>
              <a:rPr lang="en-US" dirty="0"/>
              <a:t>and builds a table called </a:t>
            </a:r>
            <a:r>
              <a:rPr lang="en-US" b="1" dirty="0">
                <a:solidFill>
                  <a:srgbClr val="FF0000"/>
                </a:solidFill>
              </a:rPr>
              <a:t>Parameter Default Table (PDT) </a:t>
            </a:r>
            <a:r>
              <a:rPr lang="en-US" dirty="0"/>
              <a:t>to store the pairs of the form (&lt;formal parameter name&gt;, &lt;default value&gt;) for each macro defined in the program. </a:t>
            </a:r>
          </a:p>
          <a:p>
            <a:pPr lvl="1"/>
            <a:r>
              <a:rPr lang="en-US" dirty="0"/>
              <a:t>A table called </a:t>
            </a:r>
            <a:r>
              <a:rPr lang="en-US" b="1" dirty="0">
                <a:solidFill>
                  <a:srgbClr val="FF0000"/>
                </a:solidFill>
              </a:rPr>
              <a:t>Actual Parameter Table (APT) </a:t>
            </a:r>
            <a:r>
              <a:rPr lang="en-US" dirty="0"/>
              <a:t>holds the values of formal parameters during the expansion of a macro call. </a:t>
            </a:r>
          </a:p>
          <a:p>
            <a:pPr lvl="1"/>
            <a:r>
              <a:rPr lang="en-US" dirty="0"/>
              <a:t>The entry into this table will be in pair of the form (&lt;formal parameter name&gt;, &lt;value&gt;). </a:t>
            </a:r>
          </a:p>
          <a:p>
            <a:endParaRPr lang="en-US" dirty="0"/>
          </a:p>
        </p:txBody>
      </p:sp>
    </p:spTree>
    <p:extLst>
      <p:ext uri="{BB962C8B-B14F-4D97-AF65-F5344CB8AC3E}">
        <p14:creationId xmlns:p14="http://schemas.microsoft.com/office/powerpoint/2010/main" val="62488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Tasks involved in macro expansion</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Maintaining the values of expansion time variables </a:t>
            </a:r>
          </a:p>
          <a:p>
            <a:pPr lvl="1"/>
            <a:r>
              <a:rPr lang="en-US" dirty="0"/>
              <a:t>A table called </a:t>
            </a:r>
            <a:r>
              <a:rPr lang="en-US" b="1" dirty="0">
                <a:solidFill>
                  <a:srgbClr val="FF0000"/>
                </a:solidFill>
              </a:rPr>
              <a:t>Expansion time Variable Table (EVT) </a:t>
            </a:r>
            <a:r>
              <a:rPr lang="en-US" dirty="0"/>
              <a:t>maintains information about expansion variables in the form (&lt;EV name&gt;, &lt;value&gt;). </a:t>
            </a:r>
          </a:p>
          <a:p>
            <a:pPr lvl="1"/>
            <a:r>
              <a:rPr lang="en-US" dirty="0"/>
              <a:t>It is used when a preprocessor statement or a model statement during expansion refers to an EV.</a:t>
            </a:r>
          </a:p>
          <a:p>
            <a:endParaRPr lang="en-US" dirty="0"/>
          </a:p>
        </p:txBody>
      </p:sp>
    </p:spTree>
    <p:extLst>
      <p:ext uri="{BB962C8B-B14F-4D97-AF65-F5344CB8AC3E}">
        <p14:creationId xmlns:p14="http://schemas.microsoft.com/office/powerpoint/2010/main" val="412638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Tasks involved in macro expansion</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Organizing expansion time control flow</a:t>
            </a:r>
          </a:p>
          <a:p>
            <a:pPr lvl="1"/>
            <a:r>
              <a:rPr lang="en-US" dirty="0"/>
              <a:t>A table called </a:t>
            </a:r>
            <a:r>
              <a:rPr lang="en-US" b="1" dirty="0">
                <a:solidFill>
                  <a:srgbClr val="FF0000"/>
                </a:solidFill>
              </a:rPr>
              <a:t>Macro Definition Table (MDT) </a:t>
            </a:r>
            <a:r>
              <a:rPr lang="en-US" dirty="0"/>
              <a:t>is used to store the body of a macro. </a:t>
            </a:r>
          </a:p>
          <a:p>
            <a:pPr lvl="1"/>
            <a:r>
              <a:rPr lang="en-US" dirty="0"/>
              <a:t>The flow of control determines when a model statement from the MDT is to be visited for expansion during macro expansion. </a:t>
            </a:r>
          </a:p>
          <a:p>
            <a:pPr lvl="1"/>
            <a:r>
              <a:rPr lang="en-US" dirty="0">
                <a:solidFill>
                  <a:schemeClr val="accent1"/>
                </a:solidFill>
              </a:rPr>
              <a:t>MEC </a:t>
            </a:r>
            <a:r>
              <a:rPr lang="en-US" dirty="0" smtClean="0">
                <a:solidFill>
                  <a:schemeClr val="accent1"/>
                </a:solidFill>
              </a:rPr>
              <a:t>(Macro </a:t>
            </a:r>
            <a:r>
              <a:rPr lang="en-US" dirty="0">
                <a:solidFill>
                  <a:schemeClr val="accent1"/>
                </a:solidFill>
              </a:rPr>
              <a:t>Expansion Counter) </a:t>
            </a:r>
            <a:r>
              <a:rPr lang="en-US" dirty="0"/>
              <a:t>is defined and initialized to the first statement of the macro body in the MDT. </a:t>
            </a:r>
          </a:p>
          <a:p>
            <a:pPr lvl="1"/>
            <a:r>
              <a:rPr lang="en-US" dirty="0"/>
              <a:t>MDT is updated </a:t>
            </a:r>
            <a:r>
              <a:rPr lang="en-US" dirty="0" smtClean="0"/>
              <a:t>after </a:t>
            </a:r>
            <a:r>
              <a:rPr lang="en-US" dirty="0"/>
              <a:t>an expansion of a model statement by a macro preprocessor.</a:t>
            </a:r>
          </a:p>
          <a:p>
            <a:endParaRPr lang="en-US" dirty="0"/>
          </a:p>
        </p:txBody>
      </p:sp>
    </p:spTree>
    <p:extLst>
      <p:ext uri="{BB962C8B-B14F-4D97-AF65-F5344CB8AC3E}">
        <p14:creationId xmlns:p14="http://schemas.microsoft.com/office/powerpoint/2010/main" val="214743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Tasks involved in macro expansion</a:t>
            </a:r>
          </a:p>
        </p:txBody>
      </p:sp>
      <p:sp>
        <p:nvSpPr>
          <p:cNvPr id="3" name="Content Placeholder 2"/>
          <p:cNvSpPr>
            <a:spLocks noGrp="1"/>
          </p:cNvSpPr>
          <p:nvPr>
            <p:ph idx="1"/>
          </p:nvPr>
        </p:nvSpPr>
        <p:spPr/>
        <p:txBody>
          <a:bodyPr/>
          <a:lstStyle/>
          <a:p>
            <a:pPr marL="457200" indent="-457200">
              <a:buFont typeface="+mj-lt"/>
              <a:buAutoNum type="arabicPeriod" startAt="5"/>
            </a:pPr>
            <a:r>
              <a:rPr lang="en-US" dirty="0"/>
              <a:t>Determine the values of sequencing symbols </a:t>
            </a:r>
          </a:p>
          <a:p>
            <a:pPr lvl="1"/>
            <a:r>
              <a:rPr lang="en-US" dirty="0"/>
              <a:t>A table called </a:t>
            </a:r>
            <a:r>
              <a:rPr lang="en-US" b="1" dirty="0">
                <a:solidFill>
                  <a:srgbClr val="FF0000"/>
                </a:solidFill>
              </a:rPr>
              <a:t>Sequencing Symbols Table (SST) </a:t>
            </a:r>
            <a:r>
              <a:rPr lang="en-US" dirty="0"/>
              <a:t>maintains information about sequencing symbols in pairs of the form</a:t>
            </a:r>
          </a:p>
          <a:p>
            <a:pPr marL="457200" lvl="1" indent="0" algn="ctr">
              <a:buNone/>
            </a:pPr>
            <a:r>
              <a:rPr lang="en-US" b="1" dirty="0"/>
              <a:t>(&lt;sequencing symbol name&gt;, &lt;MDT entry #&gt;)</a:t>
            </a:r>
          </a:p>
          <a:p>
            <a:pPr lvl="1"/>
            <a:r>
              <a:rPr lang="en-US" dirty="0"/>
              <a:t>where &lt;MDT entry #&gt; denotes the index of the MDT entry containing the </a:t>
            </a:r>
            <a:r>
              <a:rPr lang="en-US" dirty="0">
                <a:solidFill>
                  <a:schemeClr val="accent1"/>
                </a:solidFill>
              </a:rPr>
              <a:t>model statement </a:t>
            </a:r>
            <a:r>
              <a:rPr lang="en-US" dirty="0"/>
              <a:t>with the sequencing symbol. </a:t>
            </a:r>
          </a:p>
          <a:p>
            <a:pPr lvl="1"/>
            <a:r>
              <a:rPr lang="en-US" dirty="0"/>
              <a:t>Entries are made on encountering a statement with the sequencing symbol in their label field or on reading a reference prior to its definition.</a:t>
            </a:r>
          </a:p>
          <a:p>
            <a:endParaRPr lang="en-US" dirty="0"/>
          </a:p>
        </p:txBody>
      </p:sp>
    </p:spTree>
    <p:extLst>
      <p:ext uri="{BB962C8B-B14F-4D97-AF65-F5344CB8AC3E}">
        <p14:creationId xmlns:p14="http://schemas.microsoft.com/office/powerpoint/2010/main" val="223516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Tasks involved in macro expansion</a:t>
            </a:r>
          </a:p>
        </p:txBody>
      </p:sp>
      <p:sp>
        <p:nvSpPr>
          <p:cNvPr id="3" name="Content Placeholder 2"/>
          <p:cNvSpPr>
            <a:spLocks noGrp="1"/>
          </p:cNvSpPr>
          <p:nvPr>
            <p:ph idx="1"/>
          </p:nvPr>
        </p:nvSpPr>
        <p:spPr/>
        <p:txBody>
          <a:bodyPr/>
          <a:lstStyle/>
          <a:p>
            <a:pPr marL="457200" indent="-457200">
              <a:buFont typeface="+mj-lt"/>
              <a:buAutoNum type="arabicPeriod" startAt="6"/>
            </a:pPr>
            <a:r>
              <a:rPr lang="en-US" dirty="0"/>
              <a:t>Perform expansion of a model </a:t>
            </a:r>
            <a:r>
              <a:rPr lang="en-US" dirty="0" smtClean="0"/>
              <a:t>statement </a:t>
            </a:r>
            <a:endParaRPr lang="en-US" dirty="0"/>
          </a:p>
          <a:p>
            <a:pPr lvl="1"/>
            <a:r>
              <a:rPr lang="en-US" dirty="0"/>
              <a:t>Expansion of a model statement involves a </a:t>
            </a:r>
            <a:r>
              <a:rPr lang="en-US" dirty="0">
                <a:solidFill>
                  <a:schemeClr val="accent1"/>
                </a:solidFill>
              </a:rPr>
              <a:t>lexical substitution </a:t>
            </a:r>
            <a:r>
              <a:rPr lang="en-US" dirty="0"/>
              <a:t>for the parameters and expansion time variables used in it.</a:t>
            </a:r>
          </a:p>
          <a:p>
            <a:pPr lvl="1"/>
            <a:r>
              <a:rPr lang="en-US" dirty="0"/>
              <a:t>The expansion task has the following steps:</a:t>
            </a:r>
          </a:p>
          <a:p>
            <a:pPr marL="1314450" lvl="2" indent="-457200">
              <a:buFont typeface="+mj-lt"/>
              <a:buAutoNum type="arabicPeriod"/>
            </a:pPr>
            <a:r>
              <a:rPr lang="en-US" dirty="0"/>
              <a:t>MEC points to the MDT entry that contains the model statement.</a:t>
            </a:r>
          </a:p>
          <a:p>
            <a:pPr marL="1314450" lvl="2" indent="-457200">
              <a:buFont typeface="+mj-lt"/>
              <a:buAutoNum type="arabicPeriod"/>
            </a:pPr>
            <a:r>
              <a:rPr lang="en-US" dirty="0"/>
              <a:t>APT and EVT provide the values of the formal parameters and EVs, respectively.</a:t>
            </a:r>
          </a:p>
          <a:p>
            <a:pPr marL="1314450" lvl="2" indent="-457200">
              <a:buFont typeface="+mj-lt"/>
              <a:buAutoNum type="arabicPeriod"/>
            </a:pPr>
            <a:r>
              <a:rPr lang="en-US" dirty="0"/>
              <a:t>SST enables identifying the model statement and defining sequencing symbol.</a:t>
            </a:r>
          </a:p>
          <a:p>
            <a:endParaRPr lang="en-US" dirty="0"/>
          </a:p>
        </p:txBody>
      </p:sp>
    </p:spTree>
    <p:extLst>
      <p:ext uri="{BB962C8B-B14F-4D97-AF65-F5344CB8AC3E}">
        <p14:creationId xmlns:p14="http://schemas.microsoft.com/office/powerpoint/2010/main" val="211787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Tasks involved in macro expansion</a:t>
            </a:r>
          </a:p>
        </p:txBody>
      </p:sp>
      <p:sp>
        <p:nvSpPr>
          <p:cNvPr id="3" name="Content Placeholder 2"/>
          <p:cNvSpPr>
            <a:spLocks noGrp="1"/>
          </p:cNvSpPr>
          <p:nvPr>
            <p:ph idx="1"/>
          </p:nvPr>
        </p:nvSpPr>
        <p:spPr/>
        <p:txBody>
          <a:bodyPr/>
          <a:lstStyle/>
          <a:p>
            <a:pPr marL="457200" indent="-457200">
              <a:buFont typeface="+mj-lt"/>
              <a:buAutoNum type="arabicPeriod"/>
            </a:pPr>
            <a:r>
              <a:rPr lang="en-US" dirty="0"/>
              <a:t>Recognizing </a:t>
            </a:r>
            <a:r>
              <a:rPr lang="en-US" dirty="0" smtClean="0"/>
              <a:t>macro calls</a:t>
            </a:r>
          </a:p>
          <a:p>
            <a:pPr marL="457200" indent="-457200">
              <a:buFont typeface="+mj-lt"/>
              <a:buAutoNum type="arabicPeriod"/>
            </a:pPr>
            <a:r>
              <a:rPr lang="en-US" dirty="0" smtClean="0"/>
              <a:t>Determining </a:t>
            </a:r>
            <a:r>
              <a:rPr lang="en-US" dirty="0"/>
              <a:t>the values of formal </a:t>
            </a:r>
            <a:r>
              <a:rPr lang="en-US" dirty="0" smtClean="0"/>
              <a:t>parameters</a:t>
            </a:r>
          </a:p>
          <a:p>
            <a:pPr marL="457200" indent="-457200">
              <a:buFont typeface="+mj-lt"/>
              <a:buAutoNum type="arabicPeriod"/>
            </a:pPr>
            <a:r>
              <a:rPr lang="en-US" dirty="0"/>
              <a:t>Maintaining the values of expansion time variables </a:t>
            </a:r>
          </a:p>
          <a:p>
            <a:pPr marL="457200" indent="-457200">
              <a:buFont typeface="+mj-lt"/>
              <a:buAutoNum type="arabicPeriod"/>
            </a:pPr>
            <a:r>
              <a:rPr lang="en-US" dirty="0"/>
              <a:t>Organizing expansion time control flow</a:t>
            </a:r>
          </a:p>
          <a:p>
            <a:pPr marL="457200" indent="-457200">
              <a:buFont typeface="+mj-lt"/>
              <a:buAutoNum type="arabicPeriod"/>
            </a:pPr>
            <a:r>
              <a:rPr lang="en-US" dirty="0"/>
              <a:t>Determine the values of sequencing symbols </a:t>
            </a:r>
          </a:p>
          <a:p>
            <a:pPr marL="457200" indent="-457200">
              <a:buFont typeface="+mj-lt"/>
              <a:buAutoNum type="arabicPeriod"/>
            </a:pPr>
            <a:r>
              <a:rPr lang="en-US" dirty="0"/>
              <a:t>Perform expansion of a model statement </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99547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&amp; subroutine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02578575"/>
              </p:ext>
            </p:extLst>
          </p:nvPr>
        </p:nvGraphicFramePr>
        <p:xfrm>
          <a:off x="190500" y="1143000"/>
          <a:ext cx="4152900" cy="396240"/>
        </p:xfrm>
        <a:graphic>
          <a:graphicData uri="http://schemas.openxmlformats.org/drawingml/2006/table">
            <a:tbl>
              <a:tblPr firstRow="1" bandRow="1">
                <a:tableStyleId>{0E3FDE45-AF77-4B5C-9715-49D594BDF05E}</a:tableStyleId>
              </a:tblPr>
              <a:tblGrid>
                <a:gridCol w="4152900">
                  <a:extLst>
                    <a:ext uri="{9D8B030D-6E8A-4147-A177-3AD203B41FA5}">
                      <a16:colId xmlns:a16="http://schemas.microsoft.com/office/drawing/2014/main" val="4049885404"/>
                    </a:ext>
                  </a:extLst>
                </a:gridCol>
              </a:tblGrid>
              <a:tr h="370840">
                <a:tc>
                  <a:txBody>
                    <a:bodyPr/>
                    <a:lstStyle/>
                    <a:p>
                      <a:pPr algn="ctr"/>
                      <a:r>
                        <a:rPr lang="en-US" sz="2000" dirty="0" smtClean="0"/>
                        <a:t>Macro </a:t>
                      </a:r>
                      <a:endParaRPr lang="en-US" sz="2000" dirty="0"/>
                    </a:p>
                  </a:txBody>
                  <a:tcPr/>
                </a:tc>
                <a:extLst>
                  <a:ext uri="{0D108BD9-81ED-4DB2-BD59-A6C34878D82A}">
                    <a16:rowId xmlns:a16="http://schemas.microsoft.com/office/drawing/2014/main" val="4119587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59842948"/>
              </p:ext>
            </p:extLst>
          </p:nvPr>
        </p:nvGraphicFramePr>
        <p:xfrm>
          <a:off x="4786745" y="1143000"/>
          <a:ext cx="4152900" cy="396240"/>
        </p:xfrm>
        <a:graphic>
          <a:graphicData uri="http://schemas.openxmlformats.org/drawingml/2006/table">
            <a:tbl>
              <a:tblPr firstRow="1" bandRow="1">
                <a:tableStyleId>{0E3FDE45-AF77-4B5C-9715-49D594BDF05E}</a:tableStyleId>
              </a:tblPr>
              <a:tblGrid>
                <a:gridCol w="4152900">
                  <a:extLst>
                    <a:ext uri="{9D8B030D-6E8A-4147-A177-3AD203B41FA5}">
                      <a16:colId xmlns:a16="http://schemas.microsoft.com/office/drawing/2014/main" val="4049885404"/>
                    </a:ext>
                  </a:extLst>
                </a:gridCol>
              </a:tblGrid>
              <a:tr h="370840">
                <a:tc>
                  <a:txBody>
                    <a:bodyPr/>
                    <a:lstStyle/>
                    <a:p>
                      <a:pPr algn="ctr"/>
                      <a:r>
                        <a:rPr lang="en-US" sz="2000" dirty="0" smtClean="0"/>
                        <a:t>Subroutine</a:t>
                      </a:r>
                      <a:r>
                        <a:rPr lang="en-US" sz="2000" baseline="0" dirty="0" smtClean="0"/>
                        <a:t> </a:t>
                      </a:r>
                      <a:endParaRPr lang="en-US" sz="2000" dirty="0"/>
                    </a:p>
                  </a:txBody>
                  <a:tcPr/>
                </a:tc>
                <a:extLst>
                  <a:ext uri="{0D108BD9-81ED-4DB2-BD59-A6C34878D82A}">
                    <a16:rowId xmlns:a16="http://schemas.microsoft.com/office/drawing/2014/main" val="411958701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5549907"/>
              </p:ext>
            </p:extLst>
          </p:nvPr>
        </p:nvGraphicFramePr>
        <p:xfrm>
          <a:off x="152400" y="1737360"/>
          <a:ext cx="4152900" cy="7010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Macro name in the mnemonic field leads to </a:t>
                      </a:r>
                      <a:r>
                        <a:rPr lang="en-US" sz="2000" dirty="0" smtClean="0">
                          <a:solidFill>
                            <a:srgbClr val="FF0000"/>
                          </a:solidFill>
                        </a:rPr>
                        <a:t>expansion </a:t>
                      </a:r>
                      <a:r>
                        <a:rPr lang="en-US" sz="2000" dirty="0" smtClean="0"/>
                        <a:t>only.</a:t>
                      </a:r>
                    </a:p>
                  </a:txBody>
                  <a:tcPr>
                    <a:noFill/>
                  </a:tcPr>
                </a:tc>
                <a:extLst>
                  <a:ext uri="{0D108BD9-81ED-4DB2-BD59-A6C34878D82A}">
                    <a16:rowId xmlns:a16="http://schemas.microsoft.com/office/drawing/2014/main" val="411958701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54347768"/>
              </p:ext>
            </p:extLst>
          </p:nvPr>
        </p:nvGraphicFramePr>
        <p:xfrm>
          <a:off x="152400" y="2651760"/>
          <a:ext cx="4152900" cy="7010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Macros are completely handled by the </a:t>
                      </a:r>
                      <a:r>
                        <a:rPr lang="en-US" sz="2000" dirty="0" smtClean="0">
                          <a:solidFill>
                            <a:srgbClr val="FF0000"/>
                          </a:solidFill>
                        </a:rPr>
                        <a:t>assembler</a:t>
                      </a:r>
                      <a:r>
                        <a:rPr lang="en-US" sz="2000" dirty="0" smtClean="0"/>
                        <a:t> during assembly time.</a:t>
                      </a:r>
                    </a:p>
                  </a:txBody>
                  <a:tcPr>
                    <a:noFill/>
                  </a:tcPr>
                </a:tc>
                <a:extLst>
                  <a:ext uri="{0D108BD9-81ED-4DB2-BD59-A6C34878D82A}">
                    <a16:rowId xmlns:a16="http://schemas.microsoft.com/office/drawing/2014/main" val="411958701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3507467"/>
              </p:ext>
            </p:extLst>
          </p:nvPr>
        </p:nvGraphicFramePr>
        <p:xfrm>
          <a:off x="190500" y="3566160"/>
          <a:ext cx="4152900" cy="16154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Macro definition and macro expansion are executed by the assembler. So, the assembler </a:t>
                      </a:r>
                      <a:r>
                        <a:rPr lang="en-US" sz="2000" dirty="0" smtClean="0">
                          <a:solidFill>
                            <a:srgbClr val="FF0000"/>
                          </a:solidFill>
                        </a:rPr>
                        <a:t>has to know</a:t>
                      </a:r>
                      <a:r>
                        <a:rPr lang="en-US" sz="2000" dirty="0" smtClean="0"/>
                        <a:t> all the features, options, and exceptions associated with them.</a:t>
                      </a:r>
                    </a:p>
                  </a:txBody>
                  <a:tcPr>
                    <a:noFill/>
                  </a:tcPr>
                </a:tc>
                <a:extLst>
                  <a:ext uri="{0D108BD9-81ED-4DB2-BD59-A6C34878D82A}">
                    <a16:rowId xmlns:a16="http://schemas.microsoft.com/office/drawing/2014/main" val="411958701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35458472"/>
              </p:ext>
            </p:extLst>
          </p:nvPr>
        </p:nvGraphicFramePr>
        <p:xfrm>
          <a:off x="152400" y="5471160"/>
          <a:ext cx="4152900" cy="7010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The hardware </a:t>
                      </a:r>
                      <a:r>
                        <a:rPr lang="en-US" sz="2000" dirty="0" smtClean="0">
                          <a:solidFill>
                            <a:srgbClr val="FF0000"/>
                          </a:solidFill>
                        </a:rPr>
                        <a:t>knows nothing </a:t>
                      </a:r>
                      <a:r>
                        <a:rPr lang="en-US" sz="2000" dirty="0" smtClean="0"/>
                        <a:t>about macros.</a:t>
                      </a:r>
                    </a:p>
                  </a:txBody>
                  <a:tcPr>
                    <a:noFill/>
                  </a:tcPr>
                </a:tc>
                <a:extLst>
                  <a:ext uri="{0D108BD9-81ED-4DB2-BD59-A6C34878D82A}">
                    <a16:rowId xmlns:a16="http://schemas.microsoft.com/office/drawing/2014/main" val="411958701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77041288"/>
              </p:ext>
            </p:extLst>
          </p:nvPr>
        </p:nvGraphicFramePr>
        <p:xfrm>
          <a:off x="4786745" y="1723505"/>
          <a:ext cx="4152900" cy="7010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Subroutine name in a call statement in the program leads to </a:t>
                      </a:r>
                      <a:r>
                        <a:rPr lang="en-US" sz="2000" dirty="0" smtClean="0">
                          <a:solidFill>
                            <a:srgbClr val="FF0000"/>
                          </a:solidFill>
                        </a:rPr>
                        <a:t>execution</a:t>
                      </a:r>
                      <a:r>
                        <a:rPr lang="en-US" sz="2000" dirty="0" smtClean="0"/>
                        <a:t>.</a:t>
                      </a:r>
                    </a:p>
                  </a:txBody>
                  <a:tcPr>
                    <a:noFill/>
                  </a:tcPr>
                </a:tc>
                <a:extLst>
                  <a:ext uri="{0D108BD9-81ED-4DB2-BD59-A6C34878D82A}">
                    <a16:rowId xmlns:a16="http://schemas.microsoft.com/office/drawing/2014/main" val="411958701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51114951"/>
              </p:ext>
            </p:extLst>
          </p:nvPr>
        </p:nvGraphicFramePr>
        <p:xfrm>
          <a:off x="4762500" y="2727960"/>
          <a:ext cx="4152900" cy="7010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Subroutines are completely handled by the </a:t>
                      </a:r>
                      <a:r>
                        <a:rPr lang="en-US" sz="2000" dirty="0" smtClean="0">
                          <a:solidFill>
                            <a:srgbClr val="FF0000"/>
                          </a:solidFill>
                        </a:rPr>
                        <a:t>hardware</a:t>
                      </a:r>
                      <a:r>
                        <a:rPr lang="en-US" sz="2000" dirty="0" smtClean="0"/>
                        <a:t> at runtime.</a:t>
                      </a:r>
                    </a:p>
                  </a:txBody>
                  <a:tcPr>
                    <a:noFill/>
                  </a:tcPr>
                </a:tc>
                <a:extLst>
                  <a:ext uri="{0D108BD9-81ED-4DB2-BD59-A6C34878D82A}">
                    <a16:rowId xmlns:a16="http://schemas.microsoft.com/office/drawing/2014/main" val="411958701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49182659"/>
              </p:ext>
            </p:extLst>
          </p:nvPr>
        </p:nvGraphicFramePr>
        <p:xfrm>
          <a:off x="4800600" y="3718560"/>
          <a:ext cx="4152900" cy="7010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The assembler </a:t>
                      </a:r>
                      <a:r>
                        <a:rPr lang="en-US" sz="2000" dirty="0" smtClean="0">
                          <a:solidFill>
                            <a:srgbClr val="FF0000"/>
                          </a:solidFill>
                        </a:rPr>
                        <a:t>knows nothing</a:t>
                      </a:r>
                      <a:r>
                        <a:rPr lang="en-US" sz="2000" dirty="0" smtClean="0"/>
                        <a:t> about subroutines.</a:t>
                      </a:r>
                    </a:p>
                  </a:txBody>
                  <a:tcPr>
                    <a:noFill/>
                  </a:tcPr>
                </a:tc>
                <a:extLst>
                  <a:ext uri="{0D108BD9-81ED-4DB2-BD59-A6C34878D82A}">
                    <a16:rowId xmlns:a16="http://schemas.microsoft.com/office/drawing/2014/main" val="411958701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103181510"/>
              </p:ext>
            </p:extLst>
          </p:nvPr>
        </p:nvGraphicFramePr>
        <p:xfrm>
          <a:off x="4800600" y="4724400"/>
          <a:ext cx="4152900" cy="144780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1447800">
                <a:tc>
                  <a:txBody>
                    <a:bodyPr/>
                    <a:lstStyle/>
                    <a:p>
                      <a:pPr algn="just"/>
                      <a:r>
                        <a:rPr lang="en-US" sz="2000" dirty="0" smtClean="0"/>
                        <a:t>Hardware executes the subroutine call instruction. So, it </a:t>
                      </a:r>
                      <a:r>
                        <a:rPr lang="en-US" sz="2000" dirty="0" smtClean="0">
                          <a:solidFill>
                            <a:srgbClr val="FF0000"/>
                          </a:solidFill>
                        </a:rPr>
                        <a:t>has to know </a:t>
                      </a:r>
                      <a:r>
                        <a:rPr lang="en-US" sz="2000" dirty="0" smtClean="0"/>
                        <a:t>how to save the return address and how to branch to the subroutine.</a:t>
                      </a:r>
                    </a:p>
                  </a:txBody>
                  <a:tcPr>
                    <a:noFill/>
                  </a:tcPr>
                </a:tc>
                <a:extLst>
                  <a:ext uri="{0D108BD9-81ED-4DB2-BD59-A6C34878D82A}">
                    <a16:rowId xmlns:a16="http://schemas.microsoft.com/office/drawing/2014/main" val="4119587016"/>
                  </a:ext>
                </a:extLst>
              </a:tr>
            </a:tbl>
          </a:graphicData>
        </a:graphic>
      </p:graphicFrame>
    </p:spTree>
    <p:extLst>
      <p:ext uri="{BB962C8B-B14F-4D97-AF65-F5344CB8AC3E}">
        <p14:creationId xmlns:p14="http://schemas.microsoft.com/office/powerpoint/2010/main" val="350001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Data Structures of the Macro Preprocessor</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07335031"/>
              </p:ext>
            </p:extLst>
          </p:nvPr>
        </p:nvGraphicFramePr>
        <p:xfrm>
          <a:off x="190500" y="1066800"/>
          <a:ext cx="8763000" cy="5309802"/>
        </p:xfrm>
        <a:graphic>
          <a:graphicData uri="http://schemas.openxmlformats.org/drawingml/2006/table">
            <a:tbl>
              <a:tblPr firstRow="1" firstCol="1" bandRow="1">
                <a:tableStyleId>{22838BEF-8BB2-4498-84A7-C5851F593DF1}</a:tableStyleId>
              </a:tblPr>
              <a:tblGrid>
                <a:gridCol w="4467412">
                  <a:extLst>
                    <a:ext uri="{9D8B030D-6E8A-4147-A177-3AD203B41FA5}">
                      <a16:colId xmlns:a16="http://schemas.microsoft.com/office/drawing/2014/main" val="20000"/>
                    </a:ext>
                  </a:extLst>
                </a:gridCol>
                <a:gridCol w="4295588">
                  <a:extLst>
                    <a:ext uri="{9D8B030D-6E8A-4147-A177-3AD203B41FA5}">
                      <a16:colId xmlns:a16="http://schemas.microsoft.com/office/drawing/2014/main" val="20001"/>
                    </a:ext>
                  </a:extLst>
                </a:gridCol>
              </a:tblGrid>
              <a:tr h="361378">
                <a:tc>
                  <a:txBody>
                    <a:bodyPr/>
                    <a:lstStyle/>
                    <a:p>
                      <a:pPr marL="0" marR="0" algn="ctr">
                        <a:lnSpc>
                          <a:spcPct val="125000"/>
                        </a:lnSpc>
                        <a:spcBef>
                          <a:spcPts val="400"/>
                        </a:spcBef>
                        <a:spcAft>
                          <a:spcPts val="400"/>
                        </a:spcAft>
                      </a:pPr>
                      <a:r>
                        <a:rPr lang="en-US" sz="1800" dirty="0">
                          <a:effectLst/>
                        </a:rPr>
                        <a:t>Table</a:t>
                      </a:r>
                      <a:endParaRPr lang="en-US" sz="1800" dirty="0">
                        <a:effectLst/>
                        <a:latin typeface="Times New Roman"/>
                        <a:ea typeface="Times New Roman"/>
                      </a:endParaRPr>
                    </a:p>
                  </a:txBody>
                  <a:tcPr marL="68580" marR="68580" marT="0" marB="0"/>
                </a:tc>
                <a:tc>
                  <a:txBody>
                    <a:bodyPr/>
                    <a:lstStyle/>
                    <a:p>
                      <a:pPr marL="0" marR="0" algn="ctr">
                        <a:lnSpc>
                          <a:spcPct val="125000"/>
                        </a:lnSpc>
                        <a:spcBef>
                          <a:spcPts val="400"/>
                        </a:spcBef>
                        <a:spcAft>
                          <a:spcPts val="400"/>
                        </a:spcAft>
                      </a:pPr>
                      <a:r>
                        <a:rPr lang="en-US" sz="1800" dirty="0" smtClean="0">
                          <a:effectLst/>
                        </a:rPr>
                        <a:t>Fields </a:t>
                      </a:r>
                      <a:r>
                        <a:rPr lang="en-US" sz="1800" dirty="0">
                          <a:effectLst/>
                        </a:rPr>
                        <a:t>in each entry</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1537417">
                <a:tc>
                  <a:txBody>
                    <a:bodyPr/>
                    <a:lstStyle/>
                    <a:p>
                      <a:pPr marL="0" marR="0" algn="just">
                        <a:lnSpc>
                          <a:spcPct val="125000"/>
                        </a:lnSpc>
                        <a:spcBef>
                          <a:spcPts val="400"/>
                        </a:spcBef>
                        <a:spcAft>
                          <a:spcPts val="400"/>
                        </a:spcAft>
                      </a:pPr>
                      <a:r>
                        <a:rPr lang="en-US" sz="1800" dirty="0">
                          <a:effectLst/>
                        </a:rPr>
                        <a:t>Macro name table (MNT)</a:t>
                      </a:r>
                      <a:endParaRPr lang="en-US" sz="1800" dirty="0">
                        <a:effectLst/>
                        <a:latin typeface="Times New Roman"/>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Macro name, Number of positional parameters (#PP), Number of keyword parameters (#KP), "Number of expansion time variables (#EV), MDT pointer (MDTP), KPDTAB pointer (KPDTP), SSTAB pointer (SSTP) </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361378">
                <a:tc>
                  <a:txBody>
                    <a:bodyPr/>
                    <a:lstStyle/>
                    <a:p>
                      <a:pPr marL="0" marR="0" algn="just">
                        <a:lnSpc>
                          <a:spcPct val="125000"/>
                        </a:lnSpc>
                        <a:spcBef>
                          <a:spcPts val="400"/>
                        </a:spcBef>
                        <a:spcAft>
                          <a:spcPts val="400"/>
                        </a:spcAft>
                      </a:pPr>
                      <a:r>
                        <a:rPr lang="en-US" sz="1800" dirty="0">
                          <a:effectLst/>
                        </a:rPr>
                        <a:t>Parameter Name Table (PNTAB) </a:t>
                      </a:r>
                      <a:endParaRPr lang="en-US" sz="1800" dirty="0">
                        <a:effectLst/>
                        <a:latin typeface="Times New Roman"/>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Parameter name</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361378">
                <a:tc>
                  <a:txBody>
                    <a:bodyPr/>
                    <a:lstStyle/>
                    <a:p>
                      <a:pPr marL="0" marR="0" algn="just">
                        <a:lnSpc>
                          <a:spcPct val="125000"/>
                        </a:lnSpc>
                        <a:spcBef>
                          <a:spcPts val="400"/>
                        </a:spcBef>
                        <a:spcAft>
                          <a:spcPts val="400"/>
                        </a:spcAft>
                      </a:pPr>
                      <a:r>
                        <a:rPr lang="en-US" sz="1800" dirty="0">
                          <a:effectLst/>
                        </a:rPr>
                        <a:t>EV Name Table (EVNTAB) </a:t>
                      </a:r>
                      <a:endParaRPr lang="en-US" sz="1800" dirty="0">
                        <a:effectLst/>
                        <a:latin typeface="Times New Roman"/>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EV name</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361378">
                <a:tc>
                  <a:txBody>
                    <a:bodyPr/>
                    <a:lstStyle/>
                    <a:p>
                      <a:pPr marL="0" marR="0" algn="just">
                        <a:lnSpc>
                          <a:spcPct val="125000"/>
                        </a:lnSpc>
                        <a:spcBef>
                          <a:spcPts val="400"/>
                        </a:spcBef>
                        <a:spcAft>
                          <a:spcPts val="400"/>
                        </a:spcAft>
                      </a:pPr>
                      <a:r>
                        <a:rPr lang="en-US" sz="1800">
                          <a:effectLst/>
                        </a:rPr>
                        <a:t>SS Name Table (SSNTAB) </a:t>
                      </a:r>
                      <a:endParaRPr lang="en-US" sz="1800">
                        <a:effectLst/>
                        <a:latin typeface="Times New Roman"/>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SS name</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361378">
                <a:tc>
                  <a:txBody>
                    <a:bodyPr/>
                    <a:lstStyle/>
                    <a:p>
                      <a:pPr marL="0" marR="0" algn="just">
                        <a:lnSpc>
                          <a:spcPct val="125000"/>
                        </a:lnSpc>
                        <a:spcBef>
                          <a:spcPts val="400"/>
                        </a:spcBef>
                        <a:spcAft>
                          <a:spcPts val="400"/>
                        </a:spcAft>
                      </a:pPr>
                      <a:r>
                        <a:rPr lang="en-US" sz="1800">
                          <a:effectLst/>
                        </a:rPr>
                        <a:t>Keyword Parameter Default Table (KPDTAB) </a:t>
                      </a:r>
                      <a:endParaRPr lang="en-US" sz="1800">
                        <a:effectLst/>
                        <a:latin typeface="Times New Roman"/>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Parameter name, default value </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361378">
                <a:tc>
                  <a:txBody>
                    <a:bodyPr/>
                    <a:lstStyle/>
                    <a:p>
                      <a:pPr marL="0" marR="0" algn="just">
                        <a:lnSpc>
                          <a:spcPct val="125000"/>
                        </a:lnSpc>
                        <a:spcBef>
                          <a:spcPts val="400"/>
                        </a:spcBef>
                        <a:spcAft>
                          <a:spcPts val="400"/>
                        </a:spcAft>
                      </a:pPr>
                      <a:r>
                        <a:rPr lang="en-US" sz="1800" dirty="0">
                          <a:effectLst/>
                        </a:rPr>
                        <a:t>Macro Definition Table (MDT) </a:t>
                      </a:r>
                      <a:endParaRPr lang="en-US" sz="1800" dirty="0">
                        <a:effectLst/>
                        <a:latin typeface="Times New Roman"/>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Label, Opcode, Operands</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r h="361378">
                <a:tc>
                  <a:txBody>
                    <a:bodyPr/>
                    <a:lstStyle/>
                    <a:p>
                      <a:pPr marL="0" marR="0" algn="just">
                        <a:lnSpc>
                          <a:spcPct val="125000"/>
                        </a:lnSpc>
                        <a:spcBef>
                          <a:spcPts val="400"/>
                        </a:spcBef>
                        <a:spcAft>
                          <a:spcPts val="400"/>
                        </a:spcAft>
                      </a:pPr>
                      <a:r>
                        <a:rPr lang="en-US" sz="1800" dirty="0" smtClean="0">
                          <a:effectLst/>
                          <a:latin typeface="+mn-lt"/>
                          <a:ea typeface="Times New Roman"/>
                        </a:rPr>
                        <a:t>Expansion time Variable Table (EVTAB)</a:t>
                      </a:r>
                      <a:endParaRPr lang="en-US" sz="1800" dirty="0">
                        <a:effectLst/>
                        <a:latin typeface="+mn-lt"/>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smtClean="0">
                          <a:effectLst/>
                          <a:latin typeface="+mn-lt"/>
                          <a:ea typeface="Times New Roman"/>
                        </a:rPr>
                        <a:t>Value </a:t>
                      </a:r>
                      <a:endParaRPr lang="en-US" sz="1800" dirty="0">
                        <a:effectLst/>
                        <a:latin typeface="+mn-lt"/>
                        <a:ea typeface="Times New Roman"/>
                      </a:endParaRPr>
                    </a:p>
                  </a:txBody>
                  <a:tcPr marL="68580" marR="68580" marT="0" marB="0"/>
                </a:tc>
                <a:extLst>
                  <a:ext uri="{0D108BD9-81ED-4DB2-BD59-A6C34878D82A}">
                    <a16:rowId xmlns:a16="http://schemas.microsoft.com/office/drawing/2014/main" val="10007"/>
                  </a:ext>
                </a:extLst>
              </a:tr>
              <a:tr h="361378">
                <a:tc>
                  <a:txBody>
                    <a:bodyPr/>
                    <a:lstStyle/>
                    <a:p>
                      <a:pPr marL="0" marR="0" algn="just">
                        <a:lnSpc>
                          <a:spcPct val="125000"/>
                        </a:lnSpc>
                        <a:spcBef>
                          <a:spcPts val="400"/>
                        </a:spcBef>
                        <a:spcAft>
                          <a:spcPts val="400"/>
                        </a:spcAft>
                      </a:pPr>
                      <a:r>
                        <a:rPr lang="en-US" sz="1800" dirty="0">
                          <a:effectLst/>
                        </a:rPr>
                        <a:t>Actual Parameter Table </a:t>
                      </a:r>
                      <a:r>
                        <a:rPr lang="en-US" sz="1800" dirty="0" smtClean="0">
                          <a:effectLst/>
                        </a:rPr>
                        <a:t>(APTAB</a:t>
                      </a:r>
                      <a:r>
                        <a:rPr lang="en-US" sz="1800" dirty="0">
                          <a:effectLst/>
                        </a:rPr>
                        <a:t>) </a:t>
                      </a:r>
                      <a:endParaRPr lang="en-US" sz="1800" dirty="0">
                        <a:effectLst/>
                        <a:latin typeface="Times New Roman"/>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Value</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8"/>
                  </a:ext>
                </a:extLst>
              </a:tr>
              <a:tr h="361378">
                <a:tc>
                  <a:txBody>
                    <a:bodyPr/>
                    <a:lstStyle/>
                    <a:p>
                      <a:pPr marL="0" marR="0" algn="just">
                        <a:lnSpc>
                          <a:spcPct val="125000"/>
                        </a:lnSpc>
                        <a:spcBef>
                          <a:spcPts val="400"/>
                        </a:spcBef>
                        <a:spcAft>
                          <a:spcPts val="400"/>
                        </a:spcAft>
                      </a:pPr>
                      <a:r>
                        <a:rPr lang="en-US" sz="1800">
                          <a:effectLst/>
                        </a:rPr>
                        <a:t>SS Table (SSTAB)</a:t>
                      </a:r>
                      <a:endParaRPr lang="en-US" sz="1800">
                        <a:effectLst/>
                        <a:latin typeface="Times New Roman"/>
                        <a:ea typeface="Times New Roman"/>
                      </a:endParaRPr>
                    </a:p>
                  </a:txBody>
                  <a:tcPr marL="68580" marR="68580" marT="0" marB="0"/>
                </a:tc>
                <a:tc>
                  <a:txBody>
                    <a:bodyPr/>
                    <a:lstStyle/>
                    <a:p>
                      <a:pPr marL="0" marR="0" algn="just">
                        <a:lnSpc>
                          <a:spcPct val="125000"/>
                        </a:lnSpc>
                        <a:spcBef>
                          <a:spcPts val="400"/>
                        </a:spcBef>
                        <a:spcAft>
                          <a:spcPts val="400"/>
                        </a:spcAft>
                      </a:pPr>
                      <a:r>
                        <a:rPr lang="en-US" sz="1800" dirty="0">
                          <a:effectLst/>
                        </a:rPr>
                        <a:t>MDT entry #</a:t>
                      </a:r>
                      <a:endParaRPr lang="en-US" sz="1800" dirty="0">
                        <a:effectLst/>
                        <a:latin typeface="Times New Roman"/>
                        <a:ea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9271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Structures of the Macro Preprocessor</a:t>
            </a:r>
          </a:p>
        </p:txBody>
      </p:sp>
      <p:sp>
        <p:nvSpPr>
          <p:cNvPr id="3" name="Content Placeholder 2"/>
          <p:cNvSpPr>
            <a:spLocks noGrp="1"/>
          </p:cNvSpPr>
          <p:nvPr>
            <p:ph idx="1"/>
          </p:nvPr>
        </p:nvSpPr>
        <p:spPr/>
        <p:txBody>
          <a:bodyPr/>
          <a:lstStyle/>
          <a:p>
            <a:r>
              <a:rPr lang="en-US" dirty="0">
                <a:solidFill>
                  <a:srgbClr val="FF0000"/>
                </a:solidFill>
              </a:rPr>
              <a:t>PNTAB</a:t>
            </a:r>
            <a:r>
              <a:rPr lang="en-US" dirty="0"/>
              <a:t> and </a:t>
            </a:r>
            <a:r>
              <a:rPr lang="en-US" dirty="0">
                <a:solidFill>
                  <a:srgbClr val="FF0000"/>
                </a:solidFill>
              </a:rPr>
              <a:t>KPDTAB</a:t>
            </a:r>
            <a:r>
              <a:rPr lang="en-US" dirty="0"/>
              <a:t> are constructed by processing the prototype statement. </a:t>
            </a:r>
          </a:p>
          <a:p>
            <a:r>
              <a:rPr lang="en-US" dirty="0"/>
              <a:t>Entries are added to </a:t>
            </a:r>
            <a:r>
              <a:rPr lang="en-US" dirty="0">
                <a:solidFill>
                  <a:srgbClr val="FF0000"/>
                </a:solidFill>
              </a:rPr>
              <a:t>EVNTAB</a:t>
            </a:r>
            <a:r>
              <a:rPr lang="en-US" dirty="0"/>
              <a:t> and </a:t>
            </a:r>
            <a:r>
              <a:rPr lang="en-US" dirty="0">
                <a:solidFill>
                  <a:srgbClr val="FF0000"/>
                </a:solidFill>
              </a:rPr>
              <a:t>SSNTAB</a:t>
            </a:r>
            <a:r>
              <a:rPr lang="en-US" dirty="0"/>
              <a:t> as declarations of expansion time variables and definitions / references of sequencing symbols are processed.</a:t>
            </a:r>
          </a:p>
          <a:p>
            <a:r>
              <a:rPr lang="en-US" dirty="0">
                <a:solidFill>
                  <a:srgbClr val="FF0000"/>
                </a:solidFill>
              </a:rPr>
              <a:t>MDT </a:t>
            </a:r>
            <a:r>
              <a:rPr lang="en-US" dirty="0"/>
              <a:t>entries are constructed while processing the model statements and preprocessing statements in the macro body. </a:t>
            </a:r>
          </a:p>
          <a:p>
            <a:r>
              <a:rPr lang="en-US" dirty="0"/>
              <a:t>An entry is added to </a:t>
            </a:r>
            <a:r>
              <a:rPr lang="en-US" dirty="0">
                <a:solidFill>
                  <a:srgbClr val="FF0000"/>
                </a:solidFill>
              </a:rPr>
              <a:t>SSTAB</a:t>
            </a:r>
            <a:r>
              <a:rPr lang="en-US" dirty="0"/>
              <a:t> when the definition of a sequencing symbol is encountered.</a:t>
            </a:r>
          </a:p>
          <a:p>
            <a:r>
              <a:rPr lang="en-US" dirty="0">
                <a:solidFill>
                  <a:srgbClr val="FF0000"/>
                </a:solidFill>
              </a:rPr>
              <a:t>APTAB</a:t>
            </a:r>
            <a:r>
              <a:rPr lang="en-US" dirty="0"/>
              <a:t> is constructed while processing a macro call.</a:t>
            </a:r>
          </a:p>
          <a:p>
            <a:r>
              <a:rPr lang="en-US" dirty="0">
                <a:solidFill>
                  <a:srgbClr val="FF0000"/>
                </a:solidFill>
              </a:rPr>
              <a:t>EVTAB</a:t>
            </a:r>
            <a:r>
              <a:rPr lang="en-US" dirty="0"/>
              <a:t> is constructed at the start of macro expansion.</a:t>
            </a:r>
          </a:p>
          <a:p>
            <a:endParaRPr lang="en-US" dirty="0"/>
          </a:p>
        </p:txBody>
      </p:sp>
    </p:spTree>
    <p:extLst>
      <p:ext uri="{BB962C8B-B14F-4D97-AF65-F5344CB8AC3E}">
        <p14:creationId xmlns:p14="http://schemas.microsoft.com/office/powerpoint/2010/main" val="412758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a:t>
            </a:r>
            <a:r>
              <a:rPr lang="en-US" dirty="0"/>
              <a:t>Structures </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72769113"/>
              </p:ext>
            </p:extLst>
          </p:nvPr>
        </p:nvGraphicFramePr>
        <p:xfrm>
          <a:off x="228600" y="1295400"/>
          <a:ext cx="4343399" cy="3337560"/>
        </p:xfrm>
        <a:graphic>
          <a:graphicData uri="http://schemas.openxmlformats.org/drawingml/2006/table">
            <a:tbl>
              <a:tblPr firstRow="1" bandRow="1">
                <a:tableStyleId>{0E3FDE45-AF77-4B5C-9715-49D594BDF05E}</a:tableStyleId>
              </a:tblPr>
              <a:tblGrid>
                <a:gridCol w="83820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70840">
                <a:tc>
                  <a:txBody>
                    <a:bodyPr/>
                    <a:lstStyle/>
                    <a:p>
                      <a:endParaRPr lang="en-US" b="1" i="0" dirty="0">
                        <a:solidFill>
                          <a:schemeClr val="tx2">
                            <a:lumMod val="50000"/>
                          </a:schemeClr>
                        </a:solidFill>
                      </a:endParaRPr>
                    </a:p>
                  </a:txBody>
                  <a:tcPr/>
                </a:tc>
                <a:tc>
                  <a:txBody>
                    <a:bodyPr/>
                    <a:lstStyle/>
                    <a:p>
                      <a:r>
                        <a:rPr lang="en-US" dirty="0" smtClean="0"/>
                        <a:t>MACRO</a:t>
                      </a:r>
                      <a:endParaRPr lang="en-US" b="1" i="0" dirty="0">
                        <a:solidFill>
                          <a:schemeClr val="tx2">
                            <a:lumMod val="50000"/>
                          </a:schemeClr>
                        </a:solidFill>
                      </a:endParaRPr>
                    </a:p>
                  </a:txBody>
                  <a:tcPr/>
                </a:tc>
                <a:tc>
                  <a:txBody>
                    <a:bodyPr/>
                    <a:lstStyle/>
                    <a:p>
                      <a:endParaRPr lang="en-US" b="1" i="0">
                        <a:solidFill>
                          <a:schemeClr val="tx2">
                            <a:lumMod val="50000"/>
                          </a:schemeClr>
                        </a:solidFill>
                      </a:endParaRPr>
                    </a:p>
                  </a:txBody>
                  <a:tcPr/>
                </a:tc>
                <a:extLst>
                  <a:ext uri="{0D108BD9-81ED-4DB2-BD59-A6C34878D82A}">
                    <a16:rowId xmlns:a16="http://schemas.microsoft.com/office/drawing/2014/main" val="10000"/>
                  </a:ext>
                </a:extLst>
              </a:tr>
              <a:tr h="370840">
                <a:tc>
                  <a:txBody>
                    <a:bodyPr/>
                    <a:lstStyle/>
                    <a:p>
                      <a:endParaRPr lang="en-US" b="1" i="0" dirty="0">
                        <a:solidFill>
                          <a:schemeClr val="tx2">
                            <a:lumMod val="50000"/>
                          </a:schemeClr>
                        </a:solidFill>
                      </a:endParaRPr>
                    </a:p>
                  </a:txBody>
                  <a:tcPr/>
                </a:tc>
                <a:tc>
                  <a:txBody>
                    <a:bodyPr/>
                    <a:lstStyle/>
                    <a:p>
                      <a:r>
                        <a:rPr lang="en-US" dirty="0" smtClean="0"/>
                        <a:t>CLEARMEM</a:t>
                      </a:r>
                      <a:endParaRPr lang="en-US" b="1" i="0" dirty="0">
                        <a:solidFill>
                          <a:schemeClr val="tx2">
                            <a:lumMod val="50000"/>
                          </a:schemeClr>
                        </a:solidFill>
                      </a:endParaRPr>
                    </a:p>
                  </a:txBody>
                  <a:tcPr/>
                </a:tc>
                <a:tc>
                  <a:txBody>
                    <a:bodyPr/>
                    <a:lstStyle/>
                    <a:p>
                      <a:r>
                        <a:rPr lang="en-US" dirty="0" smtClean="0"/>
                        <a:t>&amp;X, &amp;N, &amp;REG=AREG</a:t>
                      </a:r>
                      <a:endParaRPr lang="en-US" b="1" i="0" dirty="0">
                        <a:solidFill>
                          <a:schemeClr val="tx2">
                            <a:lumMod val="50000"/>
                          </a:schemeClr>
                        </a:solidFill>
                      </a:endParaRPr>
                    </a:p>
                  </a:txBody>
                  <a:tcPr/>
                </a:tc>
                <a:extLst>
                  <a:ext uri="{0D108BD9-81ED-4DB2-BD59-A6C34878D82A}">
                    <a16:rowId xmlns:a16="http://schemas.microsoft.com/office/drawing/2014/main" val="10001"/>
                  </a:ext>
                </a:extLst>
              </a:tr>
              <a:tr h="370840">
                <a:tc>
                  <a:txBody>
                    <a:bodyPr/>
                    <a:lstStyle/>
                    <a:p>
                      <a:endParaRPr lang="en-US" b="1" i="0" dirty="0">
                        <a:solidFill>
                          <a:schemeClr val="tx2">
                            <a:lumMod val="50000"/>
                          </a:schemeClr>
                        </a:solidFill>
                      </a:endParaRPr>
                    </a:p>
                  </a:txBody>
                  <a:tcPr/>
                </a:tc>
                <a:tc>
                  <a:txBody>
                    <a:bodyPr/>
                    <a:lstStyle/>
                    <a:p>
                      <a:r>
                        <a:rPr lang="en-US" dirty="0" smtClean="0"/>
                        <a:t>LCL</a:t>
                      </a:r>
                      <a:endParaRPr lang="en-US" b="1" i="0" dirty="0">
                        <a:solidFill>
                          <a:schemeClr val="tx2">
                            <a:lumMod val="50000"/>
                          </a:schemeClr>
                        </a:solidFill>
                      </a:endParaRPr>
                    </a:p>
                  </a:txBody>
                  <a:tcPr/>
                </a:tc>
                <a:tc>
                  <a:txBody>
                    <a:bodyPr/>
                    <a:lstStyle/>
                    <a:p>
                      <a:r>
                        <a:rPr lang="en-US" dirty="0" smtClean="0"/>
                        <a:t>&amp;M</a:t>
                      </a:r>
                      <a:endParaRPr lang="en-US" b="1" i="0" dirty="0">
                        <a:solidFill>
                          <a:schemeClr val="tx2">
                            <a:lumMod val="50000"/>
                          </a:schemeClr>
                        </a:solidFill>
                      </a:endParaRPr>
                    </a:p>
                  </a:txBody>
                  <a:tcPr/>
                </a:tc>
                <a:extLst>
                  <a:ext uri="{0D108BD9-81ED-4DB2-BD59-A6C34878D82A}">
                    <a16:rowId xmlns:a16="http://schemas.microsoft.com/office/drawing/2014/main" val="10002"/>
                  </a:ext>
                </a:extLst>
              </a:tr>
              <a:tr h="370840">
                <a:tc>
                  <a:txBody>
                    <a:bodyPr/>
                    <a:lstStyle/>
                    <a:p>
                      <a:r>
                        <a:rPr lang="en-US" dirty="0" smtClean="0"/>
                        <a:t>&amp;M</a:t>
                      </a:r>
                      <a:endParaRPr lang="en-US" b="1" i="0" dirty="0">
                        <a:solidFill>
                          <a:schemeClr val="tx2">
                            <a:lumMod val="50000"/>
                          </a:schemeClr>
                        </a:solidFill>
                      </a:endParaRPr>
                    </a:p>
                  </a:txBody>
                  <a:tcPr/>
                </a:tc>
                <a:tc>
                  <a:txBody>
                    <a:bodyPr/>
                    <a:lstStyle/>
                    <a:p>
                      <a:r>
                        <a:rPr lang="en-US" dirty="0" smtClean="0"/>
                        <a:t>SET</a:t>
                      </a:r>
                      <a:endParaRPr lang="en-US" b="1" i="0" dirty="0">
                        <a:solidFill>
                          <a:schemeClr val="tx2">
                            <a:lumMod val="50000"/>
                          </a:schemeClr>
                        </a:solidFill>
                      </a:endParaRPr>
                    </a:p>
                  </a:txBody>
                  <a:tcPr/>
                </a:tc>
                <a:tc>
                  <a:txBody>
                    <a:bodyPr/>
                    <a:lstStyle/>
                    <a:p>
                      <a:r>
                        <a:rPr lang="en-US" dirty="0" smtClean="0"/>
                        <a:t>0</a:t>
                      </a:r>
                      <a:endParaRPr lang="en-US" b="1" i="0" dirty="0">
                        <a:solidFill>
                          <a:schemeClr val="tx2">
                            <a:lumMod val="50000"/>
                          </a:schemeClr>
                        </a:solidFill>
                      </a:endParaRPr>
                    </a:p>
                  </a:txBody>
                  <a:tcPr/>
                </a:tc>
                <a:extLst>
                  <a:ext uri="{0D108BD9-81ED-4DB2-BD59-A6C34878D82A}">
                    <a16:rowId xmlns:a16="http://schemas.microsoft.com/office/drawing/2014/main" val="10003"/>
                  </a:ext>
                </a:extLst>
              </a:tr>
              <a:tr h="370840">
                <a:tc>
                  <a:txBody>
                    <a:bodyPr/>
                    <a:lstStyle/>
                    <a:p>
                      <a:endParaRPr lang="en-US" b="1" i="0" dirty="0">
                        <a:solidFill>
                          <a:schemeClr val="tx2">
                            <a:lumMod val="50000"/>
                          </a:schemeClr>
                        </a:solidFill>
                      </a:endParaRPr>
                    </a:p>
                  </a:txBody>
                  <a:tcPr/>
                </a:tc>
                <a:tc>
                  <a:txBody>
                    <a:bodyPr/>
                    <a:lstStyle/>
                    <a:p>
                      <a:r>
                        <a:rPr lang="en-US" dirty="0" smtClean="0"/>
                        <a:t>MOVER</a:t>
                      </a:r>
                      <a:endParaRPr lang="en-US" b="1" i="0" dirty="0">
                        <a:solidFill>
                          <a:schemeClr val="tx2">
                            <a:lumMod val="50000"/>
                          </a:schemeClr>
                        </a:solidFill>
                      </a:endParaRPr>
                    </a:p>
                  </a:txBody>
                  <a:tcPr/>
                </a:tc>
                <a:tc>
                  <a:txBody>
                    <a:bodyPr/>
                    <a:lstStyle/>
                    <a:p>
                      <a:r>
                        <a:rPr lang="en-US" dirty="0" smtClean="0"/>
                        <a:t>&amp;REG,</a:t>
                      </a:r>
                      <a:r>
                        <a:rPr lang="en-US" baseline="0" dirty="0" smtClean="0"/>
                        <a:t> =‘0’</a:t>
                      </a:r>
                      <a:endParaRPr lang="en-US" b="1" i="0" dirty="0">
                        <a:solidFill>
                          <a:schemeClr val="tx2">
                            <a:lumMod val="50000"/>
                          </a:schemeClr>
                        </a:solidFill>
                      </a:endParaRPr>
                    </a:p>
                  </a:txBody>
                  <a:tcPr/>
                </a:tc>
                <a:extLst>
                  <a:ext uri="{0D108BD9-81ED-4DB2-BD59-A6C34878D82A}">
                    <a16:rowId xmlns:a16="http://schemas.microsoft.com/office/drawing/2014/main" val="10004"/>
                  </a:ext>
                </a:extLst>
              </a:tr>
              <a:tr h="370840">
                <a:tc>
                  <a:txBody>
                    <a:bodyPr/>
                    <a:lstStyle/>
                    <a:p>
                      <a:r>
                        <a:rPr lang="en-US" dirty="0" smtClean="0"/>
                        <a:t>.MORE</a:t>
                      </a:r>
                      <a:endParaRPr lang="en-US" b="1" i="0" dirty="0">
                        <a:solidFill>
                          <a:schemeClr val="tx2">
                            <a:lumMod val="50000"/>
                          </a:schemeClr>
                        </a:solidFill>
                      </a:endParaRPr>
                    </a:p>
                  </a:txBody>
                  <a:tcPr/>
                </a:tc>
                <a:tc>
                  <a:txBody>
                    <a:bodyPr/>
                    <a:lstStyle/>
                    <a:p>
                      <a:r>
                        <a:rPr lang="en-US" dirty="0" smtClean="0"/>
                        <a:t>MOVEM</a:t>
                      </a:r>
                      <a:endParaRPr lang="en-US" b="1" i="0" dirty="0">
                        <a:solidFill>
                          <a:schemeClr val="tx2">
                            <a:lumMod val="50000"/>
                          </a:schemeClr>
                        </a:solidFill>
                      </a:endParaRPr>
                    </a:p>
                  </a:txBody>
                  <a:tcPr/>
                </a:tc>
                <a:tc>
                  <a:txBody>
                    <a:bodyPr/>
                    <a:lstStyle/>
                    <a:p>
                      <a:r>
                        <a:rPr lang="en-US" dirty="0" smtClean="0"/>
                        <a:t>&amp;REG, &amp;X+&amp;M</a:t>
                      </a:r>
                      <a:endParaRPr lang="en-US" b="1" i="0" dirty="0">
                        <a:solidFill>
                          <a:schemeClr val="tx2">
                            <a:lumMod val="50000"/>
                          </a:schemeClr>
                        </a:solidFill>
                      </a:endParaRPr>
                    </a:p>
                  </a:txBody>
                  <a:tcPr/>
                </a:tc>
                <a:extLst>
                  <a:ext uri="{0D108BD9-81ED-4DB2-BD59-A6C34878D82A}">
                    <a16:rowId xmlns:a16="http://schemas.microsoft.com/office/drawing/2014/main" val="10005"/>
                  </a:ext>
                </a:extLst>
              </a:tr>
              <a:tr h="370840">
                <a:tc>
                  <a:txBody>
                    <a:bodyPr/>
                    <a:lstStyle/>
                    <a:p>
                      <a:r>
                        <a:rPr lang="en-US" dirty="0" smtClean="0"/>
                        <a:t>&amp;M</a:t>
                      </a:r>
                      <a:endParaRPr lang="en-US" b="1" i="0" dirty="0">
                        <a:solidFill>
                          <a:schemeClr val="tx2">
                            <a:lumMod val="50000"/>
                          </a:schemeClr>
                        </a:solidFill>
                      </a:endParaRPr>
                    </a:p>
                  </a:txBody>
                  <a:tcPr/>
                </a:tc>
                <a:tc>
                  <a:txBody>
                    <a:bodyPr/>
                    <a:lstStyle/>
                    <a:p>
                      <a:r>
                        <a:rPr lang="en-US" dirty="0" smtClean="0"/>
                        <a:t>SET</a:t>
                      </a:r>
                      <a:endParaRPr lang="en-US" b="1" i="0" dirty="0">
                        <a:solidFill>
                          <a:schemeClr val="tx2">
                            <a:lumMod val="50000"/>
                          </a:schemeClr>
                        </a:solidFill>
                      </a:endParaRPr>
                    </a:p>
                  </a:txBody>
                  <a:tcPr/>
                </a:tc>
                <a:tc>
                  <a:txBody>
                    <a:bodyPr/>
                    <a:lstStyle/>
                    <a:p>
                      <a:r>
                        <a:rPr lang="en-US" dirty="0" smtClean="0"/>
                        <a:t>&amp;M+1</a:t>
                      </a:r>
                      <a:endParaRPr lang="en-US" b="1" i="0" dirty="0">
                        <a:solidFill>
                          <a:schemeClr val="tx2">
                            <a:lumMod val="50000"/>
                          </a:schemeClr>
                        </a:solidFill>
                      </a:endParaRPr>
                    </a:p>
                  </a:txBody>
                  <a:tcPr/>
                </a:tc>
                <a:extLst>
                  <a:ext uri="{0D108BD9-81ED-4DB2-BD59-A6C34878D82A}">
                    <a16:rowId xmlns:a16="http://schemas.microsoft.com/office/drawing/2014/main" val="10006"/>
                  </a:ext>
                </a:extLst>
              </a:tr>
              <a:tr h="370840">
                <a:tc>
                  <a:txBody>
                    <a:bodyPr/>
                    <a:lstStyle/>
                    <a:p>
                      <a:endParaRPr lang="en-US" b="1" i="0" dirty="0">
                        <a:solidFill>
                          <a:schemeClr val="tx2">
                            <a:lumMod val="50000"/>
                          </a:schemeClr>
                        </a:solidFill>
                      </a:endParaRPr>
                    </a:p>
                  </a:txBody>
                  <a:tcPr/>
                </a:tc>
                <a:tc>
                  <a:txBody>
                    <a:bodyPr/>
                    <a:lstStyle/>
                    <a:p>
                      <a:r>
                        <a:rPr lang="en-US" dirty="0" smtClean="0"/>
                        <a:t>AIF</a:t>
                      </a:r>
                      <a:endParaRPr lang="en-US" b="1" i="0" dirty="0">
                        <a:solidFill>
                          <a:schemeClr val="tx2">
                            <a:lumMod val="50000"/>
                          </a:schemeClr>
                        </a:solidFill>
                      </a:endParaRPr>
                    </a:p>
                  </a:txBody>
                  <a:tcPr/>
                </a:tc>
                <a:tc>
                  <a:txBody>
                    <a:bodyPr/>
                    <a:lstStyle/>
                    <a:p>
                      <a:r>
                        <a:rPr lang="en-US" dirty="0" smtClean="0"/>
                        <a:t>(&amp;M NE N)  .MORE</a:t>
                      </a:r>
                      <a:endParaRPr lang="en-US" b="1" i="0" dirty="0">
                        <a:solidFill>
                          <a:schemeClr val="tx2">
                            <a:lumMod val="50000"/>
                          </a:schemeClr>
                        </a:solidFill>
                      </a:endParaRPr>
                    </a:p>
                  </a:txBody>
                  <a:tcPr/>
                </a:tc>
                <a:extLst>
                  <a:ext uri="{0D108BD9-81ED-4DB2-BD59-A6C34878D82A}">
                    <a16:rowId xmlns:a16="http://schemas.microsoft.com/office/drawing/2014/main" val="10007"/>
                  </a:ext>
                </a:extLst>
              </a:tr>
              <a:tr h="370840">
                <a:tc>
                  <a:txBody>
                    <a:bodyPr/>
                    <a:lstStyle/>
                    <a:p>
                      <a:endParaRPr lang="en-US" b="1" i="0" dirty="0">
                        <a:solidFill>
                          <a:schemeClr val="tx2">
                            <a:lumMod val="50000"/>
                          </a:schemeClr>
                        </a:solidFill>
                      </a:endParaRPr>
                    </a:p>
                  </a:txBody>
                  <a:tcPr/>
                </a:tc>
                <a:tc>
                  <a:txBody>
                    <a:bodyPr/>
                    <a:lstStyle/>
                    <a:p>
                      <a:r>
                        <a:rPr lang="en-US" dirty="0" smtClean="0"/>
                        <a:t>MEND</a:t>
                      </a:r>
                      <a:endParaRPr lang="en-US" b="1" i="0" dirty="0">
                        <a:solidFill>
                          <a:schemeClr val="tx2">
                            <a:lumMod val="50000"/>
                          </a:schemeClr>
                        </a:solidFill>
                      </a:endParaRPr>
                    </a:p>
                  </a:txBody>
                  <a:tcPr/>
                </a:tc>
                <a:tc>
                  <a:txBody>
                    <a:bodyPr/>
                    <a:lstStyle/>
                    <a:p>
                      <a:endParaRPr lang="en-US" b="1" i="0" dirty="0">
                        <a:solidFill>
                          <a:schemeClr val="tx2">
                            <a:lumMod val="50000"/>
                          </a:schemeClr>
                        </a:solidFill>
                      </a:endParaRPr>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609600" y="4735780"/>
            <a:ext cx="3242618" cy="461665"/>
          </a:xfrm>
          <a:prstGeom prst="rect">
            <a:avLst/>
          </a:prstGeom>
          <a:noFill/>
        </p:spPr>
        <p:txBody>
          <a:bodyPr wrap="square" rtlCol="0">
            <a:spAutoFit/>
          </a:bodyPr>
          <a:lstStyle/>
          <a:p>
            <a:pPr algn="ctr"/>
            <a:r>
              <a:rPr lang="en-US" sz="2400" b="1" dirty="0" smtClean="0">
                <a:solidFill>
                  <a:srgbClr val="FF0000"/>
                </a:solidFill>
              </a:rPr>
              <a:t>CLEARMEM AREA, 10</a:t>
            </a:r>
            <a:endParaRPr lang="en-US" sz="2400"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36398557"/>
              </p:ext>
            </p:extLst>
          </p:nvPr>
        </p:nvGraphicFramePr>
        <p:xfrm>
          <a:off x="5407760" y="1143000"/>
          <a:ext cx="1221640" cy="1112520"/>
        </p:xfrm>
        <a:graphic>
          <a:graphicData uri="http://schemas.openxmlformats.org/drawingml/2006/table">
            <a:tbl>
              <a:tblPr firstRow="1" bandRow="1">
                <a:tableStyleId>{5C22544A-7EE6-4342-B048-85BDC9FD1C3A}</a:tableStyleId>
              </a:tblPr>
              <a:tblGrid>
                <a:gridCol w="1221640">
                  <a:extLst>
                    <a:ext uri="{9D8B030D-6E8A-4147-A177-3AD203B41FA5}">
                      <a16:colId xmlns:a16="http://schemas.microsoft.com/office/drawing/2014/main" val="20000"/>
                    </a:ext>
                  </a:extLst>
                </a:gridCol>
              </a:tblGrid>
              <a:tr h="370840">
                <a:tc>
                  <a:txBody>
                    <a:bodyPr/>
                    <a:lstStyle/>
                    <a:p>
                      <a:pPr algn="ctr"/>
                      <a:r>
                        <a:rPr lang="en-US" dirty="0" smtClean="0"/>
                        <a:t>X</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N</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REG</a:t>
                      </a:r>
                      <a:endParaRPr lang="en-US"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5485442" y="2364030"/>
            <a:ext cx="106893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solidFill>
                  <a:srgbClr val="FF0000"/>
                </a:solidFill>
              </a:rPr>
              <a:t>PNTAB</a:t>
            </a:r>
            <a:endParaRPr lang="en-US"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645544526"/>
              </p:ext>
            </p:extLst>
          </p:nvPr>
        </p:nvGraphicFramePr>
        <p:xfrm>
          <a:off x="7465160" y="1447800"/>
          <a:ext cx="1221640" cy="370840"/>
        </p:xfrm>
        <a:graphic>
          <a:graphicData uri="http://schemas.openxmlformats.org/drawingml/2006/table">
            <a:tbl>
              <a:tblPr firstRow="1" bandRow="1">
                <a:tableStyleId>{21E4AEA4-8DFA-4A89-87EB-49C32662AFE0}</a:tableStyleId>
              </a:tblPr>
              <a:tblGrid>
                <a:gridCol w="1221640">
                  <a:extLst>
                    <a:ext uri="{9D8B030D-6E8A-4147-A177-3AD203B41FA5}">
                      <a16:colId xmlns:a16="http://schemas.microsoft.com/office/drawing/2014/main" val="20000"/>
                    </a:ext>
                  </a:extLst>
                </a:gridCol>
              </a:tblGrid>
              <a:tr h="370840">
                <a:tc>
                  <a:txBody>
                    <a:bodyPr/>
                    <a:lstStyle/>
                    <a:p>
                      <a:pPr algn="ctr"/>
                      <a:r>
                        <a:rPr lang="en-US" dirty="0" smtClean="0"/>
                        <a:t>M</a:t>
                      </a:r>
                      <a:endParaRPr lang="en-US" dirty="0"/>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7559790" y="1946782"/>
            <a:ext cx="106893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solidFill>
                  <a:srgbClr val="00B050"/>
                </a:solidFill>
              </a:rPr>
              <a:t>EVNTAB</a:t>
            </a:r>
            <a:endParaRPr lang="en-US" b="1" dirty="0">
              <a:solidFill>
                <a:srgbClr val="00B05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903361676"/>
              </p:ext>
            </p:extLst>
          </p:nvPr>
        </p:nvGraphicFramePr>
        <p:xfrm>
          <a:off x="2959905" y="5640020"/>
          <a:ext cx="5955495" cy="741680"/>
        </p:xfrm>
        <a:graphic>
          <a:graphicData uri="http://schemas.openxmlformats.org/drawingml/2006/table">
            <a:tbl>
              <a:tblPr firstRow="1" bandRow="1">
                <a:tableStyleId>{7DF18680-E054-41AD-8BC1-D1AEF772440D}</a:tableStyleId>
              </a:tblPr>
              <a:tblGrid>
                <a:gridCol w="1323636">
                  <a:extLst>
                    <a:ext uri="{9D8B030D-6E8A-4147-A177-3AD203B41FA5}">
                      <a16:colId xmlns:a16="http://schemas.microsoft.com/office/drawing/2014/main" val="20000"/>
                    </a:ext>
                  </a:extLst>
                </a:gridCol>
                <a:gridCol w="735354">
                  <a:extLst>
                    <a:ext uri="{9D8B030D-6E8A-4147-A177-3AD203B41FA5}">
                      <a16:colId xmlns:a16="http://schemas.microsoft.com/office/drawing/2014/main" val="20001"/>
                    </a:ext>
                  </a:extLst>
                </a:gridCol>
                <a:gridCol w="646278">
                  <a:extLst>
                    <a:ext uri="{9D8B030D-6E8A-4147-A177-3AD203B41FA5}">
                      <a16:colId xmlns:a16="http://schemas.microsoft.com/office/drawing/2014/main" val="20002"/>
                    </a:ext>
                  </a:extLst>
                </a:gridCol>
                <a:gridCol w="677359">
                  <a:extLst>
                    <a:ext uri="{9D8B030D-6E8A-4147-A177-3AD203B41FA5}">
                      <a16:colId xmlns:a16="http://schemas.microsoft.com/office/drawing/2014/main" val="20003"/>
                    </a:ext>
                  </a:extLst>
                </a:gridCol>
                <a:gridCol w="769356">
                  <a:extLst>
                    <a:ext uri="{9D8B030D-6E8A-4147-A177-3AD203B41FA5}">
                      <a16:colId xmlns:a16="http://schemas.microsoft.com/office/drawing/2014/main" val="20004"/>
                    </a:ext>
                  </a:extLst>
                </a:gridCol>
                <a:gridCol w="901756">
                  <a:extLst>
                    <a:ext uri="{9D8B030D-6E8A-4147-A177-3AD203B41FA5}">
                      <a16:colId xmlns:a16="http://schemas.microsoft.com/office/drawing/2014/main" val="20005"/>
                    </a:ext>
                  </a:extLst>
                </a:gridCol>
                <a:gridCol w="901756">
                  <a:extLst>
                    <a:ext uri="{9D8B030D-6E8A-4147-A177-3AD203B41FA5}">
                      <a16:colId xmlns:a16="http://schemas.microsoft.com/office/drawing/2014/main" val="20006"/>
                    </a:ext>
                  </a:extLst>
                </a:gridCol>
              </a:tblGrid>
              <a:tr h="370840">
                <a:tc>
                  <a:txBody>
                    <a:bodyPr/>
                    <a:lstStyle/>
                    <a:p>
                      <a:pPr algn="ctr"/>
                      <a:r>
                        <a:rPr lang="en-US" dirty="0" smtClean="0"/>
                        <a:t>Name</a:t>
                      </a:r>
                      <a:endParaRPr lang="en-US" dirty="0"/>
                    </a:p>
                  </a:txBody>
                  <a:tcPr/>
                </a:tc>
                <a:tc>
                  <a:txBody>
                    <a:bodyPr/>
                    <a:lstStyle/>
                    <a:p>
                      <a:pPr algn="ctr"/>
                      <a:r>
                        <a:rPr lang="en-US" dirty="0" smtClean="0"/>
                        <a:t>#PP</a:t>
                      </a:r>
                      <a:endParaRPr lang="en-US" dirty="0"/>
                    </a:p>
                  </a:txBody>
                  <a:tcPr/>
                </a:tc>
                <a:tc>
                  <a:txBody>
                    <a:bodyPr/>
                    <a:lstStyle/>
                    <a:p>
                      <a:pPr algn="ctr"/>
                      <a:r>
                        <a:rPr lang="en-US" dirty="0" smtClean="0"/>
                        <a:t>#KP</a:t>
                      </a:r>
                      <a:endParaRPr lang="en-US" dirty="0"/>
                    </a:p>
                  </a:txBody>
                  <a:tcPr/>
                </a:tc>
                <a:tc>
                  <a:txBody>
                    <a:bodyPr/>
                    <a:lstStyle/>
                    <a:p>
                      <a:pPr algn="ctr"/>
                      <a:r>
                        <a:rPr lang="en-US" dirty="0" smtClean="0"/>
                        <a:t>#EV</a:t>
                      </a:r>
                      <a:endParaRPr lang="en-US" dirty="0"/>
                    </a:p>
                  </a:txBody>
                  <a:tcPr/>
                </a:tc>
                <a:tc>
                  <a:txBody>
                    <a:bodyPr/>
                    <a:lstStyle/>
                    <a:p>
                      <a:pPr algn="ctr"/>
                      <a:r>
                        <a:rPr lang="en-US" dirty="0" smtClean="0"/>
                        <a:t>MDTP</a:t>
                      </a:r>
                      <a:endParaRPr lang="en-US" dirty="0"/>
                    </a:p>
                  </a:txBody>
                  <a:tcPr/>
                </a:tc>
                <a:tc>
                  <a:txBody>
                    <a:bodyPr/>
                    <a:lstStyle/>
                    <a:p>
                      <a:pPr algn="ctr"/>
                      <a:r>
                        <a:rPr lang="en-US" dirty="0" smtClean="0"/>
                        <a:t>KPDTP</a:t>
                      </a:r>
                      <a:endParaRPr lang="en-US" dirty="0"/>
                    </a:p>
                  </a:txBody>
                  <a:tcPr/>
                </a:tc>
                <a:tc>
                  <a:txBody>
                    <a:bodyPr/>
                    <a:lstStyle/>
                    <a:p>
                      <a:pPr algn="ctr"/>
                      <a:r>
                        <a:rPr lang="en-US" dirty="0" smtClean="0"/>
                        <a:t>SSTP</a:t>
                      </a:r>
                      <a:endParaRPr lang="en-US" dirty="0"/>
                    </a:p>
                  </a:txBody>
                  <a:tcPr/>
                </a:tc>
                <a:extLst>
                  <a:ext uri="{0D108BD9-81ED-4DB2-BD59-A6C34878D82A}">
                    <a16:rowId xmlns:a16="http://schemas.microsoft.com/office/drawing/2014/main" val="10000"/>
                  </a:ext>
                </a:extLst>
              </a:tr>
              <a:tr h="370840">
                <a:tc>
                  <a:txBody>
                    <a:bodyPr/>
                    <a:lstStyle/>
                    <a:p>
                      <a:r>
                        <a:rPr lang="en-US" dirty="0" smtClean="0"/>
                        <a:t>CLEARMEM</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25</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0001"/>
                  </a:ext>
                </a:extLst>
              </a:tr>
            </a:tbl>
          </a:graphicData>
        </a:graphic>
      </p:graphicFrame>
      <p:sp>
        <p:nvSpPr>
          <p:cNvPr id="13" name="TextBox 12"/>
          <p:cNvSpPr txBox="1"/>
          <p:nvPr/>
        </p:nvSpPr>
        <p:spPr>
          <a:xfrm>
            <a:off x="5174127" y="5029200"/>
            <a:ext cx="1068935"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800" b="1" dirty="0" smtClean="0">
                <a:solidFill>
                  <a:srgbClr val="7030A0"/>
                </a:solidFill>
              </a:rPr>
              <a:t>MNT</a:t>
            </a:r>
            <a:endParaRPr lang="en-US" sz="2800" b="1" dirty="0">
              <a:solidFill>
                <a:srgbClr val="7030A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4188797104"/>
              </p:ext>
            </p:extLst>
          </p:nvPr>
        </p:nvGraphicFramePr>
        <p:xfrm>
          <a:off x="5867400" y="3350970"/>
          <a:ext cx="2748690" cy="370840"/>
        </p:xfrm>
        <a:graphic>
          <a:graphicData uri="http://schemas.openxmlformats.org/drawingml/2006/table">
            <a:tbl>
              <a:tblPr firstRow="1" bandRow="1">
                <a:tableStyleId>{5C22544A-7EE6-4342-B048-85BDC9FD1C3A}</a:tableStyleId>
              </a:tblPr>
              <a:tblGrid>
                <a:gridCol w="916230">
                  <a:extLst>
                    <a:ext uri="{9D8B030D-6E8A-4147-A177-3AD203B41FA5}">
                      <a16:colId xmlns:a16="http://schemas.microsoft.com/office/drawing/2014/main" val="20000"/>
                    </a:ext>
                  </a:extLst>
                </a:gridCol>
                <a:gridCol w="916230">
                  <a:extLst>
                    <a:ext uri="{9D8B030D-6E8A-4147-A177-3AD203B41FA5}">
                      <a16:colId xmlns:a16="http://schemas.microsoft.com/office/drawing/2014/main" val="20001"/>
                    </a:ext>
                  </a:extLst>
                </a:gridCol>
                <a:gridCol w="916230">
                  <a:extLst>
                    <a:ext uri="{9D8B030D-6E8A-4147-A177-3AD203B41FA5}">
                      <a16:colId xmlns:a16="http://schemas.microsoft.com/office/drawing/2014/main" val="20002"/>
                    </a:ext>
                  </a:extLst>
                </a:gridCol>
              </a:tblGrid>
              <a:tr h="370840">
                <a:tc>
                  <a:txBody>
                    <a:bodyPr/>
                    <a:lstStyle/>
                    <a:p>
                      <a:pPr algn="ctr"/>
                      <a:r>
                        <a:rPr lang="en-US" dirty="0" smtClean="0"/>
                        <a:t>10</a:t>
                      </a:r>
                      <a:endParaRPr lang="en-US" dirty="0"/>
                    </a:p>
                  </a:txBody>
                  <a:tcPr/>
                </a:tc>
                <a:tc>
                  <a:txBody>
                    <a:bodyPr/>
                    <a:lstStyle/>
                    <a:p>
                      <a:pPr algn="ctr"/>
                      <a:r>
                        <a:rPr lang="en-US" dirty="0" smtClean="0"/>
                        <a:t>REG</a:t>
                      </a:r>
                      <a:endParaRPr lang="en-US" dirty="0"/>
                    </a:p>
                  </a:txBody>
                  <a:tcPr/>
                </a:tc>
                <a:tc>
                  <a:txBody>
                    <a:bodyPr/>
                    <a:lstStyle/>
                    <a:p>
                      <a:pPr algn="ctr"/>
                      <a:r>
                        <a:rPr lang="en-US" dirty="0" smtClean="0"/>
                        <a:t>AREG</a:t>
                      </a:r>
                      <a:endParaRPr lang="en-US" dirty="0"/>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6783630" y="3897868"/>
            <a:ext cx="106893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solidFill>
                  <a:srgbClr val="FF0000"/>
                </a:solidFill>
              </a:rPr>
              <a:t>KPDTAB</a:t>
            </a:r>
            <a:endParaRPr lang="en-US" b="1" dirty="0">
              <a:solidFill>
                <a:srgbClr val="FF0000"/>
              </a:solidFill>
            </a:endParaRPr>
          </a:p>
        </p:txBody>
      </p:sp>
    </p:spTree>
    <p:extLst>
      <p:ext uri="{BB962C8B-B14F-4D97-AF65-F5344CB8AC3E}">
        <p14:creationId xmlns:p14="http://schemas.microsoft.com/office/powerpoint/2010/main" val="150150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13"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 Structures </a:t>
            </a:r>
          </a:p>
        </p:txBody>
      </p:sp>
      <p:graphicFrame>
        <p:nvGraphicFramePr>
          <p:cNvPr id="12" name="Table 11"/>
          <p:cNvGraphicFramePr>
            <a:graphicFrameLocks noGrp="1"/>
          </p:cNvGraphicFramePr>
          <p:nvPr>
            <p:extLst>
              <p:ext uri="{D42A27DB-BD31-4B8C-83A1-F6EECF244321}">
                <p14:modId xmlns:p14="http://schemas.microsoft.com/office/powerpoint/2010/main" val="981801057"/>
              </p:ext>
            </p:extLst>
          </p:nvPr>
        </p:nvGraphicFramePr>
        <p:xfrm>
          <a:off x="5334000" y="1219200"/>
          <a:ext cx="1221640" cy="1112520"/>
        </p:xfrm>
        <a:graphic>
          <a:graphicData uri="http://schemas.openxmlformats.org/drawingml/2006/table">
            <a:tbl>
              <a:tblPr firstRow="1" bandRow="1">
                <a:tableStyleId>{5C22544A-7EE6-4342-B048-85BDC9FD1C3A}</a:tableStyleId>
              </a:tblPr>
              <a:tblGrid>
                <a:gridCol w="1221640">
                  <a:extLst>
                    <a:ext uri="{9D8B030D-6E8A-4147-A177-3AD203B41FA5}">
                      <a16:colId xmlns:a16="http://schemas.microsoft.com/office/drawing/2014/main" val="20000"/>
                    </a:ext>
                  </a:extLst>
                </a:gridCol>
              </a:tblGrid>
              <a:tr h="370840">
                <a:tc>
                  <a:txBody>
                    <a:bodyPr/>
                    <a:lstStyle/>
                    <a:p>
                      <a:pPr algn="ctr"/>
                      <a:r>
                        <a:rPr lang="en-US" dirty="0" smtClean="0"/>
                        <a:t>AREA</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10</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AREG</a:t>
                      </a:r>
                      <a:endParaRPr lang="en-US" dirty="0"/>
                    </a:p>
                  </a:txBody>
                  <a:tcPr/>
                </a:tc>
                <a:extLst>
                  <a:ext uri="{0D108BD9-81ED-4DB2-BD59-A6C34878D82A}">
                    <a16:rowId xmlns:a16="http://schemas.microsoft.com/office/drawing/2014/main" val="10002"/>
                  </a:ext>
                </a:extLst>
              </a:tr>
            </a:tbl>
          </a:graphicData>
        </a:graphic>
      </p:graphicFrame>
      <p:sp>
        <p:nvSpPr>
          <p:cNvPr id="13" name="TextBox 12"/>
          <p:cNvSpPr txBox="1"/>
          <p:nvPr/>
        </p:nvSpPr>
        <p:spPr>
          <a:xfrm>
            <a:off x="5410352" y="2464101"/>
            <a:ext cx="106893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solidFill>
                  <a:srgbClr val="FF0000"/>
                </a:solidFill>
              </a:rPr>
              <a:t>APTAB</a:t>
            </a:r>
            <a:endParaRPr lang="en-US" b="1" dirty="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809088875"/>
              </p:ext>
            </p:extLst>
          </p:nvPr>
        </p:nvGraphicFramePr>
        <p:xfrm>
          <a:off x="7312760" y="1293570"/>
          <a:ext cx="1221640" cy="370840"/>
        </p:xfrm>
        <a:graphic>
          <a:graphicData uri="http://schemas.openxmlformats.org/drawingml/2006/table">
            <a:tbl>
              <a:tblPr firstRow="1" bandRow="1">
                <a:tableStyleId>{F5AB1C69-6EDB-4FF4-983F-18BD219EF322}</a:tableStyleId>
              </a:tblPr>
              <a:tblGrid>
                <a:gridCol w="1221640">
                  <a:extLst>
                    <a:ext uri="{9D8B030D-6E8A-4147-A177-3AD203B41FA5}">
                      <a16:colId xmlns:a16="http://schemas.microsoft.com/office/drawing/2014/main" val="20000"/>
                    </a:ext>
                  </a:extLst>
                </a:gridCol>
              </a:tblGrid>
              <a:tr h="370840">
                <a:tc>
                  <a:txBody>
                    <a:bodyPr/>
                    <a:lstStyle/>
                    <a:p>
                      <a:pPr algn="ctr"/>
                      <a:r>
                        <a:rPr lang="en-US" dirty="0" smtClean="0"/>
                        <a:t>0</a:t>
                      </a:r>
                      <a:endParaRPr lang="en-US" dirty="0"/>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7389112" y="1858914"/>
            <a:ext cx="1068935"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rgbClr val="0070C0"/>
                </a:solidFill>
              </a:rPr>
              <a:t>EVTAB</a:t>
            </a:r>
            <a:endParaRPr lang="en-US" b="1" dirty="0">
              <a:solidFill>
                <a:srgbClr val="0070C0"/>
              </a:solidFill>
            </a:endParaRPr>
          </a:p>
        </p:txBody>
      </p:sp>
      <p:graphicFrame>
        <p:nvGraphicFramePr>
          <p:cNvPr id="18" name="Content Placeholder 3"/>
          <p:cNvGraphicFramePr>
            <a:graphicFrameLocks noGrp="1"/>
          </p:cNvGraphicFramePr>
          <p:nvPr>
            <p:ph sz="quarter" idx="1"/>
            <p:extLst>
              <p:ext uri="{D42A27DB-BD31-4B8C-83A1-F6EECF244321}">
                <p14:modId xmlns:p14="http://schemas.microsoft.com/office/powerpoint/2010/main" val="2973582162"/>
              </p:ext>
            </p:extLst>
          </p:nvPr>
        </p:nvGraphicFramePr>
        <p:xfrm>
          <a:off x="228600" y="1295400"/>
          <a:ext cx="4343399" cy="3337560"/>
        </p:xfrm>
        <a:graphic>
          <a:graphicData uri="http://schemas.openxmlformats.org/drawingml/2006/table">
            <a:tbl>
              <a:tblPr firstRow="1" bandRow="1">
                <a:tableStyleId>{0E3FDE45-AF77-4B5C-9715-49D594BDF05E}</a:tableStyleId>
              </a:tblPr>
              <a:tblGrid>
                <a:gridCol w="83820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70840">
                <a:tc>
                  <a:txBody>
                    <a:bodyPr/>
                    <a:lstStyle/>
                    <a:p>
                      <a:endParaRPr lang="en-US" b="1" i="0" dirty="0">
                        <a:solidFill>
                          <a:schemeClr val="tx2">
                            <a:lumMod val="50000"/>
                          </a:schemeClr>
                        </a:solidFill>
                      </a:endParaRPr>
                    </a:p>
                  </a:txBody>
                  <a:tcPr/>
                </a:tc>
                <a:tc>
                  <a:txBody>
                    <a:bodyPr/>
                    <a:lstStyle/>
                    <a:p>
                      <a:r>
                        <a:rPr lang="en-US" dirty="0" smtClean="0"/>
                        <a:t>MACRO</a:t>
                      </a:r>
                      <a:endParaRPr lang="en-US" b="1" i="0" dirty="0">
                        <a:solidFill>
                          <a:schemeClr val="tx2">
                            <a:lumMod val="50000"/>
                          </a:schemeClr>
                        </a:solidFill>
                      </a:endParaRPr>
                    </a:p>
                  </a:txBody>
                  <a:tcPr/>
                </a:tc>
                <a:tc>
                  <a:txBody>
                    <a:bodyPr/>
                    <a:lstStyle/>
                    <a:p>
                      <a:endParaRPr lang="en-US" b="1" i="0">
                        <a:solidFill>
                          <a:schemeClr val="tx2">
                            <a:lumMod val="50000"/>
                          </a:schemeClr>
                        </a:solidFill>
                      </a:endParaRPr>
                    </a:p>
                  </a:txBody>
                  <a:tcPr/>
                </a:tc>
                <a:extLst>
                  <a:ext uri="{0D108BD9-81ED-4DB2-BD59-A6C34878D82A}">
                    <a16:rowId xmlns:a16="http://schemas.microsoft.com/office/drawing/2014/main" val="10000"/>
                  </a:ext>
                </a:extLst>
              </a:tr>
              <a:tr h="370840">
                <a:tc>
                  <a:txBody>
                    <a:bodyPr/>
                    <a:lstStyle/>
                    <a:p>
                      <a:endParaRPr lang="en-US" b="1" i="0" dirty="0">
                        <a:solidFill>
                          <a:schemeClr val="tx2">
                            <a:lumMod val="50000"/>
                          </a:schemeClr>
                        </a:solidFill>
                      </a:endParaRPr>
                    </a:p>
                  </a:txBody>
                  <a:tcPr/>
                </a:tc>
                <a:tc>
                  <a:txBody>
                    <a:bodyPr/>
                    <a:lstStyle/>
                    <a:p>
                      <a:r>
                        <a:rPr lang="en-US" dirty="0" smtClean="0"/>
                        <a:t>CLEARMEM</a:t>
                      </a:r>
                      <a:endParaRPr lang="en-US" b="1" i="0" dirty="0">
                        <a:solidFill>
                          <a:schemeClr val="tx2">
                            <a:lumMod val="50000"/>
                          </a:schemeClr>
                        </a:solidFill>
                      </a:endParaRPr>
                    </a:p>
                  </a:txBody>
                  <a:tcPr/>
                </a:tc>
                <a:tc>
                  <a:txBody>
                    <a:bodyPr/>
                    <a:lstStyle/>
                    <a:p>
                      <a:r>
                        <a:rPr lang="en-US" dirty="0" smtClean="0"/>
                        <a:t>&amp;X, &amp;N, &amp;REG=AREG</a:t>
                      </a:r>
                      <a:endParaRPr lang="en-US" b="1" i="0" dirty="0">
                        <a:solidFill>
                          <a:schemeClr val="tx2">
                            <a:lumMod val="50000"/>
                          </a:schemeClr>
                        </a:solidFill>
                      </a:endParaRPr>
                    </a:p>
                  </a:txBody>
                  <a:tcPr/>
                </a:tc>
                <a:extLst>
                  <a:ext uri="{0D108BD9-81ED-4DB2-BD59-A6C34878D82A}">
                    <a16:rowId xmlns:a16="http://schemas.microsoft.com/office/drawing/2014/main" val="10001"/>
                  </a:ext>
                </a:extLst>
              </a:tr>
              <a:tr h="370840">
                <a:tc>
                  <a:txBody>
                    <a:bodyPr/>
                    <a:lstStyle/>
                    <a:p>
                      <a:endParaRPr lang="en-US" b="1" i="0" dirty="0">
                        <a:solidFill>
                          <a:schemeClr val="tx2">
                            <a:lumMod val="50000"/>
                          </a:schemeClr>
                        </a:solidFill>
                      </a:endParaRPr>
                    </a:p>
                  </a:txBody>
                  <a:tcPr/>
                </a:tc>
                <a:tc>
                  <a:txBody>
                    <a:bodyPr/>
                    <a:lstStyle/>
                    <a:p>
                      <a:r>
                        <a:rPr lang="en-US" dirty="0" smtClean="0"/>
                        <a:t>LCL</a:t>
                      </a:r>
                      <a:endParaRPr lang="en-US" b="1" i="0" dirty="0">
                        <a:solidFill>
                          <a:schemeClr val="tx2">
                            <a:lumMod val="50000"/>
                          </a:schemeClr>
                        </a:solidFill>
                      </a:endParaRPr>
                    </a:p>
                  </a:txBody>
                  <a:tcPr/>
                </a:tc>
                <a:tc>
                  <a:txBody>
                    <a:bodyPr/>
                    <a:lstStyle/>
                    <a:p>
                      <a:r>
                        <a:rPr lang="en-US" dirty="0" smtClean="0"/>
                        <a:t>&amp;M</a:t>
                      </a:r>
                      <a:endParaRPr lang="en-US" b="1" i="0" dirty="0">
                        <a:solidFill>
                          <a:schemeClr val="tx2">
                            <a:lumMod val="50000"/>
                          </a:schemeClr>
                        </a:solidFill>
                      </a:endParaRPr>
                    </a:p>
                  </a:txBody>
                  <a:tcPr/>
                </a:tc>
                <a:extLst>
                  <a:ext uri="{0D108BD9-81ED-4DB2-BD59-A6C34878D82A}">
                    <a16:rowId xmlns:a16="http://schemas.microsoft.com/office/drawing/2014/main" val="10002"/>
                  </a:ext>
                </a:extLst>
              </a:tr>
              <a:tr h="370840">
                <a:tc>
                  <a:txBody>
                    <a:bodyPr/>
                    <a:lstStyle/>
                    <a:p>
                      <a:r>
                        <a:rPr lang="en-US" dirty="0" smtClean="0"/>
                        <a:t>&amp;M</a:t>
                      </a:r>
                      <a:endParaRPr lang="en-US" b="1" i="0" dirty="0">
                        <a:solidFill>
                          <a:schemeClr val="tx2">
                            <a:lumMod val="50000"/>
                          </a:schemeClr>
                        </a:solidFill>
                      </a:endParaRPr>
                    </a:p>
                  </a:txBody>
                  <a:tcPr/>
                </a:tc>
                <a:tc>
                  <a:txBody>
                    <a:bodyPr/>
                    <a:lstStyle/>
                    <a:p>
                      <a:r>
                        <a:rPr lang="en-US" dirty="0" smtClean="0"/>
                        <a:t>SET</a:t>
                      </a:r>
                      <a:endParaRPr lang="en-US" b="1" i="0" dirty="0">
                        <a:solidFill>
                          <a:schemeClr val="tx2">
                            <a:lumMod val="50000"/>
                          </a:schemeClr>
                        </a:solidFill>
                      </a:endParaRPr>
                    </a:p>
                  </a:txBody>
                  <a:tcPr/>
                </a:tc>
                <a:tc>
                  <a:txBody>
                    <a:bodyPr/>
                    <a:lstStyle/>
                    <a:p>
                      <a:r>
                        <a:rPr lang="en-US" dirty="0" smtClean="0"/>
                        <a:t>0</a:t>
                      </a:r>
                      <a:endParaRPr lang="en-US" b="1" i="0" dirty="0">
                        <a:solidFill>
                          <a:schemeClr val="tx2">
                            <a:lumMod val="50000"/>
                          </a:schemeClr>
                        </a:solidFill>
                      </a:endParaRPr>
                    </a:p>
                  </a:txBody>
                  <a:tcPr/>
                </a:tc>
                <a:extLst>
                  <a:ext uri="{0D108BD9-81ED-4DB2-BD59-A6C34878D82A}">
                    <a16:rowId xmlns:a16="http://schemas.microsoft.com/office/drawing/2014/main" val="10003"/>
                  </a:ext>
                </a:extLst>
              </a:tr>
              <a:tr h="370840">
                <a:tc>
                  <a:txBody>
                    <a:bodyPr/>
                    <a:lstStyle/>
                    <a:p>
                      <a:endParaRPr lang="en-US" b="1" i="0" dirty="0">
                        <a:solidFill>
                          <a:schemeClr val="tx2">
                            <a:lumMod val="50000"/>
                          </a:schemeClr>
                        </a:solidFill>
                      </a:endParaRPr>
                    </a:p>
                  </a:txBody>
                  <a:tcPr/>
                </a:tc>
                <a:tc>
                  <a:txBody>
                    <a:bodyPr/>
                    <a:lstStyle/>
                    <a:p>
                      <a:r>
                        <a:rPr lang="en-US" dirty="0" smtClean="0"/>
                        <a:t>MOVER</a:t>
                      </a:r>
                      <a:endParaRPr lang="en-US" b="1" i="0" dirty="0">
                        <a:solidFill>
                          <a:schemeClr val="tx2">
                            <a:lumMod val="50000"/>
                          </a:schemeClr>
                        </a:solidFill>
                      </a:endParaRPr>
                    </a:p>
                  </a:txBody>
                  <a:tcPr/>
                </a:tc>
                <a:tc>
                  <a:txBody>
                    <a:bodyPr/>
                    <a:lstStyle/>
                    <a:p>
                      <a:r>
                        <a:rPr lang="en-US" dirty="0" smtClean="0"/>
                        <a:t>&amp;REG,</a:t>
                      </a:r>
                      <a:r>
                        <a:rPr lang="en-US" baseline="0" dirty="0" smtClean="0"/>
                        <a:t> =‘0’</a:t>
                      </a:r>
                      <a:endParaRPr lang="en-US" b="1" i="0" dirty="0">
                        <a:solidFill>
                          <a:schemeClr val="tx2">
                            <a:lumMod val="50000"/>
                          </a:schemeClr>
                        </a:solidFill>
                      </a:endParaRPr>
                    </a:p>
                  </a:txBody>
                  <a:tcPr/>
                </a:tc>
                <a:extLst>
                  <a:ext uri="{0D108BD9-81ED-4DB2-BD59-A6C34878D82A}">
                    <a16:rowId xmlns:a16="http://schemas.microsoft.com/office/drawing/2014/main" val="10004"/>
                  </a:ext>
                </a:extLst>
              </a:tr>
              <a:tr h="370840">
                <a:tc>
                  <a:txBody>
                    <a:bodyPr/>
                    <a:lstStyle/>
                    <a:p>
                      <a:r>
                        <a:rPr lang="en-US" dirty="0" smtClean="0"/>
                        <a:t>.MORE</a:t>
                      </a:r>
                      <a:endParaRPr lang="en-US" b="1" i="0" dirty="0">
                        <a:solidFill>
                          <a:schemeClr val="tx2">
                            <a:lumMod val="50000"/>
                          </a:schemeClr>
                        </a:solidFill>
                      </a:endParaRPr>
                    </a:p>
                  </a:txBody>
                  <a:tcPr/>
                </a:tc>
                <a:tc>
                  <a:txBody>
                    <a:bodyPr/>
                    <a:lstStyle/>
                    <a:p>
                      <a:r>
                        <a:rPr lang="en-US" dirty="0" smtClean="0"/>
                        <a:t>MOVEM</a:t>
                      </a:r>
                      <a:endParaRPr lang="en-US" b="1" i="0" dirty="0">
                        <a:solidFill>
                          <a:schemeClr val="tx2">
                            <a:lumMod val="50000"/>
                          </a:schemeClr>
                        </a:solidFill>
                      </a:endParaRPr>
                    </a:p>
                  </a:txBody>
                  <a:tcPr/>
                </a:tc>
                <a:tc>
                  <a:txBody>
                    <a:bodyPr/>
                    <a:lstStyle/>
                    <a:p>
                      <a:r>
                        <a:rPr lang="en-US" dirty="0" smtClean="0"/>
                        <a:t>&amp;REG, &amp;X+&amp;M</a:t>
                      </a:r>
                      <a:endParaRPr lang="en-US" b="1" i="0" dirty="0">
                        <a:solidFill>
                          <a:schemeClr val="tx2">
                            <a:lumMod val="50000"/>
                          </a:schemeClr>
                        </a:solidFill>
                      </a:endParaRPr>
                    </a:p>
                  </a:txBody>
                  <a:tcPr/>
                </a:tc>
                <a:extLst>
                  <a:ext uri="{0D108BD9-81ED-4DB2-BD59-A6C34878D82A}">
                    <a16:rowId xmlns:a16="http://schemas.microsoft.com/office/drawing/2014/main" val="10005"/>
                  </a:ext>
                </a:extLst>
              </a:tr>
              <a:tr h="370840">
                <a:tc>
                  <a:txBody>
                    <a:bodyPr/>
                    <a:lstStyle/>
                    <a:p>
                      <a:r>
                        <a:rPr lang="en-US" dirty="0" smtClean="0"/>
                        <a:t>&amp;M</a:t>
                      </a:r>
                      <a:endParaRPr lang="en-US" b="1" i="0" dirty="0">
                        <a:solidFill>
                          <a:schemeClr val="tx2">
                            <a:lumMod val="50000"/>
                          </a:schemeClr>
                        </a:solidFill>
                      </a:endParaRPr>
                    </a:p>
                  </a:txBody>
                  <a:tcPr/>
                </a:tc>
                <a:tc>
                  <a:txBody>
                    <a:bodyPr/>
                    <a:lstStyle/>
                    <a:p>
                      <a:r>
                        <a:rPr lang="en-US" dirty="0" smtClean="0"/>
                        <a:t>SET</a:t>
                      </a:r>
                      <a:endParaRPr lang="en-US" b="1" i="0" dirty="0">
                        <a:solidFill>
                          <a:schemeClr val="tx2">
                            <a:lumMod val="50000"/>
                          </a:schemeClr>
                        </a:solidFill>
                      </a:endParaRPr>
                    </a:p>
                  </a:txBody>
                  <a:tcPr/>
                </a:tc>
                <a:tc>
                  <a:txBody>
                    <a:bodyPr/>
                    <a:lstStyle/>
                    <a:p>
                      <a:r>
                        <a:rPr lang="en-US" dirty="0" smtClean="0"/>
                        <a:t>&amp;M+1</a:t>
                      </a:r>
                      <a:endParaRPr lang="en-US" b="1" i="0" dirty="0">
                        <a:solidFill>
                          <a:schemeClr val="tx2">
                            <a:lumMod val="50000"/>
                          </a:schemeClr>
                        </a:solidFill>
                      </a:endParaRPr>
                    </a:p>
                  </a:txBody>
                  <a:tcPr/>
                </a:tc>
                <a:extLst>
                  <a:ext uri="{0D108BD9-81ED-4DB2-BD59-A6C34878D82A}">
                    <a16:rowId xmlns:a16="http://schemas.microsoft.com/office/drawing/2014/main" val="10006"/>
                  </a:ext>
                </a:extLst>
              </a:tr>
              <a:tr h="370840">
                <a:tc>
                  <a:txBody>
                    <a:bodyPr/>
                    <a:lstStyle/>
                    <a:p>
                      <a:endParaRPr lang="en-US" b="1" i="0" dirty="0">
                        <a:solidFill>
                          <a:schemeClr val="tx2">
                            <a:lumMod val="50000"/>
                          </a:schemeClr>
                        </a:solidFill>
                      </a:endParaRPr>
                    </a:p>
                  </a:txBody>
                  <a:tcPr/>
                </a:tc>
                <a:tc>
                  <a:txBody>
                    <a:bodyPr/>
                    <a:lstStyle/>
                    <a:p>
                      <a:r>
                        <a:rPr lang="en-US" dirty="0" smtClean="0"/>
                        <a:t>AIF</a:t>
                      </a:r>
                      <a:endParaRPr lang="en-US" b="1" i="0" dirty="0">
                        <a:solidFill>
                          <a:schemeClr val="tx2">
                            <a:lumMod val="50000"/>
                          </a:schemeClr>
                        </a:solidFill>
                      </a:endParaRPr>
                    </a:p>
                  </a:txBody>
                  <a:tcPr/>
                </a:tc>
                <a:tc>
                  <a:txBody>
                    <a:bodyPr/>
                    <a:lstStyle/>
                    <a:p>
                      <a:r>
                        <a:rPr lang="en-US" dirty="0" smtClean="0"/>
                        <a:t>(&amp;M NE N)  .MORE</a:t>
                      </a:r>
                      <a:endParaRPr lang="en-US" b="1" i="0" dirty="0">
                        <a:solidFill>
                          <a:schemeClr val="tx2">
                            <a:lumMod val="50000"/>
                          </a:schemeClr>
                        </a:solidFill>
                      </a:endParaRPr>
                    </a:p>
                  </a:txBody>
                  <a:tcPr/>
                </a:tc>
                <a:extLst>
                  <a:ext uri="{0D108BD9-81ED-4DB2-BD59-A6C34878D82A}">
                    <a16:rowId xmlns:a16="http://schemas.microsoft.com/office/drawing/2014/main" val="10007"/>
                  </a:ext>
                </a:extLst>
              </a:tr>
              <a:tr h="370840">
                <a:tc>
                  <a:txBody>
                    <a:bodyPr/>
                    <a:lstStyle/>
                    <a:p>
                      <a:endParaRPr lang="en-US" b="1" i="0" dirty="0">
                        <a:solidFill>
                          <a:schemeClr val="tx2">
                            <a:lumMod val="50000"/>
                          </a:schemeClr>
                        </a:solidFill>
                      </a:endParaRPr>
                    </a:p>
                  </a:txBody>
                  <a:tcPr/>
                </a:tc>
                <a:tc>
                  <a:txBody>
                    <a:bodyPr/>
                    <a:lstStyle/>
                    <a:p>
                      <a:r>
                        <a:rPr lang="en-US" dirty="0" smtClean="0"/>
                        <a:t>MEND</a:t>
                      </a:r>
                      <a:endParaRPr lang="en-US" b="1" i="0" dirty="0">
                        <a:solidFill>
                          <a:schemeClr val="tx2">
                            <a:lumMod val="50000"/>
                          </a:schemeClr>
                        </a:solidFill>
                      </a:endParaRPr>
                    </a:p>
                  </a:txBody>
                  <a:tcPr/>
                </a:tc>
                <a:tc>
                  <a:txBody>
                    <a:bodyPr/>
                    <a:lstStyle/>
                    <a:p>
                      <a:endParaRPr lang="en-US" b="1" i="0" dirty="0">
                        <a:solidFill>
                          <a:schemeClr val="tx2">
                            <a:lumMod val="50000"/>
                          </a:schemeClr>
                        </a:solidFill>
                      </a:endParaRPr>
                    </a:p>
                  </a:txBody>
                  <a:tcPr/>
                </a:tc>
                <a:extLst>
                  <a:ext uri="{0D108BD9-81ED-4DB2-BD59-A6C34878D82A}">
                    <a16:rowId xmlns:a16="http://schemas.microsoft.com/office/drawing/2014/main" val="10008"/>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5592145"/>
              </p:ext>
            </p:extLst>
          </p:nvPr>
        </p:nvGraphicFramePr>
        <p:xfrm>
          <a:off x="7312760" y="3429000"/>
          <a:ext cx="1221640" cy="370840"/>
        </p:xfrm>
        <a:graphic>
          <a:graphicData uri="http://schemas.openxmlformats.org/drawingml/2006/table">
            <a:tbl>
              <a:tblPr firstRow="1" bandRow="1">
                <a:tableStyleId>{21E4AEA4-8DFA-4A89-87EB-49C32662AFE0}</a:tableStyleId>
              </a:tblPr>
              <a:tblGrid>
                <a:gridCol w="610820">
                  <a:extLst>
                    <a:ext uri="{9D8B030D-6E8A-4147-A177-3AD203B41FA5}">
                      <a16:colId xmlns:a16="http://schemas.microsoft.com/office/drawing/2014/main" val="20000"/>
                    </a:ext>
                  </a:extLst>
                </a:gridCol>
                <a:gridCol w="610820">
                  <a:extLst>
                    <a:ext uri="{9D8B030D-6E8A-4147-A177-3AD203B41FA5}">
                      <a16:colId xmlns:a16="http://schemas.microsoft.com/office/drawing/2014/main" val="20001"/>
                    </a:ext>
                  </a:extLst>
                </a:gridCol>
              </a:tblGrid>
              <a:tr h="370840">
                <a:tc>
                  <a:txBody>
                    <a:bodyPr/>
                    <a:lstStyle/>
                    <a:p>
                      <a:pPr algn="ctr"/>
                      <a:r>
                        <a:rPr lang="en-US" dirty="0" smtClean="0"/>
                        <a:t>5</a:t>
                      </a:r>
                      <a:endParaRPr lang="en-US" dirty="0"/>
                    </a:p>
                  </a:txBody>
                  <a:tcPr/>
                </a:tc>
                <a:tc>
                  <a:txBody>
                    <a:bodyPr/>
                    <a:lstStyle/>
                    <a:p>
                      <a:pPr algn="ctr"/>
                      <a:r>
                        <a:rPr lang="en-US" dirty="0" smtClean="0"/>
                        <a:t>28</a:t>
                      </a:r>
                      <a:endParaRPr lang="en-US" dirty="0"/>
                    </a:p>
                  </a:txBody>
                  <a:tcPr/>
                </a:tc>
                <a:extLst>
                  <a:ext uri="{0D108BD9-81ED-4DB2-BD59-A6C34878D82A}">
                    <a16:rowId xmlns:a16="http://schemas.microsoft.com/office/drawing/2014/main" val="10000"/>
                  </a:ext>
                </a:extLst>
              </a:tr>
            </a:tbl>
          </a:graphicData>
        </a:graphic>
      </p:graphicFrame>
      <p:sp>
        <p:nvSpPr>
          <p:cNvPr id="23" name="TextBox 22"/>
          <p:cNvSpPr txBox="1"/>
          <p:nvPr/>
        </p:nvSpPr>
        <p:spPr>
          <a:xfrm>
            <a:off x="7389112" y="3971636"/>
            <a:ext cx="106893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smtClean="0">
                <a:solidFill>
                  <a:srgbClr val="00B050"/>
                </a:solidFill>
              </a:rPr>
              <a:t>SSTAB</a:t>
            </a:r>
            <a:endParaRPr lang="en-US" b="1" dirty="0">
              <a:solidFill>
                <a:srgbClr val="00B05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3367093342"/>
              </p:ext>
            </p:extLst>
          </p:nvPr>
        </p:nvGraphicFramePr>
        <p:xfrm>
          <a:off x="5410200" y="3417808"/>
          <a:ext cx="1221640" cy="370840"/>
        </p:xfrm>
        <a:graphic>
          <a:graphicData uri="http://schemas.openxmlformats.org/drawingml/2006/table">
            <a:tbl>
              <a:tblPr firstRow="1" bandRow="1">
                <a:tableStyleId>{F5AB1C69-6EDB-4FF4-983F-18BD219EF322}</a:tableStyleId>
              </a:tblPr>
              <a:tblGrid>
                <a:gridCol w="1221640">
                  <a:extLst>
                    <a:ext uri="{9D8B030D-6E8A-4147-A177-3AD203B41FA5}">
                      <a16:colId xmlns:a16="http://schemas.microsoft.com/office/drawing/2014/main" val="20000"/>
                    </a:ext>
                  </a:extLst>
                </a:gridCol>
              </a:tblGrid>
              <a:tr h="370840">
                <a:tc>
                  <a:txBody>
                    <a:bodyPr/>
                    <a:lstStyle/>
                    <a:p>
                      <a:pPr algn="ctr"/>
                      <a:r>
                        <a:rPr lang="en-US" dirty="0" smtClean="0"/>
                        <a:t>MORE</a:t>
                      </a:r>
                      <a:endParaRPr lang="en-US" dirty="0"/>
                    </a:p>
                  </a:txBody>
                  <a:tcPr/>
                </a:tc>
                <a:extLst>
                  <a:ext uri="{0D108BD9-81ED-4DB2-BD59-A6C34878D82A}">
                    <a16:rowId xmlns:a16="http://schemas.microsoft.com/office/drawing/2014/main" val="10000"/>
                  </a:ext>
                </a:extLst>
              </a:tr>
            </a:tbl>
          </a:graphicData>
        </a:graphic>
      </p:graphicFrame>
      <p:sp>
        <p:nvSpPr>
          <p:cNvPr id="17" name="TextBox 16"/>
          <p:cNvSpPr txBox="1"/>
          <p:nvPr/>
        </p:nvSpPr>
        <p:spPr>
          <a:xfrm>
            <a:off x="5486552" y="3974068"/>
            <a:ext cx="1068935"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b="1" dirty="0" smtClean="0">
                <a:solidFill>
                  <a:srgbClr val="0070C0"/>
                </a:solidFill>
              </a:rPr>
              <a:t>SSNTAB</a:t>
            </a:r>
            <a:endParaRPr lang="en-US" b="1" dirty="0">
              <a:solidFill>
                <a:srgbClr val="0070C0"/>
              </a:solidFill>
            </a:endParaRPr>
          </a:p>
        </p:txBody>
      </p:sp>
      <p:sp>
        <p:nvSpPr>
          <p:cNvPr id="24" name="TextBox 23"/>
          <p:cNvSpPr txBox="1"/>
          <p:nvPr/>
        </p:nvSpPr>
        <p:spPr>
          <a:xfrm>
            <a:off x="609600" y="4735780"/>
            <a:ext cx="3242618" cy="461665"/>
          </a:xfrm>
          <a:prstGeom prst="rect">
            <a:avLst/>
          </a:prstGeom>
          <a:noFill/>
        </p:spPr>
        <p:txBody>
          <a:bodyPr wrap="square" rtlCol="0">
            <a:spAutoFit/>
          </a:bodyPr>
          <a:lstStyle/>
          <a:p>
            <a:pPr algn="ctr"/>
            <a:r>
              <a:rPr lang="en-US" sz="2400" b="1" dirty="0" smtClean="0">
                <a:solidFill>
                  <a:srgbClr val="FF0000"/>
                </a:solidFill>
              </a:rPr>
              <a:t>CLEARMEM AREA, 10</a:t>
            </a:r>
            <a:endParaRPr lang="en-US" sz="2400" b="1" dirty="0">
              <a:solidFill>
                <a:srgbClr val="FF0000"/>
              </a:solidFill>
            </a:endParaRPr>
          </a:p>
        </p:txBody>
      </p:sp>
      <p:sp>
        <p:nvSpPr>
          <p:cNvPr id="19" name="TextBox 18"/>
          <p:cNvSpPr txBox="1"/>
          <p:nvPr/>
        </p:nvSpPr>
        <p:spPr>
          <a:xfrm>
            <a:off x="685800" y="5534382"/>
            <a:ext cx="7772400" cy="830997"/>
          </a:xfrm>
          <a:prstGeom prst="rect">
            <a:avLst/>
          </a:prstGeom>
          <a:noFill/>
        </p:spPr>
        <p:txBody>
          <a:bodyPr wrap="square" rtlCol="0">
            <a:spAutoFit/>
          </a:bodyPr>
          <a:lstStyle/>
          <a:p>
            <a:r>
              <a:rPr lang="en-US" sz="2400" dirty="0">
                <a:solidFill>
                  <a:srgbClr val="FF0000"/>
                </a:solidFill>
              </a:rPr>
              <a:t>Explain use and field of following tables of macro</a:t>
            </a:r>
            <a:r>
              <a:rPr lang="en-US" sz="2400" dirty="0" smtClean="0">
                <a:solidFill>
                  <a:srgbClr val="FF0000"/>
                </a:solidFill>
              </a:rPr>
              <a:t>.  KPDTAB</a:t>
            </a:r>
            <a:r>
              <a:rPr lang="en-US" sz="2400" dirty="0">
                <a:solidFill>
                  <a:srgbClr val="FF0000"/>
                </a:solidFill>
              </a:rPr>
              <a:t>, MDT, EVTAB, </a:t>
            </a:r>
            <a:r>
              <a:rPr lang="en-US" sz="2400" dirty="0" smtClean="0">
                <a:solidFill>
                  <a:srgbClr val="FF0000"/>
                </a:solidFill>
              </a:rPr>
              <a:t>SSTAB (Summer 16).</a:t>
            </a:r>
            <a:endParaRPr lang="en-US" sz="2400" dirty="0">
              <a:solidFill>
                <a:srgbClr val="FF0000"/>
              </a:solidFill>
            </a:endParaRPr>
          </a:p>
        </p:txBody>
      </p:sp>
    </p:spTree>
    <p:extLst>
      <p:ext uri="{BB962C8B-B14F-4D97-AF65-F5344CB8AC3E}">
        <p14:creationId xmlns:p14="http://schemas.microsoft.com/office/powerpoint/2010/main" val="188418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3"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 Structures </a:t>
            </a:r>
          </a:p>
        </p:txBody>
      </p:sp>
      <p:graphicFrame>
        <p:nvGraphicFramePr>
          <p:cNvPr id="8" name="Table 7"/>
          <p:cNvGraphicFramePr>
            <a:graphicFrameLocks noGrp="1"/>
          </p:cNvGraphicFramePr>
          <p:nvPr>
            <p:extLst>
              <p:ext uri="{D42A27DB-BD31-4B8C-83A1-F6EECF244321}">
                <p14:modId xmlns:p14="http://schemas.microsoft.com/office/powerpoint/2010/main" val="4278978980"/>
              </p:ext>
            </p:extLst>
          </p:nvPr>
        </p:nvGraphicFramePr>
        <p:xfrm>
          <a:off x="4800600" y="2057400"/>
          <a:ext cx="3962400" cy="2595880"/>
        </p:xfrm>
        <a:graphic>
          <a:graphicData uri="http://schemas.openxmlformats.org/drawingml/2006/table">
            <a:tbl>
              <a:tblPr firstRow="1" bandRow="1">
                <a:tableStyleId>{F5AB1C69-6EDB-4FF4-983F-18BD219EF322}</a:tableStyleId>
              </a:tblPr>
              <a:tblGrid>
                <a:gridCol w="609599">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2590801">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25</a:t>
                      </a:r>
                      <a:endParaRPr lang="en-US" dirty="0"/>
                    </a:p>
                  </a:txBody>
                  <a:tcPr/>
                </a:tc>
                <a:tc>
                  <a:txBody>
                    <a:bodyPr/>
                    <a:lstStyle/>
                    <a:p>
                      <a:r>
                        <a:rPr lang="en-US" dirty="0" smtClean="0"/>
                        <a:t>(E, 1)     </a:t>
                      </a:r>
                      <a:endParaRPr lang="en-US" dirty="0"/>
                    </a:p>
                  </a:txBody>
                  <a:tcPr/>
                </a:tc>
                <a:tc>
                  <a:txBody>
                    <a:bodyPr/>
                    <a:lstStyle/>
                    <a:p>
                      <a:r>
                        <a:rPr lang="en-US" dirty="0" smtClean="0"/>
                        <a:t>SET 0</a:t>
                      </a:r>
                      <a:endParaRPr lang="en-US" dirty="0"/>
                    </a:p>
                  </a:txBody>
                  <a:tcPr/>
                </a:tc>
                <a:extLst>
                  <a:ext uri="{0D108BD9-81ED-4DB2-BD59-A6C34878D82A}">
                    <a16:rowId xmlns:a16="http://schemas.microsoft.com/office/drawing/2014/main" val="10001"/>
                  </a:ext>
                </a:extLst>
              </a:tr>
              <a:tr h="370840">
                <a:tc>
                  <a:txBody>
                    <a:bodyPr/>
                    <a:lstStyle/>
                    <a:p>
                      <a:r>
                        <a:rPr lang="en-US" dirty="0" smtClean="0"/>
                        <a:t>26</a:t>
                      </a:r>
                      <a:endParaRPr lang="en-US" dirty="0"/>
                    </a:p>
                  </a:txBody>
                  <a:tcPr/>
                </a:tc>
                <a:tc>
                  <a:txBody>
                    <a:bodyPr/>
                    <a:lstStyle/>
                    <a:p>
                      <a:endParaRPr lang="en-US" dirty="0"/>
                    </a:p>
                  </a:txBody>
                  <a:tcPr/>
                </a:tc>
                <a:tc>
                  <a:txBody>
                    <a:bodyPr/>
                    <a:lstStyle/>
                    <a:p>
                      <a:r>
                        <a:rPr lang="en-US" dirty="0" smtClean="0"/>
                        <a:t>MOVER (P,3),</a:t>
                      </a:r>
                      <a:r>
                        <a:rPr lang="en-US" baseline="0" dirty="0" smtClean="0"/>
                        <a:t> =‘0’</a:t>
                      </a:r>
                      <a:endParaRPr lang="en-US" dirty="0"/>
                    </a:p>
                  </a:txBody>
                  <a:tcPr/>
                </a:tc>
                <a:extLst>
                  <a:ext uri="{0D108BD9-81ED-4DB2-BD59-A6C34878D82A}">
                    <a16:rowId xmlns:a16="http://schemas.microsoft.com/office/drawing/2014/main" val="10002"/>
                  </a:ext>
                </a:extLst>
              </a:tr>
              <a:tr h="370840">
                <a:tc>
                  <a:txBody>
                    <a:bodyPr/>
                    <a:lstStyle/>
                    <a:p>
                      <a:r>
                        <a:rPr lang="en-US" dirty="0" smtClean="0"/>
                        <a:t>27</a:t>
                      </a:r>
                      <a:endParaRPr lang="en-US" dirty="0"/>
                    </a:p>
                  </a:txBody>
                  <a:tcPr/>
                </a:tc>
                <a:tc>
                  <a:txBody>
                    <a:bodyPr/>
                    <a:lstStyle/>
                    <a:p>
                      <a:endParaRPr lang="en-US" dirty="0"/>
                    </a:p>
                  </a:txBody>
                  <a:tcPr/>
                </a:tc>
                <a:tc>
                  <a:txBody>
                    <a:bodyPr/>
                    <a:lstStyle/>
                    <a:p>
                      <a:r>
                        <a:rPr lang="en-US" dirty="0" smtClean="0"/>
                        <a:t>MOVEM</a:t>
                      </a:r>
                      <a:r>
                        <a:rPr lang="en-US" baseline="0" dirty="0" smtClean="0"/>
                        <a:t> (P,3), (P,1)+(E,1)</a:t>
                      </a:r>
                      <a:endParaRPr lang="en-US" dirty="0"/>
                    </a:p>
                  </a:txBody>
                  <a:tcPr/>
                </a:tc>
                <a:extLst>
                  <a:ext uri="{0D108BD9-81ED-4DB2-BD59-A6C34878D82A}">
                    <a16:rowId xmlns:a16="http://schemas.microsoft.com/office/drawing/2014/main" val="10003"/>
                  </a:ext>
                </a:extLst>
              </a:tr>
              <a:tr h="370840">
                <a:tc>
                  <a:txBody>
                    <a:bodyPr/>
                    <a:lstStyle/>
                    <a:p>
                      <a:r>
                        <a:rPr lang="en-US" dirty="0" smtClean="0"/>
                        <a:t>28</a:t>
                      </a:r>
                      <a:endParaRPr lang="en-US" dirty="0"/>
                    </a:p>
                  </a:txBody>
                  <a:tcPr/>
                </a:tc>
                <a:tc>
                  <a:txBody>
                    <a:bodyPr/>
                    <a:lstStyle/>
                    <a:p>
                      <a:r>
                        <a:rPr lang="en-US" dirty="0" smtClean="0"/>
                        <a:t>(E, 1)</a:t>
                      </a:r>
                      <a:endParaRPr lang="en-US" dirty="0"/>
                    </a:p>
                  </a:txBody>
                  <a:tcPr/>
                </a:tc>
                <a:tc>
                  <a:txBody>
                    <a:bodyPr/>
                    <a:lstStyle/>
                    <a:p>
                      <a:r>
                        <a:rPr lang="en-US" dirty="0" smtClean="0"/>
                        <a:t>SET (E,1) + 1</a:t>
                      </a:r>
                      <a:endParaRPr lang="en-US" dirty="0"/>
                    </a:p>
                  </a:txBody>
                  <a:tcPr/>
                </a:tc>
                <a:extLst>
                  <a:ext uri="{0D108BD9-81ED-4DB2-BD59-A6C34878D82A}">
                    <a16:rowId xmlns:a16="http://schemas.microsoft.com/office/drawing/2014/main" val="10004"/>
                  </a:ext>
                </a:extLst>
              </a:tr>
              <a:tr h="370840">
                <a:tc>
                  <a:txBody>
                    <a:bodyPr/>
                    <a:lstStyle/>
                    <a:p>
                      <a:r>
                        <a:rPr lang="en-US" dirty="0" smtClean="0"/>
                        <a:t>29</a:t>
                      </a:r>
                      <a:endParaRPr lang="en-US" dirty="0"/>
                    </a:p>
                  </a:txBody>
                  <a:tcPr/>
                </a:tc>
                <a:tc>
                  <a:txBody>
                    <a:bodyPr/>
                    <a:lstStyle/>
                    <a:p>
                      <a:endParaRPr lang="en-US" dirty="0"/>
                    </a:p>
                  </a:txBody>
                  <a:tcPr/>
                </a:tc>
                <a:tc>
                  <a:txBody>
                    <a:bodyPr/>
                    <a:lstStyle/>
                    <a:p>
                      <a:r>
                        <a:rPr lang="en-US" dirty="0" smtClean="0"/>
                        <a:t>AIF ((E,1) NE (P,2)) (S,1)</a:t>
                      </a:r>
                      <a:endParaRPr lang="en-US" dirty="0"/>
                    </a:p>
                  </a:txBody>
                  <a:tcPr/>
                </a:tc>
                <a:extLst>
                  <a:ext uri="{0D108BD9-81ED-4DB2-BD59-A6C34878D82A}">
                    <a16:rowId xmlns:a16="http://schemas.microsoft.com/office/drawing/2014/main" val="10005"/>
                  </a:ext>
                </a:extLst>
              </a:tr>
              <a:tr h="370840">
                <a:tc>
                  <a:txBody>
                    <a:bodyPr/>
                    <a:lstStyle/>
                    <a:p>
                      <a:r>
                        <a:rPr lang="en-US" dirty="0" smtClean="0"/>
                        <a:t>30</a:t>
                      </a:r>
                      <a:endParaRPr lang="en-US" dirty="0"/>
                    </a:p>
                  </a:txBody>
                  <a:tcPr/>
                </a:tc>
                <a:tc>
                  <a:txBody>
                    <a:bodyPr/>
                    <a:lstStyle/>
                    <a:p>
                      <a:endParaRPr lang="en-US" dirty="0"/>
                    </a:p>
                  </a:txBody>
                  <a:tcPr/>
                </a:tc>
                <a:tc>
                  <a:txBody>
                    <a:bodyPr/>
                    <a:lstStyle/>
                    <a:p>
                      <a:r>
                        <a:rPr lang="en-US" dirty="0" smtClean="0"/>
                        <a:t>MEND</a:t>
                      </a:r>
                      <a:endParaRPr lang="en-US" dirty="0"/>
                    </a:p>
                  </a:txBody>
                  <a:tcPr/>
                </a:tc>
                <a:extLst>
                  <a:ext uri="{0D108BD9-81ED-4DB2-BD59-A6C34878D82A}">
                    <a16:rowId xmlns:a16="http://schemas.microsoft.com/office/drawing/2014/main" val="10006"/>
                  </a:ext>
                </a:extLst>
              </a:tr>
            </a:tbl>
          </a:graphicData>
        </a:graphic>
      </p:graphicFrame>
      <p:sp>
        <p:nvSpPr>
          <p:cNvPr id="9" name="TextBox 8"/>
          <p:cNvSpPr txBox="1"/>
          <p:nvPr/>
        </p:nvSpPr>
        <p:spPr>
          <a:xfrm>
            <a:off x="6247332" y="1295400"/>
            <a:ext cx="1068935"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2800" b="1" dirty="0" smtClean="0">
                <a:solidFill>
                  <a:srgbClr val="7030A0"/>
                </a:solidFill>
              </a:rPr>
              <a:t>MDT</a:t>
            </a:r>
            <a:endParaRPr lang="en-US" sz="2800" b="1" dirty="0">
              <a:solidFill>
                <a:srgbClr val="7030A0"/>
              </a:solidFill>
            </a:endParaRPr>
          </a:p>
        </p:txBody>
      </p:sp>
      <p:graphicFrame>
        <p:nvGraphicFramePr>
          <p:cNvPr id="10" name="Content Placeholder 3"/>
          <p:cNvGraphicFramePr>
            <a:graphicFrameLocks noGrp="1"/>
          </p:cNvGraphicFramePr>
          <p:nvPr>
            <p:ph sz="quarter" idx="1"/>
            <p:extLst>
              <p:ext uri="{D42A27DB-BD31-4B8C-83A1-F6EECF244321}">
                <p14:modId xmlns:p14="http://schemas.microsoft.com/office/powerpoint/2010/main" val="3339987521"/>
              </p:ext>
            </p:extLst>
          </p:nvPr>
        </p:nvGraphicFramePr>
        <p:xfrm>
          <a:off x="228600" y="1295400"/>
          <a:ext cx="4343399" cy="3337560"/>
        </p:xfrm>
        <a:graphic>
          <a:graphicData uri="http://schemas.openxmlformats.org/drawingml/2006/table">
            <a:tbl>
              <a:tblPr firstRow="1" bandRow="1">
                <a:tableStyleId>{0E3FDE45-AF77-4B5C-9715-49D594BDF05E}</a:tableStyleId>
              </a:tblPr>
              <a:tblGrid>
                <a:gridCol w="83820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70840">
                <a:tc>
                  <a:txBody>
                    <a:bodyPr/>
                    <a:lstStyle/>
                    <a:p>
                      <a:endParaRPr lang="en-US" b="1" i="0" dirty="0">
                        <a:solidFill>
                          <a:schemeClr val="tx2">
                            <a:lumMod val="50000"/>
                          </a:schemeClr>
                        </a:solidFill>
                      </a:endParaRPr>
                    </a:p>
                  </a:txBody>
                  <a:tcPr/>
                </a:tc>
                <a:tc>
                  <a:txBody>
                    <a:bodyPr/>
                    <a:lstStyle/>
                    <a:p>
                      <a:r>
                        <a:rPr lang="en-US" dirty="0" smtClean="0"/>
                        <a:t>MACRO</a:t>
                      </a:r>
                      <a:endParaRPr lang="en-US" b="1" i="0" dirty="0">
                        <a:solidFill>
                          <a:schemeClr val="tx2">
                            <a:lumMod val="50000"/>
                          </a:schemeClr>
                        </a:solidFill>
                      </a:endParaRPr>
                    </a:p>
                  </a:txBody>
                  <a:tcPr/>
                </a:tc>
                <a:tc>
                  <a:txBody>
                    <a:bodyPr/>
                    <a:lstStyle/>
                    <a:p>
                      <a:endParaRPr lang="en-US" b="1" i="0">
                        <a:solidFill>
                          <a:schemeClr val="tx2">
                            <a:lumMod val="50000"/>
                          </a:schemeClr>
                        </a:solidFill>
                      </a:endParaRPr>
                    </a:p>
                  </a:txBody>
                  <a:tcPr/>
                </a:tc>
                <a:extLst>
                  <a:ext uri="{0D108BD9-81ED-4DB2-BD59-A6C34878D82A}">
                    <a16:rowId xmlns:a16="http://schemas.microsoft.com/office/drawing/2014/main" val="10000"/>
                  </a:ext>
                </a:extLst>
              </a:tr>
              <a:tr h="370840">
                <a:tc>
                  <a:txBody>
                    <a:bodyPr/>
                    <a:lstStyle/>
                    <a:p>
                      <a:endParaRPr lang="en-US" b="1" i="0" dirty="0">
                        <a:solidFill>
                          <a:schemeClr val="tx2">
                            <a:lumMod val="50000"/>
                          </a:schemeClr>
                        </a:solidFill>
                      </a:endParaRPr>
                    </a:p>
                  </a:txBody>
                  <a:tcPr/>
                </a:tc>
                <a:tc>
                  <a:txBody>
                    <a:bodyPr/>
                    <a:lstStyle/>
                    <a:p>
                      <a:r>
                        <a:rPr lang="en-US" dirty="0" smtClean="0"/>
                        <a:t>CLEARMEM</a:t>
                      </a:r>
                      <a:endParaRPr lang="en-US" b="1" i="0" dirty="0">
                        <a:solidFill>
                          <a:schemeClr val="tx2">
                            <a:lumMod val="50000"/>
                          </a:schemeClr>
                        </a:solidFill>
                      </a:endParaRPr>
                    </a:p>
                  </a:txBody>
                  <a:tcPr/>
                </a:tc>
                <a:tc>
                  <a:txBody>
                    <a:bodyPr/>
                    <a:lstStyle/>
                    <a:p>
                      <a:r>
                        <a:rPr lang="en-US" dirty="0" smtClean="0"/>
                        <a:t>&amp;X, &amp;N, &amp;REG=AREG</a:t>
                      </a:r>
                      <a:endParaRPr lang="en-US" b="1" i="0" dirty="0">
                        <a:solidFill>
                          <a:schemeClr val="tx2">
                            <a:lumMod val="50000"/>
                          </a:schemeClr>
                        </a:solidFill>
                      </a:endParaRPr>
                    </a:p>
                  </a:txBody>
                  <a:tcPr/>
                </a:tc>
                <a:extLst>
                  <a:ext uri="{0D108BD9-81ED-4DB2-BD59-A6C34878D82A}">
                    <a16:rowId xmlns:a16="http://schemas.microsoft.com/office/drawing/2014/main" val="10001"/>
                  </a:ext>
                </a:extLst>
              </a:tr>
              <a:tr h="370840">
                <a:tc>
                  <a:txBody>
                    <a:bodyPr/>
                    <a:lstStyle/>
                    <a:p>
                      <a:endParaRPr lang="en-US" b="1" i="0" dirty="0">
                        <a:solidFill>
                          <a:schemeClr val="tx2">
                            <a:lumMod val="50000"/>
                          </a:schemeClr>
                        </a:solidFill>
                      </a:endParaRPr>
                    </a:p>
                  </a:txBody>
                  <a:tcPr/>
                </a:tc>
                <a:tc>
                  <a:txBody>
                    <a:bodyPr/>
                    <a:lstStyle/>
                    <a:p>
                      <a:r>
                        <a:rPr lang="en-US" dirty="0" smtClean="0"/>
                        <a:t>LCL</a:t>
                      </a:r>
                      <a:endParaRPr lang="en-US" b="1" i="0" dirty="0">
                        <a:solidFill>
                          <a:schemeClr val="tx2">
                            <a:lumMod val="50000"/>
                          </a:schemeClr>
                        </a:solidFill>
                      </a:endParaRPr>
                    </a:p>
                  </a:txBody>
                  <a:tcPr/>
                </a:tc>
                <a:tc>
                  <a:txBody>
                    <a:bodyPr/>
                    <a:lstStyle/>
                    <a:p>
                      <a:r>
                        <a:rPr lang="en-US" dirty="0" smtClean="0"/>
                        <a:t>&amp;M</a:t>
                      </a:r>
                      <a:endParaRPr lang="en-US" b="1" i="0" dirty="0">
                        <a:solidFill>
                          <a:schemeClr val="tx2">
                            <a:lumMod val="50000"/>
                          </a:schemeClr>
                        </a:solidFill>
                      </a:endParaRPr>
                    </a:p>
                  </a:txBody>
                  <a:tcPr/>
                </a:tc>
                <a:extLst>
                  <a:ext uri="{0D108BD9-81ED-4DB2-BD59-A6C34878D82A}">
                    <a16:rowId xmlns:a16="http://schemas.microsoft.com/office/drawing/2014/main" val="10002"/>
                  </a:ext>
                </a:extLst>
              </a:tr>
              <a:tr h="370840">
                <a:tc>
                  <a:txBody>
                    <a:bodyPr/>
                    <a:lstStyle/>
                    <a:p>
                      <a:r>
                        <a:rPr lang="en-US" dirty="0" smtClean="0"/>
                        <a:t>&amp;M</a:t>
                      </a:r>
                      <a:endParaRPr lang="en-US" b="1" i="0" dirty="0">
                        <a:solidFill>
                          <a:schemeClr val="tx2">
                            <a:lumMod val="50000"/>
                          </a:schemeClr>
                        </a:solidFill>
                      </a:endParaRPr>
                    </a:p>
                  </a:txBody>
                  <a:tcPr/>
                </a:tc>
                <a:tc>
                  <a:txBody>
                    <a:bodyPr/>
                    <a:lstStyle/>
                    <a:p>
                      <a:r>
                        <a:rPr lang="en-US" dirty="0" smtClean="0"/>
                        <a:t>SET</a:t>
                      </a:r>
                      <a:endParaRPr lang="en-US" b="1" i="0" dirty="0">
                        <a:solidFill>
                          <a:schemeClr val="tx2">
                            <a:lumMod val="50000"/>
                          </a:schemeClr>
                        </a:solidFill>
                      </a:endParaRPr>
                    </a:p>
                  </a:txBody>
                  <a:tcPr/>
                </a:tc>
                <a:tc>
                  <a:txBody>
                    <a:bodyPr/>
                    <a:lstStyle/>
                    <a:p>
                      <a:r>
                        <a:rPr lang="en-US" dirty="0" smtClean="0"/>
                        <a:t>0</a:t>
                      </a:r>
                      <a:endParaRPr lang="en-US" b="1" i="0" dirty="0">
                        <a:solidFill>
                          <a:schemeClr val="tx2">
                            <a:lumMod val="50000"/>
                          </a:schemeClr>
                        </a:solidFill>
                      </a:endParaRPr>
                    </a:p>
                  </a:txBody>
                  <a:tcPr/>
                </a:tc>
                <a:extLst>
                  <a:ext uri="{0D108BD9-81ED-4DB2-BD59-A6C34878D82A}">
                    <a16:rowId xmlns:a16="http://schemas.microsoft.com/office/drawing/2014/main" val="10003"/>
                  </a:ext>
                </a:extLst>
              </a:tr>
              <a:tr h="370840">
                <a:tc>
                  <a:txBody>
                    <a:bodyPr/>
                    <a:lstStyle/>
                    <a:p>
                      <a:endParaRPr lang="en-US" b="1" i="0" dirty="0">
                        <a:solidFill>
                          <a:schemeClr val="tx2">
                            <a:lumMod val="50000"/>
                          </a:schemeClr>
                        </a:solidFill>
                      </a:endParaRPr>
                    </a:p>
                  </a:txBody>
                  <a:tcPr/>
                </a:tc>
                <a:tc>
                  <a:txBody>
                    <a:bodyPr/>
                    <a:lstStyle/>
                    <a:p>
                      <a:r>
                        <a:rPr lang="en-US" dirty="0" smtClean="0"/>
                        <a:t>MOVER</a:t>
                      </a:r>
                      <a:endParaRPr lang="en-US" b="1" i="0" dirty="0">
                        <a:solidFill>
                          <a:schemeClr val="tx2">
                            <a:lumMod val="50000"/>
                          </a:schemeClr>
                        </a:solidFill>
                      </a:endParaRPr>
                    </a:p>
                  </a:txBody>
                  <a:tcPr/>
                </a:tc>
                <a:tc>
                  <a:txBody>
                    <a:bodyPr/>
                    <a:lstStyle/>
                    <a:p>
                      <a:r>
                        <a:rPr lang="en-US" dirty="0" smtClean="0"/>
                        <a:t>&amp;REG,</a:t>
                      </a:r>
                      <a:r>
                        <a:rPr lang="en-US" baseline="0" dirty="0" smtClean="0"/>
                        <a:t> =‘0’</a:t>
                      </a:r>
                      <a:endParaRPr lang="en-US" b="1" i="0" dirty="0">
                        <a:solidFill>
                          <a:schemeClr val="tx2">
                            <a:lumMod val="50000"/>
                          </a:schemeClr>
                        </a:solidFill>
                      </a:endParaRPr>
                    </a:p>
                  </a:txBody>
                  <a:tcPr/>
                </a:tc>
                <a:extLst>
                  <a:ext uri="{0D108BD9-81ED-4DB2-BD59-A6C34878D82A}">
                    <a16:rowId xmlns:a16="http://schemas.microsoft.com/office/drawing/2014/main" val="10004"/>
                  </a:ext>
                </a:extLst>
              </a:tr>
              <a:tr h="370840">
                <a:tc>
                  <a:txBody>
                    <a:bodyPr/>
                    <a:lstStyle/>
                    <a:p>
                      <a:r>
                        <a:rPr lang="en-US" dirty="0" smtClean="0"/>
                        <a:t>.MORE</a:t>
                      </a:r>
                      <a:endParaRPr lang="en-US" b="1" i="0" dirty="0">
                        <a:solidFill>
                          <a:schemeClr val="tx2">
                            <a:lumMod val="50000"/>
                          </a:schemeClr>
                        </a:solidFill>
                      </a:endParaRPr>
                    </a:p>
                  </a:txBody>
                  <a:tcPr/>
                </a:tc>
                <a:tc>
                  <a:txBody>
                    <a:bodyPr/>
                    <a:lstStyle/>
                    <a:p>
                      <a:r>
                        <a:rPr lang="en-US" dirty="0" smtClean="0"/>
                        <a:t>MOVEM</a:t>
                      </a:r>
                      <a:endParaRPr lang="en-US" b="1" i="0" dirty="0">
                        <a:solidFill>
                          <a:schemeClr val="tx2">
                            <a:lumMod val="50000"/>
                          </a:schemeClr>
                        </a:solidFill>
                      </a:endParaRPr>
                    </a:p>
                  </a:txBody>
                  <a:tcPr/>
                </a:tc>
                <a:tc>
                  <a:txBody>
                    <a:bodyPr/>
                    <a:lstStyle/>
                    <a:p>
                      <a:r>
                        <a:rPr lang="en-US" dirty="0" smtClean="0"/>
                        <a:t>&amp;REG, &amp;X+&amp;M</a:t>
                      </a:r>
                      <a:endParaRPr lang="en-US" b="1" i="0" dirty="0">
                        <a:solidFill>
                          <a:schemeClr val="tx2">
                            <a:lumMod val="50000"/>
                          </a:schemeClr>
                        </a:solidFill>
                      </a:endParaRPr>
                    </a:p>
                  </a:txBody>
                  <a:tcPr/>
                </a:tc>
                <a:extLst>
                  <a:ext uri="{0D108BD9-81ED-4DB2-BD59-A6C34878D82A}">
                    <a16:rowId xmlns:a16="http://schemas.microsoft.com/office/drawing/2014/main" val="10005"/>
                  </a:ext>
                </a:extLst>
              </a:tr>
              <a:tr h="370840">
                <a:tc>
                  <a:txBody>
                    <a:bodyPr/>
                    <a:lstStyle/>
                    <a:p>
                      <a:r>
                        <a:rPr lang="en-US" dirty="0" smtClean="0"/>
                        <a:t>&amp;M</a:t>
                      </a:r>
                      <a:endParaRPr lang="en-US" b="1" i="0" dirty="0">
                        <a:solidFill>
                          <a:schemeClr val="tx2">
                            <a:lumMod val="50000"/>
                          </a:schemeClr>
                        </a:solidFill>
                      </a:endParaRPr>
                    </a:p>
                  </a:txBody>
                  <a:tcPr/>
                </a:tc>
                <a:tc>
                  <a:txBody>
                    <a:bodyPr/>
                    <a:lstStyle/>
                    <a:p>
                      <a:r>
                        <a:rPr lang="en-US" dirty="0" smtClean="0"/>
                        <a:t>SET</a:t>
                      </a:r>
                      <a:endParaRPr lang="en-US" b="1" i="0" dirty="0">
                        <a:solidFill>
                          <a:schemeClr val="tx2">
                            <a:lumMod val="50000"/>
                          </a:schemeClr>
                        </a:solidFill>
                      </a:endParaRPr>
                    </a:p>
                  </a:txBody>
                  <a:tcPr/>
                </a:tc>
                <a:tc>
                  <a:txBody>
                    <a:bodyPr/>
                    <a:lstStyle/>
                    <a:p>
                      <a:r>
                        <a:rPr lang="en-US" dirty="0" smtClean="0"/>
                        <a:t>&amp;M+1</a:t>
                      </a:r>
                      <a:endParaRPr lang="en-US" b="1" i="0" dirty="0">
                        <a:solidFill>
                          <a:schemeClr val="tx2">
                            <a:lumMod val="50000"/>
                          </a:schemeClr>
                        </a:solidFill>
                      </a:endParaRPr>
                    </a:p>
                  </a:txBody>
                  <a:tcPr/>
                </a:tc>
                <a:extLst>
                  <a:ext uri="{0D108BD9-81ED-4DB2-BD59-A6C34878D82A}">
                    <a16:rowId xmlns:a16="http://schemas.microsoft.com/office/drawing/2014/main" val="10006"/>
                  </a:ext>
                </a:extLst>
              </a:tr>
              <a:tr h="370840">
                <a:tc>
                  <a:txBody>
                    <a:bodyPr/>
                    <a:lstStyle/>
                    <a:p>
                      <a:endParaRPr lang="en-US" b="1" i="0" dirty="0">
                        <a:solidFill>
                          <a:schemeClr val="tx2">
                            <a:lumMod val="50000"/>
                          </a:schemeClr>
                        </a:solidFill>
                      </a:endParaRPr>
                    </a:p>
                  </a:txBody>
                  <a:tcPr/>
                </a:tc>
                <a:tc>
                  <a:txBody>
                    <a:bodyPr/>
                    <a:lstStyle/>
                    <a:p>
                      <a:r>
                        <a:rPr lang="en-US" dirty="0" smtClean="0"/>
                        <a:t>AIF</a:t>
                      </a:r>
                      <a:endParaRPr lang="en-US" b="1" i="0" dirty="0">
                        <a:solidFill>
                          <a:schemeClr val="tx2">
                            <a:lumMod val="50000"/>
                          </a:schemeClr>
                        </a:solidFill>
                      </a:endParaRPr>
                    </a:p>
                  </a:txBody>
                  <a:tcPr/>
                </a:tc>
                <a:tc>
                  <a:txBody>
                    <a:bodyPr/>
                    <a:lstStyle/>
                    <a:p>
                      <a:r>
                        <a:rPr lang="en-US" dirty="0" smtClean="0"/>
                        <a:t>(&amp;M NE N)  .MORE</a:t>
                      </a:r>
                      <a:endParaRPr lang="en-US" b="1" i="0" dirty="0">
                        <a:solidFill>
                          <a:schemeClr val="tx2">
                            <a:lumMod val="50000"/>
                          </a:schemeClr>
                        </a:solidFill>
                      </a:endParaRPr>
                    </a:p>
                  </a:txBody>
                  <a:tcPr/>
                </a:tc>
                <a:extLst>
                  <a:ext uri="{0D108BD9-81ED-4DB2-BD59-A6C34878D82A}">
                    <a16:rowId xmlns:a16="http://schemas.microsoft.com/office/drawing/2014/main" val="10007"/>
                  </a:ext>
                </a:extLst>
              </a:tr>
              <a:tr h="370840">
                <a:tc>
                  <a:txBody>
                    <a:bodyPr/>
                    <a:lstStyle/>
                    <a:p>
                      <a:endParaRPr lang="en-US" b="1" i="0" dirty="0">
                        <a:solidFill>
                          <a:schemeClr val="tx2">
                            <a:lumMod val="50000"/>
                          </a:schemeClr>
                        </a:solidFill>
                      </a:endParaRPr>
                    </a:p>
                  </a:txBody>
                  <a:tcPr/>
                </a:tc>
                <a:tc>
                  <a:txBody>
                    <a:bodyPr/>
                    <a:lstStyle/>
                    <a:p>
                      <a:r>
                        <a:rPr lang="en-US" dirty="0" smtClean="0"/>
                        <a:t>MEND</a:t>
                      </a:r>
                      <a:endParaRPr lang="en-US" b="1" i="0" dirty="0">
                        <a:solidFill>
                          <a:schemeClr val="tx2">
                            <a:lumMod val="50000"/>
                          </a:schemeClr>
                        </a:solidFill>
                      </a:endParaRPr>
                    </a:p>
                  </a:txBody>
                  <a:tcPr/>
                </a:tc>
                <a:tc>
                  <a:txBody>
                    <a:bodyPr/>
                    <a:lstStyle/>
                    <a:p>
                      <a:endParaRPr lang="en-US" b="1" i="0" dirty="0">
                        <a:solidFill>
                          <a:schemeClr val="tx2">
                            <a:lumMod val="50000"/>
                          </a:schemeClr>
                        </a:solidFill>
                      </a:endParaRPr>
                    </a:p>
                  </a:txBody>
                  <a:tcPr/>
                </a:tc>
                <a:extLst>
                  <a:ext uri="{0D108BD9-81ED-4DB2-BD59-A6C34878D82A}">
                    <a16:rowId xmlns:a16="http://schemas.microsoft.com/office/drawing/2014/main" val="10008"/>
                  </a:ext>
                </a:extLst>
              </a:tr>
            </a:tbl>
          </a:graphicData>
        </a:graphic>
      </p:graphicFrame>
      <p:sp>
        <p:nvSpPr>
          <p:cNvPr id="7" name="TextBox 6"/>
          <p:cNvSpPr txBox="1"/>
          <p:nvPr/>
        </p:nvSpPr>
        <p:spPr>
          <a:xfrm>
            <a:off x="609600" y="4735780"/>
            <a:ext cx="3242618" cy="461665"/>
          </a:xfrm>
          <a:prstGeom prst="rect">
            <a:avLst/>
          </a:prstGeom>
          <a:noFill/>
        </p:spPr>
        <p:txBody>
          <a:bodyPr wrap="square" rtlCol="0">
            <a:spAutoFit/>
          </a:bodyPr>
          <a:lstStyle/>
          <a:p>
            <a:pPr algn="ctr"/>
            <a:r>
              <a:rPr lang="en-US" sz="2400" b="1" dirty="0" smtClean="0">
                <a:solidFill>
                  <a:srgbClr val="FF0000"/>
                </a:solidFill>
              </a:rPr>
              <a:t>CLEARMEM AREA, 10</a:t>
            </a:r>
            <a:endParaRPr lang="en-US" sz="2400" b="1" dirty="0">
              <a:solidFill>
                <a:srgbClr val="FF0000"/>
              </a:solidFill>
            </a:endParaRPr>
          </a:p>
        </p:txBody>
      </p:sp>
    </p:spTree>
    <p:extLst>
      <p:ext uri="{BB962C8B-B14F-4D97-AF65-F5344CB8AC3E}">
        <p14:creationId xmlns:p14="http://schemas.microsoft.com/office/powerpoint/2010/main" val="326311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Basic </a:t>
            </a:r>
            <a:r>
              <a:rPr lang="en-US" sz="4000" dirty="0" smtClean="0"/>
              <a:t>functions of </a:t>
            </a:r>
            <a:r>
              <a:rPr lang="en-US" sz="4000" dirty="0"/>
              <a:t>Macro Processor</a:t>
            </a:r>
          </a:p>
        </p:txBody>
      </p:sp>
      <p:sp>
        <p:nvSpPr>
          <p:cNvPr id="3" name="Content Placeholder 2"/>
          <p:cNvSpPr>
            <a:spLocks noGrp="1"/>
          </p:cNvSpPr>
          <p:nvPr>
            <p:ph idx="1"/>
          </p:nvPr>
        </p:nvSpPr>
        <p:spPr/>
        <p:txBody>
          <a:bodyPr/>
          <a:lstStyle/>
          <a:p>
            <a:pPr marL="514350" indent="-514350">
              <a:buFont typeface="+mj-lt"/>
              <a:buAutoNum type="romanUcPeriod"/>
            </a:pPr>
            <a:r>
              <a:rPr lang="en-US" dirty="0"/>
              <a:t>Handling Macro Definition</a:t>
            </a:r>
          </a:p>
          <a:p>
            <a:pPr lvl="1"/>
            <a:r>
              <a:rPr lang="en-US" dirty="0"/>
              <a:t>In general, a macro in a program can have only one definition, but it can be called (expanded) </a:t>
            </a:r>
            <a:r>
              <a:rPr lang="en-US" dirty="0">
                <a:solidFill>
                  <a:schemeClr val="accent1"/>
                </a:solidFill>
              </a:rPr>
              <a:t>many times.</a:t>
            </a:r>
          </a:p>
          <a:p>
            <a:pPr lvl="1"/>
            <a:endParaRPr lang="en-US" dirty="0"/>
          </a:p>
          <a:p>
            <a:pPr lvl="1"/>
            <a:r>
              <a:rPr lang="en-US" dirty="0"/>
              <a:t>For the purpose of handling macro definitions, the macro assembler maintains tables called </a:t>
            </a:r>
            <a:r>
              <a:rPr lang="en-US" dirty="0">
                <a:solidFill>
                  <a:schemeClr val="accent1"/>
                </a:solidFill>
              </a:rPr>
              <a:t>Macro Name Table (MNT) and Macro Definition Table (MDT). </a:t>
            </a:r>
          </a:p>
          <a:p>
            <a:pPr lvl="1"/>
            <a:endParaRPr lang="en-US" dirty="0"/>
          </a:p>
          <a:p>
            <a:pPr lvl="1"/>
            <a:r>
              <a:rPr lang="en-US" dirty="0"/>
              <a:t>MNT is used to maintain a </a:t>
            </a:r>
            <a:r>
              <a:rPr lang="en-US" dirty="0">
                <a:solidFill>
                  <a:schemeClr val="accent1"/>
                </a:solidFill>
              </a:rPr>
              <a:t>list of macros names </a:t>
            </a:r>
            <a:r>
              <a:rPr lang="en-US" dirty="0"/>
              <a:t>defined in the program, while MDT contains the </a:t>
            </a:r>
            <a:r>
              <a:rPr lang="en-US" dirty="0">
                <a:solidFill>
                  <a:schemeClr val="accent1"/>
                </a:solidFill>
              </a:rPr>
              <a:t>actual definition statements </a:t>
            </a:r>
            <a:r>
              <a:rPr lang="en-US" dirty="0"/>
              <a:t>(the body of macro).</a:t>
            </a:r>
          </a:p>
          <a:p>
            <a:endParaRPr lang="en-US" dirty="0"/>
          </a:p>
        </p:txBody>
      </p:sp>
    </p:spTree>
    <p:extLst>
      <p:ext uri="{BB962C8B-B14F-4D97-AF65-F5344CB8AC3E}">
        <p14:creationId xmlns:p14="http://schemas.microsoft.com/office/powerpoint/2010/main" val="38302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Basic functions </a:t>
            </a:r>
            <a:r>
              <a:rPr lang="en-US" sz="4000" dirty="0" smtClean="0"/>
              <a:t>of </a:t>
            </a:r>
            <a:r>
              <a:rPr lang="en-US" sz="4000" dirty="0"/>
              <a:t>Macro Processor</a:t>
            </a:r>
          </a:p>
        </p:txBody>
      </p:sp>
      <p:sp>
        <p:nvSpPr>
          <p:cNvPr id="3" name="Content Placeholder 2"/>
          <p:cNvSpPr>
            <a:spLocks noGrp="1"/>
          </p:cNvSpPr>
          <p:nvPr>
            <p:ph idx="1"/>
          </p:nvPr>
        </p:nvSpPr>
        <p:spPr/>
        <p:txBody>
          <a:bodyPr/>
          <a:lstStyle/>
          <a:p>
            <a:pPr marL="514350" indent="-514350">
              <a:buFont typeface="+mj-lt"/>
              <a:buAutoNum type="romanUcPeriod"/>
            </a:pPr>
            <a:r>
              <a:rPr lang="en-US" dirty="0"/>
              <a:t>Handling Macro Definition</a:t>
            </a:r>
          </a:p>
          <a:p>
            <a:pPr lvl="1"/>
            <a:r>
              <a:rPr lang="en-US" dirty="0"/>
              <a:t>Macro </a:t>
            </a:r>
            <a:r>
              <a:rPr lang="en-US" dirty="0">
                <a:solidFill>
                  <a:schemeClr val="accent1"/>
                </a:solidFill>
              </a:rPr>
              <a:t>definition handling </a:t>
            </a:r>
            <a:r>
              <a:rPr lang="en-US" dirty="0"/>
              <a:t>starts with a MACRO directive in the statement. </a:t>
            </a:r>
          </a:p>
          <a:p>
            <a:pPr lvl="1"/>
            <a:endParaRPr lang="en-US" dirty="0"/>
          </a:p>
          <a:p>
            <a:pPr lvl="1"/>
            <a:r>
              <a:rPr lang="en-US" dirty="0"/>
              <a:t>The assembler </a:t>
            </a:r>
            <a:r>
              <a:rPr lang="en-US" dirty="0">
                <a:solidFill>
                  <a:schemeClr val="accent1"/>
                </a:solidFill>
              </a:rPr>
              <a:t>continually reads </a:t>
            </a:r>
            <a:r>
              <a:rPr lang="en-US" dirty="0"/>
              <a:t>the definition from the source file and saves it in the MDT. </a:t>
            </a:r>
          </a:p>
          <a:p>
            <a:pPr lvl="1"/>
            <a:endParaRPr lang="en-US" dirty="0"/>
          </a:p>
          <a:p>
            <a:pPr lvl="1"/>
            <a:r>
              <a:rPr lang="en-US" dirty="0"/>
              <a:t>During this, the assembler, in most cases, will just </a:t>
            </a:r>
            <a:r>
              <a:rPr lang="en-US" dirty="0">
                <a:solidFill>
                  <a:schemeClr val="accent1"/>
                </a:solidFill>
              </a:rPr>
              <a:t>save the definition </a:t>
            </a:r>
            <a:r>
              <a:rPr lang="en-US" dirty="0"/>
              <a:t>as it is in the MDT and not try to assemble it or execute it</a:t>
            </a:r>
          </a:p>
          <a:p>
            <a:endParaRPr lang="en-US" dirty="0"/>
          </a:p>
        </p:txBody>
      </p:sp>
    </p:spTree>
    <p:extLst>
      <p:ext uri="{BB962C8B-B14F-4D97-AF65-F5344CB8AC3E}">
        <p14:creationId xmlns:p14="http://schemas.microsoft.com/office/powerpoint/2010/main" val="10291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Basic functions </a:t>
            </a:r>
            <a:r>
              <a:rPr lang="en-US" sz="4000" dirty="0" smtClean="0"/>
              <a:t>of </a:t>
            </a:r>
            <a:r>
              <a:rPr lang="en-US" sz="4000" dirty="0"/>
              <a:t>Macro Processor</a:t>
            </a:r>
          </a:p>
        </p:txBody>
      </p:sp>
      <p:sp>
        <p:nvSpPr>
          <p:cNvPr id="3" name="Content Placeholder 2"/>
          <p:cNvSpPr>
            <a:spLocks noGrp="1"/>
          </p:cNvSpPr>
          <p:nvPr>
            <p:ph idx="1"/>
          </p:nvPr>
        </p:nvSpPr>
        <p:spPr/>
        <p:txBody>
          <a:bodyPr/>
          <a:lstStyle/>
          <a:p>
            <a:pPr marL="514350" indent="-514350">
              <a:buFont typeface="+mj-lt"/>
              <a:buAutoNum type="romanUcPeriod"/>
            </a:pPr>
            <a:r>
              <a:rPr lang="en-US" dirty="0"/>
              <a:t>Handling Macro Definition</a:t>
            </a:r>
          </a:p>
          <a:p>
            <a:pPr lvl="1"/>
            <a:r>
              <a:rPr lang="en-US" dirty="0"/>
              <a:t>On encountering the MACRO directive in the source assembly program, the </a:t>
            </a:r>
            <a:r>
              <a:rPr lang="en-US" dirty="0">
                <a:solidFill>
                  <a:schemeClr val="accent1"/>
                </a:solidFill>
              </a:rPr>
              <a:t>assembler changes from the regular mode to a special macro definition mode</a:t>
            </a:r>
            <a:r>
              <a:rPr lang="en-US" dirty="0"/>
              <a:t>, wherein it does the following activities:</a:t>
            </a:r>
          </a:p>
          <a:p>
            <a:pPr marL="914400" lvl="1" indent="-457200">
              <a:buFont typeface="+mj-lt"/>
              <a:buAutoNum type="arabicPeriod"/>
            </a:pPr>
            <a:r>
              <a:rPr lang="en-US" dirty="0">
                <a:solidFill>
                  <a:schemeClr val="accent1"/>
                </a:solidFill>
              </a:rPr>
              <a:t>Analyzes </a:t>
            </a:r>
            <a:r>
              <a:rPr lang="en-US" dirty="0"/>
              <a:t>the available space in the MDT</a:t>
            </a:r>
          </a:p>
          <a:p>
            <a:pPr marL="914400" lvl="1" indent="-457200">
              <a:buFont typeface="+mj-lt"/>
              <a:buAutoNum type="arabicPeriod"/>
            </a:pPr>
            <a:r>
              <a:rPr lang="en-US" dirty="0">
                <a:solidFill>
                  <a:schemeClr val="accent1"/>
                </a:solidFill>
              </a:rPr>
              <a:t>Reads continually </a:t>
            </a:r>
            <a:r>
              <a:rPr lang="en-US" dirty="0"/>
              <a:t>the statements and writes them to the MDT until the MEND directive is found.</a:t>
            </a:r>
          </a:p>
          <a:p>
            <a:pPr marL="914400" lvl="1" indent="-457200">
              <a:buFont typeface="+mj-lt"/>
              <a:buAutoNum type="arabicPeriod"/>
            </a:pPr>
            <a:r>
              <a:rPr lang="en-US" dirty="0"/>
              <a:t>When a </a:t>
            </a:r>
            <a:r>
              <a:rPr lang="en-US" dirty="0">
                <a:solidFill>
                  <a:schemeClr val="accent1"/>
                </a:solidFill>
              </a:rPr>
              <a:t>MEND directive is encountered </a:t>
            </a:r>
            <a:r>
              <a:rPr lang="en-US" dirty="0"/>
              <a:t>in the source file, the assembler reverts to the normal mode. </a:t>
            </a:r>
          </a:p>
          <a:p>
            <a:pPr marL="914400" lvl="1" indent="-457200">
              <a:buFont typeface="+mj-lt"/>
              <a:buAutoNum type="arabicPeriod"/>
            </a:pPr>
            <a:r>
              <a:rPr lang="en-US" dirty="0"/>
              <a:t>If the </a:t>
            </a:r>
            <a:r>
              <a:rPr lang="en-US" dirty="0">
                <a:solidFill>
                  <a:schemeClr val="accent1"/>
                </a:solidFill>
              </a:rPr>
              <a:t>MEND directive is missing, </a:t>
            </a:r>
            <a:r>
              <a:rPr lang="en-US" dirty="0"/>
              <a:t>the assembler will stay in the macro definition mode and continue to save program statements in the MDT until an obvious error occurs. </a:t>
            </a:r>
          </a:p>
        </p:txBody>
      </p:sp>
    </p:spTree>
    <p:extLst>
      <p:ext uri="{BB962C8B-B14F-4D97-AF65-F5344CB8AC3E}">
        <p14:creationId xmlns:p14="http://schemas.microsoft.com/office/powerpoint/2010/main" val="320531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166696810"/>
              </p:ext>
            </p:extLst>
          </p:nvPr>
        </p:nvGraphicFramePr>
        <p:xfrm>
          <a:off x="1670605" y="69490"/>
          <a:ext cx="7156818" cy="6563360"/>
        </p:xfrm>
        <a:graphic>
          <a:graphicData uri="http://schemas.openxmlformats.org/drawingml/2006/table">
            <a:tbl>
              <a:tblPr>
                <a:tableStyleId>{5C22544A-7EE6-4342-B048-85BDC9FD1C3A}</a:tableStyleId>
              </a:tblPr>
              <a:tblGrid>
                <a:gridCol w="7156818">
                  <a:extLst>
                    <a:ext uri="{9D8B030D-6E8A-4147-A177-3AD203B41FA5}">
                      <a16:colId xmlns:a16="http://schemas.microsoft.com/office/drawing/2014/main" val="20000"/>
                    </a:ext>
                  </a:extLst>
                </a:gridCol>
              </a:tblGrid>
              <a:tr h="4964669">
                <a:tc>
                  <a:txBody>
                    <a:bodyPr/>
                    <a:lstStyle/>
                    <a:p>
                      <a:pPr marL="342900" marR="0" lvl="0" indent="-342900" algn="l">
                        <a:lnSpc>
                          <a:spcPct val="125000"/>
                        </a:lnSpc>
                        <a:spcBef>
                          <a:spcPts val="400"/>
                        </a:spcBef>
                        <a:spcAft>
                          <a:spcPts val="400"/>
                        </a:spcAft>
                        <a:buFont typeface="+mj-lt"/>
                        <a:buAutoNum type="arabicPeriod"/>
                      </a:pPr>
                      <a:r>
                        <a:rPr lang="en-US" sz="1600" b="1" dirty="0" err="1">
                          <a:solidFill>
                            <a:srgbClr val="FF0000"/>
                          </a:solidFill>
                          <a:effectLst/>
                        </a:rPr>
                        <a:t>SSNTAB_ptr</a:t>
                      </a:r>
                      <a:r>
                        <a:rPr lang="en-US" sz="1600" b="1" dirty="0">
                          <a:solidFill>
                            <a:srgbClr val="FF0000"/>
                          </a:solidFill>
                          <a:effectLst/>
                        </a:rPr>
                        <a:t> := </a:t>
                      </a:r>
                      <a:r>
                        <a:rPr lang="en-US" sz="1600" b="1" dirty="0" smtClean="0">
                          <a:solidFill>
                            <a:srgbClr val="FF0000"/>
                          </a:solidFill>
                          <a:effectLst/>
                        </a:rPr>
                        <a:t>1; </a:t>
                      </a:r>
                      <a:r>
                        <a:rPr lang="en-US" sz="1600" b="1" dirty="0" err="1" smtClean="0">
                          <a:solidFill>
                            <a:srgbClr val="FF0000"/>
                          </a:solidFill>
                          <a:effectLst/>
                        </a:rPr>
                        <a:t>PNTAB_ptr</a:t>
                      </a:r>
                      <a:r>
                        <a:rPr lang="en-US" sz="1600" b="1" dirty="0" smtClean="0">
                          <a:solidFill>
                            <a:srgbClr val="FF0000"/>
                          </a:solidFill>
                          <a:effectLst/>
                        </a:rPr>
                        <a:t> </a:t>
                      </a:r>
                      <a:r>
                        <a:rPr lang="en-US" sz="1600" b="1" dirty="0">
                          <a:solidFill>
                            <a:srgbClr val="FF0000"/>
                          </a:solidFill>
                          <a:effectLst/>
                        </a:rPr>
                        <a:t>:= 1;</a:t>
                      </a:r>
                    </a:p>
                    <a:p>
                      <a:pPr marL="228600" marR="0" lvl="0" indent="-228600" algn="l">
                        <a:lnSpc>
                          <a:spcPct val="125000"/>
                        </a:lnSpc>
                        <a:spcBef>
                          <a:spcPts val="400"/>
                        </a:spcBef>
                        <a:spcAft>
                          <a:spcPts val="400"/>
                        </a:spcAft>
                        <a:buFont typeface="+mj-lt"/>
                        <a:buAutoNum type="arabicPeriod" startAt="2"/>
                      </a:pPr>
                      <a:r>
                        <a:rPr lang="en-US" sz="1600" b="1" dirty="0">
                          <a:effectLst/>
                        </a:rPr>
                        <a:t>Process the macro prototype statement and form the MNT entry </a:t>
                      </a:r>
                    </a:p>
                    <a:p>
                      <a:pPr marL="800100" marR="0" lvl="1" indent="-342900" algn="l">
                        <a:lnSpc>
                          <a:spcPct val="125000"/>
                        </a:lnSpc>
                        <a:spcBef>
                          <a:spcPts val="400"/>
                        </a:spcBef>
                        <a:spcAft>
                          <a:spcPts val="400"/>
                        </a:spcAft>
                        <a:buFont typeface="+mj-lt"/>
                        <a:buAutoNum type="alphaLcParenBoth"/>
                      </a:pPr>
                      <a:r>
                        <a:rPr lang="en-US" sz="1600" b="1" dirty="0">
                          <a:effectLst/>
                        </a:rPr>
                        <a:t>name :=macro name; #PP = 0; #KP = 0;</a:t>
                      </a:r>
                    </a:p>
                    <a:p>
                      <a:pPr marL="800100" marR="0" lvl="1" indent="-342900" algn="l">
                        <a:lnSpc>
                          <a:spcPct val="125000"/>
                        </a:lnSpc>
                        <a:spcBef>
                          <a:spcPts val="400"/>
                        </a:spcBef>
                        <a:spcAft>
                          <a:spcPts val="400"/>
                        </a:spcAft>
                        <a:buFont typeface="+mj-lt"/>
                        <a:buAutoNum type="alphaLcParenBoth"/>
                      </a:pPr>
                      <a:r>
                        <a:rPr lang="en-US" sz="1600" b="1" dirty="0">
                          <a:effectLst/>
                        </a:rPr>
                        <a:t>For each </a:t>
                      </a:r>
                      <a:r>
                        <a:rPr lang="en-US" sz="1600" b="1" dirty="0" smtClean="0">
                          <a:effectLst/>
                        </a:rPr>
                        <a:t>positional </a:t>
                      </a:r>
                      <a:r>
                        <a:rPr lang="en-US" sz="1600" b="1" dirty="0">
                          <a:effectLst/>
                        </a:rPr>
                        <a:t>parameter </a:t>
                      </a:r>
                    </a:p>
                    <a:p>
                      <a:pPr marL="1314450" marR="0" lvl="2" indent="-400050" algn="l">
                        <a:lnSpc>
                          <a:spcPct val="50000"/>
                        </a:lnSpc>
                        <a:spcBef>
                          <a:spcPts val="0"/>
                        </a:spcBef>
                        <a:spcAft>
                          <a:spcPts val="0"/>
                        </a:spcAft>
                        <a:buFont typeface="+mj-lt"/>
                        <a:buAutoNum type="romanLcPeriod"/>
                      </a:pPr>
                      <a:r>
                        <a:rPr lang="en-US" sz="1600" b="1" dirty="0">
                          <a:effectLst/>
                        </a:rPr>
                        <a:t>Enter parameter name in PNTAB[</a:t>
                      </a:r>
                      <a:r>
                        <a:rPr lang="en-US" sz="1600" b="1" dirty="0" err="1">
                          <a:effectLst/>
                        </a:rPr>
                        <a:t>PNTAB_ptr</a:t>
                      </a:r>
                      <a:r>
                        <a:rPr lang="en-US" sz="1600" b="1" dirty="0">
                          <a:effectLst/>
                        </a:rPr>
                        <a:t>].</a:t>
                      </a:r>
                    </a:p>
                    <a:p>
                      <a:pPr marL="1314450" marR="0" lvl="2" indent="-400050" algn="l">
                        <a:lnSpc>
                          <a:spcPct val="125000"/>
                        </a:lnSpc>
                        <a:spcBef>
                          <a:spcPts val="400"/>
                        </a:spcBef>
                        <a:spcAft>
                          <a:spcPts val="400"/>
                        </a:spcAft>
                        <a:buFont typeface="+mj-lt"/>
                        <a:buAutoNum type="romanLcPeriod"/>
                      </a:pPr>
                      <a:r>
                        <a:rPr lang="en-US" sz="1600" b="1" dirty="0" err="1">
                          <a:effectLst/>
                        </a:rPr>
                        <a:t>PNTAB_ptr</a:t>
                      </a:r>
                      <a:r>
                        <a:rPr lang="en-US" sz="1600" b="1" dirty="0">
                          <a:effectLst/>
                        </a:rPr>
                        <a:t> := </a:t>
                      </a:r>
                      <a:r>
                        <a:rPr lang="en-US" sz="1600" b="1" dirty="0" err="1">
                          <a:effectLst/>
                        </a:rPr>
                        <a:t>PNTAB_ptr</a:t>
                      </a:r>
                      <a:r>
                        <a:rPr lang="en-US" sz="1600" b="1" dirty="0">
                          <a:effectLst/>
                        </a:rPr>
                        <a:t> + 1;</a:t>
                      </a:r>
                    </a:p>
                    <a:p>
                      <a:pPr marL="1314450" marR="0" lvl="2" indent="-400050" algn="l">
                        <a:lnSpc>
                          <a:spcPct val="125000"/>
                        </a:lnSpc>
                        <a:spcBef>
                          <a:spcPts val="0"/>
                        </a:spcBef>
                        <a:spcAft>
                          <a:spcPts val="0"/>
                        </a:spcAft>
                        <a:buFont typeface="+mj-lt"/>
                        <a:buAutoNum type="romanLcPeriod"/>
                      </a:pPr>
                      <a:r>
                        <a:rPr lang="en-US" sz="1600" b="1" dirty="0">
                          <a:effectLst/>
                        </a:rPr>
                        <a:t>#PP := #PP + 1;</a:t>
                      </a:r>
                    </a:p>
                    <a:p>
                      <a:pPr marL="800100" marR="0" lvl="1" indent="-342900" algn="l">
                        <a:lnSpc>
                          <a:spcPct val="125000"/>
                        </a:lnSpc>
                        <a:spcBef>
                          <a:spcPts val="400"/>
                        </a:spcBef>
                        <a:spcAft>
                          <a:spcPts val="400"/>
                        </a:spcAft>
                        <a:buFont typeface="+mj-lt"/>
                        <a:buAutoNum type="alphaLcParenBoth"/>
                      </a:pPr>
                      <a:r>
                        <a:rPr lang="en-US" sz="1600" b="1" dirty="0">
                          <a:effectLst/>
                        </a:rPr>
                        <a:t>KPDTP := </a:t>
                      </a:r>
                      <a:r>
                        <a:rPr lang="en-US" sz="1600" b="1" dirty="0" err="1">
                          <a:effectLst/>
                        </a:rPr>
                        <a:t>KPDTAB_ptr</a:t>
                      </a:r>
                      <a:r>
                        <a:rPr lang="en-US" sz="1600" b="1" dirty="0">
                          <a:effectLst/>
                        </a:rPr>
                        <a:t>;</a:t>
                      </a:r>
                    </a:p>
                    <a:p>
                      <a:pPr marL="800100" marR="0" lvl="1" indent="-342900" algn="l">
                        <a:lnSpc>
                          <a:spcPct val="125000"/>
                        </a:lnSpc>
                        <a:spcBef>
                          <a:spcPts val="400"/>
                        </a:spcBef>
                        <a:spcAft>
                          <a:spcPts val="400"/>
                        </a:spcAft>
                        <a:buFont typeface="+mj-lt"/>
                        <a:buAutoNum type="alphaLcParenBoth"/>
                      </a:pPr>
                      <a:r>
                        <a:rPr lang="en-US" sz="1600" b="1" dirty="0">
                          <a:effectLst/>
                        </a:rPr>
                        <a:t>For each keyword parameter</a:t>
                      </a:r>
                    </a:p>
                    <a:p>
                      <a:pPr marL="1314450" marR="0" lvl="2" indent="-400050" algn="l">
                        <a:lnSpc>
                          <a:spcPct val="125000"/>
                        </a:lnSpc>
                        <a:spcBef>
                          <a:spcPts val="400"/>
                        </a:spcBef>
                        <a:spcAft>
                          <a:spcPts val="400"/>
                        </a:spcAft>
                        <a:buFont typeface="+mj-lt"/>
                        <a:buAutoNum type="romanLcPeriod"/>
                      </a:pPr>
                      <a:r>
                        <a:rPr lang="en-US" sz="1600" b="1" dirty="0">
                          <a:effectLst/>
                        </a:rPr>
                        <a:t>Entry parameter name and default value (if any), in KPDTAB [</a:t>
                      </a:r>
                      <a:r>
                        <a:rPr lang="en-US" sz="1600" b="1" dirty="0" err="1">
                          <a:effectLst/>
                        </a:rPr>
                        <a:t>KPDTAB_ptr</a:t>
                      </a:r>
                      <a:r>
                        <a:rPr lang="en-US" sz="1600" b="1" dirty="0">
                          <a:effectLst/>
                        </a:rPr>
                        <a:t>].</a:t>
                      </a:r>
                    </a:p>
                    <a:p>
                      <a:pPr marL="1314450" marR="0" lvl="2" indent="-400050" algn="l">
                        <a:lnSpc>
                          <a:spcPct val="125000"/>
                        </a:lnSpc>
                        <a:spcBef>
                          <a:spcPts val="400"/>
                        </a:spcBef>
                        <a:spcAft>
                          <a:spcPts val="400"/>
                        </a:spcAft>
                        <a:buFont typeface="+mj-lt"/>
                        <a:buAutoNum type="romanLcPeriod"/>
                      </a:pPr>
                      <a:r>
                        <a:rPr lang="en-US" sz="1600" b="1" dirty="0">
                          <a:effectLst/>
                        </a:rPr>
                        <a:t>Enter parameter name in PNTAB [</a:t>
                      </a:r>
                      <a:r>
                        <a:rPr lang="en-US" sz="1600" b="1" dirty="0" err="1">
                          <a:effectLst/>
                        </a:rPr>
                        <a:t>PNTAB_ptr</a:t>
                      </a:r>
                      <a:r>
                        <a:rPr lang="en-US" sz="1600" b="1" dirty="0">
                          <a:effectLst/>
                        </a:rPr>
                        <a:t>].</a:t>
                      </a:r>
                    </a:p>
                    <a:p>
                      <a:pPr marL="1314450" marR="0" lvl="2" indent="-400050" algn="l">
                        <a:lnSpc>
                          <a:spcPct val="125000"/>
                        </a:lnSpc>
                        <a:spcBef>
                          <a:spcPts val="400"/>
                        </a:spcBef>
                        <a:spcAft>
                          <a:spcPts val="400"/>
                        </a:spcAft>
                        <a:buFont typeface="+mj-lt"/>
                        <a:buAutoNum type="romanLcPeriod"/>
                      </a:pPr>
                      <a:r>
                        <a:rPr lang="en-US" sz="1600" b="1" dirty="0" err="1">
                          <a:effectLst/>
                        </a:rPr>
                        <a:t>KPDTAB_ptr</a:t>
                      </a:r>
                      <a:r>
                        <a:rPr lang="en-US" sz="1600" b="1" dirty="0">
                          <a:effectLst/>
                        </a:rPr>
                        <a:t> := </a:t>
                      </a:r>
                      <a:r>
                        <a:rPr lang="en-US" sz="1600" b="1" dirty="0" err="1">
                          <a:effectLst/>
                        </a:rPr>
                        <a:t>KPDTAB_ptr</a:t>
                      </a:r>
                      <a:r>
                        <a:rPr lang="en-US" sz="1600" b="1" dirty="0">
                          <a:effectLst/>
                        </a:rPr>
                        <a:t> +1;</a:t>
                      </a:r>
                    </a:p>
                    <a:p>
                      <a:pPr marL="1314450" marR="0" lvl="2" indent="-400050" algn="l">
                        <a:lnSpc>
                          <a:spcPct val="100000"/>
                        </a:lnSpc>
                        <a:spcBef>
                          <a:spcPts val="0"/>
                        </a:spcBef>
                        <a:spcAft>
                          <a:spcPts val="0"/>
                        </a:spcAft>
                        <a:buFont typeface="+mj-lt"/>
                        <a:buAutoNum type="romanLcPeriod"/>
                      </a:pPr>
                      <a:r>
                        <a:rPr lang="en-US" sz="1600" b="1" dirty="0" err="1">
                          <a:effectLst/>
                        </a:rPr>
                        <a:t>PNTAB_ptr</a:t>
                      </a:r>
                      <a:r>
                        <a:rPr lang="en-US" sz="1600" b="1" dirty="0">
                          <a:effectLst/>
                        </a:rPr>
                        <a:t> := </a:t>
                      </a:r>
                      <a:r>
                        <a:rPr lang="en-US" sz="1600" b="1" dirty="0" err="1">
                          <a:effectLst/>
                        </a:rPr>
                        <a:t>PNTAB_ptr</a:t>
                      </a:r>
                      <a:r>
                        <a:rPr lang="en-US" sz="1600" b="1" dirty="0">
                          <a:effectLst/>
                        </a:rPr>
                        <a:t> + 1;</a:t>
                      </a:r>
                    </a:p>
                    <a:p>
                      <a:pPr marL="1314450" marR="0" lvl="2" indent="-400050" algn="l">
                        <a:lnSpc>
                          <a:spcPct val="125000"/>
                        </a:lnSpc>
                        <a:spcBef>
                          <a:spcPts val="400"/>
                        </a:spcBef>
                        <a:spcAft>
                          <a:spcPts val="400"/>
                        </a:spcAft>
                        <a:buFont typeface="+mj-lt"/>
                        <a:buAutoNum type="romanLcPeriod"/>
                      </a:pPr>
                      <a:r>
                        <a:rPr lang="en-US" sz="1600" b="1" dirty="0">
                          <a:effectLst/>
                        </a:rPr>
                        <a:t>#KP := #KP + 1;</a:t>
                      </a:r>
                    </a:p>
                    <a:p>
                      <a:pPr marL="800100" marR="0" lvl="1" indent="-342900" algn="l">
                        <a:lnSpc>
                          <a:spcPct val="125000"/>
                        </a:lnSpc>
                        <a:spcBef>
                          <a:spcPts val="400"/>
                        </a:spcBef>
                        <a:spcAft>
                          <a:spcPts val="400"/>
                        </a:spcAft>
                        <a:buFont typeface="+mj-lt"/>
                        <a:buAutoNum type="alphaLcParenBoth"/>
                      </a:pPr>
                      <a:r>
                        <a:rPr lang="en-US" sz="1600" b="1" dirty="0">
                          <a:effectLst/>
                        </a:rPr>
                        <a:t>MDTP := </a:t>
                      </a:r>
                      <a:r>
                        <a:rPr lang="en-US" sz="1600" b="1" dirty="0" err="1">
                          <a:effectLst/>
                        </a:rPr>
                        <a:t>MDT_ptr</a:t>
                      </a:r>
                      <a:r>
                        <a:rPr lang="en-US" sz="1600" b="1" dirty="0">
                          <a:effectLst/>
                        </a:rPr>
                        <a:t>:</a:t>
                      </a:r>
                    </a:p>
                    <a:p>
                      <a:pPr marL="800100" marR="0" lvl="1" indent="-342900" algn="l">
                        <a:lnSpc>
                          <a:spcPct val="125000"/>
                        </a:lnSpc>
                        <a:spcBef>
                          <a:spcPts val="400"/>
                        </a:spcBef>
                        <a:spcAft>
                          <a:spcPts val="400"/>
                        </a:spcAft>
                        <a:buFont typeface="+mj-lt"/>
                        <a:buAutoNum type="alphaLcParenBoth"/>
                      </a:pPr>
                      <a:r>
                        <a:rPr lang="en-US" sz="1600" b="1" dirty="0">
                          <a:effectLst/>
                        </a:rPr>
                        <a:t>#EV := 0;</a:t>
                      </a:r>
                    </a:p>
                    <a:p>
                      <a:pPr marL="800100" marR="0" lvl="1" indent="-342900" algn="l">
                        <a:lnSpc>
                          <a:spcPct val="125000"/>
                        </a:lnSpc>
                        <a:spcBef>
                          <a:spcPts val="400"/>
                        </a:spcBef>
                        <a:spcAft>
                          <a:spcPts val="400"/>
                        </a:spcAft>
                        <a:buFont typeface="+mj-lt"/>
                        <a:buAutoNum type="alphaLcParenBoth"/>
                      </a:pPr>
                      <a:r>
                        <a:rPr lang="en-US" sz="1600" b="1" dirty="0">
                          <a:effectLst/>
                        </a:rPr>
                        <a:t>SSTP := </a:t>
                      </a:r>
                      <a:r>
                        <a:rPr lang="en-US" sz="1600" b="1" dirty="0" err="1">
                          <a:effectLst/>
                        </a:rPr>
                        <a:t>SSTAB_ptr</a:t>
                      </a:r>
                      <a:r>
                        <a:rPr lang="en-US" sz="1600" b="1" dirty="0">
                          <a:effectLst/>
                        </a:rPr>
                        <a:t>;</a:t>
                      </a:r>
                      <a:endParaRPr lang="en-US" sz="1600" b="1" dirty="0">
                        <a:effectLst/>
                        <a:latin typeface="Times New Roman"/>
                        <a:ea typeface="Times New Roman"/>
                      </a:endParaRPr>
                    </a:p>
                  </a:txBody>
                  <a:tcPr marL="100329" marR="100329" marT="0" marB="0"/>
                </a:tc>
                <a:extLst>
                  <a:ext uri="{0D108BD9-81ED-4DB2-BD59-A6C34878D82A}">
                    <a16:rowId xmlns:a16="http://schemas.microsoft.com/office/drawing/2014/main" val="10000"/>
                  </a:ext>
                </a:extLst>
              </a:tr>
            </a:tbl>
          </a:graphicData>
        </a:graphic>
      </p:graphicFrame>
      <p:sp>
        <p:nvSpPr>
          <p:cNvPr id="4" name="TextBox 3"/>
          <p:cNvSpPr txBox="1"/>
          <p:nvPr/>
        </p:nvSpPr>
        <p:spPr>
          <a:xfrm>
            <a:off x="143555" y="2818180"/>
            <a:ext cx="1908215" cy="1815882"/>
          </a:xfrm>
          <a:prstGeom prst="rect">
            <a:avLst/>
          </a:prstGeom>
          <a:noFill/>
        </p:spPr>
        <p:txBody>
          <a:bodyPr vert="horz" wrap="square" rtlCol="0">
            <a:spAutoFit/>
          </a:bodyPr>
          <a:lstStyle/>
          <a:p>
            <a:r>
              <a:rPr lang="en-US" sz="2800" b="1" i="1" dirty="0" smtClean="0">
                <a:solidFill>
                  <a:srgbClr val="002060"/>
                </a:solidFill>
              </a:rPr>
              <a:t>Processing Macro Definition: Algorithm</a:t>
            </a:r>
            <a:endParaRPr lang="en-US" sz="2800" b="1" i="1" dirty="0">
              <a:solidFill>
                <a:srgbClr val="002060"/>
              </a:solidFill>
            </a:endParaRPr>
          </a:p>
        </p:txBody>
      </p:sp>
    </p:spTree>
    <p:extLst>
      <p:ext uri="{BB962C8B-B14F-4D97-AF65-F5344CB8AC3E}">
        <p14:creationId xmlns:p14="http://schemas.microsoft.com/office/powerpoint/2010/main" val="355519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14851166"/>
              </p:ext>
            </p:extLst>
          </p:nvPr>
        </p:nvGraphicFramePr>
        <p:xfrm>
          <a:off x="1365195" y="235005"/>
          <a:ext cx="7340747" cy="6400800"/>
        </p:xfrm>
        <a:graphic>
          <a:graphicData uri="http://schemas.openxmlformats.org/drawingml/2006/table">
            <a:tbl>
              <a:tblPr/>
              <a:tblGrid>
                <a:gridCol w="7340747">
                  <a:extLst>
                    <a:ext uri="{9D8B030D-6E8A-4147-A177-3AD203B41FA5}">
                      <a16:colId xmlns:a16="http://schemas.microsoft.com/office/drawing/2014/main" val="20000"/>
                    </a:ext>
                  </a:extLst>
                </a:gridCol>
              </a:tblGrid>
              <a:tr h="4525963">
                <a:tc>
                  <a:txBody>
                    <a:bodyPr/>
                    <a:lstStyle/>
                    <a:p>
                      <a:pPr marL="342900" marR="0" lvl="0" indent="-342900" algn="l">
                        <a:lnSpc>
                          <a:spcPct val="125000"/>
                        </a:lnSpc>
                        <a:spcBef>
                          <a:spcPts val="300"/>
                        </a:spcBef>
                        <a:spcAft>
                          <a:spcPts val="300"/>
                        </a:spcAft>
                        <a:buFont typeface="+mj-lt"/>
                        <a:buAutoNum type="arabicPeriod" startAt="3"/>
                      </a:pPr>
                      <a:r>
                        <a:rPr lang="en-US" sz="1600" b="1" dirty="0">
                          <a:effectLst/>
                          <a:latin typeface="+mn-lt"/>
                          <a:ea typeface="Times New Roman"/>
                        </a:rPr>
                        <a:t>While not a MEND statement</a:t>
                      </a:r>
                    </a:p>
                    <a:p>
                      <a:pPr marL="800100" marR="0" lvl="1" indent="-342900" algn="l">
                        <a:lnSpc>
                          <a:spcPct val="125000"/>
                        </a:lnSpc>
                        <a:spcBef>
                          <a:spcPts val="300"/>
                        </a:spcBef>
                        <a:spcAft>
                          <a:spcPts val="300"/>
                        </a:spcAft>
                        <a:buFont typeface="+mj-lt"/>
                        <a:buAutoNum type="alphaLcParenBoth"/>
                      </a:pPr>
                      <a:r>
                        <a:rPr lang="en-US" sz="1600" b="1" dirty="0">
                          <a:effectLst/>
                          <a:latin typeface="+mn-lt"/>
                          <a:ea typeface="Times New Roman"/>
                        </a:rPr>
                        <a:t>If an LCL statement then	</a:t>
                      </a:r>
                    </a:p>
                    <a:p>
                      <a:pPr marL="1314450" marR="0" lvl="2" indent="-400050" algn="l">
                        <a:lnSpc>
                          <a:spcPct val="125000"/>
                        </a:lnSpc>
                        <a:spcBef>
                          <a:spcPts val="300"/>
                        </a:spcBef>
                        <a:spcAft>
                          <a:spcPts val="300"/>
                        </a:spcAft>
                        <a:buFont typeface="+mj-lt"/>
                        <a:buAutoNum type="romanLcPeriod"/>
                      </a:pPr>
                      <a:r>
                        <a:rPr lang="en-US" sz="1600" b="1" dirty="0">
                          <a:effectLst/>
                          <a:latin typeface="+mn-lt"/>
                          <a:ea typeface="Times New Roman"/>
                        </a:rPr>
                        <a:t>Enter expansion time variable name in EVNTAB.</a:t>
                      </a:r>
                    </a:p>
                    <a:p>
                      <a:pPr marL="1314450" marR="0" lvl="2" indent="-400050" algn="l">
                        <a:lnSpc>
                          <a:spcPct val="125000"/>
                        </a:lnSpc>
                        <a:spcBef>
                          <a:spcPts val="300"/>
                        </a:spcBef>
                        <a:spcAft>
                          <a:spcPts val="300"/>
                        </a:spcAft>
                        <a:buFont typeface="+mj-lt"/>
                        <a:buAutoNum type="romanLcPeriod"/>
                      </a:pPr>
                      <a:r>
                        <a:rPr lang="en-US" sz="1600" b="1" dirty="0">
                          <a:effectLst/>
                          <a:latin typeface="+mn-lt"/>
                          <a:ea typeface="Times New Roman"/>
                        </a:rPr>
                        <a:t>#EV := #EV + 1;</a:t>
                      </a:r>
                    </a:p>
                    <a:p>
                      <a:pPr marL="800100" marR="0" lvl="1" indent="-342900" algn="l">
                        <a:lnSpc>
                          <a:spcPct val="125000"/>
                        </a:lnSpc>
                        <a:spcBef>
                          <a:spcPts val="300"/>
                        </a:spcBef>
                        <a:spcAft>
                          <a:spcPts val="300"/>
                        </a:spcAft>
                        <a:buFont typeface="+mj-lt"/>
                        <a:buAutoNum type="alphaLcParenBoth"/>
                      </a:pPr>
                      <a:r>
                        <a:rPr lang="en-US" sz="1600" b="1" dirty="0">
                          <a:effectLst/>
                          <a:latin typeface="+mn-lt"/>
                          <a:ea typeface="Times New Roman"/>
                        </a:rPr>
                        <a:t>If a model statement then</a:t>
                      </a:r>
                    </a:p>
                    <a:p>
                      <a:pPr marL="1314450" marR="0" lvl="2" indent="-400050" algn="l">
                        <a:lnSpc>
                          <a:spcPct val="125000"/>
                        </a:lnSpc>
                        <a:spcBef>
                          <a:spcPts val="300"/>
                        </a:spcBef>
                        <a:spcAft>
                          <a:spcPts val="300"/>
                        </a:spcAft>
                        <a:buFont typeface="+mj-lt"/>
                        <a:buAutoNum type="romanLcPeriod"/>
                      </a:pPr>
                      <a:r>
                        <a:rPr lang="en-US" sz="1600" b="1" dirty="0">
                          <a:effectLst/>
                          <a:latin typeface="+mn-lt"/>
                          <a:ea typeface="Times New Roman"/>
                        </a:rPr>
                        <a:t>If label field contains a sequencing symbol then</a:t>
                      </a:r>
                    </a:p>
                    <a:p>
                      <a:pPr marL="685800" marR="0" algn="l">
                        <a:lnSpc>
                          <a:spcPct val="125000"/>
                        </a:lnSpc>
                        <a:spcBef>
                          <a:spcPts val="300"/>
                        </a:spcBef>
                        <a:spcAft>
                          <a:spcPts val="300"/>
                        </a:spcAft>
                      </a:pPr>
                      <a:r>
                        <a:rPr lang="en-US" sz="1600" b="1" dirty="0">
                          <a:effectLst/>
                          <a:latin typeface="+mn-lt"/>
                          <a:ea typeface="Times New Roman"/>
                        </a:rPr>
                        <a:t>		If symbol is present in SSNTAB  then</a:t>
                      </a:r>
                    </a:p>
                    <a:p>
                      <a:pPr marL="685800" marR="0" algn="l">
                        <a:lnSpc>
                          <a:spcPct val="125000"/>
                        </a:lnSpc>
                        <a:spcBef>
                          <a:spcPts val="300"/>
                        </a:spcBef>
                        <a:spcAft>
                          <a:spcPts val="300"/>
                        </a:spcAft>
                      </a:pPr>
                      <a:r>
                        <a:rPr lang="en-US" sz="1600" b="1" dirty="0">
                          <a:effectLst/>
                          <a:latin typeface="+mn-lt"/>
                          <a:ea typeface="Times New Roman"/>
                        </a:rPr>
                        <a:t>		   q := entry number in SSNTAB;</a:t>
                      </a:r>
                    </a:p>
                    <a:p>
                      <a:pPr marL="685800" marR="0" algn="l">
                        <a:lnSpc>
                          <a:spcPct val="125000"/>
                        </a:lnSpc>
                        <a:spcBef>
                          <a:spcPts val="300"/>
                        </a:spcBef>
                        <a:spcAft>
                          <a:spcPts val="300"/>
                        </a:spcAft>
                      </a:pPr>
                      <a:r>
                        <a:rPr lang="en-US" sz="1600" b="1" dirty="0">
                          <a:effectLst/>
                          <a:latin typeface="+mn-lt"/>
                          <a:ea typeface="Times New Roman"/>
                        </a:rPr>
                        <a:t>		else</a:t>
                      </a:r>
                    </a:p>
                    <a:p>
                      <a:pPr marL="685800" marR="0" algn="l">
                        <a:lnSpc>
                          <a:spcPct val="125000"/>
                        </a:lnSpc>
                        <a:spcBef>
                          <a:spcPts val="300"/>
                        </a:spcBef>
                        <a:spcAft>
                          <a:spcPts val="300"/>
                        </a:spcAft>
                      </a:pPr>
                      <a:r>
                        <a:rPr lang="en-US" sz="1600" b="1" dirty="0">
                          <a:effectLst/>
                          <a:latin typeface="+mn-lt"/>
                          <a:ea typeface="Times New Roman"/>
                        </a:rPr>
                        <a:t>		  Enter symbol in SSNTAB[</a:t>
                      </a:r>
                      <a:r>
                        <a:rPr lang="en-US" sz="1600" b="1" dirty="0" err="1">
                          <a:effectLst/>
                          <a:latin typeface="+mn-lt"/>
                          <a:ea typeface="Times New Roman"/>
                        </a:rPr>
                        <a:t>SSNTAB_ptr</a:t>
                      </a:r>
                      <a:r>
                        <a:rPr lang="en-US" sz="1600" b="1" dirty="0">
                          <a:effectLst/>
                          <a:latin typeface="+mn-lt"/>
                          <a:ea typeface="Times New Roman"/>
                        </a:rPr>
                        <a:t>].</a:t>
                      </a:r>
                    </a:p>
                    <a:p>
                      <a:pPr marL="685800" marR="0" algn="l">
                        <a:lnSpc>
                          <a:spcPct val="125000"/>
                        </a:lnSpc>
                        <a:spcBef>
                          <a:spcPts val="300"/>
                        </a:spcBef>
                        <a:spcAft>
                          <a:spcPts val="300"/>
                        </a:spcAft>
                      </a:pPr>
                      <a:r>
                        <a:rPr lang="en-US" sz="1600" b="1" dirty="0">
                          <a:effectLst/>
                          <a:latin typeface="+mn-lt"/>
                          <a:ea typeface="Times New Roman"/>
                        </a:rPr>
                        <a:t>		  q := </a:t>
                      </a:r>
                      <a:r>
                        <a:rPr lang="en-US" sz="1600" b="1" dirty="0" err="1">
                          <a:effectLst/>
                          <a:latin typeface="+mn-lt"/>
                          <a:ea typeface="Times New Roman"/>
                        </a:rPr>
                        <a:t>SSNTAB_ptr</a:t>
                      </a:r>
                      <a:r>
                        <a:rPr lang="en-US" sz="1600" b="1" dirty="0">
                          <a:effectLst/>
                          <a:latin typeface="+mn-lt"/>
                          <a:ea typeface="Times New Roman"/>
                        </a:rPr>
                        <a:t>;</a:t>
                      </a:r>
                    </a:p>
                    <a:p>
                      <a:pPr marL="685800" marR="0" algn="l">
                        <a:lnSpc>
                          <a:spcPct val="125000"/>
                        </a:lnSpc>
                        <a:spcBef>
                          <a:spcPts val="300"/>
                        </a:spcBef>
                        <a:spcAft>
                          <a:spcPts val="300"/>
                        </a:spcAft>
                      </a:pPr>
                      <a:r>
                        <a:rPr lang="en-US" sz="1600" b="1" dirty="0">
                          <a:effectLst/>
                          <a:latin typeface="+mn-lt"/>
                          <a:ea typeface="Times New Roman"/>
                        </a:rPr>
                        <a:t>		  </a:t>
                      </a:r>
                      <a:r>
                        <a:rPr lang="en-US" sz="1600" b="1" dirty="0" err="1">
                          <a:effectLst/>
                          <a:latin typeface="+mn-lt"/>
                          <a:ea typeface="Times New Roman"/>
                        </a:rPr>
                        <a:t>SSNTAB_ptr</a:t>
                      </a:r>
                      <a:r>
                        <a:rPr lang="en-US" sz="1600" b="1" dirty="0">
                          <a:effectLst/>
                          <a:latin typeface="+mn-lt"/>
                          <a:ea typeface="Times New Roman"/>
                        </a:rPr>
                        <a:t> := </a:t>
                      </a:r>
                      <a:r>
                        <a:rPr lang="en-US" sz="1600" b="1" dirty="0" err="1">
                          <a:effectLst/>
                          <a:latin typeface="+mn-lt"/>
                          <a:ea typeface="Times New Roman"/>
                        </a:rPr>
                        <a:t>SSNTAB_ptr</a:t>
                      </a:r>
                      <a:r>
                        <a:rPr lang="en-US" sz="1600" b="1" dirty="0">
                          <a:effectLst/>
                          <a:latin typeface="+mn-lt"/>
                          <a:ea typeface="Times New Roman"/>
                        </a:rPr>
                        <a:t> + 1;</a:t>
                      </a:r>
                    </a:p>
                    <a:p>
                      <a:pPr marL="1143000" marR="0" lvl="1" algn="l">
                        <a:lnSpc>
                          <a:spcPct val="125000"/>
                        </a:lnSpc>
                        <a:spcBef>
                          <a:spcPts val="300"/>
                        </a:spcBef>
                        <a:spcAft>
                          <a:spcPts val="300"/>
                        </a:spcAft>
                      </a:pPr>
                      <a:r>
                        <a:rPr lang="en-US" sz="1600" b="1" dirty="0">
                          <a:effectLst/>
                          <a:latin typeface="+mn-lt"/>
                          <a:ea typeface="Times New Roman"/>
                        </a:rPr>
                        <a:t>	  </a:t>
                      </a:r>
                      <a:r>
                        <a:rPr lang="en-US" sz="1600" b="1" dirty="0" smtClean="0">
                          <a:effectLst/>
                          <a:latin typeface="+mn-lt"/>
                          <a:ea typeface="Times New Roman"/>
                        </a:rPr>
                        <a:t>SSTAB[SSTP </a:t>
                      </a:r>
                      <a:r>
                        <a:rPr lang="en-US" sz="1600" b="1" dirty="0">
                          <a:effectLst/>
                          <a:latin typeface="+mn-lt"/>
                          <a:ea typeface="Times New Roman"/>
                        </a:rPr>
                        <a:t>+ q – 1] := </a:t>
                      </a:r>
                      <a:r>
                        <a:rPr lang="en-US" sz="1600" b="1" dirty="0" err="1">
                          <a:effectLst/>
                          <a:latin typeface="+mn-lt"/>
                          <a:ea typeface="Times New Roman"/>
                        </a:rPr>
                        <a:t>MDT_ptr</a:t>
                      </a:r>
                      <a:r>
                        <a:rPr lang="en-US" sz="1600" b="1" dirty="0">
                          <a:effectLst/>
                          <a:latin typeface="+mn-lt"/>
                          <a:ea typeface="Times New Roman"/>
                        </a:rPr>
                        <a:t>;</a:t>
                      </a:r>
                    </a:p>
                    <a:p>
                      <a:pPr marL="1314450" marR="0" lvl="2" indent="-400050" algn="l">
                        <a:lnSpc>
                          <a:spcPct val="125000"/>
                        </a:lnSpc>
                        <a:spcBef>
                          <a:spcPts val="300"/>
                        </a:spcBef>
                        <a:spcAft>
                          <a:spcPts val="300"/>
                        </a:spcAft>
                        <a:buFont typeface="+mj-lt"/>
                        <a:buAutoNum type="romanLcPeriod" startAt="2"/>
                      </a:pPr>
                      <a:r>
                        <a:rPr lang="en-US" sz="1600" b="1" dirty="0">
                          <a:effectLst/>
                          <a:latin typeface="+mn-lt"/>
                          <a:ea typeface="Times New Roman"/>
                        </a:rPr>
                        <a:t>For a parameter generate the specification (P, #n).</a:t>
                      </a:r>
                    </a:p>
                    <a:p>
                      <a:pPr marL="1257300" marR="0" lvl="2" indent="-342900" algn="l">
                        <a:lnSpc>
                          <a:spcPct val="125000"/>
                        </a:lnSpc>
                        <a:spcBef>
                          <a:spcPts val="300"/>
                        </a:spcBef>
                        <a:spcAft>
                          <a:spcPts val="300"/>
                        </a:spcAft>
                        <a:buFont typeface="+mj-lt"/>
                        <a:buAutoNum type="romanLcPeriod" startAt="2"/>
                      </a:pPr>
                      <a:r>
                        <a:rPr lang="en-US" sz="1600" b="1" dirty="0">
                          <a:effectLst/>
                          <a:latin typeface="+mn-lt"/>
                          <a:ea typeface="Times New Roman"/>
                        </a:rPr>
                        <a:t>For an expansion variable, generate the specification (E, #m).</a:t>
                      </a:r>
                    </a:p>
                    <a:p>
                      <a:pPr marL="1257300" marR="0" lvl="2" indent="-342900" algn="l">
                        <a:lnSpc>
                          <a:spcPct val="125000"/>
                        </a:lnSpc>
                        <a:spcBef>
                          <a:spcPts val="300"/>
                        </a:spcBef>
                        <a:spcAft>
                          <a:spcPts val="300"/>
                        </a:spcAft>
                        <a:buFont typeface="+mj-lt"/>
                        <a:buAutoNum type="romanLcPeriod" startAt="2"/>
                      </a:pPr>
                      <a:r>
                        <a:rPr lang="en-US" sz="1600" b="1" dirty="0">
                          <a:effectLst/>
                          <a:latin typeface="+mn-lt"/>
                          <a:ea typeface="Times New Roman"/>
                        </a:rPr>
                        <a:t>Record the IC in MDT [</a:t>
                      </a:r>
                      <a:r>
                        <a:rPr lang="en-US" sz="1600" b="1" dirty="0" err="1">
                          <a:effectLst/>
                          <a:latin typeface="+mn-lt"/>
                          <a:ea typeface="Times New Roman"/>
                        </a:rPr>
                        <a:t>MDT_ptr</a:t>
                      </a:r>
                      <a:r>
                        <a:rPr lang="en-US" sz="1600" b="1" dirty="0">
                          <a:effectLst/>
                          <a:latin typeface="+mn-lt"/>
                          <a:ea typeface="Times New Roman"/>
                        </a:rPr>
                        <a:t>];</a:t>
                      </a:r>
                    </a:p>
                    <a:p>
                      <a:pPr marL="1257300" marR="0" lvl="2" indent="-342900" algn="l">
                        <a:lnSpc>
                          <a:spcPct val="125000"/>
                        </a:lnSpc>
                        <a:spcBef>
                          <a:spcPts val="300"/>
                        </a:spcBef>
                        <a:spcAft>
                          <a:spcPts val="300"/>
                        </a:spcAft>
                        <a:buFont typeface="+mj-lt"/>
                        <a:buAutoNum type="romanLcPeriod" startAt="2"/>
                      </a:pPr>
                      <a:r>
                        <a:rPr lang="en-US" sz="1600" b="1" dirty="0" err="1">
                          <a:effectLst/>
                          <a:latin typeface="+mn-lt"/>
                          <a:ea typeface="Times New Roman"/>
                        </a:rPr>
                        <a:t>MDT_ptr</a:t>
                      </a:r>
                      <a:r>
                        <a:rPr lang="en-US" sz="1600" b="1" dirty="0">
                          <a:effectLst/>
                          <a:latin typeface="+mn-lt"/>
                          <a:ea typeface="Times New Roman"/>
                        </a:rPr>
                        <a:t> := </a:t>
                      </a:r>
                      <a:r>
                        <a:rPr lang="en-US" sz="1600" b="1" dirty="0" err="1">
                          <a:effectLst/>
                          <a:latin typeface="+mn-lt"/>
                          <a:ea typeface="Times New Roman"/>
                        </a:rPr>
                        <a:t>MDT_ptr</a:t>
                      </a:r>
                      <a:r>
                        <a:rPr lang="en-US" sz="1600" b="1" dirty="0">
                          <a:effectLst/>
                          <a:latin typeface="+mn-lt"/>
                          <a:ea typeface="Times New Roman"/>
                        </a:rPr>
                        <a:t> + 1;</a:t>
                      </a:r>
                    </a:p>
                  </a:txBody>
                  <a:tcPr marL="106354" marR="106354"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6" name="TextBox 5"/>
          <p:cNvSpPr txBox="1"/>
          <p:nvPr/>
        </p:nvSpPr>
        <p:spPr>
          <a:xfrm>
            <a:off x="143555" y="2818180"/>
            <a:ext cx="1908215" cy="1815882"/>
          </a:xfrm>
          <a:prstGeom prst="rect">
            <a:avLst/>
          </a:prstGeom>
          <a:noFill/>
        </p:spPr>
        <p:txBody>
          <a:bodyPr vert="horz" wrap="square" rtlCol="0">
            <a:spAutoFit/>
          </a:bodyPr>
          <a:lstStyle/>
          <a:p>
            <a:r>
              <a:rPr lang="en-US" sz="2800" b="1" i="1" dirty="0" smtClean="0">
                <a:solidFill>
                  <a:srgbClr val="002060"/>
                </a:solidFill>
              </a:rPr>
              <a:t>Processing Macro Definition: Algorithm</a:t>
            </a:r>
            <a:endParaRPr lang="en-US" sz="2800" b="1" i="1" dirty="0">
              <a:solidFill>
                <a:srgbClr val="002060"/>
              </a:solidFill>
            </a:endParaRPr>
          </a:p>
        </p:txBody>
      </p:sp>
    </p:spTree>
    <p:extLst>
      <p:ext uri="{BB962C8B-B14F-4D97-AF65-F5344CB8AC3E}">
        <p14:creationId xmlns:p14="http://schemas.microsoft.com/office/powerpoint/2010/main" val="243536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&amp; subroutine</a:t>
            </a:r>
            <a:endParaRPr lang="en-US" dirty="0"/>
          </a:p>
        </p:txBody>
      </p:sp>
      <p:graphicFrame>
        <p:nvGraphicFramePr>
          <p:cNvPr id="4" name="Table 3"/>
          <p:cNvGraphicFramePr>
            <a:graphicFrameLocks noGrp="1"/>
          </p:cNvGraphicFramePr>
          <p:nvPr/>
        </p:nvGraphicFramePr>
        <p:xfrm>
          <a:off x="190500" y="1143000"/>
          <a:ext cx="4152900" cy="396240"/>
        </p:xfrm>
        <a:graphic>
          <a:graphicData uri="http://schemas.openxmlformats.org/drawingml/2006/table">
            <a:tbl>
              <a:tblPr firstRow="1" bandRow="1">
                <a:tableStyleId>{0E3FDE45-AF77-4B5C-9715-49D594BDF05E}</a:tableStyleId>
              </a:tblPr>
              <a:tblGrid>
                <a:gridCol w="4152900">
                  <a:extLst>
                    <a:ext uri="{9D8B030D-6E8A-4147-A177-3AD203B41FA5}">
                      <a16:colId xmlns:a16="http://schemas.microsoft.com/office/drawing/2014/main" val="4049885404"/>
                    </a:ext>
                  </a:extLst>
                </a:gridCol>
              </a:tblGrid>
              <a:tr h="370840">
                <a:tc>
                  <a:txBody>
                    <a:bodyPr/>
                    <a:lstStyle/>
                    <a:p>
                      <a:pPr algn="ctr"/>
                      <a:r>
                        <a:rPr lang="en-US" sz="2000" dirty="0" smtClean="0"/>
                        <a:t>Macro </a:t>
                      </a:r>
                      <a:endParaRPr lang="en-US" sz="2000" dirty="0"/>
                    </a:p>
                  </a:txBody>
                  <a:tcPr/>
                </a:tc>
                <a:extLst>
                  <a:ext uri="{0D108BD9-81ED-4DB2-BD59-A6C34878D82A}">
                    <a16:rowId xmlns:a16="http://schemas.microsoft.com/office/drawing/2014/main" val="4119587016"/>
                  </a:ext>
                </a:extLst>
              </a:tr>
            </a:tbl>
          </a:graphicData>
        </a:graphic>
      </p:graphicFrame>
      <p:graphicFrame>
        <p:nvGraphicFramePr>
          <p:cNvPr id="5" name="Table 4"/>
          <p:cNvGraphicFramePr>
            <a:graphicFrameLocks noGrp="1"/>
          </p:cNvGraphicFramePr>
          <p:nvPr/>
        </p:nvGraphicFramePr>
        <p:xfrm>
          <a:off x="4786745" y="1143000"/>
          <a:ext cx="4152900" cy="396240"/>
        </p:xfrm>
        <a:graphic>
          <a:graphicData uri="http://schemas.openxmlformats.org/drawingml/2006/table">
            <a:tbl>
              <a:tblPr firstRow="1" bandRow="1">
                <a:tableStyleId>{0E3FDE45-AF77-4B5C-9715-49D594BDF05E}</a:tableStyleId>
              </a:tblPr>
              <a:tblGrid>
                <a:gridCol w="4152900">
                  <a:extLst>
                    <a:ext uri="{9D8B030D-6E8A-4147-A177-3AD203B41FA5}">
                      <a16:colId xmlns:a16="http://schemas.microsoft.com/office/drawing/2014/main" val="4049885404"/>
                    </a:ext>
                  </a:extLst>
                </a:gridCol>
              </a:tblGrid>
              <a:tr h="370840">
                <a:tc>
                  <a:txBody>
                    <a:bodyPr/>
                    <a:lstStyle/>
                    <a:p>
                      <a:pPr algn="ctr"/>
                      <a:r>
                        <a:rPr lang="en-US" sz="2000" dirty="0" smtClean="0"/>
                        <a:t>Subroutine</a:t>
                      </a:r>
                      <a:r>
                        <a:rPr lang="en-US" sz="2000" baseline="0" dirty="0" smtClean="0"/>
                        <a:t> </a:t>
                      </a:r>
                      <a:endParaRPr lang="en-US" sz="2000" dirty="0"/>
                    </a:p>
                  </a:txBody>
                  <a:tcPr/>
                </a:tc>
                <a:extLst>
                  <a:ext uri="{0D108BD9-81ED-4DB2-BD59-A6C34878D82A}">
                    <a16:rowId xmlns:a16="http://schemas.microsoft.com/office/drawing/2014/main" val="411958701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65942537"/>
              </p:ext>
            </p:extLst>
          </p:nvPr>
        </p:nvGraphicFramePr>
        <p:xfrm>
          <a:off x="152400" y="1737360"/>
          <a:ext cx="4152900" cy="10058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The macro processor generates a </a:t>
                      </a:r>
                      <a:r>
                        <a:rPr lang="en-US" sz="2000" dirty="0" smtClean="0">
                          <a:solidFill>
                            <a:srgbClr val="FF0000"/>
                          </a:solidFill>
                        </a:rPr>
                        <a:t>new copy</a:t>
                      </a:r>
                      <a:r>
                        <a:rPr lang="en-US" sz="2000" dirty="0" smtClean="0"/>
                        <a:t> of the macro and places it in the program.</a:t>
                      </a:r>
                    </a:p>
                  </a:txBody>
                  <a:tcPr>
                    <a:noFill/>
                  </a:tcPr>
                </a:tc>
                <a:extLst>
                  <a:ext uri="{0D108BD9-81ED-4DB2-BD59-A6C34878D82A}">
                    <a16:rowId xmlns:a16="http://schemas.microsoft.com/office/drawing/2014/main" val="411958701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81589572"/>
              </p:ext>
            </p:extLst>
          </p:nvPr>
        </p:nvGraphicFramePr>
        <p:xfrm>
          <a:off x="166255" y="3276600"/>
          <a:ext cx="4152900" cy="13106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Macro processing </a:t>
                      </a:r>
                      <a:r>
                        <a:rPr lang="en-US" sz="2000" dirty="0" smtClean="0">
                          <a:solidFill>
                            <a:srgbClr val="FF0000"/>
                          </a:solidFill>
                        </a:rPr>
                        <a:t>increases</a:t>
                      </a:r>
                      <a:r>
                        <a:rPr lang="en-US" sz="2000" dirty="0" smtClean="0"/>
                        <a:t> the size of the resulting code but results in </a:t>
                      </a:r>
                      <a:r>
                        <a:rPr lang="en-US" sz="2000" dirty="0" smtClean="0">
                          <a:solidFill>
                            <a:srgbClr val="FF0000"/>
                          </a:solidFill>
                        </a:rPr>
                        <a:t>faster</a:t>
                      </a:r>
                      <a:r>
                        <a:rPr lang="en-US" sz="2000" dirty="0" smtClean="0"/>
                        <a:t> execution of program for expanded programs.</a:t>
                      </a:r>
                    </a:p>
                  </a:txBody>
                  <a:tcPr>
                    <a:noFill/>
                  </a:tcPr>
                </a:tc>
                <a:extLst>
                  <a:ext uri="{0D108BD9-81ED-4DB2-BD59-A6C34878D82A}">
                    <a16:rowId xmlns:a16="http://schemas.microsoft.com/office/drawing/2014/main" val="411958701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464357294"/>
              </p:ext>
            </p:extLst>
          </p:nvPr>
        </p:nvGraphicFramePr>
        <p:xfrm>
          <a:off x="4786745" y="1723505"/>
          <a:ext cx="4152900" cy="13106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The subroutine call instruction is </a:t>
                      </a:r>
                      <a:r>
                        <a:rPr lang="en-US" sz="2000" dirty="0" smtClean="0">
                          <a:solidFill>
                            <a:srgbClr val="FF0000"/>
                          </a:solidFill>
                        </a:rPr>
                        <a:t>assembled in the usual way </a:t>
                      </a:r>
                      <a:r>
                        <a:rPr lang="en-US" sz="2000" dirty="0" smtClean="0"/>
                        <a:t>and treated by the assembler as any other instruction.</a:t>
                      </a:r>
                    </a:p>
                  </a:txBody>
                  <a:tcPr>
                    <a:noFill/>
                  </a:tcPr>
                </a:tc>
                <a:extLst>
                  <a:ext uri="{0D108BD9-81ED-4DB2-BD59-A6C34878D82A}">
                    <a16:rowId xmlns:a16="http://schemas.microsoft.com/office/drawing/2014/main" val="411958701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14764797"/>
              </p:ext>
            </p:extLst>
          </p:nvPr>
        </p:nvGraphicFramePr>
        <p:xfrm>
          <a:off x="4762500" y="3276600"/>
          <a:ext cx="4152900" cy="13106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Use of subroutines </a:t>
                      </a:r>
                      <a:r>
                        <a:rPr lang="en-US" sz="2000" dirty="0" smtClean="0">
                          <a:solidFill>
                            <a:srgbClr val="FF0000"/>
                          </a:solidFill>
                        </a:rPr>
                        <a:t>does not </a:t>
                      </a:r>
                      <a:r>
                        <a:rPr lang="en-US" sz="2000" dirty="0" smtClean="0"/>
                        <a:t>result into bulk object codes but has </a:t>
                      </a:r>
                      <a:r>
                        <a:rPr lang="en-US" sz="2000" dirty="0" smtClean="0">
                          <a:solidFill>
                            <a:srgbClr val="FF0000"/>
                          </a:solidFill>
                        </a:rPr>
                        <a:t>substantial overheads </a:t>
                      </a:r>
                      <a:r>
                        <a:rPr lang="en-US" sz="2000" dirty="0" smtClean="0"/>
                        <a:t>of control transfer during execution.</a:t>
                      </a:r>
                    </a:p>
                  </a:txBody>
                  <a:tcPr>
                    <a:noFill/>
                  </a:tcPr>
                </a:tc>
                <a:extLst>
                  <a:ext uri="{0D108BD9-81ED-4DB2-BD59-A6C34878D82A}">
                    <a16:rowId xmlns:a16="http://schemas.microsoft.com/office/drawing/2014/main" val="4119587016"/>
                  </a:ext>
                </a:extLst>
              </a:tr>
            </a:tbl>
          </a:graphicData>
        </a:graphic>
      </p:graphicFrame>
    </p:spTree>
    <p:extLst>
      <p:ext uri="{BB962C8B-B14F-4D97-AF65-F5344CB8AC3E}">
        <p14:creationId xmlns:p14="http://schemas.microsoft.com/office/powerpoint/2010/main" val="91086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71731949"/>
              </p:ext>
            </p:extLst>
          </p:nvPr>
        </p:nvGraphicFramePr>
        <p:xfrm>
          <a:off x="907080" y="222195"/>
          <a:ext cx="7635250" cy="6145657"/>
        </p:xfrm>
        <a:graphic>
          <a:graphicData uri="http://schemas.openxmlformats.org/drawingml/2006/table">
            <a:tbl>
              <a:tblPr/>
              <a:tblGrid>
                <a:gridCol w="7635250">
                  <a:extLst>
                    <a:ext uri="{9D8B030D-6E8A-4147-A177-3AD203B41FA5}">
                      <a16:colId xmlns:a16="http://schemas.microsoft.com/office/drawing/2014/main" val="20000"/>
                    </a:ext>
                  </a:extLst>
                </a:gridCol>
              </a:tblGrid>
              <a:tr h="5188862">
                <a:tc>
                  <a:txBody>
                    <a:bodyPr/>
                    <a:lstStyle/>
                    <a:p>
                      <a:pPr marL="800100" marR="0" lvl="1" indent="-342900" algn="l">
                        <a:lnSpc>
                          <a:spcPct val="114000"/>
                        </a:lnSpc>
                        <a:spcBef>
                          <a:spcPts val="200"/>
                        </a:spcBef>
                        <a:spcAft>
                          <a:spcPts val="200"/>
                        </a:spcAft>
                        <a:buFont typeface="+mj-lt"/>
                        <a:buAutoNum type="alphaLcParenR" startAt="3"/>
                      </a:pPr>
                      <a:r>
                        <a:rPr lang="en-US" sz="1600" b="1" dirty="0">
                          <a:effectLst/>
                          <a:latin typeface="+mn-lt"/>
                          <a:ea typeface="Times New Roman"/>
                        </a:rPr>
                        <a:t>If a preprocessor statement then</a:t>
                      </a:r>
                    </a:p>
                    <a:p>
                      <a:pPr marL="1314450" marR="0" lvl="2" indent="-400050" algn="l">
                        <a:lnSpc>
                          <a:spcPct val="114000"/>
                        </a:lnSpc>
                        <a:spcBef>
                          <a:spcPts val="200"/>
                        </a:spcBef>
                        <a:spcAft>
                          <a:spcPts val="200"/>
                        </a:spcAft>
                        <a:buFont typeface="+mj-lt"/>
                        <a:buAutoNum type="romanLcPeriod"/>
                      </a:pPr>
                      <a:r>
                        <a:rPr lang="en-US" sz="1600" b="1" dirty="0">
                          <a:effectLst/>
                          <a:latin typeface="+mn-lt"/>
                          <a:ea typeface="Times New Roman"/>
                        </a:rPr>
                        <a:t>If a SET statement </a:t>
                      </a:r>
                    </a:p>
                    <a:p>
                      <a:pPr marL="1371600" marR="0" algn="l">
                        <a:lnSpc>
                          <a:spcPct val="114000"/>
                        </a:lnSpc>
                        <a:spcBef>
                          <a:spcPts val="200"/>
                        </a:spcBef>
                        <a:spcAft>
                          <a:spcPts val="200"/>
                        </a:spcAft>
                      </a:pPr>
                      <a:r>
                        <a:rPr lang="en-US" sz="1600" b="1" dirty="0">
                          <a:effectLst/>
                          <a:latin typeface="+mn-lt"/>
                          <a:ea typeface="Times New Roman"/>
                        </a:rPr>
                        <a:t>Search each expansion time variable name used in the statement in EVNTAB and generate the spec (E, #m).</a:t>
                      </a:r>
                    </a:p>
                    <a:p>
                      <a:pPr marL="1257300" marR="0" lvl="2" indent="-342900" algn="l">
                        <a:lnSpc>
                          <a:spcPct val="114000"/>
                        </a:lnSpc>
                        <a:spcBef>
                          <a:spcPts val="200"/>
                        </a:spcBef>
                        <a:spcAft>
                          <a:spcPts val="200"/>
                        </a:spcAft>
                        <a:buFont typeface="+mj-lt"/>
                        <a:buAutoNum type="romanLcPeriod" startAt="2"/>
                      </a:pPr>
                      <a:r>
                        <a:rPr lang="en-US" sz="1600" b="1" dirty="0">
                          <a:effectLst/>
                          <a:latin typeface="+mn-lt"/>
                          <a:ea typeface="Times New Roman"/>
                        </a:rPr>
                        <a:t>If an AIF Or AGO statement then</a:t>
                      </a:r>
                    </a:p>
                    <a:p>
                      <a:pPr marL="1143000" marR="0" lvl="1" algn="l">
                        <a:lnSpc>
                          <a:spcPct val="114000"/>
                        </a:lnSpc>
                        <a:spcBef>
                          <a:spcPts val="200"/>
                        </a:spcBef>
                        <a:spcAft>
                          <a:spcPts val="200"/>
                        </a:spcAft>
                      </a:pPr>
                      <a:r>
                        <a:rPr lang="en-US" sz="1600" b="1" dirty="0">
                          <a:effectLst/>
                          <a:latin typeface="+mn-lt"/>
                          <a:ea typeface="Times New Roman"/>
                        </a:rPr>
                        <a:t>	</a:t>
                      </a:r>
                      <a:r>
                        <a:rPr lang="en-US" sz="1600" b="1" dirty="0" smtClean="0">
                          <a:effectLst/>
                          <a:latin typeface="+mn-lt"/>
                          <a:ea typeface="Times New Roman"/>
                        </a:rPr>
                        <a:t>If </a:t>
                      </a:r>
                      <a:r>
                        <a:rPr lang="en-US" sz="1600" b="1" dirty="0">
                          <a:effectLst/>
                          <a:latin typeface="+mn-lt"/>
                          <a:ea typeface="Times New Roman"/>
                        </a:rPr>
                        <a:t>sequencing symbol used in the statement is present in SSNTAB</a:t>
                      </a:r>
                    </a:p>
                    <a:p>
                      <a:pPr marL="685800" marR="0" algn="l">
                        <a:lnSpc>
                          <a:spcPct val="114000"/>
                        </a:lnSpc>
                        <a:spcBef>
                          <a:spcPts val="200"/>
                        </a:spcBef>
                        <a:spcAft>
                          <a:spcPts val="200"/>
                        </a:spcAft>
                      </a:pPr>
                      <a:r>
                        <a:rPr lang="en-US" sz="1600" b="1" dirty="0">
                          <a:effectLst/>
                          <a:latin typeface="+mn-lt"/>
                          <a:ea typeface="Times New Roman"/>
                        </a:rPr>
                        <a:t>		</a:t>
                      </a:r>
                      <a:r>
                        <a:rPr lang="en-US" sz="1600" b="1" dirty="0" smtClean="0">
                          <a:effectLst/>
                          <a:latin typeface="+mn-lt"/>
                          <a:ea typeface="Times New Roman"/>
                        </a:rPr>
                        <a:t>then </a:t>
                      </a:r>
                      <a:endParaRPr lang="en-US" sz="1600" b="1" dirty="0">
                        <a:effectLst/>
                        <a:latin typeface="+mn-lt"/>
                        <a:ea typeface="Times New Roman"/>
                      </a:endParaRPr>
                    </a:p>
                    <a:p>
                      <a:pPr marL="685800" marR="0" algn="l">
                        <a:lnSpc>
                          <a:spcPct val="114000"/>
                        </a:lnSpc>
                        <a:spcBef>
                          <a:spcPts val="200"/>
                        </a:spcBef>
                        <a:spcAft>
                          <a:spcPts val="200"/>
                        </a:spcAft>
                      </a:pPr>
                      <a:r>
                        <a:rPr lang="en-US" sz="1600" b="1" dirty="0">
                          <a:effectLst/>
                          <a:latin typeface="+mn-lt"/>
                          <a:ea typeface="Times New Roman"/>
                        </a:rPr>
                        <a:t>			q := entry number in SSNTAB;</a:t>
                      </a:r>
                    </a:p>
                    <a:p>
                      <a:pPr marL="685800" marR="0" algn="l">
                        <a:lnSpc>
                          <a:spcPct val="114000"/>
                        </a:lnSpc>
                        <a:spcBef>
                          <a:spcPts val="200"/>
                        </a:spcBef>
                        <a:spcAft>
                          <a:spcPts val="200"/>
                        </a:spcAft>
                      </a:pPr>
                      <a:r>
                        <a:rPr lang="en-US" sz="1600" b="1" dirty="0">
                          <a:effectLst/>
                          <a:latin typeface="+mn-lt"/>
                          <a:ea typeface="Times New Roman"/>
                        </a:rPr>
                        <a:t>		else</a:t>
                      </a:r>
                    </a:p>
                    <a:p>
                      <a:pPr marL="685800" marR="0" algn="l">
                        <a:lnSpc>
                          <a:spcPct val="114000"/>
                        </a:lnSpc>
                        <a:spcBef>
                          <a:spcPts val="200"/>
                        </a:spcBef>
                        <a:spcAft>
                          <a:spcPts val="200"/>
                        </a:spcAft>
                      </a:pPr>
                      <a:r>
                        <a:rPr lang="en-US" sz="1600" b="1" dirty="0">
                          <a:effectLst/>
                          <a:latin typeface="+mn-lt"/>
                          <a:ea typeface="Times New Roman"/>
                        </a:rPr>
                        <a:t>			</a:t>
                      </a:r>
                      <a:r>
                        <a:rPr lang="en-US" sz="1600" b="1" dirty="0" smtClean="0">
                          <a:effectLst/>
                          <a:latin typeface="+mn-lt"/>
                          <a:ea typeface="Times New Roman"/>
                        </a:rPr>
                        <a:t>Enter </a:t>
                      </a:r>
                      <a:r>
                        <a:rPr lang="en-US" sz="1600" b="1" dirty="0">
                          <a:effectLst/>
                          <a:latin typeface="+mn-lt"/>
                          <a:ea typeface="Times New Roman"/>
                        </a:rPr>
                        <a:t>symbol in SSNTAB [</a:t>
                      </a:r>
                      <a:r>
                        <a:rPr lang="en-US" sz="1600" b="1" dirty="0" err="1">
                          <a:effectLst/>
                          <a:latin typeface="+mn-lt"/>
                          <a:ea typeface="Times New Roman"/>
                        </a:rPr>
                        <a:t>SSNTAB_ptr</a:t>
                      </a:r>
                      <a:r>
                        <a:rPr lang="en-US" sz="1600" b="1" dirty="0">
                          <a:effectLst/>
                          <a:latin typeface="+mn-lt"/>
                          <a:ea typeface="Times New Roman"/>
                        </a:rPr>
                        <a:t>].</a:t>
                      </a:r>
                    </a:p>
                    <a:p>
                      <a:pPr marL="685800" marR="0" algn="l">
                        <a:lnSpc>
                          <a:spcPct val="114000"/>
                        </a:lnSpc>
                        <a:spcBef>
                          <a:spcPts val="200"/>
                        </a:spcBef>
                        <a:spcAft>
                          <a:spcPts val="200"/>
                        </a:spcAft>
                      </a:pPr>
                      <a:r>
                        <a:rPr lang="en-US" sz="1600" b="1" dirty="0">
                          <a:effectLst/>
                          <a:latin typeface="+mn-lt"/>
                          <a:ea typeface="Times New Roman"/>
                        </a:rPr>
                        <a:t>			q := </a:t>
                      </a:r>
                      <a:r>
                        <a:rPr lang="en-US" sz="1600" b="1" dirty="0" err="1">
                          <a:effectLst/>
                          <a:latin typeface="+mn-lt"/>
                          <a:ea typeface="Times New Roman"/>
                        </a:rPr>
                        <a:t>SSNTAB_ptr</a:t>
                      </a:r>
                      <a:r>
                        <a:rPr lang="en-US" sz="1600" b="1" dirty="0">
                          <a:effectLst/>
                          <a:latin typeface="+mn-lt"/>
                          <a:ea typeface="Times New Roman"/>
                        </a:rPr>
                        <a:t>;</a:t>
                      </a:r>
                    </a:p>
                    <a:p>
                      <a:pPr marL="685800" marR="0" algn="l">
                        <a:lnSpc>
                          <a:spcPct val="114000"/>
                        </a:lnSpc>
                        <a:spcBef>
                          <a:spcPts val="200"/>
                        </a:spcBef>
                        <a:spcAft>
                          <a:spcPts val="200"/>
                        </a:spcAft>
                      </a:pPr>
                      <a:r>
                        <a:rPr lang="en-US" sz="1600" b="1" dirty="0">
                          <a:effectLst/>
                          <a:latin typeface="+mn-lt"/>
                          <a:ea typeface="Times New Roman"/>
                        </a:rPr>
                        <a:t>			</a:t>
                      </a:r>
                      <a:r>
                        <a:rPr lang="en-US" sz="1600" b="1" dirty="0" err="1">
                          <a:effectLst/>
                          <a:latin typeface="+mn-lt"/>
                          <a:ea typeface="Times New Roman"/>
                        </a:rPr>
                        <a:t>SSNTAB_ptr</a:t>
                      </a:r>
                      <a:r>
                        <a:rPr lang="en-US" sz="1600" b="1" dirty="0">
                          <a:effectLst/>
                          <a:latin typeface="+mn-lt"/>
                          <a:ea typeface="Times New Roman"/>
                        </a:rPr>
                        <a:t> := </a:t>
                      </a:r>
                      <a:r>
                        <a:rPr lang="en-US" sz="1600" b="1" dirty="0" err="1">
                          <a:effectLst/>
                          <a:latin typeface="+mn-lt"/>
                          <a:ea typeface="Times New Roman"/>
                        </a:rPr>
                        <a:t>SSNTAB_ptr</a:t>
                      </a:r>
                      <a:r>
                        <a:rPr lang="en-US" sz="1600" b="1" dirty="0">
                          <a:effectLst/>
                          <a:latin typeface="+mn-lt"/>
                          <a:ea typeface="Times New Roman"/>
                        </a:rPr>
                        <a:t> + 1;</a:t>
                      </a:r>
                    </a:p>
                    <a:p>
                      <a:pPr marL="685800" marR="0" algn="l">
                        <a:lnSpc>
                          <a:spcPct val="114000"/>
                        </a:lnSpc>
                        <a:spcBef>
                          <a:spcPts val="200"/>
                        </a:spcBef>
                        <a:spcAft>
                          <a:spcPts val="200"/>
                        </a:spcAft>
                      </a:pPr>
                      <a:r>
                        <a:rPr lang="en-US" sz="1600" b="1" dirty="0">
                          <a:effectLst/>
                          <a:latin typeface="+mn-lt"/>
                          <a:ea typeface="Times New Roman"/>
                        </a:rPr>
                        <a:t>		Replace the symbol by  (S, SSTP + q -1).</a:t>
                      </a:r>
                    </a:p>
                    <a:p>
                      <a:pPr marL="1257300" marR="0" lvl="2" indent="-342900" algn="l">
                        <a:lnSpc>
                          <a:spcPct val="114000"/>
                        </a:lnSpc>
                        <a:spcBef>
                          <a:spcPts val="200"/>
                        </a:spcBef>
                        <a:spcAft>
                          <a:spcPts val="200"/>
                        </a:spcAft>
                        <a:buFont typeface="+mj-lt"/>
                        <a:buAutoNum type="romanLcPeriod" startAt="3"/>
                      </a:pPr>
                      <a:r>
                        <a:rPr lang="en-US" sz="1600" b="1" dirty="0">
                          <a:effectLst/>
                          <a:latin typeface="+mn-lt"/>
                          <a:ea typeface="Times New Roman"/>
                        </a:rPr>
                        <a:t>Record the IC in MDT [</a:t>
                      </a:r>
                      <a:r>
                        <a:rPr lang="en-US" sz="1600" b="1" dirty="0" err="1">
                          <a:effectLst/>
                          <a:latin typeface="+mn-lt"/>
                          <a:ea typeface="Times New Roman"/>
                        </a:rPr>
                        <a:t>MDT_ptr</a:t>
                      </a:r>
                      <a:r>
                        <a:rPr lang="en-US" sz="1600" b="1" dirty="0">
                          <a:effectLst/>
                          <a:latin typeface="+mn-lt"/>
                          <a:ea typeface="Times New Roman"/>
                        </a:rPr>
                        <a:t>].</a:t>
                      </a:r>
                    </a:p>
                    <a:p>
                      <a:pPr marL="1257300" marR="0" lvl="2" indent="-342900" algn="l">
                        <a:lnSpc>
                          <a:spcPct val="114000"/>
                        </a:lnSpc>
                        <a:spcBef>
                          <a:spcPts val="200"/>
                        </a:spcBef>
                        <a:spcAft>
                          <a:spcPts val="200"/>
                        </a:spcAft>
                        <a:buFont typeface="+mj-lt"/>
                        <a:buAutoNum type="romanLcPeriod" startAt="3"/>
                      </a:pPr>
                      <a:r>
                        <a:rPr lang="en-US" sz="1600" b="1" dirty="0" err="1">
                          <a:effectLst/>
                          <a:latin typeface="+mn-lt"/>
                          <a:ea typeface="Times New Roman"/>
                        </a:rPr>
                        <a:t>MDT_ptr</a:t>
                      </a:r>
                      <a:r>
                        <a:rPr lang="en-US" sz="1600" b="1" dirty="0">
                          <a:effectLst/>
                          <a:latin typeface="+mn-lt"/>
                          <a:ea typeface="Times New Roman"/>
                        </a:rPr>
                        <a:t> := </a:t>
                      </a:r>
                      <a:r>
                        <a:rPr lang="en-US" sz="1600" b="1" dirty="0" err="1">
                          <a:effectLst/>
                          <a:latin typeface="+mn-lt"/>
                          <a:ea typeface="Times New Roman"/>
                        </a:rPr>
                        <a:t>MDT_ptr</a:t>
                      </a:r>
                      <a:r>
                        <a:rPr lang="en-US" sz="1600" b="1" dirty="0">
                          <a:effectLst/>
                          <a:latin typeface="+mn-lt"/>
                          <a:ea typeface="Times New Roman"/>
                        </a:rPr>
                        <a:t> + 1;</a:t>
                      </a:r>
                    </a:p>
                    <a:p>
                      <a:pPr marL="342900" marR="0" lvl="0" indent="-342900" algn="l">
                        <a:lnSpc>
                          <a:spcPct val="114000"/>
                        </a:lnSpc>
                        <a:spcBef>
                          <a:spcPts val="200"/>
                        </a:spcBef>
                        <a:spcAft>
                          <a:spcPts val="200"/>
                        </a:spcAft>
                        <a:buFont typeface="+mj-lt"/>
                        <a:buAutoNum type="arabicPeriod" startAt="4"/>
                      </a:pPr>
                      <a:r>
                        <a:rPr lang="en-US" sz="1600" b="1" dirty="0">
                          <a:effectLst/>
                          <a:latin typeface="+mn-lt"/>
                          <a:ea typeface="Times New Roman"/>
                        </a:rPr>
                        <a:t>(MEND statement)</a:t>
                      </a:r>
                    </a:p>
                    <a:p>
                      <a:pPr marL="800100" marR="0" indent="-342900" algn="l">
                        <a:lnSpc>
                          <a:spcPct val="114000"/>
                        </a:lnSpc>
                        <a:spcBef>
                          <a:spcPts val="200"/>
                        </a:spcBef>
                        <a:spcAft>
                          <a:spcPts val="200"/>
                        </a:spcAft>
                        <a:buFont typeface="+mj-lt"/>
                        <a:buAutoNum type="alphaLcParenR"/>
                      </a:pPr>
                      <a:r>
                        <a:rPr lang="en-US" sz="1600" b="1" dirty="0" err="1" smtClean="0">
                          <a:effectLst/>
                          <a:latin typeface="+mn-lt"/>
                          <a:ea typeface="Times New Roman"/>
                        </a:rPr>
                        <a:t>MDT_ptr</a:t>
                      </a:r>
                      <a:r>
                        <a:rPr lang="en-US" sz="1600" b="1" dirty="0" smtClean="0">
                          <a:effectLst/>
                          <a:latin typeface="+mn-lt"/>
                          <a:ea typeface="Times New Roman"/>
                        </a:rPr>
                        <a:t> = </a:t>
                      </a:r>
                      <a:r>
                        <a:rPr lang="en-US" sz="1600" b="1" dirty="0" err="1" smtClean="0">
                          <a:effectLst/>
                          <a:latin typeface="+mn-lt"/>
                          <a:ea typeface="Times New Roman"/>
                        </a:rPr>
                        <a:t>MDT_ptr</a:t>
                      </a:r>
                      <a:r>
                        <a:rPr lang="en-US" sz="1600" b="1" dirty="0" smtClean="0">
                          <a:effectLst/>
                          <a:latin typeface="+mn-lt"/>
                          <a:ea typeface="Times New Roman"/>
                        </a:rPr>
                        <a:t> + 1</a:t>
                      </a:r>
                    </a:p>
                    <a:p>
                      <a:pPr marL="800100" marR="0" indent="-342900" algn="l">
                        <a:lnSpc>
                          <a:spcPct val="114000"/>
                        </a:lnSpc>
                        <a:spcBef>
                          <a:spcPts val="200"/>
                        </a:spcBef>
                        <a:spcAft>
                          <a:spcPts val="200"/>
                        </a:spcAft>
                        <a:buFont typeface="+mj-lt"/>
                        <a:buAutoNum type="alphaLcParenR"/>
                      </a:pPr>
                      <a:r>
                        <a:rPr lang="en-US" sz="1600" b="1" dirty="0" smtClean="0">
                          <a:effectLst/>
                          <a:latin typeface="+mn-lt"/>
                          <a:ea typeface="Times New Roman"/>
                        </a:rPr>
                        <a:t>If </a:t>
                      </a:r>
                      <a:r>
                        <a:rPr lang="en-US" sz="1600" b="1" dirty="0" err="1">
                          <a:effectLst/>
                          <a:latin typeface="+mn-lt"/>
                          <a:ea typeface="Times New Roman"/>
                        </a:rPr>
                        <a:t>SSNTAB_ptr</a:t>
                      </a:r>
                      <a:r>
                        <a:rPr lang="en-US" sz="1600" b="1" dirty="0">
                          <a:effectLst/>
                          <a:latin typeface="+mn-lt"/>
                          <a:ea typeface="Times New Roman"/>
                        </a:rPr>
                        <a:t> = 1 (i.e. SSNTAB is empty) </a:t>
                      </a:r>
                      <a:r>
                        <a:rPr lang="en-US" sz="1600" b="1" dirty="0" smtClean="0">
                          <a:effectLst/>
                          <a:latin typeface="+mn-lt"/>
                          <a:ea typeface="Times New Roman"/>
                        </a:rPr>
                        <a:t>then </a:t>
                      </a:r>
                      <a:r>
                        <a:rPr lang="en-US" sz="1600" b="1" baseline="0" dirty="0" smtClean="0">
                          <a:effectLst/>
                          <a:latin typeface="+mn-lt"/>
                          <a:ea typeface="Times New Roman"/>
                        </a:rPr>
                        <a:t> </a:t>
                      </a:r>
                      <a:r>
                        <a:rPr lang="en-US" sz="1600" b="1" dirty="0" smtClean="0">
                          <a:effectLst/>
                          <a:latin typeface="+mn-lt"/>
                          <a:ea typeface="Times New Roman"/>
                        </a:rPr>
                        <a:t>SSTP </a:t>
                      </a:r>
                      <a:r>
                        <a:rPr lang="en-US" sz="1600" b="1" dirty="0">
                          <a:effectLst/>
                          <a:latin typeface="+mn-lt"/>
                          <a:ea typeface="Times New Roman"/>
                        </a:rPr>
                        <a:t>:= 0</a:t>
                      </a:r>
                      <a:r>
                        <a:rPr lang="en-US" sz="1600" b="1" dirty="0" smtClean="0">
                          <a:effectLst/>
                          <a:latin typeface="+mn-lt"/>
                          <a:ea typeface="Times New Roman"/>
                        </a:rPr>
                        <a:t>;</a:t>
                      </a:r>
                    </a:p>
                    <a:p>
                      <a:pPr marL="800100" marR="0" indent="-342900" algn="l">
                        <a:lnSpc>
                          <a:spcPct val="114000"/>
                        </a:lnSpc>
                        <a:spcBef>
                          <a:spcPts val="200"/>
                        </a:spcBef>
                        <a:spcAft>
                          <a:spcPts val="200"/>
                        </a:spcAft>
                        <a:buFont typeface="+mj-lt"/>
                        <a:buAutoNum type="alphaLcParenR"/>
                      </a:pPr>
                      <a:r>
                        <a:rPr lang="en-US" sz="1600" b="1" dirty="0" smtClean="0">
                          <a:effectLst/>
                          <a:latin typeface="+mn-lt"/>
                          <a:ea typeface="Times New Roman"/>
                        </a:rPr>
                        <a:t>If #KP = 0 then KPDTP  = 0</a:t>
                      </a:r>
                      <a:endParaRPr lang="en-US" sz="1600" b="1" dirty="0">
                        <a:effectLst/>
                        <a:latin typeface="+mn-lt"/>
                        <a:ea typeface="Times New Roman"/>
                      </a:endParaRPr>
                    </a:p>
                  </a:txBody>
                  <a:tcPr marL="96755" marR="96755"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TextBox 4"/>
          <p:cNvSpPr txBox="1"/>
          <p:nvPr/>
        </p:nvSpPr>
        <p:spPr>
          <a:xfrm>
            <a:off x="143555" y="2818180"/>
            <a:ext cx="1908215" cy="1815882"/>
          </a:xfrm>
          <a:prstGeom prst="rect">
            <a:avLst/>
          </a:prstGeom>
          <a:noFill/>
        </p:spPr>
        <p:txBody>
          <a:bodyPr vert="horz" wrap="square" rtlCol="0">
            <a:spAutoFit/>
          </a:bodyPr>
          <a:lstStyle/>
          <a:p>
            <a:r>
              <a:rPr lang="en-US" sz="2800" b="1" i="1" dirty="0" smtClean="0">
                <a:solidFill>
                  <a:srgbClr val="002060"/>
                </a:solidFill>
              </a:rPr>
              <a:t>Processing Macro Definition: Algorithm</a:t>
            </a:r>
            <a:endParaRPr lang="en-US" sz="2800" b="1" i="1" dirty="0">
              <a:solidFill>
                <a:srgbClr val="002060"/>
              </a:solidFill>
            </a:endParaRPr>
          </a:p>
        </p:txBody>
      </p:sp>
    </p:spTree>
    <p:extLst>
      <p:ext uri="{BB962C8B-B14F-4D97-AF65-F5344CB8AC3E}">
        <p14:creationId xmlns:p14="http://schemas.microsoft.com/office/powerpoint/2010/main" val="178765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a:t>
            </a:r>
            <a:r>
              <a:rPr lang="en-US" dirty="0" smtClean="0"/>
              <a:t>functions </a:t>
            </a:r>
            <a:r>
              <a:rPr lang="en-US" dirty="0"/>
              <a:t>of Macro Processor</a:t>
            </a:r>
          </a:p>
        </p:txBody>
      </p:sp>
      <p:sp>
        <p:nvSpPr>
          <p:cNvPr id="3" name="Content Placeholder 2"/>
          <p:cNvSpPr>
            <a:spLocks noGrp="1"/>
          </p:cNvSpPr>
          <p:nvPr>
            <p:ph idx="1"/>
          </p:nvPr>
        </p:nvSpPr>
        <p:spPr/>
        <p:txBody>
          <a:bodyPr/>
          <a:lstStyle/>
          <a:p>
            <a:pPr marL="514350" indent="-514350">
              <a:buFont typeface="+mj-lt"/>
              <a:buAutoNum type="romanUcPeriod" startAt="2"/>
            </a:pPr>
            <a:r>
              <a:rPr lang="en-US" dirty="0"/>
              <a:t>Handling Macro Expansion</a:t>
            </a:r>
          </a:p>
          <a:p>
            <a:pPr lvl="1"/>
            <a:r>
              <a:rPr lang="en-US" dirty="0"/>
              <a:t>When an assembler </a:t>
            </a:r>
            <a:r>
              <a:rPr lang="en-US" dirty="0">
                <a:solidFill>
                  <a:schemeClr val="accent1"/>
                </a:solidFill>
              </a:rPr>
              <a:t>encounters a source statement </a:t>
            </a:r>
            <a:r>
              <a:rPr lang="en-US" dirty="0"/>
              <a:t>that is not an instruction or a directive, it does not flag error immediately. </a:t>
            </a:r>
          </a:p>
          <a:p>
            <a:pPr lvl="1"/>
            <a:endParaRPr lang="en-US" dirty="0"/>
          </a:p>
          <a:p>
            <a:pPr lvl="1"/>
            <a:r>
              <a:rPr lang="en-US" dirty="0"/>
              <a:t>The assembler </a:t>
            </a:r>
            <a:r>
              <a:rPr lang="en-US" dirty="0">
                <a:solidFill>
                  <a:schemeClr val="accent1"/>
                </a:solidFill>
              </a:rPr>
              <a:t>will rather search the MNT and MDT </a:t>
            </a:r>
            <a:r>
              <a:rPr lang="en-US" dirty="0"/>
              <a:t>for a macro with name in the opcode file and, on locating a valid entry for it, change its mode of operation from normal mode to macro expansion mode. </a:t>
            </a:r>
          </a:p>
          <a:p>
            <a:endParaRPr lang="en-US" dirty="0"/>
          </a:p>
        </p:txBody>
      </p:sp>
    </p:spTree>
    <p:extLst>
      <p:ext uri="{BB962C8B-B14F-4D97-AF65-F5344CB8AC3E}">
        <p14:creationId xmlns:p14="http://schemas.microsoft.com/office/powerpoint/2010/main" val="192221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a:t>
            </a:r>
            <a:r>
              <a:rPr lang="en-US" dirty="0" smtClean="0"/>
              <a:t>functions of </a:t>
            </a:r>
            <a:r>
              <a:rPr lang="en-US" dirty="0"/>
              <a:t>Macro Processor</a:t>
            </a:r>
          </a:p>
        </p:txBody>
      </p:sp>
      <p:sp>
        <p:nvSpPr>
          <p:cNvPr id="3" name="Content Placeholder 2"/>
          <p:cNvSpPr>
            <a:spLocks noGrp="1"/>
          </p:cNvSpPr>
          <p:nvPr>
            <p:ph idx="1"/>
          </p:nvPr>
        </p:nvSpPr>
        <p:spPr/>
        <p:txBody>
          <a:bodyPr/>
          <a:lstStyle/>
          <a:p>
            <a:pPr marL="514350" indent="-514350">
              <a:buFont typeface="+mj-lt"/>
              <a:buAutoNum type="romanUcPeriod" startAt="2"/>
            </a:pPr>
            <a:r>
              <a:rPr lang="en-US" dirty="0"/>
              <a:t>Handling Macro Expansion</a:t>
            </a:r>
          </a:p>
          <a:p>
            <a:pPr lvl="1"/>
            <a:r>
              <a:rPr lang="en-US" dirty="0"/>
              <a:t>The </a:t>
            </a:r>
            <a:r>
              <a:rPr lang="en-US" dirty="0">
                <a:solidFill>
                  <a:schemeClr val="accent1"/>
                </a:solidFill>
              </a:rPr>
              <a:t>successive tasks </a:t>
            </a:r>
            <a:r>
              <a:rPr lang="en-US" dirty="0"/>
              <a:t>performed in the macro expansion mode is as follows:</a:t>
            </a:r>
          </a:p>
          <a:p>
            <a:pPr lvl="1"/>
            <a:endParaRPr lang="en-US" dirty="0" smtClean="0"/>
          </a:p>
          <a:p>
            <a:pPr marL="914400" lvl="1" indent="-457200">
              <a:buFont typeface="+mj-lt"/>
              <a:buAutoNum type="arabicPeriod"/>
            </a:pPr>
            <a:r>
              <a:rPr lang="en-US" dirty="0" smtClean="0"/>
              <a:t>Reading </a:t>
            </a:r>
            <a:r>
              <a:rPr lang="en-US" dirty="0"/>
              <a:t>back a source statement from the MDT entry.</a:t>
            </a:r>
          </a:p>
          <a:p>
            <a:pPr marL="914400" lvl="1" indent="-457200">
              <a:buFont typeface="+mj-lt"/>
              <a:buAutoNum type="arabicPeriod"/>
            </a:pPr>
            <a:endParaRPr lang="en-US" dirty="0" smtClean="0"/>
          </a:p>
          <a:p>
            <a:pPr marL="914400" lvl="1" indent="-457200">
              <a:buFont typeface="+mj-lt"/>
              <a:buAutoNum type="arabicPeriod"/>
            </a:pPr>
            <a:r>
              <a:rPr lang="en-US" dirty="0" smtClean="0"/>
              <a:t>Writing </a:t>
            </a:r>
            <a:r>
              <a:rPr lang="en-US" dirty="0"/>
              <a:t>the statement on the new source listing file unless it is a pass-0 directive (such as a call or definition of another macro); in that case, it is executed immediately.</a:t>
            </a:r>
          </a:p>
          <a:p>
            <a:pPr marL="914400" lvl="1" indent="-457200">
              <a:buFont typeface="+mj-lt"/>
              <a:buAutoNum type="arabicPeriod"/>
            </a:pPr>
            <a:endParaRPr lang="en-US" dirty="0" smtClean="0"/>
          </a:p>
          <a:p>
            <a:pPr marL="914400" lvl="1" indent="-457200">
              <a:buFont typeface="+mj-lt"/>
              <a:buAutoNum type="arabicPeriod"/>
            </a:pPr>
            <a:r>
              <a:rPr lang="en-US" dirty="0" smtClean="0"/>
              <a:t>Repeating </a:t>
            </a:r>
            <a:r>
              <a:rPr lang="en-US" dirty="0"/>
              <a:t>the previous two steps until the end of the macro is located in the MDT.</a:t>
            </a:r>
          </a:p>
        </p:txBody>
      </p:sp>
    </p:spTree>
    <p:extLst>
      <p:ext uri="{BB962C8B-B14F-4D97-AF65-F5344CB8AC3E}">
        <p14:creationId xmlns:p14="http://schemas.microsoft.com/office/powerpoint/2010/main" val="53955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Macro Expansion </a:t>
            </a:r>
            <a:r>
              <a:rPr lang="en-US" dirty="0" smtClean="0"/>
              <a:t>Algorithm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95349637"/>
              </p:ext>
            </p:extLst>
          </p:nvPr>
        </p:nvGraphicFramePr>
        <p:xfrm>
          <a:off x="225136" y="1143001"/>
          <a:ext cx="8153400" cy="4772406"/>
        </p:xfrm>
        <a:graphic>
          <a:graphicData uri="http://schemas.openxmlformats.org/drawingml/2006/table">
            <a:tbl>
              <a:tblPr/>
              <a:tblGrid>
                <a:gridCol w="8153400">
                  <a:extLst>
                    <a:ext uri="{9D8B030D-6E8A-4147-A177-3AD203B41FA5}">
                      <a16:colId xmlns:a16="http://schemas.microsoft.com/office/drawing/2014/main" val="20000"/>
                    </a:ext>
                  </a:extLst>
                </a:gridCol>
              </a:tblGrid>
              <a:tr h="4495800">
                <a:tc>
                  <a:txBody>
                    <a:bodyPr/>
                    <a:lstStyle/>
                    <a:p>
                      <a:pPr marL="342900" marR="0" lvl="0" indent="-342900" algn="just">
                        <a:lnSpc>
                          <a:spcPct val="125000"/>
                        </a:lnSpc>
                        <a:spcBef>
                          <a:spcPts val="400"/>
                        </a:spcBef>
                        <a:spcAft>
                          <a:spcPts val="400"/>
                        </a:spcAft>
                        <a:buFont typeface="+mj-lt"/>
                        <a:buAutoNum type="arabicPeriod"/>
                      </a:pPr>
                      <a:r>
                        <a:rPr lang="en-US" sz="2000" b="1" dirty="0">
                          <a:effectLst/>
                          <a:latin typeface="+mn-lt"/>
                          <a:ea typeface="Times New Roman"/>
                        </a:rPr>
                        <a:t>Perform initialization for the expansion of a macro</a:t>
                      </a:r>
                    </a:p>
                    <a:p>
                      <a:pPr marL="800100" marR="0" lvl="1" indent="-342900" algn="just">
                        <a:lnSpc>
                          <a:spcPct val="125000"/>
                        </a:lnSpc>
                        <a:spcBef>
                          <a:spcPts val="400"/>
                        </a:spcBef>
                        <a:spcAft>
                          <a:spcPts val="400"/>
                        </a:spcAft>
                        <a:buFont typeface="+mj-lt"/>
                        <a:buAutoNum type="alphaLcParenBoth"/>
                      </a:pPr>
                      <a:r>
                        <a:rPr lang="en-US" sz="2000" b="0" dirty="0">
                          <a:effectLst/>
                          <a:latin typeface="+mn-lt"/>
                          <a:ea typeface="Times New Roman"/>
                        </a:rPr>
                        <a:t>MEC := MDTP field of the MNT entry;</a:t>
                      </a:r>
                    </a:p>
                    <a:p>
                      <a:pPr marL="800100" marR="0" lvl="1" indent="-342900" algn="just">
                        <a:lnSpc>
                          <a:spcPct val="125000"/>
                        </a:lnSpc>
                        <a:spcBef>
                          <a:spcPts val="400"/>
                        </a:spcBef>
                        <a:spcAft>
                          <a:spcPts val="400"/>
                        </a:spcAft>
                        <a:buFont typeface="+mj-lt"/>
                        <a:buAutoNum type="alphaLcParenBoth"/>
                      </a:pPr>
                      <a:r>
                        <a:rPr lang="en-US" sz="2000" b="0" dirty="0">
                          <a:effectLst/>
                          <a:latin typeface="+mn-lt"/>
                          <a:ea typeface="Times New Roman"/>
                        </a:rPr>
                        <a:t>Create </a:t>
                      </a:r>
                      <a:r>
                        <a:rPr lang="en-US" sz="2000" b="1" dirty="0">
                          <a:effectLst/>
                          <a:latin typeface="+mn-lt"/>
                          <a:ea typeface="Times New Roman"/>
                        </a:rPr>
                        <a:t>EVTAB</a:t>
                      </a:r>
                      <a:r>
                        <a:rPr lang="en-US" sz="2000" b="0" dirty="0">
                          <a:effectLst/>
                          <a:latin typeface="+mn-lt"/>
                          <a:ea typeface="Times New Roman"/>
                        </a:rPr>
                        <a:t> with #EV entries and set </a:t>
                      </a:r>
                      <a:r>
                        <a:rPr lang="en-US" sz="2000" b="0" dirty="0" err="1">
                          <a:effectLst/>
                          <a:latin typeface="+mn-lt"/>
                          <a:ea typeface="Times New Roman"/>
                        </a:rPr>
                        <a:t>EVTAB_ptr</a:t>
                      </a:r>
                      <a:r>
                        <a:rPr lang="en-US" sz="2000" b="0" dirty="0">
                          <a:effectLst/>
                          <a:latin typeface="+mn-lt"/>
                          <a:ea typeface="Times New Roman"/>
                        </a:rPr>
                        <a:t>.</a:t>
                      </a:r>
                    </a:p>
                    <a:p>
                      <a:pPr marL="800100" marR="0" lvl="1" indent="-342900" algn="just">
                        <a:lnSpc>
                          <a:spcPct val="125000"/>
                        </a:lnSpc>
                        <a:spcBef>
                          <a:spcPts val="400"/>
                        </a:spcBef>
                        <a:spcAft>
                          <a:spcPts val="400"/>
                        </a:spcAft>
                        <a:buFont typeface="+mj-lt"/>
                        <a:buAutoNum type="alphaLcParenBoth"/>
                      </a:pPr>
                      <a:r>
                        <a:rPr lang="en-US" sz="2000" b="0" dirty="0">
                          <a:effectLst/>
                          <a:latin typeface="+mn-lt"/>
                          <a:ea typeface="Times New Roman"/>
                        </a:rPr>
                        <a:t>Create </a:t>
                      </a:r>
                      <a:r>
                        <a:rPr lang="en-US" sz="2000" b="1" dirty="0">
                          <a:effectLst/>
                          <a:latin typeface="+mn-lt"/>
                          <a:ea typeface="Times New Roman"/>
                        </a:rPr>
                        <a:t>APTAB</a:t>
                      </a:r>
                      <a:r>
                        <a:rPr lang="en-US" sz="2000" b="0" dirty="0">
                          <a:effectLst/>
                          <a:latin typeface="+mn-lt"/>
                          <a:ea typeface="Times New Roman"/>
                        </a:rPr>
                        <a:t> with #PP+#KP entries and set </a:t>
                      </a:r>
                      <a:r>
                        <a:rPr lang="en-US" sz="2000" b="0" dirty="0" err="1">
                          <a:effectLst/>
                          <a:latin typeface="+mn-lt"/>
                          <a:ea typeface="Times New Roman"/>
                        </a:rPr>
                        <a:t>APTAB_ptr</a:t>
                      </a:r>
                      <a:r>
                        <a:rPr lang="en-US" sz="2000" b="0" dirty="0">
                          <a:effectLst/>
                          <a:latin typeface="+mn-lt"/>
                          <a:ea typeface="Times New Roman"/>
                        </a:rPr>
                        <a:t>.</a:t>
                      </a:r>
                    </a:p>
                    <a:p>
                      <a:pPr marL="800100" marR="0" lvl="1" indent="-342900" algn="just">
                        <a:lnSpc>
                          <a:spcPct val="125000"/>
                        </a:lnSpc>
                        <a:spcBef>
                          <a:spcPts val="400"/>
                        </a:spcBef>
                        <a:spcAft>
                          <a:spcPts val="400"/>
                        </a:spcAft>
                        <a:buFont typeface="+mj-lt"/>
                        <a:buAutoNum type="alphaLcParenBoth"/>
                      </a:pPr>
                      <a:r>
                        <a:rPr lang="en-US" sz="2000" b="0" dirty="0">
                          <a:effectLst/>
                          <a:latin typeface="+mn-lt"/>
                          <a:ea typeface="Times New Roman"/>
                        </a:rPr>
                        <a:t>Copy </a:t>
                      </a:r>
                      <a:r>
                        <a:rPr lang="en-US" sz="2000" b="1" dirty="0">
                          <a:effectLst/>
                          <a:latin typeface="+mn-lt"/>
                          <a:ea typeface="Times New Roman"/>
                        </a:rPr>
                        <a:t>keyboard parameter defaults </a:t>
                      </a:r>
                      <a:r>
                        <a:rPr lang="en-US" sz="2000" b="0" dirty="0">
                          <a:effectLst/>
                          <a:latin typeface="+mn-lt"/>
                          <a:ea typeface="Times New Roman"/>
                        </a:rPr>
                        <a:t>from the entries KPDTAB [KPDTP] … KPDTAB[KPDTP+#KP -1] into APTAB[#PP+1]… APTAB[#PP+#KP].</a:t>
                      </a:r>
                    </a:p>
                    <a:p>
                      <a:pPr marL="800100" marR="0" lvl="1" indent="-342900" algn="just">
                        <a:lnSpc>
                          <a:spcPct val="125000"/>
                        </a:lnSpc>
                        <a:spcBef>
                          <a:spcPts val="400"/>
                        </a:spcBef>
                        <a:spcAft>
                          <a:spcPts val="400"/>
                        </a:spcAft>
                        <a:buFont typeface="+mj-lt"/>
                        <a:buAutoNum type="alphaLcParenBoth"/>
                      </a:pPr>
                      <a:r>
                        <a:rPr lang="en-US" sz="2000" b="0" dirty="0">
                          <a:effectLst/>
                          <a:latin typeface="+mn-lt"/>
                          <a:ea typeface="Times New Roman"/>
                        </a:rPr>
                        <a:t>Process </a:t>
                      </a:r>
                      <a:r>
                        <a:rPr lang="en-US" sz="2000" b="1" dirty="0">
                          <a:effectLst/>
                          <a:latin typeface="+mn-lt"/>
                          <a:ea typeface="Times New Roman"/>
                        </a:rPr>
                        <a:t>Positional parameters </a:t>
                      </a:r>
                      <a:r>
                        <a:rPr lang="en-US" sz="2000" b="0" dirty="0">
                          <a:effectLst/>
                          <a:latin typeface="+mn-lt"/>
                          <a:ea typeface="Times New Roman"/>
                        </a:rPr>
                        <a:t>in the actual parameter list copy them into APTAB [1]… APTAB[#PP].</a:t>
                      </a:r>
                    </a:p>
                    <a:p>
                      <a:pPr marL="800100" marR="0" lvl="1" indent="-342900" algn="just">
                        <a:lnSpc>
                          <a:spcPct val="125000"/>
                        </a:lnSpc>
                        <a:spcBef>
                          <a:spcPts val="400"/>
                        </a:spcBef>
                        <a:spcAft>
                          <a:spcPts val="400"/>
                        </a:spcAft>
                        <a:buFont typeface="+mj-lt"/>
                        <a:buAutoNum type="alphaLcParenBoth"/>
                      </a:pPr>
                      <a:r>
                        <a:rPr lang="en-US" sz="2000" b="0" dirty="0">
                          <a:effectLst/>
                          <a:latin typeface="+mn-lt"/>
                          <a:ea typeface="Times New Roman"/>
                        </a:rPr>
                        <a:t>For keyword parameters in the actual parameter list Search the </a:t>
                      </a:r>
                      <a:r>
                        <a:rPr lang="en-US" sz="2000" b="1" dirty="0">
                          <a:effectLst/>
                          <a:latin typeface="+mn-lt"/>
                          <a:ea typeface="Times New Roman"/>
                        </a:rPr>
                        <a:t>keyword name in parameter name </a:t>
                      </a:r>
                      <a:r>
                        <a:rPr lang="en-US" sz="2000" b="0" dirty="0">
                          <a:effectLst/>
                          <a:latin typeface="+mn-lt"/>
                          <a:ea typeface="Times New Roman"/>
                        </a:rPr>
                        <a:t>field of KPDTAB [KPDTP]…  KPDTAB [KPDTP+#KP-1]. </a:t>
                      </a:r>
                    </a:p>
                  </a:txBody>
                  <a:tcPr marL="114300" marR="114300" marT="0" marB="0">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843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33200550"/>
              </p:ext>
            </p:extLst>
          </p:nvPr>
        </p:nvGraphicFramePr>
        <p:xfrm>
          <a:off x="601670" y="374900"/>
          <a:ext cx="8153400" cy="6109081"/>
        </p:xfrm>
        <a:graphic>
          <a:graphicData uri="http://schemas.openxmlformats.org/drawingml/2006/table">
            <a:tbl>
              <a:tblPr/>
              <a:tblGrid>
                <a:gridCol w="8153400">
                  <a:extLst>
                    <a:ext uri="{9D8B030D-6E8A-4147-A177-3AD203B41FA5}">
                      <a16:colId xmlns:a16="http://schemas.microsoft.com/office/drawing/2014/main" val="20000"/>
                    </a:ext>
                  </a:extLst>
                </a:gridCol>
              </a:tblGrid>
              <a:tr h="0">
                <a:tc>
                  <a:txBody>
                    <a:bodyPr/>
                    <a:lstStyle/>
                    <a:p>
                      <a:pPr marL="342900" marR="0" lvl="0" indent="-342900" algn="l">
                        <a:lnSpc>
                          <a:spcPct val="125000"/>
                        </a:lnSpc>
                        <a:spcBef>
                          <a:spcPts val="200"/>
                        </a:spcBef>
                        <a:spcAft>
                          <a:spcPts val="200"/>
                        </a:spcAft>
                        <a:buFont typeface="+mj-lt"/>
                        <a:buAutoNum type="arabicPeriod" startAt="2"/>
                      </a:pPr>
                      <a:r>
                        <a:rPr lang="en-US" sz="1800" b="1" dirty="0">
                          <a:effectLst/>
                          <a:latin typeface="+mn-lt"/>
                          <a:ea typeface="Times New Roman"/>
                        </a:rPr>
                        <a:t>While statement pointed by  MEC is not MEND statement </a:t>
                      </a:r>
                    </a:p>
                    <a:p>
                      <a:pPr marL="800100" marR="0" lvl="1" indent="-342900" algn="l">
                        <a:lnSpc>
                          <a:spcPct val="125000"/>
                        </a:lnSpc>
                        <a:spcBef>
                          <a:spcPts val="200"/>
                        </a:spcBef>
                        <a:spcAft>
                          <a:spcPts val="200"/>
                        </a:spcAft>
                        <a:buFont typeface="+mj-lt"/>
                        <a:buAutoNum type="alphaLcPeriod"/>
                      </a:pPr>
                      <a:r>
                        <a:rPr lang="en-US" sz="1800" b="0" dirty="0">
                          <a:effectLst/>
                          <a:latin typeface="+mn-lt"/>
                          <a:ea typeface="Times New Roman"/>
                        </a:rPr>
                        <a:t>If </a:t>
                      </a:r>
                      <a:r>
                        <a:rPr lang="en-US" sz="1800" b="1" dirty="0">
                          <a:effectLst/>
                          <a:latin typeface="+mn-lt"/>
                          <a:ea typeface="Times New Roman"/>
                        </a:rPr>
                        <a:t>a model statement </a:t>
                      </a:r>
                      <a:r>
                        <a:rPr lang="en-US" sz="1800" b="0" dirty="0">
                          <a:effectLst/>
                          <a:latin typeface="+mn-lt"/>
                          <a:ea typeface="Times New Roman"/>
                        </a:rPr>
                        <a:t>then</a:t>
                      </a:r>
                    </a:p>
                    <a:p>
                      <a:pPr marL="1314450" marR="0" lvl="2" indent="-400050" algn="l">
                        <a:lnSpc>
                          <a:spcPct val="125000"/>
                        </a:lnSpc>
                        <a:spcBef>
                          <a:spcPts val="200"/>
                        </a:spcBef>
                        <a:spcAft>
                          <a:spcPts val="200"/>
                        </a:spcAft>
                        <a:buFont typeface="+mj-lt"/>
                        <a:buAutoNum type="romanLcPeriod"/>
                      </a:pPr>
                      <a:r>
                        <a:rPr lang="en-US" sz="1800" b="0" dirty="0">
                          <a:effectLst/>
                          <a:latin typeface="+mn-lt"/>
                          <a:ea typeface="Times New Roman"/>
                        </a:rPr>
                        <a:t>Replace operands of the form (</a:t>
                      </a:r>
                      <a:r>
                        <a:rPr lang="en-US" sz="1800" b="0" dirty="0" err="1">
                          <a:effectLst/>
                          <a:latin typeface="+mn-lt"/>
                          <a:ea typeface="Times New Roman"/>
                        </a:rPr>
                        <a:t>P,#n</a:t>
                      </a:r>
                      <a:r>
                        <a:rPr lang="en-US" sz="1800" b="0" dirty="0">
                          <a:effectLst/>
                          <a:latin typeface="+mn-lt"/>
                          <a:ea typeface="Times New Roman"/>
                        </a:rPr>
                        <a:t>) and (E, #m) by values in APTAB [n]  and EVTAB [m] respectively.</a:t>
                      </a:r>
                    </a:p>
                    <a:p>
                      <a:pPr marL="1314450" marR="0" lvl="2" indent="-400050" algn="l">
                        <a:lnSpc>
                          <a:spcPct val="125000"/>
                        </a:lnSpc>
                        <a:spcBef>
                          <a:spcPts val="200"/>
                        </a:spcBef>
                        <a:spcAft>
                          <a:spcPts val="200"/>
                        </a:spcAft>
                        <a:buFont typeface="+mj-lt"/>
                        <a:buAutoNum type="romanLcPeriod"/>
                      </a:pPr>
                      <a:r>
                        <a:rPr lang="en-US" sz="1800" b="0" dirty="0">
                          <a:effectLst/>
                          <a:latin typeface="+mn-lt"/>
                          <a:ea typeface="Times New Roman"/>
                        </a:rPr>
                        <a:t>Output the generated statement.</a:t>
                      </a:r>
                    </a:p>
                    <a:p>
                      <a:pPr marL="1314450" marR="0" lvl="2" indent="-400050" algn="l">
                        <a:lnSpc>
                          <a:spcPct val="125000"/>
                        </a:lnSpc>
                        <a:spcBef>
                          <a:spcPts val="200"/>
                        </a:spcBef>
                        <a:spcAft>
                          <a:spcPts val="200"/>
                        </a:spcAft>
                        <a:buFont typeface="+mj-lt"/>
                        <a:buAutoNum type="romanLcPeriod"/>
                      </a:pPr>
                      <a:r>
                        <a:rPr lang="en-US" sz="1800" b="0" dirty="0">
                          <a:effectLst/>
                          <a:latin typeface="+mn-lt"/>
                          <a:ea typeface="Times New Roman"/>
                        </a:rPr>
                        <a:t>MEC :=MEC + 1;</a:t>
                      </a:r>
                    </a:p>
                    <a:p>
                      <a:pPr marL="800100" marR="0" lvl="1" indent="-342900" algn="l">
                        <a:lnSpc>
                          <a:spcPct val="125000"/>
                        </a:lnSpc>
                        <a:spcBef>
                          <a:spcPts val="200"/>
                        </a:spcBef>
                        <a:spcAft>
                          <a:spcPts val="200"/>
                        </a:spcAft>
                        <a:buFont typeface="+mj-lt"/>
                        <a:buAutoNum type="alphaLcPeriod"/>
                      </a:pPr>
                      <a:r>
                        <a:rPr lang="en-US" sz="1800" b="0" dirty="0">
                          <a:effectLst/>
                          <a:latin typeface="+mn-lt"/>
                          <a:ea typeface="Times New Roman"/>
                        </a:rPr>
                        <a:t>If </a:t>
                      </a:r>
                      <a:r>
                        <a:rPr lang="en-US" sz="1800" b="1" dirty="0">
                          <a:effectLst/>
                          <a:latin typeface="+mn-lt"/>
                          <a:ea typeface="Times New Roman"/>
                        </a:rPr>
                        <a:t>a SET statement </a:t>
                      </a:r>
                      <a:r>
                        <a:rPr lang="en-US" sz="1800" b="0" dirty="0">
                          <a:effectLst/>
                          <a:latin typeface="+mn-lt"/>
                          <a:ea typeface="Times New Roman"/>
                        </a:rPr>
                        <a:t>with the specification (E, #m) in the label field then</a:t>
                      </a:r>
                    </a:p>
                    <a:p>
                      <a:pPr marL="1314450" marR="0" lvl="2" indent="-400050" algn="l">
                        <a:lnSpc>
                          <a:spcPct val="125000"/>
                        </a:lnSpc>
                        <a:spcBef>
                          <a:spcPts val="200"/>
                        </a:spcBef>
                        <a:spcAft>
                          <a:spcPts val="200"/>
                        </a:spcAft>
                        <a:buFont typeface="+mj-lt"/>
                        <a:buAutoNum type="romanLcPeriod"/>
                      </a:pPr>
                      <a:r>
                        <a:rPr lang="en-US" sz="1800" b="0" dirty="0">
                          <a:effectLst/>
                          <a:latin typeface="+mn-lt"/>
                          <a:ea typeface="Times New Roman"/>
                        </a:rPr>
                        <a:t>Evaluate the expression in the operand field and set an appropriate Value in EVTAB [m].</a:t>
                      </a:r>
                    </a:p>
                    <a:p>
                      <a:pPr marL="1314450" marR="0" lvl="2" indent="-400050" algn="l">
                        <a:lnSpc>
                          <a:spcPct val="125000"/>
                        </a:lnSpc>
                        <a:spcBef>
                          <a:spcPts val="200"/>
                        </a:spcBef>
                        <a:spcAft>
                          <a:spcPts val="200"/>
                        </a:spcAft>
                        <a:buFont typeface="+mj-lt"/>
                        <a:buAutoNum type="romanLcPeriod"/>
                      </a:pPr>
                      <a:r>
                        <a:rPr lang="en-US" sz="1800" b="0" dirty="0">
                          <a:effectLst/>
                          <a:latin typeface="+mn-lt"/>
                          <a:ea typeface="Times New Roman"/>
                        </a:rPr>
                        <a:t>MEC := MEC + 1;</a:t>
                      </a:r>
                    </a:p>
                    <a:p>
                      <a:pPr marL="800100" marR="0" lvl="1" indent="-342900" algn="l">
                        <a:lnSpc>
                          <a:spcPct val="125000"/>
                        </a:lnSpc>
                        <a:spcBef>
                          <a:spcPts val="200"/>
                        </a:spcBef>
                        <a:spcAft>
                          <a:spcPts val="200"/>
                        </a:spcAft>
                        <a:buFont typeface="+mj-lt"/>
                        <a:buAutoNum type="alphaLcPeriod"/>
                      </a:pPr>
                      <a:r>
                        <a:rPr lang="en-US" sz="1800" b="0" dirty="0">
                          <a:effectLst/>
                          <a:latin typeface="+mn-lt"/>
                          <a:ea typeface="Times New Roman"/>
                        </a:rPr>
                        <a:t>If </a:t>
                      </a:r>
                      <a:r>
                        <a:rPr lang="en-US" sz="1800" b="1" dirty="0">
                          <a:effectLst/>
                          <a:latin typeface="+mn-lt"/>
                          <a:ea typeface="Times New Roman"/>
                        </a:rPr>
                        <a:t>an AGO statement </a:t>
                      </a:r>
                      <a:r>
                        <a:rPr lang="en-US" sz="1800" b="0" dirty="0">
                          <a:effectLst/>
                          <a:latin typeface="+mn-lt"/>
                          <a:ea typeface="Times New Roman"/>
                        </a:rPr>
                        <a:t>with (S,#s) in operand field then </a:t>
                      </a:r>
                    </a:p>
                    <a:p>
                      <a:pPr marL="1371600" marR="0" lvl="1" algn="l">
                        <a:lnSpc>
                          <a:spcPct val="125000"/>
                        </a:lnSpc>
                        <a:spcBef>
                          <a:spcPts val="200"/>
                        </a:spcBef>
                        <a:spcAft>
                          <a:spcPts val="200"/>
                        </a:spcAft>
                      </a:pPr>
                      <a:r>
                        <a:rPr lang="en-US" sz="1800" b="0" dirty="0">
                          <a:effectLst/>
                          <a:latin typeface="+mn-lt"/>
                          <a:ea typeface="Times New Roman"/>
                        </a:rPr>
                        <a:t>MEC := SSTAB[SSTP+s -1];</a:t>
                      </a:r>
                    </a:p>
                    <a:p>
                      <a:pPr marL="800100" marR="0" lvl="1" indent="-342900" algn="l">
                        <a:lnSpc>
                          <a:spcPct val="125000"/>
                        </a:lnSpc>
                        <a:spcBef>
                          <a:spcPts val="200"/>
                        </a:spcBef>
                        <a:spcAft>
                          <a:spcPts val="200"/>
                        </a:spcAft>
                        <a:buFont typeface="+mj-lt"/>
                        <a:buAutoNum type="alphaLcPeriod" startAt="4"/>
                      </a:pPr>
                      <a:r>
                        <a:rPr lang="en-US" sz="1800" b="0" dirty="0">
                          <a:effectLst/>
                          <a:latin typeface="+mn-lt"/>
                          <a:ea typeface="Times New Roman"/>
                        </a:rPr>
                        <a:t>If </a:t>
                      </a:r>
                      <a:r>
                        <a:rPr lang="en-US" sz="1800" b="1" dirty="0">
                          <a:effectLst/>
                          <a:latin typeface="+mn-lt"/>
                          <a:ea typeface="Times New Roman"/>
                        </a:rPr>
                        <a:t>an AIF statement </a:t>
                      </a:r>
                      <a:r>
                        <a:rPr lang="en-US" sz="1800" b="0" dirty="0">
                          <a:effectLst/>
                          <a:latin typeface="+mn-lt"/>
                          <a:ea typeface="Times New Roman"/>
                        </a:rPr>
                        <a:t>with (S,#s) in operand field then </a:t>
                      </a:r>
                    </a:p>
                    <a:p>
                      <a:pPr marL="914400" marR="0" lvl="1" algn="l">
                        <a:lnSpc>
                          <a:spcPct val="125000"/>
                        </a:lnSpc>
                        <a:spcBef>
                          <a:spcPts val="200"/>
                        </a:spcBef>
                        <a:spcAft>
                          <a:spcPts val="200"/>
                        </a:spcAft>
                      </a:pPr>
                      <a:r>
                        <a:rPr lang="en-US" sz="1800" b="0" dirty="0">
                          <a:effectLst/>
                          <a:latin typeface="+mn-lt"/>
                          <a:ea typeface="Times New Roman"/>
                        </a:rPr>
                        <a:t>If condition in the AIF statement Is true then</a:t>
                      </a:r>
                    </a:p>
                    <a:p>
                      <a:pPr marL="914400" marR="0" lvl="1" algn="l">
                        <a:lnSpc>
                          <a:spcPct val="125000"/>
                        </a:lnSpc>
                        <a:spcBef>
                          <a:spcPts val="200"/>
                        </a:spcBef>
                        <a:spcAft>
                          <a:spcPts val="200"/>
                        </a:spcAft>
                      </a:pPr>
                      <a:r>
                        <a:rPr lang="en-US" sz="1800" b="0" dirty="0">
                          <a:effectLst/>
                          <a:latin typeface="+mn-lt"/>
                          <a:ea typeface="Times New Roman"/>
                        </a:rPr>
                        <a:t>	MEC := SSTAB [SSTP+s - 1</a:t>
                      </a:r>
                      <a:r>
                        <a:rPr lang="en-US" sz="1800" b="0" dirty="0" smtClean="0">
                          <a:effectLst/>
                          <a:latin typeface="+mn-lt"/>
                          <a:ea typeface="Times New Roman"/>
                        </a:rPr>
                        <a:t>];</a:t>
                      </a:r>
                    </a:p>
                    <a:p>
                      <a:pPr marL="800100" marR="0" lvl="0" indent="-342900" algn="l">
                        <a:lnSpc>
                          <a:spcPct val="125000"/>
                        </a:lnSpc>
                        <a:spcBef>
                          <a:spcPts val="400"/>
                        </a:spcBef>
                        <a:spcAft>
                          <a:spcPts val="400"/>
                        </a:spcAft>
                        <a:buFont typeface="+mj-lt"/>
                        <a:buAutoNum type="arabicPeriod" startAt="3"/>
                      </a:pPr>
                      <a:r>
                        <a:rPr lang="en-US" sz="1600" b="1" dirty="0" smtClean="0">
                          <a:solidFill>
                            <a:srgbClr val="FF0000"/>
                          </a:solidFill>
                          <a:effectLst/>
                          <a:latin typeface="Verdana"/>
                          <a:ea typeface="Times New Roman"/>
                          <a:cs typeface="Times New Roman"/>
                        </a:rPr>
                        <a:t>Exit From macro expansion.</a:t>
                      </a:r>
                      <a:r>
                        <a:rPr lang="en-US" sz="1600" b="1" baseline="0" dirty="0" smtClean="0">
                          <a:solidFill>
                            <a:srgbClr val="FF0000"/>
                          </a:solidFill>
                          <a:effectLst/>
                          <a:latin typeface="+mn-lt"/>
                          <a:ea typeface="Times New Roman"/>
                        </a:rPr>
                        <a:t> </a:t>
                      </a:r>
                      <a:endParaRPr lang="en-US" sz="1600" b="1" dirty="0">
                        <a:solidFill>
                          <a:srgbClr val="FF0000"/>
                        </a:solidFill>
                        <a:effectLst/>
                        <a:latin typeface="+mn-lt"/>
                        <a:ea typeface="Times New Roman"/>
                      </a:endParaRPr>
                    </a:p>
                  </a:txBody>
                  <a:tcPr marL="114300" marR="114300" marT="0" marB="0">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1432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functions of Macro Processor</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Draw a flow </a:t>
            </a:r>
            <a:r>
              <a:rPr lang="en-US" dirty="0"/>
              <a:t>chart </a:t>
            </a:r>
            <a:r>
              <a:rPr lang="en-US" dirty="0" smtClean="0"/>
              <a:t>and explain:  </a:t>
            </a:r>
            <a:r>
              <a:rPr lang="en-US" dirty="0"/>
              <a:t>Processing Macro </a:t>
            </a:r>
            <a:r>
              <a:rPr lang="en-US" dirty="0" smtClean="0"/>
              <a:t>Definition Algorithm (HW).</a:t>
            </a:r>
          </a:p>
          <a:p>
            <a:pPr marL="457200" indent="-457200">
              <a:buFont typeface="+mj-lt"/>
              <a:buAutoNum type="arabicPeriod"/>
            </a:pPr>
            <a:endParaRPr lang="en-US" dirty="0"/>
          </a:p>
          <a:p>
            <a:pPr marL="457200" indent="-457200">
              <a:buFont typeface="+mj-lt"/>
              <a:buAutoNum type="arabicPeriod"/>
            </a:pPr>
            <a:r>
              <a:rPr lang="en-US" dirty="0"/>
              <a:t>Draw a flow chart </a:t>
            </a:r>
            <a:r>
              <a:rPr lang="en-US" smtClean="0"/>
              <a:t>and explain:  </a:t>
            </a:r>
            <a:r>
              <a:rPr lang="en-US" dirty="0"/>
              <a:t>Macro Expansion </a:t>
            </a:r>
            <a:r>
              <a:rPr lang="en-US" dirty="0" smtClean="0"/>
              <a:t>Algorithm </a:t>
            </a:r>
            <a:r>
              <a:rPr lang="en-US" dirty="0"/>
              <a:t>(HW</a:t>
            </a:r>
            <a:r>
              <a:rPr lang="en-US" dirty="0" smtClean="0"/>
              <a:t>).</a:t>
            </a: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5702911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Macro Assembler</a:t>
            </a:r>
          </a:p>
        </p:txBody>
      </p:sp>
      <p:sp>
        <p:nvSpPr>
          <p:cNvPr id="3" name="Content Placeholder 2"/>
          <p:cNvSpPr>
            <a:spLocks noGrp="1"/>
          </p:cNvSpPr>
          <p:nvPr>
            <p:ph idx="1"/>
          </p:nvPr>
        </p:nvSpPr>
        <p:spPr/>
        <p:txBody>
          <a:bodyPr/>
          <a:lstStyle/>
          <a:p>
            <a:r>
              <a:rPr lang="en-US" dirty="0"/>
              <a:t>A macro processor is functionally </a:t>
            </a:r>
            <a:r>
              <a:rPr lang="en-US" dirty="0">
                <a:solidFill>
                  <a:srgbClr val="FF0000"/>
                </a:solidFill>
              </a:rPr>
              <a:t>independent of the assembler</a:t>
            </a:r>
            <a:r>
              <a:rPr lang="en-US" dirty="0"/>
              <a:t>, and the output of the macro processor will be a part of the input into the assembler. </a:t>
            </a:r>
          </a:p>
          <a:p>
            <a:endParaRPr lang="en-US" dirty="0" smtClean="0"/>
          </a:p>
          <a:p>
            <a:r>
              <a:rPr lang="en-US" dirty="0" smtClean="0"/>
              <a:t>A </a:t>
            </a:r>
            <a:r>
              <a:rPr lang="en-US" dirty="0"/>
              <a:t>macro processor, similar to any other assembler, </a:t>
            </a:r>
            <a:r>
              <a:rPr lang="en-US" dirty="0">
                <a:solidFill>
                  <a:srgbClr val="FF0000"/>
                </a:solidFill>
              </a:rPr>
              <a:t>scans and processes statements. </a:t>
            </a:r>
          </a:p>
          <a:p>
            <a:endParaRPr lang="en-US" dirty="0" smtClean="0"/>
          </a:p>
          <a:p>
            <a:r>
              <a:rPr lang="en-US" dirty="0" smtClean="0"/>
              <a:t>Often</a:t>
            </a:r>
            <a:r>
              <a:rPr lang="en-US" dirty="0"/>
              <a:t>, the use of a separate macro processor for handling macro instructions leads to </a:t>
            </a:r>
            <a:r>
              <a:rPr lang="en-US" dirty="0">
                <a:solidFill>
                  <a:srgbClr val="FF0000"/>
                </a:solidFill>
              </a:rPr>
              <a:t>less efficient program translation </a:t>
            </a:r>
            <a:r>
              <a:rPr lang="en-US" dirty="0"/>
              <a:t>because many functions are duplicated by the assembler and macro processor. </a:t>
            </a:r>
          </a:p>
          <a:p>
            <a:endParaRPr lang="en-US" dirty="0"/>
          </a:p>
        </p:txBody>
      </p:sp>
    </p:spTree>
    <p:extLst>
      <p:ext uri="{BB962C8B-B14F-4D97-AF65-F5344CB8AC3E}">
        <p14:creationId xmlns:p14="http://schemas.microsoft.com/office/powerpoint/2010/main" val="280745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Macro Assembler</a:t>
            </a:r>
          </a:p>
        </p:txBody>
      </p:sp>
      <p:sp>
        <p:nvSpPr>
          <p:cNvPr id="3" name="Content Placeholder 2"/>
          <p:cNvSpPr>
            <a:spLocks noGrp="1"/>
          </p:cNvSpPr>
          <p:nvPr>
            <p:ph idx="1"/>
          </p:nvPr>
        </p:nvSpPr>
        <p:spPr/>
        <p:txBody>
          <a:bodyPr/>
          <a:lstStyle/>
          <a:p>
            <a:r>
              <a:rPr lang="en-US" dirty="0"/>
              <a:t>To overcome efficiency issues and avoid duplicate work by the assembler, the </a:t>
            </a:r>
            <a:r>
              <a:rPr lang="en-US" dirty="0">
                <a:solidFill>
                  <a:srgbClr val="FF0000"/>
                </a:solidFill>
              </a:rPr>
              <a:t>macro processor is generally implemented </a:t>
            </a:r>
            <a:r>
              <a:rPr lang="en-US" dirty="0"/>
              <a:t>within pass 1 of the assembler. </a:t>
            </a:r>
          </a:p>
          <a:p>
            <a:endParaRPr lang="en-US" dirty="0" smtClean="0"/>
          </a:p>
          <a:p>
            <a:r>
              <a:rPr lang="en-US" dirty="0" smtClean="0"/>
              <a:t>The </a:t>
            </a:r>
            <a:r>
              <a:rPr lang="en-US" dirty="0"/>
              <a:t>integration of macro processor and assembler is often referred to as </a:t>
            </a:r>
            <a:r>
              <a:rPr lang="en-US" dirty="0">
                <a:solidFill>
                  <a:srgbClr val="FF0000"/>
                </a:solidFill>
              </a:rPr>
              <a:t>macro assembler</a:t>
            </a:r>
            <a:r>
              <a:rPr lang="en-US" dirty="0"/>
              <a:t>. </a:t>
            </a:r>
          </a:p>
          <a:p>
            <a:endParaRPr lang="en-US" dirty="0" smtClean="0"/>
          </a:p>
          <a:p>
            <a:r>
              <a:rPr lang="en-US" dirty="0" smtClean="0"/>
              <a:t>Such </a:t>
            </a:r>
            <a:r>
              <a:rPr lang="en-US" dirty="0"/>
              <a:t>implementations will help in eliminating the overheads of creating intermediate files, thus </a:t>
            </a:r>
            <a:r>
              <a:rPr lang="en-US" dirty="0">
                <a:solidFill>
                  <a:srgbClr val="FF0000"/>
                </a:solidFill>
              </a:rPr>
              <a:t>improving the performance </a:t>
            </a:r>
            <a:r>
              <a:rPr lang="en-US" dirty="0"/>
              <a:t>of integration by combining similar functions.</a:t>
            </a:r>
          </a:p>
          <a:p>
            <a:endParaRPr lang="en-US" dirty="0"/>
          </a:p>
        </p:txBody>
      </p:sp>
    </p:spTree>
    <p:extLst>
      <p:ext uri="{BB962C8B-B14F-4D97-AF65-F5344CB8AC3E}">
        <p14:creationId xmlns:p14="http://schemas.microsoft.com/office/powerpoint/2010/main" val="417649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Macro Assembler</a:t>
            </a:r>
          </a:p>
        </p:txBody>
      </p:sp>
      <p:graphicFrame>
        <p:nvGraphicFramePr>
          <p:cNvPr id="4" name="Table 3"/>
          <p:cNvGraphicFramePr>
            <a:graphicFrameLocks noGrp="1"/>
          </p:cNvGraphicFramePr>
          <p:nvPr>
            <p:extLst>
              <p:ext uri="{D42A27DB-BD31-4B8C-83A1-F6EECF244321}">
                <p14:modId xmlns:p14="http://schemas.microsoft.com/office/powerpoint/2010/main" val="2077757971"/>
              </p:ext>
            </p:extLst>
          </p:nvPr>
        </p:nvGraphicFramePr>
        <p:xfrm>
          <a:off x="190500" y="1143000"/>
          <a:ext cx="4152900" cy="396240"/>
        </p:xfrm>
        <a:graphic>
          <a:graphicData uri="http://schemas.openxmlformats.org/drawingml/2006/table">
            <a:tbl>
              <a:tblPr firstRow="1" bandRow="1">
                <a:tableStyleId>{0E3FDE45-AF77-4B5C-9715-49D594BDF05E}</a:tableStyleId>
              </a:tblPr>
              <a:tblGrid>
                <a:gridCol w="4152900">
                  <a:extLst>
                    <a:ext uri="{9D8B030D-6E8A-4147-A177-3AD203B41FA5}">
                      <a16:colId xmlns:a16="http://schemas.microsoft.com/office/drawing/2014/main" val="4049885404"/>
                    </a:ext>
                  </a:extLst>
                </a:gridCol>
              </a:tblGrid>
              <a:tr h="370840">
                <a:tc>
                  <a:txBody>
                    <a:bodyPr/>
                    <a:lstStyle/>
                    <a:p>
                      <a:pPr algn="ctr"/>
                      <a:r>
                        <a:rPr lang="en-US" sz="2000" dirty="0" smtClean="0">
                          <a:solidFill>
                            <a:schemeClr val="accent3">
                              <a:lumMod val="50000"/>
                            </a:schemeClr>
                          </a:solidFill>
                        </a:rPr>
                        <a:t>Advantages of a macro assembler </a:t>
                      </a:r>
                    </a:p>
                  </a:txBody>
                  <a:tcPr/>
                </a:tc>
                <a:extLst>
                  <a:ext uri="{0D108BD9-81ED-4DB2-BD59-A6C34878D82A}">
                    <a16:rowId xmlns:a16="http://schemas.microsoft.com/office/drawing/2014/main" val="4119587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17174582"/>
              </p:ext>
            </p:extLst>
          </p:nvPr>
        </p:nvGraphicFramePr>
        <p:xfrm>
          <a:off x="4786745" y="1143000"/>
          <a:ext cx="4152900" cy="396240"/>
        </p:xfrm>
        <a:graphic>
          <a:graphicData uri="http://schemas.openxmlformats.org/drawingml/2006/table">
            <a:tbl>
              <a:tblPr firstRow="1" bandRow="1">
                <a:tableStyleId>{0E3FDE45-AF77-4B5C-9715-49D594BDF05E}</a:tableStyleId>
              </a:tblPr>
              <a:tblGrid>
                <a:gridCol w="4152900">
                  <a:extLst>
                    <a:ext uri="{9D8B030D-6E8A-4147-A177-3AD203B41FA5}">
                      <a16:colId xmlns:a16="http://schemas.microsoft.com/office/drawing/2014/main" val="4049885404"/>
                    </a:ext>
                  </a:extLst>
                </a:gridCol>
              </a:tblGrid>
              <a:tr h="370840">
                <a:tc>
                  <a:txBody>
                    <a:bodyPr/>
                    <a:lstStyle/>
                    <a:p>
                      <a:pPr algn="ctr"/>
                      <a:r>
                        <a:rPr lang="en-US" sz="2000" dirty="0" smtClean="0">
                          <a:solidFill>
                            <a:srgbClr val="C00000"/>
                          </a:solidFill>
                        </a:rPr>
                        <a:t>Disadvantages of a macro assembler</a:t>
                      </a:r>
                      <a:r>
                        <a:rPr lang="en-US" sz="2000" baseline="0" dirty="0" smtClean="0">
                          <a:solidFill>
                            <a:srgbClr val="C00000"/>
                          </a:solidFill>
                        </a:rPr>
                        <a:t> </a:t>
                      </a:r>
                      <a:endParaRPr lang="en-US" sz="2000" dirty="0">
                        <a:solidFill>
                          <a:srgbClr val="C00000"/>
                        </a:solidFill>
                      </a:endParaRPr>
                    </a:p>
                  </a:txBody>
                  <a:tcPr/>
                </a:tc>
                <a:extLst>
                  <a:ext uri="{0D108BD9-81ED-4DB2-BD59-A6C34878D82A}">
                    <a16:rowId xmlns:a16="http://schemas.microsoft.com/office/drawing/2014/main" val="411958701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06309948"/>
              </p:ext>
            </p:extLst>
          </p:nvPr>
        </p:nvGraphicFramePr>
        <p:xfrm>
          <a:off x="152400" y="1737360"/>
          <a:ext cx="4152900" cy="7010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It ensures that </a:t>
                      </a:r>
                      <a:r>
                        <a:rPr lang="en-US" sz="2000" dirty="0" smtClean="0">
                          <a:solidFill>
                            <a:schemeClr val="accent1"/>
                          </a:solidFill>
                        </a:rPr>
                        <a:t>many functions need not be</a:t>
                      </a:r>
                      <a:r>
                        <a:rPr lang="en-US" sz="2000" dirty="0" smtClean="0"/>
                        <a:t> implemented twice.</a:t>
                      </a:r>
                    </a:p>
                  </a:txBody>
                  <a:tcPr>
                    <a:noFill/>
                  </a:tcPr>
                </a:tc>
                <a:extLst>
                  <a:ext uri="{0D108BD9-81ED-4DB2-BD59-A6C34878D82A}">
                    <a16:rowId xmlns:a16="http://schemas.microsoft.com/office/drawing/2014/main" val="411958701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29017687"/>
              </p:ext>
            </p:extLst>
          </p:nvPr>
        </p:nvGraphicFramePr>
        <p:xfrm>
          <a:off x="152400" y="2651760"/>
          <a:ext cx="4152900" cy="13106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Results in fewer overheads because many functions are combined and </a:t>
                      </a:r>
                      <a:r>
                        <a:rPr lang="en-US" sz="2000" dirty="0" smtClean="0">
                          <a:solidFill>
                            <a:schemeClr val="accent1"/>
                          </a:solidFill>
                        </a:rPr>
                        <a:t>do not need to create </a:t>
                      </a:r>
                      <a:r>
                        <a:rPr lang="en-US" sz="2000" dirty="0" smtClean="0"/>
                        <a:t>intermediate (temporary) files.</a:t>
                      </a:r>
                    </a:p>
                  </a:txBody>
                  <a:tcPr>
                    <a:noFill/>
                  </a:tcPr>
                </a:tc>
                <a:extLst>
                  <a:ext uri="{0D108BD9-81ED-4DB2-BD59-A6C34878D82A}">
                    <a16:rowId xmlns:a16="http://schemas.microsoft.com/office/drawing/2014/main" val="411958701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08100037"/>
              </p:ext>
            </p:extLst>
          </p:nvPr>
        </p:nvGraphicFramePr>
        <p:xfrm>
          <a:off x="190500" y="4175760"/>
          <a:ext cx="4152900" cy="13106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It offers </a:t>
                      </a:r>
                      <a:r>
                        <a:rPr lang="en-US" sz="2000" dirty="0" smtClean="0">
                          <a:solidFill>
                            <a:schemeClr val="accent1"/>
                          </a:solidFill>
                        </a:rPr>
                        <a:t>more flexibility </a:t>
                      </a:r>
                      <a:r>
                        <a:rPr lang="en-US" sz="2000" dirty="0" smtClean="0"/>
                        <a:t>in programming and allows the use of all assembler features in combination with macros.</a:t>
                      </a:r>
                    </a:p>
                  </a:txBody>
                  <a:tcPr>
                    <a:noFill/>
                  </a:tcPr>
                </a:tc>
                <a:extLst>
                  <a:ext uri="{0D108BD9-81ED-4DB2-BD59-A6C34878D82A}">
                    <a16:rowId xmlns:a16="http://schemas.microsoft.com/office/drawing/2014/main" val="411958701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8995345"/>
              </p:ext>
            </p:extLst>
          </p:nvPr>
        </p:nvGraphicFramePr>
        <p:xfrm>
          <a:off x="4786745" y="1723505"/>
          <a:ext cx="4152900" cy="16154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The resulting pass by combining macro processing and pass 1 of the assembler </a:t>
                      </a:r>
                      <a:r>
                        <a:rPr lang="en-US" sz="2000" dirty="0" smtClean="0">
                          <a:solidFill>
                            <a:schemeClr val="accent1"/>
                          </a:solidFill>
                        </a:rPr>
                        <a:t>may be too large </a:t>
                      </a:r>
                      <a:r>
                        <a:rPr lang="en-US" sz="2000" dirty="0" smtClean="0"/>
                        <a:t>and sometimes suffer from </a:t>
                      </a:r>
                      <a:r>
                        <a:rPr lang="en-US" sz="2000" dirty="0" smtClean="0">
                          <a:solidFill>
                            <a:schemeClr val="accent1"/>
                          </a:solidFill>
                        </a:rPr>
                        <a:t>core memory problems.</a:t>
                      </a:r>
                    </a:p>
                  </a:txBody>
                  <a:tcPr>
                    <a:noFill/>
                  </a:tcPr>
                </a:tc>
                <a:extLst>
                  <a:ext uri="{0D108BD9-81ED-4DB2-BD59-A6C34878D82A}">
                    <a16:rowId xmlns:a16="http://schemas.microsoft.com/office/drawing/2014/main" val="411958701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51868005"/>
              </p:ext>
            </p:extLst>
          </p:nvPr>
        </p:nvGraphicFramePr>
        <p:xfrm>
          <a:off x="4800600" y="3718560"/>
          <a:ext cx="4152900" cy="1615440"/>
        </p:xfrm>
        <a:graphic>
          <a:graphicData uri="http://schemas.openxmlformats.org/drawingml/2006/table">
            <a:tbl>
              <a:tblPr firstRow="1" bandRow="1">
                <a:tableStyleId>{3B4B98B0-60AC-42C2-AFA5-B58CD77FA1E5}</a:tableStyleId>
              </a:tblPr>
              <a:tblGrid>
                <a:gridCol w="4152900">
                  <a:extLst>
                    <a:ext uri="{9D8B030D-6E8A-4147-A177-3AD203B41FA5}">
                      <a16:colId xmlns:a16="http://schemas.microsoft.com/office/drawing/2014/main" val="4049885404"/>
                    </a:ext>
                  </a:extLst>
                </a:gridCol>
              </a:tblGrid>
              <a:tr h="370840">
                <a:tc>
                  <a:txBody>
                    <a:bodyPr/>
                    <a:lstStyle/>
                    <a:p>
                      <a:pPr algn="just"/>
                      <a:r>
                        <a:rPr lang="en-US" sz="2000" dirty="0" smtClean="0"/>
                        <a:t>The combination of macro processor pass 0 and pass I may sometimes </a:t>
                      </a:r>
                      <a:r>
                        <a:rPr lang="en-US" sz="2000" dirty="0" smtClean="0">
                          <a:solidFill>
                            <a:schemeClr val="accent1"/>
                          </a:solidFill>
                        </a:rPr>
                        <a:t>increase the complexity </a:t>
                      </a:r>
                      <a:r>
                        <a:rPr lang="en-US" sz="2000" dirty="0" smtClean="0"/>
                        <a:t>of program translation, which may not be desired.</a:t>
                      </a:r>
                    </a:p>
                  </a:txBody>
                  <a:tcPr>
                    <a:noFill/>
                  </a:tcPr>
                </a:tc>
                <a:extLst>
                  <a:ext uri="{0D108BD9-81ED-4DB2-BD59-A6C34878D82A}">
                    <a16:rowId xmlns:a16="http://schemas.microsoft.com/office/drawing/2014/main" val="4119587016"/>
                  </a:ext>
                </a:extLst>
              </a:tr>
            </a:tbl>
          </a:graphicData>
        </a:graphic>
      </p:graphicFrame>
    </p:spTree>
    <p:extLst>
      <p:ext uri="{BB962C8B-B14F-4D97-AF65-F5344CB8AC3E}">
        <p14:creationId xmlns:p14="http://schemas.microsoft.com/office/powerpoint/2010/main" val="177431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Macro Assembler</a:t>
            </a:r>
          </a:p>
        </p:txBody>
      </p:sp>
      <p:sp>
        <p:nvSpPr>
          <p:cNvPr id="3" name="Content Placeholder 2"/>
          <p:cNvSpPr>
            <a:spLocks noGrp="1"/>
          </p:cNvSpPr>
          <p:nvPr>
            <p:ph idx="1"/>
          </p:nvPr>
        </p:nvSpPr>
        <p:spPr/>
        <p:txBody>
          <a:bodyPr/>
          <a:lstStyle/>
          <a:p>
            <a:r>
              <a:rPr lang="en-US" dirty="0"/>
              <a:t>The assembler will be in one of the three modes:</a:t>
            </a:r>
          </a:p>
          <a:p>
            <a:pPr marL="914400" lvl="1" indent="-457200">
              <a:buFont typeface="+mj-lt"/>
              <a:buAutoNum type="arabicPeriod"/>
            </a:pPr>
            <a:r>
              <a:rPr lang="en-US" dirty="0"/>
              <a:t>In the </a:t>
            </a:r>
            <a:r>
              <a:rPr lang="en-US" dirty="0">
                <a:solidFill>
                  <a:schemeClr val="accent1"/>
                </a:solidFill>
              </a:rPr>
              <a:t>normal mode</a:t>
            </a:r>
            <a:r>
              <a:rPr lang="en-US" dirty="0"/>
              <a:t>, the assembler will read statement lines from the source file and write them to the new source file. There is no translation or any change in the statements. </a:t>
            </a:r>
          </a:p>
          <a:p>
            <a:pPr marL="914400" lvl="1" indent="-457200">
              <a:buFont typeface="+mj-lt"/>
              <a:buAutoNum type="arabicPeriod"/>
            </a:pPr>
            <a:r>
              <a:rPr lang="en-US" dirty="0"/>
              <a:t>In the </a:t>
            </a:r>
            <a:r>
              <a:rPr lang="en-US" dirty="0">
                <a:solidFill>
                  <a:schemeClr val="accent1"/>
                </a:solidFill>
              </a:rPr>
              <a:t>macro definition mode</a:t>
            </a:r>
            <a:r>
              <a:rPr lang="en-US" dirty="0"/>
              <a:t>, the assembler will continuously copy the source file to the MDT. </a:t>
            </a:r>
          </a:p>
          <a:p>
            <a:pPr marL="914400" lvl="1" indent="-457200">
              <a:buFont typeface="+mj-lt"/>
              <a:buAutoNum type="arabicPeriod"/>
            </a:pPr>
            <a:r>
              <a:rPr lang="en-US" dirty="0"/>
              <a:t>In the </a:t>
            </a:r>
            <a:r>
              <a:rPr lang="en-US" dirty="0">
                <a:solidFill>
                  <a:schemeClr val="accent1"/>
                </a:solidFill>
              </a:rPr>
              <a:t>macro expansion mode</a:t>
            </a:r>
            <a:r>
              <a:rPr lang="en-US" dirty="0"/>
              <a:t>, the assembler will read statements from the MDT, substitute parameters, and write them to the new source file. Nested macros can be implemented using the Definition and Expansion (DE) mode. </a:t>
            </a:r>
          </a:p>
          <a:p>
            <a:endParaRPr lang="en-US" dirty="0"/>
          </a:p>
          <a:p>
            <a:endParaRPr lang="en-US" dirty="0"/>
          </a:p>
        </p:txBody>
      </p:sp>
    </p:spTree>
    <p:extLst>
      <p:ext uri="{BB962C8B-B14F-4D97-AF65-F5344CB8AC3E}">
        <p14:creationId xmlns:p14="http://schemas.microsoft.com/office/powerpoint/2010/main" val="214054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Definition and Call</a:t>
            </a:r>
          </a:p>
        </p:txBody>
      </p:sp>
      <p:sp>
        <p:nvSpPr>
          <p:cNvPr id="3" name="Content Placeholder 2"/>
          <p:cNvSpPr>
            <a:spLocks noGrp="1"/>
          </p:cNvSpPr>
          <p:nvPr>
            <p:ph idx="1"/>
          </p:nvPr>
        </p:nvSpPr>
        <p:spPr/>
        <p:txBody>
          <a:bodyPr>
            <a:normAutofit/>
          </a:bodyPr>
          <a:lstStyle/>
          <a:p>
            <a:r>
              <a:rPr lang="en-US" dirty="0"/>
              <a:t>A macro consists of </a:t>
            </a:r>
            <a:endParaRPr lang="en-US" dirty="0" smtClean="0"/>
          </a:p>
          <a:p>
            <a:pPr marL="971550" lvl="1" indent="-514350">
              <a:buFont typeface="+mj-lt"/>
              <a:buAutoNum type="romanLcPeriod"/>
            </a:pPr>
            <a:r>
              <a:rPr lang="en-US" dirty="0" smtClean="0"/>
              <a:t>a </a:t>
            </a:r>
            <a:r>
              <a:rPr lang="en-US" b="1" dirty="0" smtClean="0">
                <a:solidFill>
                  <a:srgbClr val="FF0000"/>
                </a:solidFill>
              </a:rPr>
              <a:t>macro name</a:t>
            </a:r>
            <a:r>
              <a:rPr lang="en-US" dirty="0"/>
              <a:t>, </a:t>
            </a:r>
            <a:endParaRPr lang="en-US" dirty="0" smtClean="0"/>
          </a:p>
          <a:p>
            <a:pPr marL="971550" lvl="1" indent="-514350">
              <a:buFont typeface="+mj-lt"/>
              <a:buAutoNum type="romanLcPeriod"/>
            </a:pPr>
            <a:r>
              <a:rPr lang="en-US" dirty="0" smtClean="0"/>
              <a:t>a </a:t>
            </a:r>
            <a:r>
              <a:rPr lang="en-US" dirty="0"/>
              <a:t>set of </a:t>
            </a:r>
            <a:r>
              <a:rPr lang="en-US" b="1" dirty="0">
                <a:solidFill>
                  <a:srgbClr val="FF0000"/>
                </a:solidFill>
              </a:rPr>
              <a:t>formal parameters</a:t>
            </a:r>
            <a:r>
              <a:rPr lang="en-US" dirty="0"/>
              <a:t>, </a:t>
            </a:r>
            <a:endParaRPr lang="en-US" dirty="0" smtClean="0"/>
          </a:p>
          <a:p>
            <a:pPr marL="971550" lvl="1" indent="-514350">
              <a:buFont typeface="+mj-lt"/>
              <a:buAutoNum type="romanLcPeriod"/>
            </a:pPr>
            <a:r>
              <a:rPr lang="en-US" dirty="0" smtClean="0"/>
              <a:t>and </a:t>
            </a:r>
            <a:r>
              <a:rPr lang="en-US" dirty="0"/>
              <a:t>a </a:t>
            </a:r>
            <a:r>
              <a:rPr lang="en-US" b="1" dirty="0">
                <a:solidFill>
                  <a:srgbClr val="FF0000"/>
                </a:solidFill>
              </a:rPr>
              <a:t>body of codes</a:t>
            </a:r>
            <a:r>
              <a:rPr lang="en-US" dirty="0"/>
              <a:t>. </a:t>
            </a:r>
          </a:p>
          <a:p>
            <a:endParaRPr lang="en-US" dirty="0" smtClean="0"/>
          </a:p>
          <a:p>
            <a:endParaRPr lang="en-US" dirty="0"/>
          </a:p>
          <a:p>
            <a:r>
              <a:rPr lang="en-US" dirty="0" smtClean="0"/>
              <a:t>A </a:t>
            </a:r>
            <a:r>
              <a:rPr lang="en-US" dirty="0"/>
              <a:t>macro can be defined by enclosing a set of statements between a </a:t>
            </a:r>
            <a:r>
              <a:rPr lang="en-US" dirty="0">
                <a:solidFill>
                  <a:schemeClr val="accent1"/>
                </a:solidFill>
              </a:rPr>
              <a:t>macro header </a:t>
            </a:r>
            <a:r>
              <a:rPr lang="en-US" dirty="0"/>
              <a:t>and a </a:t>
            </a:r>
            <a:r>
              <a:rPr lang="en-US" dirty="0">
                <a:solidFill>
                  <a:schemeClr val="accent1"/>
                </a:solidFill>
              </a:rPr>
              <a:t>macro end </a:t>
            </a:r>
            <a:r>
              <a:rPr lang="en-US" dirty="0"/>
              <a:t>statement. </a:t>
            </a:r>
          </a:p>
          <a:p>
            <a:endParaRPr lang="en-US" dirty="0"/>
          </a:p>
        </p:txBody>
      </p:sp>
    </p:spTree>
    <p:extLst>
      <p:ext uri="{BB962C8B-B14F-4D97-AF65-F5344CB8AC3E}">
        <p14:creationId xmlns:p14="http://schemas.microsoft.com/office/powerpoint/2010/main" val="38420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Design Issues of Macro </a:t>
            </a:r>
            <a:r>
              <a:rPr lang="en-US" sz="3600" dirty="0" smtClean="0"/>
              <a:t>Preprocessor</a:t>
            </a:r>
            <a:endParaRPr lang="en-US" sz="3600" dirty="0"/>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accent1"/>
                </a:solidFill>
              </a:rPr>
              <a:t>Flexible data structures and databases: </a:t>
            </a:r>
            <a:r>
              <a:rPr lang="en-US" dirty="0"/>
              <a:t>Several data structures should be maintained to keep track of locations, nesting structures, values of formal and positional parameters, and other important information concerning the source program.</a:t>
            </a:r>
          </a:p>
          <a:p>
            <a:pPr marL="457200" indent="-457200">
              <a:buFont typeface="+mj-lt"/>
              <a:buAutoNum type="arabicPeriod"/>
            </a:pPr>
            <a:endParaRPr lang="en-US" dirty="0"/>
          </a:p>
          <a:p>
            <a:pPr marL="457200" indent="-457200">
              <a:buFont typeface="+mj-lt"/>
              <a:buAutoNum type="arabicPeriod"/>
            </a:pPr>
            <a:r>
              <a:rPr lang="en-US" dirty="0">
                <a:solidFill>
                  <a:schemeClr val="accent1"/>
                </a:solidFill>
              </a:rPr>
              <a:t>Attributes of macro arguments: </a:t>
            </a:r>
            <a:r>
              <a:rPr lang="en-US" dirty="0"/>
              <a:t>Macro arguments used for expansion have attributes. These attributes include count, type, length, integer, scaling, and number attributes. Attributes can be used to make decisions each time a macro is expanded. </a:t>
            </a:r>
          </a:p>
          <a:p>
            <a:pPr marL="457200" indent="-457200">
              <a:buFont typeface="+mj-lt"/>
              <a:buAutoNum type="arabicPeriod"/>
            </a:pPr>
            <a:endParaRPr lang="en-US" dirty="0"/>
          </a:p>
        </p:txBody>
      </p:sp>
    </p:spTree>
    <p:extLst>
      <p:ext uri="{BB962C8B-B14F-4D97-AF65-F5344CB8AC3E}">
        <p14:creationId xmlns:p14="http://schemas.microsoft.com/office/powerpoint/2010/main" val="125583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Design Features of Macro </a:t>
            </a:r>
            <a:r>
              <a:rPr lang="en-US" sz="3200" dirty="0" smtClean="0"/>
              <a:t>Preprocessor</a:t>
            </a:r>
            <a:endParaRPr lang="en-US" sz="3200"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solidFill>
                  <a:schemeClr val="accent1"/>
                </a:solidFill>
              </a:rPr>
              <a:t>Default arguments: </a:t>
            </a:r>
            <a:r>
              <a:rPr lang="en-US" dirty="0"/>
              <a:t>Many assemblers allow use of default arguments. This means when the actual argument that binds the formal argument is null in a certain expansion, the argument will be bound to default value specified in the definition</a:t>
            </a:r>
            <a:r>
              <a:rPr lang="en-US" dirty="0" smtClean="0"/>
              <a:t>.</a:t>
            </a:r>
          </a:p>
          <a:p>
            <a:pPr marL="457200" indent="-457200">
              <a:buFont typeface="+mj-lt"/>
              <a:buAutoNum type="arabicPeriod"/>
            </a:pPr>
            <a:endParaRPr lang="en-US" dirty="0"/>
          </a:p>
          <a:p>
            <a:pPr marL="457200" indent="-457200">
              <a:buFont typeface="+mj-lt"/>
              <a:buAutoNum type="arabicPeriod"/>
            </a:pPr>
            <a:r>
              <a:rPr lang="en-US" dirty="0">
                <a:solidFill>
                  <a:schemeClr val="accent1"/>
                </a:solidFill>
              </a:rPr>
              <a:t>Numeric values of arguments: </a:t>
            </a:r>
            <a:r>
              <a:rPr lang="en-US" dirty="0"/>
              <a:t>Although most macro processors treat arguments normally as strings. Some assemblers, optionally allow using the value, rather than the name of the argument</a:t>
            </a:r>
            <a:r>
              <a:rPr lang="en-US" dirty="0" smtClean="0"/>
              <a:t>.</a:t>
            </a:r>
          </a:p>
          <a:p>
            <a:pPr marL="457200" indent="-457200">
              <a:buFont typeface="+mj-lt"/>
              <a:buAutoNum type="arabicPeriod"/>
            </a:pPr>
            <a:endParaRPr lang="en-US" dirty="0"/>
          </a:p>
          <a:p>
            <a:pPr marL="457200" indent="-457200">
              <a:buFont typeface="+mj-lt"/>
              <a:buAutoNum type="arabicPeriod"/>
            </a:pPr>
            <a:r>
              <a:rPr lang="en-US" dirty="0">
                <a:solidFill>
                  <a:schemeClr val="accent1"/>
                </a:solidFill>
              </a:rPr>
              <a:t>Comments in macros: </a:t>
            </a:r>
            <a:r>
              <a:rPr lang="en-US" dirty="0"/>
              <a:t>Comments are printed with macro definition, but they might or might not be with each expansion. Some comments are meant only for definitions, while some are expected in the expanded code.</a:t>
            </a:r>
          </a:p>
          <a:p>
            <a:endParaRPr lang="en-US" dirty="0"/>
          </a:p>
        </p:txBody>
      </p:sp>
    </p:spTree>
    <p:extLst>
      <p:ext uri="{BB962C8B-B14F-4D97-AF65-F5344CB8AC3E}">
        <p14:creationId xmlns:p14="http://schemas.microsoft.com/office/powerpoint/2010/main" val="313553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Design Features of Macro Processor</a:t>
            </a:r>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4"/>
            </a:pPr>
            <a:r>
              <a:rPr lang="en-US" dirty="0">
                <a:solidFill>
                  <a:schemeClr val="accent1"/>
                </a:solidFill>
              </a:rPr>
              <a:t>Associating macro parameters with their arguments: </a:t>
            </a:r>
            <a:r>
              <a:rPr lang="en-US" dirty="0"/>
              <a:t>All macro processors support associating macro parameters by position, name, and numeric position in the argument list</a:t>
            </a:r>
            <a:r>
              <a:rPr lang="en-US" dirty="0" smtClean="0"/>
              <a:t>.</a:t>
            </a:r>
          </a:p>
          <a:p>
            <a:pPr marL="457200" indent="-457200">
              <a:buFont typeface="+mj-lt"/>
              <a:buAutoNum type="arabicPeriod" startAt="4"/>
            </a:pPr>
            <a:endParaRPr lang="en-US" dirty="0"/>
          </a:p>
          <a:p>
            <a:pPr marL="457200" indent="-457200">
              <a:buFont typeface="+mj-lt"/>
              <a:buAutoNum type="arabicPeriod" startAt="4"/>
            </a:pPr>
            <a:r>
              <a:rPr lang="en-US" dirty="0">
                <a:solidFill>
                  <a:schemeClr val="accent1"/>
                </a:solidFill>
              </a:rPr>
              <a:t>Delimiting macro parameters: </a:t>
            </a:r>
            <a:r>
              <a:rPr lang="en-US" dirty="0"/>
              <a:t>Macro processors use specially defined characters such as delimiters or a scheme where parameters can be delimited in a general way. Characters like ';' and ‘.’ are used in many macro processor implementations</a:t>
            </a:r>
            <a:r>
              <a:rPr lang="en-US" dirty="0" smtClean="0"/>
              <a:t>.</a:t>
            </a:r>
          </a:p>
          <a:p>
            <a:pPr marL="457200" indent="-457200">
              <a:buFont typeface="+mj-lt"/>
              <a:buAutoNum type="arabicPeriod" startAt="4"/>
            </a:pPr>
            <a:endParaRPr lang="en-US" dirty="0"/>
          </a:p>
          <a:p>
            <a:pPr marL="457200" indent="-457200">
              <a:buFont typeface="+mj-lt"/>
              <a:buAutoNum type="arabicPeriod" startAt="4"/>
            </a:pPr>
            <a:r>
              <a:rPr lang="en-US" dirty="0">
                <a:solidFill>
                  <a:schemeClr val="accent1"/>
                </a:solidFill>
              </a:rPr>
              <a:t>Directives related to arguments: </a:t>
            </a:r>
            <a:r>
              <a:rPr lang="en-US" dirty="0"/>
              <a:t>Modern macro processors support arguments that ease the task of writing sophisticated macros. The directive IF-ELSE-ENDIF helps decide whether an argument is blank or not, or whether identical or different arguments are used.</a:t>
            </a:r>
          </a:p>
          <a:p>
            <a:endParaRPr lang="en-US" dirty="0"/>
          </a:p>
        </p:txBody>
      </p:sp>
    </p:spTree>
    <p:extLst>
      <p:ext uri="{BB962C8B-B14F-4D97-AF65-F5344CB8AC3E}">
        <p14:creationId xmlns:p14="http://schemas.microsoft.com/office/powerpoint/2010/main" val="290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Design Features of Macro Processor</a:t>
            </a: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a:solidFill>
                  <a:schemeClr val="accent1"/>
                </a:solidFill>
              </a:rPr>
              <a:t>Automatic label generation: </a:t>
            </a:r>
            <a:r>
              <a:rPr lang="en-US" dirty="0"/>
              <a:t>Directives like IRP and PRINT provide facilities to work with labels. A pair of IRP directives defines a sequence of lines directing the assembler to repeatedly duplicate and assemble the sequence as many times as determined by a compound parameter. </a:t>
            </a:r>
          </a:p>
          <a:p>
            <a:endParaRPr lang="en-US" dirty="0"/>
          </a:p>
          <a:p>
            <a:r>
              <a:rPr lang="en-US" dirty="0">
                <a:solidFill>
                  <a:schemeClr val="accent1"/>
                </a:solidFill>
              </a:rPr>
              <a:t>Machine-independent features: </a:t>
            </a:r>
            <a:endParaRPr lang="en-US" dirty="0" smtClean="0">
              <a:solidFill>
                <a:schemeClr val="accent1"/>
              </a:solidFill>
            </a:endParaRPr>
          </a:p>
          <a:p>
            <a:pPr marL="971550" lvl="1" indent="-514350">
              <a:buFont typeface="+mj-lt"/>
              <a:buAutoNum type="romanLcPeriod"/>
            </a:pPr>
            <a:r>
              <a:rPr lang="en-US" dirty="0" smtClean="0"/>
              <a:t>concatenation </a:t>
            </a:r>
            <a:r>
              <a:rPr lang="en-US" dirty="0"/>
              <a:t>of macro parameters, </a:t>
            </a:r>
          </a:p>
          <a:p>
            <a:pPr marL="971550" lvl="1" indent="-514350">
              <a:buFont typeface="+mj-lt"/>
              <a:buAutoNum type="romanLcPeriod"/>
            </a:pPr>
            <a:r>
              <a:rPr lang="en-US" dirty="0"/>
              <a:t>generation of unique labels, </a:t>
            </a:r>
          </a:p>
          <a:p>
            <a:pPr marL="971550" lvl="1" indent="-514350">
              <a:buFont typeface="+mj-lt"/>
              <a:buAutoNum type="romanLcPeriod"/>
            </a:pPr>
            <a:r>
              <a:rPr lang="en-US" dirty="0"/>
              <a:t>conditional macro expansion, and </a:t>
            </a:r>
          </a:p>
          <a:p>
            <a:pPr marL="971550" lvl="1" indent="-514350">
              <a:buFont typeface="+mj-lt"/>
              <a:buAutoNum type="romanLcPeriod"/>
            </a:pPr>
            <a:r>
              <a:rPr lang="en-US" dirty="0"/>
              <a:t>keyword macro parameters.</a:t>
            </a:r>
          </a:p>
          <a:p>
            <a:endParaRPr lang="en-US" dirty="0"/>
          </a:p>
        </p:txBody>
      </p:sp>
    </p:spTree>
    <p:extLst>
      <p:ext uri="{BB962C8B-B14F-4D97-AF65-F5344CB8AC3E}">
        <p14:creationId xmlns:p14="http://schemas.microsoft.com/office/powerpoint/2010/main" val="18464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Macro Processor Design Options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solidFill>
                  <a:schemeClr val="accent1"/>
                </a:solidFill>
              </a:rPr>
              <a:t>Recursive Macro Expansion</a:t>
            </a:r>
          </a:p>
          <a:p>
            <a:r>
              <a:rPr lang="en-US" dirty="0"/>
              <a:t>For an efficient preprocessing and expansion, preprocessors use a language that supports recursion and allows the use of variables and data structure for recursive expansions. </a:t>
            </a:r>
            <a:endParaRPr lang="en-US" dirty="0" smtClean="0"/>
          </a:p>
          <a:p>
            <a:endParaRPr lang="en-US" dirty="0"/>
          </a:p>
          <a:p>
            <a:pPr marL="457200" indent="-457200">
              <a:buFont typeface="+mj-lt"/>
              <a:buAutoNum type="arabicPeriod" startAt="2"/>
            </a:pPr>
            <a:r>
              <a:rPr lang="en-US" dirty="0">
                <a:solidFill>
                  <a:schemeClr val="accent1"/>
                </a:solidFill>
              </a:rPr>
              <a:t>General-purpose Macro Processors</a:t>
            </a:r>
          </a:p>
          <a:p>
            <a:r>
              <a:rPr lang="en-US" dirty="0"/>
              <a:t>Modern macro processors are more generic and not restricted to any specific language Facilities, to call and process them are possible with macro languages. </a:t>
            </a:r>
          </a:p>
          <a:p>
            <a:r>
              <a:rPr lang="en-US" dirty="0"/>
              <a:t>Although most macro are used in assembler language, they are used with higher-level languages as </a:t>
            </a:r>
            <a:r>
              <a:rPr lang="en-US" dirty="0" smtClean="0"/>
              <a:t>well.</a:t>
            </a:r>
            <a:endParaRPr lang="en-US" dirty="0"/>
          </a:p>
        </p:txBody>
      </p:sp>
    </p:spTree>
    <p:extLst>
      <p:ext uri="{BB962C8B-B14F-4D97-AF65-F5344CB8AC3E}">
        <p14:creationId xmlns:p14="http://schemas.microsoft.com/office/powerpoint/2010/main" val="267522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Macro Processor Design Options</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solidFill>
                  <a:schemeClr val="accent1"/>
                </a:solidFill>
              </a:rPr>
              <a:t>Macro Processing within Language Translators</a:t>
            </a:r>
          </a:p>
          <a:p>
            <a:r>
              <a:rPr lang="en-US" dirty="0"/>
              <a:t>It is essential that all macro definitions be processed, symbols be resolved, and calls be explained before a program is sent to language translators such as assemblers. </a:t>
            </a:r>
          </a:p>
          <a:p>
            <a:r>
              <a:rPr lang="en-US" dirty="0"/>
              <a:t>Therefore, macro processing must be a preprocessing step for language assembling. </a:t>
            </a:r>
          </a:p>
          <a:p>
            <a:r>
              <a:rPr lang="en-US" dirty="0"/>
              <a:t>So, integrating macro processing within translation activity is highly desirable.</a:t>
            </a:r>
          </a:p>
          <a:p>
            <a:endParaRPr lang="en-US" dirty="0"/>
          </a:p>
        </p:txBody>
      </p:sp>
    </p:spTree>
    <p:extLst>
      <p:ext uri="{BB962C8B-B14F-4D97-AF65-F5344CB8AC3E}">
        <p14:creationId xmlns:p14="http://schemas.microsoft.com/office/powerpoint/2010/main" val="22715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Macro Processor Design Options</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solidFill>
                  <a:schemeClr val="accent1"/>
                </a:solidFill>
              </a:rPr>
              <a:t>Line-by-Line Macro Processor</a:t>
            </a:r>
          </a:p>
          <a:p>
            <a:r>
              <a:rPr lang="en-US" dirty="0" smtClean="0"/>
              <a:t>Performing </a:t>
            </a:r>
            <a:r>
              <a:rPr lang="en-US" dirty="0"/>
              <a:t>macro processing line by line enables sharing of data structures, utility functions and procedures, and supporting diagnostic messages. </a:t>
            </a:r>
          </a:p>
          <a:p>
            <a:r>
              <a:rPr lang="en-US" dirty="0"/>
              <a:t>Line-by-line macro processor environment reads source program, processes macro definitions, expands macro call, and finally transfers output lines to translators like assemblers or compilers.</a:t>
            </a:r>
          </a:p>
          <a:p>
            <a:endParaRPr lang="en-US" dirty="0"/>
          </a:p>
        </p:txBody>
      </p:sp>
    </p:spTree>
    <p:extLst>
      <p:ext uri="{BB962C8B-B14F-4D97-AF65-F5344CB8AC3E}">
        <p14:creationId xmlns:p14="http://schemas.microsoft.com/office/powerpoint/2010/main" val="17673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 structure of macro assembler</a:t>
            </a:r>
          </a:p>
        </p:txBody>
      </p:sp>
      <p:sp>
        <p:nvSpPr>
          <p:cNvPr id="3" name="Content Placeholder 2"/>
          <p:cNvSpPr>
            <a:spLocks noGrp="1"/>
          </p:cNvSpPr>
          <p:nvPr>
            <p:ph idx="1"/>
          </p:nvPr>
        </p:nvSpPr>
        <p:spPr/>
        <p:txBody>
          <a:bodyPr/>
          <a:lstStyle/>
          <a:p>
            <a:r>
              <a:rPr lang="en-US" dirty="0"/>
              <a:t>Pass I</a:t>
            </a:r>
          </a:p>
          <a:p>
            <a:pPr lvl="1"/>
            <a:r>
              <a:rPr lang="en-US" dirty="0"/>
              <a:t>Macro definition processing </a:t>
            </a:r>
          </a:p>
          <a:p>
            <a:pPr lvl="1"/>
            <a:r>
              <a:rPr lang="en-US" dirty="0"/>
              <a:t>Entering of names and types of symbols in the SYMTAB</a:t>
            </a:r>
          </a:p>
          <a:p>
            <a:endParaRPr lang="en-US" dirty="0" smtClean="0"/>
          </a:p>
          <a:p>
            <a:r>
              <a:rPr lang="en-US" dirty="0" smtClean="0"/>
              <a:t>Pass </a:t>
            </a:r>
            <a:r>
              <a:rPr lang="en-US" dirty="0"/>
              <a:t>II</a:t>
            </a:r>
          </a:p>
          <a:p>
            <a:pPr lvl="1"/>
            <a:r>
              <a:rPr lang="en-US" dirty="0"/>
              <a:t>Macro expansion</a:t>
            </a:r>
          </a:p>
          <a:p>
            <a:pPr lvl="1"/>
            <a:r>
              <a:rPr lang="en-US" dirty="0"/>
              <a:t>Memory allocation and LC processing</a:t>
            </a:r>
          </a:p>
          <a:p>
            <a:pPr lvl="1"/>
            <a:r>
              <a:rPr lang="en-US" dirty="0"/>
              <a:t>Processing of literals</a:t>
            </a:r>
          </a:p>
          <a:p>
            <a:pPr lvl="1"/>
            <a:r>
              <a:rPr lang="en-US" dirty="0"/>
              <a:t>Intermediate code generation</a:t>
            </a:r>
          </a:p>
          <a:p>
            <a:endParaRPr lang="en-US" dirty="0" smtClean="0"/>
          </a:p>
          <a:p>
            <a:r>
              <a:rPr lang="en-US" dirty="0" smtClean="0"/>
              <a:t>Pass </a:t>
            </a:r>
            <a:r>
              <a:rPr lang="en-US" dirty="0"/>
              <a:t>III</a:t>
            </a:r>
          </a:p>
          <a:p>
            <a:pPr lvl="1"/>
            <a:r>
              <a:rPr lang="en-US" dirty="0"/>
              <a:t>Target code generation</a:t>
            </a:r>
          </a:p>
          <a:p>
            <a:endParaRPr lang="en-US" dirty="0"/>
          </a:p>
        </p:txBody>
      </p:sp>
    </p:spTree>
    <p:extLst>
      <p:ext uri="{BB962C8B-B14F-4D97-AF65-F5344CB8AC3E}">
        <p14:creationId xmlns:p14="http://schemas.microsoft.com/office/powerpoint/2010/main" val="295106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 structure of macro assembler</a:t>
            </a:r>
          </a:p>
        </p:txBody>
      </p:sp>
      <p:sp>
        <p:nvSpPr>
          <p:cNvPr id="3" name="Content Placeholder 2"/>
          <p:cNvSpPr>
            <a:spLocks noGrp="1"/>
          </p:cNvSpPr>
          <p:nvPr>
            <p:ph idx="1"/>
          </p:nvPr>
        </p:nvSpPr>
        <p:spPr/>
        <p:txBody>
          <a:bodyPr/>
          <a:lstStyle/>
          <a:p>
            <a:r>
              <a:rPr lang="en-US" dirty="0"/>
              <a:t>Pass I</a:t>
            </a:r>
          </a:p>
          <a:p>
            <a:pPr lvl="1"/>
            <a:r>
              <a:rPr lang="en-US" dirty="0"/>
              <a:t>Macro definition processing </a:t>
            </a:r>
          </a:p>
          <a:p>
            <a:pPr lvl="1"/>
            <a:r>
              <a:rPr lang="en-US" dirty="0"/>
              <a:t>Macro expansion</a:t>
            </a:r>
          </a:p>
          <a:p>
            <a:pPr lvl="1"/>
            <a:r>
              <a:rPr lang="en-US" dirty="0"/>
              <a:t>Memory allocation, LC processing and SYMTAB construction</a:t>
            </a:r>
          </a:p>
          <a:p>
            <a:pPr lvl="1"/>
            <a:r>
              <a:rPr lang="en-US" dirty="0"/>
              <a:t>Processing of literals</a:t>
            </a:r>
          </a:p>
          <a:p>
            <a:pPr lvl="1"/>
            <a:r>
              <a:rPr lang="en-US" dirty="0"/>
              <a:t>Intermediate code generation</a:t>
            </a:r>
          </a:p>
          <a:p>
            <a:endParaRPr lang="en-US" dirty="0"/>
          </a:p>
          <a:p>
            <a:r>
              <a:rPr lang="en-US" dirty="0"/>
              <a:t>Pass II</a:t>
            </a:r>
          </a:p>
          <a:p>
            <a:pPr lvl="1"/>
            <a:r>
              <a:rPr lang="en-US" dirty="0"/>
              <a:t>Target code generation</a:t>
            </a:r>
          </a:p>
          <a:p>
            <a:endParaRPr lang="en-US" dirty="0"/>
          </a:p>
        </p:txBody>
      </p:sp>
    </p:spTree>
    <p:extLst>
      <p:ext uri="{BB962C8B-B14F-4D97-AF65-F5344CB8AC3E}">
        <p14:creationId xmlns:p14="http://schemas.microsoft.com/office/powerpoint/2010/main" val="129687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One-pass Macro Processors</a:t>
            </a:r>
          </a:p>
        </p:txBody>
      </p:sp>
      <p:sp>
        <p:nvSpPr>
          <p:cNvPr id="3" name="Content Placeholder 2"/>
          <p:cNvSpPr>
            <a:spLocks noGrp="1"/>
          </p:cNvSpPr>
          <p:nvPr>
            <p:ph idx="1"/>
          </p:nvPr>
        </p:nvSpPr>
        <p:spPr/>
        <p:txBody>
          <a:bodyPr/>
          <a:lstStyle/>
          <a:p>
            <a:r>
              <a:rPr lang="en-US" dirty="0" smtClean="0"/>
              <a:t>One-pass </a:t>
            </a:r>
            <a:r>
              <a:rPr lang="en-US" dirty="0"/>
              <a:t>macro processors </a:t>
            </a:r>
            <a:r>
              <a:rPr lang="en-US" dirty="0" smtClean="0">
                <a:solidFill>
                  <a:schemeClr val="accent1"/>
                </a:solidFill>
              </a:rPr>
              <a:t>strictly </a:t>
            </a:r>
            <a:r>
              <a:rPr lang="en-US" dirty="0">
                <a:solidFill>
                  <a:schemeClr val="accent1"/>
                </a:solidFill>
              </a:rPr>
              <a:t>require </a:t>
            </a:r>
            <a:r>
              <a:rPr lang="en-US" dirty="0"/>
              <a:t>the definition of a macro to appear </a:t>
            </a:r>
            <a:r>
              <a:rPr lang="en-US" dirty="0">
                <a:solidFill>
                  <a:schemeClr val="accent1"/>
                </a:solidFill>
              </a:rPr>
              <a:t>always before </a:t>
            </a:r>
            <a:r>
              <a:rPr lang="en-US" dirty="0"/>
              <a:t>any statements that invoke that macro in the program</a:t>
            </a:r>
            <a:r>
              <a:rPr lang="en-US" dirty="0" smtClean="0"/>
              <a:t>.</a:t>
            </a:r>
          </a:p>
          <a:p>
            <a:endParaRPr lang="en-US" dirty="0"/>
          </a:p>
          <a:p>
            <a:r>
              <a:rPr lang="en-US" dirty="0"/>
              <a:t>The important data structures required in a one-pass macro processor are:</a:t>
            </a:r>
          </a:p>
          <a:p>
            <a:pPr marL="857250" lvl="1" indent="-457200">
              <a:buFont typeface="+mj-lt"/>
              <a:buAutoNum type="arabicPeriod"/>
            </a:pPr>
            <a:r>
              <a:rPr lang="en-US" dirty="0">
                <a:solidFill>
                  <a:schemeClr val="accent1"/>
                </a:solidFill>
              </a:rPr>
              <a:t>DEFTAB (Definition Table):</a:t>
            </a:r>
            <a:r>
              <a:rPr lang="en-US" dirty="0"/>
              <a:t> </a:t>
            </a:r>
            <a:endParaRPr lang="en-US" dirty="0" smtClean="0"/>
          </a:p>
          <a:p>
            <a:pPr lvl="1" indent="-342900"/>
            <a:r>
              <a:rPr lang="en-US" dirty="0" smtClean="0"/>
              <a:t>used </a:t>
            </a:r>
            <a:r>
              <a:rPr lang="en-US" dirty="0"/>
              <a:t>to store the macro definition including </a:t>
            </a:r>
            <a:r>
              <a:rPr lang="en-US" dirty="0">
                <a:solidFill>
                  <a:srgbClr val="FF0000"/>
                </a:solidFill>
              </a:rPr>
              <a:t>macro prototype and macro body</a:t>
            </a:r>
            <a:r>
              <a:rPr lang="en-US" dirty="0"/>
              <a:t>. </a:t>
            </a:r>
            <a:endParaRPr lang="en-US" dirty="0" smtClean="0"/>
          </a:p>
          <a:p>
            <a:pPr lvl="1" indent="-342900"/>
            <a:r>
              <a:rPr lang="en-US" dirty="0" smtClean="0"/>
              <a:t>Comment </a:t>
            </a:r>
            <a:r>
              <a:rPr lang="en-US" dirty="0"/>
              <a:t>lines are not included here, and references to the parameters use </a:t>
            </a:r>
            <a:r>
              <a:rPr lang="en-US" dirty="0">
                <a:solidFill>
                  <a:srgbClr val="FF0000"/>
                </a:solidFill>
              </a:rPr>
              <a:t>positional </a:t>
            </a:r>
            <a:r>
              <a:rPr lang="en-US" dirty="0" smtClean="0">
                <a:solidFill>
                  <a:srgbClr val="FF0000"/>
                </a:solidFill>
              </a:rPr>
              <a:t>notations </a:t>
            </a:r>
            <a:r>
              <a:rPr lang="en-US" dirty="0"/>
              <a:t>for efficiency in substituting arguments.</a:t>
            </a:r>
          </a:p>
          <a:p>
            <a:endParaRPr lang="en-US" dirty="0"/>
          </a:p>
          <a:p>
            <a:endParaRPr lang="en-US" dirty="0"/>
          </a:p>
        </p:txBody>
      </p:sp>
    </p:spTree>
    <p:extLst>
      <p:ext uri="{BB962C8B-B14F-4D97-AF65-F5344CB8AC3E}">
        <p14:creationId xmlns:p14="http://schemas.microsoft.com/office/powerpoint/2010/main" val="173455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Definition and Call</a:t>
            </a:r>
          </a:p>
        </p:txBody>
      </p:sp>
      <p:sp>
        <p:nvSpPr>
          <p:cNvPr id="3" name="Content Placeholder 2"/>
          <p:cNvSpPr>
            <a:spLocks noGrp="1"/>
          </p:cNvSpPr>
          <p:nvPr>
            <p:ph idx="1"/>
          </p:nvPr>
        </p:nvSpPr>
        <p:spPr/>
        <p:txBody>
          <a:bodyPr/>
          <a:lstStyle/>
          <a:p>
            <a:pPr marL="0" indent="0">
              <a:buNone/>
            </a:pPr>
            <a:r>
              <a:rPr lang="en-US" dirty="0"/>
              <a:t>The formal structure of a macro includes the following features:</a:t>
            </a:r>
          </a:p>
          <a:p>
            <a:pPr marL="514350" indent="-457200">
              <a:buFont typeface="+mj-lt"/>
              <a:buAutoNum type="arabicPeriod"/>
            </a:pPr>
            <a:endParaRPr lang="en-US" dirty="0" smtClean="0">
              <a:solidFill>
                <a:schemeClr val="accent1"/>
              </a:solidFill>
            </a:endParaRPr>
          </a:p>
          <a:p>
            <a:pPr marL="514350" indent="-457200">
              <a:buFont typeface="+mj-lt"/>
              <a:buAutoNum type="arabicPeriod"/>
            </a:pPr>
            <a:r>
              <a:rPr lang="en-US" dirty="0" smtClean="0">
                <a:solidFill>
                  <a:schemeClr val="accent1"/>
                </a:solidFill>
              </a:rPr>
              <a:t>A Macro </a:t>
            </a:r>
            <a:r>
              <a:rPr lang="en-US" dirty="0">
                <a:solidFill>
                  <a:schemeClr val="accent1"/>
                </a:solidFill>
              </a:rPr>
              <a:t>prototype statement: </a:t>
            </a:r>
            <a:r>
              <a:rPr lang="en-US" dirty="0"/>
              <a:t>Specifies the </a:t>
            </a:r>
            <a:r>
              <a:rPr lang="en-US" i="1" dirty="0"/>
              <a:t>name </a:t>
            </a:r>
            <a:r>
              <a:rPr lang="en-US" dirty="0"/>
              <a:t>of the macro and </a:t>
            </a:r>
            <a:r>
              <a:rPr lang="en-US" i="1" dirty="0"/>
              <a:t>name and type </a:t>
            </a:r>
            <a:r>
              <a:rPr lang="en-US" dirty="0"/>
              <a:t>of formal parameters.</a:t>
            </a:r>
          </a:p>
          <a:p>
            <a:pPr marL="514350" indent="-457200">
              <a:buFont typeface="+mj-lt"/>
              <a:buAutoNum type="arabicPeriod"/>
            </a:pPr>
            <a:endParaRPr lang="en-US" dirty="0" smtClean="0">
              <a:solidFill>
                <a:schemeClr val="accent1"/>
              </a:solidFill>
            </a:endParaRPr>
          </a:p>
          <a:p>
            <a:pPr marL="514350" indent="-457200">
              <a:buFont typeface="+mj-lt"/>
              <a:buAutoNum type="arabicPeriod"/>
            </a:pPr>
            <a:r>
              <a:rPr lang="en-US" dirty="0" smtClean="0">
                <a:solidFill>
                  <a:schemeClr val="accent1"/>
                </a:solidFill>
              </a:rPr>
              <a:t>A Model </a:t>
            </a:r>
            <a:r>
              <a:rPr lang="en-US" dirty="0">
                <a:solidFill>
                  <a:schemeClr val="accent1"/>
                </a:solidFill>
              </a:rPr>
              <a:t>statements: </a:t>
            </a:r>
            <a:r>
              <a:rPr lang="en-US" dirty="0"/>
              <a:t>Specify the </a:t>
            </a:r>
            <a:r>
              <a:rPr lang="en-US" i="1" dirty="0"/>
              <a:t>statements in the body</a:t>
            </a:r>
            <a:r>
              <a:rPr lang="en-US" dirty="0"/>
              <a:t> of the macro from which assembly language statements are to be generated during expansion.</a:t>
            </a:r>
          </a:p>
          <a:p>
            <a:pPr marL="514350" indent="-457200">
              <a:buFont typeface="+mj-lt"/>
              <a:buAutoNum type="arabicPeriod"/>
            </a:pPr>
            <a:endParaRPr lang="en-US" dirty="0" smtClean="0">
              <a:solidFill>
                <a:schemeClr val="accent1"/>
              </a:solidFill>
            </a:endParaRPr>
          </a:p>
          <a:p>
            <a:pPr marL="514350" indent="-457200">
              <a:buFont typeface="+mj-lt"/>
              <a:buAutoNum type="arabicPeriod"/>
            </a:pPr>
            <a:r>
              <a:rPr lang="en-US" dirty="0" smtClean="0">
                <a:solidFill>
                  <a:schemeClr val="accent1"/>
                </a:solidFill>
              </a:rPr>
              <a:t>A Macro </a:t>
            </a:r>
            <a:r>
              <a:rPr lang="en-US" dirty="0">
                <a:solidFill>
                  <a:schemeClr val="accent1"/>
                </a:solidFill>
              </a:rPr>
              <a:t>preprocessor statement: </a:t>
            </a:r>
            <a:r>
              <a:rPr lang="en-US" dirty="0"/>
              <a:t>Specifies the </a:t>
            </a:r>
            <a:r>
              <a:rPr lang="en-US" i="1" dirty="0"/>
              <a:t>statement used for performing auxiliary function</a:t>
            </a:r>
            <a:r>
              <a:rPr lang="en-US" dirty="0"/>
              <a:t> during macro expansion</a:t>
            </a:r>
          </a:p>
          <a:p>
            <a:pPr lvl="1"/>
            <a:endParaRPr lang="en-US" dirty="0"/>
          </a:p>
          <a:p>
            <a:endParaRPr lang="en-US" dirty="0"/>
          </a:p>
        </p:txBody>
      </p:sp>
    </p:spTree>
    <p:extLst>
      <p:ext uri="{BB962C8B-B14F-4D97-AF65-F5344CB8AC3E}">
        <p14:creationId xmlns:p14="http://schemas.microsoft.com/office/powerpoint/2010/main" val="229560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One-pass Macro Processors</a:t>
            </a:r>
          </a:p>
        </p:txBody>
      </p:sp>
      <p:sp>
        <p:nvSpPr>
          <p:cNvPr id="3" name="Content Placeholder 2"/>
          <p:cNvSpPr>
            <a:spLocks noGrp="1"/>
          </p:cNvSpPr>
          <p:nvPr>
            <p:ph idx="1"/>
          </p:nvPr>
        </p:nvSpPr>
        <p:spPr/>
        <p:txBody>
          <a:bodyPr/>
          <a:lstStyle/>
          <a:p>
            <a:pPr marL="914400" lvl="1" indent="-457200">
              <a:buFont typeface="+mj-lt"/>
              <a:buAutoNum type="arabicPeriod" startAt="2"/>
            </a:pPr>
            <a:r>
              <a:rPr lang="en-US" dirty="0" smtClean="0">
                <a:solidFill>
                  <a:schemeClr val="accent1"/>
                </a:solidFill>
              </a:rPr>
              <a:t>ARGTAB </a:t>
            </a:r>
            <a:r>
              <a:rPr lang="en-US" dirty="0">
                <a:solidFill>
                  <a:schemeClr val="accent1"/>
                </a:solidFill>
              </a:rPr>
              <a:t>(Argument Table):</a:t>
            </a:r>
            <a:r>
              <a:rPr lang="en-US" dirty="0"/>
              <a:t> </a:t>
            </a:r>
            <a:endParaRPr lang="en-US" dirty="0" smtClean="0"/>
          </a:p>
          <a:p>
            <a:pPr lvl="1"/>
            <a:r>
              <a:rPr lang="en-US" dirty="0" smtClean="0"/>
              <a:t>It </a:t>
            </a:r>
            <a:r>
              <a:rPr lang="en-US" dirty="0">
                <a:solidFill>
                  <a:srgbClr val="FF0000"/>
                </a:solidFill>
              </a:rPr>
              <a:t>maintains arguments </a:t>
            </a:r>
            <a:r>
              <a:rPr lang="en-US" dirty="0"/>
              <a:t>according to their positions in the argument list. </a:t>
            </a:r>
            <a:endParaRPr lang="en-US" dirty="0" smtClean="0"/>
          </a:p>
          <a:p>
            <a:pPr lvl="1"/>
            <a:r>
              <a:rPr lang="en-US" dirty="0" smtClean="0"/>
              <a:t>During </a:t>
            </a:r>
            <a:r>
              <a:rPr lang="en-US" dirty="0"/>
              <a:t>expansion, the arguments from this table are </a:t>
            </a:r>
            <a:r>
              <a:rPr lang="en-US" dirty="0">
                <a:solidFill>
                  <a:srgbClr val="FF0000"/>
                </a:solidFill>
              </a:rPr>
              <a:t>substituted</a:t>
            </a:r>
            <a:r>
              <a:rPr lang="en-US" dirty="0"/>
              <a:t> for the corresponding parameters in the macro body</a:t>
            </a:r>
            <a:r>
              <a:rPr lang="en-US" dirty="0" smtClean="0"/>
              <a:t>.</a:t>
            </a:r>
          </a:p>
          <a:p>
            <a:pPr marL="914400" lvl="1" indent="-457200">
              <a:buFont typeface="+mj-lt"/>
              <a:buAutoNum type="arabicPeriod" startAt="2"/>
            </a:pPr>
            <a:endParaRPr lang="en-US" dirty="0"/>
          </a:p>
          <a:p>
            <a:pPr marL="914400" lvl="1" indent="-457200">
              <a:buFont typeface="+mj-lt"/>
              <a:buAutoNum type="arabicPeriod" startAt="2"/>
            </a:pPr>
            <a:r>
              <a:rPr lang="en-US" dirty="0">
                <a:solidFill>
                  <a:schemeClr val="accent1"/>
                </a:solidFill>
              </a:rPr>
              <a:t>NAMTAB (Name Table): </a:t>
            </a:r>
            <a:endParaRPr lang="en-US" dirty="0" smtClean="0">
              <a:solidFill>
                <a:schemeClr val="accent1"/>
              </a:solidFill>
            </a:endParaRPr>
          </a:p>
          <a:p>
            <a:pPr lvl="1"/>
            <a:r>
              <a:rPr lang="en-US" dirty="0" smtClean="0"/>
              <a:t>this </a:t>
            </a:r>
            <a:r>
              <a:rPr lang="en-US" dirty="0"/>
              <a:t>table is used to </a:t>
            </a:r>
            <a:r>
              <a:rPr lang="en-US" dirty="0">
                <a:solidFill>
                  <a:srgbClr val="FF0000"/>
                </a:solidFill>
              </a:rPr>
              <a:t>store macro names</a:t>
            </a:r>
            <a:r>
              <a:rPr lang="en-US" dirty="0"/>
              <a:t>. </a:t>
            </a:r>
            <a:endParaRPr lang="en-US" dirty="0" smtClean="0"/>
          </a:p>
          <a:p>
            <a:pPr lvl="1"/>
            <a:r>
              <a:rPr lang="en-US" dirty="0" smtClean="0"/>
              <a:t>It </a:t>
            </a:r>
            <a:r>
              <a:rPr lang="en-US" dirty="0"/>
              <a:t>serves as an index to DEFTAB and </a:t>
            </a:r>
            <a:r>
              <a:rPr lang="en-US" dirty="0">
                <a:solidFill>
                  <a:srgbClr val="FF0000"/>
                </a:solidFill>
              </a:rPr>
              <a:t>maintains pointers </a:t>
            </a:r>
            <a:r>
              <a:rPr lang="en-US" dirty="0"/>
              <a:t>that point to the beginning and end of the macro definition in DEFTAB.</a:t>
            </a:r>
          </a:p>
          <a:p>
            <a:pPr marL="914400" lvl="1" indent="-457200">
              <a:buFont typeface="+mj-lt"/>
              <a:buAutoNum type="arabicPeriod" startAt="2"/>
            </a:pPr>
            <a:endParaRPr lang="en-US" dirty="0"/>
          </a:p>
          <a:p>
            <a:endParaRPr lang="en-US" dirty="0"/>
          </a:p>
        </p:txBody>
      </p:sp>
    </p:spTree>
    <p:extLst>
      <p:ext uri="{BB962C8B-B14F-4D97-AF65-F5344CB8AC3E}">
        <p14:creationId xmlns:p14="http://schemas.microsoft.com/office/powerpoint/2010/main" val="4335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One-pass Macro Processors</a:t>
            </a:r>
          </a:p>
        </p:txBody>
      </p:sp>
      <p:sp>
        <p:nvSpPr>
          <p:cNvPr id="3" name="Content Placeholder 2"/>
          <p:cNvSpPr>
            <a:spLocks noGrp="1"/>
          </p:cNvSpPr>
          <p:nvPr>
            <p:ph idx="1"/>
          </p:nvPr>
        </p:nvSpPr>
        <p:spPr/>
        <p:txBody>
          <a:bodyPr/>
          <a:lstStyle/>
          <a:p>
            <a:r>
              <a:rPr lang="en-US" dirty="0"/>
              <a:t>One-pass Macro Processor scheme is presented as below.</a:t>
            </a:r>
          </a:p>
          <a:p>
            <a:endParaRPr lang="en-US" dirty="0"/>
          </a:p>
          <a:p>
            <a:endParaRPr lang="en-US" dirty="0"/>
          </a:p>
        </p:txBody>
      </p:sp>
      <p:grpSp>
        <p:nvGrpSpPr>
          <p:cNvPr id="4" name="Group 5"/>
          <p:cNvGrpSpPr>
            <a:grpSpLocks noChangeAspect="1"/>
          </p:cNvGrpSpPr>
          <p:nvPr/>
        </p:nvGrpSpPr>
        <p:grpSpPr bwMode="auto">
          <a:xfrm>
            <a:off x="1524001" y="2667000"/>
            <a:ext cx="6324600" cy="2833688"/>
            <a:chOff x="840" y="2160"/>
            <a:chExt cx="4243" cy="1785"/>
          </a:xfrm>
        </p:grpSpPr>
        <p:sp>
          <p:nvSpPr>
            <p:cNvPr id="5" name="AutoShape 4"/>
            <p:cNvSpPr>
              <a:spLocks noChangeAspect="1" noChangeArrowheads="1" noTextEdit="1"/>
            </p:cNvSpPr>
            <p:nvPr/>
          </p:nvSpPr>
          <p:spPr bwMode="auto">
            <a:xfrm>
              <a:off x="840" y="2160"/>
              <a:ext cx="4243" cy="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p:nvSpPr>
          <p:spPr bwMode="auto">
            <a:xfrm>
              <a:off x="3384" y="3707"/>
              <a:ext cx="8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1453" y="2530"/>
              <a:ext cx="670"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10"/>
            <p:cNvSpPr>
              <a:spLocks noChangeArrowheads="1"/>
            </p:cNvSpPr>
            <p:nvPr/>
          </p:nvSpPr>
          <p:spPr bwMode="auto">
            <a:xfrm>
              <a:off x="1996" y="2569"/>
              <a:ext cx="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Freeform 12"/>
            <p:cNvSpPr>
              <a:spLocks noEditPoints="1"/>
            </p:cNvSpPr>
            <p:nvPr/>
          </p:nvSpPr>
          <p:spPr bwMode="auto">
            <a:xfrm>
              <a:off x="1147" y="2180"/>
              <a:ext cx="771" cy="342"/>
            </a:xfrm>
            <a:custGeom>
              <a:avLst/>
              <a:gdLst>
                <a:gd name="T0" fmla="*/ 31 w 11335"/>
                <a:gd name="T1" fmla="*/ 1524 h 3419"/>
                <a:gd name="T2" fmla="*/ 271 w 11335"/>
                <a:gd name="T3" fmla="*/ 1174 h 3419"/>
                <a:gd name="T4" fmla="*/ 847 w 11335"/>
                <a:gd name="T5" fmla="*/ 798 h 3419"/>
                <a:gd name="T6" fmla="*/ 1688 w 11335"/>
                <a:gd name="T7" fmla="*/ 484 h 3419"/>
                <a:gd name="T8" fmla="*/ 2751 w 11335"/>
                <a:gd name="T9" fmla="*/ 239 h 3419"/>
                <a:gd name="T10" fmla="*/ 3995 w 11335"/>
                <a:gd name="T11" fmla="*/ 74 h 3419"/>
                <a:gd name="T12" fmla="*/ 6799 w 11335"/>
                <a:gd name="T13" fmla="*/ 33 h 3419"/>
                <a:gd name="T14" fmla="*/ 8347 w 11335"/>
                <a:gd name="T15" fmla="*/ 199 h 3419"/>
                <a:gd name="T16" fmla="*/ 9450 w 11335"/>
                <a:gd name="T17" fmla="*/ 429 h 3419"/>
                <a:gd name="T18" fmla="*/ 10338 w 11335"/>
                <a:gd name="T19" fmla="*/ 729 h 3419"/>
                <a:gd name="T20" fmla="*/ 10968 w 11335"/>
                <a:gd name="T21" fmla="*/ 1091 h 3419"/>
                <a:gd name="T22" fmla="*/ 11301 w 11335"/>
                <a:gd name="T23" fmla="*/ 1515 h 3419"/>
                <a:gd name="T24" fmla="*/ 11335 w 11335"/>
                <a:gd name="T25" fmla="*/ 1715 h 3419"/>
                <a:gd name="T26" fmla="*/ 11265 w 11335"/>
                <a:gd name="T27" fmla="*/ 1986 h 3419"/>
                <a:gd name="T28" fmla="*/ 10868 w 11335"/>
                <a:gd name="T29" fmla="*/ 2402 h 3419"/>
                <a:gd name="T30" fmla="*/ 10181 w 11335"/>
                <a:gd name="T31" fmla="*/ 2754 h 3419"/>
                <a:gd name="T32" fmla="*/ 9247 w 11335"/>
                <a:gd name="T33" fmla="*/ 3042 h 3419"/>
                <a:gd name="T34" fmla="*/ 8106 w 11335"/>
                <a:gd name="T35" fmla="*/ 3256 h 3419"/>
                <a:gd name="T36" fmla="*/ 6243 w 11335"/>
                <a:gd name="T37" fmla="*/ 3410 h 3419"/>
                <a:gd name="T38" fmla="*/ 3735 w 11335"/>
                <a:gd name="T39" fmla="*/ 3319 h 3419"/>
                <a:gd name="T40" fmla="*/ 2524 w 11335"/>
                <a:gd name="T41" fmla="*/ 3137 h 3419"/>
                <a:gd name="T42" fmla="*/ 1502 w 11335"/>
                <a:gd name="T43" fmla="*/ 2878 h 3419"/>
                <a:gd name="T44" fmla="*/ 712 w 11335"/>
                <a:gd name="T45" fmla="*/ 2552 h 3419"/>
                <a:gd name="T46" fmla="*/ 195 w 11335"/>
                <a:gd name="T47" fmla="*/ 2166 h 3419"/>
                <a:gd name="T48" fmla="*/ 31 w 11335"/>
                <a:gd name="T49" fmla="*/ 1894 h 3419"/>
                <a:gd name="T50" fmla="*/ 138 w 11335"/>
                <a:gd name="T51" fmla="*/ 1777 h 3419"/>
                <a:gd name="T52" fmla="*/ 233 w 11335"/>
                <a:gd name="T53" fmla="*/ 1999 h 3419"/>
                <a:gd name="T54" fmla="*/ 652 w 11335"/>
                <a:gd name="T55" fmla="*/ 2364 h 3419"/>
                <a:gd name="T56" fmla="*/ 1367 w 11335"/>
                <a:gd name="T57" fmla="*/ 2691 h 3419"/>
                <a:gd name="T58" fmla="*/ 2330 w 11335"/>
                <a:gd name="T59" fmla="*/ 2960 h 3419"/>
                <a:gd name="T60" fmla="*/ 3495 w 11335"/>
                <a:gd name="T61" fmla="*/ 3157 h 3419"/>
                <a:gd name="T62" fmla="*/ 5666 w 11335"/>
                <a:gd name="T63" fmla="*/ 3286 h 3419"/>
                <a:gd name="T64" fmla="*/ 7839 w 11335"/>
                <a:gd name="T65" fmla="*/ 3157 h 3419"/>
                <a:gd name="T66" fmla="*/ 9004 w 11335"/>
                <a:gd name="T67" fmla="*/ 2960 h 3419"/>
                <a:gd name="T68" fmla="*/ 9966 w 11335"/>
                <a:gd name="T69" fmla="*/ 2692 h 3419"/>
                <a:gd name="T70" fmla="*/ 10680 w 11335"/>
                <a:gd name="T71" fmla="*/ 2366 h 3419"/>
                <a:gd name="T72" fmla="*/ 11097 w 11335"/>
                <a:gd name="T73" fmla="*/ 2006 h 3419"/>
                <a:gd name="T74" fmla="*/ 11195 w 11335"/>
                <a:gd name="T75" fmla="*/ 1789 h 3419"/>
                <a:gd name="T76" fmla="*/ 11175 w 11335"/>
                <a:gd name="T77" fmla="*/ 1559 h 3419"/>
                <a:gd name="T78" fmla="*/ 10973 w 11335"/>
                <a:gd name="T79" fmla="*/ 1271 h 3419"/>
                <a:gd name="T80" fmla="*/ 10430 w 11335"/>
                <a:gd name="T81" fmla="*/ 918 h 3419"/>
                <a:gd name="T82" fmla="*/ 9611 w 11335"/>
                <a:gd name="T83" fmla="*/ 612 h 3419"/>
                <a:gd name="T84" fmla="*/ 8561 w 11335"/>
                <a:gd name="T85" fmla="*/ 370 h 3419"/>
                <a:gd name="T86" fmla="*/ 7328 w 11335"/>
                <a:gd name="T87" fmla="*/ 207 h 3419"/>
                <a:gd name="T88" fmla="*/ 4544 w 11335"/>
                <a:gd name="T89" fmla="*/ 166 h 3419"/>
                <a:gd name="T90" fmla="*/ 3009 w 11335"/>
                <a:gd name="T91" fmla="*/ 330 h 3419"/>
                <a:gd name="T92" fmla="*/ 1919 w 11335"/>
                <a:gd name="T93" fmla="*/ 558 h 3419"/>
                <a:gd name="T94" fmla="*/ 1051 w 11335"/>
                <a:gd name="T95" fmla="*/ 851 h 3419"/>
                <a:gd name="T96" fmla="*/ 450 w 11335"/>
                <a:gd name="T97" fmla="*/ 1195 h 3419"/>
                <a:gd name="T98" fmla="*/ 157 w 11335"/>
                <a:gd name="T99" fmla="*/ 1568 h 3419"/>
                <a:gd name="T100" fmla="*/ 133 w 11335"/>
                <a:gd name="T101" fmla="*/ 1704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335" h="3419">
                  <a:moveTo>
                    <a:pt x="0" y="1715"/>
                  </a:moveTo>
                  <a:cubicBezTo>
                    <a:pt x="0" y="1711"/>
                    <a:pt x="0" y="1708"/>
                    <a:pt x="0" y="1704"/>
                  </a:cubicBezTo>
                  <a:lnTo>
                    <a:pt x="7" y="1619"/>
                  </a:lnTo>
                  <a:cubicBezTo>
                    <a:pt x="7" y="1615"/>
                    <a:pt x="8" y="1611"/>
                    <a:pt x="9" y="1607"/>
                  </a:cubicBezTo>
                  <a:lnTo>
                    <a:pt x="31" y="1524"/>
                  </a:lnTo>
                  <a:cubicBezTo>
                    <a:pt x="32" y="1521"/>
                    <a:pt x="33" y="1518"/>
                    <a:pt x="34" y="1515"/>
                  </a:cubicBezTo>
                  <a:lnTo>
                    <a:pt x="70" y="1433"/>
                  </a:lnTo>
                  <a:lnTo>
                    <a:pt x="123" y="1344"/>
                  </a:lnTo>
                  <a:lnTo>
                    <a:pt x="190" y="1258"/>
                  </a:lnTo>
                  <a:lnTo>
                    <a:pt x="271" y="1174"/>
                  </a:lnTo>
                  <a:lnTo>
                    <a:pt x="363" y="1094"/>
                  </a:lnTo>
                  <a:lnTo>
                    <a:pt x="466" y="1016"/>
                  </a:lnTo>
                  <a:lnTo>
                    <a:pt x="582" y="941"/>
                  </a:lnTo>
                  <a:lnTo>
                    <a:pt x="710" y="868"/>
                  </a:lnTo>
                  <a:lnTo>
                    <a:pt x="847" y="798"/>
                  </a:lnTo>
                  <a:lnTo>
                    <a:pt x="996" y="730"/>
                  </a:lnTo>
                  <a:lnTo>
                    <a:pt x="1154" y="665"/>
                  </a:lnTo>
                  <a:lnTo>
                    <a:pt x="1322" y="602"/>
                  </a:lnTo>
                  <a:lnTo>
                    <a:pt x="1500" y="541"/>
                  </a:lnTo>
                  <a:lnTo>
                    <a:pt x="1688" y="484"/>
                  </a:lnTo>
                  <a:lnTo>
                    <a:pt x="1884" y="429"/>
                  </a:lnTo>
                  <a:lnTo>
                    <a:pt x="2088" y="377"/>
                  </a:lnTo>
                  <a:lnTo>
                    <a:pt x="2301" y="328"/>
                  </a:lnTo>
                  <a:lnTo>
                    <a:pt x="2523" y="281"/>
                  </a:lnTo>
                  <a:lnTo>
                    <a:pt x="2751" y="239"/>
                  </a:lnTo>
                  <a:lnTo>
                    <a:pt x="2986" y="199"/>
                  </a:lnTo>
                  <a:lnTo>
                    <a:pt x="3230" y="163"/>
                  </a:lnTo>
                  <a:lnTo>
                    <a:pt x="3479" y="129"/>
                  </a:lnTo>
                  <a:lnTo>
                    <a:pt x="3734" y="100"/>
                  </a:lnTo>
                  <a:lnTo>
                    <a:pt x="3995" y="74"/>
                  </a:lnTo>
                  <a:lnTo>
                    <a:pt x="4533" y="33"/>
                  </a:lnTo>
                  <a:lnTo>
                    <a:pt x="5091" y="8"/>
                  </a:lnTo>
                  <a:lnTo>
                    <a:pt x="5667" y="0"/>
                  </a:lnTo>
                  <a:lnTo>
                    <a:pt x="6241" y="8"/>
                  </a:lnTo>
                  <a:lnTo>
                    <a:pt x="6799" y="33"/>
                  </a:lnTo>
                  <a:lnTo>
                    <a:pt x="7339" y="74"/>
                  </a:lnTo>
                  <a:lnTo>
                    <a:pt x="7600" y="100"/>
                  </a:lnTo>
                  <a:lnTo>
                    <a:pt x="7855" y="129"/>
                  </a:lnTo>
                  <a:lnTo>
                    <a:pt x="8105" y="162"/>
                  </a:lnTo>
                  <a:lnTo>
                    <a:pt x="8347" y="199"/>
                  </a:lnTo>
                  <a:lnTo>
                    <a:pt x="8584" y="239"/>
                  </a:lnTo>
                  <a:lnTo>
                    <a:pt x="8812" y="281"/>
                  </a:lnTo>
                  <a:lnTo>
                    <a:pt x="9032" y="327"/>
                  </a:lnTo>
                  <a:lnTo>
                    <a:pt x="9245" y="377"/>
                  </a:lnTo>
                  <a:lnTo>
                    <a:pt x="9450" y="429"/>
                  </a:lnTo>
                  <a:lnTo>
                    <a:pt x="9646" y="483"/>
                  </a:lnTo>
                  <a:lnTo>
                    <a:pt x="9833" y="541"/>
                  </a:lnTo>
                  <a:lnTo>
                    <a:pt x="10011" y="601"/>
                  </a:lnTo>
                  <a:lnTo>
                    <a:pt x="10179" y="664"/>
                  </a:lnTo>
                  <a:lnTo>
                    <a:pt x="10338" y="729"/>
                  </a:lnTo>
                  <a:lnTo>
                    <a:pt x="10485" y="797"/>
                  </a:lnTo>
                  <a:lnTo>
                    <a:pt x="10623" y="867"/>
                  </a:lnTo>
                  <a:lnTo>
                    <a:pt x="10749" y="938"/>
                  </a:lnTo>
                  <a:lnTo>
                    <a:pt x="10865" y="1014"/>
                  </a:lnTo>
                  <a:lnTo>
                    <a:pt x="10968" y="1091"/>
                  </a:lnTo>
                  <a:lnTo>
                    <a:pt x="11060" y="1170"/>
                  </a:lnTo>
                  <a:lnTo>
                    <a:pt x="11140" y="1252"/>
                  </a:lnTo>
                  <a:lnTo>
                    <a:pt x="11207" y="1338"/>
                  </a:lnTo>
                  <a:lnTo>
                    <a:pt x="11261" y="1425"/>
                  </a:lnTo>
                  <a:lnTo>
                    <a:pt x="11301" y="1515"/>
                  </a:lnTo>
                  <a:cubicBezTo>
                    <a:pt x="11302" y="1518"/>
                    <a:pt x="11303" y="1521"/>
                    <a:pt x="11304" y="1524"/>
                  </a:cubicBezTo>
                  <a:lnTo>
                    <a:pt x="11326" y="1607"/>
                  </a:lnTo>
                  <a:cubicBezTo>
                    <a:pt x="11327" y="1611"/>
                    <a:pt x="11328" y="1615"/>
                    <a:pt x="11328" y="1619"/>
                  </a:cubicBezTo>
                  <a:lnTo>
                    <a:pt x="11335" y="1704"/>
                  </a:lnTo>
                  <a:cubicBezTo>
                    <a:pt x="11335" y="1708"/>
                    <a:pt x="11335" y="1711"/>
                    <a:pt x="11335" y="1715"/>
                  </a:cubicBezTo>
                  <a:lnTo>
                    <a:pt x="11328" y="1800"/>
                  </a:lnTo>
                  <a:cubicBezTo>
                    <a:pt x="11328" y="1804"/>
                    <a:pt x="11327" y="1808"/>
                    <a:pt x="11326" y="1812"/>
                  </a:cubicBezTo>
                  <a:lnTo>
                    <a:pt x="11304" y="1895"/>
                  </a:lnTo>
                  <a:cubicBezTo>
                    <a:pt x="11303" y="1898"/>
                    <a:pt x="11302" y="1901"/>
                    <a:pt x="11301" y="1904"/>
                  </a:cubicBezTo>
                  <a:lnTo>
                    <a:pt x="11265" y="1986"/>
                  </a:lnTo>
                  <a:lnTo>
                    <a:pt x="11212" y="2075"/>
                  </a:lnTo>
                  <a:lnTo>
                    <a:pt x="11145" y="2161"/>
                  </a:lnTo>
                  <a:lnTo>
                    <a:pt x="11064" y="2244"/>
                  </a:lnTo>
                  <a:lnTo>
                    <a:pt x="10972" y="2325"/>
                  </a:lnTo>
                  <a:lnTo>
                    <a:pt x="10868" y="2402"/>
                  </a:lnTo>
                  <a:lnTo>
                    <a:pt x="10753" y="2477"/>
                  </a:lnTo>
                  <a:lnTo>
                    <a:pt x="10626" y="2550"/>
                  </a:lnTo>
                  <a:lnTo>
                    <a:pt x="10488" y="2621"/>
                  </a:lnTo>
                  <a:lnTo>
                    <a:pt x="10340" y="2688"/>
                  </a:lnTo>
                  <a:lnTo>
                    <a:pt x="10181" y="2754"/>
                  </a:lnTo>
                  <a:lnTo>
                    <a:pt x="10013" y="2817"/>
                  </a:lnTo>
                  <a:lnTo>
                    <a:pt x="9835" y="2878"/>
                  </a:lnTo>
                  <a:lnTo>
                    <a:pt x="9648" y="2935"/>
                  </a:lnTo>
                  <a:lnTo>
                    <a:pt x="9451" y="2990"/>
                  </a:lnTo>
                  <a:lnTo>
                    <a:pt x="9247" y="3042"/>
                  </a:lnTo>
                  <a:lnTo>
                    <a:pt x="9033" y="3090"/>
                  </a:lnTo>
                  <a:lnTo>
                    <a:pt x="8813" y="3137"/>
                  </a:lnTo>
                  <a:lnTo>
                    <a:pt x="8585" y="3180"/>
                  </a:lnTo>
                  <a:lnTo>
                    <a:pt x="8349" y="3220"/>
                  </a:lnTo>
                  <a:lnTo>
                    <a:pt x="8106" y="3256"/>
                  </a:lnTo>
                  <a:lnTo>
                    <a:pt x="7856" y="3290"/>
                  </a:lnTo>
                  <a:lnTo>
                    <a:pt x="7601" y="3319"/>
                  </a:lnTo>
                  <a:lnTo>
                    <a:pt x="7340" y="3345"/>
                  </a:lnTo>
                  <a:lnTo>
                    <a:pt x="6801" y="3385"/>
                  </a:lnTo>
                  <a:lnTo>
                    <a:pt x="6243" y="3410"/>
                  </a:lnTo>
                  <a:lnTo>
                    <a:pt x="5669" y="3419"/>
                  </a:lnTo>
                  <a:lnTo>
                    <a:pt x="5094" y="3411"/>
                  </a:lnTo>
                  <a:lnTo>
                    <a:pt x="4535" y="3386"/>
                  </a:lnTo>
                  <a:lnTo>
                    <a:pt x="3997" y="3345"/>
                  </a:lnTo>
                  <a:lnTo>
                    <a:pt x="3735" y="3319"/>
                  </a:lnTo>
                  <a:lnTo>
                    <a:pt x="3480" y="3290"/>
                  </a:lnTo>
                  <a:lnTo>
                    <a:pt x="3231" y="3257"/>
                  </a:lnTo>
                  <a:lnTo>
                    <a:pt x="2988" y="3220"/>
                  </a:lnTo>
                  <a:lnTo>
                    <a:pt x="2752" y="3180"/>
                  </a:lnTo>
                  <a:lnTo>
                    <a:pt x="2524" y="3137"/>
                  </a:lnTo>
                  <a:lnTo>
                    <a:pt x="2303" y="3091"/>
                  </a:lnTo>
                  <a:lnTo>
                    <a:pt x="2090" y="3042"/>
                  </a:lnTo>
                  <a:lnTo>
                    <a:pt x="1885" y="2990"/>
                  </a:lnTo>
                  <a:lnTo>
                    <a:pt x="1690" y="2936"/>
                  </a:lnTo>
                  <a:lnTo>
                    <a:pt x="1502" y="2878"/>
                  </a:lnTo>
                  <a:lnTo>
                    <a:pt x="1324" y="2818"/>
                  </a:lnTo>
                  <a:lnTo>
                    <a:pt x="1156" y="2755"/>
                  </a:lnTo>
                  <a:lnTo>
                    <a:pt x="998" y="2689"/>
                  </a:lnTo>
                  <a:lnTo>
                    <a:pt x="850" y="2622"/>
                  </a:lnTo>
                  <a:lnTo>
                    <a:pt x="712" y="2552"/>
                  </a:lnTo>
                  <a:lnTo>
                    <a:pt x="585" y="2479"/>
                  </a:lnTo>
                  <a:lnTo>
                    <a:pt x="470" y="2404"/>
                  </a:lnTo>
                  <a:lnTo>
                    <a:pt x="367" y="2328"/>
                  </a:lnTo>
                  <a:lnTo>
                    <a:pt x="275" y="2248"/>
                  </a:lnTo>
                  <a:lnTo>
                    <a:pt x="195" y="2166"/>
                  </a:lnTo>
                  <a:lnTo>
                    <a:pt x="128" y="2082"/>
                  </a:lnTo>
                  <a:lnTo>
                    <a:pt x="74" y="1994"/>
                  </a:lnTo>
                  <a:cubicBezTo>
                    <a:pt x="72" y="1992"/>
                    <a:pt x="70" y="1989"/>
                    <a:pt x="69" y="1986"/>
                  </a:cubicBezTo>
                  <a:lnTo>
                    <a:pt x="34" y="1904"/>
                  </a:lnTo>
                  <a:cubicBezTo>
                    <a:pt x="33" y="1901"/>
                    <a:pt x="32" y="1898"/>
                    <a:pt x="31" y="1894"/>
                  </a:cubicBezTo>
                  <a:lnTo>
                    <a:pt x="9" y="1810"/>
                  </a:lnTo>
                  <a:cubicBezTo>
                    <a:pt x="8" y="1807"/>
                    <a:pt x="7" y="1803"/>
                    <a:pt x="7" y="1799"/>
                  </a:cubicBezTo>
                  <a:lnTo>
                    <a:pt x="0" y="1715"/>
                  </a:lnTo>
                  <a:close/>
                  <a:moveTo>
                    <a:pt x="140" y="1788"/>
                  </a:moveTo>
                  <a:lnTo>
                    <a:pt x="138" y="1777"/>
                  </a:lnTo>
                  <a:lnTo>
                    <a:pt x="160" y="1861"/>
                  </a:lnTo>
                  <a:lnTo>
                    <a:pt x="157" y="1851"/>
                  </a:lnTo>
                  <a:lnTo>
                    <a:pt x="192" y="1933"/>
                  </a:lnTo>
                  <a:lnTo>
                    <a:pt x="187" y="1924"/>
                  </a:lnTo>
                  <a:lnTo>
                    <a:pt x="233" y="1999"/>
                  </a:lnTo>
                  <a:lnTo>
                    <a:pt x="290" y="2073"/>
                  </a:lnTo>
                  <a:lnTo>
                    <a:pt x="362" y="2147"/>
                  </a:lnTo>
                  <a:lnTo>
                    <a:pt x="446" y="2221"/>
                  </a:lnTo>
                  <a:lnTo>
                    <a:pt x="543" y="2293"/>
                  </a:lnTo>
                  <a:lnTo>
                    <a:pt x="652" y="2364"/>
                  </a:lnTo>
                  <a:lnTo>
                    <a:pt x="773" y="2433"/>
                  </a:lnTo>
                  <a:lnTo>
                    <a:pt x="905" y="2501"/>
                  </a:lnTo>
                  <a:lnTo>
                    <a:pt x="1049" y="2566"/>
                  </a:lnTo>
                  <a:lnTo>
                    <a:pt x="1203" y="2630"/>
                  </a:lnTo>
                  <a:lnTo>
                    <a:pt x="1367" y="2691"/>
                  </a:lnTo>
                  <a:lnTo>
                    <a:pt x="1541" y="2751"/>
                  </a:lnTo>
                  <a:lnTo>
                    <a:pt x="1725" y="2807"/>
                  </a:lnTo>
                  <a:lnTo>
                    <a:pt x="1918" y="2861"/>
                  </a:lnTo>
                  <a:lnTo>
                    <a:pt x="2119" y="2912"/>
                  </a:lnTo>
                  <a:lnTo>
                    <a:pt x="2330" y="2960"/>
                  </a:lnTo>
                  <a:lnTo>
                    <a:pt x="2549" y="3006"/>
                  </a:lnTo>
                  <a:lnTo>
                    <a:pt x="2775" y="3049"/>
                  </a:lnTo>
                  <a:lnTo>
                    <a:pt x="3007" y="3089"/>
                  </a:lnTo>
                  <a:lnTo>
                    <a:pt x="3248" y="3124"/>
                  </a:lnTo>
                  <a:lnTo>
                    <a:pt x="3495" y="3157"/>
                  </a:lnTo>
                  <a:lnTo>
                    <a:pt x="3748" y="3186"/>
                  </a:lnTo>
                  <a:lnTo>
                    <a:pt x="4008" y="3212"/>
                  </a:lnTo>
                  <a:lnTo>
                    <a:pt x="4541" y="3253"/>
                  </a:lnTo>
                  <a:lnTo>
                    <a:pt x="5095" y="3278"/>
                  </a:lnTo>
                  <a:lnTo>
                    <a:pt x="5666" y="3286"/>
                  </a:lnTo>
                  <a:lnTo>
                    <a:pt x="6237" y="3277"/>
                  </a:lnTo>
                  <a:lnTo>
                    <a:pt x="6792" y="3252"/>
                  </a:lnTo>
                  <a:lnTo>
                    <a:pt x="7327" y="3212"/>
                  </a:lnTo>
                  <a:lnTo>
                    <a:pt x="7586" y="3186"/>
                  </a:lnTo>
                  <a:lnTo>
                    <a:pt x="7839" y="3157"/>
                  </a:lnTo>
                  <a:lnTo>
                    <a:pt x="8087" y="3125"/>
                  </a:lnTo>
                  <a:lnTo>
                    <a:pt x="8326" y="3089"/>
                  </a:lnTo>
                  <a:lnTo>
                    <a:pt x="8560" y="3049"/>
                  </a:lnTo>
                  <a:lnTo>
                    <a:pt x="8786" y="3006"/>
                  </a:lnTo>
                  <a:lnTo>
                    <a:pt x="9004" y="2960"/>
                  </a:lnTo>
                  <a:lnTo>
                    <a:pt x="9214" y="2913"/>
                  </a:lnTo>
                  <a:lnTo>
                    <a:pt x="9416" y="2861"/>
                  </a:lnTo>
                  <a:lnTo>
                    <a:pt x="9609" y="2808"/>
                  </a:lnTo>
                  <a:lnTo>
                    <a:pt x="9792" y="2751"/>
                  </a:lnTo>
                  <a:lnTo>
                    <a:pt x="9966" y="2692"/>
                  </a:lnTo>
                  <a:lnTo>
                    <a:pt x="10130" y="2631"/>
                  </a:lnTo>
                  <a:lnTo>
                    <a:pt x="10285" y="2567"/>
                  </a:lnTo>
                  <a:lnTo>
                    <a:pt x="10427" y="2502"/>
                  </a:lnTo>
                  <a:lnTo>
                    <a:pt x="10559" y="2435"/>
                  </a:lnTo>
                  <a:lnTo>
                    <a:pt x="10680" y="2366"/>
                  </a:lnTo>
                  <a:lnTo>
                    <a:pt x="10789" y="2295"/>
                  </a:lnTo>
                  <a:lnTo>
                    <a:pt x="10885" y="2224"/>
                  </a:lnTo>
                  <a:lnTo>
                    <a:pt x="10969" y="2151"/>
                  </a:lnTo>
                  <a:lnTo>
                    <a:pt x="11040" y="2078"/>
                  </a:lnTo>
                  <a:lnTo>
                    <a:pt x="11097" y="2006"/>
                  </a:lnTo>
                  <a:lnTo>
                    <a:pt x="11142" y="1933"/>
                  </a:lnTo>
                  <a:lnTo>
                    <a:pt x="11178" y="1851"/>
                  </a:lnTo>
                  <a:lnTo>
                    <a:pt x="11175" y="1860"/>
                  </a:lnTo>
                  <a:lnTo>
                    <a:pt x="11197" y="1777"/>
                  </a:lnTo>
                  <a:lnTo>
                    <a:pt x="11195" y="1789"/>
                  </a:lnTo>
                  <a:lnTo>
                    <a:pt x="11202" y="1704"/>
                  </a:lnTo>
                  <a:lnTo>
                    <a:pt x="11202" y="1715"/>
                  </a:lnTo>
                  <a:lnTo>
                    <a:pt x="11195" y="1630"/>
                  </a:lnTo>
                  <a:lnTo>
                    <a:pt x="11197" y="1642"/>
                  </a:lnTo>
                  <a:lnTo>
                    <a:pt x="11175" y="1559"/>
                  </a:lnTo>
                  <a:lnTo>
                    <a:pt x="11178" y="1568"/>
                  </a:lnTo>
                  <a:lnTo>
                    <a:pt x="11146" y="1494"/>
                  </a:lnTo>
                  <a:lnTo>
                    <a:pt x="11102" y="1419"/>
                  </a:lnTo>
                  <a:lnTo>
                    <a:pt x="11045" y="1345"/>
                  </a:lnTo>
                  <a:lnTo>
                    <a:pt x="10973" y="1271"/>
                  </a:lnTo>
                  <a:lnTo>
                    <a:pt x="10888" y="1198"/>
                  </a:lnTo>
                  <a:lnTo>
                    <a:pt x="10792" y="1125"/>
                  </a:lnTo>
                  <a:lnTo>
                    <a:pt x="10684" y="1055"/>
                  </a:lnTo>
                  <a:lnTo>
                    <a:pt x="10562" y="986"/>
                  </a:lnTo>
                  <a:lnTo>
                    <a:pt x="10430" y="918"/>
                  </a:lnTo>
                  <a:lnTo>
                    <a:pt x="10287" y="852"/>
                  </a:lnTo>
                  <a:lnTo>
                    <a:pt x="10132" y="789"/>
                  </a:lnTo>
                  <a:lnTo>
                    <a:pt x="9968" y="728"/>
                  </a:lnTo>
                  <a:lnTo>
                    <a:pt x="9794" y="668"/>
                  </a:lnTo>
                  <a:lnTo>
                    <a:pt x="9611" y="612"/>
                  </a:lnTo>
                  <a:lnTo>
                    <a:pt x="9417" y="558"/>
                  </a:lnTo>
                  <a:lnTo>
                    <a:pt x="9215" y="506"/>
                  </a:lnTo>
                  <a:lnTo>
                    <a:pt x="9005" y="458"/>
                  </a:lnTo>
                  <a:lnTo>
                    <a:pt x="8787" y="412"/>
                  </a:lnTo>
                  <a:lnTo>
                    <a:pt x="8561" y="370"/>
                  </a:lnTo>
                  <a:lnTo>
                    <a:pt x="8328" y="330"/>
                  </a:lnTo>
                  <a:lnTo>
                    <a:pt x="8088" y="295"/>
                  </a:lnTo>
                  <a:lnTo>
                    <a:pt x="7840" y="262"/>
                  </a:lnTo>
                  <a:lnTo>
                    <a:pt x="7587" y="233"/>
                  </a:lnTo>
                  <a:lnTo>
                    <a:pt x="7328" y="207"/>
                  </a:lnTo>
                  <a:lnTo>
                    <a:pt x="6793" y="166"/>
                  </a:lnTo>
                  <a:lnTo>
                    <a:pt x="6240" y="141"/>
                  </a:lnTo>
                  <a:lnTo>
                    <a:pt x="5668" y="133"/>
                  </a:lnTo>
                  <a:lnTo>
                    <a:pt x="5097" y="141"/>
                  </a:lnTo>
                  <a:lnTo>
                    <a:pt x="4544" y="166"/>
                  </a:lnTo>
                  <a:lnTo>
                    <a:pt x="4008" y="207"/>
                  </a:lnTo>
                  <a:lnTo>
                    <a:pt x="3749" y="233"/>
                  </a:lnTo>
                  <a:lnTo>
                    <a:pt x="3496" y="262"/>
                  </a:lnTo>
                  <a:lnTo>
                    <a:pt x="3249" y="294"/>
                  </a:lnTo>
                  <a:lnTo>
                    <a:pt x="3009" y="330"/>
                  </a:lnTo>
                  <a:lnTo>
                    <a:pt x="2776" y="370"/>
                  </a:lnTo>
                  <a:lnTo>
                    <a:pt x="2550" y="412"/>
                  </a:lnTo>
                  <a:lnTo>
                    <a:pt x="2331" y="457"/>
                  </a:lnTo>
                  <a:lnTo>
                    <a:pt x="2121" y="506"/>
                  </a:lnTo>
                  <a:lnTo>
                    <a:pt x="1919" y="558"/>
                  </a:lnTo>
                  <a:lnTo>
                    <a:pt x="1727" y="611"/>
                  </a:lnTo>
                  <a:lnTo>
                    <a:pt x="1543" y="668"/>
                  </a:lnTo>
                  <a:lnTo>
                    <a:pt x="1369" y="727"/>
                  </a:lnTo>
                  <a:lnTo>
                    <a:pt x="1205" y="788"/>
                  </a:lnTo>
                  <a:lnTo>
                    <a:pt x="1051" y="851"/>
                  </a:lnTo>
                  <a:lnTo>
                    <a:pt x="908" y="917"/>
                  </a:lnTo>
                  <a:lnTo>
                    <a:pt x="775" y="985"/>
                  </a:lnTo>
                  <a:lnTo>
                    <a:pt x="655" y="1052"/>
                  </a:lnTo>
                  <a:lnTo>
                    <a:pt x="546" y="1123"/>
                  </a:lnTo>
                  <a:lnTo>
                    <a:pt x="450" y="1195"/>
                  </a:lnTo>
                  <a:lnTo>
                    <a:pt x="366" y="1267"/>
                  </a:lnTo>
                  <a:lnTo>
                    <a:pt x="295" y="1339"/>
                  </a:lnTo>
                  <a:lnTo>
                    <a:pt x="238" y="1413"/>
                  </a:lnTo>
                  <a:lnTo>
                    <a:pt x="193" y="1486"/>
                  </a:lnTo>
                  <a:lnTo>
                    <a:pt x="157" y="1568"/>
                  </a:lnTo>
                  <a:lnTo>
                    <a:pt x="160" y="1559"/>
                  </a:lnTo>
                  <a:lnTo>
                    <a:pt x="138" y="1642"/>
                  </a:lnTo>
                  <a:lnTo>
                    <a:pt x="140" y="1630"/>
                  </a:lnTo>
                  <a:lnTo>
                    <a:pt x="133" y="1715"/>
                  </a:lnTo>
                  <a:lnTo>
                    <a:pt x="133" y="1704"/>
                  </a:lnTo>
                  <a:lnTo>
                    <a:pt x="140" y="178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3"/>
            <p:cNvSpPr>
              <a:spLocks noChangeArrowheads="1"/>
            </p:cNvSpPr>
            <p:nvPr/>
          </p:nvSpPr>
          <p:spPr bwMode="auto">
            <a:xfrm>
              <a:off x="1290" y="2274"/>
              <a:ext cx="40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Calibri" pitchFamily="34" charset="0"/>
                  <a:cs typeface="Arial" pitchFamily="34" charset="0"/>
                </a:rPr>
                <a:t>GETLINE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4"/>
            <p:cNvSpPr>
              <a:spLocks noChangeArrowheads="1"/>
            </p:cNvSpPr>
            <p:nvPr/>
          </p:nvSpPr>
          <p:spPr bwMode="auto">
            <a:xfrm>
              <a:off x="1630" y="2274"/>
              <a:ext cx="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Freeform 16"/>
            <p:cNvSpPr>
              <a:spLocks noEditPoints="1"/>
            </p:cNvSpPr>
            <p:nvPr/>
          </p:nvSpPr>
          <p:spPr bwMode="auto">
            <a:xfrm>
              <a:off x="2308" y="2180"/>
              <a:ext cx="1322" cy="342"/>
            </a:xfrm>
            <a:custGeom>
              <a:avLst/>
              <a:gdLst>
                <a:gd name="T0" fmla="*/ 4 w 5668"/>
                <a:gd name="T1" fmla="*/ 803 h 1709"/>
                <a:gd name="T2" fmla="*/ 61 w 5668"/>
                <a:gd name="T3" fmla="*/ 672 h 1709"/>
                <a:gd name="T4" fmla="*/ 233 w 5668"/>
                <a:gd name="T5" fmla="*/ 508 h 1709"/>
                <a:gd name="T6" fmla="*/ 498 w 5668"/>
                <a:gd name="T7" fmla="*/ 365 h 1709"/>
                <a:gd name="T8" fmla="*/ 844 w 5668"/>
                <a:gd name="T9" fmla="*/ 242 h 1709"/>
                <a:gd name="T10" fmla="*/ 1261 w 5668"/>
                <a:gd name="T11" fmla="*/ 140 h 1709"/>
                <a:gd name="T12" fmla="*/ 1739 w 5668"/>
                <a:gd name="T13" fmla="*/ 64 h 1709"/>
                <a:gd name="T14" fmla="*/ 2546 w 5668"/>
                <a:gd name="T15" fmla="*/ 4 h 1709"/>
                <a:gd name="T16" fmla="*/ 3669 w 5668"/>
                <a:gd name="T17" fmla="*/ 37 h 1709"/>
                <a:gd name="T18" fmla="*/ 4174 w 5668"/>
                <a:gd name="T19" fmla="*/ 99 h 1709"/>
                <a:gd name="T20" fmla="*/ 4623 w 5668"/>
                <a:gd name="T21" fmla="*/ 188 h 1709"/>
                <a:gd name="T22" fmla="*/ 5006 w 5668"/>
                <a:gd name="T23" fmla="*/ 300 h 1709"/>
                <a:gd name="T24" fmla="*/ 5312 w 5668"/>
                <a:gd name="T25" fmla="*/ 433 h 1709"/>
                <a:gd name="T26" fmla="*/ 5530 w 5668"/>
                <a:gd name="T27" fmla="*/ 585 h 1709"/>
                <a:gd name="T28" fmla="*/ 5650 w 5668"/>
                <a:gd name="T29" fmla="*/ 757 h 1709"/>
                <a:gd name="T30" fmla="*/ 5668 w 5668"/>
                <a:gd name="T31" fmla="*/ 852 h 1709"/>
                <a:gd name="T32" fmla="*/ 5652 w 5668"/>
                <a:gd name="T33" fmla="*/ 947 h 1709"/>
                <a:gd name="T34" fmla="*/ 5573 w 5668"/>
                <a:gd name="T35" fmla="*/ 1080 h 1709"/>
                <a:gd name="T36" fmla="*/ 5377 w 5668"/>
                <a:gd name="T37" fmla="*/ 1238 h 1709"/>
                <a:gd name="T38" fmla="*/ 5091 w 5668"/>
                <a:gd name="T39" fmla="*/ 1377 h 1709"/>
                <a:gd name="T40" fmla="*/ 4726 w 5668"/>
                <a:gd name="T41" fmla="*/ 1495 h 1709"/>
                <a:gd name="T42" fmla="*/ 4292 w 5668"/>
                <a:gd name="T43" fmla="*/ 1590 h 1709"/>
                <a:gd name="T44" fmla="*/ 3801 w 5668"/>
                <a:gd name="T45" fmla="*/ 1659 h 1709"/>
                <a:gd name="T46" fmla="*/ 2834 w 5668"/>
                <a:gd name="T47" fmla="*/ 1709 h 1709"/>
                <a:gd name="T48" fmla="*/ 1868 w 5668"/>
                <a:gd name="T49" fmla="*/ 1659 h 1709"/>
                <a:gd name="T50" fmla="*/ 1376 w 5668"/>
                <a:gd name="T51" fmla="*/ 1590 h 1709"/>
                <a:gd name="T52" fmla="*/ 942 w 5668"/>
                <a:gd name="T53" fmla="*/ 1495 h 1709"/>
                <a:gd name="T54" fmla="*/ 578 w 5668"/>
                <a:gd name="T55" fmla="*/ 1377 h 1709"/>
                <a:gd name="T56" fmla="*/ 292 w 5668"/>
                <a:gd name="T57" fmla="*/ 1239 h 1709"/>
                <a:gd name="T58" fmla="*/ 97 w 5668"/>
                <a:gd name="T59" fmla="*/ 1083 h 1709"/>
                <a:gd name="T60" fmla="*/ 15 w 5668"/>
                <a:gd name="T61" fmla="*/ 947 h 1709"/>
                <a:gd name="T62" fmla="*/ 70 w 5668"/>
                <a:gd name="T63" fmla="*/ 894 h 1709"/>
                <a:gd name="T64" fmla="*/ 94 w 5668"/>
                <a:gd name="T65" fmla="*/ 962 h 1709"/>
                <a:gd name="T66" fmla="*/ 223 w 5668"/>
                <a:gd name="T67" fmla="*/ 1110 h 1709"/>
                <a:gd name="T68" fmla="*/ 452 w 5668"/>
                <a:gd name="T69" fmla="*/ 1250 h 1709"/>
                <a:gd name="T70" fmla="*/ 770 w 5668"/>
                <a:gd name="T71" fmla="*/ 1375 h 1709"/>
                <a:gd name="T72" fmla="*/ 1165 w 5668"/>
                <a:gd name="T73" fmla="*/ 1480 h 1709"/>
                <a:gd name="T74" fmla="*/ 1624 w 5668"/>
                <a:gd name="T75" fmla="*/ 1562 h 1709"/>
                <a:gd name="T76" fmla="*/ 2271 w 5668"/>
                <a:gd name="T77" fmla="*/ 1626 h 1709"/>
                <a:gd name="T78" fmla="*/ 3395 w 5668"/>
                <a:gd name="T79" fmla="*/ 1626 h 1709"/>
                <a:gd name="T80" fmla="*/ 4043 w 5668"/>
                <a:gd name="T81" fmla="*/ 1562 h 1709"/>
                <a:gd name="T82" fmla="*/ 4502 w 5668"/>
                <a:gd name="T83" fmla="*/ 1480 h 1709"/>
                <a:gd name="T84" fmla="*/ 4896 w 5668"/>
                <a:gd name="T85" fmla="*/ 1375 h 1709"/>
                <a:gd name="T86" fmla="*/ 5214 w 5668"/>
                <a:gd name="T87" fmla="*/ 1251 h 1709"/>
                <a:gd name="T88" fmla="*/ 5443 w 5668"/>
                <a:gd name="T89" fmla="*/ 1112 h 1709"/>
                <a:gd name="T90" fmla="*/ 5571 w 5668"/>
                <a:gd name="T91" fmla="*/ 966 h 1709"/>
                <a:gd name="T92" fmla="*/ 5598 w 5668"/>
                <a:gd name="T93" fmla="*/ 894 h 1709"/>
                <a:gd name="T94" fmla="*/ 5599 w 5668"/>
                <a:gd name="T95" fmla="*/ 821 h 1709"/>
                <a:gd name="T96" fmla="*/ 5551 w 5668"/>
                <a:gd name="T97" fmla="*/ 709 h 1709"/>
                <a:gd name="T98" fmla="*/ 5396 w 5668"/>
                <a:gd name="T99" fmla="*/ 562 h 1709"/>
                <a:gd name="T100" fmla="*/ 5143 w 5668"/>
                <a:gd name="T101" fmla="*/ 426 h 1709"/>
                <a:gd name="T102" fmla="*/ 4805 w 5668"/>
                <a:gd name="T103" fmla="*/ 306 h 1709"/>
                <a:gd name="T104" fmla="*/ 4393 w 5668"/>
                <a:gd name="T105" fmla="*/ 206 h 1709"/>
                <a:gd name="T106" fmla="*/ 3920 w 5668"/>
                <a:gd name="T107" fmla="*/ 131 h 1709"/>
                <a:gd name="T108" fmla="*/ 3120 w 5668"/>
                <a:gd name="T109" fmla="*/ 70 h 1709"/>
                <a:gd name="T110" fmla="*/ 2004 w 5668"/>
                <a:gd name="T111" fmla="*/ 103 h 1709"/>
                <a:gd name="T112" fmla="*/ 1505 w 5668"/>
                <a:gd name="T113" fmla="*/ 165 h 1709"/>
                <a:gd name="T114" fmla="*/ 1061 w 5668"/>
                <a:gd name="T115" fmla="*/ 253 h 1709"/>
                <a:gd name="T116" fmla="*/ 684 w 5668"/>
                <a:gd name="T117" fmla="*/ 363 h 1709"/>
                <a:gd name="T118" fmla="*/ 387 w 5668"/>
                <a:gd name="T119" fmla="*/ 492 h 1709"/>
                <a:gd name="T120" fmla="*/ 183 w 5668"/>
                <a:gd name="T121" fmla="*/ 633 h 1709"/>
                <a:gd name="T122" fmla="*/ 78 w 5668"/>
                <a:gd name="T123" fmla="*/ 784 h 1709"/>
                <a:gd name="T124" fmla="*/ 66 w 5668"/>
                <a:gd name="T125" fmla="*/ 85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68" h="1709">
                  <a:moveTo>
                    <a:pt x="0" y="857"/>
                  </a:moveTo>
                  <a:cubicBezTo>
                    <a:pt x="0" y="855"/>
                    <a:pt x="0" y="854"/>
                    <a:pt x="0" y="852"/>
                  </a:cubicBezTo>
                  <a:lnTo>
                    <a:pt x="3" y="809"/>
                  </a:lnTo>
                  <a:cubicBezTo>
                    <a:pt x="3" y="807"/>
                    <a:pt x="4" y="805"/>
                    <a:pt x="4" y="803"/>
                  </a:cubicBezTo>
                  <a:lnTo>
                    <a:pt x="15" y="762"/>
                  </a:lnTo>
                  <a:cubicBezTo>
                    <a:pt x="16" y="760"/>
                    <a:pt x="16" y="759"/>
                    <a:pt x="17" y="757"/>
                  </a:cubicBezTo>
                  <a:lnTo>
                    <a:pt x="35" y="716"/>
                  </a:lnTo>
                  <a:lnTo>
                    <a:pt x="61" y="672"/>
                  </a:lnTo>
                  <a:lnTo>
                    <a:pt x="95" y="629"/>
                  </a:lnTo>
                  <a:lnTo>
                    <a:pt x="135" y="587"/>
                  </a:lnTo>
                  <a:lnTo>
                    <a:pt x="181" y="547"/>
                  </a:lnTo>
                  <a:lnTo>
                    <a:pt x="233" y="508"/>
                  </a:lnTo>
                  <a:lnTo>
                    <a:pt x="291" y="470"/>
                  </a:lnTo>
                  <a:lnTo>
                    <a:pt x="355" y="434"/>
                  </a:lnTo>
                  <a:lnTo>
                    <a:pt x="423" y="399"/>
                  </a:lnTo>
                  <a:lnTo>
                    <a:pt x="498" y="365"/>
                  </a:lnTo>
                  <a:lnTo>
                    <a:pt x="577" y="332"/>
                  </a:lnTo>
                  <a:lnTo>
                    <a:pt x="661" y="301"/>
                  </a:lnTo>
                  <a:lnTo>
                    <a:pt x="750" y="270"/>
                  </a:lnTo>
                  <a:lnTo>
                    <a:pt x="844" y="242"/>
                  </a:lnTo>
                  <a:lnTo>
                    <a:pt x="942" y="214"/>
                  </a:lnTo>
                  <a:lnTo>
                    <a:pt x="1044" y="188"/>
                  </a:lnTo>
                  <a:lnTo>
                    <a:pt x="1150" y="163"/>
                  </a:lnTo>
                  <a:lnTo>
                    <a:pt x="1261" y="140"/>
                  </a:lnTo>
                  <a:lnTo>
                    <a:pt x="1375" y="119"/>
                  </a:lnTo>
                  <a:lnTo>
                    <a:pt x="1493" y="99"/>
                  </a:lnTo>
                  <a:lnTo>
                    <a:pt x="1615" y="81"/>
                  </a:lnTo>
                  <a:lnTo>
                    <a:pt x="1739" y="64"/>
                  </a:lnTo>
                  <a:lnTo>
                    <a:pt x="1867" y="50"/>
                  </a:lnTo>
                  <a:lnTo>
                    <a:pt x="1998" y="37"/>
                  </a:lnTo>
                  <a:lnTo>
                    <a:pt x="2267" y="16"/>
                  </a:lnTo>
                  <a:lnTo>
                    <a:pt x="2546" y="4"/>
                  </a:lnTo>
                  <a:lnTo>
                    <a:pt x="2834" y="0"/>
                  </a:lnTo>
                  <a:lnTo>
                    <a:pt x="3121" y="4"/>
                  </a:lnTo>
                  <a:lnTo>
                    <a:pt x="3400" y="16"/>
                  </a:lnTo>
                  <a:lnTo>
                    <a:pt x="3669" y="37"/>
                  </a:lnTo>
                  <a:lnTo>
                    <a:pt x="3800" y="50"/>
                  </a:lnTo>
                  <a:lnTo>
                    <a:pt x="3928" y="64"/>
                  </a:lnTo>
                  <a:lnTo>
                    <a:pt x="4052" y="81"/>
                  </a:lnTo>
                  <a:lnTo>
                    <a:pt x="4174" y="99"/>
                  </a:lnTo>
                  <a:lnTo>
                    <a:pt x="4292" y="119"/>
                  </a:lnTo>
                  <a:lnTo>
                    <a:pt x="4406" y="140"/>
                  </a:lnTo>
                  <a:lnTo>
                    <a:pt x="4516" y="163"/>
                  </a:lnTo>
                  <a:lnTo>
                    <a:pt x="4623" y="188"/>
                  </a:lnTo>
                  <a:lnTo>
                    <a:pt x="4725" y="214"/>
                  </a:lnTo>
                  <a:lnTo>
                    <a:pt x="4823" y="241"/>
                  </a:lnTo>
                  <a:lnTo>
                    <a:pt x="4917" y="270"/>
                  </a:lnTo>
                  <a:lnTo>
                    <a:pt x="5006" y="300"/>
                  </a:lnTo>
                  <a:lnTo>
                    <a:pt x="5090" y="332"/>
                  </a:lnTo>
                  <a:lnTo>
                    <a:pt x="5169" y="364"/>
                  </a:lnTo>
                  <a:lnTo>
                    <a:pt x="5243" y="398"/>
                  </a:lnTo>
                  <a:lnTo>
                    <a:pt x="5312" y="433"/>
                  </a:lnTo>
                  <a:lnTo>
                    <a:pt x="5375" y="469"/>
                  </a:lnTo>
                  <a:lnTo>
                    <a:pt x="5433" y="507"/>
                  </a:lnTo>
                  <a:lnTo>
                    <a:pt x="5484" y="545"/>
                  </a:lnTo>
                  <a:lnTo>
                    <a:pt x="5530" y="585"/>
                  </a:lnTo>
                  <a:lnTo>
                    <a:pt x="5570" y="626"/>
                  </a:lnTo>
                  <a:lnTo>
                    <a:pt x="5604" y="669"/>
                  </a:lnTo>
                  <a:lnTo>
                    <a:pt x="5630" y="712"/>
                  </a:lnTo>
                  <a:lnTo>
                    <a:pt x="5650" y="757"/>
                  </a:lnTo>
                  <a:cubicBezTo>
                    <a:pt x="5651" y="759"/>
                    <a:pt x="5652" y="760"/>
                    <a:pt x="5652" y="762"/>
                  </a:cubicBezTo>
                  <a:lnTo>
                    <a:pt x="5663" y="803"/>
                  </a:lnTo>
                  <a:cubicBezTo>
                    <a:pt x="5664" y="805"/>
                    <a:pt x="5664" y="807"/>
                    <a:pt x="5664" y="809"/>
                  </a:cubicBezTo>
                  <a:lnTo>
                    <a:pt x="5668" y="852"/>
                  </a:lnTo>
                  <a:cubicBezTo>
                    <a:pt x="5668" y="854"/>
                    <a:pt x="5668" y="855"/>
                    <a:pt x="5668" y="857"/>
                  </a:cubicBezTo>
                  <a:lnTo>
                    <a:pt x="5664" y="900"/>
                  </a:lnTo>
                  <a:cubicBezTo>
                    <a:pt x="5664" y="902"/>
                    <a:pt x="5664" y="904"/>
                    <a:pt x="5663" y="906"/>
                  </a:cubicBezTo>
                  <a:lnTo>
                    <a:pt x="5652" y="947"/>
                  </a:lnTo>
                  <a:cubicBezTo>
                    <a:pt x="5652" y="949"/>
                    <a:pt x="5651" y="950"/>
                    <a:pt x="5650" y="952"/>
                  </a:cubicBezTo>
                  <a:lnTo>
                    <a:pt x="5632" y="993"/>
                  </a:lnTo>
                  <a:lnTo>
                    <a:pt x="5606" y="1037"/>
                  </a:lnTo>
                  <a:lnTo>
                    <a:pt x="5573" y="1080"/>
                  </a:lnTo>
                  <a:lnTo>
                    <a:pt x="5532" y="1122"/>
                  </a:lnTo>
                  <a:lnTo>
                    <a:pt x="5486" y="1162"/>
                  </a:lnTo>
                  <a:lnTo>
                    <a:pt x="5434" y="1201"/>
                  </a:lnTo>
                  <a:lnTo>
                    <a:pt x="5377" y="1238"/>
                  </a:lnTo>
                  <a:lnTo>
                    <a:pt x="5313" y="1275"/>
                  </a:lnTo>
                  <a:lnTo>
                    <a:pt x="5244" y="1310"/>
                  </a:lnTo>
                  <a:lnTo>
                    <a:pt x="5170" y="1344"/>
                  </a:lnTo>
                  <a:lnTo>
                    <a:pt x="5091" y="1377"/>
                  </a:lnTo>
                  <a:lnTo>
                    <a:pt x="5007" y="1408"/>
                  </a:lnTo>
                  <a:lnTo>
                    <a:pt x="4918" y="1439"/>
                  </a:lnTo>
                  <a:lnTo>
                    <a:pt x="4824" y="1467"/>
                  </a:lnTo>
                  <a:lnTo>
                    <a:pt x="4726" y="1495"/>
                  </a:lnTo>
                  <a:lnTo>
                    <a:pt x="4624" y="1521"/>
                  </a:lnTo>
                  <a:lnTo>
                    <a:pt x="4517" y="1545"/>
                  </a:lnTo>
                  <a:lnTo>
                    <a:pt x="4406" y="1568"/>
                  </a:lnTo>
                  <a:lnTo>
                    <a:pt x="4292" y="1590"/>
                  </a:lnTo>
                  <a:lnTo>
                    <a:pt x="4175" y="1610"/>
                  </a:lnTo>
                  <a:lnTo>
                    <a:pt x="4053" y="1628"/>
                  </a:lnTo>
                  <a:lnTo>
                    <a:pt x="3928" y="1645"/>
                  </a:lnTo>
                  <a:lnTo>
                    <a:pt x="3801" y="1659"/>
                  </a:lnTo>
                  <a:lnTo>
                    <a:pt x="3670" y="1672"/>
                  </a:lnTo>
                  <a:lnTo>
                    <a:pt x="3400" y="1692"/>
                  </a:lnTo>
                  <a:lnTo>
                    <a:pt x="3121" y="1705"/>
                  </a:lnTo>
                  <a:lnTo>
                    <a:pt x="2834" y="1709"/>
                  </a:lnTo>
                  <a:lnTo>
                    <a:pt x="2547" y="1705"/>
                  </a:lnTo>
                  <a:lnTo>
                    <a:pt x="2268" y="1693"/>
                  </a:lnTo>
                  <a:lnTo>
                    <a:pt x="1998" y="1672"/>
                  </a:lnTo>
                  <a:lnTo>
                    <a:pt x="1868" y="1659"/>
                  </a:lnTo>
                  <a:lnTo>
                    <a:pt x="1740" y="1645"/>
                  </a:lnTo>
                  <a:lnTo>
                    <a:pt x="1615" y="1628"/>
                  </a:lnTo>
                  <a:lnTo>
                    <a:pt x="1494" y="1610"/>
                  </a:lnTo>
                  <a:lnTo>
                    <a:pt x="1376" y="1590"/>
                  </a:lnTo>
                  <a:lnTo>
                    <a:pt x="1262" y="1568"/>
                  </a:lnTo>
                  <a:lnTo>
                    <a:pt x="1151" y="1545"/>
                  </a:lnTo>
                  <a:lnTo>
                    <a:pt x="1045" y="1521"/>
                  </a:lnTo>
                  <a:lnTo>
                    <a:pt x="942" y="1495"/>
                  </a:lnTo>
                  <a:lnTo>
                    <a:pt x="845" y="1468"/>
                  </a:lnTo>
                  <a:lnTo>
                    <a:pt x="751" y="1439"/>
                  </a:lnTo>
                  <a:lnTo>
                    <a:pt x="662" y="1409"/>
                  </a:lnTo>
                  <a:lnTo>
                    <a:pt x="578" y="1377"/>
                  </a:lnTo>
                  <a:lnTo>
                    <a:pt x="499" y="1344"/>
                  </a:lnTo>
                  <a:lnTo>
                    <a:pt x="425" y="1311"/>
                  </a:lnTo>
                  <a:lnTo>
                    <a:pt x="356" y="1276"/>
                  </a:lnTo>
                  <a:lnTo>
                    <a:pt x="292" y="1239"/>
                  </a:lnTo>
                  <a:lnTo>
                    <a:pt x="235" y="1202"/>
                  </a:lnTo>
                  <a:lnTo>
                    <a:pt x="183" y="1164"/>
                  </a:lnTo>
                  <a:lnTo>
                    <a:pt x="137" y="1124"/>
                  </a:lnTo>
                  <a:lnTo>
                    <a:pt x="97" y="1083"/>
                  </a:lnTo>
                  <a:lnTo>
                    <a:pt x="64" y="1041"/>
                  </a:lnTo>
                  <a:lnTo>
                    <a:pt x="37" y="997"/>
                  </a:lnTo>
                  <a:lnTo>
                    <a:pt x="17" y="952"/>
                  </a:lnTo>
                  <a:cubicBezTo>
                    <a:pt x="16" y="950"/>
                    <a:pt x="16" y="949"/>
                    <a:pt x="15" y="947"/>
                  </a:cubicBezTo>
                  <a:lnTo>
                    <a:pt x="4" y="905"/>
                  </a:lnTo>
                  <a:cubicBezTo>
                    <a:pt x="4" y="903"/>
                    <a:pt x="3" y="901"/>
                    <a:pt x="3" y="899"/>
                  </a:cubicBezTo>
                  <a:lnTo>
                    <a:pt x="0" y="857"/>
                  </a:lnTo>
                  <a:close/>
                  <a:moveTo>
                    <a:pt x="70" y="894"/>
                  </a:moveTo>
                  <a:lnTo>
                    <a:pt x="69" y="888"/>
                  </a:lnTo>
                  <a:lnTo>
                    <a:pt x="80" y="930"/>
                  </a:lnTo>
                  <a:lnTo>
                    <a:pt x="78" y="925"/>
                  </a:lnTo>
                  <a:lnTo>
                    <a:pt x="94" y="962"/>
                  </a:lnTo>
                  <a:lnTo>
                    <a:pt x="116" y="999"/>
                  </a:lnTo>
                  <a:lnTo>
                    <a:pt x="145" y="1036"/>
                  </a:lnTo>
                  <a:lnTo>
                    <a:pt x="181" y="1073"/>
                  </a:lnTo>
                  <a:lnTo>
                    <a:pt x="223" y="1110"/>
                  </a:lnTo>
                  <a:lnTo>
                    <a:pt x="271" y="1146"/>
                  </a:lnTo>
                  <a:lnTo>
                    <a:pt x="326" y="1182"/>
                  </a:lnTo>
                  <a:lnTo>
                    <a:pt x="386" y="1216"/>
                  </a:lnTo>
                  <a:lnTo>
                    <a:pt x="452" y="1250"/>
                  </a:lnTo>
                  <a:lnTo>
                    <a:pt x="524" y="1283"/>
                  </a:lnTo>
                  <a:lnTo>
                    <a:pt x="601" y="1315"/>
                  </a:lnTo>
                  <a:lnTo>
                    <a:pt x="683" y="1345"/>
                  </a:lnTo>
                  <a:lnTo>
                    <a:pt x="770" y="1375"/>
                  </a:lnTo>
                  <a:lnTo>
                    <a:pt x="862" y="1403"/>
                  </a:lnTo>
                  <a:lnTo>
                    <a:pt x="959" y="1430"/>
                  </a:lnTo>
                  <a:lnTo>
                    <a:pt x="1060" y="1456"/>
                  </a:lnTo>
                  <a:lnTo>
                    <a:pt x="1165" y="1480"/>
                  </a:lnTo>
                  <a:lnTo>
                    <a:pt x="1274" y="1503"/>
                  </a:lnTo>
                  <a:lnTo>
                    <a:pt x="1387" y="1524"/>
                  </a:lnTo>
                  <a:lnTo>
                    <a:pt x="1504" y="1544"/>
                  </a:lnTo>
                  <a:lnTo>
                    <a:pt x="1624" y="1562"/>
                  </a:lnTo>
                  <a:lnTo>
                    <a:pt x="1747" y="1578"/>
                  </a:lnTo>
                  <a:lnTo>
                    <a:pt x="1874" y="1593"/>
                  </a:lnTo>
                  <a:lnTo>
                    <a:pt x="2004" y="1606"/>
                  </a:lnTo>
                  <a:lnTo>
                    <a:pt x="2271" y="1626"/>
                  </a:lnTo>
                  <a:lnTo>
                    <a:pt x="2548" y="1639"/>
                  </a:lnTo>
                  <a:lnTo>
                    <a:pt x="2833" y="1643"/>
                  </a:lnTo>
                  <a:lnTo>
                    <a:pt x="3118" y="1638"/>
                  </a:lnTo>
                  <a:lnTo>
                    <a:pt x="3395" y="1626"/>
                  </a:lnTo>
                  <a:lnTo>
                    <a:pt x="3663" y="1606"/>
                  </a:lnTo>
                  <a:lnTo>
                    <a:pt x="3793" y="1593"/>
                  </a:lnTo>
                  <a:lnTo>
                    <a:pt x="3920" y="1578"/>
                  </a:lnTo>
                  <a:lnTo>
                    <a:pt x="4043" y="1562"/>
                  </a:lnTo>
                  <a:lnTo>
                    <a:pt x="4163" y="1544"/>
                  </a:lnTo>
                  <a:lnTo>
                    <a:pt x="4280" y="1524"/>
                  </a:lnTo>
                  <a:lnTo>
                    <a:pt x="4393" y="1503"/>
                  </a:lnTo>
                  <a:lnTo>
                    <a:pt x="4502" y="1480"/>
                  </a:lnTo>
                  <a:lnTo>
                    <a:pt x="4607" y="1456"/>
                  </a:lnTo>
                  <a:lnTo>
                    <a:pt x="4708" y="1430"/>
                  </a:lnTo>
                  <a:lnTo>
                    <a:pt x="4804" y="1404"/>
                  </a:lnTo>
                  <a:lnTo>
                    <a:pt x="4896" y="1375"/>
                  </a:lnTo>
                  <a:lnTo>
                    <a:pt x="4983" y="1346"/>
                  </a:lnTo>
                  <a:lnTo>
                    <a:pt x="5065" y="1315"/>
                  </a:lnTo>
                  <a:lnTo>
                    <a:pt x="5142" y="1283"/>
                  </a:lnTo>
                  <a:lnTo>
                    <a:pt x="5214" y="1251"/>
                  </a:lnTo>
                  <a:lnTo>
                    <a:pt x="5280" y="1217"/>
                  </a:lnTo>
                  <a:lnTo>
                    <a:pt x="5340" y="1183"/>
                  </a:lnTo>
                  <a:lnTo>
                    <a:pt x="5395" y="1147"/>
                  </a:lnTo>
                  <a:lnTo>
                    <a:pt x="5443" y="1112"/>
                  </a:lnTo>
                  <a:lnTo>
                    <a:pt x="5485" y="1075"/>
                  </a:lnTo>
                  <a:lnTo>
                    <a:pt x="5520" y="1039"/>
                  </a:lnTo>
                  <a:lnTo>
                    <a:pt x="5549" y="1003"/>
                  </a:lnTo>
                  <a:lnTo>
                    <a:pt x="5571" y="966"/>
                  </a:lnTo>
                  <a:lnTo>
                    <a:pt x="5589" y="925"/>
                  </a:lnTo>
                  <a:lnTo>
                    <a:pt x="5588" y="930"/>
                  </a:lnTo>
                  <a:lnTo>
                    <a:pt x="5599" y="888"/>
                  </a:lnTo>
                  <a:lnTo>
                    <a:pt x="5598" y="894"/>
                  </a:lnTo>
                  <a:lnTo>
                    <a:pt x="5601" y="852"/>
                  </a:lnTo>
                  <a:lnTo>
                    <a:pt x="5601" y="857"/>
                  </a:lnTo>
                  <a:lnTo>
                    <a:pt x="5598" y="815"/>
                  </a:lnTo>
                  <a:lnTo>
                    <a:pt x="5599" y="821"/>
                  </a:lnTo>
                  <a:lnTo>
                    <a:pt x="5588" y="779"/>
                  </a:lnTo>
                  <a:lnTo>
                    <a:pt x="5589" y="784"/>
                  </a:lnTo>
                  <a:lnTo>
                    <a:pt x="5573" y="747"/>
                  </a:lnTo>
                  <a:lnTo>
                    <a:pt x="5551" y="709"/>
                  </a:lnTo>
                  <a:lnTo>
                    <a:pt x="5523" y="672"/>
                  </a:lnTo>
                  <a:lnTo>
                    <a:pt x="5487" y="635"/>
                  </a:lnTo>
                  <a:lnTo>
                    <a:pt x="5444" y="599"/>
                  </a:lnTo>
                  <a:lnTo>
                    <a:pt x="5396" y="562"/>
                  </a:lnTo>
                  <a:lnTo>
                    <a:pt x="5342" y="527"/>
                  </a:lnTo>
                  <a:lnTo>
                    <a:pt x="5281" y="493"/>
                  </a:lnTo>
                  <a:lnTo>
                    <a:pt x="5215" y="459"/>
                  </a:lnTo>
                  <a:lnTo>
                    <a:pt x="5143" y="426"/>
                  </a:lnTo>
                  <a:lnTo>
                    <a:pt x="5066" y="394"/>
                  </a:lnTo>
                  <a:lnTo>
                    <a:pt x="4984" y="364"/>
                  </a:lnTo>
                  <a:lnTo>
                    <a:pt x="4897" y="334"/>
                  </a:lnTo>
                  <a:lnTo>
                    <a:pt x="4805" y="306"/>
                  </a:lnTo>
                  <a:lnTo>
                    <a:pt x="4709" y="279"/>
                  </a:lnTo>
                  <a:lnTo>
                    <a:pt x="4608" y="253"/>
                  </a:lnTo>
                  <a:lnTo>
                    <a:pt x="4503" y="229"/>
                  </a:lnTo>
                  <a:lnTo>
                    <a:pt x="4393" y="206"/>
                  </a:lnTo>
                  <a:lnTo>
                    <a:pt x="4280" y="185"/>
                  </a:lnTo>
                  <a:lnTo>
                    <a:pt x="4164" y="165"/>
                  </a:lnTo>
                  <a:lnTo>
                    <a:pt x="4044" y="147"/>
                  </a:lnTo>
                  <a:lnTo>
                    <a:pt x="3920" y="131"/>
                  </a:lnTo>
                  <a:lnTo>
                    <a:pt x="3794" y="116"/>
                  </a:lnTo>
                  <a:lnTo>
                    <a:pt x="3664" y="103"/>
                  </a:lnTo>
                  <a:lnTo>
                    <a:pt x="3397" y="83"/>
                  </a:lnTo>
                  <a:lnTo>
                    <a:pt x="3120" y="70"/>
                  </a:lnTo>
                  <a:lnTo>
                    <a:pt x="2834" y="66"/>
                  </a:lnTo>
                  <a:lnTo>
                    <a:pt x="2549" y="70"/>
                  </a:lnTo>
                  <a:lnTo>
                    <a:pt x="2272" y="83"/>
                  </a:lnTo>
                  <a:lnTo>
                    <a:pt x="2004" y="103"/>
                  </a:lnTo>
                  <a:lnTo>
                    <a:pt x="1875" y="116"/>
                  </a:lnTo>
                  <a:lnTo>
                    <a:pt x="1748" y="131"/>
                  </a:lnTo>
                  <a:lnTo>
                    <a:pt x="1624" y="147"/>
                  </a:lnTo>
                  <a:lnTo>
                    <a:pt x="1505" y="165"/>
                  </a:lnTo>
                  <a:lnTo>
                    <a:pt x="1388" y="185"/>
                  </a:lnTo>
                  <a:lnTo>
                    <a:pt x="1275" y="206"/>
                  </a:lnTo>
                  <a:lnTo>
                    <a:pt x="1166" y="228"/>
                  </a:lnTo>
                  <a:lnTo>
                    <a:pt x="1061" y="253"/>
                  </a:lnTo>
                  <a:lnTo>
                    <a:pt x="959" y="279"/>
                  </a:lnTo>
                  <a:lnTo>
                    <a:pt x="863" y="305"/>
                  </a:lnTo>
                  <a:lnTo>
                    <a:pt x="771" y="334"/>
                  </a:lnTo>
                  <a:lnTo>
                    <a:pt x="684" y="363"/>
                  </a:lnTo>
                  <a:lnTo>
                    <a:pt x="602" y="394"/>
                  </a:lnTo>
                  <a:lnTo>
                    <a:pt x="525" y="425"/>
                  </a:lnTo>
                  <a:lnTo>
                    <a:pt x="454" y="458"/>
                  </a:lnTo>
                  <a:lnTo>
                    <a:pt x="387" y="492"/>
                  </a:lnTo>
                  <a:lnTo>
                    <a:pt x="327" y="526"/>
                  </a:lnTo>
                  <a:lnTo>
                    <a:pt x="273" y="561"/>
                  </a:lnTo>
                  <a:lnTo>
                    <a:pt x="225" y="597"/>
                  </a:lnTo>
                  <a:lnTo>
                    <a:pt x="183" y="633"/>
                  </a:lnTo>
                  <a:lnTo>
                    <a:pt x="147" y="669"/>
                  </a:lnTo>
                  <a:lnTo>
                    <a:pt x="118" y="706"/>
                  </a:lnTo>
                  <a:lnTo>
                    <a:pt x="96" y="743"/>
                  </a:lnTo>
                  <a:lnTo>
                    <a:pt x="78" y="784"/>
                  </a:lnTo>
                  <a:lnTo>
                    <a:pt x="80" y="779"/>
                  </a:lnTo>
                  <a:lnTo>
                    <a:pt x="69" y="821"/>
                  </a:lnTo>
                  <a:lnTo>
                    <a:pt x="70" y="815"/>
                  </a:lnTo>
                  <a:lnTo>
                    <a:pt x="66" y="857"/>
                  </a:lnTo>
                  <a:lnTo>
                    <a:pt x="66" y="852"/>
                  </a:lnTo>
                  <a:lnTo>
                    <a:pt x="70" y="89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7"/>
            <p:cNvSpPr>
              <a:spLocks noChangeArrowheads="1"/>
            </p:cNvSpPr>
            <p:nvPr/>
          </p:nvSpPr>
          <p:spPr bwMode="auto">
            <a:xfrm>
              <a:off x="2478" y="2274"/>
              <a:ext cx="9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Calibri" pitchFamily="34" charset="0"/>
                  <a:cs typeface="Arial" pitchFamily="34" charset="0"/>
                </a:rPr>
                <a:t>PROCESSLINE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Freeform 18"/>
            <p:cNvSpPr>
              <a:spLocks noEditPoints="1"/>
            </p:cNvSpPr>
            <p:nvPr/>
          </p:nvSpPr>
          <p:spPr bwMode="auto">
            <a:xfrm>
              <a:off x="1918" y="2308"/>
              <a:ext cx="395" cy="58"/>
            </a:xfrm>
            <a:custGeom>
              <a:avLst/>
              <a:gdLst>
                <a:gd name="T0" fmla="*/ 465 w 465"/>
                <a:gd name="T1" fmla="*/ 50 h 80"/>
                <a:gd name="T2" fmla="*/ 45 w 465"/>
                <a:gd name="T3" fmla="*/ 47 h 80"/>
                <a:gd name="T4" fmla="*/ 45 w 465"/>
                <a:gd name="T5" fmla="*/ 33 h 80"/>
                <a:gd name="T6" fmla="*/ 465 w 465"/>
                <a:gd name="T7" fmla="*/ 37 h 80"/>
                <a:gd name="T8" fmla="*/ 465 w 465"/>
                <a:gd name="T9" fmla="*/ 50 h 80"/>
                <a:gd name="T10" fmla="*/ 54 w 465"/>
                <a:gd name="T11" fmla="*/ 80 h 80"/>
                <a:gd name="T12" fmla="*/ 0 w 465"/>
                <a:gd name="T13" fmla="*/ 40 h 80"/>
                <a:gd name="T14" fmla="*/ 54 w 465"/>
                <a:gd name="T15" fmla="*/ 0 h 80"/>
                <a:gd name="T16" fmla="*/ 54 w 465"/>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5" h="80">
                  <a:moveTo>
                    <a:pt x="465" y="50"/>
                  </a:moveTo>
                  <a:lnTo>
                    <a:pt x="45" y="47"/>
                  </a:lnTo>
                  <a:lnTo>
                    <a:pt x="45" y="33"/>
                  </a:lnTo>
                  <a:lnTo>
                    <a:pt x="465" y="37"/>
                  </a:lnTo>
                  <a:lnTo>
                    <a:pt x="465" y="50"/>
                  </a:lnTo>
                  <a:close/>
                  <a:moveTo>
                    <a:pt x="54" y="80"/>
                  </a:moveTo>
                  <a:lnTo>
                    <a:pt x="0" y="40"/>
                  </a:lnTo>
                  <a:lnTo>
                    <a:pt x="54" y="0"/>
                  </a:lnTo>
                  <a:lnTo>
                    <a:pt x="54" y="8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9"/>
            <p:cNvSpPr>
              <a:spLocks noChangeArrowheads="1"/>
            </p:cNvSpPr>
            <p:nvPr/>
          </p:nvSpPr>
          <p:spPr bwMode="auto">
            <a:xfrm>
              <a:off x="1071" y="2814"/>
              <a:ext cx="762" cy="329"/>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0"/>
            <p:cNvSpPr>
              <a:spLocks noEditPoints="1"/>
            </p:cNvSpPr>
            <p:nvPr/>
          </p:nvSpPr>
          <p:spPr bwMode="auto">
            <a:xfrm>
              <a:off x="1067" y="2808"/>
              <a:ext cx="771" cy="342"/>
            </a:xfrm>
            <a:custGeom>
              <a:avLst/>
              <a:gdLst>
                <a:gd name="T0" fmla="*/ 31 w 11335"/>
                <a:gd name="T1" fmla="*/ 1524 h 3419"/>
                <a:gd name="T2" fmla="*/ 271 w 11335"/>
                <a:gd name="T3" fmla="*/ 1174 h 3419"/>
                <a:gd name="T4" fmla="*/ 847 w 11335"/>
                <a:gd name="T5" fmla="*/ 798 h 3419"/>
                <a:gd name="T6" fmla="*/ 1688 w 11335"/>
                <a:gd name="T7" fmla="*/ 484 h 3419"/>
                <a:gd name="T8" fmla="*/ 2751 w 11335"/>
                <a:gd name="T9" fmla="*/ 239 h 3419"/>
                <a:gd name="T10" fmla="*/ 3995 w 11335"/>
                <a:gd name="T11" fmla="*/ 74 h 3419"/>
                <a:gd name="T12" fmla="*/ 6799 w 11335"/>
                <a:gd name="T13" fmla="*/ 33 h 3419"/>
                <a:gd name="T14" fmla="*/ 8347 w 11335"/>
                <a:gd name="T15" fmla="*/ 199 h 3419"/>
                <a:gd name="T16" fmla="*/ 9450 w 11335"/>
                <a:gd name="T17" fmla="*/ 429 h 3419"/>
                <a:gd name="T18" fmla="*/ 10337 w 11335"/>
                <a:gd name="T19" fmla="*/ 729 h 3419"/>
                <a:gd name="T20" fmla="*/ 10968 w 11335"/>
                <a:gd name="T21" fmla="*/ 1091 h 3419"/>
                <a:gd name="T22" fmla="*/ 11301 w 11335"/>
                <a:gd name="T23" fmla="*/ 1515 h 3419"/>
                <a:gd name="T24" fmla="*/ 11335 w 11335"/>
                <a:gd name="T25" fmla="*/ 1715 h 3419"/>
                <a:gd name="T26" fmla="*/ 11265 w 11335"/>
                <a:gd name="T27" fmla="*/ 1986 h 3419"/>
                <a:gd name="T28" fmla="*/ 10868 w 11335"/>
                <a:gd name="T29" fmla="*/ 2403 h 3419"/>
                <a:gd name="T30" fmla="*/ 10181 w 11335"/>
                <a:gd name="T31" fmla="*/ 2754 h 3419"/>
                <a:gd name="T32" fmla="*/ 9247 w 11335"/>
                <a:gd name="T33" fmla="*/ 3042 h 3419"/>
                <a:gd name="T34" fmla="*/ 8105 w 11335"/>
                <a:gd name="T35" fmla="*/ 3256 h 3419"/>
                <a:gd name="T36" fmla="*/ 6242 w 11335"/>
                <a:gd name="T37" fmla="*/ 3411 h 3419"/>
                <a:gd name="T38" fmla="*/ 3735 w 11335"/>
                <a:gd name="T39" fmla="*/ 3319 h 3419"/>
                <a:gd name="T40" fmla="*/ 2524 w 11335"/>
                <a:gd name="T41" fmla="*/ 3138 h 3419"/>
                <a:gd name="T42" fmla="*/ 1502 w 11335"/>
                <a:gd name="T43" fmla="*/ 2878 h 3419"/>
                <a:gd name="T44" fmla="*/ 712 w 11335"/>
                <a:gd name="T45" fmla="*/ 2552 h 3419"/>
                <a:gd name="T46" fmla="*/ 195 w 11335"/>
                <a:gd name="T47" fmla="*/ 2167 h 3419"/>
                <a:gd name="T48" fmla="*/ 31 w 11335"/>
                <a:gd name="T49" fmla="*/ 1895 h 3419"/>
                <a:gd name="T50" fmla="*/ 138 w 11335"/>
                <a:gd name="T51" fmla="*/ 1777 h 3419"/>
                <a:gd name="T52" fmla="*/ 233 w 11335"/>
                <a:gd name="T53" fmla="*/ 2000 h 3419"/>
                <a:gd name="T54" fmla="*/ 651 w 11335"/>
                <a:gd name="T55" fmla="*/ 2364 h 3419"/>
                <a:gd name="T56" fmla="*/ 1367 w 11335"/>
                <a:gd name="T57" fmla="*/ 2691 h 3419"/>
                <a:gd name="T58" fmla="*/ 2330 w 11335"/>
                <a:gd name="T59" fmla="*/ 2961 h 3419"/>
                <a:gd name="T60" fmla="*/ 3495 w 11335"/>
                <a:gd name="T61" fmla="*/ 3157 h 3419"/>
                <a:gd name="T62" fmla="*/ 5667 w 11335"/>
                <a:gd name="T63" fmla="*/ 3286 h 3419"/>
                <a:gd name="T64" fmla="*/ 7839 w 11335"/>
                <a:gd name="T65" fmla="*/ 3157 h 3419"/>
                <a:gd name="T66" fmla="*/ 9003 w 11335"/>
                <a:gd name="T67" fmla="*/ 2962 h 3419"/>
                <a:gd name="T68" fmla="*/ 9966 w 11335"/>
                <a:gd name="T69" fmla="*/ 2692 h 3419"/>
                <a:gd name="T70" fmla="*/ 10680 w 11335"/>
                <a:gd name="T71" fmla="*/ 2367 h 3419"/>
                <a:gd name="T72" fmla="*/ 11097 w 11335"/>
                <a:gd name="T73" fmla="*/ 2006 h 3419"/>
                <a:gd name="T74" fmla="*/ 11195 w 11335"/>
                <a:gd name="T75" fmla="*/ 1789 h 3419"/>
                <a:gd name="T76" fmla="*/ 11175 w 11335"/>
                <a:gd name="T77" fmla="*/ 1559 h 3419"/>
                <a:gd name="T78" fmla="*/ 10973 w 11335"/>
                <a:gd name="T79" fmla="*/ 1271 h 3419"/>
                <a:gd name="T80" fmla="*/ 10430 w 11335"/>
                <a:gd name="T81" fmla="*/ 918 h 3419"/>
                <a:gd name="T82" fmla="*/ 9610 w 11335"/>
                <a:gd name="T83" fmla="*/ 612 h 3419"/>
                <a:gd name="T84" fmla="*/ 8560 w 11335"/>
                <a:gd name="T85" fmla="*/ 370 h 3419"/>
                <a:gd name="T86" fmla="*/ 7327 w 11335"/>
                <a:gd name="T87" fmla="*/ 207 h 3419"/>
                <a:gd name="T88" fmla="*/ 4544 w 11335"/>
                <a:gd name="T89" fmla="*/ 166 h 3419"/>
                <a:gd name="T90" fmla="*/ 3009 w 11335"/>
                <a:gd name="T91" fmla="*/ 330 h 3419"/>
                <a:gd name="T92" fmla="*/ 1919 w 11335"/>
                <a:gd name="T93" fmla="*/ 558 h 3419"/>
                <a:gd name="T94" fmla="*/ 1051 w 11335"/>
                <a:gd name="T95" fmla="*/ 851 h 3419"/>
                <a:gd name="T96" fmla="*/ 450 w 11335"/>
                <a:gd name="T97" fmla="*/ 1195 h 3419"/>
                <a:gd name="T98" fmla="*/ 157 w 11335"/>
                <a:gd name="T99" fmla="*/ 1568 h 3419"/>
                <a:gd name="T100" fmla="*/ 133 w 11335"/>
                <a:gd name="T101" fmla="*/ 1704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335" h="3419">
                  <a:moveTo>
                    <a:pt x="0" y="1715"/>
                  </a:moveTo>
                  <a:cubicBezTo>
                    <a:pt x="0" y="1711"/>
                    <a:pt x="0" y="1708"/>
                    <a:pt x="0" y="1704"/>
                  </a:cubicBezTo>
                  <a:lnTo>
                    <a:pt x="7" y="1619"/>
                  </a:lnTo>
                  <a:cubicBezTo>
                    <a:pt x="7" y="1615"/>
                    <a:pt x="8" y="1611"/>
                    <a:pt x="9" y="1607"/>
                  </a:cubicBezTo>
                  <a:lnTo>
                    <a:pt x="31" y="1524"/>
                  </a:lnTo>
                  <a:cubicBezTo>
                    <a:pt x="32" y="1521"/>
                    <a:pt x="33" y="1518"/>
                    <a:pt x="34" y="1515"/>
                  </a:cubicBezTo>
                  <a:lnTo>
                    <a:pt x="70" y="1433"/>
                  </a:lnTo>
                  <a:lnTo>
                    <a:pt x="123" y="1344"/>
                  </a:lnTo>
                  <a:lnTo>
                    <a:pt x="190" y="1258"/>
                  </a:lnTo>
                  <a:lnTo>
                    <a:pt x="271" y="1174"/>
                  </a:lnTo>
                  <a:lnTo>
                    <a:pt x="363" y="1094"/>
                  </a:lnTo>
                  <a:lnTo>
                    <a:pt x="466" y="1016"/>
                  </a:lnTo>
                  <a:lnTo>
                    <a:pt x="582" y="941"/>
                  </a:lnTo>
                  <a:lnTo>
                    <a:pt x="710" y="868"/>
                  </a:lnTo>
                  <a:lnTo>
                    <a:pt x="847" y="798"/>
                  </a:lnTo>
                  <a:lnTo>
                    <a:pt x="996" y="730"/>
                  </a:lnTo>
                  <a:lnTo>
                    <a:pt x="1154" y="665"/>
                  </a:lnTo>
                  <a:lnTo>
                    <a:pt x="1322" y="602"/>
                  </a:lnTo>
                  <a:lnTo>
                    <a:pt x="1500" y="541"/>
                  </a:lnTo>
                  <a:lnTo>
                    <a:pt x="1688" y="484"/>
                  </a:lnTo>
                  <a:lnTo>
                    <a:pt x="1884" y="429"/>
                  </a:lnTo>
                  <a:lnTo>
                    <a:pt x="2088" y="377"/>
                  </a:lnTo>
                  <a:lnTo>
                    <a:pt x="2301" y="328"/>
                  </a:lnTo>
                  <a:lnTo>
                    <a:pt x="2523" y="281"/>
                  </a:lnTo>
                  <a:lnTo>
                    <a:pt x="2751" y="239"/>
                  </a:lnTo>
                  <a:lnTo>
                    <a:pt x="2986" y="199"/>
                  </a:lnTo>
                  <a:lnTo>
                    <a:pt x="3230" y="163"/>
                  </a:lnTo>
                  <a:lnTo>
                    <a:pt x="3479" y="129"/>
                  </a:lnTo>
                  <a:lnTo>
                    <a:pt x="3734" y="100"/>
                  </a:lnTo>
                  <a:lnTo>
                    <a:pt x="3995" y="74"/>
                  </a:lnTo>
                  <a:lnTo>
                    <a:pt x="4533" y="33"/>
                  </a:lnTo>
                  <a:lnTo>
                    <a:pt x="5091" y="8"/>
                  </a:lnTo>
                  <a:lnTo>
                    <a:pt x="5667" y="0"/>
                  </a:lnTo>
                  <a:lnTo>
                    <a:pt x="6241" y="8"/>
                  </a:lnTo>
                  <a:lnTo>
                    <a:pt x="6799" y="33"/>
                  </a:lnTo>
                  <a:lnTo>
                    <a:pt x="7338" y="74"/>
                  </a:lnTo>
                  <a:lnTo>
                    <a:pt x="7600" y="100"/>
                  </a:lnTo>
                  <a:lnTo>
                    <a:pt x="7855" y="129"/>
                  </a:lnTo>
                  <a:lnTo>
                    <a:pt x="8104" y="162"/>
                  </a:lnTo>
                  <a:lnTo>
                    <a:pt x="8347" y="199"/>
                  </a:lnTo>
                  <a:lnTo>
                    <a:pt x="8583" y="239"/>
                  </a:lnTo>
                  <a:lnTo>
                    <a:pt x="8811" y="281"/>
                  </a:lnTo>
                  <a:lnTo>
                    <a:pt x="9032" y="327"/>
                  </a:lnTo>
                  <a:lnTo>
                    <a:pt x="9245" y="377"/>
                  </a:lnTo>
                  <a:lnTo>
                    <a:pt x="9450" y="429"/>
                  </a:lnTo>
                  <a:lnTo>
                    <a:pt x="9645" y="483"/>
                  </a:lnTo>
                  <a:lnTo>
                    <a:pt x="9833" y="541"/>
                  </a:lnTo>
                  <a:lnTo>
                    <a:pt x="10011" y="601"/>
                  </a:lnTo>
                  <a:lnTo>
                    <a:pt x="10179" y="664"/>
                  </a:lnTo>
                  <a:lnTo>
                    <a:pt x="10337" y="729"/>
                  </a:lnTo>
                  <a:lnTo>
                    <a:pt x="10485" y="797"/>
                  </a:lnTo>
                  <a:lnTo>
                    <a:pt x="10623" y="867"/>
                  </a:lnTo>
                  <a:lnTo>
                    <a:pt x="10749" y="938"/>
                  </a:lnTo>
                  <a:lnTo>
                    <a:pt x="10865" y="1014"/>
                  </a:lnTo>
                  <a:lnTo>
                    <a:pt x="10968" y="1091"/>
                  </a:lnTo>
                  <a:lnTo>
                    <a:pt x="11060" y="1170"/>
                  </a:lnTo>
                  <a:lnTo>
                    <a:pt x="11140" y="1252"/>
                  </a:lnTo>
                  <a:lnTo>
                    <a:pt x="11207" y="1338"/>
                  </a:lnTo>
                  <a:lnTo>
                    <a:pt x="11261" y="1425"/>
                  </a:lnTo>
                  <a:lnTo>
                    <a:pt x="11301" y="1515"/>
                  </a:lnTo>
                  <a:cubicBezTo>
                    <a:pt x="11302" y="1518"/>
                    <a:pt x="11303" y="1521"/>
                    <a:pt x="11304" y="1524"/>
                  </a:cubicBezTo>
                  <a:lnTo>
                    <a:pt x="11326" y="1607"/>
                  </a:lnTo>
                  <a:cubicBezTo>
                    <a:pt x="11327" y="1611"/>
                    <a:pt x="11328" y="1615"/>
                    <a:pt x="11328" y="1619"/>
                  </a:cubicBezTo>
                  <a:lnTo>
                    <a:pt x="11335" y="1704"/>
                  </a:lnTo>
                  <a:cubicBezTo>
                    <a:pt x="11335" y="1708"/>
                    <a:pt x="11335" y="1711"/>
                    <a:pt x="11335" y="1715"/>
                  </a:cubicBezTo>
                  <a:lnTo>
                    <a:pt x="11328" y="1800"/>
                  </a:lnTo>
                  <a:cubicBezTo>
                    <a:pt x="11328" y="1804"/>
                    <a:pt x="11327" y="1808"/>
                    <a:pt x="11326" y="1812"/>
                  </a:cubicBezTo>
                  <a:lnTo>
                    <a:pt x="11304" y="1895"/>
                  </a:lnTo>
                  <a:cubicBezTo>
                    <a:pt x="11303" y="1898"/>
                    <a:pt x="11302" y="1901"/>
                    <a:pt x="11301" y="1904"/>
                  </a:cubicBezTo>
                  <a:lnTo>
                    <a:pt x="11265" y="1986"/>
                  </a:lnTo>
                  <a:lnTo>
                    <a:pt x="11212" y="2075"/>
                  </a:lnTo>
                  <a:lnTo>
                    <a:pt x="11145" y="2161"/>
                  </a:lnTo>
                  <a:lnTo>
                    <a:pt x="11064" y="2245"/>
                  </a:lnTo>
                  <a:lnTo>
                    <a:pt x="10972" y="2325"/>
                  </a:lnTo>
                  <a:lnTo>
                    <a:pt x="10868" y="2403"/>
                  </a:lnTo>
                  <a:lnTo>
                    <a:pt x="10753" y="2478"/>
                  </a:lnTo>
                  <a:lnTo>
                    <a:pt x="10625" y="2551"/>
                  </a:lnTo>
                  <a:lnTo>
                    <a:pt x="10488" y="2621"/>
                  </a:lnTo>
                  <a:lnTo>
                    <a:pt x="10339" y="2689"/>
                  </a:lnTo>
                  <a:lnTo>
                    <a:pt x="10181" y="2754"/>
                  </a:lnTo>
                  <a:lnTo>
                    <a:pt x="10013" y="2817"/>
                  </a:lnTo>
                  <a:lnTo>
                    <a:pt x="9835" y="2878"/>
                  </a:lnTo>
                  <a:lnTo>
                    <a:pt x="9647" y="2935"/>
                  </a:lnTo>
                  <a:lnTo>
                    <a:pt x="9451" y="2990"/>
                  </a:lnTo>
                  <a:lnTo>
                    <a:pt x="9247" y="3042"/>
                  </a:lnTo>
                  <a:lnTo>
                    <a:pt x="9033" y="3091"/>
                  </a:lnTo>
                  <a:lnTo>
                    <a:pt x="8812" y="3138"/>
                  </a:lnTo>
                  <a:lnTo>
                    <a:pt x="8584" y="3180"/>
                  </a:lnTo>
                  <a:lnTo>
                    <a:pt x="8349" y="3220"/>
                  </a:lnTo>
                  <a:lnTo>
                    <a:pt x="8105" y="3256"/>
                  </a:lnTo>
                  <a:lnTo>
                    <a:pt x="7856" y="3290"/>
                  </a:lnTo>
                  <a:lnTo>
                    <a:pt x="7601" y="3319"/>
                  </a:lnTo>
                  <a:lnTo>
                    <a:pt x="7339" y="3345"/>
                  </a:lnTo>
                  <a:lnTo>
                    <a:pt x="6801" y="3386"/>
                  </a:lnTo>
                  <a:lnTo>
                    <a:pt x="6242" y="3411"/>
                  </a:lnTo>
                  <a:lnTo>
                    <a:pt x="5668" y="3419"/>
                  </a:lnTo>
                  <a:lnTo>
                    <a:pt x="5094" y="3411"/>
                  </a:lnTo>
                  <a:lnTo>
                    <a:pt x="4535" y="3386"/>
                  </a:lnTo>
                  <a:lnTo>
                    <a:pt x="3997" y="3345"/>
                  </a:lnTo>
                  <a:lnTo>
                    <a:pt x="3735" y="3319"/>
                  </a:lnTo>
                  <a:lnTo>
                    <a:pt x="3480" y="3290"/>
                  </a:lnTo>
                  <a:lnTo>
                    <a:pt x="3231" y="3257"/>
                  </a:lnTo>
                  <a:lnTo>
                    <a:pt x="2988" y="3220"/>
                  </a:lnTo>
                  <a:lnTo>
                    <a:pt x="2752" y="3180"/>
                  </a:lnTo>
                  <a:lnTo>
                    <a:pt x="2524" y="3138"/>
                  </a:lnTo>
                  <a:lnTo>
                    <a:pt x="2303" y="3092"/>
                  </a:lnTo>
                  <a:lnTo>
                    <a:pt x="2089" y="3042"/>
                  </a:lnTo>
                  <a:lnTo>
                    <a:pt x="1885" y="2990"/>
                  </a:lnTo>
                  <a:lnTo>
                    <a:pt x="1690" y="2936"/>
                  </a:lnTo>
                  <a:lnTo>
                    <a:pt x="1502" y="2878"/>
                  </a:lnTo>
                  <a:lnTo>
                    <a:pt x="1324" y="2818"/>
                  </a:lnTo>
                  <a:lnTo>
                    <a:pt x="1156" y="2755"/>
                  </a:lnTo>
                  <a:lnTo>
                    <a:pt x="998" y="2690"/>
                  </a:lnTo>
                  <a:lnTo>
                    <a:pt x="850" y="2622"/>
                  </a:lnTo>
                  <a:lnTo>
                    <a:pt x="712" y="2552"/>
                  </a:lnTo>
                  <a:lnTo>
                    <a:pt x="586" y="2481"/>
                  </a:lnTo>
                  <a:lnTo>
                    <a:pt x="470" y="2405"/>
                  </a:lnTo>
                  <a:lnTo>
                    <a:pt x="366" y="2328"/>
                  </a:lnTo>
                  <a:lnTo>
                    <a:pt x="275" y="2249"/>
                  </a:lnTo>
                  <a:lnTo>
                    <a:pt x="195" y="2167"/>
                  </a:lnTo>
                  <a:lnTo>
                    <a:pt x="128" y="2081"/>
                  </a:lnTo>
                  <a:lnTo>
                    <a:pt x="74" y="1994"/>
                  </a:lnTo>
                  <a:cubicBezTo>
                    <a:pt x="72" y="1992"/>
                    <a:pt x="70" y="1989"/>
                    <a:pt x="69" y="1986"/>
                  </a:cubicBezTo>
                  <a:lnTo>
                    <a:pt x="34" y="1904"/>
                  </a:lnTo>
                  <a:cubicBezTo>
                    <a:pt x="33" y="1901"/>
                    <a:pt x="32" y="1898"/>
                    <a:pt x="31" y="1895"/>
                  </a:cubicBezTo>
                  <a:lnTo>
                    <a:pt x="9" y="1812"/>
                  </a:lnTo>
                  <a:cubicBezTo>
                    <a:pt x="8" y="1808"/>
                    <a:pt x="7" y="1804"/>
                    <a:pt x="7" y="1800"/>
                  </a:cubicBezTo>
                  <a:lnTo>
                    <a:pt x="0" y="1715"/>
                  </a:lnTo>
                  <a:close/>
                  <a:moveTo>
                    <a:pt x="140" y="1789"/>
                  </a:moveTo>
                  <a:lnTo>
                    <a:pt x="138" y="1777"/>
                  </a:lnTo>
                  <a:lnTo>
                    <a:pt x="160" y="1860"/>
                  </a:lnTo>
                  <a:lnTo>
                    <a:pt x="157" y="1851"/>
                  </a:lnTo>
                  <a:lnTo>
                    <a:pt x="192" y="1933"/>
                  </a:lnTo>
                  <a:lnTo>
                    <a:pt x="187" y="1924"/>
                  </a:lnTo>
                  <a:lnTo>
                    <a:pt x="233" y="2000"/>
                  </a:lnTo>
                  <a:lnTo>
                    <a:pt x="290" y="2074"/>
                  </a:lnTo>
                  <a:lnTo>
                    <a:pt x="362" y="2148"/>
                  </a:lnTo>
                  <a:lnTo>
                    <a:pt x="446" y="2221"/>
                  </a:lnTo>
                  <a:lnTo>
                    <a:pt x="543" y="2294"/>
                  </a:lnTo>
                  <a:lnTo>
                    <a:pt x="651" y="2364"/>
                  </a:lnTo>
                  <a:lnTo>
                    <a:pt x="773" y="2433"/>
                  </a:lnTo>
                  <a:lnTo>
                    <a:pt x="905" y="2501"/>
                  </a:lnTo>
                  <a:lnTo>
                    <a:pt x="1049" y="2567"/>
                  </a:lnTo>
                  <a:lnTo>
                    <a:pt x="1203" y="2630"/>
                  </a:lnTo>
                  <a:lnTo>
                    <a:pt x="1367" y="2691"/>
                  </a:lnTo>
                  <a:lnTo>
                    <a:pt x="1541" y="2751"/>
                  </a:lnTo>
                  <a:lnTo>
                    <a:pt x="1725" y="2807"/>
                  </a:lnTo>
                  <a:lnTo>
                    <a:pt x="1918" y="2861"/>
                  </a:lnTo>
                  <a:lnTo>
                    <a:pt x="2119" y="2913"/>
                  </a:lnTo>
                  <a:lnTo>
                    <a:pt x="2330" y="2961"/>
                  </a:lnTo>
                  <a:lnTo>
                    <a:pt x="2549" y="3007"/>
                  </a:lnTo>
                  <a:lnTo>
                    <a:pt x="2775" y="3049"/>
                  </a:lnTo>
                  <a:lnTo>
                    <a:pt x="3007" y="3089"/>
                  </a:lnTo>
                  <a:lnTo>
                    <a:pt x="3248" y="3124"/>
                  </a:lnTo>
                  <a:lnTo>
                    <a:pt x="3495" y="3157"/>
                  </a:lnTo>
                  <a:lnTo>
                    <a:pt x="3748" y="3186"/>
                  </a:lnTo>
                  <a:lnTo>
                    <a:pt x="4008" y="3212"/>
                  </a:lnTo>
                  <a:lnTo>
                    <a:pt x="4541" y="3253"/>
                  </a:lnTo>
                  <a:lnTo>
                    <a:pt x="5095" y="3278"/>
                  </a:lnTo>
                  <a:lnTo>
                    <a:pt x="5667" y="3286"/>
                  </a:lnTo>
                  <a:lnTo>
                    <a:pt x="6236" y="3278"/>
                  </a:lnTo>
                  <a:lnTo>
                    <a:pt x="6790" y="3253"/>
                  </a:lnTo>
                  <a:lnTo>
                    <a:pt x="7326" y="3212"/>
                  </a:lnTo>
                  <a:lnTo>
                    <a:pt x="7586" y="3186"/>
                  </a:lnTo>
                  <a:lnTo>
                    <a:pt x="7839" y="3157"/>
                  </a:lnTo>
                  <a:lnTo>
                    <a:pt x="8086" y="3125"/>
                  </a:lnTo>
                  <a:lnTo>
                    <a:pt x="8326" y="3089"/>
                  </a:lnTo>
                  <a:lnTo>
                    <a:pt x="8559" y="3049"/>
                  </a:lnTo>
                  <a:lnTo>
                    <a:pt x="8785" y="3007"/>
                  </a:lnTo>
                  <a:lnTo>
                    <a:pt x="9003" y="2962"/>
                  </a:lnTo>
                  <a:lnTo>
                    <a:pt x="9214" y="2913"/>
                  </a:lnTo>
                  <a:lnTo>
                    <a:pt x="9416" y="2861"/>
                  </a:lnTo>
                  <a:lnTo>
                    <a:pt x="9608" y="2808"/>
                  </a:lnTo>
                  <a:lnTo>
                    <a:pt x="9792" y="2751"/>
                  </a:lnTo>
                  <a:lnTo>
                    <a:pt x="9966" y="2692"/>
                  </a:lnTo>
                  <a:lnTo>
                    <a:pt x="10130" y="2631"/>
                  </a:lnTo>
                  <a:lnTo>
                    <a:pt x="10284" y="2568"/>
                  </a:lnTo>
                  <a:lnTo>
                    <a:pt x="10427" y="2502"/>
                  </a:lnTo>
                  <a:lnTo>
                    <a:pt x="10560" y="2434"/>
                  </a:lnTo>
                  <a:lnTo>
                    <a:pt x="10680" y="2367"/>
                  </a:lnTo>
                  <a:lnTo>
                    <a:pt x="10788" y="2296"/>
                  </a:lnTo>
                  <a:lnTo>
                    <a:pt x="10885" y="2224"/>
                  </a:lnTo>
                  <a:lnTo>
                    <a:pt x="10969" y="2152"/>
                  </a:lnTo>
                  <a:lnTo>
                    <a:pt x="11040" y="2080"/>
                  </a:lnTo>
                  <a:lnTo>
                    <a:pt x="11097" y="2006"/>
                  </a:lnTo>
                  <a:lnTo>
                    <a:pt x="11142" y="1933"/>
                  </a:lnTo>
                  <a:lnTo>
                    <a:pt x="11178" y="1851"/>
                  </a:lnTo>
                  <a:lnTo>
                    <a:pt x="11175" y="1860"/>
                  </a:lnTo>
                  <a:lnTo>
                    <a:pt x="11197" y="1777"/>
                  </a:lnTo>
                  <a:lnTo>
                    <a:pt x="11195" y="1789"/>
                  </a:lnTo>
                  <a:lnTo>
                    <a:pt x="11202" y="1704"/>
                  </a:lnTo>
                  <a:lnTo>
                    <a:pt x="11202" y="1715"/>
                  </a:lnTo>
                  <a:lnTo>
                    <a:pt x="11195" y="1630"/>
                  </a:lnTo>
                  <a:lnTo>
                    <a:pt x="11197" y="1642"/>
                  </a:lnTo>
                  <a:lnTo>
                    <a:pt x="11175" y="1559"/>
                  </a:lnTo>
                  <a:lnTo>
                    <a:pt x="11178" y="1568"/>
                  </a:lnTo>
                  <a:lnTo>
                    <a:pt x="11146" y="1494"/>
                  </a:lnTo>
                  <a:lnTo>
                    <a:pt x="11102" y="1419"/>
                  </a:lnTo>
                  <a:lnTo>
                    <a:pt x="11045" y="1345"/>
                  </a:lnTo>
                  <a:lnTo>
                    <a:pt x="10973" y="1271"/>
                  </a:lnTo>
                  <a:lnTo>
                    <a:pt x="10888" y="1198"/>
                  </a:lnTo>
                  <a:lnTo>
                    <a:pt x="10792" y="1125"/>
                  </a:lnTo>
                  <a:lnTo>
                    <a:pt x="10684" y="1055"/>
                  </a:lnTo>
                  <a:lnTo>
                    <a:pt x="10562" y="986"/>
                  </a:lnTo>
                  <a:lnTo>
                    <a:pt x="10430" y="918"/>
                  </a:lnTo>
                  <a:lnTo>
                    <a:pt x="10286" y="852"/>
                  </a:lnTo>
                  <a:lnTo>
                    <a:pt x="10132" y="789"/>
                  </a:lnTo>
                  <a:lnTo>
                    <a:pt x="9968" y="728"/>
                  </a:lnTo>
                  <a:lnTo>
                    <a:pt x="9794" y="668"/>
                  </a:lnTo>
                  <a:lnTo>
                    <a:pt x="9610" y="612"/>
                  </a:lnTo>
                  <a:lnTo>
                    <a:pt x="9417" y="558"/>
                  </a:lnTo>
                  <a:lnTo>
                    <a:pt x="9215" y="506"/>
                  </a:lnTo>
                  <a:lnTo>
                    <a:pt x="9005" y="458"/>
                  </a:lnTo>
                  <a:lnTo>
                    <a:pt x="8786" y="412"/>
                  </a:lnTo>
                  <a:lnTo>
                    <a:pt x="8560" y="370"/>
                  </a:lnTo>
                  <a:lnTo>
                    <a:pt x="8328" y="330"/>
                  </a:lnTo>
                  <a:lnTo>
                    <a:pt x="8087" y="295"/>
                  </a:lnTo>
                  <a:lnTo>
                    <a:pt x="7840" y="262"/>
                  </a:lnTo>
                  <a:lnTo>
                    <a:pt x="7587" y="233"/>
                  </a:lnTo>
                  <a:lnTo>
                    <a:pt x="7327" y="207"/>
                  </a:lnTo>
                  <a:lnTo>
                    <a:pt x="6793" y="166"/>
                  </a:lnTo>
                  <a:lnTo>
                    <a:pt x="6240" y="141"/>
                  </a:lnTo>
                  <a:lnTo>
                    <a:pt x="5668" y="133"/>
                  </a:lnTo>
                  <a:lnTo>
                    <a:pt x="5097" y="141"/>
                  </a:lnTo>
                  <a:lnTo>
                    <a:pt x="4544" y="166"/>
                  </a:lnTo>
                  <a:lnTo>
                    <a:pt x="4008" y="207"/>
                  </a:lnTo>
                  <a:lnTo>
                    <a:pt x="3749" y="233"/>
                  </a:lnTo>
                  <a:lnTo>
                    <a:pt x="3496" y="262"/>
                  </a:lnTo>
                  <a:lnTo>
                    <a:pt x="3249" y="294"/>
                  </a:lnTo>
                  <a:lnTo>
                    <a:pt x="3009" y="330"/>
                  </a:lnTo>
                  <a:lnTo>
                    <a:pt x="2776" y="370"/>
                  </a:lnTo>
                  <a:lnTo>
                    <a:pt x="2550" y="412"/>
                  </a:lnTo>
                  <a:lnTo>
                    <a:pt x="2331" y="457"/>
                  </a:lnTo>
                  <a:lnTo>
                    <a:pt x="2121" y="506"/>
                  </a:lnTo>
                  <a:lnTo>
                    <a:pt x="1919" y="558"/>
                  </a:lnTo>
                  <a:lnTo>
                    <a:pt x="1727" y="611"/>
                  </a:lnTo>
                  <a:lnTo>
                    <a:pt x="1543" y="668"/>
                  </a:lnTo>
                  <a:lnTo>
                    <a:pt x="1369" y="727"/>
                  </a:lnTo>
                  <a:lnTo>
                    <a:pt x="1205" y="788"/>
                  </a:lnTo>
                  <a:lnTo>
                    <a:pt x="1051" y="851"/>
                  </a:lnTo>
                  <a:lnTo>
                    <a:pt x="908" y="917"/>
                  </a:lnTo>
                  <a:lnTo>
                    <a:pt x="775" y="985"/>
                  </a:lnTo>
                  <a:lnTo>
                    <a:pt x="655" y="1052"/>
                  </a:lnTo>
                  <a:lnTo>
                    <a:pt x="546" y="1123"/>
                  </a:lnTo>
                  <a:lnTo>
                    <a:pt x="450" y="1195"/>
                  </a:lnTo>
                  <a:lnTo>
                    <a:pt x="366" y="1267"/>
                  </a:lnTo>
                  <a:lnTo>
                    <a:pt x="295" y="1339"/>
                  </a:lnTo>
                  <a:lnTo>
                    <a:pt x="238" y="1413"/>
                  </a:lnTo>
                  <a:lnTo>
                    <a:pt x="193" y="1486"/>
                  </a:lnTo>
                  <a:lnTo>
                    <a:pt x="157" y="1568"/>
                  </a:lnTo>
                  <a:lnTo>
                    <a:pt x="160" y="1559"/>
                  </a:lnTo>
                  <a:lnTo>
                    <a:pt x="138" y="1642"/>
                  </a:lnTo>
                  <a:lnTo>
                    <a:pt x="140" y="1630"/>
                  </a:lnTo>
                  <a:lnTo>
                    <a:pt x="133" y="1715"/>
                  </a:lnTo>
                  <a:lnTo>
                    <a:pt x="133" y="1704"/>
                  </a:lnTo>
                  <a:lnTo>
                    <a:pt x="140" y="1789"/>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21"/>
            <p:cNvSpPr>
              <a:spLocks noChangeArrowheads="1"/>
            </p:cNvSpPr>
            <p:nvPr/>
          </p:nvSpPr>
          <p:spPr bwMode="auto">
            <a:xfrm>
              <a:off x="1305" y="2904"/>
              <a:ext cx="35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DEFINE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22"/>
            <p:cNvSpPr>
              <a:spLocks noChangeArrowheads="1"/>
            </p:cNvSpPr>
            <p:nvPr/>
          </p:nvSpPr>
          <p:spPr bwMode="auto">
            <a:xfrm>
              <a:off x="1599" y="2904"/>
              <a:ext cx="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Oval 23"/>
            <p:cNvSpPr>
              <a:spLocks noChangeArrowheads="1"/>
            </p:cNvSpPr>
            <p:nvPr/>
          </p:nvSpPr>
          <p:spPr bwMode="auto">
            <a:xfrm>
              <a:off x="2299" y="2822"/>
              <a:ext cx="762" cy="32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4"/>
            <p:cNvSpPr>
              <a:spLocks noEditPoints="1"/>
            </p:cNvSpPr>
            <p:nvPr/>
          </p:nvSpPr>
          <p:spPr bwMode="auto">
            <a:xfrm>
              <a:off x="2294" y="2815"/>
              <a:ext cx="771" cy="342"/>
            </a:xfrm>
            <a:custGeom>
              <a:avLst/>
              <a:gdLst>
                <a:gd name="T0" fmla="*/ 16 w 5668"/>
                <a:gd name="T1" fmla="*/ 762 h 1709"/>
                <a:gd name="T2" fmla="*/ 136 w 5668"/>
                <a:gd name="T3" fmla="*/ 587 h 1709"/>
                <a:gd name="T4" fmla="*/ 424 w 5668"/>
                <a:gd name="T5" fmla="*/ 399 h 1709"/>
                <a:gd name="T6" fmla="*/ 844 w 5668"/>
                <a:gd name="T7" fmla="*/ 242 h 1709"/>
                <a:gd name="T8" fmla="*/ 1376 w 5668"/>
                <a:gd name="T9" fmla="*/ 119 h 1709"/>
                <a:gd name="T10" fmla="*/ 1998 w 5668"/>
                <a:gd name="T11" fmla="*/ 37 h 1709"/>
                <a:gd name="T12" fmla="*/ 3400 w 5668"/>
                <a:gd name="T13" fmla="*/ 16 h 1709"/>
                <a:gd name="T14" fmla="*/ 4174 w 5668"/>
                <a:gd name="T15" fmla="*/ 99 h 1709"/>
                <a:gd name="T16" fmla="*/ 4725 w 5668"/>
                <a:gd name="T17" fmla="*/ 214 h 1709"/>
                <a:gd name="T18" fmla="*/ 5169 w 5668"/>
                <a:gd name="T19" fmla="*/ 365 h 1709"/>
                <a:gd name="T20" fmla="*/ 5484 w 5668"/>
                <a:gd name="T21" fmla="*/ 545 h 1709"/>
                <a:gd name="T22" fmla="*/ 5650 w 5668"/>
                <a:gd name="T23" fmla="*/ 757 h 1709"/>
                <a:gd name="T24" fmla="*/ 5668 w 5668"/>
                <a:gd name="T25" fmla="*/ 857 h 1709"/>
                <a:gd name="T26" fmla="*/ 5632 w 5668"/>
                <a:gd name="T27" fmla="*/ 993 h 1709"/>
                <a:gd name="T28" fmla="*/ 5434 w 5668"/>
                <a:gd name="T29" fmla="*/ 1201 h 1709"/>
                <a:gd name="T30" fmla="*/ 5091 w 5668"/>
                <a:gd name="T31" fmla="*/ 1377 h 1709"/>
                <a:gd name="T32" fmla="*/ 4624 w 5668"/>
                <a:gd name="T33" fmla="*/ 1521 h 1709"/>
                <a:gd name="T34" fmla="*/ 4053 w 5668"/>
                <a:gd name="T35" fmla="*/ 1628 h 1709"/>
                <a:gd name="T36" fmla="*/ 3122 w 5668"/>
                <a:gd name="T37" fmla="*/ 1705 h 1709"/>
                <a:gd name="T38" fmla="*/ 1868 w 5668"/>
                <a:gd name="T39" fmla="*/ 1659 h 1709"/>
                <a:gd name="T40" fmla="*/ 1262 w 5668"/>
                <a:gd name="T41" fmla="*/ 1569 h 1709"/>
                <a:gd name="T42" fmla="*/ 751 w 5668"/>
                <a:gd name="T43" fmla="*/ 1439 h 1709"/>
                <a:gd name="T44" fmla="*/ 356 w 5668"/>
                <a:gd name="T45" fmla="*/ 1276 h 1709"/>
                <a:gd name="T46" fmla="*/ 98 w 5668"/>
                <a:gd name="T47" fmla="*/ 1083 h 1709"/>
                <a:gd name="T48" fmla="*/ 16 w 5668"/>
                <a:gd name="T49" fmla="*/ 947 h 1709"/>
                <a:gd name="T50" fmla="*/ 69 w 5668"/>
                <a:gd name="T51" fmla="*/ 888 h 1709"/>
                <a:gd name="T52" fmla="*/ 117 w 5668"/>
                <a:gd name="T53" fmla="*/ 1000 h 1709"/>
                <a:gd name="T54" fmla="*/ 326 w 5668"/>
                <a:gd name="T55" fmla="*/ 1182 h 1709"/>
                <a:gd name="T56" fmla="*/ 684 w 5668"/>
                <a:gd name="T57" fmla="*/ 1345 h 1709"/>
                <a:gd name="T58" fmla="*/ 1165 w 5668"/>
                <a:gd name="T59" fmla="*/ 1480 h 1709"/>
                <a:gd name="T60" fmla="*/ 1748 w 5668"/>
                <a:gd name="T61" fmla="*/ 1578 h 1709"/>
                <a:gd name="T62" fmla="*/ 2834 w 5668"/>
                <a:gd name="T63" fmla="*/ 1643 h 1709"/>
                <a:gd name="T64" fmla="*/ 3920 w 5668"/>
                <a:gd name="T65" fmla="*/ 1578 h 1709"/>
                <a:gd name="T66" fmla="*/ 4502 w 5668"/>
                <a:gd name="T67" fmla="*/ 1480 h 1709"/>
                <a:gd name="T68" fmla="*/ 4983 w 5668"/>
                <a:gd name="T69" fmla="*/ 1346 h 1709"/>
                <a:gd name="T70" fmla="*/ 5340 w 5668"/>
                <a:gd name="T71" fmla="*/ 1183 h 1709"/>
                <a:gd name="T72" fmla="*/ 5549 w 5668"/>
                <a:gd name="T73" fmla="*/ 1003 h 1709"/>
                <a:gd name="T74" fmla="*/ 5598 w 5668"/>
                <a:gd name="T75" fmla="*/ 894 h 1709"/>
                <a:gd name="T76" fmla="*/ 5588 w 5668"/>
                <a:gd name="T77" fmla="*/ 779 h 1709"/>
                <a:gd name="T78" fmla="*/ 5487 w 5668"/>
                <a:gd name="T79" fmla="*/ 635 h 1709"/>
                <a:gd name="T80" fmla="*/ 5215 w 5668"/>
                <a:gd name="T81" fmla="*/ 459 h 1709"/>
                <a:gd name="T82" fmla="*/ 4806 w 5668"/>
                <a:gd name="T83" fmla="*/ 306 h 1709"/>
                <a:gd name="T84" fmla="*/ 4281 w 5668"/>
                <a:gd name="T85" fmla="*/ 185 h 1709"/>
                <a:gd name="T86" fmla="*/ 3664 w 5668"/>
                <a:gd name="T87" fmla="*/ 103 h 1709"/>
                <a:gd name="T88" fmla="*/ 2272 w 5668"/>
                <a:gd name="T89" fmla="*/ 83 h 1709"/>
                <a:gd name="T90" fmla="*/ 1505 w 5668"/>
                <a:gd name="T91" fmla="*/ 165 h 1709"/>
                <a:gd name="T92" fmla="*/ 960 w 5668"/>
                <a:gd name="T93" fmla="*/ 279 h 1709"/>
                <a:gd name="T94" fmla="*/ 526 w 5668"/>
                <a:gd name="T95" fmla="*/ 426 h 1709"/>
                <a:gd name="T96" fmla="*/ 225 w 5668"/>
                <a:gd name="T97" fmla="*/ 597 h 1709"/>
                <a:gd name="T98" fmla="*/ 78 w 5668"/>
                <a:gd name="T99" fmla="*/ 784 h 1709"/>
                <a:gd name="T100" fmla="*/ 67 w 5668"/>
                <a:gd name="T101" fmla="*/ 852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68" h="1709">
                  <a:moveTo>
                    <a:pt x="0" y="857"/>
                  </a:moveTo>
                  <a:cubicBezTo>
                    <a:pt x="0" y="855"/>
                    <a:pt x="0" y="854"/>
                    <a:pt x="0" y="852"/>
                  </a:cubicBezTo>
                  <a:lnTo>
                    <a:pt x="4" y="809"/>
                  </a:lnTo>
                  <a:cubicBezTo>
                    <a:pt x="4" y="807"/>
                    <a:pt x="4" y="805"/>
                    <a:pt x="5" y="803"/>
                  </a:cubicBezTo>
                  <a:lnTo>
                    <a:pt x="16" y="762"/>
                  </a:lnTo>
                  <a:cubicBezTo>
                    <a:pt x="16" y="760"/>
                    <a:pt x="17" y="759"/>
                    <a:pt x="17" y="757"/>
                  </a:cubicBezTo>
                  <a:lnTo>
                    <a:pt x="35" y="716"/>
                  </a:lnTo>
                  <a:lnTo>
                    <a:pt x="62" y="672"/>
                  </a:lnTo>
                  <a:lnTo>
                    <a:pt x="95" y="629"/>
                  </a:lnTo>
                  <a:lnTo>
                    <a:pt x="136" y="587"/>
                  </a:lnTo>
                  <a:lnTo>
                    <a:pt x="182" y="547"/>
                  </a:lnTo>
                  <a:lnTo>
                    <a:pt x="234" y="508"/>
                  </a:lnTo>
                  <a:lnTo>
                    <a:pt x="291" y="471"/>
                  </a:lnTo>
                  <a:lnTo>
                    <a:pt x="355" y="434"/>
                  </a:lnTo>
                  <a:lnTo>
                    <a:pt x="424" y="399"/>
                  </a:lnTo>
                  <a:lnTo>
                    <a:pt x="498" y="365"/>
                  </a:lnTo>
                  <a:lnTo>
                    <a:pt x="577" y="332"/>
                  </a:lnTo>
                  <a:lnTo>
                    <a:pt x="661" y="301"/>
                  </a:lnTo>
                  <a:lnTo>
                    <a:pt x="750" y="270"/>
                  </a:lnTo>
                  <a:lnTo>
                    <a:pt x="844" y="242"/>
                  </a:lnTo>
                  <a:lnTo>
                    <a:pt x="942" y="214"/>
                  </a:lnTo>
                  <a:lnTo>
                    <a:pt x="1044" y="188"/>
                  </a:lnTo>
                  <a:lnTo>
                    <a:pt x="1151" y="163"/>
                  </a:lnTo>
                  <a:lnTo>
                    <a:pt x="1262" y="141"/>
                  </a:lnTo>
                  <a:lnTo>
                    <a:pt x="1376" y="119"/>
                  </a:lnTo>
                  <a:lnTo>
                    <a:pt x="1493" y="99"/>
                  </a:lnTo>
                  <a:lnTo>
                    <a:pt x="1615" y="81"/>
                  </a:lnTo>
                  <a:lnTo>
                    <a:pt x="1740" y="64"/>
                  </a:lnTo>
                  <a:lnTo>
                    <a:pt x="1867" y="50"/>
                  </a:lnTo>
                  <a:lnTo>
                    <a:pt x="1998" y="37"/>
                  </a:lnTo>
                  <a:lnTo>
                    <a:pt x="2267" y="16"/>
                  </a:lnTo>
                  <a:lnTo>
                    <a:pt x="2546" y="4"/>
                  </a:lnTo>
                  <a:lnTo>
                    <a:pt x="2834" y="0"/>
                  </a:lnTo>
                  <a:lnTo>
                    <a:pt x="3121" y="4"/>
                  </a:lnTo>
                  <a:lnTo>
                    <a:pt x="3400" y="16"/>
                  </a:lnTo>
                  <a:lnTo>
                    <a:pt x="3670" y="37"/>
                  </a:lnTo>
                  <a:lnTo>
                    <a:pt x="3800" y="50"/>
                  </a:lnTo>
                  <a:lnTo>
                    <a:pt x="3928" y="64"/>
                  </a:lnTo>
                  <a:lnTo>
                    <a:pt x="4053" y="81"/>
                  </a:lnTo>
                  <a:lnTo>
                    <a:pt x="4174" y="99"/>
                  </a:lnTo>
                  <a:lnTo>
                    <a:pt x="4292" y="119"/>
                  </a:lnTo>
                  <a:lnTo>
                    <a:pt x="4406" y="141"/>
                  </a:lnTo>
                  <a:lnTo>
                    <a:pt x="4516" y="164"/>
                  </a:lnTo>
                  <a:lnTo>
                    <a:pt x="4623" y="188"/>
                  </a:lnTo>
                  <a:lnTo>
                    <a:pt x="4725" y="214"/>
                  </a:lnTo>
                  <a:lnTo>
                    <a:pt x="4823" y="241"/>
                  </a:lnTo>
                  <a:lnTo>
                    <a:pt x="4917" y="270"/>
                  </a:lnTo>
                  <a:lnTo>
                    <a:pt x="5006" y="300"/>
                  </a:lnTo>
                  <a:lnTo>
                    <a:pt x="5090" y="332"/>
                  </a:lnTo>
                  <a:lnTo>
                    <a:pt x="5169" y="365"/>
                  </a:lnTo>
                  <a:lnTo>
                    <a:pt x="5243" y="398"/>
                  </a:lnTo>
                  <a:lnTo>
                    <a:pt x="5312" y="433"/>
                  </a:lnTo>
                  <a:lnTo>
                    <a:pt x="5375" y="470"/>
                  </a:lnTo>
                  <a:lnTo>
                    <a:pt x="5433" y="507"/>
                  </a:lnTo>
                  <a:lnTo>
                    <a:pt x="5484" y="545"/>
                  </a:lnTo>
                  <a:lnTo>
                    <a:pt x="5530" y="585"/>
                  </a:lnTo>
                  <a:lnTo>
                    <a:pt x="5570" y="626"/>
                  </a:lnTo>
                  <a:lnTo>
                    <a:pt x="5604" y="669"/>
                  </a:lnTo>
                  <a:lnTo>
                    <a:pt x="5630" y="712"/>
                  </a:lnTo>
                  <a:lnTo>
                    <a:pt x="5650" y="757"/>
                  </a:lnTo>
                  <a:cubicBezTo>
                    <a:pt x="5651" y="759"/>
                    <a:pt x="5652" y="760"/>
                    <a:pt x="5652" y="762"/>
                  </a:cubicBezTo>
                  <a:lnTo>
                    <a:pt x="5663" y="803"/>
                  </a:lnTo>
                  <a:cubicBezTo>
                    <a:pt x="5664" y="805"/>
                    <a:pt x="5664" y="807"/>
                    <a:pt x="5664" y="809"/>
                  </a:cubicBezTo>
                  <a:lnTo>
                    <a:pt x="5668" y="852"/>
                  </a:lnTo>
                  <a:cubicBezTo>
                    <a:pt x="5668" y="854"/>
                    <a:pt x="5668" y="855"/>
                    <a:pt x="5668" y="857"/>
                  </a:cubicBezTo>
                  <a:lnTo>
                    <a:pt x="5664" y="900"/>
                  </a:lnTo>
                  <a:cubicBezTo>
                    <a:pt x="5664" y="902"/>
                    <a:pt x="5664" y="904"/>
                    <a:pt x="5663" y="906"/>
                  </a:cubicBezTo>
                  <a:lnTo>
                    <a:pt x="5652" y="947"/>
                  </a:lnTo>
                  <a:cubicBezTo>
                    <a:pt x="5652" y="949"/>
                    <a:pt x="5651" y="950"/>
                    <a:pt x="5650" y="952"/>
                  </a:cubicBezTo>
                  <a:lnTo>
                    <a:pt x="5632" y="993"/>
                  </a:lnTo>
                  <a:lnTo>
                    <a:pt x="5606" y="1037"/>
                  </a:lnTo>
                  <a:lnTo>
                    <a:pt x="5573" y="1080"/>
                  </a:lnTo>
                  <a:lnTo>
                    <a:pt x="5532" y="1122"/>
                  </a:lnTo>
                  <a:lnTo>
                    <a:pt x="5486" y="1162"/>
                  </a:lnTo>
                  <a:lnTo>
                    <a:pt x="5434" y="1201"/>
                  </a:lnTo>
                  <a:lnTo>
                    <a:pt x="5377" y="1239"/>
                  </a:lnTo>
                  <a:lnTo>
                    <a:pt x="5313" y="1275"/>
                  </a:lnTo>
                  <a:lnTo>
                    <a:pt x="5244" y="1310"/>
                  </a:lnTo>
                  <a:lnTo>
                    <a:pt x="5170" y="1344"/>
                  </a:lnTo>
                  <a:lnTo>
                    <a:pt x="5091" y="1377"/>
                  </a:lnTo>
                  <a:lnTo>
                    <a:pt x="5007" y="1408"/>
                  </a:lnTo>
                  <a:lnTo>
                    <a:pt x="4918" y="1439"/>
                  </a:lnTo>
                  <a:lnTo>
                    <a:pt x="4824" y="1467"/>
                  </a:lnTo>
                  <a:lnTo>
                    <a:pt x="4726" y="1495"/>
                  </a:lnTo>
                  <a:lnTo>
                    <a:pt x="4624" y="1521"/>
                  </a:lnTo>
                  <a:lnTo>
                    <a:pt x="4517" y="1545"/>
                  </a:lnTo>
                  <a:lnTo>
                    <a:pt x="4407" y="1569"/>
                  </a:lnTo>
                  <a:lnTo>
                    <a:pt x="4293" y="1590"/>
                  </a:lnTo>
                  <a:lnTo>
                    <a:pt x="4175" y="1610"/>
                  </a:lnTo>
                  <a:lnTo>
                    <a:pt x="4053" y="1628"/>
                  </a:lnTo>
                  <a:lnTo>
                    <a:pt x="3928" y="1645"/>
                  </a:lnTo>
                  <a:lnTo>
                    <a:pt x="3801" y="1659"/>
                  </a:lnTo>
                  <a:lnTo>
                    <a:pt x="3670" y="1672"/>
                  </a:lnTo>
                  <a:lnTo>
                    <a:pt x="3401" y="1693"/>
                  </a:lnTo>
                  <a:lnTo>
                    <a:pt x="3122" y="1705"/>
                  </a:lnTo>
                  <a:lnTo>
                    <a:pt x="2834" y="1709"/>
                  </a:lnTo>
                  <a:lnTo>
                    <a:pt x="2547" y="1705"/>
                  </a:lnTo>
                  <a:lnTo>
                    <a:pt x="2268" y="1693"/>
                  </a:lnTo>
                  <a:lnTo>
                    <a:pt x="1999" y="1672"/>
                  </a:lnTo>
                  <a:lnTo>
                    <a:pt x="1868" y="1659"/>
                  </a:lnTo>
                  <a:lnTo>
                    <a:pt x="1740" y="1645"/>
                  </a:lnTo>
                  <a:lnTo>
                    <a:pt x="1616" y="1628"/>
                  </a:lnTo>
                  <a:lnTo>
                    <a:pt x="1494" y="1610"/>
                  </a:lnTo>
                  <a:lnTo>
                    <a:pt x="1376" y="1590"/>
                  </a:lnTo>
                  <a:lnTo>
                    <a:pt x="1262" y="1569"/>
                  </a:lnTo>
                  <a:lnTo>
                    <a:pt x="1152" y="1546"/>
                  </a:lnTo>
                  <a:lnTo>
                    <a:pt x="1045" y="1521"/>
                  </a:lnTo>
                  <a:lnTo>
                    <a:pt x="943" y="1495"/>
                  </a:lnTo>
                  <a:lnTo>
                    <a:pt x="845" y="1468"/>
                  </a:lnTo>
                  <a:lnTo>
                    <a:pt x="751" y="1439"/>
                  </a:lnTo>
                  <a:lnTo>
                    <a:pt x="662" y="1409"/>
                  </a:lnTo>
                  <a:lnTo>
                    <a:pt x="578" y="1377"/>
                  </a:lnTo>
                  <a:lnTo>
                    <a:pt x="499" y="1345"/>
                  </a:lnTo>
                  <a:lnTo>
                    <a:pt x="425" y="1311"/>
                  </a:lnTo>
                  <a:lnTo>
                    <a:pt x="356" y="1276"/>
                  </a:lnTo>
                  <a:lnTo>
                    <a:pt x="293" y="1240"/>
                  </a:lnTo>
                  <a:lnTo>
                    <a:pt x="235" y="1202"/>
                  </a:lnTo>
                  <a:lnTo>
                    <a:pt x="183" y="1164"/>
                  </a:lnTo>
                  <a:lnTo>
                    <a:pt x="138" y="1124"/>
                  </a:lnTo>
                  <a:lnTo>
                    <a:pt x="98" y="1083"/>
                  </a:lnTo>
                  <a:lnTo>
                    <a:pt x="64" y="1040"/>
                  </a:lnTo>
                  <a:lnTo>
                    <a:pt x="37" y="997"/>
                  </a:lnTo>
                  <a:cubicBezTo>
                    <a:pt x="36" y="996"/>
                    <a:pt x="35" y="994"/>
                    <a:pt x="35" y="993"/>
                  </a:cubicBezTo>
                  <a:lnTo>
                    <a:pt x="17" y="952"/>
                  </a:lnTo>
                  <a:cubicBezTo>
                    <a:pt x="17" y="950"/>
                    <a:pt x="16" y="949"/>
                    <a:pt x="16" y="947"/>
                  </a:cubicBezTo>
                  <a:lnTo>
                    <a:pt x="5" y="906"/>
                  </a:lnTo>
                  <a:cubicBezTo>
                    <a:pt x="4" y="904"/>
                    <a:pt x="4" y="902"/>
                    <a:pt x="4" y="900"/>
                  </a:cubicBezTo>
                  <a:lnTo>
                    <a:pt x="0" y="857"/>
                  </a:lnTo>
                  <a:close/>
                  <a:moveTo>
                    <a:pt x="70" y="894"/>
                  </a:moveTo>
                  <a:lnTo>
                    <a:pt x="69" y="888"/>
                  </a:lnTo>
                  <a:lnTo>
                    <a:pt x="80" y="930"/>
                  </a:lnTo>
                  <a:lnTo>
                    <a:pt x="79" y="925"/>
                  </a:lnTo>
                  <a:lnTo>
                    <a:pt x="96" y="966"/>
                  </a:lnTo>
                  <a:lnTo>
                    <a:pt x="94" y="962"/>
                  </a:lnTo>
                  <a:lnTo>
                    <a:pt x="117" y="1000"/>
                  </a:lnTo>
                  <a:lnTo>
                    <a:pt x="145" y="1037"/>
                  </a:lnTo>
                  <a:lnTo>
                    <a:pt x="181" y="1074"/>
                  </a:lnTo>
                  <a:lnTo>
                    <a:pt x="223" y="1110"/>
                  </a:lnTo>
                  <a:lnTo>
                    <a:pt x="272" y="1147"/>
                  </a:lnTo>
                  <a:lnTo>
                    <a:pt x="326" y="1182"/>
                  </a:lnTo>
                  <a:lnTo>
                    <a:pt x="387" y="1216"/>
                  </a:lnTo>
                  <a:lnTo>
                    <a:pt x="453" y="1250"/>
                  </a:lnTo>
                  <a:lnTo>
                    <a:pt x="525" y="1283"/>
                  </a:lnTo>
                  <a:lnTo>
                    <a:pt x="602" y="1315"/>
                  </a:lnTo>
                  <a:lnTo>
                    <a:pt x="684" y="1345"/>
                  </a:lnTo>
                  <a:lnTo>
                    <a:pt x="771" y="1375"/>
                  </a:lnTo>
                  <a:lnTo>
                    <a:pt x="863" y="1403"/>
                  </a:lnTo>
                  <a:lnTo>
                    <a:pt x="959" y="1430"/>
                  </a:lnTo>
                  <a:lnTo>
                    <a:pt x="1060" y="1456"/>
                  </a:lnTo>
                  <a:lnTo>
                    <a:pt x="1165" y="1480"/>
                  </a:lnTo>
                  <a:lnTo>
                    <a:pt x="1275" y="1503"/>
                  </a:lnTo>
                  <a:lnTo>
                    <a:pt x="1388" y="1524"/>
                  </a:lnTo>
                  <a:lnTo>
                    <a:pt x="1504" y="1544"/>
                  </a:lnTo>
                  <a:lnTo>
                    <a:pt x="1624" y="1562"/>
                  </a:lnTo>
                  <a:lnTo>
                    <a:pt x="1748" y="1578"/>
                  </a:lnTo>
                  <a:lnTo>
                    <a:pt x="1874" y="1593"/>
                  </a:lnTo>
                  <a:lnTo>
                    <a:pt x="2004" y="1606"/>
                  </a:lnTo>
                  <a:lnTo>
                    <a:pt x="2271" y="1626"/>
                  </a:lnTo>
                  <a:lnTo>
                    <a:pt x="2548" y="1639"/>
                  </a:lnTo>
                  <a:lnTo>
                    <a:pt x="2834" y="1643"/>
                  </a:lnTo>
                  <a:lnTo>
                    <a:pt x="3119" y="1639"/>
                  </a:lnTo>
                  <a:lnTo>
                    <a:pt x="3396" y="1626"/>
                  </a:lnTo>
                  <a:lnTo>
                    <a:pt x="3664" y="1606"/>
                  </a:lnTo>
                  <a:lnTo>
                    <a:pt x="3793" y="1593"/>
                  </a:lnTo>
                  <a:lnTo>
                    <a:pt x="3920" y="1578"/>
                  </a:lnTo>
                  <a:lnTo>
                    <a:pt x="4044" y="1562"/>
                  </a:lnTo>
                  <a:lnTo>
                    <a:pt x="4163" y="1544"/>
                  </a:lnTo>
                  <a:lnTo>
                    <a:pt x="4280" y="1524"/>
                  </a:lnTo>
                  <a:lnTo>
                    <a:pt x="4393" y="1503"/>
                  </a:lnTo>
                  <a:lnTo>
                    <a:pt x="4502" y="1480"/>
                  </a:lnTo>
                  <a:lnTo>
                    <a:pt x="4607" y="1456"/>
                  </a:lnTo>
                  <a:lnTo>
                    <a:pt x="4708" y="1430"/>
                  </a:lnTo>
                  <a:lnTo>
                    <a:pt x="4805" y="1404"/>
                  </a:lnTo>
                  <a:lnTo>
                    <a:pt x="4896" y="1375"/>
                  </a:lnTo>
                  <a:lnTo>
                    <a:pt x="4983" y="1346"/>
                  </a:lnTo>
                  <a:lnTo>
                    <a:pt x="5065" y="1315"/>
                  </a:lnTo>
                  <a:lnTo>
                    <a:pt x="5142" y="1284"/>
                  </a:lnTo>
                  <a:lnTo>
                    <a:pt x="5214" y="1251"/>
                  </a:lnTo>
                  <a:lnTo>
                    <a:pt x="5280" y="1217"/>
                  </a:lnTo>
                  <a:lnTo>
                    <a:pt x="5340" y="1183"/>
                  </a:lnTo>
                  <a:lnTo>
                    <a:pt x="5394" y="1148"/>
                  </a:lnTo>
                  <a:lnTo>
                    <a:pt x="5443" y="1112"/>
                  </a:lnTo>
                  <a:lnTo>
                    <a:pt x="5485" y="1076"/>
                  </a:lnTo>
                  <a:lnTo>
                    <a:pt x="5520" y="1040"/>
                  </a:lnTo>
                  <a:lnTo>
                    <a:pt x="5549" y="1003"/>
                  </a:lnTo>
                  <a:lnTo>
                    <a:pt x="5571" y="966"/>
                  </a:lnTo>
                  <a:lnTo>
                    <a:pt x="5589" y="925"/>
                  </a:lnTo>
                  <a:lnTo>
                    <a:pt x="5588" y="930"/>
                  </a:lnTo>
                  <a:lnTo>
                    <a:pt x="5599" y="888"/>
                  </a:lnTo>
                  <a:lnTo>
                    <a:pt x="5598" y="894"/>
                  </a:lnTo>
                  <a:lnTo>
                    <a:pt x="5601" y="852"/>
                  </a:lnTo>
                  <a:lnTo>
                    <a:pt x="5601" y="857"/>
                  </a:lnTo>
                  <a:lnTo>
                    <a:pt x="5598" y="815"/>
                  </a:lnTo>
                  <a:lnTo>
                    <a:pt x="5599" y="821"/>
                  </a:lnTo>
                  <a:lnTo>
                    <a:pt x="5588" y="779"/>
                  </a:lnTo>
                  <a:lnTo>
                    <a:pt x="5589" y="784"/>
                  </a:lnTo>
                  <a:lnTo>
                    <a:pt x="5573" y="747"/>
                  </a:lnTo>
                  <a:lnTo>
                    <a:pt x="5551" y="709"/>
                  </a:lnTo>
                  <a:lnTo>
                    <a:pt x="5523" y="672"/>
                  </a:lnTo>
                  <a:lnTo>
                    <a:pt x="5487" y="635"/>
                  </a:lnTo>
                  <a:lnTo>
                    <a:pt x="5445" y="599"/>
                  </a:lnTo>
                  <a:lnTo>
                    <a:pt x="5396" y="563"/>
                  </a:lnTo>
                  <a:lnTo>
                    <a:pt x="5342" y="527"/>
                  </a:lnTo>
                  <a:lnTo>
                    <a:pt x="5281" y="493"/>
                  </a:lnTo>
                  <a:lnTo>
                    <a:pt x="5215" y="459"/>
                  </a:lnTo>
                  <a:lnTo>
                    <a:pt x="5144" y="426"/>
                  </a:lnTo>
                  <a:lnTo>
                    <a:pt x="5066" y="394"/>
                  </a:lnTo>
                  <a:lnTo>
                    <a:pt x="4984" y="364"/>
                  </a:lnTo>
                  <a:lnTo>
                    <a:pt x="4897" y="334"/>
                  </a:lnTo>
                  <a:lnTo>
                    <a:pt x="4806" y="306"/>
                  </a:lnTo>
                  <a:lnTo>
                    <a:pt x="4709" y="279"/>
                  </a:lnTo>
                  <a:lnTo>
                    <a:pt x="4608" y="253"/>
                  </a:lnTo>
                  <a:lnTo>
                    <a:pt x="4503" y="229"/>
                  </a:lnTo>
                  <a:lnTo>
                    <a:pt x="4394" y="206"/>
                  </a:lnTo>
                  <a:lnTo>
                    <a:pt x="4281" y="185"/>
                  </a:lnTo>
                  <a:lnTo>
                    <a:pt x="4164" y="165"/>
                  </a:lnTo>
                  <a:lnTo>
                    <a:pt x="4044" y="147"/>
                  </a:lnTo>
                  <a:lnTo>
                    <a:pt x="3920" y="131"/>
                  </a:lnTo>
                  <a:lnTo>
                    <a:pt x="3794" y="116"/>
                  </a:lnTo>
                  <a:lnTo>
                    <a:pt x="3664" y="103"/>
                  </a:lnTo>
                  <a:lnTo>
                    <a:pt x="3397" y="83"/>
                  </a:lnTo>
                  <a:lnTo>
                    <a:pt x="3120" y="70"/>
                  </a:lnTo>
                  <a:lnTo>
                    <a:pt x="2834" y="66"/>
                  </a:lnTo>
                  <a:lnTo>
                    <a:pt x="2549" y="70"/>
                  </a:lnTo>
                  <a:lnTo>
                    <a:pt x="2272" y="83"/>
                  </a:lnTo>
                  <a:lnTo>
                    <a:pt x="2004" y="103"/>
                  </a:lnTo>
                  <a:lnTo>
                    <a:pt x="1875" y="116"/>
                  </a:lnTo>
                  <a:lnTo>
                    <a:pt x="1748" y="131"/>
                  </a:lnTo>
                  <a:lnTo>
                    <a:pt x="1625" y="147"/>
                  </a:lnTo>
                  <a:lnTo>
                    <a:pt x="1505" y="165"/>
                  </a:lnTo>
                  <a:lnTo>
                    <a:pt x="1388" y="185"/>
                  </a:lnTo>
                  <a:lnTo>
                    <a:pt x="1275" y="206"/>
                  </a:lnTo>
                  <a:lnTo>
                    <a:pt x="1166" y="228"/>
                  </a:lnTo>
                  <a:lnTo>
                    <a:pt x="1061" y="253"/>
                  </a:lnTo>
                  <a:lnTo>
                    <a:pt x="960" y="279"/>
                  </a:lnTo>
                  <a:lnTo>
                    <a:pt x="864" y="305"/>
                  </a:lnTo>
                  <a:lnTo>
                    <a:pt x="772" y="334"/>
                  </a:lnTo>
                  <a:lnTo>
                    <a:pt x="685" y="363"/>
                  </a:lnTo>
                  <a:lnTo>
                    <a:pt x="603" y="394"/>
                  </a:lnTo>
                  <a:lnTo>
                    <a:pt x="526" y="426"/>
                  </a:lnTo>
                  <a:lnTo>
                    <a:pt x="454" y="458"/>
                  </a:lnTo>
                  <a:lnTo>
                    <a:pt x="388" y="492"/>
                  </a:lnTo>
                  <a:lnTo>
                    <a:pt x="328" y="526"/>
                  </a:lnTo>
                  <a:lnTo>
                    <a:pt x="273" y="562"/>
                  </a:lnTo>
                  <a:lnTo>
                    <a:pt x="225" y="597"/>
                  </a:lnTo>
                  <a:lnTo>
                    <a:pt x="183" y="634"/>
                  </a:lnTo>
                  <a:lnTo>
                    <a:pt x="148" y="670"/>
                  </a:lnTo>
                  <a:lnTo>
                    <a:pt x="119" y="706"/>
                  </a:lnTo>
                  <a:lnTo>
                    <a:pt x="96" y="743"/>
                  </a:lnTo>
                  <a:lnTo>
                    <a:pt x="78" y="784"/>
                  </a:lnTo>
                  <a:lnTo>
                    <a:pt x="80" y="779"/>
                  </a:lnTo>
                  <a:lnTo>
                    <a:pt x="69" y="821"/>
                  </a:lnTo>
                  <a:lnTo>
                    <a:pt x="70" y="815"/>
                  </a:lnTo>
                  <a:lnTo>
                    <a:pt x="67" y="857"/>
                  </a:lnTo>
                  <a:lnTo>
                    <a:pt x="67" y="852"/>
                  </a:lnTo>
                  <a:lnTo>
                    <a:pt x="70" y="89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5"/>
            <p:cNvSpPr>
              <a:spLocks noChangeArrowheads="1"/>
            </p:cNvSpPr>
            <p:nvPr/>
          </p:nvSpPr>
          <p:spPr bwMode="auto">
            <a:xfrm>
              <a:off x="2512" y="2912"/>
              <a:ext cx="40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EXPAND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6"/>
            <p:cNvSpPr>
              <a:spLocks noChangeArrowheads="1"/>
            </p:cNvSpPr>
            <p:nvPr/>
          </p:nvSpPr>
          <p:spPr bwMode="auto">
            <a:xfrm>
              <a:off x="2847" y="2912"/>
              <a:ext cx="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Oval 27"/>
            <p:cNvSpPr>
              <a:spLocks noChangeArrowheads="1"/>
            </p:cNvSpPr>
            <p:nvPr/>
          </p:nvSpPr>
          <p:spPr bwMode="auto">
            <a:xfrm>
              <a:off x="866" y="3464"/>
              <a:ext cx="762" cy="329"/>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8"/>
            <p:cNvSpPr>
              <a:spLocks noEditPoints="1"/>
            </p:cNvSpPr>
            <p:nvPr/>
          </p:nvSpPr>
          <p:spPr bwMode="auto">
            <a:xfrm>
              <a:off x="862" y="3458"/>
              <a:ext cx="771" cy="342"/>
            </a:xfrm>
            <a:custGeom>
              <a:avLst/>
              <a:gdLst>
                <a:gd name="T0" fmla="*/ 31 w 11335"/>
                <a:gd name="T1" fmla="*/ 1524 h 3419"/>
                <a:gd name="T2" fmla="*/ 271 w 11335"/>
                <a:gd name="T3" fmla="*/ 1174 h 3419"/>
                <a:gd name="T4" fmla="*/ 847 w 11335"/>
                <a:gd name="T5" fmla="*/ 798 h 3419"/>
                <a:gd name="T6" fmla="*/ 1688 w 11335"/>
                <a:gd name="T7" fmla="*/ 484 h 3419"/>
                <a:gd name="T8" fmla="*/ 2751 w 11335"/>
                <a:gd name="T9" fmla="*/ 239 h 3419"/>
                <a:gd name="T10" fmla="*/ 3995 w 11335"/>
                <a:gd name="T11" fmla="*/ 74 h 3419"/>
                <a:gd name="T12" fmla="*/ 6799 w 11335"/>
                <a:gd name="T13" fmla="*/ 33 h 3419"/>
                <a:gd name="T14" fmla="*/ 8347 w 11335"/>
                <a:gd name="T15" fmla="*/ 199 h 3419"/>
                <a:gd name="T16" fmla="*/ 9450 w 11335"/>
                <a:gd name="T17" fmla="*/ 429 h 3419"/>
                <a:gd name="T18" fmla="*/ 10337 w 11335"/>
                <a:gd name="T19" fmla="*/ 729 h 3419"/>
                <a:gd name="T20" fmla="*/ 10968 w 11335"/>
                <a:gd name="T21" fmla="*/ 1091 h 3419"/>
                <a:gd name="T22" fmla="*/ 11301 w 11335"/>
                <a:gd name="T23" fmla="*/ 1515 h 3419"/>
                <a:gd name="T24" fmla="*/ 11335 w 11335"/>
                <a:gd name="T25" fmla="*/ 1715 h 3419"/>
                <a:gd name="T26" fmla="*/ 11265 w 11335"/>
                <a:gd name="T27" fmla="*/ 1986 h 3419"/>
                <a:gd name="T28" fmla="*/ 10868 w 11335"/>
                <a:gd name="T29" fmla="*/ 2402 h 3419"/>
                <a:gd name="T30" fmla="*/ 10181 w 11335"/>
                <a:gd name="T31" fmla="*/ 2754 h 3419"/>
                <a:gd name="T32" fmla="*/ 9247 w 11335"/>
                <a:gd name="T33" fmla="*/ 3042 h 3419"/>
                <a:gd name="T34" fmla="*/ 8105 w 11335"/>
                <a:gd name="T35" fmla="*/ 3256 h 3419"/>
                <a:gd name="T36" fmla="*/ 6242 w 11335"/>
                <a:gd name="T37" fmla="*/ 3410 h 3419"/>
                <a:gd name="T38" fmla="*/ 3735 w 11335"/>
                <a:gd name="T39" fmla="*/ 3319 h 3419"/>
                <a:gd name="T40" fmla="*/ 2524 w 11335"/>
                <a:gd name="T41" fmla="*/ 3137 h 3419"/>
                <a:gd name="T42" fmla="*/ 1502 w 11335"/>
                <a:gd name="T43" fmla="*/ 2878 h 3419"/>
                <a:gd name="T44" fmla="*/ 712 w 11335"/>
                <a:gd name="T45" fmla="*/ 2552 h 3419"/>
                <a:gd name="T46" fmla="*/ 195 w 11335"/>
                <a:gd name="T47" fmla="*/ 2166 h 3419"/>
                <a:gd name="T48" fmla="*/ 31 w 11335"/>
                <a:gd name="T49" fmla="*/ 1894 h 3419"/>
                <a:gd name="T50" fmla="*/ 138 w 11335"/>
                <a:gd name="T51" fmla="*/ 1777 h 3419"/>
                <a:gd name="T52" fmla="*/ 233 w 11335"/>
                <a:gd name="T53" fmla="*/ 1999 h 3419"/>
                <a:gd name="T54" fmla="*/ 652 w 11335"/>
                <a:gd name="T55" fmla="*/ 2364 h 3419"/>
                <a:gd name="T56" fmla="*/ 1367 w 11335"/>
                <a:gd name="T57" fmla="*/ 2691 h 3419"/>
                <a:gd name="T58" fmla="*/ 2330 w 11335"/>
                <a:gd name="T59" fmla="*/ 2960 h 3419"/>
                <a:gd name="T60" fmla="*/ 3495 w 11335"/>
                <a:gd name="T61" fmla="*/ 3157 h 3419"/>
                <a:gd name="T62" fmla="*/ 5666 w 11335"/>
                <a:gd name="T63" fmla="*/ 3286 h 3419"/>
                <a:gd name="T64" fmla="*/ 7839 w 11335"/>
                <a:gd name="T65" fmla="*/ 3157 h 3419"/>
                <a:gd name="T66" fmla="*/ 9004 w 11335"/>
                <a:gd name="T67" fmla="*/ 2960 h 3419"/>
                <a:gd name="T68" fmla="*/ 9966 w 11335"/>
                <a:gd name="T69" fmla="*/ 2692 h 3419"/>
                <a:gd name="T70" fmla="*/ 10680 w 11335"/>
                <a:gd name="T71" fmla="*/ 2366 h 3419"/>
                <a:gd name="T72" fmla="*/ 11097 w 11335"/>
                <a:gd name="T73" fmla="*/ 2006 h 3419"/>
                <a:gd name="T74" fmla="*/ 11195 w 11335"/>
                <a:gd name="T75" fmla="*/ 1789 h 3419"/>
                <a:gd name="T76" fmla="*/ 11175 w 11335"/>
                <a:gd name="T77" fmla="*/ 1559 h 3419"/>
                <a:gd name="T78" fmla="*/ 10973 w 11335"/>
                <a:gd name="T79" fmla="*/ 1271 h 3419"/>
                <a:gd name="T80" fmla="*/ 10430 w 11335"/>
                <a:gd name="T81" fmla="*/ 918 h 3419"/>
                <a:gd name="T82" fmla="*/ 9610 w 11335"/>
                <a:gd name="T83" fmla="*/ 612 h 3419"/>
                <a:gd name="T84" fmla="*/ 8560 w 11335"/>
                <a:gd name="T85" fmla="*/ 370 h 3419"/>
                <a:gd name="T86" fmla="*/ 7327 w 11335"/>
                <a:gd name="T87" fmla="*/ 207 h 3419"/>
                <a:gd name="T88" fmla="*/ 4544 w 11335"/>
                <a:gd name="T89" fmla="*/ 166 h 3419"/>
                <a:gd name="T90" fmla="*/ 3009 w 11335"/>
                <a:gd name="T91" fmla="*/ 330 h 3419"/>
                <a:gd name="T92" fmla="*/ 1919 w 11335"/>
                <a:gd name="T93" fmla="*/ 558 h 3419"/>
                <a:gd name="T94" fmla="*/ 1051 w 11335"/>
                <a:gd name="T95" fmla="*/ 851 h 3419"/>
                <a:gd name="T96" fmla="*/ 450 w 11335"/>
                <a:gd name="T97" fmla="*/ 1195 h 3419"/>
                <a:gd name="T98" fmla="*/ 157 w 11335"/>
                <a:gd name="T99" fmla="*/ 1568 h 3419"/>
                <a:gd name="T100" fmla="*/ 133 w 11335"/>
                <a:gd name="T101" fmla="*/ 1704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335" h="3419">
                  <a:moveTo>
                    <a:pt x="0" y="1715"/>
                  </a:moveTo>
                  <a:cubicBezTo>
                    <a:pt x="0" y="1711"/>
                    <a:pt x="0" y="1708"/>
                    <a:pt x="0" y="1704"/>
                  </a:cubicBezTo>
                  <a:lnTo>
                    <a:pt x="7" y="1619"/>
                  </a:lnTo>
                  <a:cubicBezTo>
                    <a:pt x="7" y="1615"/>
                    <a:pt x="8" y="1611"/>
                    <a:pt x="9" y="1607"/>
                  </a:cubicBezTo>
                  <a:lnTo>
                    <a:pt x="31" y="1524"/>
                  </a:lnTo>
                  <a:cubicBezTo>
                    <a:pt x="32" y="1521"/>
                    <a:pt x="33" y="1518"/>
                    <a:pt x="34" y="1515"/>
                  </a:cubicBezTo>
                  <a:lnTo>
                    <a:pt x="70" y="1433"/>
                  </a:lnTo>
                  <a:lnTo>
                    <a:pt x="123" y="1344"/>
                  </a:lnTo>
                  <a:lnTo>
                    <a:pt x="190" y="1258"/>
                  </a:lnTo>
                  <a:lnTo>
                    <a:pt x="271" y="1174"/>
                  </a:lnTo>
                  <a:lnTo>
                    <a:pt x="363" y="1094"/>
                  </a:lnTo>
                  <a:lnTo>
                    <a:pt x="466" y="1016"/>
                  </a:lnTo>
                  <a:lnTo>
                    <a:pt x="582" y="941"/>
                  </a:lnTo>
                  <a:lnTo>
                    <a:pt x="710" y="868"/>
                  </a:lnTo>
                  <a:lnTo>
                    <a:pt x="847" y="798"/>
                  </a:lnTo>
                  <a:lnTo>
                    <a:pt x="996" y="730"/>
                  </a:lnTo>
                  <a:lnTo>
                    <a:pt x="1154" y="665"/>
                  </a:lnTo>
                  <a:lnTo>
                    <a:pt x="1322" y="602"/>
                  </a:lnTo>
                  <a:lnTo>
                    <a:pt x="1500" y="541"/>
                  </a:lnTo>
                  <a:lnTo>
                    <a:pt x="1688" y="484"/>
                  </a:lnTo>
                  <a:lnTo>
                    <a:pt x="1884" y="429"/>
                  </a:lnTo>
                  <a:lnTo>
                    <a:pt x="2088" y="377"/>
                  </a:lnTo>
                  <a:lnTo>
                    <a:pt x="2301" y="328"/>
                  </a:lnTo>
                  <a:lnTo>
                    <a:pt x="2523" y="281"/>
                  </a:lnTo>
                  <a:lnTo>
                    <a:pt x="2751" y="239"/>
                  </a:lnTo>
                  <a:lnTo>
                    <a:pt x="2986" y="199"/>
                  </a:lnTo>
                  <a:lnTo>
                    <a:pt x="3230" y="163"/>
                  </a:lnTo>
                  <a:lnTo>
                    <a:pt x="3479" y="129"/>
                  </a:lnTo>
                  <a:lnTo>
                    <a:pt x="3734" y="100"/>
                  </a:lnTo>
                  <a:lnTo>
                    <a:pt x="3995" y="74"/>
                  </a:lnTo>
                  <a:lnTo>
                    <a:pt x="4533" y="33"/>
                  </a:lnTo>
                  <a:lnTo>
                    <a:pt x="5091" y="8"/>
                  </a:lnTo>
                  <a:lnTo>
                    <a:pt x="5667" y="0"/>
                  </a:lnTo>
                  <a:lnTo>
                    <a:pt x="6241" y="8"/>
                  </a:lnTo>
                  <a:lnTo>
                    <a:pt x="6799" y="33"/>
                  </a:lnTo>
                  <a:lnTo>
                    <a:pt x="7338" y="74"/>
                  </a:lnTo>
                  <a:lnTo>
                    <a:pt x="7600" y="100"/>
                  </a:lnTo>
                  <a:lnTo>
                    <a:pt x="7855" y="129"/>
                  </a:lnTo>
                  <a:lnTo>
                    <a:pt x="8104" y="162"/>
                  </a:lnTo>
                  <a:lnTo>
                    <a:pt x="8347" y="199"/>
                  </a:lnTo>
                  <a:lnTo>
                    <a:pt x="8583" y="239"/>
                  </a:lnTo>
                  <a:lnTo>
                    <a:pt x="8811" y="281"/>
                  </a:lnTo>
                  <a:lnTo>
                    <a:pt x="9032" y="327"/>
                  </a:lnTo>
                  <a:lnTo>
                    <a:pt x="9245" y="377"/>
                  </a:lnTo>
                  <a:lnTo>
                    <a:pt x="9450" y="429"/>
                  </a:lnTo>
                  <a:lnTo>
                    <a:pt x="9645" y="483"/>
                  </a:lnTo>
                  <a:lnTo>
                    <a:pt x="9833" y="541"/>
                  </a:lnTo>
                  <a:lnTo>
                    <a:pt x="10011" y="601"/>
                  </a:lnTo>
                  <a:lnTo>
                    <a:pt x="10179" y="664"/>
                  </a:lnTo>
                  <a:lnTo>
                    <a:pt x="10337" y="729"/>
                  </a:lnTo>
                  <a:lnTo>
                    <a:pt x="10485" y="797"/>
                  </a:lnTo>
                  <a:lnTo>
                    <a:pt x="10623" y="867"/>
                  </a:lnTo>
                  <a:lnTo>
                    <a:pt x="10749" y="938"/>
                  </a:lnTo>
                  <a:lnTo>
                    <a:pt x="10865" y="1014"/>
                  </a:lnTo>
                  <a:lnTo>
                    <a:pt x="10968" y="1091"/>
                  </a:lnTo>
                  <a:lnTo>
                    <a:pt x="11060" y="1170"/>
                  </a:lnTo>
                  <a:lnTo>
                    <a:pt x="11140" y="1252"/>
                  </a:lnTo>
                  <a:lnTo>
                    <a:pt x="11207" y="1338"/>
                  </a:lnTo>
                  <a:lnTo>
                    <a:pt x="11261" y="1425"/>
                  </a:lnTo>
                  <a:lnTo>
                    <a:pt x="11301" y="1515"/>
                  </a:lnTo>
                  <a:cubicBezTo>
                    <a:pt x="11302" y="1518"/>
                    <a:pt x="11303" y="1521"/>
                    <a:pt x="11304" y="1524"/>
                  </a:cubicBezTo>
                  <a:lnTo>
                    <a:pt x="11326" y="1607"/>
                  </a:lnTo>
                  <a:cubicBezTo>
                    <a:pt x="11327" y="1611"/>
                    <a:pt x="11328" y="1615"/>
                    <a:pt x="11328" y="1619"/>
                  </a:cubicBezTo>
                  <a:lnTo>
                    <a:pt x="11335" y="1704"/>
                  </a:lnTo>
                  <a:cubicBezTo>
                    <a:pt x="11335" y="1708"/>
                    <a:pt x="11335" y="1711"/>
                    <a:pt x="11335" y="1715"/>
                  </a:cubicBezTo>
                  <a:lnTo>
                    <a:pt x="11328" y="1800"/>
                  </a:lnTo>
                  <a:cubicBezTo>
                    <a:pt x="11328" y="1804"/>
                    <a:pt x="11327" y="1808"/>
                    <a:pt x="11326" y="1812"/>
                  </a:cubicBezTo>
                  <a:lnTo>
                    <a:pt x="11304" y="1895"/>
                  </a:lnTo>
                  <a:cubicBezTo>
                    <a:pt x="11303" y="1898"/>
                    <a:pt x="11302" y="1901"/>
                    <a:pt x="11301" y="1904"/>
                  </a:cubicBezTo>
                  <a:lnTo>
                    <a:pt x="11265" y="1986"/>
                  </a:lnTo>
                  <a:lnTo>
                    <a:pt x="11212" y="2075"/>
                  </a:lnTo>
                  <a:lnTo>
                    <a:pt x="11145" y="2161"/>
                  </a:lnTo>
                  <a:lnTo>
                    <a:pt x="11064" y="2244"/>
                  </a:lnTo>
                  <a:lnTo>
                    <a:pt x="10972" y="2325"/>
                  </a:lnTo>
                  <a:lnTo>
                    <a:pt x="10868" y="2402"/>
                  </a:lnTo>
                  <a:lnTo>
                    <a:pt x="10753" y="2477"/>
                  </a:lnTo>
                  <a:lnTo>
                    <a:pt x="10626" y="2550"/>
                  </a:lnTo>
                  <a:lnTo>
                    <a:pt x="10488" y="2621"/>
                  </a:lnTo>
                  <a:lnTo>
                    <a:pt x="10339" y="2688"/>
                  </a:lnTo>
                  <a:lnTo>
                    <a:pt x="10181" y="2754"/>
                  </a:lnTo>
                  <a:lnTo>
                    <a:pt x="10013" y="2817"/>
                  </a:lnTo>
                  <a:lnTo>
                    <a:pt x="9835" y="2878"/>
                  </a:lnTo>
                  <a:lnTo>
                    <a:pt x="9647" y="2935"/>
                  </a:lnTo>
                  <a:lnTo>
                    <a:pt x="9451" y="2990"/>
                  </a:lnTo>
                  <a:lnTo>
                    <a:pt x="9247" y="3042"/>
                  </a:lnTo>
                  <a:lnTo>
                    <a:pt x="9033" y="3090"/>
                  </a:lnTo>
                  <a:lnTo>
                    <a:pt x="8812" y="3137"/>
                  </a:lnTo>
                  <a:lnTo>
                    <a:pt x="8584" y="3180"/>
                  </a:lnTo>
                  <a:lnTo>
                    <a:pt x="8349" y="3220"/>
                  </a:lnTo>
                  <a:lnTo>
                    <a:pt x="8105" y="3256"/>
                  </a:lnTo>
                  <a:lnTo>
                    <a:pt x="7856" y="3290"/>
                  </a:lnTo>
                  <a:lnTo>
                    <a:pt x="7601" y="3319"/>
                  </a:lnTo>
                  <a:lnTo>
                    <a:pt x="7339" y="3345"/>
                  </a:lnTo>
                  <a:lnTo>
                    <a:pt x="6800" y="3385"/>
                  </a:lnTo>
                  <a:lnTo>
                    <a:pt x="6242" y="3410"/>
                  </a:lnTo>
                  <a:lnTo>
                    <a:pt x="5669" y="3419"/>
                  </a:lnTo>
                  <a:lnTo>
                    <a:pt x="5094" y="3411"/>
                  </a:lnTo>
                  <a:lnTo>
                    <a:pt x="4535" y="3386"/>
                  </a:lnTo>
                  <a:lnTo>
                    <a:pt x="3997" y="3345"/>
                  </a:lnTo>
                  <a:lnTo>
                    <a:pt x="3735" y="3319"/>
                  </a:lnTo>
                  <a:lnTo>
                    <a:pt x="3480" y="3290"/>
                  </a:lnTo>
                  <a:lnTo>
                    <a:pt x="3231" y="3257"/>
                  </a:lnTo>
                  <a:lnTo>
                    <a:pt x="2988" y="3220"/>
                  </a:lnTo>
                  <a:lnTo>
                    <a:pt x="2752" y="3180"/>
                  </a:lnTo>
                  <a:lnTo>
                    <a:pt x="2524" y="3137"/>
                  </a:lnTo>
                  <a:lnTo>
                    <a:pt x="2303" y="3091"/>
                  </a:lnTo>
                  <a:lnTo>
                    <a:pt x="2090" y="3042"/>
                  </a:lnTo>
                  <a:lnTo>
                    <a:pt x="1885" y="2990"/>
                  </a:lnTo>
                  <a:lnTo>
                    <a:pt x="1690" y="2936"/>
                  </a:lnTo>
                  <a:lnTo>
                    <a:pt x="1502" y="2878"/>
                  </a:lnTo>
                  <a:lnTo>
                    <a:pt x="1324" y="2818"/>
                  </a:lnTo>
                  <a:lnTo>
                    <a:pt x="1156" y="2755"/>
                  </a:lnTo>
                  <a:lnTo>
                    <a:pt x="998" y="2689"/>
                  </a:lnTo>
                  <a:lnTo>
                    <a:pt x="850" y="2622"/>
                  </a:lnTo>
                  <a:lnTo>
                    <a:pt x="712" y="2552"/>
                  </a:lnTo>
                  <a:lnTo>
                    <a:pt x="585" y="2479"/>
                  </a:lnTo>
                  <a:lnTo>
                    <a:pt x="470" y="2404"/>
                  </a:lnTo>
                  <a:lnTo>
                    <a:pt x="367" y="2328"/>
                  </a:lnTo>
                  <a:lnTo>
                    <a:pt x="275" y="2248"/>
                  </a:lnTo>
                  <a:lnTo>
                    <a:pt x="195" y="2166"/>
                  </a:lnTo>
                  <a:lnTo>
                    <a:pt x="128" y="2082"/>
                  </a:lnTo>
                  <a:lnTo>
                    <a:pt x="74" y="1994"/>
                  </a:lnTo>
                  <a:cubicBezTo>
                    <a:pt x="72" y="1992"/>
                    <a:pt x="70" y="1989"/>
                    <a:pt x="69" y="1986"/>
                  </a:cubicBezTo>
                  <a:lnTo>
                    <a:pt x="34" y="1904"/>
                  </a:lnTo>
                  <a:cubicBezTo>
                    <a:pt x="33" y="1901"/>
                    <a:pt x="32" y="1898"/>
                    <a:pt x="31" y="1894"/>
                  </a:cubicBezTo>
                  <a:lnTo>
                    <a:pt x="9" y="1810"/>
                  </a:lnTo>
                  <a:cubicBezTo>
                    <a:pt x="8" y="1807"/>
                    <a:pt x="7" y="1803"/>
                    <a:pt x="7" y="1799"/>
                  </a:cubicBezTo>
                  <a:lnTo>
                    <a:pt x="0" y="1715"/>
                  </a:lnTo>
                  <a:close/>
                  <a:moveTo>
                    <a:pt x="140" y="1788"/>
                  </a:moveTo>
                  <a:lnTo>
                    <a:pt x="138" y="1777"/>
                  </a:lnTo>
                  <a:lnTo>
                    <a:pt x="160" y="1861"/>
                  </a:lnTo>
                  <a:lnTo>
                    <a:pt x="157" y="1851"/>
                  </a:lnTo>
                  <a:lnTo>
                    <a:pt x="192" y="1933"/>
                  </a:lnTo>
                  <a:lnTo>
                    <a:pt x="187" y="1924"/>
                  </a:lnTo>
                  <a:lnTo>
                    <a:pt x="233" y="1999"/>
                  </a:lnTo>
                  <a:lnTo>
                    <a:pt x="290" y="2073"/>
                  </a:lnTo>
                  <a:lnTo>
                    <a:pt x="362" y="2147"/>
                  </a:lnTo>
                  <a:lnTo>
                    <a:pt x="446" y="2221"/>
                  </a:lnTo>
                  <a:lnTo>
                    <a:pt x="543" y="2293"/>
                  </a:lnTo>
                  <a:lnTo>
                    <a:pt x="652" y="2364"/>
                  </a:lnTo>
                  <a:lnTo>
                    <a:pt x="773" y="2433"/>
                  </a:lnTo>
                  <a:lnTo>
                    <a:pt x="905" y="2501"/>
                  </a:lnTo>
                  <a:lnTo>
                    <a:pt x="1049" y="2566"/>
                  </a:lnTo>
                  <a:lnTo>
                    <a:pt x="1203" y="2630"/>
                  </a:lnTo>
                  <a:lnTo>
                    <a:pt x="1367" y="2691"/>
                  </a:lnTo>
                  <a:lnTo>
                    <a:pt x="1541" y="2751"/>
                  </a:lnTo>
                  <a:lnTo>
                    <a:pt x="1725" y="2807"/>
                  </a:lnTo>
                  <a:lnTo>
                    <a:pt x="1918" y="2861"/>
                  </a:lnTo>
                  <a:lnTo>
                    <a:pt x="2119" y="2912"/>
                  </a:lnTo>
                  <a:lnTo>
                    <a:pt x="2330" y="2960"/>
                  </a:lnTo>
                  <a:lnTo>
                    <a:pt x="2549" y="3006"/>
                  </a:lnTo>
                  <a:lnTo>
                    <a:pt x="2775" y="3049"/>
                  </a:lnTo>
                  <a:lnTo>
                    <a:pt x="3007" y="3089"/>
                  </a:lnTo>
                  <a:lnTo>
                    <a:pt x="3248" y="3124"/>
                  </a:lnTo>
                  <a:lnTo>
                    <a:pt x="3495" y="3157"/>
                  </a:lnTo>
                  <a:lnTo>
                    <a:pt x="3748" y="3186"/>
                  </a:lnTo>
                  <a:lnTo>
                    <a:pt x="4008" y="3212"/>
                  </a:lnTo>
                  <a:lnTo>
                    <a:pt x="4541" y="3253"/>
                  </a:lnTo>
                  <a:lnTo>
                    <a:pt x="5095" y="3278"/>
                  </a:lnTo>
                  <a:lnTo>
                    <a:pt x="5666" y="3286"/>
                  </a:lnTo>
                  <a:lnTo>
                    <a:pt x="6236" y="3277"/>
                  </a:lnTo>
                  <a:lnTo>
                    <a:pt x="6791" y="3252"/>
                  </a:lnTo>
                  <a:lnTo>
                    <a:pt x="7326" y="3212"/>
                  </a:lnTo>
                  <a:lnTo>
                    <a:pt x="7586" y="3186"/>
                  </a:lnTo>
                  <a:lnTo>
                    <a:pt x="7839" y="3157"/>
                  </a:lnTo>
                  <a:lnTo>
                    <a:pt x="8086" y="3125"/>
                  </a:lnTo>
                  <a:lnTo>
                    <a:pt x="8326" y="3089"/>
                  </a:lnTo>
                  <a:lnTo>
                    <a:pt x="8559" y="3049"/>
                  </a:lnTo>
                  <a:lnTo>
                    <a:pt x="8785" y="3006"/>
                  </a:lnTo>
                  <a:lnTo>
                    <a:pt x="9004" y="2960"/>
                  </a:lnTo>
                  <a:lnTo>
                    <a:pt x="9214" y="2913"/>
                  </a:lnTo>
                  <a:lnTo>
                    <a:pt x="9416" y="2861"/>
                  </a:lnTo>
                  <a:lnTo>
                    <a:pt x="9608" y="2808"/>
                  </a:lnTo>
                  <a:lnTo>
                    <a:pt x="9792" y="2751"/>
                  </a:lnTo>
                  <a:lnTo>
                    <a:pt x="9966" y="2692"/>
                  </a:lnTo>
                  <a:lnTo>
                    <a:pt x="10130" y="2631"/>
                  </a:lnTo>
                  <a:lnTo>
                    <a:pt x="10284" y="2567"/>
                  </a:lnTo>
                  <a:lnTo>
                    <a:pt x="10427" y="2502"/>
                  </a:lnTo>
                  <a:lnTo>
                    <a:pt x="10559" y="2435"/>
                  </a:lnTo>
                  <a:lnTo>
                    <a:pt x="10680" y="2366"/>
                  </a:lnTo>
                  <a:lnTo>
                    <a:pt x="10789" y="2295"/>
                  </a:lnTo>
                  <a:lnTo>
                    <a:pt x="10885" y="2224"/>
                  </a:lnTo>
                  <a:lnTo>
                    <a:pt x="10969" y="2151"/>
                  </a:lnTo>
                  <a:lnTo>
                    <a:pt x="11040" y="2078"/>
                  </a:lnTo>
                  <a:lnTo>
                    <a:pt x="11097" y="2006"/>
                  </a:lnTo>
                  <a:lnTo>
                    <a:pt x="11142" y="1933"/>
                  </a:lnTo>
                  <a:lnTo>
                    <a:pt x="11178" y="1851"/>
                  </a:lnTo>
                  <a:lnTo>
                    <a:pt x="11175" y="1860"/>
                  </a:lnTo>
                  <a:lnTo>
                    <a:pt x="11197" y="1777"/>
                  </a:lnTo>
                  <a:lnTo>
                    <a:pt x="11195" y="1789"/>
                  </a:lnTo>
                  <a:lnTo>
                    <a:pt x="11202" y="1704"/>
                  </a:lnTo>
                  <a:lnTo>
                    <a:pt x="11202" y="1715"/>
                  </a:lnTo>
                  <a:lnTo>
                    <a:pt x="11195" y="1630"/>
                  </a:lnTo>
                  <a:lnTo>
                    <a:pt x="11197" y="1642"/>
                  </a:lnTo>
                  <a:lnTo>
                    <a:pt x="11175" y="1559"/>
                  </a:lnTo>
                  <a:lnTo>
                    <a:pt x="11178" y="1568"/>
                  </a:lnTo>
                  <a:lnTo>
                    <a:pt x="11146" y="1494"/>
                  </a:lnTo>
                  <a:lnTo>
                    <a:pt x="11102" y="1419"/>
                  </a:lnTo>
                  <a:lnTo>
                    <a:pt x="11045" y="1345"/>
                  </a:lnTo>
                  <a:lnTo>
                    <a:pt x="10973" y="1271"/>
                  </a:lnTo>
                  <a:lnTo>
                    <a:pt x="10888" y="1198"/>
                  </a:lnTo>
                  <a:lnTo>
                    <a:pt x="10792" y="1125"/>
                  </a:lnTo>
                  <a:lnTo>
                    <a:pt x="10684" y="1055"/>
                  </a:lnTo>
                  <a:lnTo>
                    <a:pt x="10562" y="986"/>
                  </a:lnTo>
                  <a:lnTo>
                    <a:pt x="10430" y="918"/>
                  </a:lnTo>
                  <a:lnTo>
                    <a:pt x="10286" y="852"/>
                  </a:lnTo>
                  <a:lnTo>
                    <a:pt x="10132" y="789"/>
                  </a:lnTo>
                  <a:lnTo>
                    <a:pt x="9968" y="728"/>
                  </a:lnTo>
                  <a:lnTo>
                    <a:pt x="9794" y="668"/>
                  </a:lnTo>
                  <a:lnTo>
                    <a:pt x="9610" y="612"/>
                  </a:lnTo>
                  <a:lnTo>
                    <a:pt x="9417" y="558"/>
                  </a:lnTo>
                  <a:lnTo>
                    <a:pt x="9215" y="506"/>
                  </a:lnTo>
                  <a:lnTo>
                    <a:pt x="9005" y="458"/>
                  </a:lnTo>
                  <a:lnTo>
                    <a:pt x="8786" y="412"/>
                  </a:lnTo>
                  <a:lnTo>
                    <a:pt x="8560" y="370"/>
                  </a:lnTo>
                  <a:lnTo>
                    <a:pt x="8328" y="330"/>
                  </a:lnTo>
                  <a:lnTo>
                    <a:pt x="8087" y="295"/>
                  </a:lnTo>
                  <a:lnTo>
                    <a:pt x="7840" y="262"/>
                  </a:lnTo>
                  <a:lnTo>
                    <a:pt x="7587" y="233"/>
                  </a:lnTo>
                  <a:lnTo>
                    <a:pt x="7327" y="207"/>
                  </a:lnTo>
                  <a:lnTo>
                    <a:pt x="6793" y="166"/>
                  </a:lnTo>
                  <a:lnTo>
                    <a:pt x="6240" y="141"/>
                  </a:lnTo>
                  <a:lnTo>
                    <a:pt x="5668" y="133"/>
                  </a:lnTo>
                  <a:lnTo>
                    <a:pt x="5097" y="141"/>
                  </a:lnTo>
                  <a:lnTo>
                    <a:pt x="4544" y="166"/>
                  </a:lnTo>
                  <a:lnTo>
                    <a:pt x="4008" y="207"/>
                  </a:lnTo>
                  <a:lnTo>
                    <a:pt x="3749" y="233"/>
                  </a:lnTo>
                  <a:lnTo>
                    <a:pt x="3496" y="262"/>
                  </a:lnTo>
                  <a:lnTo>
                    <a:pt x="3249" y="294"/>
                  </a:lnTo>
                  <a:lnTo>
                    <a:pt x="3009" y="330"/>
                  </a:lnTo>
                  <a:lnTo>
                    <a:pt x="2776" y="370"/>
                  </a:lnTo>
                  <a:lnTo>
                    <a:pt x="2550" y="412"/>
                  </a:lnTo>
                  <a:lnTo>
                    <a:pt x="2331" y="457"/>
                  </a:lnTo>
                  <a:lnTo>
                    <a:pt x="2121" y="506"/>
                  </a:lnTo>
                  <a:lnTo>
                    <a:pt x="1919" y="558"/>
                  </a:lnTo>
                  <a:lnTo>
                    <a:pt x="1727" y="611"/>
                  </a:lnTo>
                  <a:lnTo>
                    <a:pt x="1543" y="668"/>
                  </a:lnTo>
                  <a:lnTo>
                    <a:pt x="1369" y="727"/>
                  </a:lnTo>
                  <a:lnTo>
                    <a:pt x="1205" y="788"/>
                  </a:lnTo>
                  <a:lnTo>
                    <a:pt x="1051" y="851"/>
                  </a:lnTo>
                  <a:lnTo>
                    <a:pt x="908" y="917"/>
                  </a:lnTo>
                  <a:lnTo>
                    <a:pt x="775" y="985"/>
                  </a:lnTo>
                  <a:lnTo>
                    <a:pt x="655" y="1052"/>
                  </a:lnTo>
                  <a:lnTo>
                    <a:pt x="546" y="1123"/>
                  </a:lnTo>
                  <a:lnTo>
                    <a:pt x="450" y="1195"/>
                  </a:lnTo>
                  <a:lnTo>
                    <a:pt x="366" y="1267"/>
                  </a:lnTo>
                  <a:lnTo>
                    <a:pt x="295" y="1339"/>
                  </a:lnTo>
                  <a:lnTo>
                    <a:pt x="238" y="1413"/>
                  </a:lnTo>
                  <a:lnTo>
                    <a:pt x="193" y="1486"/>
                  </a:lnTo>
                  <a:lnTo>
                    <a:pt x="157" y="1568"/>
                  </a:lnTo>
                  <a:lnTo>
                    <a:pt x="160" y="1559"/>
                  </a:lnTo>
                  <a:lnTo>
                    <a:pt x="138" y="1642"/>
                  </a:lnTo>
                  <a:lnTo>
                    <a:pt x="140" y="1630"/>
                  </a:lnTo>
                  <a:lnTo>
                    <a:pt x="133" y="1715"/>
                  </a:lnTo>
                  <a:lnTo>
                    <a:pt x="133" y="1704"/>
                  </a:lnTo>
                  <a:lnTo>
                    <a:pt x="140" y="178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9"/>
            <p:cNvSpPr>
              <a:spLocks noChangeArrowheads="1"/>
            </p:cNvSpPr>
            <p:nvPr/>
          </p:nvSpPr>
          <p:spPr bwMode="auto">
            <a:xfrm>
              <a:off x="1063" y="3556"/>
              <a:ext cx="43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NAMTAB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30"/>
            <p:cNvSpPr>
              <a:spLocks noChangeArrowheads="1"/>
            </p:cNvSpPr>
            <p:nvPr/>
          </p:nvSpPr>
          <p:spPr bwMode="auto">
            <a:xfrm>
              <a:off x="1431" y="3556"/>
              <a:ext cx="7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Oval 31"/>
            <p:cNvSpPr>
              <a:spLocks noChangeArrowheads="1"/>
            </p:cNvSpPr>
            <p:nvPr/>
          </p:nvSpPr>
          <p:spPr bwMode="auto">
            <a:xfrm>
              <a:off x="1692" y="3472"/>
              <a:ext cx="762" cy="32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32"/>
            <p:cNvSpPr>
              <a:spLocks noEditPoints="1"/>
            </p:cNvSpPr>
            <p:nvPr/>
          </p:nvSpPr>
          <p:spPr bwMode="auto">
            <a:xfrm>
              <a:off x="1688" y="3465"/>
              <a:ext cx="771" cy="342"/>
            </a:xfrm>
            <a:custGeom>
              <a:avLst/>
              <a:gdLst>
                <a:gd name="T0" fmla="*/ 9 w 11335"/>
                <a:gd name="T1" fmla="*/ 1607 h 3419"/>
                <a:gd name="T2" fmla="*/ 123 w 11335"/>
                <a:gd name="T3" fmla="*/ 1344 h 3419"/>
                <a:gd name="T4" fmla="*/ 466 w 11335"/>
                <a:gd name="T5" fmla="*/ 1016 h 3419"/>
                <a:gd name="T6" fmla="*/ 995 w 11335"/>
                <a:gd name="T7" fmla="*/ 730 h 3419"/>
                <a:gd name="T8" fmla="*/ 1687 w 11335"/>
                <a:gd name="T9" fmla="*/ 484 h 3419"/>
                <a:gd name="T10" fmla="*/ 2522 w 11335"/>
                <a:gd name="T11" fmla="*/ 281 h 3419"/>
                <a:gd name="T12" fmla="*/ 3479 w 11335"/>
                <a:gd name="T13" fmla="*/ 129 h 3419"/>
                <a:gd name="T14" fmla="*/ 5091 w 11335"/>
                <a:gd name="T15" fmla="*/ 8 h 3419"/>
                <a:gd name="T16" fmla="*/ 7338 w 11335"/>
                <a:gd name="T17" fmla="*/ 74 h 3419"/>
                <a:gd name="T18" fmla="*/ 8347 w 11335"/>
                <a:gd name="T19" fmla="*/ 199 h 3419"/>
                <a:gd name="T20" fmla="*/ 9245 w 11335"/>
                <a:gd name="T21" fmla="*/ 377 h 3419"/>
                <a:gd name="T22" fmla="*/ 10011 w 11335"/>
                <a:gd name="T23" fmla="*/ 601 h 3419"/>
                <a:gd name="T24" fmla="*/ 10623 w 11335"/>
                <a:gd name="T25" fmla="*/ 867 h 3419"/>
                <a:gd name="T26" fmla="*/ 11060 w 11335"/>
                <a:gd name="T27" fmla="*/ 1170 h 3419"/>
                <a:gd name="T28" fmla="*/ 11301 w 11335"/>
                <a:gd name="T29" fmla="*/ 1515 h 3419"/>
                <a:gd name="T30" fmla="*/ 11335 w 11335"/>
                <a:gd name="T31" fmla="*/ 1704 h 3419"/>
                <a:gd name="T32" fmla="*/ 11304 w 11335"/>
                <a:gd name="T33" fmla="*/ 1895 h 3419"/>
                <a:gd name="T34" fmla="*/ 11145 w 11335"/>
                <a:gd name="T35" fmla="*/ 2161 h 3419"/>
                <a:gd name="T36" fmla="*/ 10753 w 11335"/>
                <a:gd name="T37" fmla="*/ 2477 h 3419"/>
                <a:gd name="T38" fmla="*/ 10181 w 11335"/>
                <a:gd name="T39" fmla="*/ 2754 h 3419"/>
                <a:gd name="T40" fmla="*/ 9451 w 11335"/>
                <a:gd name="T41" fmla="*/ 2990 h 3419"/>
                <a:gd name="T42" fmla="*/ 8584 w 11335"/>
                <a:gd name="T43" fmla="*/ 3180 h 3419"/>
                <a:gd name="T44" fmla="*/ 7601 w 11335"/>
                <a:gd name="T45" fmla="*/ 3319 h 3419"/>
                <a:gd name="T46" fmla="*/ 5669 w 11335"/>
                <a:gd name="T47" fmla="*/ 3419 h 3419"/>
                <a:gd name="T48" fmla="*/ 3735 w 11335"/>
                <a:gd name="T49" fmla="*/ 3319 h 3419"/>
                <a:gd name="T50" fmla="*/ 2751 w 11335"/>
                <a:gd name="T51" fmla="*/ 3180 h 3419"/>
                <a:gd name="T52" fmla="*/ 1885 w 11335"/>
                <a:gd name="T53" fmla="*/ 2990 h 3419"/>
                <a:gd name="T54" fmla="*/ 1156 w 11335"/>
                <a:gd name="T55" fmla="*/ 2755 h 3419"/>
                <a:gd name="T56" fmla="*/ 585 w 11335"/>
                <a:gd name="T57" fmla="*/ 2479 h 3419"/>
                <a:gd name="T58" fmla="*/ 195 w 11335"/>
                <a:gd name="T59" fmla="*/ 2166 h 3419"/>
                <a:gd name="T60" fmla="*/ 31 w 11335"/>
                <a:gd name="T61" fmla="*/ 1894 h 3419"/>
                <a:gd name="T62" fmla="*/ 140 w 11335"/>
                <a:gd name="T63" fmla="*/ 1788 h 3419"/>
                <a:gd name="T64" fmla="*/ 189 w 11335"/>
                <a:gd name="T65" fmla="*/ 1925 h 3419"/>
                <a:gd name="T66" fmla="*/ 446 w 11335"/>
                <a:gd name="T67" fmla="*/ 2221 h 3419"/>
                <a:gd name="T68" fmla="*/ 905 w 11335"/>
                <a:gd name="T69" fmla="*/ 2501 h 3419"/>
                <a:gd name="T70" fmla="*/ 1541 w 11335"/>
                <a:gd name="T71" fmla="*/ 2751 h 3419"/>
                <a:gd name="T72" fmla="*/ 2330 w 11335"/>
                <a:gd name="T73" fmla="*/ 2960 h 3419"/>
                <a:gd name="T74" fmla="*/ 3247 w 11335"/>
                <a:gd name="T75" fmla="*/ 3124 h 3419"/>
                <a:gd name="T76" fmla="*/ 4541 w 11335"/>
                <a:gd name="T77" fmla="*/ 3253 h 3419"/>
                <a:gd name="T78" fmla="*/ 6791 w 11335"/>
                <a:gd name="T79" fmla="*/ 3252 h 3419"/>
                <a:gd name="T80" fmla="*/ 8086 w 11335"/>
                <a:gd name="T81" fmla="*/ 3125 h 3419"/>
                <a:gd name="T82" fmla="*/ 9004 w 11335"/>
                <a:gd name="T83" fmla="*/ 2960 h 3419"/>
                <a:gd name="T84" fmla="*/ 9792 w 11335"/>
                <a:gd name="T85" fmla="*/ 2751 h 3419"/>
                <a:gd name="T86" fmla="*/ 10427 w 11335"/>
                <a:gd name="T87" fmla="*/ 2502 h 3419"/>
                <a:gd name="T88" fmla="*/ 10885 w 11335"/>
                <a:gd name="T89" fmla="*/ 2224 h 3419"/>
                <a:gd name="T90" fmla="*/ 11142 w 11335"/>
                <a:gd name="T91" fmla="*/ 1933 h 3419"/>
                <a:gd name="T92" fmla="*/ 11195 w 11335"/>
                <a:gd name="T93" fmla="*/ 1789 h 3419"/>
                <a:gd name="T94" fmla="*/ 11197 w 11335"/>
                <a:gd name="T95" fmla="*/ 1642 h 3419"/>
                <a:gd name="T96" fmla="*/ 11102 w 11335"/>
                <a:gd name="T97" fmla="*/ 1419 h 3419"/>
                <a:gd name="T98" fmla="*/ 10792 w 11335"/>
                <a:gd name="T99" fmla="*/ 1125 h 3419"/>
                <a:gd name="T100" fmla="*/ 10286 w 11335"/>
                <a:gd name="T101" fmla="*/ 852 h 3419"/>
                <a:gd name="T102" fmla="*/ 9610 w 11335"/>
                <a:gd name="T103" fmla="*/ 612 h 3419"/>
                <a:gd name="T104" fmla="*/ 8786 w 11335"/>
                <a:gd name="T105" fmla="*/ 412 h 3419"/>
                <a:gd name="T106" fmla="*/ 7840 w 11335"/>
                <a:gd name="T107" fmla="*/ 262 h 3419"/>
                <a:gd name="T108" fmla="*/ 6240 w 11335"/>
                <a:gd name="T109" fmla="*/ 141 h 3419"/>
                <a:gd name="T110" fmla="*/ 4008 w 11335"/>
                <a:gd name="T111" fmla="*/ 207 h 3419"/>
                <a:gd name="T112" fmla="*/ 3009 w 11335"/>
                <a:gd name="T113" fmla="*/ 330 h 3419"/>
                <a:gd name="T114" fmla="*/ 2121 w 11335"/>
                <a:gd name="T115" fmla="*/ 506 h 3419"/>
                <a:gd name="T116" fmla="*/ 1369 w 11335"/>
                <a:gd name="T117" fmla="*/ 727 h 3419"/>
                <a:gd name="T118" fmla="*/ 775 w 11335"/>
                <a:gd name="T119" fmla="*/ 985 h 3419"/>
                <a:gd name="T120" fmla="*/ 366 w 11335"/>
                <a:gd name="T121" fmla="*/ 1267 h 3419"/>
                <a:gd name="T122" fmla="*/ 157 w 11335"/>
                <a:gd name="T123" fmla="*/ 1568 h 3419"/>
                <a:gd name="T124" fmla="*/ 133 w 11335"/>
                <a:gd name="T125" fmla="*/ 1715 h 3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5" h="3419">
                  <a:moveTo>
                    <a:pt x="0" y="1715"/>
                  </a:moveTo>
                  <a:cubicBezTo>
                    <a:pt x="0" y="1711"/>
                    <a:pt x="0" y="1708"/>
                    <a:pt x="0" y="1704"/>
                  </a:cubicBezTo>
                  <a:lnTo>
                    <a:pt x="7" y="1619"/>
                  </a:lnTo>
                  <a:cubicBezTo>
                    <a:pt x="7" y="1615"/>
                    <a:pt x="8" y="1611"/>
                    <a:pt x="9" y="1607"/>
                  </a:cubicBezTo>
                  <a:lnTo>
                    <a:pt x="31" y="1524"/>
                  </a:lnTo>
                  <a:cubicBezTo>
                    <a:pt x="32" y="1521"/>
                    <a:pt x="33" y="1518"/>
                    <a:pt x="34" y="1515"/>
                  </a:cubicBezTo>
                  <a:lnTo>
                    <a:pt x="70" y="1433"/>
                  </a:lnTo>
                  <a:lnTo>
                    <a:pt x="123" y="1344"/>
                  </a:lnTo>
                  <a:lnTo>
                    <a:pt x="190" y="1258"/>
                  </a:lnTo>
                  <a:lnTo>
                    <a:pt x="271" y="1174"/>
                  </a:lnTo>
                  <a:lnTo>
                    <a:pt x="363" y="1094"/>
                  </a:lnTo>
                  <a:lnTo>
                    <a:pt x="466" y="1016"/>
                  </a:lnTo>
                  <a:lnTo>
                    <a:pt x="582" y="941"/>
                  </a:lnTo>
                  <a:lnTo>
                    <a:pt x="710" y="868"/>
                  </a:lnTo>
                  <a:lnTo>
                    <a:pt x="847" y="798"/>
                  </a:lnTo>
                  <a:lnTo>
                    <a:pt x="995" y="730"/>
                  </a:lnTo>
                  <a:lnTo>
                    <a:pt x="1154" y="665"/>
                  </a:lnTo>
                  <a:lnTo>
                    <a:pt x="1322" y="602"/>
                  </a:lnTo>
                  <a:lnTo>
                    <a:pt x="1500" y="541"/>
                  </a:lnTo>
                  <a:lnTo>
                    <a:pt x="1687" y="484"/>
                  </a:lnTo>
                  <a:lnTo>
                    <a:pt x="1884" y="429"/>
                  </a:lnTo>
                  <a:lnTo>
                    <a:pt x="2088" y="377"/>
                  </a:lnTo>
                  <a:lnTo>
                    <a:pt x="2301" y="328"/>
                  </a:lnTo>
                  <a:lnTo>
                    <a:pt x="2522" y="281"/>
                  </a:lnTo>
                  <a:lnTo>
                    <a:pt x="2750" y="239"/>
                  </a:lnTo>
                  <a:lnTo>
                    <a:pt x="2986" y="199"/>
                  </a:lnTo>
                  <a:lnTo>
                    <a:pt x="3229" y="163"/>
                  </a:lnTo>
                  <a:lnTo>
                    <a:pt x="3479" y="129"/>
                  </a:lnTo>
                  <a:lnTo>
                    <a:pt x="3734" y="100"/>
                  </a:lnTo>
                  <a:lnTo>
                    <a:pt x="3995" y="74"/>
                  </a:lnTo>
                  <a:lnTo>
                    <a:pt x="4533" y="33"/>
                  </a:lnTo>
                  <a:lnTo>
                    <a:pt x="5091" y="8"/>
                  </a:lnTo>
                  <a:lnTo>
                    <a:pt x="5667" y="0"/>
                  </a:lnTo>
                  <a:lnTo>
                    <a:pt x="6241" y="8"/>
                  </a:lnTo>
                  <a:lnTo>
                    <a:pt x="6799" y="33"/>
                  </a:lnTo>
                  <a:lnTo>
                    <a:pt x="7338" y="74"/>
                  </a:lnTo>
                  <a:lnTo>
                    <a:pt x="7600" y="100"/>
                  </a:lnTo>
                  <a:lnTo>
                    <a:pt x="7855" y="129"/>
                  </a:lnTo>
                  <a:lnTo>
                    <a:pt x="8104" y="162"/>
                  </a:lnTo>
                  <a:lnTo>
                    <a:pt x="8347" y="199"/>
                  </a:lnTo>
                  <a:lnTo>
                    <a:pt x="8583" y="239"/>
                  </a:lnTo>
                  <a:lnTo>
                    <a:pt x="8811" y="281"/>
                  </a:lnTo>
                  <a:lnTo>
                    <a:pt x="9032" y="327"/>
                  </a:lnTo>
                  <a:lnTo>
                    <a:pt x="9245" y="377"/>
                  </a:lnTo>
                  <a:lnTo>
                    <a:pt x="9450" y="429"/>
                  </a:lnTo>
                  <a:lnTo>
                    <a:pt x="9645" y="483"/>
                  </a:lnTo>
                  <a:lnTo>
                    <a:pt x="9833" y="541"/>
                  </a:lnTo>
                  <a:lnTo>
                    <a:pt x="10011" y="601"/>
                  </a:lnTo>
                  <a:lnTo>
                    <a:pt x="10179" y="664"/>
                  </a:lnTo>
                  <a:lnTo>
                    <a:pt x="10337" y="729"/>
                  </a:lnTo>
                  <a:lnTo>
                    <a:pt x="10485" y="797"/>
                  </a:lnTo>
                  <a:lnTo>
                    <a:pt x="10623" y="867"/>
                  </a:lnTo>
                  <a:lnTo>
                    <a:pt x="10749" y="938"/>
                  </a:lnTo>
                  <a:lnTo>
                    <a:pt x="10865" y="1014"/>
                  </a:lnTo>
                  <a:lnTo>
                    <a:pt x="10968" y="1091"/>
                  </a:lnTo>
                  <a:lnTo>
                    <a:pt x="11060" y="1170"/>
                  </a:lnTo>
                  <a:lnTo>
                    <a:pt x="11140" y="1252"/>
                  </a:lnTo>
                  <a:lnTo>
                    <a:pt x="11207" y="1338"/>
                  </a:lnTo>
                  <a:lnTo>
                    <a:pt x="11261" y="1425"/>
                  </a:lnTo>
                  <a:lnTo>
                    <a:pt x="11301" y="1515"/>
                  </a:lnTo>
                  <a:cubicBezTo>
                    <a:pt x="11302" y="1518"/>
                    <a:pt x="11303" y="1521"/>
                    <a:pt x="11304" y="1524"/>
                  </a:cubicBezTo>
                  <a:lnTo>
                    <a:pt x="11326" y="1607"/>
                  </a:lnTo>
                  <a:cubicBezTo>
                    <a:pt x="11327" y="1611"/>
                    <a:pt x="11328" y="1615"/>
                    <a:pt x="11328" y="1619"/>
                  </a:cubicBezTo>
                  <a:lnTo>
                    <a:pt x="11335" y="1704"/>
                  </a:lnTo>
                  <a:cubicBezTo>
                    <a:pt x="11335" y="1708"/>
                    <a:pt x="11335" y="1711"/>
                    <a:pt x="11335" y="1715"/>
                  </a:cubicBezTo>
                  <a:lnTo>
                    <a:pt x="11328" y="1800"/>
                  </a:lnTo>
                  <a:cubicBezTo>
                    <a:pt x="11328" y="1804"/>
                    <a:pt x="11327" y="1808"/>
                    <a:pt x="11326" y="1812"/>
                  </a:cubicBezTo>
                  <a:lnTo>
                    <a:pt x="11304" y="1895"/>
                  </a:lnTo>
                  <a:cubicBezTo>
                    <a:pt x="11303" y="1898"/>
                    <a:pt x="11302" y="1901"/>
                    <a:pt x="11301" y="1904"/>
                  </a:cubicBezTo>
                  <a:lnTo>
                    <a:pt x="11265" y="1986"/>
                  </a:lnTo>
                  <a:lnTo>
                    <a:pt x="11212" y="2075"/>
                  </a:lnTo>
                  <a:lnTo>
                    <a:pt x="11145" y="2161"/>
                  </a:lnTo>
                  <a:lnTo>
                    <a:pt x="11064" y="2244"/>
                  </a:lnTo>
                  <a:lnTo>
                    <a:pt x="10972" y="2325"/>
                  </a:lnTo>
                  <a:lnTo>
                    <a:pt x="10868" y="2402"/>
                  </a:lnTo>
                  <a:lnTo>
                    <a:pt x="10753" y="2477"/>
                  </a:lnTo>
                  <a:lnTo>
                    <a:pt x="10626" y="2550"/>
                  </a:lnTo>
                  <a:lnTo>
                    <a:pt x="10488" y="2621"/>
                  </a:lnTo>
                  <a:lnTo>
                    <a:pt x="10339" y="2688"/>
                  </a:lnTo>
                  <a:lnTo>
                    <a:pt x="10181" y="2754"/>
                  </a:lnTo>
                  <a:lnTo>
                    <a:pt x="10013" y="2817"/>
                  </a:lnTo>
                  <a:lnTo>
                    <a:pt x="9835" y="2878"/>
                  </a:lnTo>
                  <a:lnTo>
                    <a:pt x="9647" y="2935"/>
                  </a:lnTo>
                  <a:lnTo>
                    <a:pt x="9451" y="2990"/>
                  </a:lnTo>
                  <a:lnTo>
                    <a:pt x="9247" y="3042"/>
                  </a:lnTo>
                  <a:lnTo>
                    <a:pt x="9033" y="3090"/>
                  </a:lnTo>
                  <a:lnTo>
                    <a:pt x="8812" y="3137"/>
                  </a:lnTo>
                  <a:lnTo>
                    <a:pt x="8584" y="3180"/>
                  </a:lnTo>
                  <a:lnTo>
                    <a:pt x="8349" y="3220"/>
                  </a:lnTo>
                  <a:lnTo>
                    <a:pt x="8105" y="3256"/>
                  </a:lnTo>
                  <a:lnTo>
                    <a:pt x="7856" y="3290"/>
                  </a:lnTo>
                  <a:lnTo>
                    <a:pt x="7601" y="3319"/>
                  </a:lnTo>
                  <a:lnTo>
                    <a:pt x="7339" y="3345"/>
                  </a:lnTo>
                  <a:lnTo>
                    <a:pt x="6800" y="3385"/>
                  </a:lnTo>
                  <a:lnTo>
                    <a:pt x="6242" y="3410"/>
                  </a:lnTo>
                  <a:lnTo>
                    <a:pt x="5669" y="3419"/>
                  </a:lnTo>
                  <a:lnTo>
                    <a:pt x="5094" y="3411"/>
                  </a:lnTo>
                  <a:lnTo>
                    <a:pt x="4535" y="3386"/>
                  </a:lnTo>
                  <a:lnTo>
                    <a:pt x="3996" y="3345"/>
                  </a:lnTo>
                  <a:lnTo>
                    <a:pt x="3735" y="3319"/>
                  </a:lnTo>
                  <a:lnTo>
                    <a:pt x="3480" y="3290"/>
                  </a:lnTo>
                  <a:lnTo>
                    <a:pt x="3230" y="3257"/>
                  </a:lnTo>
                  <a:lnTo>
                    <a:pt x="2988" y="3220"/>
                  </a:lnTo>
                  <a:lnTo>
                    <a:pt x="2751" y="3180"/>
                  </a:lnTo>
                  <a:lnTo>
                    <a:pt x="2523" y="3137"/>
                  </a:lnTo>
                  <a:lnTo>
                    <a:pt x="2303" y="3091"/>
                  </a:lnTo>
                  <a:lnTo>
                    <a:pt x="2090" y="3042"/>
                  </a:lnTo>
                  <a:lnTo>
                    <a:pt x="1885" y="2990"/>
                  </a:lnTo>
                  <a:lnTo>
                    <a:pt x="1689" y="2936"/>
                  </a:lnTo>
                  <a:lnTo>
                    <a:pt x="1502" y="2878"/>
                  </a:lnTo>
                  <a:lnTo>
                    <a:pt x="1324" y="2818"/>
                  </a:lnTo>
                  <a:lnTo>
                    <a:pt x="1156" y="2755"/>
                  </a:lnTo>
                  <a:lnTo>
                    <a:pt x="997" y="2689"/>
                  </a:lnTo>
                  <a:lnTo>
                    <a:pt x="850" y="2622"/>
                  </a:lnTo>
                  <a:lnTo>
                    <a:pt x="712" y="2552"/>
                  </a:lnTo>
                  <a:lnTo>
                    <a:pt x="585" y="2479"/>
                  </a:lnTo>
                  <a:lnTo>
                    <a:pt x="470" y="2404"/>
                  </a:lnTo>
                  <a:lnTo>
                    <a:pt x="367" y="2328"/>
                  </a:lnTo>
                  <a:lnTo>
                    <a:pt x="275" y="2248"/>
                  </a:lnTo>
                  <a:lnTo>
                    <a:pt x="195" y="2166"/>
                  </a:lnTo>
                  <a:lnTo>
                    <a:pt x="128" y="2082"/>
                  </a:lnTo>
                  <a:lnTo>
                    <a:pt x="74" y="1994"/>
                  </a:lnTo>
                  <a:lnTo>
                    <a:pt x="34" y="1904"/>
                  </a:lnTo>
                  <a:cubicBezTo>
                    <a:pt x="33" y="1901"/>
                    <a:pt x="32" y="1898"/>
                    <a:pt x="31" y="1894"/>
                  </a:cubicBezTo>
                  <a:lnTo>
                    <a:pt x="9" y="1810"/>
                  </a:lnTo>
                  <a:cubicBezTo>
                    <a:pt x="8" y="1807"/>
                    <a:pt x="7" y="1803"/>
                    <a:pt x="7" y="1799"/>
                  </a:cubicBezTo>
                  <a:lnTo>
                    <a:pt x="0" y="1715"/>
                  </a:lnTo>
                  <a:close/>
                  <a:moveTo>
                    <a:pt x="140" y="1788"/>
                  </a:moveTo>
                  <a:lnTo>
                    <a:pt x="138" y="1777"/>
                  </a:lnTo>
                  <a:lnTo>
                    <a:pt x="160" y="1861"/>
                  </a:lnTo>
                  <a:lnTo>
                    <a:pt x="157" y="1851"/>
                  </a:lnTo>
                  <a:lnTo>
                    <a:pt x="189" y="1925"/>
                  </a:lnTo>
                  <a:lnTo>
                    <a:pt x="233" y="1999"/>
                  </a:lnTo>
                  <a:lnTo>
                    <a:pt x="290" y="2073"/>
                  </a:lnTo>
                  <a:lnTo>
                    <a:pt x="362" y="2147"/>
                  </a:lnTo>
                  <a:lnTo>
                    <a:pt x="446" y="2221"/>
                  </a:lnTo>
                  <a:lnTo>
                    <a:pt x="543" y="2293"/>
                  </a:lnTo>
                  <a:lnTo>
                    <a:pt x="652" y="2364"/>
                  </a:lnTo>
                  <a:lnTo>
                    <a:pt x="773" y="2433"/>
                  </a:lnTo>
                  <a:lnTo>
                    <a:pt x="905" y="2501"/>
                  </a:lnTo>
                  <a:lnTo>
                    <a:pt x="1048" y="2566"/>
                  </a:lnTo>
                  <a:lnTo>
                    <a:pt x="1203" y="2630"/>
                  </a:lnTo>
                  <a:lnTo>
                    <a:pt x="1367" y="2691"/>
                  </a:lnTo>
                  <a:lnTo>
                    <a:pt x="1541" y="2751"/>
                  </a:lnTo>
                  <a:lnTo>
                    <a:pt x="1724" y="2807"/>
                  </a:lnTo>
                  <a:lnTo>
                    <a:pt x="1918" y="2861"/>
                  </a:lnTo>
                  <a:lnTo>
                    <a:pt x="2119" y="2912"/>
                  </a:lnTo>
                  <a:lnTo>
                    <a:pt x="2330" y="2960"/>
                  </a:lnTo>
                  <a:lnTo>
                    <a:pt x="2548" y="3006"/>
                  </a:lnTo>
                  <a:lnTo>
                    <a:pt x="2774" y="3049"/>
                  </a:lnTo>
                  <a:lnTo>
                    <a:pt x="3007" y="3089"/>
                  </a:lnTo>
                  <a:lnTo>
                    <a:pt x="3247" y="3124"/>
                  </a:lnTo>
                  <a:lnTo>
                    <a:pt x="3495" y="3157"/>
                  </a:lnTo>
                  <a:lnTo>
                    <a:pt x="3748" y="3186"/>
                  </a:lnTo>
                  <a:lnTo>
                    <a:pt x="4007" y="3212"/>
                  </a:lnTo>
                  <a:lnTo>
                    <a:pt x="4541" y="3253"/>
                  </a:lnTo>
                  <a:lnTo>
                    <a:pt x="5095" y="3278"/>
                  </a:lnTo>
                  <a:lnTo>
                    <a:pt x="5666" y="3286"/>
                  </a:lnTo>
                  <a:lnTo>
                    <a:pt x="6236" y="3277"/>
                  </a:lnTo>
                  <a:lnTo>
                    <a:pt x="6791" y="3252"/>
                  </a:lnTo>
                  <a:lnTo>
                    <a:pt x="7326" y="3212"/>
                  </a:lnTo>
                  <a:lnTo>
                    <a:pt x="7586" y="3186"/>
                  </a:lnTo>
                  <a:lnTo>
                    <a:pt x="7839" y="3157"/>
                  </a:lnTo>
                  <a:lnTo>
                    <a:pt x="8086" y="3125"/>
                  </a:lnTo>
                  <a:lnTo>
                    <a:pt x="8326" y="3089"/>
                  </a:lnTo>
                  <a:lnTo>
                    <a:pt x="8559" y="3049"/>
                  </a:lnTo>
                  <a:lnTo>
                    <a:pt x="8785" y="3006"/>
                  </a:lnTo>
                  <a:lnTo>
                    <a:pt x="9004" y="2960"/>
                  </a:lnTo>
                  <a:lnTo>
                    <a:pt x="9214" y="2913"/>
                  </a:lnTo>
                  <a:lnTo>
                    <a:pt x="9416" y="2861"/>
                  </a:lnTo>
                  <a:lnTo>
                    <a:pt x="9608" y="2808"/>
                  </a:lnTo>
                  <a:lnTo>
                    <a:pt x="9792" y="2751"/>
                  </a:lnTo>
                  <a:lnTo>
                    <a:pt x="9966" y="2692"/>
                  </a:lnTo>
                  <a:lnTo>
                    <a:pt x="10130" y="2631"/>
                  </a:lnTo>
                  <a:lnTo>
                    <a:pt x="10284" y="2567"/>
                  </a:lnTo>
                  <a:lnTo>
                    <a:pt x="10427" y="2502"/>
                  </a:lnTo>
                  <a:lnTo>
                    <a:pt x="10559" y="2435"/>
                  </a:lnTo>
                  <a:lnTo>
                    <a:pt x="10680" y="2366"/>
                  </a:lnTo>
                  <a:lnTo>
                    <a:pt x="10789" y="2295"/>
                  </a:lnTo>
                  <a:lnTo>
                    <a:pt x="10885" y="2224"/>
                  </a:lnTo>
                  <a:lnTo>
                    <a:pt x="10969" y="2151"/>
                  </a:lnTo>
                  <a:lnTo>
                    <a:pt x="11040" y="2078"/>
                  </a:lnTo>
                  <a:lnTo>
                    <a:pt x="11097" y="2006"/>
                  </a:lnTo>
                  <a:lnTo>
                    <a:pt x="11142" y="1933"/>
                  </a:lnTo>
                  <a:lnTo>
                    <a:pt x="11178" y="1851"/>
                  </a:lnTo>
                  <a:lnTo>
                    <a:pt x="11175" y="1860"/>
                  </a:lnTo>
                  <a:lnTo>
                    <a:pt x="11197" y="1777"/>
                  </a:lnTo>
                  <a:lnTo>
                    <a:pt x="11195" y="1789"/>
                  </a:lnTo>
                  <a:lnTo>
                    <a:pt x="11202" y="1704"/>
                  </a:lnTo>
                  <a:lnTo>
                    <a:pt x="11202" y="1715"/>
                  </a:lnTo>
                  <a:lnTo>
                    <a:pt x="11195" y="1630"/>
                  </a:lnTo>
                  <a:lnTo>
                    <a:pt x="11197" y="1642"/>
                  </a:lnTo>
                  <a:lnTo>
                    <a:pt x="11175" y="1559"/>
                  </a:lnTo>
                  <a:lnTo>
                    <a:pt x="11178" y="1568"/>
                  </a:lnTo>
                  <a:lnTo>
                    <a:pt x="11146" y="1494"/>
                  </a:lnTo>
                  <a:lnTo>
                    <a:pt x="11102" y="1419"/>
                  </a:lnTo>
                  <a:lnTo>
                    <a:pt x="11045" y="1345"/>
                  </a:lnTo>
                  <a:lnTo>
                    <a:pt x="10973" y="1271"/>
                  </a:lnTo>
                  <a:lnTo>
                    <a:pt x="10888" y="1198"/>
                  </a:lnTo>
                  <a:lnTo>
                    <a:pt x="10792" y="1125"/>
                  </a:lnTo>
                  <a:lnTo>
                    <a:pt x="10684" y="1055"/>
                  </a:lnTo>
                  <a:lnTo>
                    <a:pt x="10562" y="986"/>
                  </a:lnTo>
                  <a:lnTo>
                    <a:pt x="10430" y="918"/>
                  </a:lnTo>
                  <a:lnTo>
                    <a:pt x="10286" y="852"/>
                  </a:lnTo>
                  <a:lnTo>
                    <a:pt x="10132" y="789"/>
                  </a:lnTo>
                  <a:lnTo>
                    <a:pt x="9968" y="728"/>
                  </a:lnTo>
                  <a:lnTo>
                    <a:pt x="9794" y="668"/>
                  </a:lnTo>
                  <a:lnTo>
                    <a:pt x="9610" y="612"/>
                  </a:lnTo>
                  <a:lnTo>
                    <a:pt x="9417" y="558"/>
                  </a:lnTo>
                  <a:lnTo>
                    <a:pt x="9215" y="506"/>
                  </a:lnTo>
                  <a:lnTo>
                    <a:pt x="9005" y="458"/>
                  </a:lnTo>
                  <a:lnTo>
                    <a:pt x="8786" y="412"/>
                  </a:lnTo>
                  <a:lnTo>
                    <a:pt x="8560" y="370"/>
                  </a:lnTo>
                  <a:lnTo>
                    <a:pt x="8328" y="330"/>
                  </a:lnTo>
                  <a:lnTo>
                    <a:pt x="8087" y="295"/>
                  </a:lnTo>
                  <a:lnTo>
                    <a:pt x="7840" y="262"/>
                  </a:lnTo>
                  <a:lnTo>
                    <a:pt x="7587" y="233"/>
                  </a:lnTo>
                  <a:lnTo>
                    <a:pt x="7327" y="207"/>
                  </a:lnTo>
                  <a:lnTo>
                    <a:pt x="6793" y="166"/>
                  </a:lnTo>
                  <a:lnTo>
                    <a:pt x="6240" y="141"/>
                  </a:lnTo>
                  <a:lnTo>
                    <a:pt x="5668" y="133"/>
                  </a:lnTo>
                  <a:lnTo>
                    <a:pt x="5097" y="141"/>
                  </a:lnTo>
                  <a:lnTo>
                    <a:pt x="4544" y="166"/>
                  </a:lnTo>
                  <a:lnTo>
                    <a:pt x="4008" y="207"/>
                  </a:lnTo>
                  <a:lnTo>
                    <a:pt x="3749" y="233"/>
                  </a:lnTo>
                  <a:lnTo>
                    <a:pt x="3496" y="262"/>
                  </a:lnTo>
                  <a:lnTo>
                    <a:pt x="3248" y="294"/>
                  </a:lnTo>
                  <a:lnTo>
                    <a:pt x="3009" y="330"/>
                  </a:lnTo>
                  <a:lnTo>
                    <a:pt x="2775" y="370"/>
                  </a:lnTo>
                  <a:lnTo>
                    <a:pt x="2549" y="412"/>
                  </a:lnTo>
                  <a:lnTo>
                    <a:pt x="2331" y="457"/>
                  </a:lnTo>
                  <a:lnTo>
                    <a:pt x="2121" y="506"/>
                  </a:lnTo>
                  <a:lnTo>
                    <a:pt x="1919" y="558"/>
                  </a:lnTo>
                  <a:lnTo>
                    <a:pt x="1726" y="611"/>
                  </a:lnTo>
                  <a:lnTo>
                    <a:pt x="1543" y="668"/>
                  </a:lnTo>
                  <a:lnTo>
                    <a:pt x="1369" y="727"/>
                  </a:lnTo>
                  <a:lnTo>
                    <a:pt x="1205" y="788"/>
                  </a:lnTo>
                  <a:lnTo>
                    <a:pt x="1050" y="851"/>
                  </a:lnTo>
                  <a:lnTo>
                    <a:pt x="908" y="917"/>
                  </a:lnTo>
                  <a:lnTo>
                    <a:pt x="775" y="985"/>
                  </a:lnTo>
                  <a:lnTo>
                    <a:pt x="655" y="1052"/>
                  </a:lnTo>
                  <a:lnTo>
                    <a:pt x="546" y="1123"/>
                  </a:lnTo>
                  <a:lnTo>
                    <a:pt x="450" y="1195"/>
                  </a:lnTo>
                  <a:lnTo>
                    <a:pt x="366" y="1267"/>
                  </a:lnTo>
                  <a:lnTo>
                    <a:pt x="295" y="1339"/>
                  </a:lnTo>
                  <a:lnTo>
                    <a:pt x="238" y="1413"/>
                  </a:lnTo>
                  <a:lnTo>
                    <a:pt x="193" y="1486"/>
                  </a:lnTo>
                  <a:lnTo>
                    <a:pt x="157" y="1568"/>
                  </a:lnTo>
                  <a:lnTo>
                    <a:pt x="160" y="1559"/>
                  </a:lnTo>
                  <a:lnTo>
                    <a:pt x="138" y="1642"/>
                  </a:lnTo>
                  <a:lnTo>
                    <a:pt x="140" y="1630"/>
                  </a:lnTo>
                  <a:lnTo>
                    <a:pt x="133" y="1715"/>
                  </a:lnTo>
                  <a:lnTo>
                    <a:pt x="133" y="1704"/>
                  </a:lnTo>
                  <a:lnTo>
                    <a:pt x="140" y="178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33"/>
            <p:cNvSpPr>
              <a:spLocks noChangeArrowheads="1"/>
            </p:cNvSpPr>
            <p:nvPr/>
          </p:nvSpPr>
          <p:spPr bwMode="auto">
            <a:xfrm>
              <a:off x="1915" y="3562"/>
              <a:ext cx="38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DEFTAB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34"/>
            <p:cNvSpPr>
              <a:spLocks noChangeArrowheads="1"/>
            </p:cNvSpPr>
            <p:nvPr/>
          </p:nvSpPr>
          <p:spPr bwMode="auto">
            <a:xfrm>
              <a:off x="2232" y="3562"/>
              <a:ext cx="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Oval 35"/>
            <p:cNvSpPr>
              <a:spLocks noChangeArrowheads="1"/>
            </p:cNvSpPr>
            <p:nvPr/>
          </p:nvSpPr>
          <p:spPr bwMode="auto">
            <a:xfrm>
              <a:off x="2490" y="3472"/>
              <a:ext cx="762" cy="32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6"/>
            <p:cNvSpPr>
              <a:spLocks noEditPoints="1"/>
            </p:cNvSpPr>
            <p:nvPr/>
          </p:nvSpPr>
          <p:spPr bwMode="auto">
            <a:xfrm>
              <a:off x="2486" y="3465"/>
              <a:ext cx="771" cy="342"/>
            </a:xfrm>
            <a:custGeom>
              <a:avLst/>
              <a:gdLst>
                <a:gd name="T0" fmla="*/ 15 w 5667"/>
                <a:gd name="T1" fmla="*/ 762 h 1709"/>
                <a:gd name="T2" fmla="*/ 135 w 5667"/>
                <a:gd name="T3" fmla="*/ 587 h 1709"/>
                <a:gd name="T4" fmla="*/ 423 w 5667"/>
                <a:gd name="T5" fmla="*/ 399 h 1709"/>
                <a:gd name="T6" fmla="*/ 844 w 5667"/>
                <a:gd name="T7" fmla="*/ 242 h 1709"/>
                <a:gd name="T8" fmla="*/ 1375 w 5667"/>
                <a:gd name="T9" fmla="*/ 119 h 1709"/>
                <a:gd name="T10" fmla="*/ 1997 w 5667"/>
                <a:gd name="T11" fmla="*/ 37 h 1709"/>
                <a:gd name="T12" fmla="*/ 3399 w 5667"/>
                <a:gd name="T13" fmla="*/ 16 h 1709"/>
                <a:gd name="T14" fmla="*/ 4173 w 5667"/>
                <a:gd name="T15" fmla="*/ 99 h 1709"/>
                <a:gd name="T16" fmla="*/ 4725 w 5667"/>
                <a:gd name="T17" fmla="*/ 214 h 1709"/>
                <a:gd name="T18" fmla="*/ 5169 w 5667"/>
                <a:gd name="T19" fmla="*/ 364 h 1709"/>
                <a:gd name="T20" fmla="*/ 5484 w 5667"/>
                <a:gd name="T21" fmla="*/ 545 h 1709"/>
                <a:gd name="T22" fmla="*/ 5650 w 5667"/>
                <a:gd name="T23" fmla="*/ 757 h 1709"/>
                <a:gd name="T24" fmla="*/ 5667 w 5667"/>
                <a:gd name="T25" fmla="*/ 857 h 1709"/>
                <a:gd name="T26" fmla="*/ 5632 w 5667"/>
                <a:gd name="T27" fmla="*/ 993 h 1709"/>
                <a:gd name="T28" fmla="*/ 5434 w 5667"/>
                <a:gd name="T29" fmla="*/ 1201 h 1709"/>
                <a:gd name="T30" fmla="*/ 5090 w 5667"/>
                <a:gd name="T31" fmla="*/ 1377 h 1709"/>
                <a:gd name="T32" fmla="*/ 4623 w 5667"/>
                <a:gd name="T33" fmla="*/ 1521 h 1709"/>
                <a:gd name="T34" fmla="*/ 4053 w 5667"/>
                <a:gd name="T35" fmla="*/ 1628 h 1709"/>
                <a:gd name="T36" fmla="*/ 3121 w 5667"/>
                <a:gd name="T37" fmla="*/ 1705 h 1709"/>
                <a:gd name="T38" fmla="*/ 1867 w 5667"/>
                <a:gd name="T39" fmla="*/ 1659 h 1709"/>
                <a:gd name="T40" fmla="*/ 1262 w 5667"/>
                <a:gd name="T41" fmla="*/ 1568 h 1709"/>
                <a:gd name="T42" fmla="*/ 751 w 5667"/>
                <a:gd name="T43" fmla="*/ 1439 h 1709"/>
                <a:gd name="T44" fmla="*/ 356 w 5667"/>
                <a:gd name="T45" fmla="*/ 1276 h 1709"/>
                <a:gd name="T46" fmla="*/ 97 w 5667"/>
                <a:gd name="T47" fmla="*/ 1083 h 1709"/>
                <a:gd name="T48" fmla="*/ 15 w 5667"/>
                <a:gd name="T49" fmla="*/ 947 h 1709"/>
                <a:gd name="T50" fmla="*/ 69 w 5667"/>
                <a:gd name="T51" fmla="*/ 888 h 1709"/>
                <a:gd name="T52" fmla="*/ 116 w 5667"/>
                <a:gd name="T53" fmla="*/ 999 h 1709"/>
                <a:gd name="T54" fmla="*/ 326 w 5667"/>
                <a:gd name="T55" fmla="*/ 1182 h 1709"/>
                <a:gd name="T56" fmla="*/ 683 w 5667"/>
                <a:gd name="T57" fmla="*/ 1345 h 1709"/>
                <a:gd name="T58" fmla="*/ 1165 w 5667"/>
                <a:gd name="T59" fmla="*/ 1480 h 1709"/>
                <a:gd name="T60" fmla="*/ 1747 w 5667"/>
                <a:gd name="T61" fmla="*/ 1578 h 1709"/>
                <a:gd name="T62" fmla="*/ 2833 w 5667"/>
                <a:gd name="T63" fmla="*/ 1643 h 1709"/>
                <a:gd name="T64" fmla="*/ 3919 w 5667"/>
                <a:gd name="T65" fmla="*/ 1578 h 1709"/>
                <a:gd name="T66" fmla="*/ 4502 w 5667"/>
                <a:gd name="T67" fmla="*/ 1480 h 1709"/>
                <a:gd name="T68" fmla="*/ 4983 w 5667"/>
                <a:gd name="T69" fmla="*/ 1346 h 1709"/>
                <a:gd name="T70" fmla="*/ 5340 w 5667"/>
                <a:gd name="T71" fmla="*/ 1183 h 1709"/>
                <a:gd name="T72" fmla="*/ 5548 w 5667"/>
                <a:gd name="T73" fmla="*/ 1003 h 1709"/>
                <a:gd name="T74" fmla="*/ 5597 w 5667"/>
                <a:gd name="T75" fmla="*/ 894 h 1709"/>
                <a:gd name="T76" fmla="*/ 5587 w 5667"/>
                <a:gd name="T77" fmla="*/ 779 h 1709"/>
                <a:gd name="T78" fmla="*/ 5486 w 5667"/>
                <a:gd name="T79" fmla="*/ 635 h 1709"/>
                <a:gd name="T80" fmla="*/ 5214 w 5667"/>
                <a:gd name="T81" fmla="*/ 459 h 1709"/>
                <a:gd name="T82" fmla="*/ 4805 w 5667"/>
                <a:gd name="T83" fmla="*/ 306 h 1709"/>
                <a:gd name="T84" fmla="*/ 4280 w 5667"/>
                <a:gd name="T85" fmla="*/ 185 h 1709"/>
                <a:gd name="T86" fmla="*/ 3664 w 5667"/>
                <a:gd name="T87" fmla="*/ 103 h 1709"/>
                <a:gd name="T88" fmla="*/ 2272 w 5667"/>
                <a:gd name="T89" fmla="*/ 83 h 1709"/>
                <a:gd name="T90" fmla="*/ 1504 w 5667"/>
                <a:gd name="T91" fmla="*/ 165 h 1709"/>
                <a:gd name="T92" fmla="*/ 959 w 5667"/>
                <a:gd name="T93" fmla="*/ 279 h 1709"/>
                <a:gd name="T94" fmla="*/ 525 w 5667"/>
                <a:gd name="T95" fmla="*/ 425 h 1709"/>
                <a:gd name="T96" fmla="*/ 225 w 5667"/>
                <a:gd name="T97" fmla="*/ 597 h 1709"/>
                <a:gd name="T98" fmla="*/ 78 w 5667"/>
                <a:gd name="T99" fmla="*/ 784 h 1709"/>
                <a:gd name="T100" fmla="*/ 66 w 5667"/>
                <a:gd name="T101" fmla="*/ 852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67" h="1709">
                  <a:moveTo>
                    <a:pt x="0" y="857"/>
                  </a:moveTo>
                  <a:cubicBezTo>
                    <a:pt x="0" y="855"/>
                    <a:pt x="0" y="854"/>
                    <a:pt x="0" y="852"/>
                  </a:cubicBezTo>
                  <a:lnTo>
                    <a:pt x="3" y="809"/>
                  </a:lnTo>
                  <a:cubicBezTo>
                    <a:pt x="3" y="807"/>
                    <a:pt x="4" y="805"/>
                    <a:pt x="4" y="803"/>
                  </a:cubicBezTo>
                  <a:lnTo>
                    <a:pt x="15" y="762"/>
                  </a:lnTo>
                  <a:cubicBezTo>
                    <a:pt x="16" y="760"/>
                    <a:pt x="16" y="759"/>
                    <a:pt x="17" y="757"/>
                  </a:cubicBezTo>
                  <a:lnTo>
                    <a:pt x="35" y="716"/>
                  </a:lnTo>
                  <a:lnTo>
                    <a:pt x="61" y="672"/>
                  </a:lnTo>
                  <a:lnTo>
                    <a:pt x="95" y="629"/>
                  </a:lnTo>
                  <a:lnTo>
                    <a:pt x="135" y="587"/>
                  </a:lnTo>
                  <a:lnTo>
                    <a:pt x="181" y="547"/>
                  </a:lnTo>
                  <a:lnTo>
                    <a:pt x="233" y="508"/>
                  </a:lnTo>
                  <a:lnTo>
                    <a:pt x="291" y="470"/>
                  </a:lnTo>
                  <a:lnTo>
                    <a:pt x="355" y="434"/>
                  </a:lnTo>
                  <a:lnTo>
                    <a:pt x="423" y="399"/>
                  </a:lnTo>
                  <a:lnTo>
                    <a:pt x="498" y="365"/>
                  </a:lnTo>
                  <a:lnTo>
                    <a:pt x="577" y="332"/>
                  </a:lnTo>
                  <a:lnTo>
                    <a:pt x="661" y="301"/>
                  </a:lnTo>
                  <a:lnTo>
                    <a:pt x="750" y="270"/>
                  </a:lnTo>
                  <a:lnTo>
                    <a:pt x="844" y="242"/>
                  </a:lnTo>
                  <a:lnTo>
                    <a:pt x="942" y="214"/>
                  </a:lnTo>
                  <a:lnTo>
                    <a:pt x="1044" y="188"/>
                  </a:lnTo>
                  <a:lnTo>
                    <a:pt x="1150" y="163"/>
                  </a:lnTo>
                  <a:lnTo>
                    <a:pt x="1261" y="140"/>
                  </a:lnTo>
                  <a:lnTo>
                    <a:pt x="1375" y="119"/>
                  </a:lnTo>
                  <a:lnTo>
                    <a:pt x="1493" y="99"/>
                  </a:lnTo>
                  <a:lnTo>
                    <a:pt x="1615" y="81"/>
                  </a:lnTo>
                  <a:lnTo>
                    <a:pt x="1739" y="64"/>
                  </a:lnTo>
                  <a:lnTo>
                    <a:pt x="1867" y="50"/>
                  </a:lnTo>
                  <a:lnTo>
                    <a:pt x="1997" y="37"/>
                  </a:lnTo>
                  <a:lnTo>
                    <a:pt x="2266" y="16"/>
                  </a:lnTo>
                  <a:lnTo>
                    <a:pt x="2545" y="4"/>
                  </a:lnTo>
                  <a:lnTo>
                    <a:pt x="2833" y="0"/>
                  </a:lnTo>
                  <a:lnTo>
                    <a:pt x="3120" y="4"/>
                  </a:lnTo>
                  <a:lnTo>
                    <a:pt x="3399" y="16"/>
                  </a:lnTo>
                  <a:lnTo>
                    <a:pt x="3669" y="37"/>
                  </a:lnTo>
                  <a:lnTo>
                    <a:pt x="3800" y="50"/>
                  </a:lnTo>
                  <a:lnTo>
                    <a:pt x="3927" y="64"/>
                  </a:lnTo>
                  <a:lnTo>
                    <a:pt x="4052" y="81"/>
                  </a:lnTo>
                  <a:lnTo>
                    <a:pt x="4173" y="99"/>
                  </a:lnTo>
                  <a:lnTo>
                    <a:pt x="4292" y="119"/>
                  </a:lnTo>
                  <a:lnTo>
                    <a:pt x="4406" y="140"/>
                  </a:lnTo>
                  <a:lnTo>
                    <a:pt x="4516" y="163"/>
                  </a:lnTo>
                  <a:lnTo>
                    <a:pt x="4622" y="188"/>
                  </a:lnTo>
                  <a:lnTo>
                    <a:pt x="4725" y="214"/>
                  </a:lnTo>
                  <a:lnTo>
                    <a:pt x="4823" y="241"/>
                  </a:lnTo>
                  <a:lnTo>
                    <a:pt x="4916" y="270"/>
                  </a:lnTo>
                  <a:lnTo>
                    <a:pt x="5005" y="300"/>
                  </a:lnTo>
                  <a:lnTo>
                    <a:pt x="5089" y="332"/>
                  </a:lnTo>
                  <a:lnTo>
                    <a:pt x="5169" y="364"/>
                  </a:lnTo>
                  <a:lnTo>
                    <a:pt x="5242" y="398"/>
                  </a:lnTo>
                  <a:lnTo>
                    <a:pt x="5311" y="433"/>
                  </a:lnTo>
                  <a:lnTo>
                    <a:pt x="5374" y="469"/>
                  </a:lnTo>
                  <a:lnTo>
                    <a:pt x="5432" y="507"/>
                  </a:lnTo>
                  <a:lnTo>
                    <a:pt x="5484" y="545"/>
                  </a:lnTo>
                  <a:lnTo>
                    <a:pt x="5530" y="585"/>
                  </a:lnTo>
                  <a:lnTo>
                    <a:pt x="5570" y="626"/>
                  </a:lnTo>
                  <a:lnTo>
                    <a:pt x="5603" y="669"/>
                  </a:lnTo>
                  <a:lnTo>
                    <a:pt x="5630" y="712"/>
                  </a:lnTo>
                  <a:lnTo>
                    <a:pt x="5650" y="757"/>
                  </a:lnTo>
                  <a:cubicBezTo>
                    <a:pt x="5651" y="759"/>
                    <a:pt x="5651" y="760"/>
                    <a:pt x="5652" y="762"/>
                  </a:cubicBezTo>
                  <a:lnTo>
                    <a:pt x="5663" y="803"/>
                  </a:lnTo>
                  <a:cubicBezTo>
                    <a:pt x="5663" y="805"/>
                    <a:pt x="5664" y="807"/>
                    <a:pt x="5664" y="809"/>
                  </a:cubicBezTo>
                  <a:lnTo>
                    <a:pt x="5667" y="852"/>
                  </a:lnTo>
                  <a:cubicBezTo>
                    <a:pt x="5667" y="854"/>
                    <a:pt x="5667" y="855"/>
                    <a:pt x="5667" y="857"/>
                  </a:cubicBezTo>
                  <a:lnTo>
                    <a:pt x="5664" y="900"/>
                  </a:lnTo>
                  <a:cubicBezTo>
                    <a:pt x="5664" y="902"/>
                    <a:pt x="5663" y="904"/>
                    <a:pt x="5663" y="906"/>
                  </a:cubicBezTo>
                  <a:lnTo>
                    <a:pt x="5652" y="947"/>
                  </a:lnTo>
                  <a:cubicBezTo>
                    <a:pt x="5651" y="949"/>
                    <a:pt x="5651" y="950"/>
                    <a:pt x="5650" y="952"/>
                  </a:cubicBezTo>
                  <a:lnTo>
                    <a:pt x="5632" y="993"/>
                  </a:lnTo>
                  <a:lnTo>
                    <a:pt x="5605" y="1037"/>
                  </a:lnTo>
                  <a:lnTo>
                    <a:pt x="5572" y="1080"/>
                  </a:lnTo>
                  <a:lnTo>
                    <a:pt x="5532" y="1122"/>
                  </a:lnTo>
                  <a:lnTo>
                    <a:pt x="5486" y="1162"/>
                  </a:lnTo>
                  <a:lnTo>
                    <a:pt x="5434" y="1201"/>
                  </a:lnTo>
                  <a:lnTo>
                    <a:pt x="5376" y="1238"/>
                  </a:lnTo>
                  <a:lnTo>
                    <a:pt x="5313" y="1275"/>
                  </a:lnTo>
                  <a:lnTo>
                    <a:pt x="5244" y="1310"/>
                  </a:lnTo>
                  <a:lnTo>
                    <a:pt x="5170" y="1344"/>
                  </a:lnTo>
                  <a:lnTo>
                    <a:pt x="5090" y="1377"/>
                  </a:lnTo>
                  <a:lnTo>
                    <a:pt x="5006" y="1408"/>
                  </a:lnTo>
                  <a:lnTo>
                    <a:pt x="4917" y="1439"/>
                  </a:lnTo>
                  <a:lnTo>
                    <a:pt x="4824" y="1467"/>
                  </a:lnTo>
                  <a:lnTo>
                    <a:pt x="4725" y="1495"/>
                  </a:lnTo>
                  <a:lnTo>
                    <a:pt x="4623" y="1521"/>
                  </a:lnTo>
                  <a:lnTo>
                    <a:pt x="4516" y="1545"/>
                  </a:lnTo>
                  <a:lnTo>
                    <a:pt x="4406" y="1568"/>
                  </a:lnTo>
                  <a:lnTo>
                    <a:pt x="4292" y="1590"/>
                  </a:lnTo>
                  <a:lnTo>
                    <a:pt x="4174" y="1610"/>
                  </a:lnTo>
                  <a:lnTo>
                    <a:pt x="4053" y="1628"/>
                  </a:lnTo>
                  <a:lnTo>
                    <a:pt x="3928" y="1645"/>
                  </a:lnTo>
                  <a:lnTo>
                    <a:pt x="3800" y="1659"/>
                  </a:lnTo>
                  <a:lnTo>
                    <a:pt x="3670" y="1672"/>
                  </a:lnTo>
                  <a:lnTo>
                    <a:pt x="3400" y="1692"/>
                  </a:lnTo>
                  <a:lnTo>
                    <a:pt x="3121" y="1705"/>
                  </a:lnTo>
                  <a:lnTo>
                    <a:pt x="2834" y="1709"/>
                  </a:lnTo>
                  <a:lnTo>
                    <a:pt x="2547" y="1705"/>
                  </a:lnTo>
                  <a:lnTo>
                    <a:pt x="2267" y="1693"/>
                  </a:lnTo>
                  <a:lnTo>
                    <a:pt x="1998" y="1672"/>
                  </a:lnTo>
                  <a:lnTo>
                    <a:pt x="1867" y="1659"/>
                  </a:lnTo>
                  <a:lnTo>
                    <a:pt x="1740" y="1645"/>
                  </a:lnTo>
                  <a:lnTo>
                    <a:pt x="1615" y="1628"/>
                  </a:lnTo>
                  <a:lnTo>
                    <a:pt x="1494" y="1610"/>
                  </a:lnTo>
                  <a:lnTo>
                    <a:pt x="1376" y="1590"/>
                  </a:lnTo>
                  <a:lnTo>
                    <a:pt x="1262" y="1568"/>
                  </a:lnTo>
                  <a:lnTo>
                    <a:pt x="1151" y="1545"/>
                  </a:lnTo>
                  <a:lnTo>
                    <a:pt x="1045" y="1521"/>
                  </a:lnTo>
                  <a:lnTo>
                    <a:pt x="942" y="1495"/>
                  </a:lnTo>
                  <a:lnTo>
                    <a:pt x="845" y="1468"/>
                  </a:lnTo>
                  <a:lnTo>
                    <a:pt x="751" y="1439"/>
                  </a:lnTo>
                  <a:lnTo>
                    <a:pt x="662" y="1409"/>
                  </a:lnTo>
                  <a:lnTo>
                    <a:pt x="578" y="1377"/>
                  </a:lnTo>
                  <a:lnTo>
                    <a:pt x="499" y="1344"/>
                  </a:lnTo>
                  <a:lnTo>
                    <a:pt x="425" y="1311"/>
                  </a:lnTo>
                  <a:lnTo>
                    <a:pt x="356" y="1276"/>
                  </a:lnTo>
                  <a:lnTo>
                    <a:pt x="292" y="1239"/>
                  </a:lnTo>
                  <a:lnTo>
                    <a:pt x="235" y="1202"/>
                  </a:lnTo>
                  <a:lnTo>
                    <a:pt x="183" y="1164"/>
                  </a:lnTo>
                  <a:lnTo>
                    <a:pt x="137" y="1124"/>
                  </a:lnTo>
                  <a:lnTo>
                    <a:pt x="97" y="1083"/>
                  </a:lnTo>
                  <a:lnTo>
                    <a:pt x="64" y="1041"/>
                  </a:lnTo>
                  <a:lnTo>
                    <a:pt x="37" y="997"/>
                  </a:lnTo>
                  <a:cubicBezTo>
                    <a:pt x="36" y="996"/>
                    <a:pt x="35" y="994"/>
                    <a:pt x="34" y="993"/>
                  </a:cubicBezTo>
                  <a:lnTo>
                    <a:pt x="17" y="952"/>
                  </a:lnTo>
                  <a:cubicBezTo>
                    <a:pt x="16" y="950"/>
                    <a:pt x="16" y="948"/>
                    <a:pt x="15" y="947"/>
                  </a:cubicBezTo>
                  <a:lnTo>
                    <a:pt x="4" y="905"/>
                  </a:lnTo>
                  <a:cubicBezTo>
                    <a:pt x="4" y="903"/>
                    <a:pt x="3" y="901"/>
                    <a:pt x="3" y="899"/>
                  </a:cubicBezTo>
                  <a:lnTo>
                    <a:pt x="0" y="857"/>
                  </a:lnTo>
                  <a:close/>
                  <a:moveTo>
                    <a:pt x="70" y="894"/>
                  </a:moveTo>
                  <a:lnTo>
                    <a:pt x="69" y="888"/>
                  </a:lnTo>
                  <a:lnTo>
                    <a:pt x="80" y="930"/>
                  </a:lnTo>
                  <a:lnTo>
                    <a:pt x="78" y="925"/>
                  </a:lnTo>
                  <a:lnTo>
                    <a:pt x="96" y="966"/>
                  </a:lnTo>
                  <a:lnTo>
                    <a:pt x="93" y="962"/>
                  </a:lnTo>
                  <a:lnTo>
                    <a:pt x="116" y="999"/>
                  </a:lnTo>
                  <a:lnTo>
                    <a:pt x="145" y="1036"/>
                  </a:lnTo>
                  <a:lnTo>
                    <a:pt x="181" y="1073"/>
                  </a:lnTo>
                  <a:lnTo>
                    <a:pt x="223" y="1110"/>
                  </a:lnTo>
                  <a:lnTo>
                    <a:pt x="271" y="1146"/>
                  </a:lnTo>
                  <a:lnTo>
                    <a:pt x="326" y="1182"/>
                  </a:lnTo>
                  <a:lnTo>
                    <a:pt x="386" y="1216"/>
                  </a:lnTo>
                  <a:lnTo>
                    <a:pt x="452" y="1250"/>
                  </a:lnTo>
                  <a:lnTo>
                    <a:pt x="524" y="1283"/>
                  </a:lnTo>
                  <a:lnTo>
                    <a:pt x="601" y="1315"/>
                  </a:lnTo>
                  <a:lnTo>
                    <a:pt x="683" y="1345"/>
                  </a:lnTo>
                  <a:lnTo>
                    <a:pt x="770" y="1375"/>
                  </a:lnTo>
                  <a:lnTo>
                    <a:pt x="862" y="1403"/>
                  </a:lnTo>
                  <a:lnTo>
                    <a:pt x="959" y="1430"/>
                  </a:lnTo>
                  <a:lnTo>
                    <a:pt x="1059" y="1456"/>
                  </a:lnTo>
                  <a:lnTo>
                    <a:pt x="1165" y="1480"/>
                  </a:lnTo>
                  <a:lnTo>
                    <a:pt x="1274" y="1503"/>
                  </a:lnTo>
                  <a:lnTo>
                    <a:pt x="1387" y="1524"/>
                  </a:lnTo>
                  <a:lnTo>
                    <a:pt x="1503" y="1544"/>
                  </a:lnTo>
                  <a:lnTo>
                    <a:pt x="1624" y="1562"/>
                  </a:lnTo>
                  <a:lnTo>
                    <a:pt x="1747" y="1578"/>
                  </a:lnTo>
                  <a:lnTo>
                    <a:pt x="1874" y="1593"/>
                  </a:lnTo>
                  <a:lnTo>
                    <a:pt x="2004" y="1606"/>
                  </a:lnTo>
                  <a:lnTo>
                    <a:pt x="2270" y="1626"/>
                  </a:lnTo>
                  <a:lnTo>
                    <a:pt x="2547" y="1639"/>
                  </a:lnTo>
                  <a:lnTo>
                    <a:pt x="2833" y="1643"/>
                  </a:lnTo>
                  <a:lnTo>
                    <a:pt x="3118" y="1638"/>
                  </a:lnTo>
                  <a:lnTo>
                    <a:pt x="3395" y="1626"/>
                  </a:lnTo>
                  <a:lnTo>
                    <a:pt x="3663" y="1606"/>
                  </a:lnTo>
                  <a:lnTo>
                    <a:pt x="3793" y="1593"/>
                  </a:lnTo>
                  <a:lnTo>
                    <a:pt x="3919" y="1578"/>
                  </a:lnTo>
                  <a:lnTo>
                    <a:pt x="4043" y="1562"/>
                  </a:lnTo>
                  <a:lnTo>
                    <a:pt x="4163" y="1544"/>
                  </a:lnTo>
                  <a:lnTo>
                    <a:pt x="4280" y="1524"/>
                  </a:lnTo>
                  <a:lnTo>
                    <a:pt x="4393" y="1503"/>
                  </a:lnTo>
                  <a:lnTo>
                    <a:pt x="4502" y="1480"/>
                  </a:lnTo>
                  <a:lnTo>
                    <a:pt x="4607" y="1456"/>
                  </a:lnTo>
                  <a:lnTo>
                    <a:pt x="4708" y="1430"/>
                  </a:lnTo>
                  <a:lnTo>
                    <a:pt x="4804" y="1404"/>
                  </a:lnTo>
                  <a:lnTo>
                    <a:pt x="4896" y="1375"/>
                  </a:lnTo>
                  <a:lnTo>
                    <a:pt x="4983" y="1346"/>
                  </a:lnTo>
                  <a:lnTo>
                    <a:pt x="5065" y="1315"/>
                  </a:lnTo>
                  <a:lnTo>
                    <a:pt x="5142" y="1283"/>
                  </a:lnTo>
                  <a:lnTo>
                    <a:pt x="5213" y="1251"/>
                  </a:lnTo>
                  <a:lnTo>
                    <a:pt x="5279" y="1217"/>
                  </a:lnTo>
                  <a:lnTo>
                    <a:pt x="5340" y="1183"/>
                  </a:lnTo>
                  <a:lnTo>
                    <a:pt x="5394" y="1147"/>
                  </a:lnTo>
                  <a:lnTo>
                    <a:pt x="5442" y="1112"/>
                  </a:lnTo>
                  <a:lnTo>
                    <a:pt x="5484" y="1075"/>
                  </a:lnTo>
                  <a:lnTo>
                    <a:pt x="5520" y="1039"/>
                  </a:lnTo>
                  <a:lnTo>
                    <a:pt x="5548" y="1003"/>
                  </a:lnTo>
                  <a:lnTo>
                    <a:pt x="5571" y="966"/>
                  </a:lnTo>
                  <a:lnTo>
                    <a:pt x="5589" y="925"/>
                  </a:lnTo>
                  <a:lnTo>
                    <a:pt x="5587" y="930"/>
                  </a:lnTo>
                  <a:lnTo>
                    <a:pt x="5598" y="888"/>
                  </a:lnTo>
                  <a:lnTo>
                    <a:pt x="5597" y="894"/>
                  </a:lnTo>
                  <a:lnTo>
                    <a:pt x="5601" y="852"/>
                  </a:lnTo>
                  <a:lnTo>
                    <a:pt x="5601" y="857"/>
                  </a:lnTo>
                  <a:lnTo>
                    <a:pt x="5597" y="815"/>
                  </a:lnTo>
                  <a:lnTo>
                    <a:pt x="5598" y="821"/>
                  </a:lnTo>
                  <a:lnTo>
                    <a:pt x="5587" y="779"/>
                  </a:lnTo>
                  <a:lnTo>
                    <a:pt x="5589" y="784"/>
                  </a:lnTo>
                  <a:lnTo>
                    <a:pt x="5573" y="747"/>
                  </a:lnTo>
                  <a:lnTo>
                    <a:pt x="5551" y="709"/>
                  </a:lnTo>
                  <a:lnTo>
                    <a:pt x="5522" y="672"/>
                  </a:lnTo>
                  <a:lnTo>
                    <a:pt x="5486" y="635"/>
                  </a:lnTo>
                  <a:lnTo>
                    <a:pt x="5444" y="599"/>
                  </a:lnTo>
                  <a:lnTo>
                    <a:pt x="5396" y="562"/>
                  </a:lnTo>
                  <a:lnTo>
                    <a:pt x="5342" y="527"/>
                  </a:lnTo>
                  <a:lnTo>
                    <a:pt x="5281" y="493"/>
                  </a:lnTo>
                  <a:lnTo>
                    <a:pt x="5214" y="459"/>
                  </a:lnTo>
                  <a:lnTo>
                    <a:pt x="5143" y="426"/>
                  </a:lnTo>
                  <a:lnTo>
                    <a:pt x="5066" y="394"/>
                  </a:lnTo>
                  <a:lnTo>
                    <a:pt x="4984" y="364"/>
                  </a:lnTo>
                  <a:lnTo>
                    <a:pt x="4897" y="334"/>
                  </a:lnTo>
                  <a:lnTo>
                    <a:pt x="4805" y="306"/>
                  </a:lnTo>
                  <a:lnTo>
                    <a:pt x="4708" y="279"/>
                  </a:lnTo>
                  <a:lnTo>
                    <a:pt x="4607" y="253"/>
                  </a:lnTo>
                  <a:lnTo>
                    <a:pt x="4502" y="229"/>
                  </a:lnTo>
                  <a:lnTo>
                    <a:pt x="4393" y="206"/>
                  </a:lnTo>
                  <a:lnTo>
                    <a:pt x="4280" y="185"/>
                  </a:lnTo>
                  <a:lnTo>
                    <a:pt x="4164" y="165"/>
                  </a:lnTo>
                  <a:lnTo>
                    <a:pt x="4044" y="147"/>
                  </a:lnTo>
                  <a:lnTo>
                    <a:pt x="3920" y="131"/>
                  </a:lnTo>
                  <a:lnTo>
                    <a:pt x="3793" y="116"/>
                  </a:lnTo>
                  <a:lnTo>
                    <a:pt x="3664" y="103"/>
                  </a:lnTo>
                  <a:lnTo>
                    <a:pt x="3396" y="83"/>
                  </a:lnTo>
                  <a:lnTo>
                    <a:pt x="3120" y="70"/>
                  </a:lnTo>
                  <a:lnTo>
                    <a:pt x="2834" y="66"/>
                  </a:lnTo>
                  <a:lnTo>
                    <a:pt x="2548" y="70"/>
                  </a:lnTo>
                  <a:lnTo>
                    <a:pt x="2272" y="83"/>
                  </a:lnTo>
                  <a:lnTo>
                    <a:pt x="2004" y="103"/>
                  </a:lnTo>
                  <a:lnTo>
                    <a:pt x="1874" y="116"/>
                  </a:lnTo>
                  <a:lnTo>
                    <a:pt x="1748" y="131"/>
                  </a:lnTo>
                  <a:lnTo>
                    <a:pt x="1624" y="147"/>
                  </a:lnTo>
                  <a:lnTo>
                    <a:pt x="1504" y="165"/>
                  </a:lnTo>
                  <a:lnTo>
                    <a:pt x="1388" y="185"/>
                  </a:lnTo>
                  <a:lnTo>
                    <a:pt x="1275" y="206"/>
                  </a:lnTo>
                  <a:lnTo>
                    <a:pt x="1165" y="228"/>
                  </a:lnTo>
                  <a:lnTo>
                    <a:pt x="1060" y="253"/>
                  </a:lnTo>
                  <a:lnTo>
                    <a:pt x="959" y="279"/>
                  </a:lnTo>
                  <a:lnTo>
                    <a:pt x="863" y="305"/>
                  </a:lnTo>
                  <a:lnTo>
                    <a:pt x="771" y="334"/>
                  </a:lnTo>
                  <a:lnTo>
                    <a:pt x="684" y="363"/>
                  </a:lnTo>
                  <a:lnTo>
                    <a:pt x="602" y="394"/>
                  </a:lnTo>
                  <a:lnTo>
                    <a:pt x="525" y="425"/>
                  </a:lnTo>
                  <a:lnTo>
                    <a:pt x="454" y="458"/>
                  </a:lnTo>
                  <a:lnTo>
                    <a:pt x="387" y="492"/>
                  </a:lnTo>
                  <a:lnTo>
                    <a:pt x="327" y="526"/>
                  </a:lnTo>
                  <a:lnTo>
                    <a:pt x="273" y="561"/>
                  </a:lnTo>
                  <a:lnTo>
                    <a:pt x="225" y="597"/>
                  </a:lnTo>
                  <a:lnTo>
                    <a:pt x="183" y="633"/>
                  </a:lnTo>
                  <a:lnTo>
                    <a:pt x="147" y="669"/>
                  </a:lnTo>
                  <a:lnTo>
                    <a:pt x="118" y="706"/>
                  </a:lnTo>
                  <a:lnTo>
                    <a:pt x="96" y="743"/>
                  </a:lnTo>
                  <a:lnTo>
                    <a:pt x="78" y="784"/>
                  </a:lnTo>
                  <a:lnTo>
                    <a:pt x="80" y="779"/>
                  </a:lnTo>
                  <a:lnTo>
                    <a:pt x="69" y="821"/>
                  </a:lnTo>
                  <a:lnTo>
                    <a:pt x="70" y="815"/>
                  </a:lnTo>
                  <a:lnTo>
                    <a:pt x="66" y="857"/>
                  </a:lnTo>
                  <a:lnTo>
                    <a:pt x="66" y="852"/>
                  </a:lnTo>
                  <a:lnTo>
                    <a:pt x="70" y="894"/>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37"/>
            <p:cNvSpPr>
              <a:spLocks noChangeArrowheads="1"/>
            </p:cNvSpPr>
            <p:nvPr/>
          </p:nvSpPr>
          <p:spPr bwMode="auto">
            <a:xfrm>
              <a:off x="2703" y="3562"/>
              <a:ext cx="40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ARGTAB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 name="Rectangle 38"/>
            <p:cNvSpPr>
              <a:spLocks noChangeArrowheads="1"/>
            </p:cNvSpPr>
            <p:nvPr/>
          </p:nvSpPr>
          <p:spPr bwMode="auto">
            <a:xfrm>
              <a:off x="3039" y="3562"/>
              <a:ext cx="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Freeform 39"/>
            <p:cNvSpPr>
              <a:spLocks noEditPoints="1"/>
            </p:cNvSpPr>
            <p:nvPr/>
          </p:nvSpPr>
          <p:spPr bwMode="auto">
            <a:xfrm>
              <a:off x="1431" y="2516"/>
              <a:ext cx="1257" cy="325"/>
            </a:xfrm>
            <a:custGeom>
              <a:avLst/>
              <a:gdLst>
                <a:gd name="T0" fmla="*/ 1235 w 1236"/>
                <a:gd name="T1" fmla="*/ 0 h 325"/>
                <a:gd name="T2" fmla="*/ 44 w 1236"/>
                <a:gd name="T3" fmla="*/ 281 h 325"/>
                <a:gd name="T4" fmla="*/ 46 w 1236"/>
                <a:gd name="T5" fmla="*/ 294 h 325"/>
                <a:gd name="T6" fmla="*/ 1236 w 1236"/>
                <a:gd name="T7" fmla="*/ 13 h 325"/>
                <a:gd name="T8" fmla="*/ 1235 w 1236"/>
                <a:gd name="T9" fmla="*/ 0 h 325"/>
                <a:gd name="T10" fmla="*/ 49 w 1236"/>
                <a:gd name="T11" fmla="*/ 246 h 325"/>
                <a:gd name="T12" fmla="*/ 0 w 1236"/>
                <a:gd name="T13" fmla="*/ 298 h 325"/>
                <a:gd name="T14" fmla="*/ 58 w 1236"/>
                <a:gd name="T15" fmla="*/ 325 h 325"/>
                <a:gd name="T16" fmla="*/ 49 w 1236"/>
                <a:gd name="T17" fmla="*/ 24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6" h="325">
                  <a:moveTo>
                    <a:pt x="1235" y="0"/>
                  </a:moveTo>
                  <a:lnTo>
                    <a:pt x="44" y="281"/>
                  </a:lnTo>
                  <a:lnTo>
                    <a:pt x="46" y="294"/>
                  </a:lnTo>
                  <a:lnTo>
                    <a:pt x="1236" y="13"/>
                  </a:lnTo>
                  <a:lnTo>
                    <a:pt x="1235" y="0"/>
                  </a:lnTo>
                  <a:close/>
                  <a:moveTo>
                    <a:pt x="49" y="246"/>
                  </a:moveTo>
                  <a:lnTo>
                    <a:pt x="0" y="298"/>
                  </a:lnTo>
                  <a:lnTo>
                    <a:pt x="58" y="325"/>
                  </a:lnTo>
                  <a:lnTo>
                    <a:pt x="49" y="24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40"/>
            <p:cNvSpPr>
              <a:spLocks noEditPoints="1"/>
            </p:cNvSpPr>
            <p:nvPr/>
          </p:nvSpPr>
          <p:spPr bwMode="auto">
            <a:xfrm>
              <a:off x="2667" y="2516"/>
              <a:ext cx="55" cy="298"/>
            </a:xfrm>
            <a:custGeom>
              <a:avLst/>
              <a:gdLst>
                <a:gd name="T0" fmla="*/ 31 w 55"/>
                <a:gd name="T1" fmla="*/ 0 h 298"/>
                <a:gd name="T2" fmla="*/ 32 w 55"/>
                <a:gd name="T3" fmla="*/ 232 h 298"/>
                <a:gd name="T4" fmla="*/ 23 w 55"/>
                <a:gd name="T5" fmla="*/ 232 h 298"/>
                <a:gd name="T6" fmla="*/ 22 w 55"/>
                <a:gd name="T7" fmla="*/ 0 h 298"/>
                <a:gd name="T8" fmla="*/ 31 w 55"/>
                <a:gd name="T9" fmla="*/ 0 h 298"/>
                <a:gd name="T10" fmla="*/ 55 w 55"/>
                <a:gd name="T11" fmla="*/ 218 h 298"/>
                <a:gd name="T12" fmla="*/ 28 w 55"/>
                <a:gd name="T13" fmla="*/ 298 h 298"/>
                <a:gd name="T14" fmla="*/ 0 w 55"/>
                <a:gd name="T15" fmla="*/ 218 h 298"/>
                <a:gd name="T16" fmla="*/ 55 w 55"/>
                <a:gd name="T17" fmla="*/ 21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298">
                  <a:moveTo>
                    <a:pt x="31" y="0"/>
                  </a:moveTo>
                  <a:lnTo>
                    <a:pt x="32" y="232"/>
                  </a:lnTo>
                  <a:lnTo>
                    <a:pt x="23" y="232"/>
                  </a:lnTo>
                  <a:lnTo>
                    <a:pt x="22" y="0"/>
                  </a:lnTo>
                  <a:lnTo>
                    <a:pt x="31" y="0"/>
                  </a:lnTo>
                  <a:close/>
                  <a:moveTo>
                    <a:pt x="55" y="218"/>
                  </a:moveTo>
                  <a:lnTo>
                    <a:pt x="28" y="298"/>
                  </a:lnTo>
                  <a:lnTo>
                    <a:pt x="0" y="218"/>
                  </a:lnTo>
                  <a:lnTo>
                    <a:pt x="55" y="218"/>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41"/>
            <p:cNvSpPr>
              <a:spLocks noEditPoints="1"/>
            </p:cNvSpPr>
            <p:nvPr/>
          </p:nvSpPr>
          <p:spPr bwMode="auto">
            <a:xfrm>
              <a:off x="1247" y="3138"/>
              <a:ext cx="208" cy="326"/>
            </a:xfrm>
            <a:custGeom>
              <a:avLst/>
              <a:gdLst>
                <a:gd name="T0" fmla="*/ 202 w 208"/>
                <a:gd name="T1" fmla="*/ 0 h 326"/>
                <a:gd name="T2" fmla="*/ 28 w 208"/>
                <a:gd name="T3" fmla="*/ 273 h 326"/>
                <a:gd name="T4" fmla="*/ 35 w 208"/>
                <a:gd name="T5" fmla="*/ 282 h 326"/>
                <a:gd name="T6" fmla="*/ 208 w 208"/>
                <a:gd name="T7" fmla="*/ 10 h 326"/>
                <a:gd name="T8" fmla="*/ 202 w 208"/>
                <a:gd name="T9" fmla="*/ 0 h 326"/>
                <a:gd name="T10" fmla="*/ 18 w 208"/>
                <a:gd name="T11" fmla="*/ 241 h 326"/>
                <a:gd name="T12" fmla="*/ 0 w 208"/>
                <a:gd name="T13" fmla="*/ 326 h 326"/>
                <a:gd name="T14" fmla="*/ 58 w 208"/>
                <a:gd name="T15" fmla="*/ 295 h 326"/>
                <a:gd name="T16" fmla="*/ 18 w 208"/>
                <a:gd name="T17" fmla="*/ 24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26">
                  <a:moveTo>
                    <a:pt x="202" y="0"/>
                  </a:moveTo>
                  <a:lnTo>
                    <a:pt x="28" y="273"/>
                  </a:lnTo>
                  <a:lnTo>
                    <a:pt x="35" y="282"/>
                  </a:lnTo>
                  <a:lnTo>
                    <a:pt x="208" y="10"/>
                  </a:lnTo>
                  <a:lnTo>
                    <a:pt x="202" y="0"/>
                  </a:lnTo>
                  <a:close/>
                  <a:moveTo>
                    <a:pt x="18" y="241"/>
                  </a:moveTo>
                  <a:lnTo>
                    <a:pt x="0" y="326"/>
                  </a:lnTo>
                  <a:lnTo>
                    <a:pt x="58" y="295"/>
                  </a:lnTo>
                  <a:lnTo>
                    <a:pt x="18" y="241"/>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42"/>
            <p:cNvSpPr>
              <a:spLocks noEditPoints="1"/>
            </p:cNvSpPr>
            <p:nvPr/>
          </p:nvSpPr>
          <p:spPr bwMode="auto">
            <a:xfrm>
              <a:off x="1247" y="3144"/>
              <a:ext cx="1433" cy="348"/>
            </a:xfrm>
            <a:custGeom>
              <a:avLst/>
              <a:gdLst>
                <a:gd name="T0" fmla="*/ 1432 w 1433"/>
                <a:gd name="T1" fmla="*/ 0 h 348"/>
                <a:gd name="T2" fmla="*/ 45 w 1433"/>
                <a:gd name="T3" fmla="*/ 304 h 348"/>
                <a:gd name="T4" fmla="*/ 46 w 1433"/>
                <a:gd name="T5" fmla="*/ 317 h 348"/>
                <a:gd name="T6" fmla="*/ 1433 w 1433"/>
                <a:gd name="T7" fmla="*/ 13 h 348"/>
                <a:gd name="T8" fmla="*/ 1432 w 1433"/>
                <a:gd name="T9" fmla="*/ 0 h 348"/>
                <a:gd name="T10" fmla="*/ 50 w 1433"/>
                <a:gd name="T11" fmla="*/ 269 h 348"/>
                <a:gd name="T12" fmla="*/ 0 w 1433"/>
                <a:gd name="T13" fmla="*/ 320 h 348"/>
                <a:gd name="T14" fmla="*/ 58 w 1433"/>
                <a:gd name="T15" fmla="*/ 348 h 348"/>
                <a:gd name="T16" fmla="*/ 50 w 1433"/>
                <a:gd name="T17" fmla="*/ 26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3" h="348">
                  <a:moveTo>
                    <a:pt x="1432" y="0"/>
                  </a:moveTo>
                  <a:lnTo>
                    <a:pt x="45" y="304"/>
                  </a:lnTo>
                  <a:lnTo>
                    <a:pt x="46" y="317"/>
                  </a:lnTo>
                  <a:lnTo>
                    <a:pt x="1433" y="13"/>
                  </a:lnTo>
                  <a:lnTo>
                    <a:pt x="1432" y="0"/>
                  </a:lnTo>
                  <a:close/>
                  <a:moveTo>
                    <a:pt x="50" y="269"/>
                  </a:moveTo>
                  <a:lnTo>
                    <a:pt x="0" y="320"/>
                  </a:lnTo>
                  <a:lnTo>
                    <a:pt x="58" y="348"/>
                  </a:lnTo>
                  <a:lnTo>
                    <a:pt x="50" y="269"/>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3"/>
            <p:cNvSpPr>
              <a:spLocks noEditPoints="1"/>
            </p:cNvSpPr>
            <p:nvPr/>
          </p:nvSpPr>
          <p:spPr bwMode="auto">
            <a:xfrm>
              <a:off x="1451" y="3137"/>
              <a:ext cx="622" cy="345"/>
            </a:xfrm>
            <a:custGeom>
              <a:avLst/>
              <a:gdLst>
                <a:gd name="T0" fmla="*/ 3 w 622"/>
                <a:gd name="T1" fmla="*/ 0 h 345"/>
                <a:gd name="T2" fmla="*/ 581 w 622"/>
                <a:gd name="T3" fmla="*/ 306 h 345"/>
                <a:gd name="T4" fmla="*/ 578 w 622"/>
                <a:gd name="T5" fmla="*/ 318 h 345"/>
                <a:gd name="T6" fmla="*/ 0 w 622"/>
                <a:gd name="T7" fmla="*/ 12 h 345"/>
                <a:gd name="T8" fmla="*/ 3 w 622"/>
                <a:gd name="T9" fmla="*/ 0 h 345"/>
                <a:gd name="T10" fmla="*/ 580 w 622"/>
                <a:gd name="T11" fmla="*/ 270 h 345"/>
                <a:gd name="T12" fmla="*/ 622 w 622"/>
                <a:gd name="T13" fmla="*/ 335 h 345"/>
                <a:gd name="T14" fmla="*/ 562 w 622"/>
                <a:gd name="T15" fmla="*/ 345 h 345"/>
                <a:gd name="T16" fmla="*/ 580 w 622"/>
                <a:gd name="T17" fmla="*/ 27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2" h="345">
                  <a:moveTo>
                    <a:pt x="3" y="0"/>
                  </a:moveTo>
                  <a:lnTo>
                    <a:pt x="581" y="306"/>
                  </a:lnTo>
                  <a:lnTo>
                    <a:pt x="578" y="318"/>
                  </a:lnTo>
                  <a:lnTo>
                    <a:pt x="0" y="12"/>
                  </a:lnTo>
                  <a:lnTo>
                    <a:pt x="3" y="0"/>
                  </a:lnTo>
                  <a:close/>
                  <a:moveTo>
                    <a:pt x="580" y="270"/>
                  </a:moveTo>
                  <a:lnTo>
                    <a:pt x="622" y="335"/>
                  </a:lnTo>
                  <a:lnTo>
                    <a:pt x="562" y="345"/>
                  </a:lnTo>
                  <a:lnTo>
                    <a:pt x="580" y="27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4"/>
            <p:cNvSpPr>
              <a:spLocks noEditPoints="1"/>
            </p:cNvSpPr>
            <p:nvPr/>
          </p:nvSpPr>
          <p:spPr bwMode="auto">
            <a:xfrm>
              <a:off x="2073" y="3152"/>
              <a:ext cx="616" cy="331"/>
            </a:xfrm>
            <a:custGeom>
              <a:avLst/>
              <a:gdLst>
                <a:gd name="T0" fmla="*/ 613 w 616"/>
                <a:gd name="T1" fmla="*/ 0 h 331"/>
                <a:gd name="T2" fmla="*/ 41 w 616"/>
                <a:gd name="T3" fmla="*/ 291 h 331"/>
                <a:gd name="T4" fmla="*/ 44 w 616"/>
                <a:gd name="T5" fmla="*/ 304 h 331"/>
                <a:gd name="T6" fmla="*/ 616 w 616"/>
                <a:gd name="T7" fmla="*/ 13 h 331"/>
                <a:gd name="T8" fmla="*/ 613 w 616"/>
                <a:gd name="T9" fmla="*/ 0 h 331"/>
                <a:gd name="T10" fmla="*/ 43 w 616"/>
                <a:gd name="T11" fmla="*/ 256 h 331"/>
                <a:gd name="T12" fmla="*/ 0 w 616"/>
                <a:gd name="T13" fmla="*/ 320 h 331"/>
                <a:gd name="T14" fmla="*/ 60 w 616"/>
                <a:gd name="T15" fmla="*/ 331 h 331"/>
                <a:gd name="T16" fmla="*/ 43 w 616"/>
                <a:gd name="T17" fmla="*/ 25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6" h="331">
                  <a:moveTo>
                    <a:pt x="613" y="0"/>
                  </a:moveTo>
                  <a:lnTo>
                    <a:pt x="41" y="291"/>
                  </a:lnTo>
                  <a:lnTo>
                    <a:pt x="44" y="304"/>
                  </a:lnTo>
                  <a:lnTo>
                    <a:pt x="616" y="13"/>
                  </a:lnTo>
                  <a:lnTo>
                    <a:pt x="613" y="0"/>
                  </a:lnTo>
                  <a:close/>
                  <a:moveTo>
                    <a:pt x="43" y="256"/>
                  </a:moveTo>
                  <a:lnTo>
                    <a:pt x="0" y="320"/>
                  </a:lnTo>
                  <a:lnTo>
                    <a:pt x="60" y="331"/>
                  </a:lnTo>
                  <a:lnTo>
                    <a:pt x="43" y="256"/>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5"/>
            <p:cNvSpPr>
              <a:spLocks noEditPoints="1"/>
            </p:cNvSpPr>
            <p:nvPr/>
          </p:nvSpPr>
          <p:spPr bwMode="auto">
            <a:xfrm>
              <a:off x="2676" y="3146"/>
              <a:ext cx="195" cy="326"/>
            </a:xfrm>
            <a:custGeom>
              <a:avLst/>
              <a:gdLst>
                <a:gd name="T0" fmla="*/ 7 w 195"/>
                <a:gd name="T1" fmla="*/ 0 h 326"/>
                <a:gd name="T2" fmla="*/ 169 w 195"/>
                <a:gd name="T3" fmla="*/ 271 h 326"/>
                <a:gd name="T4" fmla="*/ 162 w 195"/>
                <a:gd name="T5" fmla="*/ 280 h 326"/>
                <a:gd name="T6" fmla="*/ 0 w 195"/>
                <a:gd name="T7" fmla="*/ 9 h 326"/>
                <a:gd name="T8" fmla="*/ 7 w 195"/>
                <a:gd name="T9" fmla="*/ 0 h 326"/>
                <a:gd name="T10" fmla="*/ 180 w 195"/>
                <a:gd name="T11" fmla="*/ 239 h 326"/>
                <a:gd name="T12" fmla="*/ 195 w 195"/>
                <a:gd name="T13" fmla="*/ 326 h 326"/>
                <a:gd name="T14" fmla="*/ 139 w 195"/>
                <a:gd name="T15" fmla="*/ 292 h 326"/>
                <a:gd name="T16" fmla="*/ 180 w 195"/>
                <a:gd name="T17" fmla="*/ 23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26">
                  <a:moveTo>
                    <a:pt x="7" y="0"/>
                  </a:moveTo>
                  <a:lnTo>
                    <a:pt x="169" y="271"/>
                  </a:lnTo>
                  <a:lnTo>
                    <a:pt x="162" y="280"/>
                  </a:lnTo>
                  <a:lnTo>
                    <a:pt x="0" y="9"/>
                  </a:lnTo>
                  <a:lnTo>
                    <a:pt x="7" y="0"/>
                  </a:lnTo>
                  <a:close/>
                  <a:moveTo>
                    <a:pt x="180" y="239"/>
                  </a:moveTo>
                  <a:lnTo>
                    <a:pt x="195" y="326"/>
                  </a:lnTo>
                  <a:lnTo>
                    <a:pt x="139" y="292"/>
                  </a:lnTo>
                  <a:lnTo>
                    <a:pt x="180" y="239"/>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46"/>
            <p:cNvSpPr>
              <a:spLocks noChangeArrowheads="1"/>
            </p:cNvSpPr>
            <p:nvPr/>
          </p:nvSpPr>
          <p:spPr bwMode="auto">
            <a:xfrm>
              <a:off x="2708" y="2573"/>
              <a:ext cx="670" cy="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7874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Definition and Call</a:t>
            </a:r>
          </a:p>
        </p:txBody>
      </p:sp>
      <p:sp>
        <p:nvSpPr>
          <p:cNvPr id="3" name="Content Placeholder 2"/>
          <p:cNvSpPr>
            <a:spLocks noGrp="1"/>
          </p:cNvSpPr>
          <p:nvPr>
            <p:ph idx="1"/>
          </p:nvPr>
        </p:nvSpPr>
        <p:spPr/>
        <p:txBody>
          <a:bodyPr>
            <a:normAutofit/>
          </a:bodyPr>
          <a:lstStyle/>
          <a:p>
            <a:r>
              <a:rPr lang="en-US" dirty="0"/>
              <a:t>A macro prototype statement can be written as follows:</a:t>
            </a:r>
          </a:p>
          <a:p>
            <a:endParaRPr lang="en-US" dirty="0"/>
          </a:p>
          <a:p>
            <a:endParaRPr lang="en-US" dirty="0" smtClean="0"/>
          </a:p>
          <a:p>
            <a:r>
              <a:rPr lang="en-US" dirty="0" smtClean="0"/>
              <a:t>where </a:t>
            </a:r>
            <a:r>
              <a:rPr lang="en-US" dirty="0"/>
              <a:t>[&lt;formal parameter spec&gt; [,...]] defines the parameter name and its kind, which are of the following form:</a:t>
            </a:r>
          </a:p>
          <a:p>
            <a:endParaRPr lang="en-US" dirty="0"/>
          </a:p>
          <a:p>
            <a:endParaRPr lang="en-US" dirty="0" smtClean="0"/>
          </a:p>
          <a:p>
            <a:r>
              <a:rPr lang="en-US" dirty="0" smtClean="0"/>
              <a:t>A </a:t>
            </a:r>
            <a:r>
              <a:rPr lang="en-US" dirty="0"/>
              <a:t>macro can be called by writing the name of the macro in the mnemonic field of the assembly language. </a:t>
            </a:r>
          </a:p>
          <a:p>
            <a:r>
              <a:rPr lang="en-US" dirty="0" smtClean="0"/>
              <a:t>The </a:t>
            </a:r>
            <a:r>
              <a:rPr lang="en-US" dirty="0"/>
              <a:t>syntax of a typical macro call can be of the following form:</a:t>
            </a:r>
          </a:p>
          <a:p>
            <a:endParaRPr lang="en-US" dirty="0"/>
          </a:p>
        </p:txBody>
      </p:sp>
      <p:sp>
        <p:nvSpPr>
          <p:cNvPr id="4" name="Rounded Rectangle 3"/>
          <p:cNvSpPr/>
          <p:nvPr/>
        </p:nvSpPr>
        <p:spPr>
          <a:xfrm>
            <a:off x="1466850" y="1524000"/>
            <a:ext cx="6629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&lt;name_of_macro&gt; [&lt;formal parameter spec&gt; [,...]]</a:t>
            </a:r>
            <a:endParaRPr lang="en-US" sz="2400" dirty="0">
              <a:solidFill>
                <a:schemeClr val="bg1"/>
              </a:solidFill>
            </a:endParaRPr>
          </a:p>
        </p:txBody>
      </p:sp>
      <p:sp>
        <p:nvSpPr>
          <p:cNvPr id="5" name="Rounded Rectangle 4"/>
          <p:cNvSpPr/>
          <p:nvPr/>
        </p:nvSpPr>
        <p:spPr>
          <a:xfrm>
            <a:off x="1771650" y="3505200"/>
            <a:ext cx="60198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&amp;&lt;</a:t>
            </a:r>
            <a:r>
              <a:rPr lang="en-US" sz="2400" dirty="0" err="1">
                <a:solidFill>
                  <a:schemeClr val="bg1"/>
                </a:solidFill>
              </a:rPr>
              <a:t>name_of_parameter</a:t>
            </a:r>
            <a:r>
              <a:rPr lang="en-US" sz="2400" dirty="0">
                <a:solidFill>
                  <a:schemeClr val="bg1"/>
                </a:solidFill>
              </a:rPr>
              <a:t>&gt; [&lt;</a:t>
            </a:r>
            <a:r>
              <a:rPr lang="en-US" sz="2400" dirty="0" err="1">
                <a:solidFill>
                  <a:schemeClr val="bg1"/>
                </a:solidFill>
              </a:rPr>
              <a:t>parameter_type</a:t>
            </a:r>
            <a:r>
              <a:rPr lang="en-US" sz="2400" dirty="0">
                <a:solidFill>
                  <a:schemeClr val="bg1"/>
                </a:solidFill>
              </a:rPr>
              <a:t>&gt;]</a:t>
            </a:r>
          </a:p>
        </p:txBody>
      </p:sp>
      <p:sp>
        <p:nvSpPr>
          <p:cNvPr id="6" name="Rounded Rectangle 5"/>
          <p:cNvSpPr/>
          <p:nvPr/>
        </p:nvSpPr>
        <p:spPr>
          <a:xfrm>
            <a:off x="1409700" y="5869132"/>
            <a:ext cx="6743700" cy="455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&lt;</a:t>
            </a:r>
            <a:r>
              <a:rPr lang="en-US" sz="2400" dirty="0" err="1">
                <a:solidFill>
                  <a:schemeClr val="bg1"/>
                </a:solidFill>
              </a:rPr>
              <a:t>name_of_macro</a:t>
            </a:r>
            <a:r>
              <a:rPr lang="en-US" sz="2400" dirty="0">
                <a:solidFill>
                  <a:schemeClr val="bg1"/>
                </a:solidFill>
              </a:rPr>
              <a:t>&gt; [&lt;</a:t>
            </a:r>
            <a:r>
              <a:rPr lang="en-US" sz="2400" dirty="0" err="1">
                <a:solidFill>
                  <a:schemeClr val="bg1"/>
                </a:solidFill>
              </a:rPr>
              <a:t>actual_parameter_spec</a:t>
            </a:r>
            <a:r>
              <a:rPr lang="en-US" sz="2400" dirty="0">
                <a:solidFill>
                  <a:schemeClr val="bg1"/>
                </a:solidFill>
              </a:rPr>
              <a:t>&gt; [,…]]</a:t>
            </a:r>
          </a:p>
        </p:txBody>
      </p:sp>
    </p:spTree>
    <p:extLst>
      <p:ext uri="{BB962C8B-B14F-4D97-AF65-F5344CB8AC3E}">
        <p14:creationId xmlns:p14="http://schemas.microsoft.com/office/powerpoint/2010/main" val="228782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22857</TotalTime>
  <Words>6283</Words>
  <Application>Microsoft Office PowerPoint</Application>
  <PresentationFormat>On-screen Show (4:3)</PresentationFormat>
  <Paragraphs>1212</Paragraphs>
  <Slides>81</Slides>
  <Notes>2</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81</vt:i4>
      </vt:variant>
    </vt:vector>
  </HeadingPairs>
  <TitlesOfParts>
    <vt:vector size="93" baseType="lpstr">
      <vt:lpstr>Arial</vt:lpstr>
      <vt:lpstr>Calibri</vt:lpstr>
      <vt:lpstr>Courier New</vt:lpstr>
      <vt:lpstr>FontAwesome</vt:lpstr>
      <vt:lpstr>Open Sans</vt:lpstr>
      <vt:lpstr>Open Sans Extrabold</vt:lpstr>
      <vt:lpstr>Open Sans Semibold</vt:lpstr>
      <vt:lpstr>Shruti</vt:lpstr>
      <vt:lpstr>Times New Roman</vt:lpstr>
      <vt:lpstr>Verdana</vt:lpstr>
      <vt:lpstr>Wingdings</vt:lpstr>
      <vt:lpstr>Office Theme</vt:lpstr>
      <vt:lpstr>Unit – 4 Macros and Macro Processors</vt:lpstr>
      <vt:lpstr>Topics to be covered</vt:lpstr>
      <vt:lpstr>Introduction - Macro </vt:lpstr>
      <vt:lpstr>Macro Preprocessors</vt:lpstr>
      <vt:lpstr>Macro &amp; subroutine</vt:lpstr>
      <vt:lpstr>Macro &amp; subroutine</vt:lpstr>
      <vt:lpstr>Macro Definition and Call</vt:lpstr>
      <vt:lpstr>Macro Definition and Call</vt:lpstr>
      <vt:lpstr>Macro Definition and Call</vt:lpstr>
      <vt:lpstr>Macro Definition and Call</vt:lpstr>
      <vt:lpstr>Macro Expansion</vt:lpstr>
      <vt:lpstr>Macro Expansion Example</vt:lpstr>
      <vt:lpstr>Macro Expansion Example</vt:lpstr>
      <vt:lpstr>Macro Expansion</vt:lpstr>
      <vt:lpstr>Macro Expansion</vt:lpstr>
      <vt:lpstr>1. Flow of control during expansion</vt:lpstr>
      <vt:lpstr>2. Lexical substitution</vt:lpstr>
      <vt:lpstr>Types of formal parameters</vt:lpstr>
      <vt:lpstr>1. Positional parameters</vt:lpstr>
      <vt:lpstr>Types of formal parameters</vt:lpstr>
      <vt:lpstr>2. Keyword parameters</vt:lpstr>
      <vt:lpstr>2. Keyword parameters</vt:lpstr>
      <vt:lpstr>Types of formal parameters</vt:lpstr>
      <vt:lpstr>Nested Macro Calls</vt:lpstr>
      <vt:lpstr>Nested Macro Calls</vt:lpstr>
      <vt:lpstr>Nested Macro Calls</vt:lpstr>
      <vt:lpstr>Advanced macro facilities</vt:lpstr>
      <vt:lpstr>1. Facilities for altering flow control during expansion</vt:lpstr>
      <vt:lpstr>1. Facilities for altering flow control during expansion</vt:lpstr>
      <vt:lpstr>1. Facilities for altering flow control during expansion</vt:lpstr>
      <vt:lpstr>1. Facilities for altering flow control during expansion</vt:lpstr>
      <vt:lpstr>2. Expansion time variable </vt:lpstr>
      <vt:lpstr>2. Expansion time variable </vt:lpstr>
      <vt:lpstr>2. Expansion time variable </vt:lpstr>
      <vt:lpstr>Conditional expansion </vt:lpstr>
      <vt:lpstr>Expansion time loops </vt:lpstr>
      <vt:lpstr>Expansion time loops </vt:lpstr>
      <vt:lpstr>Expansion time loops </vt:lpstr>
      <vt:lpstr>Expansion time loops </vt:lpstr>
      <vt:lpstr>Design of Macro Preprocessor</vt:lpstr>
      <vt:lpstr>Design of Macro Preprocessor</vt:lpstr>
      <vt:lpstr>Schematic of a macro preprocessor</vt:lpstr>
      <vt:lpstr>Tasks involved in macro expansion</vt:lpstr>
      <vt:lpstr>Tasks involved in macro expansion</vt:lpstr>
      <vt:lpstr>Tasks involved in macro expansion</vt:lpstr>
      <vt:lpstr>Tasks involved in macro expansion</vt:lpstr>
      <vt:lpstr>Tasks involved in macro expansion</vt:lpstr>
      <vt:lpstr>Tasks involved in macro expansion</vt:lpstr>
      <vt:lpstr>Tasks involved in macro expansion</vt:lpstr>
      <vt:lpstr>Data Structures of the Macro Preprocessor</vt:lpstr>
      <vt:lpstr>Data Structures of the Macro Preprocessor</vt:lpstr>
      <vt:lpstr>Example: Data Structures </vt:lpstr>
      <vt:lpstr>Example: Data Structures </vt:lpstr>
      <vt:lpstr>Example: Data Structures </vt:lpstr>
      <vt:lpstr>Basic functions of Macro Processor</vt:lpstr>
      <vt:lpstr>Basic functions of Macro Processor</vt:lpstr>
      <vt:lpstr>Basic functions of Macro Processor</vt:lpstr>
      <vt:lpstr>PowerPoint Presentation</vt:lpstr>
      <vt:lpstr>PowerPoint Presentation</vt:lpstr>
      <vt:lpstr>PowerPoint Presentation</vt:lpstr>
      <vt:lpstr>Basic functions of Macro Processor</vt:lpstr>
      <vt:lpstr>Basic functions of Macro Processor</vt:lpstr>
      <vt:lpstr>Macro Expansion Algorithm</vt:lpstr>
      <vt:lpstr>PowerPoint Presentation</vt:lpstr>
      <vt:lpstr>Basic functions of Macro Processor</vt:lpstr>
      <vt:lpstr>Design of Macro Assembler</vt:lpstr>
      <vt:lpstr>Design of Macro Assembler</vt:lpstr>
      <vt:lpstr>Design of Macro Assembler</vt:lpstr>
      <vt:lpstr>Design of Macro Assembler</vt:lpstr>
      <vt:lpstr>Design Issues of Macro Preprocessor</vt:lpstr>
      <vt:lpstr>Design Features of Macro Preprocessor</vt:lpstr>
      <vt:lpstr>Design Features of Macro Processor</vt:lpstr>
      <vt:lpstr>Design Features of Macro Processor</vt:lpstr>
      <vt:lpstr>Macro Processor Design Options</vt:lpstr>
      <vt:lpstr>Macro Processor Design Options</vt:lpstr>
      <vt:lpstr>Macro Processor Design Options</vt:lpstr>
      <vt:lpstr>Pass structure of macro assembler</vt:lpstr>
      <vt:lpstr>Pass structure of macro assembler</vt:lpstr>
      <vt:lpstr>One-pass Macro Processors</vt:lpstr>
      <vt:lpstr>One-pass Macro Processors</vt:lpstr>
      <vt:lpstr>One-pass Macro Processors</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1049</cp:revision>
  <dcterms:created xsi:type="dcterms:W3CDTF">2013-05-17T03:00:03Z</dcterms:created>
  <dcterms:modified xsi:type="dcterms:W3CDTF">2017-09-19T03:46:17Z</dcterms:modified>
</cp:coreProperties>
</file>