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8"/>
  </p:notesMasterIdLst>
  <p:sldIdLst>
    <p:sldId id="256" r:id="rId2"/>
    <p:sldId id="470" r:id="rId3"/>
    <p:sldId id="488" r:id="rId4"/>
    <p:sldId id="471" r:id="rId5"/>
    <p:sldId id="627" r:id="rId6"/>
    <p:sldId id="611" r:id="rId7"/>
    <p:sldId id="612" r:id="rId8"/>
    <p:sldId id="613" r:id="rId9"/>
    <p:sldId id="614" r:id="rId10"/>
    <p:sldId id="626" r:id="rId11"/>
    <p:sldId id="628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16" r:id="rId20"/>
    <p:sldId id="624" r:id="rId21"/>
    <p:sldId id="625" r:id="rId22"/>
    <p:sldId id="620" r:id="rId23"/>
    <p:sldId id="617" r:id="rId24"/>
    <p:sldId id="621" r:id="rId25"/>
    <p:sldId id="472" r:id="rId26"/>
    <p:sldId id="477" r:id="rId27"/>
    <p:sldId id="478" r:id="rId28"/>
    <p:sldId id="476" r:id="rId29"/>
    <p:sldId id="629" r:id="rId30"/>
    <p:sldId id="480" r:id="rId31"/>
    <p:sldId id="479" r:id="rId32"/>
    <p:sldId id="490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78" r:id="rId46"/>
    <p:sldId id="630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607" r:id="rId72"/>
    <p:sldId id="506" r:id="rId73"/>
    <p:sldId id="507" r:id="rId74"/>
    <p:sldId id="508" r:id="rId75"/>
    <p:sldId id="509" r:id="rId76"/>
    <p:sldId id="511" r:id="rId77"/>
    <p:sldId id="512" r:id="rId78"/>
    <p:sldId id="513" r:id="rId79"/>
    <p:sldId id="514" r:id="rId80"/>
    <p:sldId id="515" r:id="rId81"/>
    <p:sldId id="570" r:id="rId82"/>
    <p:sldId id="571" r:id="rId83"/>
    <p:sldId id="572" r:id="rId84"/>
    <p:sldId id="573" r:id="rId85"/>
    <p:sldId id="575" r:id="rId86"/>
    <p:sldId id="576" r:id="rId87"/>
    <p:sldId id="577" r:id="rId88"/>
    <p:sldId id="637" r:id="rId89"/>
    <p:sldId id="516" r:id="rId90"/>
    <p:sldId id="517" r:id="rId91"/>
    <p:sldId id="518" r:id="rId92"/>
    <p:sldId id="519" r:id="rId93"/>
    <p:sldId id="520" r:id="rId94"/>
    <p:sldId id="638" r:id="rId95"/>
    <p:sldId id="643" r:id="rId96"/>
    <p:sldId id="669" r:id="rId97"/>
    <p:sldId id="670" r:id="rId98"/>
    <p:sldId id="671" r:id="rId99"/>
    <p:sldId id="639" r:id="rId100"/>
    <p:sldId id="640" r:id="rId101"/>
    <p:sldId id="641" r:id="rId102"/>
    <p:sldId id="644" r:id="rId103"/>
    <p:sldId id="672" r:id="rId104"/>
    <p:sldId id="673" r:id="rId105"/>
    <p:sldId id="674" r:id="rId106"/>
    <p:sldId id="675" r:id="rId107"/>
    <p:sldId id="677" r:id="rId108"/>
    <p:sldId id="676" r:id="rId109"/>
    <p:sldId id="521" r:id="rId110"/>
    <p:sldId id="522" r:id="rId111"/>
    <p:sldId id="523" r:id="rId112"/>
    <p:sldId id="524" r:id="rId113"/>
    <p:sldId id="525" r:id="rId114"/>
    <p:sldId id="526" r:id="rId115"/>
    <p:sldId id="527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38" r:id="rId127"/>
    <p:sldId id="539" r:id="rId128"/>
    <p:sldId id="541" r:id="rId129"/>
    <p:sldId id="542" r:id="rId130"/>
    <p:sldId id="642" r:id="rId131"/>
    <p:sldId id="544" r:id="rId132"/>
    <p:sldId id="545" r:id="rId133"/>
    <p:sldId id="633" r:id="rId134"/>
    <p:sldId id="631" r:id="rId135"/>
    <p:sldId id="623" r:id="rId136"/>
    <p:sldId id="550" r:id="rId137"/>
    <p:sldId id="622" r:id="rId138"/>
    <p:sldId id="645" r:id="rId139"/>
    <p:sldId id="646" r:id="rId140"/>
    <p:sldId id="648" r:id="rId141"/>
    <p:sldId id="647" r:id="rId142"/>
    <p:sldId id="649" r:id="rId143"/>
    <p:sldId id="650" r:id="rId144"/>
    <p:sldId id="651" r:id="rId145"/>
    <p:sldId id="653" r:id="rId146"/>
    <p:sldId id="654" r:id="rId147"/>
    <p:sldId id="655" r:id="rId148"/>
    <p:sldId id="656" r:id="rId149"/>
    <p:sldId id="657" r:id="rId150"/>
    <p:sldId id="658" r:id="rId151"/>
    <p:sldId id="659" r:id="rId152"/>
    <p:sldId id="660" r:id="rId153"/>
    <p:sldId id="661" r:id="rId154"/>
    <p:sldId id="552" r:id="rId155"/>
    <p:sldId id="679" r:id="rId156"/>
    <p:sldId id="554" r:id="rId157"/>
    <p:sldId id="636" r:id="rId158"/>
    <p:sldId id="555" r:id="rId159"/>
    <p:sldId id="559" r:id="rId160"/>
    <p:sldId id="562" r:id="rId161"/>
    <p:sldId id="563" r:id="rId162"/>
    <p:sldId id="565" r:id="rId163"/>
    <p:sldId id="566" r:id="rId164"/>
    <p:sldId id="567" r:id="rId165"/>
    <p:sldId id="568" r:id="rId166"/>
    <p:sldId id="678" r:id="rId1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1Sb2ojXE7CEHk1WRuLdNg==" hashData="2jbVvDniXzsZyVQwXCc/X6dLyKoYjWV5UAQa3V//Bxc/AH2GctsJD4YKmegomrqGQSQR8Vr9Hkp2jz36WTP4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896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7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6 : Scanning &amp; Parsing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6"/>
            <a:ext cx="4648200" cy="37727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6 : Scanning &amp; Parsing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System Programming (2150708)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860.png"/><Relationship Id="rId4" Type="http://schemas.openxmlformats.org/officeDocument/2006/relationships/image" Target="../media/image85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850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2.png"/><Relationship Id="rId3" Type="http://schemas.openxmlformats.org/officeDocument/2006/relationships/image" Target="../media/image402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4.png"/><Relationship Id="rId5" Type="http://schemas.openxmlformats.org/officeDocument/2006/relationships/image" Target="../media/image57.png"/><Relationship Id="rId10" Type="http://schemas.openxmlformats.org/officeDocument/2006/relationships/image" Target="../media/image63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56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4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201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431.png"/><Relationship Id="rId4" Type="http://schemas.openxmlformats.org/officeDocument/2006/relationships/image" Target="../media/image4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1.png"/><Relationship Id="rId7" Type="http://schemas.openxmlformats.org/officeDocument/2006/relationships/image" Target="../media/image360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21.png"/><Relationship Id="rId10" Type="http://schemas.openxmlformats.org/officeDocument/2006/relationships/image" Target="../media/image140.png"/><Relationship Id="rId4" Type="http://schemas.openxmlformats.org/officeDocument/2006/relationships/image" Target="../media/image461.png"/><Relationship Id="rId9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500.png"/><Relationship Id="rId4" Type="http://schemas.openxmlformats.org/officeDocument/2006/relationships/image" Target="../media/image40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390.png"/><Relationship Id="rId7" Type="http://schemas.openxmlformats.org/officeDocument/2006/relationships/image" Target="../media/image22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4.png"/><Relationship Id="rId4" Type="http://schemas.openxmlformats.org/officeDocument/2006/relationships/image" Target="../media/image4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1.png"/><Relationship Id="rId7" Type="http://schemas.openxmlformats.org/officeDocument/2006/relationships/image" Target="../media/image203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2.png"/><Relationship Id="rId10" Type="http://schemas.openxmlformats.org/officeDocument/2006/relationships/image" Target="../media/image232.png"/><Relationship Id="rId4" Type="http://schemas.openxmlformats.org/officeDocument/2006/relationships/image" Target="../media/image172.png"/><Relationship Id="rId9" Type="http://schemas.openxmlformats.org/officeDocument/2006/relationships/image" Target="../media/image22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3" Type="http://schemas.openxmlformats.org/officeDocument/2006/relationships/image" Target="../media/image421.png"/><Relationship Id="rId7" Type="http://schemas.openxmlformats.org/officeDocument/2006/relationships/image" Target="../media/image47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10.png"/><Relationship Id="rId4" Type="http://schemas.openxmlformats.org/officeDocument/2006/relationships/image" Target="../media/image430.png"/><Relationship Id="rId9" Type="http://schemas.openxmlformats.org/officeDocument/2006/relationships/image" Target="../media/image49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30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70.png"/><Relationship Id="rId7" Type="http://schemas.openxmlformats.org/officeDocument/2006/relationships/image" Target="../media/image720.png"/><Relationship Id="rId12" Type="http://schemas.openxmlformats.org/officeDocument/2006/relationships/image" Target="../media/image7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760.png"/><Relationship Id="rId5" Type="http://schemas.openxmlformats.org/officeDocument/2006/relationships/image" Target="../media/image690.png"/><Relationship Id="rId10" Type="http://schemas.openxmlformats.org/officeDocument/2006/relationships/image" Target="../media/image750.png"/><Relationship Id="rId4" Type="http://schemas.openxmlformats.org/officeDocument/2006/relationships/image" Target="../media/image680.png"/><Relationship Id="rId9" Type="http://schemas.openxmlformats.org/officeDocument/2006/relationships/image" Target="../media/image7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7.png"/><Relationship Id="rId2" Type="http://schemas.openxmlformats.org/officeDocument/2006/relationships/image" Target="../media/image9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1.png"/><Relationship Id="rId5" Type="http://schemas.openxmlformats.org/officeDocument/2006/relationships/image" Target="../media/image951.png"/><Relationship Id="rId4" Type="http://schemas.openxmlformats.org/officeDocument/2006/relationships/image" Target="../media/image94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Unit – </a:t>
            </a:r>
            <a:r>
              <a:rPr lang="en-US" sz="6000" b="1" dirty="0" smtClean="0"/>
              <a:t>6</a:t>
            </a:r>
            <a:endParaRPr lang="en-US" sz="6000" b="1" dirty="0"/>
          </a:p>
          <a:p>
            <a:r>
              <a:rPr lang="en-US" sz="6000" b="1" dirty="0" smtClean="0"/>
              <a:t>Scanning &amp; Parsing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5" y="954713"/>
            <a:ext cx="8763000" cy="5334000"/>
          </a:xfrm>
        </p:spPr>
        <p:txBody>
          <a:bodyPr/>
          <a:lstStyle/>
          <a:p>
            <a:pPr marL="282575" indent="3175" algn="just">
              <a:buNone/>
            </a:pPr>
            <a:r>
              <a:rPr lang="en-US" sz="2800" dirty="0" smtClean="0"/>
              <a:t>Write terminals, non terminals, start symbol, and productions for following grammar.</a:t>
            </a:r>
          </a:p>
          <a:p>
            <a:pPr marL="693738" indent="-407988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 O E| (E) | -E | id</a:t>
            </a:r>
          </a:p>
          <a:p>
            <a:pPr marL="693738" indent="-407988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+ |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 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↑</a:t>
            </a:r>
          </a:p>
          <a:p>
            <a:pPr marL="693738" indent="0" algn="just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858" y="3205779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Terminals: 	</a:t>
            </a:r>
            <a:r>
              <a:rPr lang="en-US" sz="2400" b="1" dirty="0" smtClean="0">
                <a:solidFill>
                  <a:schemeClr val="tx1"/>
                </a:solidFill>
              </a:rPr>
              <a:t>id + - * / ↑ ( 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858" y="3895822"/>
            <a:ext cx="34987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terminals: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E, 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58" y="4495800"/>
            <a:ext cx="2933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Start symbol:</a:t>
            </a:r>
            <a:r>
              <a:rPr lang="en-US" sz="2400" b="1" dirty="0" smtClean="0">
                <a:solidFill>
                  <a:srgbClr val="00B050"/>
                </a:solidFill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</a:rPr>
              <a:t>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858" y="5275907"/>
            <a:ext cx="5004390" cy="85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Productions:</a:t>
            </a:r>
            <a:r>
              <a:rPr lang="en-US" sz="2400" b="1" dirty="0" smtClean="0">
                <a:solidFill>
                  <a:srgbClr val="00B050"/>
                </a:solidFill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</a:rPr>
              <a:t>E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chemeClr val="tx1"/>
                </a:solidFill>
              </a:rPr>
              <a:t>E O E| (E) | -E | </a:t>
            </a:r>
            <a:r>
              <a:rPr lang="en-US" sz="2400" b="1" dirty="0" smtClean="0">
                <a:solidFill>
                  <a:schemeClr val="tx1"/>
                </a:solidFill>
              </a:rPr>
              <a:t>id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O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sz="2400" b="1" dirty="0">
                <a:solidFill>
                  <a:schemeClr val="tx1"/>
                </a:solidFill>
              </a:rPr>
              <a:t>↑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5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1: Not required </a:t>
            </a:r>
          </a:p>
          <a:p>
            <a:pPr marL="0" indent="0">
              <a:buNone/>
            </a:pPr>
            <a:r>
              <a:rPr lang="en-US" sz="2200" dirty="0" smtClean="0"/>
              <a:t>Step 2: Compute FIRST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First(B)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BbC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94860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7288"/>
              </p:ext>
            </p:extLst>
          </p:nvPr>
        </p:nvGraphicFramePr>
        <p:xfrm>
          <a:off x="5405030" y="5101219"/>
          <a:ext cx="1683196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2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FIRST(B)={ b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0611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9364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b,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533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7" name="Curved Connector 56"/>
          <p:cNvCxnSpPr/>
          <p:nvPr/>
        </p:nvCxnSpPr>
        <p:spPr>
          <a:xfrm rot="5400000" flipH="1" flipV="1">
            <a:off x="1403212" y="4148000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5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32146"/>
              </p:ext>
            </p:extLst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8030594" y="332104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" grpId="0"/>
      <p:bldP spid="44" grpId="0"/>
      <p:bldP spid="60" grpId="0"/>
      <p:bldP spid="2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5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1: Not required </a:t>
            </a:r>
          </a:p>
          <a:p>
            <a:pPr marL="0" indent="0">
              <a:buNone/>
            </a:pPr>
            <a:r>
              <a:rPr lang="en-US" sz="2200" dirty="0" smtClean="0"/>
              <a:t>Step 2: Compute FIRST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First(C)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cS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42419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7288"/>
              </p:ext>
            </p:extLst>
          </p:nvPr>
        </p:nvGraphicFramePr>
        <p:xfrm>
          <a:off x="5405030" y="5101219"/>
          <a:ext cx="1683196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sz="2000" i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2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FIRST(B)={ c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0611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9364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b,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02351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7" name="Curved Connector 56"/>
          <p:cNvCxnSpPr/>
          <p:nvPr/>
        </p:nvCxnSpPr>
        <p:spPr>
          <a:xfrm rot="5400000" flipH="1" flipV="1">
            <a:off x="1403212" y="4148000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5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45474"/>
              </p:ext>
            </p:extLst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c,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 flipV="1">
            <a:off x="8075571" y="3655319"/>
            <a:ext cx="666955" cy="274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" grpId="0"/>
      <p:bldP spid="44" grpId="0"/>
      <p:bldP spid="60" grpId="0"/>
      <p:bldP spid="2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2: Compute FOLLOW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Follow(S)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CcS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Bb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			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18871" y="324760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={$}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60739"/>
              </p:ext>
            </p:extLst>
          </p:nvPr>
        </p:nvGraphicFramePr>
        <p:xfrm>
          <a:off x="609600" y="2637894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3874960" y="1906176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Follow(S)={ $ }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3900"/>
              </p:ext>
            </p:extLst>
          </p:nvPr>
        </p:nvGraphicFramePr>
        <p:xfrm>
          <a:off x="6933250" y="2539296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748883"/>
                  </p:ext>
                </p:extLst>
              </p:nvPr>
            </p:nvGraphicFramePr>
            <p:xfrm>
              <a:off x="609600" y="3032029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748883"/>
                  </p:ext>
                </p:extLst>
              </p:nvPr>
            </p:nvGraphicFramePr>
            <p:xfrm>
              <a:off x="609600" y="3032029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344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Rectangle 30"/>
          <p:cNvSpPr/>
          <p:nvPr/>
        </p:nvSpPr>
        <p:spPr>
          <a:xfrm>
            <a:off x="2673997" y="2651580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1663954" y="181493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 flipV="1">
            <a:off x="1663954" y="2573559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08515" y="1373009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30831" y="190617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22967" y="2988170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43005" y="1085549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48295" y="3249276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Follow(S)=Follow(C)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31102"/>
              </p:ext>
            </p:extLst>
          </p:nvPr>
        </p:nvGraphicFramePr>
        <p:xfrm>
          <a:off x="139395" y="5060519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33966"/>
                  </p:ext>
                </p:extLst>
              </p:nvPr>
            </p:nvGraphicFramePr>
            <p:xfrm>
              <a:off x="139395" y="54546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33966"/>
                  </p:ext>
                </p:extLst>
              </p:nvPr>
            </p:nvGraphicFramePr>
            <p:xfrm>
              <a:off x="139395" y="54546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2203792" y="5074205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1193749" y="4237559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1193749" y="499618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95175" y="5730118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Follow(C)=Follow(B)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8804" y="575126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={$}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5944"/>
              </p:ext>
            </p:extLst>
          </p:nvPr>
        </p:nvGraphicFramePr>
        <p:xfrm>
          <a:off x="4620005" y="4964590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904871"/>
                  </p:ext>
                </p:extLst>
              </p:nvPr>
            </p:nvGraphicFramePr>
            <p:xfrm>
              <a:off x="4620005" y="535872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904871"/>
                  </p:ext>
                </p:extLst>
              </p:nvPr>
            </p:nvGraphicFramePr>
            <p:xfrm>
              <a:off x="4620005" y="535872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836" r="-1022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9" name="Rectangle 38"/>
          <p:cNvSpPr/>
          <p:nvPr/>
        </p:nvSpPr>
        <p:spPr>
          <a:xfrm>
            <a:off x="6567672" y="5010805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5400000" flipH="1" flipV="1">
            <a:off x="5674359" y="4141630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6200000" flipH="1" flipV="1">
            <a:off x="5674359" y="490025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90256" y="5736944"/>
            <a:ext cx="2121408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Follow(B)=Follow(S)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33674" y="57232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={$}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20425" y="4215312"/>
            <a:ext cx="838200" cy="3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144709" y="3356500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74917" y="3723274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2" grpId="0"/>
      <p:bldP spid="31" grpId="0"/>
      <p:bldP spid="52" grpId="0"/>
      <p:bldP spid="55" grpId="0" animBg="1"/>
      <p:bldP spid="23" grpId="0"/>
      <p:bldP spid="26" grpId="0"/>
      <p:bldP spid="33" grpId="0"/>
      <p:bldP spid="35" grpId="0"/>
      <p:bldP spid="39" grpId="0"/>
      <p:bldP spid="42" grpId="0"/>
      <p:bldP spid="43" grpId="0"/>
      <p:bldP spid="45" grpId="0" animBg="1"/>
      <p:bldP spid="46" grpId="0" animBg="1"/>
      <p:bldP spid="4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a=FIRST(</a:t>
            </a:r>
            <a:r>
              <a:rPr lang="en-US" sz="2000" dirty="0" err="1" smtClean="0"/>
              <a:t>aB</a:t>
            </a:r>
            <a:r>
              <a:rPr lang="en-US" sz="2000" dirty="0" smtClean="0"/>
              <a:t>)={ a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S,a</a:t>
            </a:r>
            <a:r>
              <a:rPr lang="en-US" sz="2000" dirty="0" smtClean="0"/>
              <a:t>]=</a:t>
            </a:r>
            <a:r>
              <a:rPr lang="en-US" sz="2000" dirty="0" err="1" smtClean="0"/>
              <a:t>S</a:t>
            </a:r>
            <a:r>
              <a:rPr lang="en-US" sz="18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aB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5558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95250" y="3750425"/>
            <a:ext cx="792109" cy="29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76387"/>
              </p:ext>
            </p:extLst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6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b=FOLLOW(S)={ </a:t>
            </a:r>
            <a:r>
              <a:rPr lang="en-US" sz="2000" dirty="0"/>
              <a:t>$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M[S,$]=S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06976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02687" y="3738619"/>
            <a:ext cx="583514" cy="223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76387"/>
              </p:ext>
            </p:extLst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bC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a=FIRST(</a:t>
            </a:r>
            <a:r>
              <a:rPr lang="en-US" sz="2000" dirty="0" err="1" smtClean="0"/>
              <a:t>bC</a:t>
            </a:r>
            <a:r>
              <a:rPr lang="en-US" sz="2000" dirty="0" smtClean="0"/>
              <a:t>)={ b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B,b</a:t>
            </a:r>
            <a:r>
              <a:rPr lang="en-US" sz="2000" dirty="0" smtClean="0"/>
              <a:t>]=</a:t>
            </a:r>
            <a:r>
              <a:rPr lang="en-US" sz="2000" dirty="0" err="1"/>
              <a:t>B</a:t>
            </a:r>
            <a:r>
              <a:rPr lang="en-US" sz="1800" dirty="0" err="1" smtClean="0">
                <a:sym typeface="Wingdings" panose="05000000000000000000" pitchFamily="2" charset="2"/>
              </a:rPr>
              <a:t>bC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9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bC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50075" y="4114078"/>
            <a:ext cx="792109" cy="29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76387"/>
              </p:ext>
            </p:extLst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b=FOLLOW(B)={ </a:t>
            </a:r>
            <a:r>
              <a:rPr lang="en-US" sz="2000" dirty="0"/>
              <a:t>$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M[B,$]=B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35108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bC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4191000"/>
            <a:ext cx="583514" cy="223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CcS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a=FIRST(</a:t>
            </a:r>
            <a:r>
              <a:rPr lang="en-US" sz="2000" dirty="0" err="1" smtClean="0"/>
              <a:t>cS</a:t>
            </a:r>
            <a:r>
              <a:rPr lang="en-US" sz="2000" dirty="0" smtClean="0"/>
              <a:t>)={ </a:t>
            </a:r>
            <a:r>
              <a:rPr lang="en-US" sz="2000" dirty="0"/>
              <a:t>c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C,c</a:t>
            </a:r>
            <a:r>
              <a:rPr lang="en-US" sz="2000" dirty="0" smtClean="0"/>
              <a:t>]=</a:t>
            </a:r>
            <a:r>
              <a:rPr lang="en-US" sz="2000" dirty="0" err="1"/>
              <a:t>C</a:t>
            </a:r>
            <a:r>
              <a:rPr lang="en-US" sz="1800" dirty="0" err="1" smtClean="0">
                <a:sym typeface="Wingdings" panose="05000000000000000000" pitchFamily="2" charset="2"/>
              </a:rPr>
              <a:t>cS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63436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bC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cS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14600" y="4481063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b=FOLLOW(C)={ </a:t>
            </a:r>
            <a:r>
              <a:rPr lang="en-US" sz="2000" dirty="0"/>
              <a:t>$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M[C,$]=</a:t>
            </a:r>
            <a:r>
              <a:rPr lang="en-US" sz="2000" dirty="0"/>
              <a:t>C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87843"/>
              </p:ext>
            </p:extLst>
          </p:nvPr>
        </p:nvGraphicFramePr>
        <p:xfrm>
          <a:off x="381000" y="2959070"/>
          <a:ext cx="3603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694"/>
                <a:gridCol w="881380"/>
                <a:gridCol w="825818"/>
                <a:gridCol w="757754"/>
                <a:gridCol w="75775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bC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cS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65175" y="1219200"/>
          <a:ext cx="2057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0" y="48768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76600" y="4492146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43981" y="3737384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490" y="3737383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7433" y="4111154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4617" y="4111153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43981" y="4492145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4298" y="4456738"/>
            <a:ext cx="609600" cy="29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Example-3: LL(1)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E+T | 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T*F | 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E) | 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Step 1</a:t>
            </a:r>
            <a:r>
              <a:rPr lang="en-US" dirty="0"/>
              <a:t>: Remove left recursion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ϵ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ϵ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(E) | id</a:t>
            </a:r>
          </a:p>
        </p:txBody>
      </p:sp>
    </p:spTree>
    <p:extLst>
      <p:ext uri="{BB962C8B-B14F-4D97-AF65-F5344CB8AC3E}">
        <p14:creationId xmlns:p14="http://schemas.microsoft.com/office/powerpoint/2010/main" val="34488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Find out terminals, non terminals, start symbol and productions for following grammar: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9200" dirty="0"/>
              <a:t>S</a:t>
            </a:r>
            <a:r>
              <a:rPr lang="en-US" sz="8000" dirty="0">
                <a:sym typeface="Wingdings" panose="05000000000000000000" pitchFamily="2" charset="2"/>
              </a:rPr>
              <a:t></a:t>
            </a:r>
            <a:r>
              <a:rPr lang="en-US" sz="9200" dirty="0">
                <a:sym typeface="Wingdings" panose="05000000000000000000" pitchFamily="2" charset="2"/>
              </a:rPr>
              <a:t>A1B</a:t>
            </a:r>
          </a:p>
          <a:p>
            <a:pPr marL="857250" lvl="1" indent="0">
              <a:buNone/>
            </a:pPr>
            <a:r>
              <a:rPr lang="en-US" sz="9200" dirty="0">
                <a:sym typeface="Wingdings" panose="05000000000000000000" pitchFamily="2" charset="2"/>
              </a:rPr>
              <a:t>A</a:t>
            </a:r>
            <a:r>
              <a:rPr lang="en-US" sz="8000" dirty="0">
                <a:sym typeface="Wingdings" panose="05000000000000000000" pitchFamily="2" charset="2"/>
              </a:rPr>
              <a:t></a:t>
            </a:r>
            <a:r>
              <a:rPr lang="en-US" sz="9200" dirty="0">
                <a:sym typeface="Wingdings" panose="05000000000000000000" pitchFamily="2" charset="2"/>
              </a:rPr>
              <a:t>0A | </a:t>
            </a:r>
            <a:r>
              <a:rPr lang="en-US" sz="9200" dirty="0" smtClean="0">
                <a:sym typeface="Wingdings" panose="05000000000000000000" pitchFamily="2" charset="2"/>
              </a:rPr>
              <a:t>0</a:t>
            </a:r>
            <a:endParaRPr lang="en-US" sz="92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857250" lvl="1" indent="0">
              <a:buNone/>
            </a:pPr>
            <a:r>
              <a:rPr lang="en-US" sz="9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9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0B | 1B | </a:t>
            </a:r>
            <a:r>
              <a:rPr lang="en-US" sz="9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9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9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E+E | E*E | id | (E) | -</a:t>
            </a:r>
            <a:r>
              <a:rPr lang="en-US" sz="9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9200" dirty="0">
                <a:sym typeface="Wingdings" panose="05000000000000000000" pitchFamily="2" charset="2"/>
              </a:rPr>
              <a:t>S</a:t>
            </a:r>
            <a:r>
              <a:rPr lang="en-US" sz="8000" dirty="0">
                <a:sym typeface="Wingdings" panose="05000000000000000000" pitchFamily="2" charset="2"/>
              </a:rPr>
              <a:t></a:t>
            </a:r>
            <a:r>
              <a:rPr lang="en-US" sz="9200" dirty="0">
                <a:sym typeface="Wingdings" panose="05000000000000000000" pitchFamily="2" charset="2"/>
              </a:rPr>
              <a:t>A | B</a:t>
            </a:r>
          </a:p>
          <a:p>
            <a:pPr marL="857250" lvl="1" indent="0">
              <a:buNone/>
            </a:pPr>
            <a:r>
              <a:rPr lang="en-US" sz="9200" dirty="0">
                <a:sym typeface="Wingdings" panose="05000000000000000000" pitchFamily="2" charset="2"/>
              </a:rPr>
              <a:t>A</a:t>
            </a:r>
            <a:r>
              <a:rPr lang="en-US" sz="8000" dirty="0">
                <a:sym typeface="Wingdings" panose="05000000000000000000" pitchFamily="2" charset="2"/>
              </a:rPr>
              <a:t></a:t>
            </a:r>
            <a:r>
              <a:rPr lang="en-US" sz="9200" dirty="0">
                <a:sym typeface="Wingdings" panose="05000000000000000000" pitchFamily="2" charset="2"/>
              </a:rPr>
              <a:t>ABC | </a:t>
            </a:r>
            <a:r>
              <a:rPr lang="en-US" sz="9200" dirty="0" err="1">
                <a:sym typeface="Wingdings" panose="05000000000000000000" pitchFamily="2" charset="2"/>
              </a:rPr>
              <a:t>Acd</a:t>
            </a:r>
            <a:r>
              <a:rPr lang="en-US" sz="9200" dirty="0">
                <a:sym typeface="Wingdings" panose="05000000000000000000" pitchFamily="2" charset="2"/>
              </a:rPr>
              <a:t> | </a:t>
            </a:r>
            <a:r>
              <a:rPr lang="en-US" sz="9200" dirty="0" smtClean="0">
                <a:sym typeface="Wingdings" panose="05000000000000000000" pitchFamily="2" charset="2"/>
              </a:rPr>
              <a:t>a</a:t>
            </a:r>
            <a:endParaRPr lang="en-US" sz="9200" dirty="0">
              <a:sym typeface="Wingdings" panose="05000000000000000000" pitchFamily="2" charset="2"/>
            </a:endParaRPr>
          </a:p>
          <a:p>
            <a:pPr marL="857250" lvl="1" indent="0">
              <a:buNone/>
            </a:pPr>
            <a:r>
              <a:rPr lang="en-US" sz="9200" dirty="0" err="1">
                <a:sym typeface="Wingdings" panose="05000000000000000000" pitchFamily="2" charset="2"/>
              </a:rPr>
              <a:t>B</a:t>
            </a:r>
            <a:r>
              <a:rPr lang="en-US" sz="8000" dirty="0" err="1">
                <a:sym typeface="Wingdings" panose="05000000000000000000" pitchFamily="2" charset="2"/>
              </a:rPr>
              <a:t></a:t>
            </a:r>
            <a:r>
              <a:rPr lang="en-US" sz="9200" dirty="0" err="1">
                <a:sym typeface="Wingdings" panose="05000000000000000000" pitchFamily="2" charset="2"/>
              </a:rPr>
              <a:t>Bee</a:t>
            </a:r>
            <a:r>
              <a:rPr lang="en-US" sz="9200" dirty="0">
                <a:sym typeface="Wingdings" panose="05000000000000000000" pitchFamily="2" charset="2"/>
              </a:rPr>
              <a:t> | b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US" sz="9200" dirty="0" err="1"/>
              <a:t>S</a:t>
            </a:r>
            <a:r>
              <a:rPr lang="en-US" sz="8000" dirty="0" err="1">
                <a:sym typeface="Wingdings" panose="05000000000000000000" pitchFamily="2" charset="2"/>
              </a:rPr>
              <a:t></a:t>
            </a:r>
            <a:r>
              <a:rPr lang="en-US" sz="9200" dirty="0" err="1">
                <a:sym typeface="Wingdings" panose="05000000000000000000" pitchFamily="2" charset="2"/>
              </a:rPr>
              <a:t>iEtS</a:t>
            </a:r>
            <a:r>
              <a:rPr lang="en-US" sz="9200" dirty="0">
                <a:sym typeface="Wingdings" panose="05000000000000000000" pitchFamily="2" charset="2"/>
              </a:rPr>
              <a:t> | </a:t>
            </a:r>
            <a:r>
              <a:rPr lang="en-US" sz="9200" dirty="0" err="1">
                <a:sym typeface="Wingdings" panose="05000000000000000000" pitchFamily="2" charset="2"/>
              </a:rPr>
              <a:t>iEtSeS</a:t>
            </a:r>
            <a:r>
              <a:rPr lang="en-US" sz="9200" dirty="0">
                <a:sym typeface="Wingdings" panose="05000000000000000000" pitchFamily="2" charset="2"/>
              </a:rPr>
              <a:t> | a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US" sz="9200" dirty="0"/>
              <a:t>&lt;</a:t>
            </a:r>
            <a:r>
              <a:rPr lang="en-US" sz="9200" dirty="0" err="1"/>
              <a:t>exp</a:t>
            </a:r>
            <a:r>
              <a:rPr lang="en-US" sz="9200" dirty="0" smtClean="0"/>
              <a:t>&gt;</a:t>
            </a:r>
            <a:r>
              <a:rPr lang="en-US" sz="8000" dirty="0" smtClean="0">
                <a:sym typeface="Wingdings" panose="05000000000000000000" pitchFamily="2" charset="2"/>
              </a:rPr>
              <a:t></a:t>
            </a:r>
            <a:r>
              <a:rPr lang="en-US" sz="9200" dirty="0" smtClean="0"/>
              <a:t>&lt;</a:t>
            </a:r>
            <a:r>
              <a:rPr lang="en-US" sz="9200" dirty="0" err="1"/>
              <a:t>exp</a:t>
            </a:r>
            <a:r>
              <a:rPr lang="en-US" sz="9200" dirty="0"/>
              <a:t>&gt; + &lt;term&gt; | &lt;term&gt;</a:t>
            </a:r>
          </a:p>
          <a:p>
            <a:pPr marL="400050" lvl="1" indent="465138">
              <a:buNone/>
            </a:pPr>
            <a:r>
              <a:rPr lang="en-US" sz="9200" dirty="0"/>
              <a:t>&lt;term</a:t>
            </a:r>
            <a:r>
              <a:rPr lang="en-US" sz="9200" dirty="0" smtClean="0"/>
              <a:t>&gt;</a:t>
            </a:r>
            <a:r>
              <a:rPr lang="en-US" sz="8000" dirty="0" smtClean="0">
                <a:sym typeface="Wingdings" panose="05000000000000000000" pitchFamily="2" charset="2"/>
              </a:rPr>
              <a:t></a:t>
            </a:r>
            <a:r>
              <a:rPr lang="en-US" sz="9200" dirty="0" smtClean="0"/>
              <a:t>&lt;</a:t>
            </a:r>
            <a:r>
              <a:rPr lang="en-US" sz="9200" dirty="0"/>
              <a:t>term&gt; * &lt;factor&gt; | </a:t>
            </a:r>
            <a:r>
              <a:rPr lang="en-US" sz="9200" dirty="0" smtClean="0"/>
              <a:t>&lt;id&gt;</a:t>
            </a:r>
            <a:endParaRPr lang="en-US" sz="9200" dirty="0"/>
          </a:p>
          <a:p>
            <a:pPr marL="400050" lvl="1" indent="0" defTabSz="428625">
              <a:buNone/>
            </a:pPr>
            <a:r>
              <a:rPr lang="en-US" sz="9200" dirty="0" smtClean="0"/>
              <a:t>		&lt;</a:t>
            </a:r>
            <a:r>
              <a:rPr lang="en-US" sz="9200" dirty="0"/>
              <a:t>id</a:t>
            </a:r>
            <a:r>
              <a:rPr lang="en-US" sz="9200" dirty="0" smtClean="0"/>
              <a:t>&gt;</a:t>
            </a:r>
            <a:r>
              <a:rPr lang="en-US" sz="8000" dirty="0" smtClean="0">
                <a:sym typeface="Wingdings" panose="05000000000000000000" pitchFamily="2" charset="2"/>
              </a:rPr>
              <a:t></a:t>
            </a:r>
            <a:r>
              <a:rPr lang="en-US" sz="9200" dirty="0" smtClean="0">
                <a:sym typeface="Wingdings" panose="05000000000000000000" pitchFamily="2" charset="2"/>
              </a:rPr>
              <a:t> a | b | c | d</a:t>
            </a:r>
            <a:endParaRPr lang="en-US" sz="9200" dirty="0"/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TE’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FT’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First(F)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id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0199" y="148425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21412"/>
              </p:ext>
            </p:extLst>
          </p:nvPr>
        </p:nvGraphicFramePr>
        <p:xfrm>
          <a:off x="2660199" y="185509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63275" y="1496167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First(A)=First(Y1)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657856" y="345138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1961"/>
              </p:ext>
            </p:extLst>
          </p:nvPr>
        </p:nvGraphicFramePr>
        <p:xfrm>
          <a:off x="2657856" y="382222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889271" y="3451384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First(A)=First(Y1)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7790" y="2199356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FIRST(E)=FIRST(T)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1602" y="4150357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FIRST(T)=FIRST(F)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352049" y="9695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351157" y="171172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3329638" y="294047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 flipV="1">
            <a:off x="3328746" y="36826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89139"/>
              </p:ext>
            </p:extLst>
          </p:nvPr>
        </p:nvGraphicFramePr>
        <p:xfrm>
          <a:off x="1204655" y="514838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 rot="5400000" flipH="1" flipV="1">
            <a:off x="1977187" y="465030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1989742" y="54033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7060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7060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49290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643015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643015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5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FIRST(F)={ (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55207" y="441942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81620" y="367086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61443" y="292676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68422" y="4243714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 {(,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8583" y="2295421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 {(,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9" grpId="0"/>
      <p:bldP spid="42" grpId="0"/>
      <p:bldP spid="43" grpId="0"/>
      <p:bldP spid="10" grpId="0"/>
      <p:bldP spid="44" grpId="0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First(E’)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+TE’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030485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030485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904396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904396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629836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629836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FIRST(E’)={ +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25768" y="3291519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04610"/>
              </p:ext>
            </p:extLst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0" grpId="0"/>
      <p:bldP spid="44" grpId="0"/>
      <p:bldP spid="5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First(T’)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990637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990637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0500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0500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690397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690397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FIRST(T’)={ *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</a:t>
                      </a:r>
                      <a:r>
                        <a:rPr lang="en-US" b="0" baseline="0" dirty="0" smtClean="0"/>
                        <a:t> *, </a:t>
                      </a:r>
                      <a:r>
                        <a:rPr lang="en-US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39836" y="405180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93295"/>
              </p:ext>
            </p:extLst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0" grpId="0"/>
      <p:bldP spid="44" grpId="0"/>
      <p:bldP spid="5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35424" y="2027234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FOLLOW(E)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0066" y="5562600"/>
            <a:ext cx="2057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FOLLOW(E)={ $,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77379"/>
              </p:ext>
            </p:extLst>
          </p:nvPr>
        </p:nvGraphicFramePr>
        <p:xfrm>
          <a:off x="1218212" y="3472180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392267"/>
                  </p:ext>
                </p:extLst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392267"/>
                  </p:ext>
                </p:extLst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478766" y="3461585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3340449" y="3245738"/>
            <a:ext cx="12700" cy="475488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3340449" y="3974589"/>
            <a:ext cx="12700" cy="475488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26854" y="5451838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0818" y="293884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4" grpId="0"/>
      <p:bldP spid="2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FOLLOW(E’)={ $,)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61280"/>
              </p:ext>
            </p:extLst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550141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550141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229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51768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3068" y="3304861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76793"/>
              </p:ext>
            </p:extLst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03472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03472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FOLLOW(T)={ 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11720"/>
              </p:ext>
            </p:extLst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59772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59772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2518"/>
              </p:ext>
            </p:extLst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766723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7766723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582109" y="3858129"/>
            <a:ext cx="12700" cy="155448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599694" y="4614514"/>
            <a:ext cx="12700" cy="155448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44932" y="2501874"/>
            <a:ext cx="12700" cy="475488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48868" y="3245624"/>
            <a:ext cx="12700" cy="475488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FOLLOW(T)={ 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16860"/>
              </p:ext>
            </p:extLst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691570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691570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1299" y="368573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18877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53609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718020" y="24599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33940"/>
              </p:ext>
            </p:extLst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551353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551353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864" t="-9836" r="-2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2299" t="-9836" r="-344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2" y="5952973"/>
            <a:ext cx="2430477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FOLLOW(T’)={+ $,)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7251"/>
              </p:ext>
            </p:extLst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770385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770385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229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00020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08893" y="4060320"/>
            <a:ext cx="733651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68420"/>
              </p:ext>
            </p:extLst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391123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391123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FOLLOW(F)={ *,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50100"/>
              </p:ext>
            </p:extLst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0281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0281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1009586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+ ,$ , )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51805"/>
              </p:ext>
            </p:extLst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231178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231178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2986" y="3862442"/>
            <a:ext cx="12700" cy="1572768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435" y="4590185"/>
            <a:ext cx="12700" cy="1572768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57989" y="245862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72737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FOLLOW(F)={ *,+,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85195"/>
              </p:ext>
            </p:extLst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830756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830756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90981" y="4407536"/>
            <a:ext cx="830453" cy="311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0647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8274" y="24726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38509"/>
              </p:ext>
            </p:extLst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87874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87874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864" t="-9836" r="-2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2299" t="-9836" r="-344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 smtClean="0"/>
              <a:t>a=FIRST(TE’)={ (,id }</a:t>
            </a:r>
          </a:p>
          <a:p>
            <a:pPr marL="0" indent="0">
              <a:buNone/>
            </a:pPr>
            <a:r>
              <a:rPr lang="en-US" dirty="0" smtClean="0"/>
              <a:t>M[E,(]=E</a:t>
            </a:r>
            <a:r>
              <a:rPr lang="en-US" dirty="0" smtClean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E,id</a:t>
            </a:r>
            <a:r>
              <a:rPr lang="en-US" dirty="0" smtClean="0"/>
              <a:t>]=</a:t>
            </a: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TE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793671" y="2412685"/>
            <a:ext cx="609600" cy="190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300" y="2377509"/>
            <a:ext cx="723900" cy="28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=FIRST(+TE’)={ + }</a:t>
            </a:r>
          </a:p>
          <a:p>
            <a:pPr marL="0" indent="0">
              <a:buNone/>
            </a:pPr>
            <a:r>
              <a:rPr lang="en-US" dirty="0" smtClean="0"/>
              <a:t>M[E’,+]=E’</a:t>
            </a:r>
            <a:r>
              <a:rPr lang="en-US" dirty="0" smtClean="0">
                <a:sym typeface="Wingdings" panose="05000000000000000000" pitchFamily="2" charset="2"/>
              </a:rPr>
              <a:t>+TE’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52600" y="274152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Step 3: Construct predictive parsing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b=FOLLOW(E’)={ $,) }</a:t>
            </a:r>
          </a:p>
          <a:p>
            <a:pPr marL="0" indent="0">
              <a:buNone/>
            </a:pPr>
            <a:r>
              <a:rPr lang="en-US" dirty="0" smtClean="0"/>
              <a:t>M[E’,$]=E’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M[E</a:t>
            </a:r>
            <a:r>
              <a:rPr lang="en-US" dirty="0" smtClean="0"/>
              <a:t>’,)]=</a:t>
            </a:r>
            <a:r>
              <a:rPr lang="en-US" dirty="0"/>
              <a:t>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45740" y="2750050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2905" y="2737201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FT’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a=FIRST(FT’)={ (,id }</a:t>
            </a:r>
          </a:p>
          <a:p>
            <a:pPr marL="0" indent="0">
              <a:buNone/>
            </a:pPr>
            <a:r>
              <a:rPr lang="en-US" dirty="0" smtClean="0"/>
              <a:t>M[T,(]=T</a:t>
            </a:r>
            <a:r>
              <a:rPr lang="en-US" dirty="0" smtClean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T,id</a:t>
            </a:r>
            <a:r>
              <a:rPr lang="en-US" dirty="0" smtClean="0"/>
              <a:t>]=</a:t>
            </a:r>
            <a:r>
              <a:rPr lang="en-US" dirty="0"/>
              <a:t>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54692" y="313843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9148" y="311576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a=FIRST(*FT’)={ * }</a:t>
            </a:r>
          </a:p>
          <a:p>
            <a:pPr marL="0" indent="0">
              <a:buNone/>
            </a:pPr>
            <a:r>
              <a:rPr lang="en-US" dirty="0" smtClean="0"/>
              <a:t>M[T’,*]=T’</a:t>
            </a:r>
            <a:r>
              <a:rPr lang="en-US" dirty="0" smtClean="0"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757948" y="3490468"/>
            <a:ext cx="838200" cy="290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3: Construct predictive parsing </a:t>
            </a:r>
            <a:r>
              <a:rPr lang="en-US" dirty="0" smtClean="0"/>
              <a:t>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b=FOLLOW(T’)={ +,$,) }</a:t>
            </a:r>
          </a:p>
          <a:p>
            <a:pPr marL="0" indent="0">
              <a:buNone/>
            </a:pPr>
            <a:r>
              <a:rPr lang="en-US" sz="2200" dirty="0" smtClean="0"/>
              <a:t>M[T’,+]=T’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sz="2200" dirty="0"/>
              <a:t>M[T</a:t>
            </a:r>
            <a:r>
              <a:rPr lang="en-US" sz="2200" dirty="0" smtClean="0"/>
              <a:t>’,$]=</a:t>
            </a:r>
            <a:r>
              <a:rPr lang="en-US" sz="2200" dirty="0"/>
              <a:t>T’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/>
              <a:t>M[T</a:t>
            </a:r>
            <a:r>
              <a:rPr lang="en-US" sz="2200" dirty="0" smtClean="0"/>
              <a:t>’,)]=</a:t>
            </a:r>
            <a:r>
              <a:rPr lang="en-US" sz="2200" dirty="0"/>
              <a:t>T’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67348" y="349046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6202" y="349046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72922" y="349239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a=FIRST((E))={ ( }</a:t>
            </a:r>
          </a:p>
          <a:p>
            <a:pPr marL="0" indent="0">
              <a:buNone/>
            </a:pPr>
            <a:r>
              <a:rPr lang="en-US" dirty="0" smtClean="0"/>
              <a:t>M[F,(]=F</a:t>
            </a:r>
            <a:r>
              <a:rPr lang="en-US" dirty="0" smtClean="0">
                <a:sym typeface="Wingdings" panose="05000000000000000000" pitchFamily="2" charset="2"/>
              </a:rPr>
              <a:t>(E)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25196" y="385978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a=FIRST(id)={ id }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F,id</a:t>
            </a:r>
            <a:r>
              <a:rPr lang="en-US" dirty="0" smtClean="0"/>
              <a:t>]=</a:t>
            </a:r>
            <a:r>
              <a:rPr lang="en-US" dirty="0" err="1" smtClean="0"/>
              <a:t>F</a:t>
            </a:r>
            <a:r>
              <a:rPr lang="en-US" dirty="0" err="1" smtClean="0">
                <a:sym typeface="Wingdings" panose="05000000000000000000" pitchFamily="2" charset="2"/>
              </a:rPr>
              <a:t>id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80573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97192" y="386472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Make each undefined entry of table be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33445"/>
              </p:ext>
            </p:extLst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Parse the string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 + id * id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9100" y="1435695"/>
          <a:ext cx="400172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7"/>
                <a:gridCol w="146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INPUT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99100" y="180653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99100" y="2177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+id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99100" y="2558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99100" y="2939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99100" y="3320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9100" y="40629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TE’$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99098" y="368346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86752" y="4831863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99100" y="443289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586752" y="521195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99098" y="481345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589910" y="557410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589910" y="446210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586752" y="5932437"/>
          <a:ext cx="400173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99098" y="594315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FT’E’$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99098" y="556038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99098" y="51805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338600" y="219951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47800" y="225158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62751" y="223658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6177" y="257862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85377" y="263069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00328" y="261570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5942" y="298932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5142" y="302506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40093" y="302639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08677" y="3364518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17877" y="340025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2348" y="3707392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601548" y="3759460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216499" y="374446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8600" y="4099883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447800" y="4151951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62751" y="4136956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6177" y="4459086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485377" y="451115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8600" y="485642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47800" y="490849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062751" y="4893497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66310" y="523067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447800" y="526799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62751" y="5274201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27819" y="5583047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537019" y="5635115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72042" y="596488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481242" y="6016953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96193" y="6001958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708227" y="450099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17427" y="455306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773196" y="4892545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82396" y="4895626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497347" y="4930745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831450" y="5236209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940650" y="5288277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55601" y="5273282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15121" y="561335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940650" y="5632764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555601" y="5617769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93480" y="5954434"/>
            <a:ext cx="685800" cy="27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002680" y="6006502"/>
            <a:ext cx="1000437" cy="261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617631" y="5991507"/>
            <a:ext cx="839548" cy="2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76198"/>
              </p:ext>
            </p:extLst>
          </p:nvPr>
        </p:nvGraphicFramePr>
        <p:xfrm>
          <a:off x="4353387" y="1439840"/>
          <a:ext cx="4652456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633"/>
                <a:gridCol w="712470"/>
                <a:gridCol w="836295"/>
                <a:gridCol w="825754"/>
                <a:gridCol w="712470"/>
                <a:gridCol w="601917"/>
                <a:gridCol w="6019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 marL="45720" marR="0" marT="0" marB="0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 marL="4572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Classification of </a:t>
            </a:r>
            <a:r>
              <a:rPr lang="en-US" sz="3500" dirty="0" smtClean="0"/>
              <a:t>grammar (Chomsky hierarchy)</a:t>
            </a:r>
            <a:endParaRPr lang="en-US" sz="35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65514" y="2357171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grammar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2121" y="3797246"/>
            <a:ext cx="1152144" cy="139991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grammar(type 3)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5554" y="3812806"/>
            <a:ext cx="1152144" cy="13990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(type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9950" y="3781684"/>
            <a:ext cx="1149350" cy="139991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sensitive grammar (type 1)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0" y="2367779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estricted grammar (type 0)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42520" y="1238716"/>
            <a:ext cx="2058349" cy="49220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6096276" y="259839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4434622" y="2607330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587485" y="1480884"/>
            <a:ext cx="651142" cy="11422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732684" y="1481009"/>
            <a:ext cx="640534" cy="1137282"/>
          </a:xfrm>
          <a:prstGeom prst="bentConnector3">
            <a:avLst>
              <a:gd name="adj1" fmla="val 50199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04801" y="3440536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Prepare predictive parsing table for following grammar: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1AB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 defTabSz="465138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1AC | 0C</a:t>
            </a:r>
          </a:p>
          <a:p>
            <a:pPr marL="0" indent="465138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B0S</a:t>
            </a:r>
          </a:p>
          <a:p>
            <a:pPr marL="0" indent="465138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SiCtSeS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iCtS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| a </a:t>
            </a: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(GTU: Summer 17)</a:t>
            </a:r>
          </a:p>
          <a:p>
            <a:pPr marL="0" indent="0" defTabSz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Cb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EBA </a:t>
            </a: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(GTU: Winter 17)</a:t>
            </a:r>
          </a:p>
          <a:p>
            <a:pPr marL="0" indent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A&amp;BA | 𝜖</a:t>
            </a:r>
          </a:p>
          <a:p>
            <a:pPr marL="0" indent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 true | false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ETA </a:t>
            </a: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(GTU: Winter 16, Summer 18)</a:t>
            </a:r>
          </a:p>
          <a:p>
            <a:pPr marL="0" indent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A+TA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TVB</a:t>
            </a:r>
          </a:p>
          <a:p>
            <a:pPr marL="0" indent="465138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B*VB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465138">
              <a:buNone/>
            </a:pP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Vid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| (E)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51676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99520" y="2861491"/>
            <a:ext cx="1853880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bottom up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75182" y="3751905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23259" y="664695"/>
            <a:ext cx="594360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5328804" y="664696"/>
            <a:ext cx="59436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/>
              <a:t>d</a:t>
            </a:r>
            <a:r>
              <a:rPr lang="en-US" dirty="0" smtClean="0"/>
              <a:t>escent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A top down parsing that executes a set of recursive procedure to process the input without backtracking is called recursive </a:t>
            </a:r>
            <a:r>
              <a:rPr lang="en-US" dirty="0" smtClean="0"/>
              <a:t>descent </a:t>
            </a:r>
            <a:r>
              <a:rPr lang="en-US" dirty="0"/>
              <a:t>parser.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There is a procedure for each non terminal in the grammar.</a:t>
            </a:r>
          </a:p>
          <a:p>
            <a:pPr lvl="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Consider RHS of any production rule as definition of the procedure.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As it reads expected input symbol, it advances input pointer to next position.</a:t>
            </a:r>
          </a:p>
        </p:txBody>
      </p:sp>
    </p:spTree>
    <p:extLst>
      <p:ext uri="{BB962C8B-B14F-4D97-AF65-F5344CB8AC3E}">
        <p14:creationId xmlns:p14="http://schemas.microsoft.com/office/powerpoint/2010/main" val="34393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Recursive descent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79" y="914399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Match(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{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Declare </a:t>
            </a:r>
            <a:r>
              <a:rPr lang="en-US" dirty="0">
                <a:solidFill>
                  <a:schemeClr val="tx1"/>
                </a:solidFill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86660" y="914398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Procedure </a:t>
            </a:r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Match(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NULL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5232" y="908935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Proceduce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Match(token </a:t>
            </a:r>
            <a:r>
              <a:rPr lang="en-US" dirty="0">
                <a:solidFill>
                  <a:schemeClr val="tx1"/>
                </a:solidFill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ookahead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next_token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Error();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5232" y="2971800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0860" y="4724400"/>
            <a:ext cx="2743200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41255"/>
              </p:ext>
            </p:extLst>
          </p:nvPr>
        </p:nvGraphicFramePr>
        <p:xfrm>
          <a:off x="1066183" y="5889009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1384723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2954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38400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18282" y="2286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829655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084073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879981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25553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2590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958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338999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72102" y="2272259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811987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84073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850088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35153" y="6140671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95176" y="257072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60492" y="3107871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829655" y="111177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084073" y="1667656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879981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315442" y="6169699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140380" y="3429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958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53992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272200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861810" y="5257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162332" y="3657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05660" y="4191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7842" y="1079112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06993" y="50292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39745" y="50335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87679" y="53340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87766" y="543766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47260" y="53383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09242" y="5319568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6414" y="1074384"/>
            <a:ext cx="1638300" cy="18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712570" y="5900311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Success</a:t>
            </a: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3" grpId="0" animBg="1"/>
      <p:bldP spid="5" grpId="0"/>
      <p:bldP spid="56" grpId="0"/>
      <p:bldP spid="57" grpId="0"/>
      <p:bldP spid="58" grpId="0"/>
      <p:bldP spid="59" grpId="0"/>
      <p:bldP spid="60" grpId="0"/>
      <p:bldP spid="61" grpId="0" animBg="1"/>
      <p:bldP spid="6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Recursive descent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79" y="914399"/>
            <a:ext cx="3116081" cy="49056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Match(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	T();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=$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{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Declare </a:t>
            </a:r>
            <a:r>
              <a:rPr lang="en-US" dirty="0">
                <a:solidFill>
                  <a:schemeClr val="tx1"/>
                </a:solidFill>
              </a:rPr>
              <a:t>success;</a:t>
            </a: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71500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86660" y="914398"/>
            <a:ext cx="3124200" cy="49056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Procedure </a:t>
            </a:r>
            <a:r>
              <a:rPr lang="en-US" dirty="0">
                <a:solidFill>
                  <a:schemeClr val="tx1"/>
                </a:solidFill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=’*’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Match(‘*’);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{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Match(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		T();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Error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 smtClean="0">
                <a:solidFill>
                  <a:schemeClr val="tx1"/>
                </a:solidFill>
              </a:rPr>
              <a:t>	Else</a:t>
            </a:r>
            <a:endParaRPr lang="en-US" dirty="0">
              <a:solidFill>
                <a:schemeClr val="tx1"/>
              </a:solidFill>
            </a:endParaRPr>
          </a:p>
          <a:p>
            <a:pPr defTabSz="509588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NULL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5232" y="908935"/>
            <a:ext cx="2738828" cy="20628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Proceduce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Match(token </a:t>
            </a:r>
            <a:r>
              <a:rPr lang="en-US" dirty="0">
                <a:solidFill>
                  <a:schemeClr val="tx1"/>
                </a:solidFill>
              </a:rPr>
              <a:t>t)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=t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ookahead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next_token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pPr defTabSz="225425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Error();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5232" y="2971800"/>
            <a:ext cx="2738828" cy="1752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Procedure Error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Print(“Error”);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0860" y="4724400"/>
            <a:ext cx="2743200" cy="10956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	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</a:p>
          <a:p>
            <a:pPr defTabSz="688975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T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2954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306993" y="50292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39745" y="50335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87679" y="5334000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87766" y="5437663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47260" y="5338371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09242" y="5319568"/>
            <a:ext cx="1089910" cy="448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2570" y="5900311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Success</a:t>
            </a:r>
            <a:endParaRPr lang="en-US" sz="2200" b="1" dirty="0">
              <a:solidFill>
                <a:srgbClr val="00B050"/>
              </a:solidFill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43028"/>
              </p:ext>
            </p:extLst>
          </p:nvPr>
        </p:nvGraphicFramePr>
        <p:xfrm>
          <a:off x="5031074" y="5908684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3" name="Straight Arrow Connector 62"/>
          <p:cNvCxnSpPr/>
          <p:nvPr/>
        </p:nvCxnSpPr>
        <p:spPr>
          <a:xfrm flipV="1">
            <a:off x="5349614" y="6160346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990444" y="6160346"/>
            <a:ext cx="0" cy="3383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54075" y="5934177"/>
            <a:ext cx="1356610" cy="35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Error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514600" y="1752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514600" y="22860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829655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015903" y="1673764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874230" y="1981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676400" y="25908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495800" y="117423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349614" y="1724563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257414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835021" y="5302635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133600" y="36576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49503"/>
              </p:ext>
            </p:extLst>
          </p:nvPr>
        </p:nvGraphicFramePr>
        <p:xfrm>
          <a:off x="1066183" y="5889009"/>
          <a:ext cx="25595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9893"/>
                <a:gridCol w="639893"/>
                <a:gridCol w="639893"/>
                <a:gridCol w="6398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1142999" y="4746171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72128" y="5029200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918742" y="3461658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672229" y="4005942"/>
            <a:ext cx="381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51676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5006" y="2868421"/>
            <a:ext cx="1853880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bottom up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75182" y="3758835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23259" y="664695"/>
            <a:ext cx="594360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5328804" y="664696"/>
            <a:ext cx="59436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0" y="90588"/>
            <a:ext cx="8763000" cy="808037"/>
          </a:xfrm>
        </p:spPr>
        <p:txBody>
          <a:bodyPr/>
          <a:lstStyle/>
          <a:p>
            <a:r>
              <a:rPr lang="en-US" dirty="0" smtClean="0"/>
              <a:t>Naïve bottom up parsing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125" y="1066800"/>
            <a:ext cx="4012277" cy="468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1: 	</a:t>
            </a:r>
            <a:r>
              <a:rPr lang="en-US" sz="2200" dirty="0" smtClean="0">
                <a:solidFill>
                  <a:schemeClr val="tx1"/>
                </a:solidFill>
              </a:rPr>
              <a:t>SSM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dirty="0" smtClean="0">
                <a:solidFill>
                  <a:schemeClr val="tx1"/>
                </a:solidFill>
              </a:rPr>
              <a:t>2; </a:t>
            </a:r>
            <a:r>
              <a:rPr lang="en-US" sz="2200" dirty="0">
                <a:solidFill>
                  <a:schemeClr val="tx1"/>
                </a:solidFill>
              </a:rPr>
              <a:t>n := </a:t>
            </a:r>
            <a:r>
              <a:rPr lang="en-US" sz="2200" dirty="0" smtClean="0">
                <a:solidFill>
                  <a:schemeClr val="tx1"/>
                </a:solidFill>
              </a:rPr>
              <a:t>1;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966" y="1477026"/>
            <a:ext cx="4016435" cy="648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sz="2200" dirty="0" smtClean="0">
                <a:solidFill>
                  <a:schemeClr val="tx1"/>
                </a:solidFill>
              </a:rPr>
              <a:t>r </a:t>
            </a:r>
            <a:r>
              <a:rPr lang="en-US" sz="2200" dirty="0">
                <a:solidFill>
                  <a:schemeClr val="tx1"/>
                </a:solidFill>
              </a:rPr>
              <a:t>:= n;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24" y="2057400"/>
            <a:ext cx="4012277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3:	</a:t>
            </a:r>
            <a:r>
              <a:rPr lang="en-US" sz="2200" dirty="0" smtClean="0">
                <a:solidFill>
                  <a:schemeClr val="tx1"/>
                </a:solidFill>
              </a:rPr>
              <a:t>Compare </a:t>
            </a:r>
            <a:r>
              <a:rPr lang="en-US" sz="2200" dirty="0">
                <a:solidFill>
                  <a:schemeClr val="tx1"/>
                </a:solidFill>
              </a:rPr>
              <a:t>the string of r </a:t>
            </a:r>
            <a:r>
              <a:rPr lang="en-US" sz="2200" dirty="0" smtClean="0">
                <a:solidFill>
                  <a:schemeClr val="tx1"/>
                </a:solidFill>
              </a:rPr>
              <a:t>	symbols </a:t>
            </a:r>
            <a:r>
              <a:rPr lang="en-US" sz="2200" dirty="0">
                <a:solidFill>
                  <a:schemeClr val="tx1"/>
                </a:solidFill>
              </a:rPr>
              <a:t>to the left of </a:t>
            </a:r>
            <a:r>
              <a:rPr lang="en-US" sz="2200" dirty="0" smtClean="0">
                <a:solidFill>
                  <a:schemeClr val="tx1"/>
                </a:solidFill>
              </a:rPr>
              <a:t>	SSM </a:t>
            </a:r>
            <a:r>
              <a:rPr lang="en-US" sz="2200" dirty="0">
                <a:solidFill>
                  <a:schemeClr val="tx1"/>
                </a:solidFill>
              </a:rPr>
              <a:t>with all RHS </a:t>
            </a:r>
            <a:r>
              <a:rPr lang="en-US" sz="2200" dirty="0" smtClean="0">
                <a:solidFill>
                  <a:schemeClr val="tx1"/>
                </a:solidFill>
              </a:rPr>
              <a:t>	alternatives </a:t>
            </a:r>
            <a:r>
              <a:rPr lang="en-US" sz="2200" dirty="0">
                <a:solidFill>
                  <a:schemeClr val="tx1"/>
                </a:solidFill>
              </a:rPr>
              <a:t>in G </a:t>
            </a:r>
            <a:r>
              <a:rPr lang="en-US" sz="2200" dirty="0" smtClean="0">
                <a:solidFill>
                  <a:schemeClr val="tx1"/>
                </a:solidFill>
              </a:rPr>
              <a:t>which 	have </a:t>
            </a:r>
            <a:r>
              <a:rPr lang="en-US" sz="2200" dirty="0">
                <a:solidFill>
                  <a:schemeClr val="tx1"/>
                </a:solidFill>
              </a:rPr>
              <a:t>length of r symbols.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124" y="3810000"/>
            <a:ext cx="4012277" cy="2478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sz="2200" dirty="0" smtClean="0">
                <a:solidFill>
                  <a:schemeClr val="tx1"/>
                </a:solidFill>
              </a:rPr>
              <a:t>If </a:t>
            </a:r>
            <a:r>
              <a:rPr lang="en-US" sz="2200" dirty="0">
                <a:solidFill>
                  <a:schemeClr val="tx1"/>
                </a:solidFill>
              </a:rPr>
              <a:t>a match is found with a </a:t>
            </a:r>
            <a:r>
              <a:rPr lang="en-US" sz="2200" dirty="0" smtClean="0">
                <a:solidFill>
                  <a:schemeClr val="tx1"/>
                </a:solidFill>
              </a:rPr>
              <a:t>	production A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solidFill>
                  <a:schemeClr val="tx1"/>
                </a:solidFill>
              </a:rPr>
              <a:t>α</a:t>
            </a:r>
            <a:r>
              <a:rPr lang="en-US" sz="2200" dirty="0">
                <a:solidFill>
                  <a:schemeClr val="tx1"/>
                </a:solidFill>
              </a:rPr>
              <a:t>, then 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	reduce </a:t>
            </a:r>
            <a:r>
              <a:rPr lang="en-US" sz="2200" dirty="0">
                <a:solidFill>
                  <a:schemeClr val="tx1"/>
                </a:solidFill>
              </a:rPr>
              <a:t>the string of r </a:t>
            </a:r>
            <a:r>
              <a:rPr lang="en-US" sz="2200" dirty="0" smtClean="0">
                <a:solidFill>
                  <a:schemeClr val="tx1"/>
                </a:solidFill>
              </a:rPr>
              <a:t>	symbols </a:t>
            </a:r>
            <a:r>
              <a:rPr lang="en-US" sz="2200" dirty="0">
                <a:solidFill>
                  <a:schemeClr val="tx1"/>
                </a:solidFill>
              </a:rPr>
              <a:t>to NT A;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 smtClean="0">
                <a:solidFill>
                  <a:schemeClr val="tx1"/>
                </a:solidFill>
              </a:rPr>
              <a:t>		n </a:t>
            </a:r>
            <a:r>
              <a:rPr lang="en-US" sz="2200" dirty="0">
                <a:solidFill>
                  <a:schemeClr val="tx1"/>
                </a:solidFill>
              </a:rPr>
              <a:t>:= n – r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</a:t>
            </a:r>
            <a:r>
              <a:rPr lang="en-US" sz="2200" dirty="0" smtClean="0">
                <a:solidFill>
                  <a:schemeClr val="tx1"/>
                </a:solidFill>
              </a:rPr>
              <a:t>		</a:t>
            </a:r>
            <a:r>
              <a:rPr lang="en-US" sz="2200" dirty="0" err="1" smtClean="0">
                <a:solidFill>
                  <a:schemeClr val="tx1"/>
                </a:solidFill>
              </a:rPr>
              <a:t>Goto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step 2;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4768" y="1066799"/>
            <a:ext cx="4329544" cy="1116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sz="2200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if </a:t>
            </a:r>
            <a:r>
              <a:rPr lang="en-US" sz="2200" dirty="0">
                <a:solidFill>
                  <a:schemeClr val="tx1"/>
                </a:solidFill>
              </a:rPr>
              <a:t>(r &gt; 0), then </a:t>
            </a:r>
            <a:r>
              <a:rPr lang="en-US" sz="2200" dirty="0" err="1">
                <a:solidFill>
                  <a:schemeClr val="tx1"/>
                </a:solidFill>
              </a:rPr>
              <a:t>goto</a:t>
            </a:r>
            <a:r>
              <a:rPr lang="en-US" sz="2200" dirty="0">
                <a:solidFill>
                  <a:schemeClr val="tx1"/>
                </a:solidFill>
              </a:rPr>
              <a:t> step 3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4768" y="2171000"/>
            <a:ext cx="4329544" cy="2700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Step 6: 	</a:t>
            </a:r>
            <a:r>
              <a:rPr lang="en-US" sz="2200" dirty="0" smtClean="0">
                <a:solidFill>
                  <a:schemeClr val="tx1"/>
                </a:solidFill>
              </a:rPr>
              <a:t>If </a:t>
            </a:r>
            <a:r>
              <a:rPr lang="en-US" sz="2200" dirty="0">
                <a:solidFill>
                  <a:schemeClr val="tx1"/>
                </a:solidFill>
              </a:rPr>
              <a:t>no more symbols exist to </a:t>
            </a:r>
            <a:r>
              <a:rPr lang="en-US" sz="2200" dirty="0" smtClean="0">
                <a:solidFill>
                  <a:schemeClr val="tx1"/>
                </a:solidFill>
              </a:rPr>
              <a:t>	the </a:t>
            </a:r>
            <a:r>
              <a:rPr lang="en-US" sz="2200" dirty="0">
                <a:solidFill>
                  <a:schemeClr val="tx1"/>
                </a:solidFill>
              </a:rPr>
              <a:t>right of SSM </a:t>
            </a:r>
            <a:r>
              <a:rPr lang="en-US" sz="2200" dirty="0" smtClean="0">
                <a:solidFill>
                  <a:schemeClr val="tx1"/>
                </a:solidFill>
              </a:rPr>
              <a:t>then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If </a:t>
            </a:r>
            <a:r>
              <a:rPr lang="en-US" sz="2200" dirty="0">
                <a:solidFill>
                  <a:schemeClr val="tx1"/>
                </a:solidFill>
              </a:rPr>
              <a:t>current string form = ‘S’ </a:t>
            </a:r>
            <a:r>
              <a:rPr lang="en-US" sz="2200" dirty="0" smtClean="0">
                <a:solidFill>
                  <a:schemeClr val="tx1"/>
                </a:solidFill>
              </a:rPr>
              <a:t>	then </a:t>
            </a:r>
            <a:r>
              <a:rPr lang="en-US" sz="2200" dirty="0">
                <a:solidFill>
                  <a:schemeClr val="tx1"/>
                </a:solidFill>
              </a:rPr>
              <a:t>exit with success;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else </a:t>
            </a:r>
            <a:r>
              <a:rPr lang="en-US" sz="2200" dirty="0">
                <a:solidFill>
                  <a:schemeClr val="tx1"/>
                </a:solidFill>
              </a:rPr>
              <a:t>report error and exit </a:t>
            </a:r>
            <a:r>
              <a:rPr lang="en-US" sz="2200" dirty="0" smtClean="0">
                <a:solidFill>
                  <a:schemeClr val="tx1"/>
                </a:solidFill>
              </a:rPr>
              <a:t>	with failure;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4768" y="4813443"/>
            <a:ext cx="432954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7: 	</a:t>
            </a:r>
            <a:r>
              <a:rPr lang="en-US" sz="2200" dirty="0" smtClean="0"/>
              <a:t>SSM </a:t>
            </a:r>
            <a:r>
              <a:rPr lang="en-US" sz="2200" dirty="0"/>
              <a:t>:= SSM + 1;</a:t>
            </a:r>
          </a:p>
          <a:p>
            <a:r>
              <a:rPr lang="en-US" sz="2200" dirty="0"/>
              <a:t>            </a:t>
            </a:r>
            <a:r>
              <a:rPr lang="en-US" sz="2200" dirty="0" smtClean="0"/>
              <a:t> 	n </a:t>
            </a:r>
            <a:r>
              <a:rPr lang="en-US" sz="2200" dirty="0"/>
              <a:t>:= n + 1;</a:t>
            </a:r>
          </a:p>
          <a:p>
            <a:r>
              <a:rPr lang="en-US" sz="2200" dirty="0"/>
              <a:t>            </a:t>
            </a:r>
            <a:r>
              <a:rPr lang="en-US" sz="2200" dirty="0" smtClean="0"/>
              <a:t> 	</a:t>
            </a:r>
            <a:r>
              <a:rPr lang="en-US" sz="2200" dirty="0" err="1" smtClean="0"/>
              <a:t>goto</a:t>
            </a:r>
            <a:r>
              <a:rPr lang="en-US" sz="2200" dirty="0" smtClean="0"/>
              <a:t> </a:t>
            </a:r>
            <a:r>
              <a:rPr lang="en-US" sz="2200" dirty="0"/>
              <a:t>step 2; 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3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406" y="4017933"/>
            <a:ext cx="4334394" cy="60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1: 	</a:t>
            </a:r>
            <a:r>
              <a:rPr lang="en-US" dirty="0" smtClean="0">
                <a:solidFill>
                  <a:schemeClr val="tx1"/>
                </a:solidFill>
              </a:rPr>
              <a:t>SSM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dirty="0" smtClean="0">
                <a:solidFill>
                  <a:schemeClr val="tx1"/>
                </a:solidFill>
              </a:rPr>
              <a:t>2; </a:t>
            </a:r>
            <a:r>
              <a:rPr lang="en-US" dirty="0">
                <a:solidFill>
                  <a:schemeClr val="tx1"/>
                </a:solidFill>
              </a:rPr>
              <a:t>n := 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0062"/>
              </p:ext>
            </p:extLst>
          </p:nvPr>
        </p:nvGraphicFramePr>
        <p:xfrm>
          <a:off x="5715021" y="1066800"/>
          <a:ext cx="3263676" cy="2631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SSM=2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r=n=1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n=n-r+1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1-1+1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r=n=1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n=n-r+1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1-1+1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r=n=1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1406" y="4479949"/>
            <a:ext cx="4334394" cy="69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:= n;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83575" y="249936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304800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64896" y="1474125"/>
            <a:ext cx="83817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46540" y="1474125"/>
            <a:ext cx="83817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5978" y="1507375"/>
            <a:ext cx="626898" cy="20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406" y="5029199"/>
            <a:ext cx="4334394" cy="1329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</a:t>
            </a:r>
            <a:r>
              <a:rPr lang="en-US" dirty="0" smtClean="0">
                <a:solidFill>
                  <a:schemeClr val="tx1"/>
                </a:solidFill>
              </a:rPr>
              <a:t>the left </a:t>
            </a:r>
            <a:r>
              <a:rPr lang="en-US" dirty="0">
                <a:solidFill>
                  <a:schemeClr val="tx1"/>
                </a:solidFill>
              </a:rPr>
              <a:t>of SSM with all RHS 	alternatives in </a:t>
            </a:r>
            <a:r>
              <a:rPr lang="en-US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which have 	length of r symbols.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3975" y="2667000"/>
            <a:ext cx="6096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95286" y="4017326"/>
            <a:ext cx="4387278" cy="2341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dirty="0">
                <a:solidFill>
                  <a:schemeClr val="tx1"/>
                </a:solidFill>
              </a:rPr>
              <a:t>If a match is found with a 	production 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reduce </a:t>
            </a:r>
            <a:r>
              <a:rPr lang="en-US" dirty="0">
                <a:solidFill>
                  <a:schemeClr val="tx1"/>
                </a:solidFill>
              </a:rPr>
              <a:t>the string of r symbols to </a:t>
            </a:r>
            <a:r>
              <a:rPr lang="en-US" dirty="0" smtClean="0">
                <a:solidFill>
                  <a:schemeClr val="tx1"/>
                </a:solidFill>
              </a:rPr>
              <a:t>	NT </a:t>
            </a:r>
            <a:r>
              <a:rPr lang="en-US" dirty="0">
                <a:solidFill>
                  <a:schemeClr val="tx1"/>
                </a:solidFill>
              </a:rPr>
              <a:t>A;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</a:t>
            </a:r>
            <a:r>
              <a:rPr lang="en-US" dirty="0" smtClean="0">
                <a:solidFill>
                  <a:schemeClr val="tx1"/>
                </a:solidFill>
              </a:rPr>
              <a:t>	n </a:t>
            </a:r>
            <a:r>
              <a:rPr lang="en-US" dirty="0">
                <a:solidFill>
                  <a:schemeClr val="tx1"/>
                </a:solidFill>
              </a:rPr>
              <a:t>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Goto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step 2;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712" y="2689861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51829" y="1819102"/>
            <a:ext cx="83817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46540" y="2107130"/>
            <a:ext cx="838179" cy="50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98427" y="1905693"/>
            <a:ext cx="600594" cy="37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99737" y="2123902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01545" y="2722518"/>
            <a:ext cx="664907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7163497" y="2717076"/>
            <a:ext cx="925803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03303" y="3048000"/>
            <a:ext cx="273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Replace id with T (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sz="14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37143" y="3048000"/>
            <a:ext cx="273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Replace T with E (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22" grpId="0" animBg="1"/>
      <p:bldP spid="23" grpId="0"/>
      <p:bldP spid="23" grpId="1"/>
      <p:bldP spid="23" grpId="2"/>
      <p:bldP spid="25" grpId="0" animBg="1"/>
      <p:bldP spid="24" grpId="0"/>
      <p:bldP spid="26" grpId="0" animBg="1"/>
      <p:bldP spid="27" grpId="0" animBg="1"/>
      <p:bldP spid="28" grpId="0" animBg="1"/>
      <p:bldP spid="31" grpId="0" animBg="1"/>
      <p:bldP spid="29" grpId="0"/>
      <p:bldP spid="32" grpId="0" animBg="1"/>
      <p:bldP spid="35" grpId="0" animBg="1"/>
      <p:bldP spid="8" grpId="0"/>
      <p:bldP spid="8" grpId="1"/>
      <p:bldP spid="3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06308"/>
              </p:ext>
            </p:extLst>
          </p:nvPr>
        </p:nvGraphicFramePr>
        <p:xfrm>
          <a:off x="5715021" y="1066800"/>
          <a:ext cx="3263676" cy="321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583575" y="249936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304800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3975" y="2667000"/>
            <a:ext cx="6096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4592" y="3706616"/>
            <a:ext cx="4663440" cy="182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dirty="0">
                <a:solidFill>
                  <a:schemeClr val="tx1"/>
                </a:solidFill>
              </a:rPr>
              <a:t>If 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</a:t>
            </a:r>
            <a:r>
              <a:rPr lang="en-US" dirty="0" smtClean="0">
                <a:solidFill>
                  <a:schemeClr val="tx1"/>
                </a:solidFill>
              </a:rPr>
              <a:t>	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712" y="2689861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92" y="5470070"/>
            <a:ext cx="4663440" cy="907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8179107" y="3714569"/>
            <a:ext cx="664907" cy="476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33087"/>
              </p:ext>
            </p:extLst>
          </p:nvPr>
        </p:nvGraphicFramePr>
        <p:xfrm>
          <a:off x="5715021" y="1066800"/>
          <a:ext cx="3263676" cy="354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583575" y="249936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304800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4592" y="3665565"/>
            <a:ext cx="4663440" cy="20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6: 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no more symbols exist to </a:t>
            </a:r>
            <a:r>
              <a:rPr lang="en-US" dirty="0" smtClean="0">
                <a:solidFill>
                  <a:schemeClr val="tx1"/>
                </a:solidFill>
              </a:rPr>
              <a:t>	the 	right </a:t>
            </a:r>
            <a:r>
              <a:rPr lang="en-US" dirty="0">
                <a:solidFill>
                  <a:schemeClr val="tx1"/>
                </a:solidFill>
              </a:rPr>
              <a:t>of SSM </a:t>
            </a:r>
            <a:r>
              <a:rPr lang="en-US" dirty="0" smtClean="0">
                <a:solidFill>
                  <a:schemeClr val="tx1"/>
                </a:solidFill>
              </a:rPr>
              <a:t>then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current string form = ‘</a:t>
            </a:r>
            <a:r>
              <a:rPr lang="en-US" dirty="0" smtClean="0">
                <a:solidFill>
                  <a:schemeClr val="tx1"/>
                </a:solidFill>
              </a:rPr>
              <a:t>S’ then 	exit </a:t>
            </a:r>
            <a:r>
              <a:rPr lang="en-US" dirty="0">
                <a:solidFill>
                  <a:schemeClr val="tx1"/>
                </a:solidFill>
              </a:rPr>
              <a:t>with success;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else </a:t>
            </a:r>
            <a:r>
              <a:rPr lang="en-US" dirty="0">
                <a:solidFill>
                  <a:schemeClr val="tx1"/>
                </a:solidFill>
              </a:rPr>
              <a:t>report error and exit with </a:t>
            </a:r>
            <a:r>
              <a:rPr lang="en-US" dirty="0" smtClean="0">
                <a:solidFill>
                  <a:schemeClr val="tx1"/>
                </a:solidFill>
              </a:rPr>
              <a:t>	failure;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592" y="5486400"/>
            <a:ext cx="46634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7: 	</a:t>
            </a:r>
            <a:r>
              <a:rPr lang="en-US" dirty="0" smtClean="0"/>
              <a:t>SSM </a:t>
            </a:r>
            <a:r>
              <a:rPr lang="en-US" dirty="0"/>
              <a:t>:= SSM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 	n </a:t>
            </a:r>
            <a:r>
              <a:rPr lang="en-US" dirty="0"/>
              <a:t>:= n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 	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step 2; </a:t>
            </a: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49496" y="4077790"/>
            <a:ext cx="1291750" cy="47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62800" y="4074161"/>
            <a:ext cx="914373" cy="477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575" y="2743200"/>
            <a:ext cx="93102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37143" y="3048000"/>
            <a:ext cx="273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Increment SSM by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775 0 " pathEditMode="relative" ptsTypes="A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775 0 " pathEditMode="relative" ptsTypes="A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17" grpId="0" animBg="1"/>
      <p:bldP spid="18" grpId="0" animBg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0 grammar (</a:t>
            </a:r>
            <a:r>
              <a:rPr lang="en-US" dirty="0"/>
              <a:t>P</a:t>
            </a:r>
            <a:r>
              <a:rPr lang="en-US" dirty="0" smtClean="0"/>
              <a:t>hrase </a:t>
            </a:r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/>
              <a:t>G</a:t>
            </a:r>
            <a:r>
              <a:rPr lang="en-US" dirty="0" smtClean="0"/>
              <a:t>rammar)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Their </a:t>
                </a:r>
                <a:r>
                  <a:rPr lang="en-US" dirty="0"/>
                  <a:t>productions are of the </a:t>
                </a:r>
                <a:r>
                  <a:rPr lang="en-US" dirty="0" smtClean="0"/>
                  <a:t>form: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can </a:t>
                </a:r>
                <a:r>
                  <a:rPr lang="en-US" dirty="0">
                    <a:solidFill>
                      <a:srgbClr val="C00000"/>
                    </a:solidFill>
                  </a:rPr>
                  <a:t>be strings of terminal and nonterminal </a:t>
                </a:r>
                <a:r>
                  <a:rPr lang="en-US" dirty="0"/>
                  <a:t>symbols</a:t>
                </a:r>
                <a:r>
                  <a:rPr lang="en-US" dirty="0" smtClean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Such productions permit arbitrary substitution of strings during derivation </a:t>
                </a:r>
                <a:r>
                  <a:rPr lang="en-US" dirty="0" smtClean="0"/>
                  <a:t>or reduction</a:t>
                </a:r>
                <a:r>
                  <a:rPr lang="en-US" dirty="0"/>
                  <a:t>, hence </a:t>
                </a:r>
                <a:r>
                  <a:rPr lang="en-US" dirty="0" smtClean="0"/>
                  <a:t>they are </a:t>
                </a:r>
                <a:r>
                  <a:rPr lang="en-US" b="1" dirty="0"/>
                  <a:t>not relevant to specification of programming languages.</a:t>
                </a:r>
                <a:endParaRPr lang="en-US" b="1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Example: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ACaB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CB → DB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aD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Db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49678"/>
              </p:ext>
            </p:extLst>
          </p:nvPr>
        </p:nvGraphicFramePr>
        <p:xfrm>
          <a:off x="5715021" y="1066800"/>
          <a:ext cx="3263676" cy="354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11153" y="251241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70578" y="306105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14007" y="2719575"/>
            <a:ext cx="9971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592" y="3311829"/>
            <a:ext cx="4663440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:= n;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592" y="3608243"/>
            <a:ext cx="4663440" cy="1332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the 	left of SSM with all RHS 	alternatives in 	G which have 	length of r symbols.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592" y="4853235"/>
            <a:ext cx="4663440" cy="1605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dirty="0">
                <a:solidFill>
                  <a:schemeClr val="tx1"/>
                </a:solidFill>
              </a:rPr>
              <a:t>If 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</a:t>
            </a:r>
            <a:r>
              <a:rPr lang="en-US" dirty="0" smtClean="0">
                <a:solidFill>
                  <a:schemeClr val="tx1"/>
                </a:solidFill>
              </a:rPr>
              <a:t>	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12812" y="4057382"/>
            <a:ext cx="634858" cy="433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3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  <p:bldP spid="17" grpId="0" animBg="1"/>
      <p:bldP spid="18" grpId="0" animBg="1"/>
      <p:bldP spid="2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38355"/>
              </p:ext>
            </p:extLst>
          </p:nvPr>
        </p:nvGraphicFramePr>
        <p:xfrm>
          <a:off x="5715021" y="1066800"/>
          <a:ext cx="3263676" cy="4124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11153" y="251241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70578" y="306105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14007" y="2719575"/>
            <a:ext cx="9971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4592" y="4336399"/>
            <a:ext cx="4663440" cy="730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4592" y="5023362"/>
            <a:ext cx="4663440" cy="13445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the 	left of SSM with all RHS 	alternatives in 	G which have 	length of r symbols.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29453" y="2716696"/>
            <a:ext cx="598325" cy="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97846" y="4648200"/>
            <a:ext cx="634858" cy="487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57928"/>
              </p:ext>
            </p:extLst>
          </p:nvPr>
        </p:nvGraphicFramePr>
        <p:xfrm>
          <a:off x="5715021" y="1066800"/>
          <a:ext cx="3263676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11153" y="251241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70578" y="306105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29453" y="2715768"/>
            <a:ext cx="598325" cy="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4592" y="3963451"/>
            <a:ext cx="4664826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dirty="0">
                <a:solidFill>
                  <a:schemeClr val="tx1"/>
                </a:solidFill>
              </a:rPr>
              <a:t>If 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A;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4592" y="5716051"/>
            <a:ext cx="4664826" cy="65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99232" y="5259172"/>
            <a:ext cx="634858" cy="45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18100"/>
              </p:ext>
            </p:extLst>
          </p:nvPr>
        </p:nvGraphicFramePr>
        <p:xfrm>
          <a:off x="5715021" y="1066800"/>
          <a:ext cx="3263676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11153" y="251241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70578" y="306105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11153" y="2719575"/>
            <a:ext cx="59215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592" y="4292004"/>
            <a:ext cx="4663440" cy="20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6: 	</a:t>
            </a:r>
            <a:r>
              <a:rPr lang="en-US" dirty="0">
                <a:solidFill>
                  <a:schemeClr val="tx1"/>
                </a:solidFill>
              </a:rPr>
              <a:t>If no more symbols exist to 	the </a:t>
            </a:r>
            <a:r>
              <a:rPr lang="en-US" dirty="0" smtClean="0">
                <a:solidFill>
                  <a:schemeClr val="tx1"/>
                </a:solidFill>
              </a:rPr>
              <a:t>right 	of </a:t>
            </a:r>
            <a:r>
              <a:rPr lang="en-US" dirty="0">
                <a:solidFill>
                  <a:schemeClr val="tx1"/>
                </a:solidFill>
              </a:rPr>
              <a:t>SSM then</a:t>
            </a:r>
          </a:p>
          <a:p>
            <a:r>
              <a:rPr lang="en-US" dirty="0">
                <a:solidFill>
                  <a:schemeClr val="tx1"/>
                </a:solidFill>
              </a:rPr>
              <a:t>	If current string form = ‘S’ then 	exit with success;</a:t>
            </a:r>
          </a:p>
          <a:p>
            <a:r>
              <a:rPr lang="en-US" dirty="0">
                <a:solidFill>
                  <a:schemeClr val="tx1"/>
                </a:solidFill>
              </a:rPr>
              <a:t>	else report error and exit with 	failure;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356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9081"/>
              </p:ext>
            </p:extLst>
          </p:nvPr>
        </p:nvGraphicFramePr>
        <p:xfrm>
          <a:off x="5715021" y="1066800"/>
          <a:ext cx="3263676" cy="528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11153" y="2512410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70578" y="3061050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332" y="5418177"/>
            <a:ext cx="46634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7: 	</a:t>
            </a:r>
            <a:r>
              <a:rPr lang="en-US" dirty="0" smtClean="0"/>
              <a:t>SSM := SSM + 1;</a:t>
            </a:r>
          </a:p>
          <a:p>
            <a:r>
              <a:rPr lang="en-US" dirty="0" smtClean="0"/>
              <a:t>             	n := n + 1;</a:t>
            </a:r>
          </a:p>
          <a:p>
            <a:r>
              <a:rPr lang="en-US" dirty="0" smtClean="0"/>
              <a:t>             	</a:t>
            </a:r>
            <a:r>
              <a:rPr lang="en-US" dirty="0" err="1" smtClean="0"/>
              <a:t>goto</a:t>
            </a:r>
            <a:r>
              <a:rPr lang="en-US" dirty="0" smtClean="0"/>
              <a:t> step 2;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82621" y="5842321"/>
            <a:ext cx="1266284" cy="45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62800" y="5871350"/>
            <a:ext cx="816363" cy="45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143" y="3048000"/>
            <a:ext cx="273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Increment SSM by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46 0.00232 0.021 0.00186 0.046 0.00186 " pathEditMode="relative" ptsTypes="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646 0.00232 0.021 0.00186 0.046 0.0018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/>
      <p:bldP spid="19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0487"/>
              </p:ext>
            </p:extLst>
          </p:nvPr>
        </p:nvGraphicFramePr>
        <p:xfrm>
          <a:off x="5715021" y="1066800"/>
          <a:ext cx="3263676" cy="528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78420" y="2695277"/>
            <a:ext cx="1417320" cy="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592" y="3910805"/>
            <a:ext cx="46634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7: 	</a:t>
            </a:r>
            <a:r>
              <a:rPr lang="en-US" dirty="0" smtClean="0"/>
              <a:t>SSM </a:t>
            </a:r>
            <a:r>
              <a:rPr lang="en-US" dirty="0"/>
              <a:t>:= SSM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 	n </a:t>
            </a:r>
            <a:r>
              <a:rPr lang="en-US" dirty="0"/>
              <a:t>:= n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 	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step 2; 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64592" y="4805879"/>
            <a:ext cx="4663440" cy="446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:= n;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4438" y="5863917"/>
            <a:ext cx="739062" cy="45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592" y="5228772"/>
            <a:ext cx="4663440" cy="1099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 smtClean="0">
                <a:solidFill>
                  <a:schemeClr val="tx1"/>
                </a:solidFill>
              </a:rPr>
              <a:t>Compare </a:t>
            </a:r>
            <a:r>
              <a:rPr lang="en-US" dirty="0">
                <a:solidFill>
                  <a:schemeClr val="tx1"/>
                </a:solidFill>
              </a:rPr>
              <a:t>the string of r symbols to </a:t>
            </a:r>
            <a:r>
              <a:rPr lang="en-US" dirty="0" smtClean="0">
                <a:solidFill>
                  <a:schemeClr val="tx1"/>
                </a:solidFill>
              </a:rPr>
              <a:t>	the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left </a:t>
            </a:r>
            <a:r>
              <a:rPr lang="en-US" dirty="0">
                <a:solidFill>
                  <a:schemeClr val="tx1"/>
                </a:solidFill>
              </a:rPr>
              <a:t>of SSM with all RHS </a:t>
            </a:r>
            <a:r>
              <a:rPr lang="en-US" dirty="0" smtClean="0">
                <a:solidFill>
                  <a:schemeClr val="tx1"/>
                </a:solidFill>
              </a:rPr>
              <a:t>	alternatives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	G </a:t>
            </a:r>
            <a:r>
              <a:rPr lang="en-US" dirty="0">
                <a:solidFill>
                  <a:schemeClr val="tx1"/>
                </a:solidFill>
              </a:rPr>
              <a:t>which have </a:t>
            </a:r>
            <a:r>
              <a:rPr lang="en-US" dirty="0" smtClean="0">
                <a:solidFill>
                  <a:schemeClr val="tx1"/>
                </a:solidFill>
              </a:rPr>
              <a:t>	length </a:t>
            </a:r>
            <a:r>
              <a:rPr lang="en-US" dirty="0">
                <a:solidFill>
                  <a:schemeClr val="tx1"/>
                </a:solidFill>
              </a:rPr>
              <a:t>of r symbols.</a:t>
            </a:r>
          </a:p>
        </p:txBody>
      </p:sp>
    </p:spTree>
    <p:extLst>
      <p:ext uri="{BB962C8B-B14F-4D97-AF65-F5344CB8AC3E}">
        <p14:creationId xmlns:p14="http://schemas.microsoft.com/office/powerpoint/2010/main" val="4149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 animBg="1"/>
      <p:bldP spid="2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02347"/>
              </p:ext>
            </p:extLst>
          </p:nvPr>
        </p:nvGraphicFramePr>
        <p:xfrm>
          <a:off x="5715021" y="1066800"/>
          <a:ext cx="3263676" cy="528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822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r=n=1</a:t>
                      </a:r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1-1+1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78420" y="2695277"/>
            <a:ext cx="1417320" cy="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64592" y="4706251"/>
            <a:ext cx="4663440" cy="165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4: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</a:t>
            </a:r>
            <a:r>
              <a:rPr lang="en-US" dirty="0" smtClean="0">
                <a:solidFill>
                  <a:schemeClr val="tx1"/>
                </a:solidFill>
              </a:rPr>
              <a:t>	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</p:spTree>
    <p:extLst>
      <p:ext uri="{BB962C8B-B14F-4D97-AF65-F5344CB8AC3E}">
        <p14:creationId xmlns:p14="http://schemas.microsoft.com/office/powerpoint/2010/main" val="42243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8445"/>
              </p:ext>
            </p:extLst>
          </p:nvPr>
        </p:nvGraphicFramePr>
        <p:xfrm>
          <a:off x="5715021" y="1066800"/>
          <a:ext cx="3364345" cy="3266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2-1=1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1-1=0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78420" y="2695277"/>
            <a:ext cx="1417320" cy="5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64592" y="4574056"/>
            <a:ext cx="4663440" cy="65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8613" y="3780972"/>
            <a:ext cx="704887" cy="52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537626" y="2705061"/>
            <a:ext cx="858114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4592" y="5230395"/>
            <a:ext cx="4663440" cy="113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the 	left of SSM with all RHS 	alternatives in 	G which have 	length of r symbols.</a:t>
            </a:r>
          </a:p>
        </p:txBody>
      </p:sp>
    </p:spTree>
    <p:extLst>
      <p:ext uri="{BB962C8B-B14F-4D97-AF65-F5344CB8AC3E}">
        <p14:creationId xmlns:p14="http://schemas.microsoft.com/office/powerpoint/2010/main" val="10414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22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74011"/>
              </p:ext>
            </p:extLst>
          </p:nvPr>
        </p:nvGraphicFramePr>
        <p:xfrm>
          <a:off x="5715021" y="1066800"/>
          <a:ext cx="3364345" cy="3845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452245" y="2695277"/>
            <a:ext cx="943495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4592" y="3361138"/>
            <a:ext cx="4663440" cy="165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4: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</a:t>
            </a:r>
            <a:r>
              <a:rPr lang="en-US" dirty="0" smtClean="0">
                <a:solidFill>
                  <a:schemeClr val="tx1"/>
                </a:solidFill>
              </a:rPr>
              <a:t>	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4592" y="4721978"/>
            <a:ext cx="4663440" cy="65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4592" y="5378317"/>
            <a:ext cx="4663440" cy="1002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the 	left of SSM with all RHS 	alternatives in 	G which have 	length of r symbols.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42300" y="4377987"/>
            <a:ext cx="685800" cy="46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99721" y="2695277"/>
            <a:ext cx="594360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6021"/>
              </p:ext>
            </p:extLst>
          </p:nvPr>
        </p:nvGraphicFramePr>
        <p:xfrm>
          <a:off x="5715021" y="1066800"/>
          <a:ext cx="3364345" cy="4668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=1+1=2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r=n=2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=1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=3-1+1</a:t>
                      </a:r>
                    </a:p>
                    <a:p>
                      <a:r>
                        <a:rPr lang="en-US" sz="1600" dirty="0" smtClean="0"/>
                        <a:t>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91"/>
              </p:ext>
            </p:extLst>
          </p:nvPr>
        </p:nvGraphicFramePr>
        <p:xfrm>
          <a:off x="2191823" y="212852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1799721" y="2695277"/>
            <a:ext cx="594360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47867" y="2211625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4113" y="2133224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4592" y="5927114"/>
            <a:ext cx="4663440" cy="446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:= n;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42300" y="4987947"/>
            <a:ext cx="685800" cy="55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95371" y="5005529"/>
            <a:ext cx="685800" cy="71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" y="4290045"/>
            <a:ext cx="4663440" cy="165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4: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</a:t>
            </a:r>
            <a:r>
              <a:rPr lang="en-US" dirty="0" smtClean="0">
                <a:solidFill>
                  <a:schemeClr val="tx1"/>
                </a:solidFill>
              </a:rPr>
              <a:t>	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9564" y="3018271"/>
            <a:ext cx="273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Replace id with T (</a:t>
            </a:r>
            <a:r>
              <a:rPr lang="en-US" dirty="0" err="1">
                <a:solidFill>
                  <a:srgbClr val="C00000"/>
                </a:solidFill>
              </a:rPr>
              <a:t>T</a:t>
            </a:r>
            <a:r>
              <a:rPr lang="en-US" sz="14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id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/>
      <p:bldP spid="28" grpId="0" animBg="1"/>
      <p:bldP spid="33" grpId="0" animBg="1"/>
      <p:bldP spid="34" grpId="0" animBg="1"/>
      <p:bldP spid="35" grpId="0" animBg="1"/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Type 1 </a:t>
            </a:r>
            <a:r>
              <a:rPr lang="en-US" sz="3500" dirty="0"/>
              <a:t>grammar </a:t>
            </a:r>
            <a:r>
              <a:rPr lang="en-US" sz="3500" dirty="0" smtClean="0"/>
              <a:t>(Context </a:t>
            </a:r>
            <a:r>
              <a:rPr lang="en-US" sz="3500" dirty="0"/>
              <a:t>S</a:t>
            </a:r>
            <a:r>
              <a:rPr lang="en-US" sz="3500" dirty="0" smtClean="0"/>
              <a:t>ensitive </a:t>
            </a:r>
            <a:r>
              <a:rPr lang="en-US" sz="3500" dirty="0"/>
              <a:t>G</a:t>
            </a:r>
            <a:r>
              <a:rPr lang="en-US" sz="3500" dirty="0" smtClean="0"/>
              <a:t>rammar)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tIns="0" bIns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Their productions are of the form:</a:t>
                </a:r>
                <a:endParaRPr lang="en-US" sz="19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19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9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19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𝜶𝝅𝜷</m:t>
                      </m:r>
                    </m:oMath>
                  </m:oMathPara>
                </a14:m>
                <a:endParaRPr lang="en-US" sz="19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where </a:t>
                </a:r>
                <a:r>
                  <a:rPr lang="en-US" sz="19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1900" dirty="0">
                    <a:solidFill>
                      <a:srgbClr val="C00000"/>
                    </a:solidFill>
                  </a:rPr>
                  <a:t>is</a:t>
                </a:r>
                <a:r>
                  <a:rPr lang="en-US" sz="19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900" dirty="0">
                    <a:solidFill>
                      <a:srgbClr val="C00000"/>
                    </a:solidFill>
                  </a:rPr>
                  <a:t>non terminal </a:t>
                </a:r>
                <a:r>
                  <a:rPr lang="en-US" sz="1900" dirty="0"/>
                  <a:t>and 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900" b="1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900" b="1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9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900" dirty="0">
                    <a:solidFill>
                      <a:srgbClr val="C00000"/>
                    </a:solidFill>
                  </a:rPr>
                  <a:t>are strings of terminals and non terminals</a:t>
                </a:r>
                <a:r>
                  <a:rPr lang="en-US" sz="190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strings 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900" dirty="0"/>
                  <a:t> and 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may be empty, but 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900" dirty="0"/>
                  <a:t> must be non-empty</a:t>
                </a:r>
                <a:r>
                  <a:rPr lang="en-US" sz="1900" dirty="0" smtClean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Here, a string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 dirty="0"/>
                  <a:t> can be replaced by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900" dirty="0"/>
                  <a:t> (or vice versa) only when it is enclosed by the strings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 smtClean="0"/>
                  <a:t>in </a:t>
                </a:r>
                <a:r>
                  <a:rPr lang="en-US" sz="1900" dirty="0"/>
                  <a:t>a sentential form. </a:t>
                </a:r>
                <a:endParaRPr lang="en-US" sz="19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Productions of Type-1 grammars specify that derivation or reduction of strings can take place </a:t>
                </a:r>
                <a:r>
                  <a:rPr lang="en-US" sz="1900" b="1" dirty="0"/>
                  <a:t>only in specific contexts</a:t>
                </a:r>
                <a:r>
                  <a:rPr lang="en-US" sz="1900" dirty="0"/>
                  <a:t>. Hence these grammars are also known as </a:t>
                </a:r>
                <a:r>
                  <a:rPr lang="en-US" sz="1900" b="1" dirty="0"/>
                  <a:t>context sensitive grammars</a:t>
                </a:r>
                <a:r>
                  <a:rPr lang="en-US" sz="1900" dirty="0"/>
                  <a:t>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These grammars are also </a:t>
                </a:r>
                <a:r>
                  <a:rPr lang="en-US" sz="1900" b="1" dirty="0"/>
                  <a:t>not relevant for programming language specification </a:t>
                </a:r>
                <a:r>
                  <a:rPr lang="en-US" sz="1900" dirty="0"/>
                  <a:t>since recognition of programming language constructs is not context sensitive in nature</a:t>
                </a:r>
                <a:r>
                  <a:rPr lang="en-US" sz="1900" dirty="0" smtClean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Example: </a:t>
                </a:r>
                <a:r>
                  <a:rPr lang="en-US" sz="1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AB </a:t>
                </a:r>
                <a:r>
                  <a:rPr lang="en-US" sz="1900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en-US" sz="1900" dirty="0" err="1">
                    <a:solidFill>
                      <a:schemeClr val="accent1">
                        <a:lumMod val="75000"/>
                      </a:schemeClr>
                    </a:solidFill>
                  </a:rPr>
                  <a:t>AbBc</a:t>
                </a:r>
                <a:r>
                  <a:rPr lang="en-US" sz="19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263650" algn="just" defTabSz="963613">
                  <a:buNone/>
                </a:pPr>
                <a:r>
                  <a:rPr lang="en-US" sz="1900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en-US" sz="1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en-US" sz="1900" dirty="0" err="1">
                    <a:solidFill>
                      <a:schemeClr val="accent1">
                        <a:lumMod val="75000"/>
                      </a:schemeClr>
                    </a:solidFill>
                  </a:rPr>
                  <a:t>bcA</a:t>
                </a:r>
                <a:r>
                  <a:rPr lang="en-US" sz="19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263650" algn="just" defTabSz="963613">
                  <a:buNone/>
                </a:pPr>
                <a:r>
                  <a:rPr lang="en-US" sz="1900" dirty="0">
                    <a:solidFill>
                      <a:schemeClr val="accent1">
                        <a:lumMod val="75000"/>
                      </a:schemeClr>
                    </a:solidFill>
                  </a:rPr>
                  <a:t>B </a:t>
                </a:r>
                <a:r>
                  <a:rPr lang="en-US" sz="1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→ b </a:t>
                </a:r>
                <a:endParaRPr lang="en-US" sz="1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87" t="-1029" r="-62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0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44892"/>
              </p:ext>
            </p:extLst>
          </p:nvPr>
        </p:nvGraphicFramePr>
        <p:xfrm>
          <a:off x="5715021" y="1066800"/>
          <a:ext cx="3364345" cy="3510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=3-1+1=3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=3-3+1=1</a:t>
                      </a:r>
                    </a:p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7785"/>
              </p:ext>
            </p:extLst>
          </p:nvPr>
        </p:nvGraphicFramePr>
        <p:xfrm>
          <a:off x="1014007" y="2128520"/>
          <a:ext cx="11757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3068"/>
                <a:gridCol w="349568"/>
                <a:gridCol w="41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6755" y="2140481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41589"/>
              </p:ext>
            </p:extLst>
          </p:nvPr>
        </p:nvGraphicFramePr>
        <p:xfrm>
          <a:off x="2191823" y="213354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64592" y="4674194"/>
            <a:ext cx="4663440" cy="165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4: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	A;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		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2;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47867" y="2211625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20318"/>
              </p:ext>
            </p:extLst>
          </p:nvPr>
        </p:nvGraphicFramePr>
        <p:xfrm>
          <a:off x="1782294" y="2133540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64592" y="3468160"/>
            <a:ext cx="4663440" cy="1249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 smtClean="0">
                <a:solidFill>
                  <a:schemeClr val="tx1"/>
                </a:solidFill>
              </a:rPr>
              <a:t>Compare </a:t>
            </a:r>
            <a:r>
              <a:rPr lang="en-US" dirty="0">
                <a:solidFill>
                  <a:schemeClr val="tx1"/>
                </a:solidFill>
              </a:rPr>
              <a:t>the string of r symbols to </a:t>
            </a:r>
            <a:r>
              <a:rPr lang="en-US" dirty="0" smtClean="0">
                <a:solidFill>
                  <a:schemeClr val="tx1"/>
                </a:solidFill>
              </a:rPr>
              <a:t>	the 	left </a:t>
            </a:r>
            <a:r>
              <a:rPr lang="en-US" dirty="0">
                <a:solidFill>
                  <a:schemeClr val="tx1"/>
                </a:solidFill>
              </a:rPr>
              <a:t>of SSM with all RHS </a:t>
            </a:r>
            <a:r>
              <a:rPr lang="en-US" dirty="0" smtClean="0">
                <a:solidFill>
                  <a:schemeClr val="tx1"/>
                </a:solidFill>
              </a:rPr>
              <a:t>	alternatives </a:t>
            </a:r>
            <a:r>
              <a:rPr lang="en-US" dirty="0">
                <a:solidFill>
                  <a:schemeClr val="tx1"/>
                </a:solidFill>
              </a:rPr>
              <a:t>in G </a:t>
            </a:r>
            <a:r>
              <a:rPr lang="en-US" dirty="0" smtClean="0">
                <a:solidFill>
                  <a:schemeClr val="tx1"/>
                </a:solidFill>
              </a:rPr>
              <a:t>which have </a:t>
            </a:r>
            <a:r>
              <a:rPr lang="en-US" dirty="0">
                <a:solidFill>
                  <a:schemeClr val="tx1"/>
                </a:solidFill>
              </a:rPr>
              <a:t>length of </a:t>
            </a:r>
            <a:r>
              <a:rPr lang="en-US" dirty="0" smtClean="0">
                <a:solidFill>
                  <a:schemeClr val="tx1"/>
                </a:solidFill>
              </a:rPr>
              <a:t>	r </a:t>
            </a:r>
            <a:r>
              <a:rPr lang="en-US" dirty="0">
                <a:solidFill>
                  <a:schemeClr val="tx1"/>
                </a:solidFill>
              </a:rPr>
              <a:t>symbols.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34113" y="2133224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338" y="2719575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165074" y="2681962"/>
            <a:ext cx="1234440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62800" y="3772566"/>
            <a:ext cx="948857" cy="57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8814" y="3018271"/>
            <a:ext cx="3126958" cy="28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Replace E+T with E (E</a:t>
            </a: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E+T)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 animBg="1"/>
      <p:bldP spid="35" grpId="1"/>
      <p:bldP spid="36" grpId="0"/>
      <p:bldP spid="36" grpId="1"/>
      <p:bldP spid="38" grpId="0" animBg="1"/>
      <p:bldP spid="21" grpId="0"/>
      <p:bldP spid="21" grpI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28589"/>
              </p:ext>
            </p:extLst>
          </p:nvPr>
        </p:nvGraphicFramePr>
        <p:xfrm>
          <a:off x="5715021" y="1066800"/>
          <a:ext cx="3364345" cy="3510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=3-1+1=3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=3-3+1=1</a:t>
                      </a:r>
                    </a:p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7491"/>
              </p:ext>
            </p:extLst>
          </p:nvPr>
        </p:nvGraphicFramePr>
        <p:xfrm>
          <a:off x="2191823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847867" y="2211625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78923"/>
              </p:ext>
            </p:extLst>
          </p:nvPr>
        </p:nvGraphicFramePr>
        <p:xfrm>
          <a:off x="1782294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64592" y="4749302"/>
            <a:ext cx="4663440" cy="446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2: 	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:= n;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37815" y="2784504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777311" y="2733471"/>
            <a:ext cx="594360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02247" y="3824646"/>
            <a:ext cx="685800" cy="55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" y="5180363"/>
            <a:ext cx="4663440" cy="1151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3: 	</a:t>
            </a:r>
            <a:r>
              <a:rPr lang="en-US" dirty="0">
                <a:solidFill>
                  <a:schemeClr val="tx1"/>
                </a:solidFill>
              </a:rPr>
              <a:t>Compare the string of r symbols to 	the 	left of SSM with all RHS 	alternatives in 	G which have 	length of r symbols.</a:t>
            </a:r>
          </a:p>
        </p:txBody>
      </p:sp>
    </p:spTree>
    <p:extLst>
      <p:ext uri="{BB962C8B-B14F-4D97-AF65-F5344CB8AC3E}">
        <p14:creationId xmlns:p14="http://schemas.microsoft.com/office/powerpoint/2010/main" val="23732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21" grpId="0" animBg="1"/>
      <p:bldP spid="2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68368"/>
              </p:ext>
            </p:extLst>
          </p:nvPr>
        </p:nvGraphicFramePr>
        <p:xfrm>
          <a:off x="5715021" y="1066800"/>
          <a:ext cx="3364345" cy="388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=3-1+1=3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=3-3+1=1</a:t>
                      </a:r>
                    </a:p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r=r-1=0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07508"/>
              </p:ext>
            </p:extLst>
          </p:nvPr>
        </p:nvGraphicFramePr>
        <p:xfrm>
          <a:off x="2191823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847867" y="2211625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87612"/>
              </p:ext>
            </p:extLst>
          </p:nvPr>
        </p:nvGraphicFramePr>
        <p:xfrm>
          <a:off x="1782294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137815" y="2784504"/>
            <a:ext cx="1202575" cy="22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 symbols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777311" y="2733471"/>
            <a:ext cx="594360" cy="4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4592" y="4140194"/>
            <a:ext cx="4663440" cy="157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4: 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a match is found with a 	production 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α, then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reduce the string of r symbols to NT 	A;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		n := n – r + 1;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4592" y="5714994"/>
            <a:ext cx="4663440" cy="65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5: 	</a:t>
            </a:r>
            <a:r>
              <a:rPr lang="en-US" dirty="0" smtClean="0">
                <a:solidFill>
                  <a:schemeClr val="tx1"/>
                </a:solidFill>
              </a:rPr>
              <a:t>r:=r-1;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(r &gt; 0), then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step 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12395" y="4647041"/>
            <a:ext cx="798325" cy="18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/>
              <a:t>bottom up parsing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27640"/>
              </p:ext>
            </p:extLst>
          </p:nvPr>
        </p:nvGraphicFramePr>
        <p:xfrm>
          <a:off x="5715021" y="1066800"/>
          <a:ext cx="3364345" cy="388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380"/>
                <a:gridCol w="1051560"/>
                <a:gridCol w="923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SSM=SSM+1</a:t>
                      </a:r>
                    </a:p>
                    <a:p>
                      <a:pPr marL="0" indent="406400"/>
                      <a:r>
                        <a:rPr lang="en-US" sz="1600" dirty="0" smtClean="0"/>
                        <a:t>=3+1=4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n=n+1</a:t>
                      </a:r>
                    </a:p>
                    <a:p>
                      <a:r>
                        <a:rPr lang="en-US" sz="1600" dirty="0" smtClean="0"/>
                        <a:t>2+1=3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=3-1=2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</a:t>
                      </a:r>
                    </a:p>
                    <a:p>
                      <a:r>
                        <a:rPr lang="en-US" sz="1600" dirty="0" smtClean="0"/>
                        <a:t>=2-1=1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=3-1+1=3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n=n-r+1</a:t>
                      </a:r>
                    </a:p>
                    <a:p>
                      <a:r>
                        <a:rPr lang="en-US" sz="1600" dirty="0" smtClean="0"/>
                        <a:t>=3-3+1=1</a:t>
                      </a:r>
                    </a:p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r=n=1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406400"/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r=r-1=0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8333" y="914400"/>
            <a:ext cx="671460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E+T | T	Input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id + id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1147763" defTabSz="1147763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5740" y="2511321"/>
            <a:ext cx="1659" cy="4724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55165" y="3059961"/>
            <a:ext cx="914400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7727" y="2194214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627" y="2148147"/>
            <a:ext cx="30480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4855" y="2217420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8716"/>
              </p:ext>
            </p:extLst>
          </p:nvPr>
        </p:nvGraphicFramePr>
        <p:xfrm>
          <a:off x="2191823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847867" y="2211625"/>
            <a:ext cx="22860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86278"/>
              </p:ext>
            </p:extLst>
          </p:nvPr>
        </p:nvGraphicFramePr>
        <p:xfrm>
          <a:off x="1782294" y="2126283"/>
          <a:ext cx="41148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2395740" y="2743200"/>
            <a:ext cx="571096" cy="32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592" y="4548052"/>
            <a:ext cx="4663440" cy="1798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 6: 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no more symbols exist to </a:t>
            </a:r>
            <a:r>
              <a:rPr lang="en-US" dirty="0" smtClean="0">
                <a:solidFill>
                  <a:schemeClr val="tx1"/>
                </a:solidFill>
              </a:rPr>
              <a:t>	the 	right </a:t>
            </a:r>
            <a:r>
              <a:rPr lang="en-US" dirty="0">
                <a:solidFill>
                  <a:schemeClr val="tx1"/>
                </a:solidFill>
              </a:rPr>
              <a:t>of SSM </a:t>
            </a:r>
            <a:r>
              <a:rPr lang="en-US" dirty="0" smtClean="0">
                <a:solidFill>
                  <a:schemeClr val="tx1"/>
                </a:solidFill>
              </a:rPr>
              <a:t>then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If </a:t>
            </a:r>
            <a:r>
              <a:rPr lang="en-US" dirty="0">
                <a:solidFill>
                  <a:schemeClr val="tx1"/>
                </a:solidFill>
              </a:rPr>
              <a:t>current string form = ‘S’ </a:t>
            </a:r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chemeClr val="tx1"/>
                </a:solidFill>
              </a:rPr>
              <a:t>exit </a:t>
            </a:r>
            <a:r>
              <a:rPr lang="en-US" dirty="0" smtClean="0">
                <a:solidFill>
                  <a:schemeClr val="tx1"/>
                </a:solidFill>
              </a:rPr>
              <a:t>	with </a:t>
            </a:r>
            <a:r>
              <a:rPr lang="en-US" dirty="0">
                <a:solidFill>
                  <a:schemeClr val="tx1"/>
                </a:solidFill>
              </a:rPr>
              <a:t>success;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else </a:t>
            </a:r>
            <a:r>
              <a:rPr lang="en-US" dirty="0">
                <a:solidFill>
                  <a:schemeClr val="tx1"/>
                </a:solidFill>
              </a:rPr>
              <a:t>report error and exit with </a:t>
            </a:r>
            <a:r>
              <a:rPr lang="en-US" dirty="0" smtClean="0">
                <a:solidFill>
                  <a:schemeClr val="tx1"/>
                </a:solidFill>
              </a:rPr>
              <a:t>	failure;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502" y="3433092"/>
            <a:ext cx="2814349" cy="823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Success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03430"/>
              </p:ext>
            </p:extLst>
          </p:nvPr>
        </p:nvGraphicFramePr>
        <p:xfrm>
          <a:off x="1523994" y="5929933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Phrase &amp; Handle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608" y="966773"/>
                <a:ext cx="8763000" cy="5334000"/>
              </a:xfrm>
            </p:spPr>
            <p:txBody>
              <a:bodyPr/>
              <a:lstStyle/>
              <a:p>
                <a:pPr marL="0" indent="0" algn="just">
                  <a:buClr>
                    <a:schemeClr val="tx1"/>
                  </a:buClr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Simple phrase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simple phrase of the sentential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if there exist a production of the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reduction in the sequence of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…→…→…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 algn="just">
                  <a:buClr>
                    <a:schemeClr val="tx1"/>
                  </a:buClr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Handle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/>
                  <a:t>handle of a sentential form is the leftmost simple phrase in it. </a:t>
                </a:r>
              </a:p>
              <a:p>
                <a:pPr marL="0" indent="0" algn="just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Grammar: 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E+E |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id	Input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tring: id + id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608" y="966773"/>
                <a:ext cx="8763000" cy="5334000"/>
              </a:xfrm>
              <a:blipFill rotWithShape="0">
                <a:blip r:embed="rId2"/>
                <a:stretch>
                  <a:fillRect l="-1113" t="-457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6678"/>
              </p:ext>
            </p:extLst>
          </p:nvPr>
        </p:nvGraphicFramePr>
        <p:xfrm>
          <a:off x="1523999" y="4450075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Sentential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57305"/>
              </p:ext>
            </p:extLst>
          </p:nvPr>
        </p:nvGraphicFramePr>
        <p:xfrm>
          <a:off x="1523999" y="482091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id1+id2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id1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17226"/>
              </p:ext>
            </p:extLst>
          </p:nvPr>
        </p:nvGraphicFramePr>
        <p:xfrm>
          <a:off x="1523999" y="5191755"/>
          <a:ext cx="6096001" cy="3657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641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E+id2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33283"/>
              </p:ext>
            </p:extLst>
          </p:nvPr>
        </p:nvGraphicFramePr>
        <p:xfrm>
          <a:off x="1523995" y="5554448"/>
          <a:ext cx="6096001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05045"/>
                <a:gridCol w="18589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E+E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4199109" y="524670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27772" y="5273802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7532" y="488563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50597" y="490479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90997" y="5632433"/>
            <a:ext cx="761999" cy="2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26366" y="5630356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60799" y="5632433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19665" y="5227107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10730" y="6012315"/>
            <a:ext cx="1195388" cy="24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8" grpId="0" animBg="1"/>
      <p:bldP spid="39" grpId="0" animBg="1"/>
      <p:bldP spid="46" grpId="0" animBg="1"/>
      <p:bldP spid="48" grpId="0" animBg="1"/>
      <p:bldP spid="50" grpId="0" animBg="1"/>
      <p:bldP spid="44" grpId="0" animBg="1"/>
      <p:bldP spid="52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51676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99520" y="2861491"/>
            <a:ext cx="1853880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bottom up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75182" y="3751905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23259" y="664695"/>
            <a:ext cx="594360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5328804" y="664696"/>
            <a:ext cx="59436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2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33796"/>
                <a:ext cx="8763000" cy="1437955"/>
              </a:xfrm>
            </p:spPr>
            <p:txBody>
              <a:bodyPr/>
              <a:lstStyle/>
              <a:p>
                <a:pPr lvl="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Operator Grammar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A Grammar in which there is no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in RHS of any production or no adjacent non terminals is called operator </a:t>
                </a:r>
                <a:r>
                  <a:rPr lang="en-US" dirty="0" smtClean="0"/>
                  <a:t> </a:t>
                </a:r>
                <a:r>
                  <a:rPr lang="en-US" dirty="0"/>
                  <a:t>grammar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33796"/>
                <a:ext cx="8763000" cy="1437955"/>
              </a:xfrm>
              <a:blipFill rotWithShape="0">
                <a:blip r:embed="rId2"/>
                <a:stretch>
                  <a:fillRect l="-904" t="-1695" r="-1043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90500" y="2291398"/>
                <a:ext cx="8763000" cy="3078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Grammar: E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E+E | (E) | id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Above </a:t>
                </a:r>
                <a:r>
                  <a:rPr lang="en-US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grammar is operator grammar </a:t>
                </a:r>
                <a:r>
                  <a:rPr lang="en-US" dirty="0" smtClean="0">
                    <a:sym typeface="Wingdings" panose="05000000000000000000" pitchFamily="2" charset="2"/>
                  </a:rPr>
                  <a:t>because in right side there is no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or </a:t>
                </a:r>
                <a:r>
                  <a:rPr lang="en-US" dirty="0"/>
                  <a:t>no adjacent non </a:t>
                </a:r>
                <a:r>
                  <a:rPr lang="en-US" dirty="0" smtClean="0"/>
                  <a:t>terminals</a:t>
                </a:r>
                <a:r>
                  <a:rPr lang="en-US" dirty="0" smtClean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291398"/>
                <a:ext cx="8763000" cy="3078627"/>
              </a:xfrm>
              <a:prstGeom prst="rect">
                <a:avLst/>
              </a:prstGeom>
              <a:blipFill rotWithShape="0">
                <a:blip r:embed="rId3"/>
                <a:stretch>
                  <a:fillRect l="-904" t="-99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190500" y="3770114"/>
            <a:ext cx="8763000" cy="235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Grammar: 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EAE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(E) | id</a:t>
            </a:r>
          </a:p>
          <a:p>
            <a:pPr marL="0" indent="0" algn="just" defTabSz="830263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+ | * | 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Above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grammar is not operator grammar </a:t>
            </a:r>
            <a:r>
              <a:rPr lang="en-US" dirty="0" smtClean="0">
                <a:sym typeface="Wingdings" panose="05000000000000000000" pitchFamily="2" charset="2"/>
              </a:rPr>
              <a:t>because right side </a:t>
            </a:r>
            <a:r>
              <a:rPr lang="en-U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EAE</a:t>
            </a:r>
            <a:r>
              <a:rPr lang="en-US" dirty="0" smtClean="0">
                <a:sym typeface="Wingdings" panose="05000000000000000000" pitchFamily="2" charset="2"/>
              </a:rPr>
              <a:t> has </a:t>
            </a:r>
            <a:r>
              <a:rPr lang="en-US" dirty="0"/>
              <a:t>adjacent</a:t>
            </a:r>
            <a:r>
              <a:rPr lang="en-US" dirty="0" smtClean="0">
                <a:sym typeface="Wingdings" panose="05000000000000000000" pitchFamily="2" charset="2"/>
              </a:rPr>
              <a:t> non terminals.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7150" y="1039715"/>
            <a:ext cx="1572768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1375" y="1484453"/>
            <a:ext cx="3509356" cy="303389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</a:t>
            </a:r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In operator precedence parsing we define following disjoint relations:</a:t>
            </a:r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9045"/>
              </p:ext>
            </p:extLst>
          </p:nvPr>
        </p:nvGraphicFramePr>
        <p:xfrm>
          <a:off x="1905000" y="261901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Relation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90631"/>
              </p:ext>
            </p:extLst>
          </p:nvPr>
        </p:nvGraphicFramePr>
        <p:xfrm>
          <a:off x="1905000" y="2989855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a&lt;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“yields precedence to”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5539"/>
              </p:ext>
            </p:extLst>
          </p:nvPr>
        </p:nvGraphicFramePr>
        <p:xfrm>
          <a:off x="1909762" y="3357519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“has the same precedence as”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1603"/>
              </p:ext>
            </p:extLst>
          </p:nvPr>
        </p:nvGraphicFramePr>
        <p:xfrm>
          <a:off x="1905000" y="3725183"/>
          <a:ext cx="6096000" cy="370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1" baseline="18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“takes precedence over” 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04886" y="3307991"/>
            <a:ext cx="228600" cy="15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&amp; associativity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943861"/>
                  </p:ext>
                </p:extLst>
              </p:nvPr>
            </p:nvGraphicFramePr>
            <p:xfrm>
              <a:off x="457200" y="1143000"/>
              <a:ext cx="8229600" cy="2685229"/>
            </p:xfrm>
            <a:graphic>
              <a:graphicData uri="http://schemas.openxmlformats.org/drawingml/2006/table">
                <a:tbl>
                  <a:tblPr/>
                  <a:tblGrid>
                    <a:gridCol w="2663825"/>
                    <a:gridCol w="2603500"/>
                    <a:gridCol w="2962275"/>
                  </a:tblGrid>
                  <a:tr h="53013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Operator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Precedence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Associative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identifier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1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-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4705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*, /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2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left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+, -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3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left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kumimoji="1" lang="en-US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4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-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943861"/>
                  </p:ext>
                </p:extLst>
              </p:nvPr>
            </p:nvGraphicFramePr>
            <p:xfrm>
              <a:off x="457200" y="1143000"/>
              <a:ext cx="8229600" cy="2685229"/>
            </p:xfrm>
            <a:graphic>
              <a:graphicData uri="http://schemas.openxmlformats.org/drawingml/2006/table">
                <a:tbl>
                  <a:tblPr/>
                  <a:tblGrid>
                    <a:gridCol w="2663825"/>
                    <a:gridCol w="2603500"/>
                    <a:gridCol w="2962275"/>
                  </a:tblGrid>
                  <a:tr h="53013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Operator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Precedence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1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Associative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identifier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1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-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4705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*, /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2</a:t>
                          </a:r>
                          <a:endParaRPr kumimoji="1" lang="en-US" altLang="zh-TW" sz="2400" b="0" i="0" u="none" strike="noStrike" kern="9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anose="02020500000000000000" pitchFamily="18" charset="-120"/>
                          </a:endParaRP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left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+, -</a:t>
                          </a:r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3</a:t>
                          </a:r>
                          <a:endParaRPr kumimoji="1" lang="en-US" altLang="zh-TW" sz="2400" b="0" i="0" u="none" strike="noStrike" kern="9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anose="02020500000000000000" pitchFamily="18" charset="-120"/>
                          </a:endParaRP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75000"/>
                            <a:buFont typeface="Wingdings" panose="05000000000000000000" pitchFamily="2" charset="2"/>
                            <a:defRPr kumimoji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left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301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686" t="-409195" r="-210069" b="-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4</a:t>
                          </a:r>
                          <a:endParaRPr kumimoji="1" lang="en-US" altLang="zh-TW" sz="2400" b="0" i="0" u="none" strike="noStrike" kern="9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anose="02020500000000000000" pitchFamily="18" charset="-120"/>
                          </a:endParaRP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TW" sz="2400" b="0" i="0" u="none" strike="noStrike" kern="9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anose="02020500000000000000" pitchFamily="18" charset="-120"/>
                            </a:rPr>
                            <a:t>-</a:t>
                          </a:r>
                        </a:p>
                      </a:txBody>
                      <a:tcPr marL="90000" marR="90000" marT="46800" marB="4680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6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0" y="102045"/>
            <a:ext cx="87630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911231"/>
                  </p:ext>
                </p:extLst>
              </p:nvPr>
            </p:nvGraphicFramePr>
            <p:xfrm>
              <a:off x="1066799" y="1219200"/>
              <a:ext cx="6673144" cy="42748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89254"/>
                    <a:gridCol w="897315"/>
                    <a:gridCol w="897315"/>
                    <a:gridCol w="897315"/>
                    <a:gridCol w="897315"/>
                    <a:gridCol w="897315"/>
                    <a:gridCol w="897315"/>
                  </a:tblGrid>
                  <a:tr h="508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35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Left operator    </a:t>
                          </a:r>
                          <a:r>
                            <a:rPr lang="en-US" sz="2350" b="1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235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Right operator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508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┤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endParaRPr lang="en-US" sz="2800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Error</a:t>
                          </a:r>
                          <a:endParaRPr lang="en-US" sz="1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 smtClean="0">
                              <a:latin typeface="+mj-lt"/>
                            </a:rPr>
                            <a:t>=</a:t>
                          </a:r>
                          <a:r>
                            <a:rPr lang="en-US" sz="1800" dirty="0" smtClean="0">
                              <a:latin typeface="Tw Cen MT" panose="020B0602020104020603" pitchFamily="34" charset="0"/>
                            </a:rPr>
                            <a:t> </a:t>
                          </a:r>
                          <a:endParaRPr lang="en-US" sz="18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911231"/>
                  </p:ext>
                </p:extLst>
              </p:nvPr>
            </p:nvGraphicFramePr>
            <p:xfrm>
              <a:off x="1066799" y="1219200"/>
              <a:ext cx="6673144" cy="42748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89254"/>
                    <a:gridCol w="897315"/>
                    <a:gridCol w="897315"/>
                    <a:gridCol w="897315"/>
                    <a:gridCol w="897315"/>
                    <a:gridCol w="897315"/>
                    <a:gridCol w="897315"/>
                  </a:tblGrid>
                  <a:tr h="508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35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Left operator    </a:t>
                          </a:r>
                          <a:r>
                            <a:rPr lang="en-US" sz="2350" b="1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235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Right operator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6578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6259" t="-84259" r="-1361" b="-499074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endParaRPr lang="en-US" sz="2800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/>
                            <a:t>Error</a:t>
                          </a:r>
                          <a:endParaRPr lang="en-US" sz="1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/>
                            <a:t>Error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 smtClean="0">
                              <a:latin typeface="+mj-lt"/>
                            </a:rPr>
                            <a:t>=</a:t>
                          </a:r>
                          <a:r>
                            <a:rPr lang="en-US" sz="1800" dirty="0" smtClean="0">
                              <a:latin typeface="Tw Cen MT" panose="020B0602020104020603" pitchFamily="34" charset="0"/>
                            </a:rPr>
                            <a:t> </a:t>
                          </a:r>
                          <a:endParaRPr lang="en-US" sz="18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883565" y="5640522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2+5+7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6332" y="5625835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2*5+7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014" y="5640979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2*(5+7)+6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9664" y="2536368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9664" y="3044368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99664" y="358502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8342" y="4087062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250" y="5685841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2+5*7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5030" y="2559629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6969" y="5656123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2*5*7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1306" y="3082797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3434" y="5626292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2*(5*7)*6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2704" y="3551973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34504" y="4095458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6332" y="5641436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2+(5+7)+6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7772" y="2541554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6332" y="5626292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2*(5+7)+6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57700" y="3046236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434" y="5626292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(2*(5+7)+6)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07772" y="3597046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2405" y="5671154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2+(5+7)+6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7765" y="2553922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5742" y="5671154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2+(5*7)+6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27986" y="3045181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5742" y="5671154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(2*(5+7)+6)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7765" y="4057781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51113" y="459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51202" y="4593821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66384" y="4577794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5808" y="2523627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98272" y="306324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29999" y="3550801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34487" y="5148357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49018" y="506245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44310" y="513668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56608" y="510131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57265" y="2523627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01945" y="303623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173262" y="4124155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57401" y="4598951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92407" y="3484195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42874" y="4028328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25808" y="4028328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32979" y="4545400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41347" y="4515889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77243" y="5034361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453101" y="3425084"/>
            <a:ext cx="99336" cy="195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744" y="5664306"/>
            <a:ext cx="3532235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d having highest priority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97574" y="5656123"/>
                <a:ext cx="4734862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┤</m:t>
                    </m:r>
                  </m:oMath>
                </a14:m>
                <a:r>
                  <a:rPr lang="en-US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having lowest priority</a:t>
                </a: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4" y="5656123"/>
                <a:ext cx="4734862" cy="533400"/>
              </a:xfrm>
              <a:prstGeom prst="rect">
                <a:avLst/>
              </a:prstGeom>
              <a:blipFill rotWithShape="0">
                <a:blip r:embed="rId3"/>
                <a:stretch>
                  <a:fillRect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250123" y="4989585"/>
            <a:ext cx="99336" cy="195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9756" y="5006210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66384" y="3462816"/>
            <a:ext cx="616180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5" grpId="0" animBg="1"/>
      <p:bldP spid="9" grpId="0" animBg="1"/>
      <p:bldP spid="10" grpId="0" animBg="1"/>
      <p:bldP spid="11" grpId="0" animBg="1"/>
      <p:bldP spid="13" grpId="0"/>
      <p:bldP spid="13" grpId="1"/>
      <p:bldP spid="14" grpId="0" animBg="1"/>
      <p:bldP spid="16" grpId="0"/>
      <p:bldP spid="16" grpId="1"/>
      <p:bldP spid="17" grpId="0" animBg="1"/>
      <p:bldP spid="18" grpId="0"/>
      <p:bldP spid="18" grpId="1"/>
      <p:bldP spid="19" grpId="0" animBg="1"/>
      <p:bldP spid="20" grpId="0" animBg="1"/>
      <p:bldP spid="21" grpId="0"/>
      <p:bldP spid="21" grpId="1"/>
      <p:bldP spid="22" grpId="0" animBg="1"/>
      <p:bldP spid="23" grpId="0"/>
      <p:bldP spid="23" grpId="1"/>
      <p:bldP spid="24" grpId="0" animBg="1"/>
      <p:bldP spid="25" grpId="0"/>
      <p:bldP spid="25" grpId="1"/>
      <p:bldP spid="26" grpId="0" animBg="1"/>
      <p:bldP spid="27" grpId="0"/>
      <p:bldP spid="27" grpId="1"/>
      <p:bldP spid="28" grpId="0" animBg="1"/>
      <p:bldP spid="29" grpId="0"/>
      <p:bldP spid="29" grpId="1"/>
      <p:bldP spid="30" grpId="0" animBg="1"/>
      <p:bldP spid="31" grpId="0"/>
      <p:bldP spid="31" grpId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0" grpId="1"/>
      <p:bldP spid="61" grpId="0"/>
      <p:bldP spid="59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grammar (</a:t>
            </a:r>
            <a:r>
              <a:rPr lang="en-US" dirty="0"/>
              <a:t>C</a:t>
            </a:r>
            <a:r>
              <a:rPr lang="en-US" dirty="0" smtClean="0"/>
              <a:t>ontext </a:t>
            </a:r>
            <a:r>
              <a:rPr lang="en-US" dirty="0"/>
              <a:t>F</a:t>
            </a:r>
            <a:r>
              <a:rPr lang="en-US" dirty="0" smtClean="0"/>
              <a:t>ree </a:t>
            </a:r>
            <a:r>
              <a:rPr lang="en-US" dirty="0"/>
              <a:t>G</a:t>
            </a:r>
            <a:r>
              <a:rPr lang="en-US" dirty="0" smtClean="0"/>
              <a:t>rammar)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23850"/>
                <a:ext cx="8763000" cy="5334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Their </a:t>
                </a:r>
                <a:r>
                  <a:rPr lang="en-US" sz="2300" dirty="0"/>
                  <a:t>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3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3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3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Where</a:t>
                </a:r>
                <a:r>
                  <a:rPr lang="en-US" sz="2300" b="1" dirty="0"/>
                  <a:t> </a:t>
                </a:r>
                <a14:m>
                  <m:oMath xmlns:m="http://schemas.openxmlformats.org/officeDocument/2006/math">
                    <m:r>
                      <a:rPr lang="en-US" sz="23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3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300" dirty="0">
                    <a:solidFill>
                      <a:srgbClr val="C00000"/>
                    </a:solidFill>
                  </a:rPr>
                  <a:t>is non terminal </a:t>
                </a:r>
                <a:r>
                  <a:rPr lang="en-US" sz="2300" dirty="0"/>
                  <a:t>and </a:t>
                </a:r>
                <a14:m>
                  <m:oMath xmlns:m="http://schemas.openxmlformats.org/officeDocument/2006/math">
                    <m:r>
                      <a:rPr lang="en-US" sz="23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3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C00000"/>
                    </a:solidFill>
                  </a:rPr>
                  <a:t>is string of terminals and non terminals</a:t>
                </a:r>
                <a:r>
                  <a:rPr lang="en-US" sz="2300" dirty="0" smtClean="0">
                    <a:solidFill>
                      <a:srgbClr val="C00000"/>
                    </a:solidFill>
                  </a:rPr>
                  <a:t>.</a:t>
                </a:r>
                <a:endParaRPr lang="en-US" sz="23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These grammars </a:t>
                </a:r>
                <a:r>
                  <a:rPr lang="en-US" sz="2300" dirty="0" smtClean="0"/>
                  <a:t>do not </a:t>
                </a:r>
                <a:r>
                  <a:rPr lang="en-US" sz="2300" dirty="0"/>
                  <a:t>impose any context requirements on derivations or </a:t>
                </a:r>
                <a:r>
                  <a:rPr lang="en-US" sz="2300" dirty="0" smtClean="0"/>
                  <a:t>reductions which </a:t>
                </a:r>
                <a:r>
                  <a:rPr lang="en-US" sz="2300" dirty="0"/>
                  <a:t>can be applied independent of its context. </a:t>
                </a:r>
                <a:endParaRPr lang="en-US" sz="23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CFGs </a:t>
                </a:r>
                <a:r>
                  <a:rPr lang="en-US" sz="2300" dirty="0"/>
                  <a:t>are </a:t>
                </a:r>
                <a:r>
                  <a:rPr lang="en-US" sz="2300" b="1" dirty="0"/>
                  <a:t>ideally suited for programming language specification</a:t>
                </a:r>
                <a:r>
                  <a:rPr lang="en-US" sz="230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Example: </a:t>
                </a:r>
                <a:r>
                  <a:rPr lang="en-US" sz="23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 </a:t>
                </a:r>
                <a:r>
                  <a:rPr lang="en-US" sz="2300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en-US" sz="23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Xa</a:t>
                </a:r>
                <a:r>
                  <a:rPr lang="en-US" sz="23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sz="23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1485900" algn="just">
                  <a:buNone/>
                </a:pPr>
                <a:r>
                  <a:rPr lang="en-US" sz="2300" dirty="0">
                    <a:solidFill>
                      <a:schemeClr val="accent1">
                        <a:lumMod val="75000"/>
                      </a:schemeClr>
                    </a:solidFill>
                  </a:rPr>
                  <a:t>X → a </a:t>
                </a:r>
              </a:p>
              <a:p>
                <a:pPr marL="0" indent="1485900" algn="just">
                  <a:buNone/>
                </a:pPr>
                <a:r>
                  <a:rPr lang="en-US" sz="2300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sz="2300" dirty="0" err="1">
                    <a:solidFill>
                      <a:schemeClr val="accent1">
                        <a:lumMod val="75000"/>
                      </a:schemeClr>
                    </a:solidFill>
                  </a:rPr>
                  <a:t>aX</a:t>
                </a:r>
                <a:r>
                  <a:rPr lang="en-US" sz="23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sz="2300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sz="23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abc</a:t>
                </a:r>
                <a:endParaRPr lang="en-US" sz="2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23850"/>
                <a:ext cx="8763000" cy="5334000"/>
              </a:xfrm>
              <a:blipFill rotWithShape="0">
                <a:blip r:embed="rId2"/>
                <a:stretch>
                  <a:fillRect l="-834" t="-457" r="-974" b="-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endParaRPr lang="en-US" dirty="0" smtClean="0"/>
              </a:p>
              <a:p>
                <a:pPr lvl="0">
                  <a:buNone/>
                </a:pPr>
                <a:r>
                  <a:rPr lang="en-US" sz="2000" b="1" dirty="0" smtClean="0"/>
                  <a:t>Assign precedence operator between terminals</a:t>
                </a:r>
              </a:p>
              <a:p>
                <a:pPr lvl="0">
                  <a:buNone/>
                </a:pPr>
                <a:r>
                  <a:rPr lang="en-US" sz="2000" b="1" dirty="0" smtClean="0"/>
                  <a:t>String:  </a:t>
                </a:r>
                <a:r>
                  <a:rPr lang="en-US" sz="2000" b="1" dirty="0" err="1" smtClean="0"/>
                  <a:t>id+id</a:t>
                </a:r>
                <a:r>
                  <a:rPr lang="en-US" sz="2000" b="1" dirty="0" smtClean="0"/>
                  <a:t>*id	</a:t>
                </a:r>
              </a:p>
              <a:p>
                <a:pPr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id+id</a:t>
                </a:r>
                <a:r>
                  <a:rPr lang="en-US" sz="2000" dirty="0" smtClean="0"/>
                  <a:t>*id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┤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err="1" smtClean="0"/>
                  <a:t>id+id</a:t>
                </a:r>
                <a:r>
                  <a:rPr lang="en-US" sz="2000" dirty="0" smtClean="0"/>
                  <a:t>*id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 </a:t>
                </a:r>
                <a:r>
                  <a:rPr lang="en-US" sz="2000" baseline="30000" dirty="0" smtClean="0"/>
                  <a:t>.</a:t>
                </a:r>
                <a:r>
                  <a:rPr lang="en-US" sz="2000" dirty="0" smtClean="0"/>
                  <a:t>&gt; +id*id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 </a:t>
                </a:r>
                <a:r>
                  <a:rPr lang="en-US" sz="2000" baseline="30000" dirty="0" smtClean="0"/>
                  <a:t>.</a:t>
                </a:r>
                <a:r>
                  <a:rPr lang="en-US" sz="2000" dirty="0" smtClean="0"/>
                  <a:t>&gt; + &lt;</a:t>
                </a:r>
                <a:r>
                  <a:rPr lang="en-US" sz="2000" baseline="30000" dirty="0" smtClean="0"/>
                  <a:t>.  </a:t>
                </a:r>
                <a:r>
                  <a:rPr lang="en-US" sz="2000" dirty="0" smtClean="0"/>
                  <a:t>id*id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 </a:t>
                </a:r>
                <a:r>
                  <a:rPr lang="en-US" sz="2000" baseline="30000" dirty="0" smtClean="0"/>
                  <a:t>.</a:t>
                </a:r>
                <a:r>
                  <a:rPr lang="en-US" sz="2000" dirty="0" smtClean="0"/>
                  <a:t>&gt; + &lt;</a:t>
                </a:r>
                <a:r>
                  <a:rPr lang="en-US" sz="2000" baseline="30000" dirty="0" smtClean="0"/>
                  <a:t>.  </a:t>
                </a:r>
                <a:r>
                  <a:rPr lang="en-US" sz="2000" dirty="0" smtClean="0"/>
                  <a:t>id</a:t>
                </a:r>
                <a:r>
                  <a:rPr lang="en-US" sz="2000" baseline="30000" dirty="0" smtClean="0"/>
                  <a:t> .</a:t>
                </a:r>
                <a:r>
                  <a:rPr lang="en-US" sz="2000" dirty="0" smtClean="0"/>
                  <a:t>&gt; *id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 </a:t>
                </a:r>
                <a:r>
                  <a:rPr lang="en-US" sz="2000" baseline="30000" dirty="0" smtClean="0"/>
                  <a:t>.</a:t>
                </a:r>
                <a:r>
                  <a:rPr lang="en-US" sz="2000" dirty="0" smtClean="0"/>
                  <a:t>&gt; + &lt;</a:t>
                </a:r>
                <a:r>
                  <a:rPr lang="en-US" sz="2000" baseline="30000" dirty="0" smtClean="0"/>
                  <a:t>.  </a:t>
                </a:r>
                <a:r>
                  <a:rPr lang="en-US" sz="2000" dirty="0" smtClean="0"/>
                  <a:t>id</a:t>
                </a:r>
                <a:r>
                  <a:rPr lang="en-US" sz="2000" baseline="30000" dirty="0" smtClean="0"/>
                  <a:t> .</a:t>
                </a:r>
                <a:r>
                  <a:rPr lang="en-US" sz="2000" dirty="0" smtClean="0"/>
                  <a:t>&gt; *&lt;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├</a:t>
                </a:r>
                <a:r>
                  <a:rPr lang="en-US" sz="2000" dirty="0" smtClean="0"/>
                  <a:t> 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 </a:t>
                </a:r>
                <a:r>
                  <a:rPr lang="en-US" sz="2000" baseline="30000" dirty="0" smtClean="0"/>
                  <a:t>.</a:t>
                </a:r>
                <a:r>
                  <a:rPr lang="en-US" sz="2000" dirty="0" smtClean="0"/>
                  <a:t>&gt; + &lt;</a:t>
                </a:r>
                <a:r>
                  <a:rPr lang="en-US" sz="2000" baseline="30000" dirty="0" smtClean="0"/>
                  <a:t>.  </a:t>
                </a:r>
                <a:r>
                  <a:rPr lang="en-US" sz="2000" dirty="0" smtClean="0"/>
                  <a:t>id</a:t>
                </a:r>
                <a:r>
                  <a:rPr lang="en-US" sz="2000" baseline="30000" dirty="0" smtClean="0"/>
                  <a:t> .</a:t>
                </a:r>
                <a:r>
                  <a:rPr lang="en-US" sz="2000" dirty="0" smtClean="0"/>
                  <a:t>&gt; *&lt;</a:t>
                </a:r>
                <a:r>
                  <a:rPr lang="en-US" sz="2000" baseline="30000" dirty="0" smtClean="0"/>
                  <a:t>. </a:t>
                </a:r>
                <a:r>
                  <a:rPr lang="en-US" sz="2000" dirty="0" smtClean="0"/>
                  <a:t>id</a:t>
                </a:r>
                <a:r>
                  <a:rPr lang="en-US" sz="2000" baseline="30000" dirty="0" smtClean="0"/>
                  <a:t> .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┤</m:t>
                    </m:r>
                  </m:oMath>
                </a14:m>
                <a:endParaRPr lang="en-US" sz="2000" dirty="0" smtClean="0"/>
              </a:p>
              <a:p>
                <a:pPr lvl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04800" y="2667000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" y="3089609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8260" y="3453781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85460" y="3863255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2660" y="4278576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74940" y="4703474"/>
            <a:ext cx="3352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37752"/>
                  </p:ext>
                </p:extLst>
              </p:nvPr>
            </p:nvGraphicFramePr>
            <p:xfrm>
              <a:off x="5175504" y="1981200"/>
              <a:ext cx="3777996" cy="415645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1020"/>
                    <a:gridCol w="539496"/>
                    <a:gridCol w="539496"/>
                    <a:gridCol w="539496"/>
                    <a:gridCol w="539496"/>
                    <a:gridCol w="539496"/>
                    <a:gridCol w="539496"/>
                  </a:tblGrid>
                  <a:tr h="508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35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L.H.S.</a:t>
                          </a:r>
                          <a:endParaRPr lang="en-US" sz="235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R.H.S.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52120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┤</m:t>
                                </m:r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w Cen MT" panose="020B0602020104020603" pitchFamily="34" charset="0"/>
                            </a:rPr>
                            <a:t>=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latin typeface="Tw Cen MT" panose="020B0602020104020603" pitchFamily="34" charset="0"/>
                            </a:rPr>
                            <a:t>=</a:t>
                          </a:r>
                          <a:r>
                            <a:rPr lang="en-US" sz="1800" dirty="0" smtClean="0">
                              <a:latin typeface="Tw Cen MT" panose="020B0602020104020603" pitchFamily="34" charset="0"/>
                            </a:rPr>
                            <a:t> </a:t>
                          </a:r>
                          <a:endParaRPr lang="en-US" sz="18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37752"/>
                  </p:ext>
                </p:extLst>
              </p:nvPr>
            </p:nvGraphicFramePr>
            <p:xfrm>
              <a:off x="5175504" y="1981200"/>
              <a:ext cx="3777996" cy="415645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1020"/>
                    <a:gridCol w="539496"/>
                    <a:gridCol w="539496"/>
                    <a:gridCol w="539496"/>
                    <a:gridCol w="539496"/>
                    <a:gridCol w="539496"/>
                    <a:gridCol w="539496"/>
                  </a:tblGrid>
                  <a:tr h="508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35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L.H.S.</a:t>
                          </a:r>
                          <a:endParaRPr lang="en-US" sz="235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R.H.S.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52120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i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8876" t="-105814" r="-2247" b="-630233"/>
                          </a:stretch>
                        </a:blipFill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+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*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w Cen MT" panose="020B0602020104020603" pitchFamily="34" charset="0"/>
                            </a:rPr>
                            <a:t>=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  <a:endParaRPr lang="en-US" sz="2800" b="1" dirty="0"/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id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20000" dirty="0" smtClean="0"/>
                            <a:t>.</a:t>
                          </a:r>
                          <a:r>
                            <a:rPr lang="en-US" sz="2800" b="1" dirty="0" smtClean="0"/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baseline="20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rgbClr val="C00000"/>
                              </a:solidFill>
                              <a:sym typeface="Webdings" panose="05030102010509060703" pitchFamily="18" charset="2"/>
                            </a:rPr>
                            <a:t>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baseline="0" dirty="0" smtClean="0"/>
                            <a:t>&lt;</a:t>
                          </a:r>
                          <a:r>
                            <a:rPr lang="en-US" sz="2800" b="1" baseline="20000" dirty="0" smtClean="0"/>
                            <a:t>.</a:t>
                          </a:r>
                          <a:endParaRPr lang="en-US" sz="2800" b="1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latin typeface="Tw Cen MT" panose="020B0602020104020603" pitchFamily="34" charset="0"/>
                            </a:rPr>
                            <a:t>=</a:t>
                          </a:r>
                          <a:r>
                            <a:rPr lang="en-US" sz="1800" dirty="0" smtClean="0">
                              <a:latin typeface="Tw Cen MT" panose="020B0602020104020603" pitchFamily="34" charset="0"/>
                            </a:rPr>
                            <a:t> </a:t>
                          </a:r>
                          <a:endParaRPr lang="en-US" sz="18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190500" y="1161190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Parse the string using precedence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61944" y="4059428"/>
            <a:ext cx="99336" cy="195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28744" y="5606142"/>
            <a:ext cx="99336" cy="195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0013022"/>
                  </p:ext>
                </p:extLst>
              </p:nvPr>
            </p:nvGraphicFramePr>
            <p:xfrm>
              <a:off x="304800" y="2242452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+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*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0013022"/>
                  </p:ext>
                </p:extLst>
              </p:nvPr>
            </p:nvGraphicFramePr>
            <p:xfrm>
              <a:off x="304800" y="2242452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0" t="-13187" r="-169011" b="-25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16860" y="256132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96985" y="266565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2799924"/>
                  </p:ext>
                </p:extLst>
              </p:nvPr>
            </p:nvGraphicFramePr>
            <p:xfrm>
              <a:off x="304800" y="2789920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 +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*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2799924"/>
                  </p:ext>
                </p:extLst>
              </p:nvPr>
            </p:nvGraphicFramePr>
            <p:xfrm>
              <a:off x="304800" y="2789920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80" t="-13187" r="-169011" b="-25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5587635"/>
                  </p:ext>
                </p:extLst>
              </p:nvPr>
            </p:nvGraphicFramePr>
            <p:xfrm>
              <a:off x="304800" y="3337388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 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 + F *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5587635"/>
                  </p:ext>
                </p:extLst>
              </p:nvPr>
            </p:nvGraphicFramePr>
            <p:xfrm>
              <a:off x="304800" y="3337388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80" t="-14286" r="-169011" b="-25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Handle id is obtained between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</a:p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Reduce this by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0336558"/>
                  </p:ext>
                </p:extLst>
              </p:nvPr>
            </p:nvGraphicFramePr>
            <p:xfrm>
              <a:off x="304800" y="3884856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 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 + F * 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 appropriate reductions of all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nonterminals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0336558"/>
                  </p:ext>
                </p:extLst>
              </p:nvPr>
            </p:nvGraphicFramePr>
            <p:xfrm>
              <a:off x="304800" y="3884856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80" t="-21311" r="-1690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Perform appropriate reductions of all </a:t>
                          </a:r>
                          <a:r>
                            <a:rPr lang="en-US" sz="1800" b="0" kern="120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nonterminals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83560" y="310802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883560" y="321852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3624" y="3654736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284598" y="377900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586662"/>
                  </p:ext>
                </p:extLst>
              </p:nvPr>
            </p:nvGraphicFramePr>
            <p:xfrm>
              <a:off x="304800" y="4251788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E + T * 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 all non terminals.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586662"/>
                  </p:ext>
                </p:extLst>
              </p:nvPr>
            </p:nvGraphicFramePr>
            <p:xfrm>
              <a:off x="304800" y="4251788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80" t="-21311" r="-1690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Remove all non terminals.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27116"/>
                  </p:ext>
                </p:extLst>
              </p:nvPr>
            </p:nvGraphicFramePr>
            <p:xfrm>
              <a:off x="294863" y="4618716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+  *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Place relation between  operators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27116"/>
                  </p:ext>
                </p:extLst>
              </p:nvPr>
            </p:nvGraphicFramePr>
            <p:xfrm>
              <a:off x="294863" y="4618716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90" t="-19672" r="-1690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Place relation between  operators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359520"/>
                  </p:ext>
                </p:extLst>
              </p:nvPr>
            </p:nvGraphicFramePr>
            <p:xfrm>
              <a:off x="304800" y="4985652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* &gt;</a:t>
                          </a:r>
                          <a:r>
                            <a:rPr lang="en-US" sz="18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* operator is surrounded by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&gt;. This indicates * becomes handle so reduce by T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T*F.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359520"/>
                  </p:ext>
                </p:extLst>
              </p:nvPr>
            </p:nvGraphicFramePr>
            <p:xfrm>
              <a:off x="304800" y="4985652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380" t="-13187" r="-169011" b="-25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* operator is surrounded by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&gt;. This indicates * becomes handle so reduce by T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T*F.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400000"/>
                  </p:ext>
                </p:extLst>
              </p:nvPr>
            </p:nvGraphicFramePr>
            <p:xfrm>
              <a:off x="304800" y="5535468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&lt;</a:t>
                          </a:r>
                          <a:r>
                            <a:rPr lang="en-US" sz="1800" b="0" kern="1200" baseline="300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&gt;</a:t>
                          </a:r>
                          <a:r>
                            <a:rPr lang="en-US" sz="18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 becomes handle. Hence reduce by E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E+T. </a:t>
                          </a:r>
                        </a:p>
                        <a:p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400000"/>
                  </p:ext>
                </p:extLst>
              </p:nvPr>
            </p:nvGraphicFramePr>
            <p:xfrm>
              <a:off x="304800" y="5535468"/>
              <a:ext cx="8610600" cy="54864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80" t="-15385" r="-16901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 becomes handle. Hence reduce by E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8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E+T. </a:t>
                          </a:r>
                        </a:p>
                        <a:p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942536" y="5298700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914400" y="542296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6983" y="5845004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553035" y="5969268"/>
            <a:ext cx="533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496600"/>
                  </p:ext>
                </p:extLst>
              </p:nvPr>
            </p:nvGraphicFramePr>
            <p:xfrm>
              <a:off x="304800" y="6080588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0905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├</a:t>
                          </a:r>
                          <a:r>
                            <a:rPr lang="en-US" sz="1800" b="0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┤</m:t>
                              </m:r>
                            </m:oMath>
                          </a14:m>
                          <a:endParaRPr lang="en-US" sz="18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Parsing Done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496600"/>
                  </p:ext>
                </p:extLst>
              </p:nvPr>
            </p:nvGraphicFramePr>
            <p:xfrm>
              <a:off x="304800" y="6080588"/>
              <a:ext cx="8610600" cy="36576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3207871"/>
                    <a:gridCol w="5402729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80" t="-21311" r="-169011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800" b="0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Parsing Done</a:t>
                          </a:r>
                          <a:endParaRPr lang="en-US" sz="18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ectangle 26"/>
          <p:cNvSpPr/>
          <p:nvPr/>
        </p:nvSpPr>
        <p:spPr>
          <a:xfrm>
            <a:off x="3612867" y="2291133"/>
            <a:ext cx="5081125" cy="48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12867" y="2841172"/>
            <a:ext cx="5081125" cy="47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2368" y="3380015"/>
            <a:ext cx="5081125" cy="481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23573" y="3932428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12870" y="4296740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87485" y="4660006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23573" y="5027533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87170" y="5572587"/>
            <a:ext cx="5081125" cy="470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81875" y="6136294"/>
            <a:ext cx="5081125" cy="26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441" y="935765"/>
            <a:ext cx="5791200" cy="30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Parse the string using precedence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able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008" y="1211579"/>
            <a:ext cx="6392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Scan the input string until first </a:t>
            </a:r>
            <a:r>
              <a:rPr lang="en-US" baseline="30000" dirty="0"/>
              <a:t>.</a:t>
            </a:r>
            <a:r>
              <a:rPr lang="en-US" dirty="0"/>
              <a:t>&gt; 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Scan backward until &lt;</a:t>
            </a:r>
            <a:r>
              <a:rPr lang="en-US" baseline="30000" dirty="0"/>
              <a:t>. </a:t>
            </a:r>
            <a:r>
              <a:rPr lang="en-US" dirty="0"/>
              <a:t>is encountered.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handle is string between &lt;</a:t>
            </a:r>
            <a:r>
              <a:rPr lang="en-US" baseline="30000" dirty="0"/>
              <a:t>. </a:t>
            </a:r>
            <a:r>
              <a:rPr lang="en-US" dirty="0"/>
              <a:t>and  </a:t>
            </a:r>
            <a:r>
              <a:rPr lang="en-US" baseline="30000" dirty="0" smtClean="0"/>
              <a:t>.</a:t>
            </a:r>
            <a:r>
              <a:rPr lang="en-US" dirty="0" smtClean="0"/>
              <a:t>&gt;.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70168" y="1038579"/>
            <a:ext cx="1937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E+T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T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T*F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F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 smtClean="0"/>
              <a:t>Example: Operator precedence parsing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0" y="1211579"/>
            <a:ext cx="1307568" cy="1079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137852" y="4498863"/>
            <a:ext cx="1981200" cy="1321971"/>
          </a:xfrm>
          <a:prstGeom prst="wedgeRoundRectCallout">
            <a:avLst>
              <a:gd name="adj1" fmla="val -48505"/>
              <a:gd name="adj2" fmla="val -6757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F+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b="1" dirty="0">
                <a:solidFill>
                  <a:schemeClr val="tx1"/>
                </a:solidFill>
              </a:rPr>
              <a:t>*F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</a:rPr>
              <a:t>+T*F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</a:rPr>
              <a:t>+T*F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E+T*F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14" grpId="0" animBg="1"/>
      <p:bldP spid="14" grpId="1" animBg="1"/>
      <p:bldP spid="14" grpId="2" uiExpand="1" build="allAtOnce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processor 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processor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85" y="1035000"/>
            <a:ext cx="8763000" cy="53340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The two widely used language processor development tools are the lexical analyzer generator LEX and the parser generator </a:t>
            </a:r>
            <a:r>
              <a:rPr lang="en-US" sz="2200" dirty="0" smtClean="0"/>
              <a:t>YACC.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input to these tools are specifications of the lexical and syntactic constructs of a programming language </a:t>
            </a:r>
            <a:r>
              <a:rPr lang="en-US" sz="2200" dirty="0" smtClean="0"/>
              <a:t>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Figure </a:t>
            </a:r>
            <a:r>
              <a:rPr lang="en-US" sz="2200" dirty="0"/>
              <a:t>shows a schematic for developing the analysis phase of a compiler for language L by using LEX and YACC.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4550" y="3812600"/>
            <a:ext cx="5162550" cy="2505075"/>
          </a:xfrm>
          <a:prstGeom prst="rect">
            <a:avLst/>
          </a:prstGeom>
        </p:spPr>
      </p:sp>
      <p:sp>
        <p:nvSpPr>
          <p:cNvPr id="6" name="Rectangle 5"/>
          <p:cNvSpPr/>
          <p:nvPr/>
        </p:nvSpPr>
        <p:spPr>
          <a:xfrm>
            <a:off x="5393203" y="4268686"/>
            <a:ext cx="1419225" cy="1411246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128"/>
          <p:cNvSpPr txBox="1"/>
          <p:nvPr/>
        </p:nvSpPr>
        <p:spPr>
          <a:xfrm>
            <a:off x="6182809" y="4778906"/>
            <a:ext cx="429599" cy="36258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IR</a:t>
            </a:r>
            <a:r>
              <a:rPr lang="en-US" baseline="-25000" dirty="0" err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lex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6102815" y="4017993"/>
            <a:ext cx="1" cy="25069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28"/>
          <p:cNvSpPr txBox="1"/>
          <p:nvPr/>
        </p:nvSpPr>
        <p:spPr>
          <a:xfrm>
            <a:off x="5578941" y="5115435"/>
            <a:ext cx="1092835" cy="362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Parser</a:t>
            </a:r>
            <a:endParaRPr lang="en-US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128"/>
          <p:cNvSpPr txBox="1"/>
          <p:nvPr/>
        </p:nvSpPr>
        <p:spPr>
          <a:xfrm>
            <a:off x="5578941" y="4497285"/>
            <a:ext cx="1092835" cy="342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Scanner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125359" y="4840185"/>
            <a:ext cx="0" cy="25717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2815" y="5679932"/>
            <a:ext cx="0" cy="25717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8"/>
          <p:cNvSpPr txBox="1"/>
          <p:nvPr/>
        </p:nvSpPr>
        <p:spPr>
          <a:xfrm>
            <a:off x="3772978" y="4515993"/>
            <a:ext cx="1092835" cy="248625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LEX</a:t>
            </a:r>
            <a:endParaRPr lang="en-US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 Box 128"/>
          <p:cNvSpPr txBox="1"/>
          <p:nvPr/>
        </p:nvSpPr>
        <p:spPr>
          <a:xfrm>
            <a:off x="3758701" y="5191636"/>
            <a:ext cx="1092835" cy="248285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YACC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65813" y="4659208"/>
            <a:ext cx="52739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51536" y="5315461"/>
            <a:ext cx="52705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54333" y="4630297"/>
            <a:ext cx="52705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1280150" y="4396854"/>
            <a:ext cx="2008648" cy="41055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Lexical Specification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 Box 128"/>
          <p:cNvSpPr txBox="1"/>
          <p:nvPr/>
        </p:nvSpPr>
        <p:spPr>
          <a:xfrm>
            <a:off x="1051551" y="5113190"/>
            <a:ext cx="2408698" cy="4102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Syntax Specification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128"/>
          <p:cNvSpPr txBox="1"/>
          <p:nvPr/>
        </p:nvSpPr>
        <p:spPr>
          <a:xfrm>
            <a:off x="5305727" y="3750318"/>
            <a:ext cx="2039325" cy="2676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Source Program in L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 Box 128"/>
          <p:cNvSpPr txBox="1"/>
          <p:nvPr/>
        </p:nvSpPr>
        <p:spPr>
          <a:xfrm>
            <a:off x="4655125" y="5958448"/>
            <a:ext cx="2934192" cy="41055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Intermediate representation </a:t>
            </a:r>
            <a:r>
              <a:rPr lang="en-US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or Target code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2255338" y="4579160"/>
            <a:ext cx="185611" cy="2135988"/>
          </a:xfrm>
          <a:prstGeom prst="rightBrace">
            <a:avLst>
              <a:gd name="adj1" fmla="val 15112"/>
              <a:gd name="adj2" fmla="val 50000"/>
            </a:avLst>
          </a:prstGeom>
          <a:ln w="2540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 Box 128"/>
          <p:cNvSpPr txBox="1"/>
          <p:nvPr/>
        </p:nvSpPr>
        <p:spPr>
          <a:xfrm>
            <a:off x="1399213" y="5802211"/>
            <a:ext cx="2027698" cy="4206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Specification of L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52629" y="5329749"/>
            <a:ext cx="52705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input to LEX consists of two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component is a specification of strings that represents the lexical units in L.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specification is in the form of regular expressions.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second component is a specification of semantic actions that are aimed at building the intermediate representation.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intermediated representation produced by a scanner would consist of a set of tables of lexical units and a sequence of tokens for the lexical units occurring in a source statement.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scanner generated by LEX would be invoked by a parser whenever the parser needs the next token.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Accordingly</a:t>
            </a:r>
            <a:r>
              <a:rPr lang="en-US" dirty="0"/>
              <a:t>, each semantic action would perform some table building actions and return a single token.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parser would operate as follows: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a shift action, it would invoke the scanner to obtain the next token and continue the parse by using that token. While performing a reduce action in accordance with a production, it would perform the semantic action associated with that production.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semantic actions associated with productions achieve building of an intermediate representation or target code as follows: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nonterminal symbol in the parser has an attribute.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semantic action associated with a production can access attributes of nonterminal symbols used in that </a:t>
            </a:r>
            <a:r>
              <a:rPr lang="en-US" dirty="0" smtClean="0"/>
              <a:t>production - a </a:t>
            </a:r>
            <a:r>
              <a:rPr lang="en-US" dirty="0"/>
              <a:t>symbol '$n' in the semantic action, where n is an integer, designates the attribute of the n</a:t>
            </a:r>
            <a:r>
              <a:rPr lang="en-US" baseline="30000" dirty="0"/>
              <a:t>th</a:t>
            </a:r>
            <a:r>
              <a:rPr lang="en-US" dirty="0"/>
              <a:t> nonterminal symbol in the RHS of the production and the symbol '$$' designates the attribute of the LHS nonterminal symbol of the production.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semantic action uses the values of these attributes for building the intermediate representation or target code. </a:t>
            </a:r>
          </a:p>
        </p:txBody>
      </p:sp>
    </p:spTree>
    <p:extLst>
      <p:ext uri="{BB962C8B-B14F-4D97-AF65-F5344CB8AC3E}">
        <p14:creationId xmlns:p14="http://schemas.microsoft.com/office/powerpoint/2010/main" val="36877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Unit - 6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Type 3 grammar (</a:t>
            </a:r>
            <a:r>
              <a:rPr lang="en-US" dirty="0"/>
              <a:t>L</a:t>
            </a:r>
            <a:r>
              <a:rPr lang="en-US" dirty="0" smtClean="0"/>
              <a:t>inear or Regular grammar)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bIns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Their </a:t>
                </a:r>
                <a:r>
                  <a:rPr lang="en-US" sz="2200" dirty="0"/>
                  <a:t>productions are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2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𝒕𝑩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200" dirty="0" smtClean="0"/>
                  <a:t>	or	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2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𝑩𝒕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solidFill>
                      <a:srgbClr val="C00000"/>
                    </a:solidFill>
                  </a:rPr>
                  <a:t>are non terminals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 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is terminal</a:t>
                </a:r>
                <a:r>
                  <a:rPr lang="en-US" sz="2200" dirty="0" smtClean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specific form of the RHS alternatives - namely a single terminal symbol or a string containing a single terminal </a:t>
                </a:r>
                <a:r>
                  <a:rPr lang="en-US" sz="2200" dirty="0" smtClean="0"/>
                  <a:t>and </a:t>
                </a:r>
                <a:r>
                  <a:rPr lang="en-US" sz="2200" dirty="0"/>
                  <a:t>a single </a:t>
                </a:r>
                <a:r>
                  <a:rPr lang="en-US" sz="2200" dirty="0" smtClean="0"/>
                  <a:t>nonterminal.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However</a:t>
                </a:r>
                <a:r>
                  <a:rPr lang="en-US" sz="2200" dirty="0"/>
                  <a:t>, the nature of the productions restricts the expressive power of these grammars, e.g., nesting of constructs or matching of parentheses cannot be specified using such productions.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Hence </a:t>
                </a:r>
                <a:r>
                  <a:rPr lang="en-US" sz="2200" dirty="0"/>
                  <a:t>the use of Type-3 productions is </a:t>
                </a:r>
                <a:r>
                  <a:rPr lang="en-US" sz="2200" b="1" dirty="0"/>
                  <a:t>restricted to the specification of lexical units, e.g., identifiers, constants, labels, </a:t>
                </a:r>
                <a:r>
                  <a:rPr lang="en-US" sz="2200" dirty="0"/>
                  <a:t>etc.</a:t>
                </a:r>
                <a:r>
                  <a:rPr lang="en-US" sz="2200" b="1" dirty="0"/>
                  <a:t>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Example: </a:t>
                </a:r>
                <a:r>
                  <a:rPr lang="es-ES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 </a:t>
                </a:r>
                <a:r>
                  <a:rPr lang="es-ES" sz="2200" dirty="0">
                    <a:solidFill>
                      <a:schemeClr val="accent1">
                        <a:lumMod val="75000"/>
                      </a:schemeClr>
                    </a:solidFill>
                  </a:rPr>
                  <a:t>→ a | </a:t>
                </a:r>
                <a:r>
                  <a:rPr lang="es-ES" sz="2200" dirty="0" err="1">
                    <a:solidFill>
                      <a:schemeClr val="accent1">
                        <a:lumMod val="75000"/>
                      </a:schemeClr>
                    </a:solidFill>
                  </a:rPr>
                  <a:t>aY</a:t>
                </a:r>
                <a:endParaRPr lang="es-ES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1425575" algn="just">
                  <a:buNone/>
                </a:pPr>
                <a:r>
                  <a:rPr lang="es-ES" sz="2200" dirty="0">
                    <a:solidFill>
                      <a:schemeClr val="accent1">
                        <a:lumMod val="75000"/>
                      </a:schemeClr>
                    </a:solidFill>
                  </a:rPr>
                  <a:t>Y → b</a:t>
                </a:r>
                <a:endParaRPr lang="en-US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34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</a:t>
            </a:r>
            <a:r>
              <a:rPr lang="en-US" dirty="0"/>
              <a:t>of </a:t>
            </a:r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62083" y="1067768"/>
            <a:ext cx="5340096" cy="5340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0723" y="1630124"/>
            <a:ext cx="4242816" cy="4242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9363" y="2178764"/>
            <a:ext cx="3118104" cy="3118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26291" y="2712164"/>
            <a:ext cx="2011680" cy="201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Type 3 (Regular)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4930" y="1392989"/>
            <a:ext cx="2497222" cy="89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</a:t>
            </a:r>
            <a:r>
              <a:rPr lang="en-US" b="1" dirty="0" smtClean="0">
                <a:solidFill>
                  <a:srgbClr val="C00000"/>
                </a:solidFill>
              </a:rPr>
              <a:t>0(Phrase structure)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0539" y="1901787"/>
            <a:ext cx="2584104" cy="159926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1(Context sensitive)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2439" y="2486579"/>
            <a:ext cx="2584104" cy="19262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</a:t>
            </a:r>
            <a:r>
              <a:rPr lang="en-US" b="1" dirty="0" smtClean="0">
                <a:solidFill>
                  <a:srgbClr val="C00000"/>
                </a:solidFill>
              </a:rPr>
              <a:t>2(Context free)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Grammar :</a:t>
                </a:r>
              </a:p>
              <a:p>
                <a:pPr marL="0" indent="0" defTabSz="34290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 defTabSz="342900">
                  <a:buNone/>
                </a:pPr>
                <a:endParaRPr lang="en-US" dirty="0" smtClean="0"/>
              </a:p>
              <a:p>
                <a:pPr marL="0" indent="0" defTabSz="342900">
                  <a:buNone/>
                </a:pPr>
                <a:r>
                  <a:rPr lang="en-US" dirty="0" smtClean="0"/>
                  <a:t>&lt;</a:t>
                </a:r>
                <a:r>
                  <a:rPr lang="en-US" dirty="0"/>
                  <a:t>Noun Phrase</a:t>
                </a:r>
                <a:r>
                  <a:rPr lang="en-US" dirty="0" smtClean="0"/>
                  <a:t>&gt;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&lt;</a:t>
                </a:r>
                <a:r>
                  <a:rPr lang="en-US" dirty="0"/>
                  <a:t>Article&gt; &lt;Noun&gt;</a:t>
                </a:r>
              </a:p>
              <a:p>
                <a:pPr marL="0" indent="1885950" defTabSz="269875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	</a:t>
                </a:r>
                <a:r>
                  <a:rPr lang="en-US" dirty="0" smtClean="0"/>
                  <a:t>the &lt;</a:t>
                </a:r>
                <a:r>
                  <a:rPr lang="en-US" dirty="0"/>
                  <a:t>Noun&gt;</a:t>
                </a:r>
              </a:p>
              <a:p>
                <a:pPr marL="0" indent="1885950" defTabSz="269875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	</a:t>
                </a:r>
                <a:r>
                  <a:rPr lang="en-US" dirty="0" smtClean="0"/>
                  <a:t>the </a:t>
                </a:r>
                <a:r>
                  <a:rPr lang="en-US" dirty="0"/>
                  <a:t>boy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production P</a:t>
                </a:r>
                <a:r>
                  <a:rPr lang="en-US" baseline="-25000" dirty="0"/>
                  <a:t>1</a:t>
                </a:r>
                <a:r>
                  <a:rPr lang="en-US" dirty="0"/>
                  <a:t> of grammar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of the form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 a string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replacement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constitutes a derivation according to production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There are two types of derivation: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Leftmost derivation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Rightmost derivation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14" r="-1043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26525" y="997696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&lt;Noun Phrase&gt;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&lt;Article&gt;&lt;Noun&gt;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Article&gt;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 | an | the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Noun&gt;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boy | apple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78975" y="3196247"/>
            <a:ext cx="1066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81350" y="2739047"/>
            <a:ext cx="1066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Programming language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Classification of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Ambiguity in </a:t>
            </a:r>
            <a:r>
              <a:rPr lang="en-US" dirty="0" err="1" smtClean="0"/>
              <a:t>grammatic</a:t>
            </a:r>
            <a:r>
              <a:rPr lang="en-US" dirty="0" smtClean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Parsing &amp; classification of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Top down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Bottom up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Language processor development tools (LEX, YACC)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 Leftmost derivation </a:t>
            </a:r>
            <a:endParaRPr lang="en-IN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replaced</a:t>
                </a:r>
                <a:r>
                  <a:rPr lang="en-US" dirty="0" smtClean="0"/>
                  <a:t>.</a:t>
                </a:r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	</a:t>
                </a: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Output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string: </a:t>
                </a: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a*a-a</a:t>
                </a:r>
                <a:endParaRPr lang="en-IN" b="1" dirty="0" smtClean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defTabSz="631825">
                  <a:buNone/>
                </a:pPr>
                <a:endParaRPr lang="en-IN" dirty="0" smtClean="0"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 smtClean="0">
                    <a:sym typeface="Wingdings" pitchFamily="2" charset="2"/>
                  </a:rPr>
                  <a:t>		S</a:t>
                </a:r>
              </a:p>
              <a:p>
                <a:pPr defTabSz="3492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S*S</a:t>
                </a:r>
                <a:r>
                  <a:rPr lang="en-IN" dirty="0" smtClean="0">
                    <a:sym typeface="Wingdings" pitchFamily="2" charset="2"/>
                  </a:rPr>
                  <a:t>-S</a:t>
                </a:r>
              </a:p>
              <a:p>
                <a:pPr defTabSz="3492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*S-S</a:t>
                </a:r>
              </a:p>
              <a:p>
                <a:pPr>
                  <a:buNone/>
                  <a:tabLst>
                    <a:tab pos="349250" algn="l"/>
                  </a:tabLst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 smtClean="0">
                    <a:sym typeface="Wingdings" pitchFamily="2" charset="2"/>
                  </a:rPr>
                  <a:t>a*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 smtClean="0">
                    <a:sym typeface="Wingdings" pitchFamily="2" charset="2"/>
                  </a:rPr>
                  <a:t>	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 smtClean="0">
                    <a:sym typeface="Wingdings" pitchFamily="2" charset="2"/>
                  </a:rPr>
                  <a:t>a*a-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endParaRPr lang="en-IN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  <a:blipFill rotWithShape="0">
                <a:blip r:embed="rId3"/>
                <a:stretch>
                  <a:fillRect l="-904" t="-457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553200" y="527360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7150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715000" y="4124342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486400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86600" y="4520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505230" y="4480009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20000">
            <a:off x="7301132" y="4109611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2804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52797" y="5369530"/>
            <a:ext cx="3648405" cy="108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838200" y="391252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38200" y="4436762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2910" y="490385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84760" y="538615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1906028" y="4292591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Parse tree represents the structure of derivation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7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 Rightmost derivation </a:t>
            </a:r>
            <a:endParaRPr lang="en-IN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right </a:t>
                </a:r>
                <a:r>
                  <a:rPr lang="en-US" dirty="0"/>
                  <a:t>most derivation if at every step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right </a:t>
                </a:r>
                <a:r>
                  <a:rPr lang="en-US" dirty="0">
                    <a:solidFill>
                      <a:srgbClr val="C00000"/>
                    </a:solidFill>
                  </a:rPr>
                  <a:t>most non terminal </a:t>
                </a:r>
                <a:r>
                  <a:rPr lang="en-US" dirty="0"/>
                  <a:t>is replaced</a:t>
                </a:r>
                <a:r>
                  <a:rPr lang="en-US" dirty="0" smtClean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is all called canonical derivation.</a:t>
                </a:r>
                <a:endParaRPr lang="en-IN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 	Output string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: a*a-a</a:t>
                </a:r>
              </a:p>
              <a:p>
                <a:pPr defTabSz="285750">
                  <a:buNone/>
                </a:pPr>
                <a:r>
                  <a:rPr lang="en-IN" dirty="0" smtClean="0">
                    <a:sym typeface="Wingdings" pitchFamily="2" charset="2"/>
                  </a:rPr>
                  <a:t>		S</a:t>
                </a:r>
              </a:p>
              <a:p>
                <a:pPr marL="285750" indent="-228600" defTabSz="11430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 smtClean="0">
                    <a:sym typeface="Wingdings" pitchFamily="2" charset="2"/>
                  </a:rPr>
                  <a:t>S*</a:t>
                </a:r>
                <a:r>
                  <a:rPr lang="en-IN" b="1" dirty="0" smtClean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 smtClean="0">
                    <a:sym typeface="Wingdings" pitchFamily="2" charset="2"/>
                  </a:rPr>
                  <a:t>S*S-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dirty="0" smtClean="0">
                    <a:sym typeface="Wingdings" pitchFamily="2" charset="2"/>
                  </a:rPr>
                  <a:t>S*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 smtClean="0">
                    <a:sym typeface="Wingdings" pitchFamily="2" charset="2"/>
                  </a:rPr>
                  <a:t>		</a:t>
                </a:r>
                <a:r>
                  <a:rPr lang="en-IN" dirty="0">
                    <a:sym typeface="Wingdings" pitchFamily="2" charset="2"/>
                  </a:rPr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</a:t>
                </a:r>
                <a:r>
                  <a:rPr lang="en-IN" b="1" dirty="0" smtClean="0">
                    <a:sym typeface="Wingdings" pitchFamily="2" charset="2"/>
                  </a:rPr>
                  <a:t>a</a:t>
                </a:r>
                <a:r>
                  <a:rPr lang="en-IN" dirty="0" smtClean="0">
                    <a:sym typeface="Wingdings" pitchFamily="2" charset="2"/>
                  </a:rPr>
                  <a:t>*a-a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083515"/>
                <a:ext cx="8763000" cy="5334000"/>
              </a:xfrm>
              <a:blipFill rotWithShape="0">
                <a:blip r:embed="rId3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248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567488" y="528789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19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886720" y="4929206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781800" y="4123684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658120" y="533878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5031" y="45005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563844" y="4566160"/>
            <a:ext cx="1509932" cy="429064"/>
            <a:chOff x="5486400" y="3533336"/>
            <a:chExt cx="1509932" cy="429064"/>
          </a:xfrm>
        </p:grpSpPr>
        <p:sp>
          <p:nvSpPr>
            <p:cNvPr id="32" name="Rectangle 31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91324" y="4943494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9563" y="4113086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70" y="5979996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43330" y="5658662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125708" y="38862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373358" y="437868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3371" y="484681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39956" y="534708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43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74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leftmost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derivation and draw parse tree.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 defTabSz="465138">
              <a:buNone/>
            </a:pPr>
            <a:r>
              <a:rPr lang="en-US" dirty="0" smtClean="0"/>
              <a:t>	S</a:t>
            </a:r>
            <a:r>
              <a:rPr lang="en-US" dirty="0" smtClean="0"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A0A |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string: 1001. 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rightmost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derivation and draw parse tree.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 : id + id * id. </a:t>
            </a:r>
          </a:p>
          <a:p>
            <a:pPr mar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Grammar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 defTabSz="342900">
                  <a:buNone/>
                </a:pPr>
                <a:r>
                  <a:rPr lang="en-US" dirty="0"/>
                  <a:t>	</a:t>
                </a:r>
              </a:p>
              <a:p>
                <a:endParaRPr lang="en-US" dirty="0" smtClean="0"/>
              </a:p>
              <a:p>
                <a:pPr marL="0" indent="1379538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the boy</a:t>
                </a:r>
              </a:p>
              <a:p>
                <a:pPr marL="0" indent="1379538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b="1" dirty="0" smtClean="0"/>
                  <a:t>&lt;</a:t>
                </a:r>
                <a:r>
                  <a:rPr lang="en-US" b="1" dirty="0"/>
                  <a:t>Article&gt; </a:t>
                </a:r>
                <a:r>
                  <a:rPr lang="en-US" dirty="0" smtClean="0"/>
                  <a:t>boy</a:t>
                </a:r>
              </a:p>
              <a:p>
                <a:pPr marL="0" indent="1379538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&lt;</a:t>
                </a:r>
                <a:r>
                  <a:rPr lang="en-US" dirty="0"/>
                  <a:t>Article&gt; </a:t>
                </a:r>
                <a:r>
                  <a:rPr lang="en-US" b="1" dirty="0"/>
                  <a:t>&lt;Noun</a:t>
                </a:r>
                <a:r>
                  <a:rPr lang="en-US" b="1" dirty="0" smtClean="0"/>
                  <a:t>&gt;</a:t>
                </a:r>
              </a:p>
              <a:p>
                <a:pPr marL="0" indent="1379538">
                  <a:buNone/>
                </a:pPr>
                <a:r>
                  <a:rPr lang="en-US" b="1" dirty="0"/>
                  <a:t>&lt;Noun Phrase</a:t>
                </a:r>
                <a:r>
                  <a:rPr lang="en-US" b="1" dirty="0" smtClean="0"/>
                  <a:t>&gt;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Let production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of grammar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of the form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string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𝛾𝛼𝜃</m:t>
                    </m:r>
                  </m:oMath>
                </a14:m>
                <a:r>
                  <a:rPr lang="en-US" dirty="0"/>
                  <a:t>, then replacement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constitutes a reduction according to production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1379538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76400" y="1025141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&lt;Noun Phrase&gt; → &lt;Article&gt;&lt;Noun&gt;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Article&gt; → a | an | the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Noun&gt; → boy | apple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75900" y="2878969"/>
            <a:ext cx="457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61850" y="3395744"/>
            <a:ext cx="457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4575" y="3886194"/>
            <a:ext cx="1828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sentential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 sentential form is any string derivable from start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S+S | S-S | S*S | S/S | 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Output string: a*a-a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4611" y="22957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  <a:tabLst>
                <a:tab pos="342900" algn="l"/>
              </a:tabLst>
            </a:pPr>
            <a:r>
              <a:rPr lang="en-IN" sz="2800" dirty="0">
                <a:sym typeface="Wingdings" pitchFamily="2" charset="2"/>
              </a:rPr>
              <a:t> </a:t>
            </a:r>
            <a:r>
              <a:rPr lang="en-IN" sz="2800" dirty="0" smtClean="0">
                <a:sym typeface="Wingdings" pitchFamily="2" charset="2"/>
              </a:rPr>
              <a:t>  S</a:t>
            </a:r>
            <a:endParaRPr lang="en-IN" sz="2800" dirty="0">
              <a:sym typeface="Wingdings" pitchFamily="2" charset="2"/>
            </a:endParaRPr>
          </a:p>
          <a:p>
            <a:pPr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800" b="1" dirty="0" smtClean="0">
                <a:sym typeface="Wingdings" pitchFamily="2" charset="2"/>
              </a:rPr>
              <a:t>S*S</a:t>
            </a:r>
          </a:p>
          <a:p>
            <a:pPr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800" dirty="0" smtClean="0">
                <a:sym typeface="Wingdings" pitchFamily="2" charset="2"/>
              </a:rPr>
              <a:t>S*</a:t>
            </a:r>
            <a:r>
              <a:rPr lang="en-IN" sz="2800" b="1" dirty="0" smtClean="0">
                <a:sym typeface="Wingdings" pitchFamily="2" charset="2"/>
              </a:rPr>
              <a:t>S-S</a:t>
            </a:r>
          </a:p>
          <a:p>
            <a:pPr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800" dirty="0" smtClean="0">
                <a:sym typeface="Wingdings" pitchFamily="2" charset="2"/>
              </a:rPr>
              <a:t>S*S-</a:t>
            </a:r>
            <a:r>
              <a:rPr lang="en-IN" sz="2800" b="1" dirty="0" smtClean="0">
                <a:sym typeface="Wingdings" pitchFamily="2" charset="2"/>
              </a:rPr>
              <a:t>a</a:t>
            </a:r>
            <a:endParaRPr lang="en-IN" sz="2800" b="1" dirty="0">
              <a:sym typeface="Wingdings" pitchFamily="2" charset="2"/>
            </a:endParaRPr>
          </a:p>
          <a:p>
            <a:pPr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800" dirty="0" smtClean="0">
                <a:sym typeface="Wingdings" pitchFamily="2" charset="2"/>
              </a:rPr>
              <a:t>S*</a:t>
            </a:r>
            <a:r>
              <a:rPr lang="en-IN" sz="2800" b="1" dirty="0" smtClean="0">
                <a:sym typeface="Wingdings" pitchFamily="2" charset="2"/>
              </a:rPr>
              <a:t>a</a:t>
            </a:r>
            <a:r>
              <a:rPr lang="en-IN" sz="2800" dirty="0" smtClean="0">
                <a:sym typeface="Wingdings" pitchFamily="2" charset="2"/>
              </a:rPr>
              <a:t>-a</a:t>
            </a:r>
            <a:endParaRPr lang="en-IN" sz="2800" dirty="0">
              <a:sym typeface="Wingdings" pitchFamily="2" charset="2"/>
            </a:endParaRPr>
          </a:p>
          <a:p>
            <a:pPr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800" b="1" dirty="0" smtClean="0">
                <a:sym typeface="Wingdings" pitchFamily="2" charset="2"/>
              </a:rPr>
              <a:t>a</a:t>
            </a:r>
            <a:r>
              <a:rPr lang="en-IN" sz="2800" dirty="0" smtClean="0">
                <a:sym typeface="Wingdings" pitchFamily="2" charset="2"/>
              </a:rPr>
              <a:t>*a-a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5256410" y="2988425"/>
            <a:ext cx="3887589" cy="729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Current sentential forms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(CSF)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56184" y="2988425"/>
            <a:ext cx="2285998" cy="3646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84784" y="3353039"/>
            <a:ext cx="2057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84784" y="3353039"/>
            <a:ext cx="2057398" cy="5016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84784" y="3353039"/>
            <a:ext cx="2057398" cy="9239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Ambiguity in </a:t>
            </a:r>
            <a:r>
              <a:rPr lang="en-US" dirty="0" err="1"/>
              <a:t>g</a:t>
            </a:r>
            <a:r>
              <a:rPr lang="en-US" dirty="0" err="1" smtClean="0"/>
              <a:t>rammatic</a:t>
            </a:r>
            <a:r>
              <a:rPr lang="en-US" dirty="0" smtClean="0"/>
              <a:t> </a:t>
            </a:r>
            <a:r>
              <a:rPr lang="en-US" dirty="0"/>
              <a:t>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Ambiguity, </a:t>
            </a:r>
            <a:r>
              <a:rPr lang="en-US" sz="2800" dirty="0" smtClean="0"/>
              <a:t>is </a:t>
            </a:r>
            <a:r>
              <a:rPr lang="en-US" sz="2800" dirty="0"/>
              <a:t>a word, phrase, or statement which contains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than one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meaning.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59" y="3441700"/>
            <a:ext cx="2244726" cy="2959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021" y="3422649"/>
            <a:ext cx="1647825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Chip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00129" y="2887662"/>
            <a:ext cx="1296595" cy="92551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14416" y="3806824"/>
            <a:ext cx="1213261" cy="9842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04" y="4121150"/>
            <a:ext cx="188595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organ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26354" y="2349498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long thin piece of potato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5329" y="4477497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small piece of silicon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2" y="2117402"/>
            <a:ext cx="1333495" cy="1305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48" y="4300536"/>
            <a:ext cx="1190616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In formal language grammar, ambiguity would arise if identical string can occur on the RHS of two or more productions.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Grammar: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6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sz="2600" i="1" dirty="0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b="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6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sz="26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sz="26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600" i="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can be derived from either N</a:t>
                </a:r>
                <a:r>
                  <a:rPr lang="en-US" sz="2600" i="0" baseline="-2500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600" i="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or N</a:t>
                </a:r>
                <a:r>
                  <a:rPr lang="en-US" sz="2600" i="0" baseline="-2500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2</a:t>
                </a:r>
                <a:endParaRPr lang="en-US" sz="2600" i="1" baseline="-25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9736" y="2437025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36" y="2437025"/>
                <a:ext cx="685800" cy="685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83236" y="2442567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36" y="2442567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56318" y="3440094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18" y="3440094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059386" y="2946872"/>
            <a:ext cx="533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02236" y="2949643"/>
            <a:ext cx="533400" cy="6802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Callout 12"/>
              <p:cNvSpPr/>
              <p:nvPr/>
            </p:nvSpPr>
            <p:spPr>
              <a:xfrm>
                <a:off x="5938754" y="2565872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Replaced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</a:rPr>
                  <a:t> ?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4" y="2565872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2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+mj-lt"/>
              </a:rPr>
              <a:t>Ambiguous grammar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Ambiguous grammar is one that produces </a:t>
            </a:r>
            <a:r>
              <a:rPr lang="en-IN" dirty="0" smtClean="0">
                <a:solidFill>
                  <a:srgbClr val="C00000"/>
                </a:solidFill>
              </a:rPr>
              <a:t>more than one leftmost </a:t>
            </a:r>
            <a:r>
              <a:rPr lang="en-IN" dirty="0" smtClean="0"/>
              <a:t>or</a:t>
            </a:r>
            <a:r>
              <a:rPr lang="en-IN" dirty="0" smtClean="0">
                <a:solidFill>
                  <a:srgbClr val="C00000"/>
                </a:solidFill>
              </a:rPr>
              <a:t> more then one rightmost derivation </a:t>
            </a:r>
            <a:r>
              <a:rPr lang="en-IN" dirty="0" smtClean="0"/>
              <a:t>for the same sentence.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S+S | S*S | (S) | a		Output string: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 smtClean="0">
              <a:sym typeface="Wingdings" pitchFamily="2" charset="2"/>
            </a:endParaRPr>
          </a:p>
          <a:p>
            <a:pPr marL="0" indent="285750" algn="just" defTabSz="971550">
              <a:buNone/>
            </a:pPr>
            <a:r>
              <a:rPr lang="en-IN" dirty="0" smtClean="0">
                <a:sym typeface="Wingdings" pitchFamily="2" charset="2"/>
              </a:rPr>
              <a:t>S				</a:t>
            </a:r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S</a:t>
            </a:r>
          </a:p>
          <a:p>
            <a:pPr marL="0" indent="0" algn="just">
              <a:buNone/>
            </a:pP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S*S</a:t>
            </a:r>
            <a:r>
              <a:rPr lang="en-IN" dirty="0" smtClean="0">
                <a:sym typeface="Wingdings" pitchFamily="2" charset="2"/>
              </a:rPr>
              <a:t>					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S+S</a:t>
            </a:r>
          </a:p>
          <a:p>
            <a:pPr marL="0" indent="0" algn="just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S+S</a:t>
            </a:r>
            <a:r>
              <a:rPr lang="en-IN" dirty="0" smtClean="0">
                <a:sym typeface="Wingdings" panose="05000000000000000000" pitchFamily="2" charset="2"/>
              </a:rPr>
              <a:t>*S				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b="1" dirty="0" err="1" smtClean="0">
                <a:sym typeface="Wingdings" panose="05000000000000000000" pitchFamily="2" charset="2"/>
              </a:rPr>
              <a:t>a</a:t>
            </a:r>
            <a:r>
              <a:rPr lang="en-IN" dirty="0" err="1" smtClean="0">
                <a:sym typeface="Wingdings" panose="05000000000000000000" pitchFamily="2" charset="2"/>
              </a:rPr>
              <a:t>+S</a:t>
            </a:r>
            <a:endParaRPr lang="en-IN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b="1" dirty="0" err="1" smtClean="0">
                <a:sym typeface="Wingdings" panose="05000000000000000000" pitchFamily="2" charset="2"/>
              </a:rPr>
              <a:t>a</a:t>
            </a:r>
            <a:r>
              <a:rPr lang="en-IN" dirty="0" err="1" smtClean="0">
                <a:sym typeface="Wingdings" panose="05000000000000000000" pitchFamily="2" charset="2"/>
              </a:rPr>
              <a:t>+S</a:t>
            </a:r>
            <a:r>
              <a:rPr lang="en-IN" dirty="0" smtClean="0">
                <a:sym typeface="Wingdings" panose="05000000000000000000" pitchFamily="2" charset="2"/>
              </a:rPr>
              <a:t>*S				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a+</a:t>
            </a:r>
            <a:r>
              <a:rPr lang="en-IN" b="1" dirty="0" err="1" smtClean="0">
                <a:sym typeface="Wingdings" panose="05000000000000000000" pitchFamily="2" charset="2"/>
              </a:rPr>
              <a:t>S</a:t>
            </a:r>
            <a:r>
              <a:rPr lang="en-IN" b="1" dirty="0" smtClean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a+</a:t>
            </a:r>
            <a:r>
              <a:rPr lang="en-IN" b="1" dirty="0" err="1" smtClean="0">
                <a:sym typeface="Wingdings" panose="05000000000000000000" pitchFamily="2" charset="2"/>
              </a:rPr>
              <a:t>a</a:t>
            </a:r>
            <a:r>
              <a:rPr lang="en-IN" dirty="0" smtClean="0">
                <a:sym typeface="Wingdings" panose="05000000000000000000" pitchFamily="2" charset="2"/>
              </a:rPr>
              <a:t>*S				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a+</a:t>
            </a:r>
            <a:r>
              <a:rPr lang="en-IN" b="1" dirty="0" err="1" smtClean="0">
                <a:sym typeface="Wingdings" panose="05000000000000000000" pitchFamily="2" charset="2"/>
              </a:rPr>
              <a:t>a</a:t>
            </a:r>
            <a:r>
              <a:rPr lang="en-IN" dirty="0" smtClean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a+a</a:t>
            </a:r>
            <a:r>
              <a:rPr lang="en-IN" dirty="0" smtClean="0">
                <a:sym typeface="Wingdings" panose="05000000000000000000" pitchFamily="2" charset="2"/>
              </a:rPr>
              <a:t>*</a:t>
            </a:r>
            <a:r>
              <a:rPr lang="en-IN" b="1" dirty="0" smtClean="0">
                <a:sym typeface="Wingdings" panose="05000000000000000000" pitchFamily="2" charset="2"/>
              </a:rPr>
              <a:t>a</a:t>
            </a:r>
            <a:r>
              <a:rPr lang="en-IN" dirty="0" smtClean="0">
                <a:sym typeface="Wingdings" pitchFamily="2" charset="2"/>
              </a:rPr>
              <a:t>				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a+a</a:t>
            </a:r>
            <a:r>
              <a:rPr lang="en-IN" dirty="0" smtClean="0">
                <a:sym typeface="Wingdings" panose="05000000000000000000" pitchFamily="2" charset="2"/>
              </a:rPr>
              <a:t>*</a:t>
            </a:r>
            <a:r>
              <a:rPr lang="en-IN" b="1" dirty="0" smtClean="0">
                <a:sym typeface="Wingdings" panose="05000000000000000000" pitchFamily="2" charset="2"/>
              </a:rPr>
              <a:t>a</a:t>
            </a:r>
          </a:p>
          <a:p>
            <a:pPr marL="0" indent="0" algn="just">
              <a:buNone/>
            </a:pPr>
            <a:r>
              <a:rPr lang="en-US" dirty="0" smtClean="0"/>
              <a:t>Here, </a:t>
            </a:r>
            <a:r>
              <a:rPr lang="en-US" b="1" i="1" dirty="0" smtClean="0">
                <a:solidFill>
                  <a:srgbClr val="C00000"/>
                </a:solidFill>
              </a:rPr>
              <a:t>Two leftmost derivation </a:t>
            </a:r>
            <a:r>
              <a:rPr lang="en-US" dirty="0" smtClean="0"/>
              <a:t>for string </a:t>
            </a:r>
            <a:r>
              <a:rPr lang="en-US" dirty="0" err="1" smtClean="0"/>
              <a:t>a+a</a:t>
            </a:r>
            <a:r>
              <a:rPr lang="en-US" dirty="0" smtClean="0"/>
              <a:t>*a is possible hence, above grammar is ambiguous.</a:t>
            </a:r>
            <a:endParaRPr lang="en-IN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26230" y="3573781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46635" y="3578843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428" y="403092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1723" y="4476618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48484" y="491975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29746" y="4016861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42974" y="449026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9660" y="4936375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87083" y="1403556"/>
            <a:ext cx="292608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117" y="1786137"/>
            <a:ext cx="457200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2604" y="2492991"/>
            <a:ext cx="0" cy="2872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756876" y="3064813"/>
            <a:ext cx="1066800" cy="457200"/>
            <a:chOff x="6248400" y="2338172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061676" y="5000105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28276" y="3426974"/>
            <a:ext cx="1509932" cy="457200"/>
            <a:chOff x="6019800" y="2743200"/>
            <a:chExt cx="1509932" cy="457200"/>
          </a:xfrm>
        </p:grpSpPr>
        <p:sp>
          <p:nvSpPr>
            <p:cNvPr id="25" name="Rectangle 2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2234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23476" y="3850841"/>
            <a:ext cx="1066800" cy="457200"/>
            <a:chOff x="5715000" y="3124200"/>
            <a:chExt cx="1066800" cy="4572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994876" y="50224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95076" y="424748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902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20000">
            <a:off x="3809608" y="3836110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52370" y="265026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99638" y="4211866"/>
            <a:ext cx="1509932" cy="457200"/>
            <a:chOff x="6019800" y="2743200"/>
            <a:chExt cx="1509932" cy="457200"/>
          </a:xfrm>
        </p:grpSpPr>
        <p:sp>
          <p:nvSpPr>
            <p:cNvPr id="46" name="Rectangle 4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77919" y="3031267"/>
            <a:ext cx="1066800" cy="457200"/>
            <a:chOff x="6248400" y="2338172"/>
            <a:chExt cx="1066800" cy="45720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6997007" y="49808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449319" y="3393428"/>
            <a:ext cx="1509932" cy="457200"/>
            <a:chOff x="6019800" y="2743200"/>
            <a:chExt cx="1509932" cy="457200"/>
          </a:xfrm>
        </p:grpSpPr>
        <p:sp>
          <p:nvSpPr>
            <p:cNvPr id="55" name="Rectangle 5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8316239" y="4622159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7211319" y="3816637"/>
            <a:ext cx="1066800" cy="457200"/>
            <a:chOff x="5715000" y="3124200"/>
            <a:chExt cx="1066800" cy="457200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8087639" y="503174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4550" y="4193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993363" y="4259113"/>
            <a:ext cx="1509932" cy="429064"/>
            <a:chOff x="5486400" y="3533336"/>
            <a:chExt cx="1509932" cy="429064"/>
          </a:xfrm>
        </p:grpSpPr>
        <p:sp>
          <p:nvSpPr>
            <p:cNvPr id="66" name="Rectangle 65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*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7220843" y="4636447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2"/>
          </p:cNvCxnSpPr>
          <p:nvPr/>
        </p:nvCxnSpPr>
        <p:spPr>
          <a:xfrm>
            <a:off x="6677919" y="3774428"/>
            <a:ext cx="0" cy="53274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73413" y="26167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6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40" grpId="0"/>
      <p:bldP spid="41" grpId="0"/>
      <p:bldP spid="44" grpId="0"/>
      <p:bldP spid="53" grpId="0"/>
      <p:bldP spid="63" grpId="0"/>
      <p:bldP spid="64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Check whether following grammars are ambiguous or not: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</a:t>
            </a:r>
            <a:r>
              <a:rPr lang="en-US" dirty="0" smtClean="0">
                <a:sym typeface="Wingdings" panose="05000000000000000000" pitchFamily="2" charset="2"/>
              </a:rPr>
              <a:t> | Sa |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endParaRPr lang="en-US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aSbS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dirty="0"/>
              <a:t>output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string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sz="2000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 SS+ | SS* | a (</a:t>
            </a:r>
            <a:r>
              <a:rPr lang="en-US" dirty="0"/>
              <a:t>output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/>
              <a:t>exp</a:t>
            </a:r>
            <a:r>
              <a:rPr lang="en-US" dirty="0"/>
              <a:t>&gt; </a:t>
            </a:r>
            <a:r>
              <a:rPr lang="en-US" sz="2000" b="1" dirty="0"/>
              <a:t>→</a:t>
            </a:r>
            <a:r>
              <a:rPr lang="en-US" dirty="0"/>
              <a:t> &lt;</a:t>
            </a:r>
            <a:r>
              <a:rPr lang="en-US" dirty="0" err="1"/>
              <a:t>exp</a:t>
            </a:r>
            <a:r>
              <a:rPr lang="en-US" dirty="0"/>
              <a:t>&gt; + &lt;term&gt; | &lt;term&gt;</a:t>
            </a:r>
          </a:p>
          <a:p>
            <a:pPr marL="0" indent="465138">
              <a:buNone/>
            </a:pPr>
            <a:r>
              <a:rPr lang="en-US" dirty="0"/>
              <a:t>&lt;term&gt; </a:t>
            </a:r>
            <a:r>
              <a:rPr lang="en-US" sz="2000" b="1" dirty="0"/>
              <a:t>→</a:t>
            </a:r>
            <a:r>
              <a:rPr lang="en-US" dirty="0"/>
              <a:t> &lt;term&gt; * </a:t>
            </a:r>
            <a:r>
              <a:rPr lang="en-US" dirty="0" smtClean="0"/>
              <a:t>&lt;letter&gt; </a:t>
            </a:r>
            <a:r>
              <a:rPr lang="en-US" dirty="0"/>
              <a:t>| &lt;letter&gt; </a:t>
            </a:r>
            <a:endParaRPr lang="en-US" dirty="0" smtClean="0"/>
          </a:p>
          <a:p>
            <a:pPr marL="0" indent="465138">
              <a:buNone/>
            </a:pPr>
            <a:r>
              <a:rPr lang="en-US" dirty="0" smtClean="0"/>
              <a:t>&lt;</a:t>
            </a:r>
            <a:r>
              <a:rPr lang="en-US" dirty="0"/>
              <a:t>letter&gt; </a:t>
            </a:r>
            <a:r>
              <a:rPr lang="en-US" sz="2000" b="1" dirty="0"/>
              <a:t>→</a:t>
            </a:r>
            <a:r>
              <a:rPr lang="en-US" dirty="0"/>
              <a:t> </a:t>
            </a:r>
            <a:r>
              <a:rPr lang="en-US" dirty="0" err="1"/>
              <a:t>a|b|c</a:t>
            </a:r>
            <a:r>
              <a:rPr lang="en-US" dirty="0"/>
              <a:t>|…|</a:t>
            </a:r>
            <a:r>
              <a:rPr lang="en-US" dirty="0" smtClean="0"/>
              <a:t>z 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dirty="0"/>
              <a:t>output 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string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a+b</a:t>
            </a:r>
            <a:r>
              <a:rPr lang="en-US" dirty="0" smtClean="0">
                <a:ea typeface="Cambria Math" panose="02040503050406030204" pitchFamily="18" charset="0"/>
                <a:sym typeface="Wingdings" panose="05000000000000000000" pitchFamily="2" charset="2"/>
              </a:rPr>
              <a:t>*c)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Prove </a:t>
            </a:r>
            <a:r>
              <a:rPr lang="en-US" dirty="0"/>
              <a:t>that the CFG with productions: 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a | Sa | </a:t>
            </a:r>
            <a:r>
              <a:rPr lang="en-US" dirty="0" err="1"/>
              <a:t>bSS</a:t>
            </a:r>
            <a:r>
              <a:rPr lang="en-US" dirty="0"/>
              <a:t> | </a:t>
            </a:r>
            <a:r>
              <a:rPr lang="en-US" dirty="0" err="1"/>
              <a:t>SSb</a:t>
            </a:r>
            <a:r>
              <a:rPr lang="en-US" dirty="0"/>
              <a:t> | </a:t>
            </a:r>
            <a:r>
              <a:rPr lang="en-US" dirty="0" err="1"/>
              <a:t>SbS</a:t>
            </a:r>
            <a:r>
              <a:rPr lang="en-US" dirty="0"/>
              <a:t>  is </a:t>
            </a:r>
            <a:r>
              <a:rPr lang="en-US" dirty="0" smtClean="0"/>
              <a:t>ambiguous (Hint: consider output string yourself)</a:t>
            </a:r>
            <a:endParaRPr lang="en-US" dirty="0"/>
          </a:p>
          <a:p>
            <a:pPr marL="0" indent="465138">
              <a:buNone/>
            </a:pPr>
            <a:endParaRPr lang="en-US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465138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953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String: </a:t>
            </a:r>
            <a:r>
              <a:rPr lang="en-US" dirty="0" err="1" smtClean="0">
                <a:solidFill>
                  <a:srgbClr val="C00000"/>
                </a:solidFill>
              </a:rPr>
              <a:t>abaa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162800" y="2743200"/>
            <a:ext cx="1790700" cy="1524000"/>
          </a:xfrm>
          <a:prstGeom prst="wedgeRoundRectCallout">
            <a:avLst>
              <a:gd name="adj1" fmla="val -2424"/>
              <a:gd name="adj2" fmla="val 66929"/>
              <a:gd name="adj3" fmla="val 16667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	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</a:t>
            </a:r>
            <a:r>
              <a:rPr lang="en-US" b="1" dirty="0" err="1" smtClean="0">
                <a:solidFill>
                  <a:schemeClr val="tx1"/>
                </a:solidFill>
              </a:rPr>
              <a:t>bS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Sa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bS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SbS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</a:t>
            </a:r>
            <a:r>
              <a:rPr lang="en-US" b="1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bSa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b</a:t>
            </a:r>
            <a:r>
              <a:rPr lang="en-US" b="1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ab</a:t>
            </a:r>
            <a:r>
              <a:rPr lang="en-US" b="1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S+S | S*S  | (S) | a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Equivalent unambiguous grammar is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979119" y="2331642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 + 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| 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T * 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(S) | 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6063" y="2230465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buNone/>
            </a:pPr>
            <a:endParaRPr lang="en-US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Equivalent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unambiguous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grammar</a:t>
            </a: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598" y="5295021"/>
            <a:ext cx="6519704" cy="899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Here, </a:t>
            </a:r>
            <a:r>
              <a:rPr lang="en-US" sz="2400" b="1" i="1" dirty="0" smtClean="0">
                <a:solidFill>
                  <a:srgbClr val="C00000"/>
                </a:solidFill>
              </a:rPr>
              <a:t>two </a:t>
            </a:r>
            <a:r>
              <a:rPr lang="en-US" sz="2400" b="1" i="1" dirty="0">
                <a:solidFill>
                  <a:srgbClr val="C00000"/>
                </a:solidFill>
              </a:rPr>
              <a:t>left most </a:t>
            </a:r>
            <a:r>
              <a:rPr lang="en-US" sz="2400" b="1" i="1" dirty="0" smtClean="0">
                <a:solidFill>
                  <a:srgbClr val="C00000"/>
                </a:solidFill>
              </a:rPr>
              <a:t>derivation is not possible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 err="1" smtClean="0">
                <a:solidFill>
                  <a:schemeClr val="tx1"/>
                </a:solidFill>
              </a:rPr>
              <a:t>a+a</a:t>
            </a:r>
            <a:r>
              <a:rPr lang="en-US" sz="2400" dirty="0" smtClean="0">
                <a:solidFill>
                  <a:schemeClr val="tx1"/>
                </a:solidFill>
              </a:rPr>
              <a:t>*a </a:t>
            </a:r>
            <a:r>
              <a:rPr lang="en-US" sz="2400" dirty="0">
                <a:solidFill>
                  <a:schemeClr val="tx1"/>
                </a:solidFill>
              </a:rPr>
              <a:t>hence, </a:t>
            </a:r>
            <a:r>
              <a:rPr lang="en-US" sz="2400" dirty="0" smtClean="0">
                <a:solidFill>
                  <a:schemeClr val="tx1"/>
                </a:solidFill>
              </a:rPr>
              <a:t>grammar </a:t>
            </a:r>
            <a:r>
              <a:rPr lang="en-US" sz="2400" dirty="0">
                <a:solidFill>
                  <a:schemeClr val="tx1"/>
                </a:solidFill>
              </a:rPr>
              <a:t>is u</a:t>
            </a:r>
            <a:r>
              <a:rPr lang="en-US" sz="2400" dirty="0" smtClean="0">
                <a:solidFill>
                  <a:schemeClr val="tx1"/>
                </a:solidFill>
              </a:rPr>
              <a:t>nambiguous.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dirty="0" smtClean="0"/>
              <a:t>ambiguity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81183" y="2946804"/>
            <a:ext cx="978579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3351" y="2385129"/>
            <a:ext cx="3250521" cy="322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Output string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defTabSz="114300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	 S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S+T</a:t>
            </a:r>
            <a:endParaRPr lang="en-US" sz="2400" b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+T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+T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a+a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15326" y="19105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6625" y="247578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39400" y="3027192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08925" y="356196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8367" y="412999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10950" y="467863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97098" y="51967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82498" y="57481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3662450" y="3462217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for second leftmost derivation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662450" y="3462217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possible????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1893875"/>
            <a:ext cx="0" cy="5652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  <p:bldP spid="8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Scanning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A regular expression is a sequence </a:t>
                </a:r>
                <a:r>
                  <a:rPr lang="en-US" sz="2600" dirty="0" smtClean="0"/>
                  <a:t>of characters that </a:t>
                </a:r>
                <a:r>
                  <a:rPr lang="en-US" sz="2600" dirty="0">
                    <a:solidFill>
                      <a:srgbClr val="C00000"/>
                    </a:solidFill>
                  </a:rPr>
                  <a:t>define a 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pattern</a:t>
                </a:r>
                <a:r>
                  <a:rPr lang="en-US" sz="2600" dirty="0" smtClean="0"/>
                  <a:t>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Notational </a:t>
                </a:r>
                <a:r>
                  <a:rPr lang="en-US" sz="2600" dirty="0">
                    <a:solidFill>
                      <a:schemeClr val="accent1">
                        <a:lumMod val="75000"/>
                      </a:schemeClr>
                    </a:solidFill>
                  </a:rPr>
                  <a:t>shorthand's</a:t>
                </a:r>
                <a:endParaRPr lang="en-US" altLang="en-US" sz="2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en-US" sz="2200" dirty="0"/>
                  <a:t>One or more </a:t>
                </a:r>
                <a:r>
                  <a:rPr lang="en-US" altLang="en-US" sz="2200" dirty="0" smtClean="0"/>
                  <a:t>occurrences: 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en-US" sz="22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en-US" sz="2200" dirty="0"/>
                  <a:t>Zero or more </a:t>
                </a:r>
                <a:r>
                  <a:rPr lang="en-US" altLang="en-US" sz="2200" dirty="0" smtClean="0"/>
                  <a:t>occurrences: 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en-US" sz="22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altLang="en-US" sz="2200" dirty="0" smtClean="0"/>
                  <a:t>Alphabets: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738" y="1556485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sz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2107" y="881915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6501" y="2136722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6621" y="2863121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5857" y="2550207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5911" y="3267862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5911" y="3669472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aaaaa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…..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262908" y="2103472"/>
            <a:ext cx="762000" cy="2142350"/>
          </a:xfrm>
          <a:prstGeom prst="righ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24908" y="2938075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Infinite …..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5322454" y="1340687"/>
            <a:ext cx="1541726" cy="18288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43194" y="1795690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L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= Zero or More Occurrences of a = </a:t>
            </a:r>
          </a:p>
          <a:p>
            <a:pPr algn="just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8244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4" grpId="0"/>
      <p:bldP spid="19" grpId="0"/>
      <p:bldP spid="20" grpId="0"/>
      <p:bldP spid="24" grpId="0"/>
      <p:bldP spid="3" grpId="0" animBg="1"/>
      <p:bldP spid="6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7" y="1371599"/>
            <a:ext cx="2971800" cy="3314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sz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5732" y="881915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a</a:t>
            </a:r>
            <a:r>
              <a:rPr lang="en-US" sz="2600" b="1" baseline="30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6501" y="2136722"/>
            <a:ext cx="7179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6621" y="2863121"/>
            <a:ext cx="1022766" cy="674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5857" y="2550207"/>
            <a:ext cx="71796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 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5911" y="3267862"/>
            <a:ext cx="98154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aaaa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5911" y="3669472"/>
            <a:ext cx="147488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</a:rPr>
              <a:t>aaaaa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…..</a:t>
            </a:r>
            <a:endParaRPr lang="en-US" sz="2600" b="1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246283" y="2136722"/>
            <a:ext cx="762000" cy="2142350"/>
          </a:xfrm>
          <a:prstGeom prst="righ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8283" y="2938075"/>
            <a:ext cx="1728392" cy="52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Infinite …..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5272579" y="1371600"/>
            <a:ext cx="1541726" cy="18288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0500" y="945320"/>
            <a:ext cx="87630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L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= </a:t>
            </a:r>
            <a:r>
              <a:rPr lang="en-US" sz="2600" b="1" dirty="0" smtClean="0">
                <a:solidFill>
                  <a:srgbClr val="C00000"/>
                </a:solidFill>
              </a:rPr>
              <a:t>One </a:t>
            </a:r>
            <a:r>
              <a:rPr lang="en-US" sz="2600" b="1" dirty="0">
                <a:solidFill>
                  <a:srgbClr val="C00000"/>
                </a:solidFill>
              </a:rPr>
              <a:t>or More Occurrences of a = </a:t>
            </a:r>
          </a:p>
          <a:p>
            <a:pPr algn="just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3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4" grpId="0"/>
      <p:bldP spid="19" grpId="0"/>
      <p:bldP spid="20" grpId="0"/>
      <p:bldP spid="24" grpId="0"/>
      <p:bldP spid="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dirty="0"/>
          </a:p>
        </p:txBody>
      </p:sp>
      <p:graphicFrame>
        <p:nvGraphicFramePr>
          <p:cNvPr id="4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918213"/>
              </p:ext>
            </p:extLst>
          </p:nvPr>
        </p:nvGraphicFramePr>
        <p:xfrm>
          <a:off x="457200" y="1143000"/>
          <a:ext cx="8229600" cy="2187577"/>
        </p:xfrm>
        <a:graphic>
          <a:graphicData uri="http://schemas.openxmlformats.org/drawingml/2006/table">
            <a:tbl>
              <a:tblPr/>
              <a:tblGrid>
                <a:gridCol w="2663825"/>
                <a:gridCol w="2603500"/>
                <a:gridCol w="2962275"/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Kleene </a:t>
                      </a: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Concatenation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Union 	</a:t>
                      </a: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|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282" y="1091671"/>
                <a:ext cx="8763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 defTabSz="465138">
                  <a:buFont typeface="+mj-lt"/>
                  <a:buAutoNum type="arabicPeriod"/>
                </a:pPr>
                <a:r>
                  <a:rPr lang="en-US" dirty="0" smtClean="0"/>
                  <a:t>0 or 1</a:t>
                </a:r>
              </a:p>
              <a:p>
                <a:pPr marL="0" indent="0" defTabSz="465138">
                  <a:buNone/>
                </a:pPr>
                <a:r>
                  <a:rPr lang="en-US" dirty="0" smtClean="0"/>
                  <a:t>	</a:t>
                </a:r>
              </a:p>
              <a:p>
                <a:pPr marL="457200" indent="-457200" defTabSz="465138">
                  <a:buFont typeface="+mj-lt"/>
                  <a:buAutoNum type="arabicPeriod" startAt="2"/>
                </a:pPr>
                <a:r>
                  <a:rPr lang="en-US" dirty="0" smtClean="0"/>
                  <a:t>0 or 11 or 111</a:t>
                </a:r>
              </a:p>
              <a:p>
                <a:pPr marL="463550" indent="-457200" defTabSz="465138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 smtClean="0"/>
                  <a:t>String </a:t>
                </a:r>
                <a:r>
                  <a:rPr lang="en-US" dirty="0"/>
                  <a:t>having zero or more </a:t>
                </a:r>
                <a:r>
                  <a:rPr lang="en-US" i="1" dirty="0"/>
                  <a:t>a</a:t>
                </a:r>
                <a:r>
                  <a:rPr lang="en-US" dirty="0" smtClean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b="0" dirty="0" smtClean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String having </a:t>
                </a:r>
                <a:r>
                  <a:rPr lang="en-US" dirty="0" smtClean="0"/>
                  <a:t>one </a:t>
                </a:r>
                <a:r>
                  <a:rPr lang="en-US" dirty="0"/>
                  <a:t>or more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</a:t>
                </a:r>
              </a:p>
              <a:p>
                <a:pPr marL="457200" lvl="1" indent="0" defTabSz="465138">
                  <a:buNone/>
                </a:pPr>
                <a:endParaRPr lang="en-US" sz="2200" dirty="0" smtClean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/>
                  <a:t>Regular expression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that represent all string of length 3</a:t>
                </a:r>
                <a:r>
                  <a:rPr lang="en-US" dirty="0" smtClean="0"/>
                  <a:t>.</a:t>
                </a:r>
              </a:p>
              <a:p>
                <a:pPr marL="457200" lvl="1" indent="0" algn="just" defTabSz="465138">
                  <a:buNone/>
                </a:pPr>
                <a:endParaRPr lang="en-US" sz="2200" dirty="0" smtClean="0"/>
              </a:p>
              <a:p>
                <a:pPr marL="463550" indent="-457200" defTabSz="465138">
                  <a:buFont typeface="+mj-lt"/>
                  <a:buAutoNum type="arabicPeriod" startAt="2"/>
                </a:pPr>
                <a:r>
                  <a:rPr lang="en-US" dirty="0" smtClean="0"/>
                  <a:t>All </a:t>
                </a:r>
                <a:r>
                  <a:rPr lang="en-US" dirty="0"/>
                  <a:t>binary string</a:t>
                </a:r>
                <a:r>
                  <a:rPr lang="en-US" dirty="0" smtClean="0"/>
                  <a:t>.</a:t>
                </a:r>
                <a:endParaRPr lang="en-US" sz="2200" dirty="0"/>
              </a:p>
              <a:p>
                <a:pPr marL="6350" indent="0" defTabSz="465138">
                  <a:buNone/>
                </a:pPr>
                <a:r>
                  <a:rPr lang="en-US" sz="2200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82" y="1091671"/>
                <a:ext cx="8763000" cy="5334000"/>
              </a:xfrm>
              <a:blipFill rotWithShape="0">
                <a:blip r:embed="rId2"/>
                <a:stretch>
                  <a:fillRect l="-97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3232" y="138913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389132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3232" y="2345273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345273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3232" y="3109429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109429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381" r="-4762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3232" y="3909126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909126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38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3232" y="5122033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𝒂𝒃𝒄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𝒃𝒄𝒂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𝒃𝒃𝒃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122033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381" r="-16000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3232" y="5850770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850770"/>
                <a:ext cx="32004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381" r="-15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54893" y="226960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93" y="2269607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02781" y="138913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81" y="1389132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04950" y="303376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50" y="3033763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21575" y="383346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575" y="3833460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21875" y="504636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875" y="5046367"/>
                <a:ext cx="3200400" cy="608533"/>
              </a:xfrm>
              <a:prstGeom prst="rect">
                <a:avLst/>
              </a:prstGeom>
              <a:blipFill rotWithShape="0">
                <a:blip r:embed="rId13"/>
                <a:stretch>
                  <a:fillRect r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79323" y="5775104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323" y="5775104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7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/>
      <p:bldP spid="5" grpId="0" uiExpand="1"/>
      <p:bldP spid="6" grpId="0" uiExpand="1"/>
      <p:bldP spid="7" grpId="0" uiExpand="1"/>
      <p:bldP spid="8" grpId="0" uiExpand="1"/>
      <p:bldP spid="9" grpId="0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0 or more occurrence of either a or b or both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1 </a:t>
            </a:r>
            <a:r>
              <a:rPr lang="en-US" dirty="0"/>
              <a:t>or more occurrence of either a or b or both</a:t>
            </a:r>
            <a:endParaRPr lang="en-US" dirty="0" smtClean="0"/>
          </a:p>
          <a:p>
            <a:pPr marL="463550" lvl="1" indent="0">
              <a:buNone/>
            </a:pPr>
            <a:endParaRPr lang="en-US" sz="2400" dirty="0"/>
          </a:p>
          <a:p>
            <a:pPr marL="463550" indent="-457200">
              <a:buFont typeface="+mj-lt"/>
              <a:buAutoNum type="arabicPeriod" startAt="9"/>
            </a:pPr>
            <a:r>
              <a:rPr lang="en-US" dirty="0"/>
              <a:t>Binary no. ends with </a:t>
            </a:r>
            <a:r>
              <a:rPr lang="en-US" dirty="0" smtClean="0"/>
              <a:t>0</a:t>
            </a:r>
          </a:p>
          <a:p>
            <a:pPr marL="406400" lvl="1" indent="0">
              <a:buNone/>
            </a:pPr>
            <a:endParaRPr lang="en-US" sz="2400" b="0" dirty="0" smtClean="0"/>
          </a:p>
          <a:p>
            <a:pPr marL="463550" indent="-457200">
              <a:buFont typeface="+mj-lt"/>
              <a:buAutoNum type="arabicPeriod" startAt="10"/>
            </a:pPr>
            <a:r>
              <a:rPr lang="en-US" dirty="0" smtClean="0"/>
              <a:t>Binary </a:t>
            </a:r>
            <a:r>
              <a:rPr lang="en-US" dirty="0"/>
              <a:t>no. ends with </a:t>
            </a:r>
            <a:r>
              <a:rPr lang="en-US" dirty="0" smtClean="0"/>
              <a:t>1</a:t>
            </a:r>
          </a:p>
          <a:p>
            <a:pPr marL="6350" indent="0">
              <a:buNone/>
            </a:pPr>
            <a:endParaRPr lang="en-US" dirty="0" smtClean="0"/>
          </a:p>
          <a:p>
            <a:pPr marL="463550" indent="-457200">
              <a:buFont typeface="+mj-lt"/>
              <a:buAutoNum type="arabicPeriod" startAt="11"/>
            </a:pPr>
            <a:r>
              <a:rPr lang="en-US" dirty="0" smtClean="0"/>
              <a:t>Binary </a:t>
            </a:r>
            <a:r>
              <a:rPr lang="en-US" dirty="0"/>
              <a:t>no. starts and ends with </a:t>
            </a:r>
            <a:r>
              <a:rPr lang="en-US" dirty="0" smtClean="0"/>
              <a:t>1</a:t>
            </a:r>
            <a:endParaRPr lang="en-US" dirty="0"/>
          </a:p>
          <a:p>
            <a:pPr marL="463550" lvl="1" indent="0">
              <a:buNone/>
            </a:pPr>
            <a:endParaRPr lang="en-US" sz="2400" dirty="0" smtClean="0"/>
          </a:p>
          <a:p>
            <a:pPr marL="463550" indent="-457200">
              <a:buFont typeface="+mj-lt"/>
              <a:buAutoNum type="arabicPeriod" startAt="12"/>
            </a:pPr>
            <a:r>
              <a:rPr lang="en-IN" dirty="0"/>
              <a:t>String </a:t>
            </a:r>
            <a:r>
              <a:rPr lang="en-IN" dirty="0" smtClean="0"/>
              <a:t>starts </a:t>
            </a:r>
            <a:r>
              <a:rPr lang="en-IN" dirty="0"/>
              <a:t>and ends with same </a:t>
            </a:r>
            <a:r>
              <a:rPr lang="en-IN" dirty="0" smtClean="0"/>
              <a:t>character</a:t>
            </a:r>
          </a:p>
          <a:p>
            <a:pPr marL="6350" indent="0">
              <a:buNone/>
            </a:pPr>
            <a:r>
              <a:rPr lang="en-IN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3232" y="1319222"/>
                <a:ext cx="3143873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319222"/>
                <a:ext cx="3143873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3232" y="217247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𝒃𝒃𝒃𝒂𝒂𝒂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172470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 r="-20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3232" y="301397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𝟏𝟏𝟏𝟏𝟎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013977"/>
                <a:ext cx="3200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381" r="-15810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3232" y="386758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867587"/>
                <a:ext cx="3200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381" r="-4571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3232" y="4729097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729097"/>
                <a:ext cx="3200400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381" r="-10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232" y="5551795"/>
                <a:ext cx="3200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𝒂𝒃𝒂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𝒃𝒂𝒂𝒃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551795"/>
                <a:ext cx="3200400" cy="457200"/>
              </a:xfrm>
              <a:prstGeom prst="rect">
                <a:avLst/>
              </a:prstGeom>
              <a:blipFill rotWithShape="0">
                <a:blip r:embed="rId7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19810" y="131922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10" y="1319222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19810" y="2172470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10" y="2172470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19810" y="379192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10" y="3791921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623241" y="293831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41" y="2938311"/>
                <a:ext cx="3200400" cy="6085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623241" y="465343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41" y="4653431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83101" y="5871131"/>
                <a:ext cx="5318069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  <a:p>
                <a:endParaRPr lang="en-US" b="1" baseline="30000" dirty="0">
                  <a:solidFill>
                    <a:srgbClr val="C00000"/>
                  </a:solidFill>
                </a:endParaRPr>
              </a:p>
              <a:p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01" y="5871131"/>
                <a:ext cx="5318069" cy="608533"/>
              </a:xfrm>
              <a:prstGeom prst="rect">
                <a:avLst/>
              </a:prstGeom>
              <a:blipFill rotWithShape="0">
                <a:blip r:embed="rId13"/>
                <a:stretch>
                  <a:fillRect t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US" dirty="0" smtClean="0"/>
                  <a:t>All string of a and b starting with a </a:t>
                </a:r>
              </a:p>
              <a:p>
                <a:pPr marL="406400" lvl="1" indent="0" algn="just">
                  <a:buNone/>
                </a:pPr>
                <a:endParaRPr lang="en-IN" dirty="0" smtClean="0"/>
              </a:p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IN" dirty="0" smtClean="0"/>
                  <a:t>String </a:t>
                </a:r>
                <a:r>
                  <a:rPr lang="en-IN" dirty="0"/>
                  <a:t>of 0 and 1 ends with </a:t>
                </a:r>
                <a:r>
                  <a:rPr lang="en-IN" dirty="0" smtClean="0"/>
                  <a:t>00</a:t>
                </a:r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406400" lvl="1" indent="0" algn="just">
                  <a:buNone/>
                </a:pP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IN" dirty="0"/>
                  <a:t>String ends with </a:t>
                </a:r>
                <a:r>
                  <a:rPr lang="en-IN" dirty="0" err="1" smtClean="0"/>
                  <a:t>abb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</a:p>
              <a:p>
                <a:pPr marL="406400" lvl="1" indent="0" algn="just">
                  <a:buNone/>
                </a:pPr>
                <a:endParaRPr lang="en-IN" b="0" dirty="0" smtClean="0"/>
              </a:p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IN" dirty="0" smtClean="0"/>
                  <a:t>String </a:t>
                </a:r>
                <a:r>
                  <a:rPr lang="en-IN" dirty="0"/>
                  <a:t>starts with 1 and ends with </a:t>
                </a:r>
                <a:r>
                  <a:rPr lang="en-IN" dirty="0" smtClean="0"/>
                  <a:t>0 </a:t>
                </a:r>
              </a:p>
              <a:p>
                <a:pPr marL="406400" lvl="1" indent="0" algn="just">
                  <a:buNone/>
                </a:pPr>
                <a:endParaRPr lang="en-IN" b="0" dirty="0" smtClean="0"/>
              </a:p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IN" dirty="0"/>
                  <a:t>All binary string with at least 3 characters and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should be </a:t>
                </a:r>
                <a:r>
                  <a:rPr lang="en-IN" dirty="0" smtClean="0"/>
                  <a:t>zero</a:t>
                </a:r>
                <a:endParaRPr lang="en-US" dirty="0" smtClean="0"/>
              </a:p>
              <a:p>
                <a:pPr marL="406400" lvl="1" indent="0" algn="just">
                  <a:buNone/>
                </a:pPr>
                <a:endParaRPr lang="en-US" b="0" dirty="0" smtClean="0"/>
              </a:p>
              <a:p>
                <a:pPr marL="463550" indent="-457200" algn="just">
                  <a:buFont typeface="+mj-lt"/>
                  <a:buAutoNum type="arabicPeriod" startAt="13"/>
                </a:pPr>
                <a:r>
                  <a:rPr lang="en-IN" dirty="0" smtClean="0"/>
                  <a:t>Language </a:t>
                </a:r>
                <a:r>
                  <a:rPr lang="en-IN" dirty="0"/>
                  <a:t>which consist of exactly two b’s over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406400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4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3232" y="132204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322047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4048" y="132204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48" y="1322047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3232" y="2138289"/>
                <a:ext cx="389555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138289"/>
                <a:ext cx="3895551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8739" y="2138289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739" y="2138289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232" y="2984146"/>
                <a:ext cx="36728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𝒃𝒂𝒃𝒃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𝒂𝒃𝒂𝒃𝒃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984146"/>
                <a:ext cx="3672811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22406" y="298414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𝒂𝒃𝒃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06" y="2984146"/>
                <a:ext cx="3200400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3232" y="3823124"/>
                <a:ext cx="412247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823124"/>
                <a:ext cx="4122476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38739" y="3823124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739" y="3823124"/>
                <a:ext cx="3200400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3232" y="5051463"/>
                <a:ext cx="4358611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051463"/>
                <a:ext cx="4358611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64958" y="505146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58" y="5051463"/>
                <a:ext cx="3200400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232" y="5839822"/>
                <a:ext cx="348998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𝒃𝒂𝒃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𝒂𝒂𝒃𝒃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𝒂𝒃𝒃𝒂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839822"/>
                <a:ext cx="3489988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22406" y="583982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06" y="5839822"/>
                <a:ext cx="3200400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19"/>
                </a:pPr>
                <a:r>
                  <a:rPr lang="en-IN" dirty="0" smtClean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such that 3</a:t>
                </a:r>
                <a:r>
                  <a:rPr lang="en-IN" baseline="30000" dirty="0"/>
                  <a:t>rd</a:t>
                </a:r>
                <a:r>
                  <a:rPr lang="en-IN" dirty="0"/>
                  <a:t> character from right end of the string is </a:t>
                </a:r>
                <a:r>
                  <a:rPr lang="en-IN" dirty="0" smtClean="0"/>
                  <a:t>always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19"/>
                </a:pPr>
                <a:r>
                  <a:rPr lang="en-IN" dirty="0" smtClean="0"/>
                  <a:t>Any </a:t>
                </a:r>
                <a:r>
                  <a:rPr lang="en-IN" dirty="0"/>
                  <a:t>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followed by any no.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463550" lvl="1" indent="0">
                  <a:buNone/>
                </a:pPr>
                <a:endParaRPr lang="en-US" dirty="0" smtClean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String </a:t>
                </a:r>
                <a:r>
                  <a:rPr lang="en-IN" dirty="0"/>
                  <a:t>should contain at least </a:t>
                </a:r>
                <a:r>
                  <a:rPr lang="en-IN" dirty="0" smtClean="0"/>
                  <a:t>three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406400" lvl="1" indent="0">
                  <a:buNone/>
                </a:pPr>
                <a:endParaRPr lang="en-US" dirty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String </a:t>
                </a:r>
                <a:r>
                  <a:rPr lang="en-IN" dirty="0"/>
                  <a:t>should contain exactly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63550" lvl="1" indent="0">
                  <a:buNone/>
                </a:pPr>
                <a:endParaRPr lang="en-US" dirty="0" smtClean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Length </a:t>
                </a:r>
                <a:r>
                  <a:rPr lang="en-IN" dirty="0"/>
                  <a:t>of string should be at least 1 and at most </a:t>
                </a:r>
                <a:r>
                  <a:rPr lang="en-IN" dirty="0" smtClean="0"/>
                  <a:t>3</a:t>
                </a:r>
              </a:p>
              <a:p>
                <a:pPr marL="463550" lvl="1" indent="0">
                  <a:buNone/>
                </a:pPr>
                <a:endParaRPr lang="en-US" dirty="0" smtClean="0"/>
              </a:p>
              <a:p>
                <a:pPr marL="520700" indent="-457200">
                  <a:buFont typeface="+mj-lt"/>
                  <a:buAutoNum type="arabicPeriod" startAt="19"/>
                </a:pPr>
                <a:r>
                  <a:rPr lang="en-IN" dirty="0" smtClean="0"/>
                  <a:t>No. of </a:t>
                </a:r>
                <a:r>
                  <a:rPr lang="en-IN" dirty="0"/>
                  <a:t>zero should be multiple of 3</a:t>
                </a:r>
                <a:endParaRPr lang="en-US" dirty="0"/>
              </a:p>
              <a:p>
                <a:pPr marL="46355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3232" y="1751972"/>
                <a:ext cx="34290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𝒂𝒂𝒂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𝒂𝒃𝒂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𝒂𝒂𝒃𝒂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751972"/>
                <a:ext cx="34290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25736" y="175197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6" y="1751972"/>
                <a:ext cx="3200400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232" y="2575267"/>
                <a:ext cx="40286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𝒂𝒃𝒄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𝒂𝒂𝒃𝒃𝒄𝒄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𝒂𝒂𝒃𝒄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𝒂𝒃𝒃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575267"/>
                <a:ext cx="4028608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30512" y="2575267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12" y="2575267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3232" y="3463462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𝟎𝟏𝟏𝟎𝟏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𝟎𝟏𝟎𝟏𝟏𝟏𝟎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463462"/>
                <a:ext cx="5503808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6287" y="3463462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287" y="3463462"/>
                <a:ext cx="41610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3232" y="4252472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𝟎𝟏𝟎𝟎𝟏𝟎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252472"/>
                <a:ext cx="5503808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39680" y="4252472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680" y="4252472"/>
                <a:ext cx="41610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232" y="5130456"/>
                <a:ext cx="5503808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130456"/>
                <a:ext cx="5503808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09624" y="5130456"/>
                <a:ext cx="4913302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24" y="5130456"/>
                <a:ext cx="4913302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3232" y="5899364"/>
                <a:ext cx="59055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𝟎𝟏𝟎𝟏𝟎𝟏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𝟏𝟎𝟎𝟎𝟏𝟎𝟎𝟏𝟎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899364"/>
                <a:ext cx="5905500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22194" y="5899364"/>
                <a:ext cx="41610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194" y="5899364"/>
                <a:ext cx="41610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2" y="4211274"/>
            <a:ext cx="8900158" cy="159100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 smtClean="0"/>
              <a:t>formal language </a:t>
            </a:r>
            <a:r>
              <a:rPr lang="en-US" dirty="0" smtClean="0"/>
              <a:t>is a collection of valid sentences, where each </a:t>
            </a:r>
            <a:r>
              <a:rPr lang="en-US" dirty="0" smtClean="0">
                <a:solidFill>
                  <a:srgbClr val="C00000"/>
                </a:solidFill>
              </a:rPr>
              <a:t>sentence</a:t>
            </a:r>
            <a:r>
              <a:rPr lang="en-US" dirty="0" smtClean="0"/>
              <a:t> is a sequence of </a:t>
            </a:r>
            <a:r>
              <a:rPr lang="en-US" dirty="0" smtClean="0">
                <a:solidFill>
                  <a:srgbClr val="C00000"/>
                </a:solidFill>
              </a:rPr>
              <a:t>words</a:t>
            </a:r>
            <a:r>
              <a:rPr lang="en-US" dirty="0" smtClean="0"/>
              <a:t>, and each word is a sequence of </a:t>
            </a:r>
            <a:r>
              <a:rPr lang="en-US" dirty="0" smtClean="0">
                <a:solidFill>
                  <a:srgbClr val="C00000"/>
                </a:solidFill>
              </a:rPr>
              <a:t>graphic symbols</a:t>
            </a:r>
            <a:r>
              <a:rPr lang="en-US" dirty="0" smtClean="0"/>
              <a:t> acceptable in a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rules</a:t>
            </a:r>
            <a:r>
              <a:rPr lang="en-US" dirty="0"/>
              <a:t> that specify the construction of words and </a:t>
            </a:r>
            <a:r>
              <a:rPr lang="en-US" dirty="0" smtClean="0"/>
              <a:t>sentences is called </a:t>
            </a:r>
            <a:r>
              <a:rPr lang="en-US" b="1" i="1" dirty="0" smtClean="0"/>
              <a:t>formal language grammar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537" y="1388210"/>
            <a:ext cx="85725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a,b,c,d,e,f,g,h,i...........0,1,2,3.............}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9807" y="811290"/>
            <a:ext cx="238722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Graphical symbols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4379" y="231565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5750" y="2548835"/>
            <a:ext cx="85725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{the, system, welcome, hello, computer, to,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rogramming </a:t>
            </a:r>
            <a:r>
              <a:rPr lang="pt-BR" sz="2400" dirty="0" smtClean="0">
                <a:solidFill>
                  <a:schemeClr val="tx1"/>
                </a:solidFill>
              </a:rPr>
              <a:t>}</a:t>
            </a:r>
            <a:r>
              <a:rPr lang="pt-BR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8504" y="1835248"/>
            <a:ext cx="188976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words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2000" y="3456223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72760" y="3045354"/>
            <a:ext cx="188976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sentence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0537" y="3641959"/>
            <a:ext cx="85725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“hello to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system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rogramming”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5282" y="2802263"/>
            <a:ext cx="637657" cy="37490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9702" y="2798902"/>
            <a:ext cx="323501" cy="373369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65132" y="2779578"/>
            <a:ext cx="878899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05923" y="2789003"/>
            <a:ext cx="1705576" cy="37990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44379" y="1260804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27" grpId="0"/>
      <p:bldP spid="29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20700" indent="-457200">
                  <a:buFont typeface="+mj-lt"/>
                  <a:buAutoNum type="arabicPeriod" startAt="24"/>
                </a:pPr>
                <a:r>
                  <a:rPr lang="en-IN" dirty="0" smtClean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should </a:t>
                </a:r>
                <a:r>
                  <a:rPr lang="en-IN" dirty="0" smtClean="0"/>
                  <a:t>be multiple of 3</a:t>
                </a:r>
              </a:p>
              <a:p>
                <a:pPr marL="63500" indent="0">
                  <a:buNone/>
                </a:pPr>
                <a:endParaRPr lang="en-IN" sz="2000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Even </a:t>
                </a:r>
                <a:r>
                  <a:rPr lang="en-IN" dirty="0"/>
                  <a:t>no. of </a:t>
                </a:r>
                <a:r>
                  <a:rPr lang="en-IN" dirty="0" smtClean="0"/>
                  <a:t>0</a:t>
                </a:r>
              </a:p>
              <a:p>
                <a:pPr marL="463550" lvl="1" indent="0">
                  <a:buNone/>
                </a:pPr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should have odd length</a:t>
                </a:r>
              </a:p>
              <a:p>
                <a:pPr marL="463550" lvl="1" indent="0">
                  <a:buNone/>
                </a:pPr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</a:t>
                </a:r>
                <a:r>
                  <a:rPr lang="en-IN" dirty="0"/>
                  <a:t>should have even </a:t>
                </a:r>
                <a:r>
                  <a:rPr lang="en-IN" dirty="0" smtClean="0"/>
                  <a:t>length</a:t>
                </a:r>
              </a:p>
              <a:p>
                <a:pPr marL="463550" lvl="1" indent="0">
                  <a:buNone/>
                </a:pPr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</a:t>
                </a:r>
                <a:r>
                  <a:rPr lang="en-IN" dirty="0"/>
                  <a:t>start with 0 and has odd </a:t>
                </a:r>
                <a:r>
                  <a:rPr lang="en-IN" dirty="0" smtClean="0"/>
                  <a:t>length</a:t>
                </a:r>
              </a:p>
              <a:p>
                <a:pPr marL="463550" lvl="1" indent="0">
                  <a:buNone/>
                </a:pPr>
                <a:endParaRPr lang="en-IN" dirty="0" smtClean="0"/>
              </a:p>
              <a:p>
                <a:pPr marL="520700" indent="-457200">
                  <a:buFont typeface="+mj-lt"/>
                  <a:buAutoNum type="arabicPeriod" startAt="30"/>
                </a:pPr>
                <a:r>
                  <a:rPr lang="en-IN" dirty="0"/>
                  <a:t>String start with 1 and has even length</a:t>
                </a:r>
              </a:p>
              <a:p>
                <a:pPr marL="463550" lvl="1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7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3232" y="1382696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𝒃𝒂𝒄𝒂𝒃𝒂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𝒂𝒂𝒂𝒂𝒂𝒂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382696"/>
                <a:ext cx="3200400" cy="608533"/>
              </a:xfrm>
              <a:prstGeom prst="rect">
                <a:avLst/>
              </a:prstGeom>
              <a:blipFill rotWithShape="0">
                <a:blip r:embed="rId3"/>
                <a:stretch>
                  <a:fillRect l="-381" r="-278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65957" y="1382696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57" y="1382696"/>
                <a:ext cx="4389664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3232" y="2247379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247379"/>
                <a:ext cx="4498905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44825" y="2247379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825" y="2247379"/>
                <a:ext cx="4389664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3232" y="3164297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164297"/>
                <a:ext cx="4498905" cy="608533"/>
              </a:xfrm>
              <a:prstGeom prst="rect">
                <a:avLst/>
              </a:prstGeom>
              <a:blipFill rotWithShape="0">
                <a:blip r:embed="rId7"/>
                <a:stretch>
                  <a:fillRect l="-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07385" y="3164297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85" y="3164297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3232" y="4042398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042398"/>
                <a:ext cx="4498905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77184" y="4042398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84" y="4042398"/>
                <a:ext cx="43896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3232" y="4976666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𝟎𝟎𝟎𝟏𝟎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976666"/>
                <a:ext cx="4498905" cy="608533"/>
              </a:xfrm>
              <a:prstGeom prst="rect">
                <a:avLst/>
              </a:prstGeom>
              <a:blipFill rotWithShape="0">
                <a:blip r:embed="rId11"/>
                <a:stretch>
                  <a:fillRect l="-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62536" y="4976666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536" y="4976666"/>
                <a:ext cx="4389664" cy="6085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3232" y="5866160"/>
                <a:ext cx="4498905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𝑺𝒕𝒓𝒊𝒏𝒈𝒔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𝟏𝟎𝟎𝟏𝟎𝟎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….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866160"/>
                <a:ext cx="4498905" cy="608533"/>
              </a:xfrm>
              <a:prstGeom prst="rect">
                <a:avLst/>
              </a:prstGeom>
              <a:blipFill rotWithShape="0">
                <a:blip r:embed="rId13"/>
                <a:stretch>
                  <a:fillRect l="-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99486" y="5866160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86" y="5866160"/>
                <a:ext cx="4389664" cy="60853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0700" indent="-457200">
              <a:buFont typeface="+mj-lt"/>
              <a:buAutoNum type="arabicPeriod" startAt="31"/>
            </a:pPr>
            <a:r>
              <a:rPr lang="en-IN" dirty="0" smtClean="0"/>
              <a:t>All </a:t>
            </a:r>
            <a:r>
              <a:rPr lang="en-IN" dirty="0"/>
              <a:t>string begins or ends with 00 or </a:t>
            </a:r>
            <a:r>
              <a:rPr lang="en-IN" dirty="0" smtClean="0"/>
              <a:t>11 </a:t>
            </a:r>
          </a:p>
          <a:p>
            <a:pPr marL="520700" indent="-457200">
              <a:buFont typeface="+mj-lt"/>
              <a:buAutoNum type="arabicPeriod" startAt="31"/>
            </a:pPr>
            <a:endParaRPr lang="en-US" dirty="0" smtClean="0"/>
          </a:p>
          <a:p>
            <a:pPr marL="520700" indent="-457200">
              <a:buFont typeface="+mj-lt"/>
              <a:buAutoNum type="arabicPeriod" startAt="31"/>
            </a:pPr>
            <a:r>
              <a:rPr lang="en-IN" dirty="0"/>
              <a:t>Language of all string containing both 11 and 00 as </a:t>
            </a:r>
            <a:r>
              <a:rPr lang="en-IN" dirty="0" smtClean="0"/>
              <a:t>substring </a:t>
            </a:r>
          </a:p>
          <a:p>
            <a:pPr marL="520700" indent="-457200">
              <a:buFont typeface="+mj-lt"/>
              <a:buAutoNum type="arabicPeriod" startAt="31"/>
            </a:pPr>
            <a:endParaRPr lang="en-IN" dirty="0" smtClean="0"/>
          </a:p>
          <a:p>
            <a:pPr marL="520700" indent="-457200">
              <a:buFont typeface="+mj-lt"/>
              <a:buAutoNum type="arabicPeriod" startAt="31"/>
            </a:pPr>
            <a:endParaRPr lang="en-IN" dirty="0" smtClean="0"/>
          </a:p>
          <a:p>
            <a:pPr marL="520700" indent="-457200">
              <a:buFont typeface="+mj-lt"/>
              <a:buAutoNum type="arabicPeriod" startAt="31"/>
            </a:pPr>
            <a:r>
              <a:rPr lang="en-IN" dirty="0" smtClean="0"/>
              <a:t>String </a:t>
            </a:r>
            <a:r>
              <a:rPr lang="en-IN" dirty="0"/>
              <a:t>ending with 1 and not contain 00 </a:t>
            </a:r>
          </a:p>
          <a:p>
            <a:pPr marL="463550" lvl="1" indent="0">
              <a:buNone/>
            </a:pPr>
            <a:endParaRPr lang="en-US" sz="2400" dirty="0" smtClean="0"/>
          </a:p>
          <a:p>
            <a:pPr marL="520700" indent="-457200">
              <a:buFont typeface="+mj-lt"/>
              <a:buAutoNum type="arabicPeriod" startAt="31"/>
            </a:pPr>
            <a:r>
              <a:rPr lang="en-IN" dirty="0"/>
              <a:t>Language of C </a:t>
            </a:r>
            <a:r>
              <a:rPr lang="en-IN" dirty="0" smtClean="0"/>
              <a:t>identifier</a:t>
            </a: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463550" lvl="1" indent="0">
              <a:buNone/>
            </a:pPr>
            <a:endParaRPr lang="en-US" sz="2400" dirty="0" smtClean="0"/>
          </a:p>
          <a:p>
            <a:pPr marL="463550" lvl="1" indent="0">
              <a:buNone/>
            </a:pPr>
            <a:endParaRPr lang="en-US" dirty="0" smtClean="0"/>
          </a:p>
          <a:p>
            <a:pPr marL="4635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3232" y="1396332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𝟏𝟎𝟏𝟎𝟎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𝟎𝟏𝟎𝟏𝟏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1396332"/>
                <a:ext cx="3200400" cy="608533"/>
              </a:xfrm>
              <a:prstGeom prst="rect">
                <a:avLst/>
              </a:prstGeom>
              <a:blipFill rotWithShape="0">
                <a:blip r:embed="rId2"/>
                <a:stretch>
                  <a:fillRect l="-381" r="-25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27300" y="1396332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)∗|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00" y="1396332"/>
                <a:ext cx="4389664" cy="608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3232" y="2972666"/>
                <a:ext cx="6764286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pPr algn="just"/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972666"/>
                <a:ext cx="6764286" cy="6085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3232" y="2364133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𝟏𝟏𝟎𝟎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𝟏𝟎𝟎𝟏𝟏𝟎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𝟎𝟏𝟎𝟎𝟏𝟏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364133"/>
                <a:ext cx="3200400" cy="608533"/>
              </a:xfrm>
              <a:prstGeom prst="rect">
                <a:avLst/>
              </a:prstGeom>
              <a:blipFill rotWithShape="0">
                <a:blip r:embed="rId5"/>
                <a:stretch>
                  <a:fillRect l="-381" r="-344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3232" y="3854394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𝟏𝟏𝟎𝟏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𝟏𝟎𝟏𝟏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854394"/>
                <a:ext cx="3200400" cy="6085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973" y="3854394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73" y="3854394"/>
                <a:ext cx="4389664" cy="6085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18856" y="4839131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(_+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)(_ + 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6" y="4839131"/>
                <a:ext cx="4389664" cy="6085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3232" y="4839131"/>
                <a:ext cx="3200400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𝑺𝒕𝒓𝒊𝒏𝒈𝒔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𝒂𝒓𝒆𝒂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𝒓𝒆𝒅𝒊𝒐𝒖𝒔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𝒈𝒓𝒂𝒅𝒆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839131"/>
                <a:ext cx="3200400" cy="608533"/>
              </a:xfrm>
              <a:prstGeom prst="rect">
                <a:avLst/>
              </a:prstGeom>
              <a:blipFill rotWithShape="0">
                <a:blip r:embed="rId9"/>
                <a:stretch>
                  <a:fillRect l="-381" r="-224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095375" y="5277598"/>
                <a:ext cx="4389664" cy="608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𝑳𝒆𝒕𝒕𝒆𝒓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𝐝𝐢𝐠𝐢𝐭</m:t>
                      </m:r>
                    </m:oMath>
                  </m:oMathPara>
                </a14:m>
                <a:endParaRPr lang="en-US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75" y="5277598"/>
                <a:ext cx="4389664" cy="6085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/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state </a:t>
            </a:r>
            <a:r>
              <a:rPr lang="en-US" dirty="0" smtClean="0"/>
              <a:t>automata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automata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finite state </a:t>
                </a:r>
                <a:r>
                  <a:rPr lang="en-US" dirty="0" smtClean="0"/>
                  <a:t>automata </a:t>
                </a:r>
                <a:r>
                  <a:rPr lang="en-US" dirty="0"/>
                  <a:t>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	is </a:t>
                </a:r>
                <a:r>
                  <a:rPr lang="en-US" dirty="0"/>
                  <a:t>a finite set of </a:t>
                </a:r>
                <a:r>
                  <a:rPr lang="en-US" dirty="0" smtClean="0"/>
                  <a:t>states</a:t>
                </a:r>
                <a:br>
                  <a:rPr lang="en-US" dirty="0" smtClean="0"/>
                </a:br>
                <a:r>
                  <a:rPr lang="en-US" dirty="0" smtClean="0"/>
                  <a:t>	one </a:t>
                </a:r>
                <a:r>
                  <a:rPr lang="en-US" dirty="0"/>
                  <a:t>of which is the initial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one </a:t>
                </a:r>
                <a:r>
                  <a:rPr lang="en-US" dirty="0"/>
                  <a:t>or more of which are the final </a:t>
                </a:r>
                <a:r>
                  <a:rPr lang="en-US" dirty="0" smtClean="0"/>
                  <a:t>states.</a:t>
                </a:r>
              </a:p>
              <a:p>
                <a:pPr marL="0" indent="45720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	is </a:t>
                </a:r>
                <a:r>
                  <a:rPr lang="en-US" dirty="0"/>
                  <a:t>the </a:t>
                </a:r>
                <a:r>
                  <a:rPr lang="en-US" dirty="0" smtClean="0"/>
                  <a:t>input symbols.</a:t>
                </a:r>
              </a:p>
              <a:p>
                <a:pPr marL="0" indent="457200" algn="just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	is </a:t>
                </a:r>
                <a:r>
                  <a:rPr lang="en-US" dirty="0"/>
                  <a:t>a finite set of state transitions defining transitions out of </a:t>
                </a:r>
                <a:r>
                  <a:rPr lang="en-US" dirty="0" smtClean="0"/>
                  <a:t>	states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encountering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404813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0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automata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59097" y="1684341"/>
            <a:ext cx="6477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0185" y="1684341"/>
            <a:ext cx="12711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state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687660" y="3124203"/>
            <a:ext cx="7921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40185" y="2836866"/>
            <a:ext cx="185862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transition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59097" y="3989391"/>
            <a:ext cx="6477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966935" y="4349753"/>
            <a:ext cx="7921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40185" y="3989391"/>
            <a:ext cx="19820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</a:t>
            </a:r>
            <a:r>
              <a:rPr lang="en-US" altLang="zh-TW" sz="2400" dirty="0" smtClean="0">
                <a:latin typeface="+mj-lt"/>
              </a:rPr>
              <a:t>start </a:t>
            </a:r>
            <a:r>
              <a:rPr lang="en-US" altLang="zh-TW" sz="2400" dirty="0">
                <a:latin typeface="+mj-lt"/>
              </a:rPr>
              <a:t>state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759096" y="5303520"/>
            <a:ext cx="640080" cy="6400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850536" y="539496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40185" y="5429253"/>
            <a:ext cx="18851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j-lt"/>
              </a:rPr>
              <a:t>is a final state</a:t>
            </a:r>
          </a:p>
        </p:txBody>
      </p:sp>
    </p:spTree>
    <p:extLst>
      <p:ext uri="{BB962C8B-B14F-4D97-AF65-F5344CB8AC3E}">
        <p14:creationId xmlns:p14="http://schemas.microsoft.com/office/powerpoint/2010/main" val="35051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finite automata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019" y="1088516"/>
                <a:ext cx="8763000" cy="5334000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Types </a:t>
                </a:r>
                <a:r>
                  <a:rPr lang="en-US" dirty="0"/>
                  <a:t>of finite </a:t>
                </a:r>
                <a:r>
                  <a:rPr lang="en-US" dirty="0" smtClean="0"/>
                  <a:t>automata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Deterministic finite automata (DFA):</a:t>
                </a:r>
                <a:r>
                  <a:rPr lang="en-US" dirty="0"/>
                  <a:t> </a:t>
                </a:r>
                <a:r>
                  <a:rPr lang="en-US" dirty="0" smtClean="0"/>
                  <a:t>In DFA </a:t>
                </a:r>
                <a:r>
                  <a:rPr lang="en-US" dirty="0"/>
                  <a:t>for each state </a:t>
                </a:r>
                <a:r>
                  <a:rPr lang="en-US" dirty="0">
                    <a:solidFill>
                      <a:srgbClr val="C00000"/>
                    </a:solidFill>
                  </a:rPr>
                  <a:t>exactly one edge</a:t>
                </a:r>
                <a:r>
                  <a:rPr lang="en-US" dirty="0"/>
                  <a:t> leaving out for </a:t>
                </a:r>
                <a:r>
                  <a:rPr lang="en-US" dirty="0">
                    <a:solidFill>
                      <a:srgbClr val="C00000"/>
                    </a:solidFill>
                  </a:rPr>
                  <a:t>each symbol</a:t>
                </a:r>
                <a:r>
                  <a:rPr lang="en-US" dirty="0" smtClean="0"/>
                  <a:t>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Nondeterministic finite automata (NFA): </a:t>
                </a:r>
                <a:r>
                  <a:rPr lang="en-US" dirty="0" smtClean="0"/>
                  <a:t>In NFA there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rgbClr val="C00000"/>
                    </a:solidFill>
                  </a:rPr>
                  <a:t>no restrictions </a:t>
                </a:r>
                <a:r>
                  <a:rPr lang="en-US" dirty="0"/>
                  <a:t>on the edges leaving a state. There can be </a:t>
                </a:r>
                <a:r>
                  <a:rPr lang="en-US" dirty="0">
                    <a:solidFill>
                      <a:srgbClr val="C00000"/>
                    </a:solidFill>
                  </a:rPr>
                  <a:t>several with the same symbol as label </a:t>
                </a:r>
                <a:r>
                  <a:rPr lang="en-US" dirty="0"/>
                  <a:t>and some edges can be labeled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19" y="1088516"/>
                <a:ext cx="8763000" cy="5334000"/>
              </a:xfrm>
              <a:blipFill rotWithShape="0">
                <a:blip r:embed="rId2"/>
                <a:stretch>
                  <a:fillRect l="-974" t="-457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5119443" y="492824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41932" y="492824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184885" y="493822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/>
          <p:cNvSpPr/>
          <p:nvPr/>
        </p:nvSpPr>
        <p:spPr>
          <a:xfrm>
            <a:off x="8221638" y="492824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559927" y="515684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69317" y="5166829"/>
            <a:ext cx="576072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49273" y="48126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596823" y="5143015"/>
            <a:ext cx="5852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13420" y="48126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651979" y="514203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710023" y="48126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76502" y="4985397"/>
            <a:ext cx="347472" cy="342900"/>
          </a:xfrm>
          <a:prstGeom prst="ellipse">
            <a:avLst/>
          </a:prstGeom>
          <a:noFill/>
          <a:ln>
            <a:solidFill>
              <a:srgbClr val="337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urved Connector 55"/>
          <p:cNvCxnSpPr>
            <a:stCxn id="43" idx="7"/>
            <a:endCxn id="43" idx="1"/>
          </p:cNvCxnSpPr>
          <p:nvPr/>
        </p:nvCxnSpPr>
        <p:spPr>
          <a:xfrm rot="16200000" flipV="1">
            <a:off x="5348043" y="4833557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27000000" flipV="1">
            <a:off x="5330038" y="5143510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72422" y="411789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19467" y="592735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3842" y="492189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566331" y="492189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09284" y="493188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3646037" y="492189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500" y="5150498"/>
            <a:ext cx="466344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3716" y="5160480"/>
            <a:ext cx="576072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73672" y="48063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21222" y="5136666"/>
            <a:ext cx="594360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137819" y="48063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61592" y="5135685"/>
            <a:ext cx="594360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134422" y="48063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00901" y="4976762"/>
            <a:ext cx="347472" cy="347472"/>
          </a:xfrm>
          <a:prstGeom prst="ellipse">
            <a:avLst/>
          </a:prstGeom>
          <a:noFill/>
          <a:ln>
            <a:solidFill>
              <a:srgbClr val="337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/>
          <p:nvPr/>
        </p:nvCxnSpPr>
        <p:spPr>
          <a:xfrm rot="27000000" flipV="1">
            <a:off x="1783739" y="5150237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600322" y="579613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/>
          <p:nvPr/>
        </p:nvCxnSpPr>
        <p:spPr>
          <a:xfrm rot="5400000" flipH="1">
            <a:off x="2387789" y="4880930"/>
            <a:ext cx="76937" cy="881308"/>
          </a:xfrm>
          <a:prstGeom prst="curvedConnector3">
            <a:avLst>
              <a:gd name="adj1" fmla="val -297126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 flipH="1">
            <a:off x="2943462" y="4294439"/>
            <a:ext cx="66955" cy="2011247"/>
          </a:xfrm>
          <a:prstGeom prst="curvedConnector3">
            <a:avLst>
              <a:gd name="adj1" fmla="val -10669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V="1">
            <a:off x="2312981" y="3324207"/>
            <a:ext cx="12700" cy="3195381"/>
          </a:xfrm>
          <a:prstGeom prst="curvedConnector3">
            <a:avLst>
              <a:gd name="adj1" fmla="val 7875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659296" y="541799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36448" y="554705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62455" y="397519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94931" y="6043978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DFA</a:t>
            </a:r>
            <a:endParaRPr lang="en-US" sz="2400" b="1" dirty="0"/>
          </a:p>
        </p:txBody>
      </p:sp>
      <p:sp>
        <p:nvSpPr>
          <p:cNvPr id="172" name="Rectangle 171"/>
          <p:cNvSpPr/>
          <p:nvPr/>
        </p:nvSpPr>
        <p:spPr>
          <a:xfrm>
            <a:off x="6064749" y="6038270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NFA</a:t>
            </a:r>
            <a:endParaRPr lang="en-US" sz="2400" b="1" dirty="0"/>
          </a:p>
        </p:txBody>
      </p:sp>
      <p:cxnSp>
        <p:nvCxnSpPr>
          <p:cNvPr id="42" name="Curved Connector 41"/>
          <p:cNvCxnSpPr/>
          <p:nvPr/>
        </p:nvCxnSpPr>
        <p:spPr>
          <a:xfrm rot="27000000" flipV="1">
            <a:off x="749650" y="516185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1129" y="58199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9" grpId="0"/>
      <p:bldP spid="49" grpId="1"/>
      <p:bldP spid="51" grpId="0"/>
      <p:bldP spid="53" grpId="0"/>
      <p:bldP spid="54" grpId="0" animBg="1"/>
      <p:bldP spid="59" grpId="0"/>
      <p:bldP spid="59" grpId="1"/>
      <p:bldP spid="60" grpId="0"/>
      <p:bldP spid="73" grpId="0" animBg="1"/>
      <p:bldP spid="74" grpId="0" animBg="1"/>
      <p:bldP spid="75" grpId="0" animBg="1"/>
      <p:bldP spid="76" grpId="0" animBg="1"/>
      <p:bldP spid="79" grpId="0"/>
      <p:bldP spid="81" grpId="0"/>
      <p:bldP spid="83" grpId="0"/>
      <p:bldP spid="84" grpId="0" animBg="1"/>
      <p:bldP spid="86" grpId="0"/>
      <p:bldP spid="98" grpId="0"/>
      <p:bldP spid="99" grpId="0"/>
      <p:bldP spid="100" grpId="0"/>
      <p:bldP spid="171" grpId="0"/>
      <p:bldP spid="172" grpId="0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94" y="1036499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Identify whether </a:t>
            </a:r>
            <a:r>
              <a:rPr lang="en-US" dirty="0" smtClean="0"/>
              <a:t>it's NFA or DFA?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9956" y="243840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95050" y="2450295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50" y="2450295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169" y="2769375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80289" y="2534572"/>
            <a:ext cx="438912" cy="4410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5" idx="2"/>
          </p:cNvCxnSpPr>
          <p:nvPr/>
        </p:nvCxnSpPr>
        <p:spPr>
          <a:xfrm>
            <a:off x="1379556" y="2743203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6"/>
            <a:endCxn id="5" idx="2"/>
          </p:cNvCxnSpPr>
          <p:nvPr/>
        </p:nvCxnSpPr>
        <p:spPr>
          <a:xfrm>
            <a:off x="3762442" y="2743201"/>
            <a:ext cx="632608" cy="11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6313" y="23735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0153" y="23735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2881357" y="1241402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08715" y="342017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3661" y="1598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81199" y="245029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52842" y="243840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72378" y="2737255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17119" y="2339619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19" y="2339619"/>
                <a:ext cx="357176" cy="309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>
            <a:stCxn id="16" idx="0"/>
            <a:endCxn id="15" idx="0"/>
          </p:cNvCxnSpPr>
          <p:nvPr/>
        </p:nvCxnSpPr>
        <p:spPr>
          <a:xfrm rot="16200000" flipH="1" flipV="1">
            <a:off x="2865874" y="1858526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792235" y="366362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35" y="366362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354335" y="366362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35" y="3663622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38715" y="366362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15" y="3663622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3401835" y="3968422"/>
            <a:ext cx="9525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2"/>
          </p:cNvCxnSpPr>
          <p:nvPr/>
        </p:nvCxnSpPr>
        <p:spPr>
          <a:xfrm>
            <a:off x="2182635" y="396842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0" idx="1"/>
            <a:endCxn id="20" idx="7"/>
          </p:cNvCxnSpPr>
          <p:nvPr/>
        </p:nvCxnSpPr>
        <p:spPr>
          <a:xfrm rot="5400000" flipH="1" flipV="1">
            <a:off x="3097035" y="3537370"/>
            <a:ext cx="12700" cy="431052"/>
          </a:xfrm>
          <a:prstGeom prst="curvedConnector3">
            <a:avLst>
              <a:gd name="adj1" fmla="val 565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2" idx="4"/>
            <a:endCxn id="20" idx="4"/>
          </p:cNvCxnSpPr>
          <p:nvPr/>
        </p:nvCxnSpPr>
        <p:spPr>
          <a:xfrm rot="5400000">
            <a:off x="4770275" y="2599982"/>
            <a:ext cx="12700" cy="3346480"/>
          </a:xfrm>
          <a:prstGeom prst="curvedConnector3">
            <a:avLst>
              <a:gd name="adj1" fmla="val 3937496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0435" y="3646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2542" y="267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08292" y="259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6224470" y="373982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06832" y="309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62249" y="443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00482" y="4159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Curved Connector 33"/>
          <p:cNvCxnSpPr/>
          <p:nvPr/>
        </p:nvCxnSpPr>
        <p:spPr>
          <a:xfrm rot="5400000" flipH="1" flipV="1">
            <a:off x="4617570" y="3551225"/>
            <a:ext cx="12700" cy="431052"/>
          </a:xfrm>
          <a:prstGeom prst="curvedConnector3">
            <a:avLst>
              <a:gd name="adj1" fmla="val 644044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1" idx="7"/>
            <a:endCxn id="22" idx="1"/>
          </p:cNvCxnSpPr>
          <p:nvPr/>
        </p:nvCxnSpPr>
        <p:spPr>
          <a:xfrm rot="5400000" flipH="1" flipV="1">
            <a:off x="5551325" y="3076232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2" idx="3"/>
            <a:endCxn id="21" idx="5"/>
          </p:cNvCxnSpPr>
          <p:nvPr/>
        </p:nvCxnSpPr>
        <p:spPr>
          <a:xfrm rot="5400000">
            <a:off x="5551325" y="3507284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55835" y="232993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343400" y="404836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1815331" y="404836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1904545" y="4135232"/>
            <a:ext cx="507371" cy="512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6692586" y="404836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6781800" y="4135232"/>
            <a:ext cx="507371" cy="512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327687" y="4019292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781800" y="3112501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5867400" y="232993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46" name="Straight Arrow Connector 45"/>
          <p:cNvCxnSpPr>
            <a:endCxn id="39" idx="2"/>
          </p:cNvCxnSpPr>
          <p:nvPr/>
        </p:nvCxnSpPr>
        <p:spPr>
          <a:xfrm>
            <a:off x="1250793" y="4391264"/>
            <a:ext cx="56453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38" idx="2"/>
          </p:cNvCxnSpPr>
          <p:nvPr/>
        </p:nvCxnSpPr>
        <p:spPr>
          <a:xfrm>
            <a:off x="2501131" y="4391264"/>
            <a:ext cx="184226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2"/>
          </p:cNvCxnSpPr>
          <p:nvPr/>
        </p:nvCxnSpPr>
        <p:spPr>
          <a:xfrm>
            <a:off x="3641635" y="2672834"/>
            <a:ext cx="222576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0"/>
            <a:endCxn id="45" idx="3"/>
          </p:cNvCxnSpPr>
          <p:nvPr/>
        </p:nvCxnSpPr>
        <p:spPr>
          <a:xfrm flipV="1">
            <a:off x="4686300" y="2915301"/>
            <a:ext cx="1281533" cy="1133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0"/>
            <a:endCxn id="45" idx="5"/>
          </p:cNvCxnSpPr>
          <p:nvPr/>
        </p:nvCxnSpPr>
        <p:spPr>
          <a:xfrm flipH="1" flipV="1">
            <a:off x="6452767" y="2915301"/>
            <a:ext cx="582719" cy="1133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9" idx="0"/>
            <a:endCxn id="37" idx="2"/>
          </p:cNvCxnSpPr>
          <p:nvPr/>
        </p:nvCxnSpPr>
        <p:spPr>
          <a:xfrm rot="5400000" flipH="1" flipV="1">
            <a:off x="1869268" y="2961797"/>
            <a:ext cx="1375530" cy="797604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7" idx="4"/>
            <a:endCxn id="39" idx="6"/>
          </p:cNvCxnSpPr>
          <p:nvPr/>
        </p:nvCxnSpPr>
        <p:spPr>
          <a:xfrm rot="5400000">
            <a:off x="2212168" y="3304697"/>
            <a:ext cx="1375530" cy="797604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5" idx="0"/>
            <a:endCxn id="45" idx="6"/>
          </p:cNvCxnSpPr>
          <p:nvPr/>
        </p:nvCxnSpPr>
        <p:spPr>
          <a:xfrm rot="16200000" flipH="1">
            <a:off x="6210300" y="2329934"/>
            <a:ext cx="342900" cy="342900"/>
          </a:xfrm>
          <a:prstGeom prst="curvedConnector4">
            <a:avLst>
              <a:gd name="adj1" fmla="val -66667"/>
              <a:gd name="adj2" fmla="val 26013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7"/>
            <a:endCxn id="41" idx="1"/>
          </p:cNvCxnSpPr>
          <p:nvPr/>
        </p:nvCxnSpPr>
        <p:spPr>
          <a:xfrm rot="5400000" flipH="1" flipV="1">
            <a:off x="5860893" y="3216671"/>
            <a:ext cx="12700" cy="1864252"/>
          </a:xfrm>
          <a:prstGeom prst="curvedConnector3">
            <a:avLst>
              <a:gd name="adj1" fmla="val 2590811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1" idx="3"/>
            <a:endCxn id="38" idx="5"/>
          </p:cNvCxnSpPr>
          <p:nvPr/>
        </p:nvCxnSpPr>
        <p:spPr>
          <a:xfrm rot="5400000">
            <a:off x="5860893" y="3701605"/>
            <a:ext cx="12700" cy="1864252"/>
          </a:xfrm>
          <a:prstGeom prst="curvedConnector3">
            <a:avLst>
              <a:gd name="adj1" fmla="val 2590811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39239" y="2316717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5804186" y="3467216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5804186" y="4616493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5029200" y="3212068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18837" y="3440668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631" y="3110671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95400" y="1862797"/>
            <a:ext cx="59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0,1</a:t>
            </a:r>
            <a:endParaRPr lang="en-IN" dirty="0"/>
          </a:p>
        </p:txBody>
      </p:sp>
      <p:sp>
        <p:nvSpPr>
          <p:cNvPr id="63" name="Oval 62"/>
          <p:cNvSpPr/>
          <p:nvPr/>
        </p:nvSpPr>
        <p:spPr>
          <a:xfrm>
            <a:off x="2514600" y="30095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5814791" y="301377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3339786" y="481078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3429000" y="4897653"/>
            <a:ext cx="507371" cy="512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4229100" y="2057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68" name="Straight Arrow Connector 67"/>
          <p:cNvCxnSpPr>
            <a:endCxn id="63" idx="2"/>
          </p:cNvCxnSpPr>
          <p:nvPr/>
        </p:nvCxnSpPr>
        <p:spPr>
          <a:xfrm>
            <a:off x="1752600" y="3352407"/>
            <a:ext cx="762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7" idx="0"/>
            <a:endCxn id="67" idx="6"/>
          </p:cNvCxnSpPr>
          <p:nvPr/>
        </p:nvCxnSpPr>
        <p:spPr>
          <a:xfrm rot="16200000" flipH="1">
            <a:off x="4572000" y="2057400"/>
            <a:ext cx="342900" cy="342900"/>
          </a:xfrm>
          <a:prstGeom prst="curvedConnector4">
            <a:avLst>
              <a:gd name="adj1" fmla="val -66667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33213" y="4065702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71" name="Oval 70"/>
          <p:cNvSpPr/>
          <p:nvPr/>
        </p:nvSpPr>
        <p:spPr>
          <a:xfrm>
            <a:off x="5271825" y="481078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72" name="Curved Connector 71"/>
          <p:cNvCxnSpPr>
            <a:stCxn id="63" idx="1"/>
            <a:endCxn id="63" idx="7"/>
          </p:cNvCxnSpPr>
          <p:nvPr/>
        </p:nvCxnSpPr>
        <p:spPr>
          <a:xfrm rot="5400000" flipH="1" flipV="1">
            <a:off x="2857500" y="286747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4" idx="2"/>
            <a:endCxn id="67" idx="5"/>
          </p:cNvCxnSpPr>
          <p:nvPr/>
        </p:nvCxnSpPr>
        <p:spPr>
          <a:xfrm rot="10800000">
            <a:off x="4814467" y="2642768"/>
            <a:ext cx="1000324" cy="713905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6"/>
            <a:endCxn id="64" idx="1"/>
          </p:cNvCxnSpPr>
          <p:nvPr/>
        </p:nvCxnSpPr>
        <p:spPr>
          <a:xfrm>
            <a:off x="4914900" y="2400300"/>
            <a:ext cx="1000324" cy="713905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6"/>
            <a:endCxn id="67" idx="2"/>
          </p:cNvCxnSpPr>
          <p:nvPr/>
        </p:nvCxnSpPr>
        <p:spPr>
          <a:xfrm flipV="1">
            <a:off x="3200400" y="2400300"/>
            <a:ext cx="1028700" cy="95210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0"/>
            <a:endCxn id="67" idx="3"/>
          </p:cNvCxnSpPr>
          <p:nvPr/>
        </p:nvCxnSpPr>
        <p:spPr>
          <a:xfrm flipV="1">
            <a:off x="3682686" y="2642767"/>
            <a:ext cx="646847" cy="21680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0"/>
            <a:endCxn id="67" idx="4"/>
          </p:cNvCxnSpPr>
          <p:nvPr/>
        </p:nvCxnSpPr>
        <p:spPr>
          <a:xfrm flipH="1" flipV="1">
            <a:off x="4572000" y="2743200"/>
            <a:ext cx="1042725" cy="206758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3" idx="4"/>
          </p:cNvCxnSpPr>
          <p:nvPr/>
        </p:nvCxnSpPr>
        <p:spPr>
          <a:xfrm flipH="1" flipV="1">
            <a:off x="2857500" y="3695307"/>
            <a:ext cx="582719" cy="121591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  <a:endCxn id="65" idx="6"/>
          </p:cNvCxnSpPr>
          <p:nvPr/>
        </p:nvCxnSpPr>
        <p:spPr>
          <a:xfrm flipH="1">
            <a:off x="4025586" y="5153685"/>
            <a:ext cx="124623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4"/>
            <a:endCxn id="71" idx="7"/>
          </p:cNvCxnSpPr>
          <p:nvPr/>
        </p:nvCxnSpPr>
        <p:spPr>
          <a:xfrm flipH="1">
            <a:off x="5857192" y="3699572"/>
            <a:ext cx="300499" cy="12116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91631" y="2133600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3458" y="4771138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3761" y="4065702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89940" y="2205006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48077" y="2615971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634731" y="1496795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5128991" y="2903107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5128990" y="3656594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3693540" y="3656594"/>
            <a:ext cx="28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1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7" grpId="0"/>
      <p:bldP spid="27" grpId="1"/>
      <p:bldP spid="28" grpId="0"/>
      <p:bldP spid="28" grpId="1"/>
      <p:bldP spid="29" grpId="0"/>
      <p:bldP spid="29" grpId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3" grpId="1"/>
      <p:bldP spid="44" grpId="0"/>
      <p:bldP spid="44" grpId="1"/>
      <p:bldP spid="45" grpId="0" animBg="1"/>
      <p:bldP spid="45" grpId="1" animBg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71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to NFA using Thompson's rule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Regular expression to NFA (Thompson’s construction)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, construct the NFA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construct the NFA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57595" y="21050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95" y="210503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794276" y="210830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76" y="2108307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2947995" y="240983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70476" y="218450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4167195" y="2409832"/>
            <a:ext cx="627081" cy="32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87872" y="205264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581403" y="477204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3" y="477204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801459" y="477532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59" y="4775323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3" idx="2"/>
          </p:cNvCxnSpPr>
          <p:nvPr/>
        </p:nvCxnSpPr>
        <p:spPr>
          <a:xfrm>
            <a:off x="2947995" y="5076848"/>
            <a:ext cx="63340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77659" y="485152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3" idx="6"/>
            <a:endCxn id="16" idx="2"/>
          </p:cNvCxnSpPr>
          <p:nvPr/>
        </p:nvCxnSpPr>
        <p:spPr>
          <a:xfrm>
            <a:off x="4191003" y="5076848"/>
            <a:ext cx="610456" cy="32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11680" y="471966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9406" y="2024070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1436" y="4719652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/>
      <p:bldP spid="13" grpId="0" animBg="1"/>
      <p:bldP spid="16" grpId="0" animBg="1"/>
      <p:bldP spid="19" grpId="0" animBg="1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Regular expression to NFA (Thompson’s construction)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17946"/>
                <a:ext cx="8763000" cy="5334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(</a:t>
                </a:r>
                <a:r>
                  <a:rPr lang="en-US" dirty="0" err="1" smtClean="0"/>
                  <a:t>a|b</a:t>
                </a:r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17946"/>
                <a:ext cx="8763000" cy="5334000"/>
              </a:xfrm>
              <a:blipFill rotWithShape="0">
                <a:blip r:embed="rId2"/>
                <a:stretch>
                  <a:fillRect l="-1113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683675" y="235507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75" y="2355070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308769" y="236696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69" y="236696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97888" y="268604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84969" y="244316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2300280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26625" y="1485956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19703" y="2882559"/>
            <a:ext cx="2240280" cy="100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93408" y="1678171"/>
            <a:ext cx="612648" cy="6126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09412" y="1678171"/>
            <a:ext cx="612648" cy="6126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093408" y="3078368"/>
            <a:ext cx="612648" cy="6126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09412" y="3063464"/>
            <a:ext cx="612648" cy="6126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10" idx="7"/>
            <a:endCxn id="26" idx="2"/>
          </p:cNvCxnSpPr>
          <p:nvPr/>
        </p:nvCxnSpPr>
        <p:spPr>
          <a:xfrm flipV="1">
            <a:off x="3204001" y="1984495"/>
            <a:ext cx="889407" cy="4598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6"/>
            <a:endCxn id="11" idx="0"/>
          </p:cNvCxnSpPr>
          <p:nvPr/>
        </p:nvCxnSpPr>
        <p:spPr>
          <a:xfrm>
            <a:off x="5822060" y="1984495"/>
            <a:ext cx="791509" cy="3824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28" idx="2"/>
          </p:cNvCxnSpPr>
          <p:nvPr/>
        </p:nvCxnSpPr>
        <p:spPr>
          <a:xfrm>
            <a:off x="3204001" y="2875396"/>
            <a:ext cx="889407" cy="50929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6"/>
            <a:endCxn id="11" idx="4"/>
          </p:cNvCxnSpPr>
          <p:nvPr/>
        </p:nvCxnSpPr>
        <p:spPr>
          <a:xfrm flipV="1">
            <a:off x="5822060" y="2976562"/>
            <a:ext cx="791509" cy="39322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60761" y="503326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53837" y="426580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51966" y="5766969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5210030" y="4259689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4138876" y="5794640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23933" y="503326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5" idx="6"/>
            <a:endCxn id="37" idx="2"/>
          </p:cNvCxnSpPr>
          <p:nvPr/>
        </p:nvCxnSpPr>
        <p:spPr>
          <a:xfrm flipV="1">
            <a:off x="4766485" y="4566013"/>
            <a:ext cx="443545" cy="611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84288" y="42011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84288" y="614637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5"/>
          </p:cNvCxnSpPr>
          <p:nvPr/>
        </p:nvCxnSpPr>
        <p:spPr>
          <a:xfrm>
            <a:off x="5732958" y="4782617"/>
            <a:ext cx="575811" cy="38065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5801241" y="5556196"/>
            <a:ext cx="512412" cy="381436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94821" y="572027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23367" y="468081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6799" y="461602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17478" y="578155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34" idx="7"/>
            <a:endCxn id="35" idx="3"/>
          </p:cNvCxnSpPr>
          <p:nvPr/>
        </p:nvCxnSpPr>
        <p:spPr>
          <a:xfrm flipV="1">
            <a:off x="3683689" y="4788735"/>
            <a:ext cx="559868" cy="334253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5"/>
            <a:endCxn id="38" idx="1"/>
          </p:cNvCxnSpPr>
          <p:nvPr/>
        </p:nvCxnSpPr>
        <p:spPr>
          <a:xfrm>
            <a:off x="3683689" y="5556196"/>
            <a:ext cx="544907" cy="328164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735420" y="533959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64780" y="187611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17914" y="315065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0808" y="172132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50808" y="317866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01657" y="511099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38" idx="6"/>
          </p:cNvCxnSpPr>
          <p:nvPr/>
        </p:nvCxnSpPr>
        <p:spPr>
          <a:xfrm flipV="1">
            <a:off x="4751524" y="6091841"/>
            <a:ext cx="514048" cy="9123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/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586752"/>
              </p:ext>
            </p:extLst>
          </p:nvPr>
        </p:nvGraphicFramePr>
        <p:xfrm>
          <a:off x="190499" y="1738050"/>
          <a:ext cx="8724901" cy="944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47900"/>
                <a:gridCol w="3124200"/>
                <a:gridCol w="3352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Sentence type</a:t>
                      </a:r>
                      <a:endParaRPr lang="en-US" sz="2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Rules</a:t>
                      </a:r>
                      <a:endParaRPr lang="en-US" sz="2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Example</a:t>
                      </a:r>
                      <a:endParaRPr lang="en-US" sz="2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/>
                        <a:t>Affirmative</a:t>
                      </a:r>
                      <a:endParaRPr 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</a:t>
                      </a:r>
                      <a:r>
                        <a:rPr lang="en-US" sz="2400" b="1" baseline="0" dirty="0" smtClean="0"/>
                        <a:t> + </a:t>
                      </a:r>
                      <a:r>
                        <a:rPr lang="en-US" sz="2400" b="1" baseline="0" dirty="0" smtClean="0">
                          <a:solidFill>
                            <a:srgbClr val="7030A0"/>
                          </a:solidFill>
                        </a:rPr>
                        <a:t>verb</a:t>
                      </a:r>
                      <a:r>
                        <a:rPr lang="en-US" sz="2400" b="1" baseline="0" dirty="0" smtClean="0"/>
                        <a:t> + 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She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eats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a fruit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Write sentence of simple tense.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4570"/>
              </p:ext>
            </p:extLst>
          </p:nvPr>
        </p:nvGraphicFramePr>
        <p:xfrm>
          <a:off x="190499" y="2682930"/>
          <a:ext cx="872490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47901"/>
                <a:gridCol w="3124200"/>
                <a:gridCol w="33528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Negative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do/does</a:t>
                      </a:r>
                      <a:r>
                        <a:rPr lang="en-US" sz="2400" baseline="0" dirty="0" smtClean="0"/>
                        <a:t> + not + </a:t>
                      </a:r>
                      <a:r>
                        <a:rPr lang="en-US" sz="2400" baseline="0" dirty="0" smtClean="0">
                          <a:solidFill>
                            <a:srgbClr val="7030A0"/>
                          </a:solidFill>
                        </a:rPr>
                        <a:t>verb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en-US" sz="24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does</a:t>
                      </a:r>
                      <a:r>
                        <a:rPr lang="en-US" sz="2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400" baseline="0" dirty="0" smtClean="0"/>
                        <a:t>not 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eat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a fruit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00066"/>
              </p:ext>
            </p:extLst>
          </p:nvPr>
        </p:nvGraphicFramePr>
        <p:xfrm>
          <a:off x="190500" y="3505890"/>
          <a:ext cx="8724904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47900"/>
                <a:gridCol w="3124200"/>
                <a:gridCol w="3352804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Interrogative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do/does + 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smtClean="0">
                          <a:solidFill>
                            <a:srgbClr val="7030A0"/>
                          </a:solidFill>
                        </a:rPr>
                        <a:t>verb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object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en-US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Does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eat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a fruit</a:t>
                      </a:r>
                      <a:r>
                        <a:rPr 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73960" y="2300550"/>
            <a:ext cx="2936240" cy="32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2338392"/>
            <a:ext cx="2743200" cy="29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0843" y="2776537"/>
            <a:ext cx="3015558" cy="68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2806935"/>
            <a:ext cx="3048000" cy="47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0843" y="3582090"/>
            <a:ext cx="301555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800" y="3597757"/>
            <a:ext cx="2743200" cy="68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Regular expression to NFA (Thompson’s construction)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ab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93243" y="234286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243" y="234286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65783" y="235267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83" y="2352674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2057400" y="2647662"/>
            <a:ext cx="735843" cy="193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41983" y="242887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2300280"/>
            <a:ext cx="731520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96427" y="2197840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18486" y="455131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72489" y="4545751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54611" y="453765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0" name="Straight Arrow Connector 39"/>
          <p:cNvCxnSpPr>
            <a:endCxn id="37" idx="2"/>
          </p:cNvCxnSpPr>
          <p:nvPr/>
        </p:nvCxnSpPr>
        <p:spPr>
          <a:xfrm flipV="1">
            <a:off x="4782467" y="4843982"/>
            <a:ext cx="572144" cy="8093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81271" y="44606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77027" y="44606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34" idx="6"/>
            <a:endCxn id="35" idx="2"/>
          </p:cNvCxnSpPr>
          <p:nvPr/>
        </p:nvCxnSpPr>
        <p:spPr>
          <a:xfrm flipV="1">
            <a:off x="3631134" y="4852075"/>
            <a:ext cx="541355" cy="5566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611508" y="4890835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46850" y="2170060"/>
            <a:ext cx="2270932" cy="9578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32335" y="461538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34" grpId="0" animBg="1"/>
      <p:bldP spid="35" grpId="0" animBg="1"/>
      <p:bldP spid="37" grpId="0" animBg="1"/>
      <p:bldP spid="41" grpId="0"/>
      <p:bldP spid="43" grpId="0"/>
      <p:bldP spid="5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590" y="908918"/>
                <a:ext cx="8763000" cy="577691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*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a*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90" y="908918"/>
                <a:ext cx="8763000" cy="5776918"/>
              </a:xfrm>
              <a:blipFill rotWithShape="0">
                <a:blip r:embed="rId2"/>
                <a:stretch>
                  <a:fillRect l="-1113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683675" y="176927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75" y="176927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308769" y="178116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69" y="1781164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97888" y="210024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84969" y="185736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1714482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024" y="1660353"/>
            <a:ext cx="2057400" cy="766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36315" y="1862729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12935" y="1869156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10" idx="6"/>
            <a:endCxn id="26" idx="2"/>
          </p:cNvCxnSpPr>
          <p:nvPr/>
        </p:nvCxnSpPr>
        <p:spPr>
          <a:xfrm flipV="1">
            <a:off x="3293275" y="2066925"/>
            <a:ext cx="943040" cy="714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6"/>
            <a:endCxn id="11" idx="2"/>
          </p:cNvCxnSpPr>
          <p:nvPr/>
        </p:nvCxnSpPr>
        <p:spPr>
          <a:xfrm>
            <a:off x="5649479" y="2073352"/>
            <a:ext cx="659290" cy="1261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40032" y="170437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62860" y="170903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27" idx="0"/>
            <a:endCxn id="26" idx="0"/>
          </p:cNvCxnSpPr>
          <p:nvPr/>
        </p:nvCxnSpPr>
        <p:spPr>
          <a:xfrm rot="16200000" flipV="1">
            <a:off x="4939684" y="1377633"/>
            <a:ext cx="6427" cy="976620"/>
          </a:xfrm>
          <a:prstGeom prst="curvedConnector3">
            <a:avLst>
              <a:gd name="adj1" fmla="val 854756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4"/>
            <a:endCxn id="11" idx="4"/>
          </p:cNvCxnSpPr>
          <p:nvPr/>
        </p:nvCxnSpPr>
        <p:spPr>
          <a:xfrm rot="16200000" flipH="1">
            <a:off x="4795076" y="572271"/>
            <a:ext cx="11892" cy="3625094"/>
          </a:xfrm>
          <a:prstGeom prst="curvedConnector3">
            <a:avLst>
              <a:gd name="adj1" fmla="val 609305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54043" y="27372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39848" y="96725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893872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6518966" y="459733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66" y="4597339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2308085" y="490297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604205" y="4681616"/>
            <a:ext cx="438912" cy="4410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3" name="Straight Arrow Connector 72"/>
          <p:cNvCxnSpPr>
            <a:stCxn id="57" idx="6"/>
            <a:endCxn id="80" idx="2"/>
          </p:cNvCxnSpPr>
          <p:nvPr/>
        </p:nvCxnSpPr>
        <p:spPr>
          <a:xfrm>
            <a:off x="3503472" y="4876800"/>
            <a:ext cx="601643" cy="1189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1" idx="6"/>
            <a:endCxn id="63" idx="2"/>
          </p:cNvCxnSpPr>
          <p:nvPr/>
        </p:nvCxnSpPr>
        <p:spPr>
          <a:xfrm>
            <a:off x="5886358" y="4890245"/>
            <a:ext cx="632608" cy="118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650229" y="450710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4069" y="450710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/>
          <p:nvPr/>
        </p:nvCxnSpPr>
        <p:spPr>
          <a:xfrm rot="16200000" flipH="1">
            <a:off x="5005273" y="3374999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832631" y="555377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77577" y="373162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105115" y="458389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276758" y="458544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80" idx="6"/>
            <a:endCxn id="81" idx="2"/>
          </p:cNvCxnSpPr>
          <p:nvPr/>
        </p:nvCxnSpPr>
        <p:spPr>
          <a:xfrm>
            <a:off x="4714715" y="4888692"/>
            <a:ext cx="562043" cy="15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841035" y="4473216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35" y="4473216"/>
                <a:ext cx="357176" cy="3095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urved Connector 83"/>
          <p:cNvCxnSpPr>
            <a:stCxn id="81" idx="0"/>
            <a:endCxn id="80" idx="0"/>
          </p:cNvCxnSpPr>
          <p:nvPr/>
        </p:nvCxnSpPr>
        <p:spPr>
          <a:xfrm rot="16200000" flipV="1">
            <a:off x="4994961" y="3998847"/>
            <a:ext cx="1553" cy="1171643"/>
          </a:xfrm>
          <a:prstGeom prst="curvedConnector3">
            <a:avLst>
              <a:gd name="adj1" fmla="val 33869156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154777" y="144136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sz="3000" dirty="0" smtClean="0"/>
              <a:t>Regular expression to NFA (Thompson’s construction)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952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26" grpId="0" animBg="1"/>
      <p:bldP spid="27" grpId="0" animBg="1"/>
      <p:bldP spid="54" grpId="0"/>
      <p:bldP spid="56" grpId="0"/>
      <p:bldP spid="58" grpId="0"/>
      <p:bldP spid="59" grpId="0"/>
      <p:bldP spid="57" grpId="0" animBg="1"/>
      <p:bldP spid="63" grpId="0" animBg="1"/>
      <p:bldP spid="72" grpId="0" animBg="1"/>
      <p:bldP spid="75" grpId="0"/>
      <p:bldP spid="76" grpId="0"/>
      <p:bldP spid="78" grpId="0"/>
      <p:bldP spid="79" grpId="0"/>
      <p:bldP spid="80" grpId="0" animBg="1"/>
      <p:bldP spid="81" grpId="0" animBg="1"/>
      <p:bldP spid="8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examples</a:t>
            </a:r>
          </a:p>
        </p:txBody>
      </p:sp>
      <p:sp>
        <p:nvSpPr>
          <p:cNvPr id="4" name="Oval 3"/>
          <p:cNvSpPr/>
          <p:nvPr/>
        </p:nvSpPr>
        <p:spPr>
          <a:xfrm>
            <a:off x="2512220" y="187226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8" y="1881180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26433" y="218597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>
            <a:off x="5410200" y="2185979"/>
            <a:ext cx="752498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6857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241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4" idx="4"/>
            <a:endCxn id="5" idx="4"/>
          </p:cNvCxnSpPr>
          <p:nvPr/>
        </p:nvCxnSpPr>
        <p:spPr>
          <a:xfrm rot="16200000" flipH="1">
            <a:off x="4637799" y="661081"/>
            <a:ext cx="8920" cy="3650478"/>
          </a:xfrm>
          <a:prstGeom prst="curvedConnector3">
            <a:avLst>
              <a:gd name="adj1" fmla="val 944661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50979" y="285105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5925" y="10289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29046" y="187820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45872" y="18692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52092" y="2180032"/>
            <a:ext cx="594360" cy="29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urved Connector 35"/>
          <p:cNvCxnSpPr/>
          <p:nvPr/>
        </p:nvCxnSpPr>
        <p:spPr>
          <a:xfrm rot="16200000" flipH="1" flipV="1">
            <a:off x="4608138" y="1289412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43413" y="473812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01" y="4761874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57626" y="5057229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6"/>
            <a:endCxn id="82" idx="2"/>
          </p:cNvCxnSpPr>
          <p:nvPr/>
        </p:nvCxnSpPr>
        <p:spPr>
          <a:xfrm flipV="1">
            <a:off x="2253013" y="5042057"/>
            <a:ext cx="632772" cy="87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9977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3361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Curved Connector 78"/>
          <p:cNvCxnSpPr>
            <a:stCxn id="71" idx="4"/>
            <a:endCxn id="72" idx="4"/>
          </p:cNvCxnSpPr>
          <p:nvPr/>
        </p:nvCxnSpPr>
        <p:spPr>
          <a:xfrm rot="16200000" flipH="1">
            <a:off x="3757634" y="3538307"/>
            <a:ext cx="23746" cy="3642588"/>
          </a:xfrm>
          <a:prstGeom prst="curvedConnector3">
            <a:avLst>
              <a:gd name="adj1" fmla="val 361098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590919" y="58144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27118" y="38858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885785" y="473725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5252" y="475000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1" y="4680972"/>
                <a:ext cx="357176" cy="309562"/>
              </a:xfrm>
              <a:prstGeom prst="rect">
                <a:avLst/>
              </a:prstGeom>
              <a:blipFill rotWithShape="0">
                <a:blip r:embed="rId5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/>
          <p:cNvCxnSpPr/>
          <p:nvPr/>
        </p:nvCxnSpPr>
        <p:spPr>
          <a:xfrm rot="16200000" flipH="1" flipV="1">
            <a:off x="3752778" y="4173275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94" y="4773747"/>
                <a:ext cx="609600" cy="6126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6"/>
            <a:endCxn id="95" idx="2"/>
          </p:cNvCxnSpPr>
          <p:nvPr/>
        </p:nvCxnSpPr>
        <p:spPr>
          <a:xfrm>
            <a:off x="7109797" y="5078547"/>
            <a:ext cx="604597" cy="1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500197" y="477374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blipFill rotWithShape="0">
                <a:blip r:embed="rId8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7790594" y="485147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248067" y="1028912"/>
            <a:ext cx="8763000" cy="533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a*b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b*ab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522" y="1875233"/>
                <a:ext cx="609600" cy="6096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30" y="1757315"/>
                <a:ext cx="357176" cy="309562"/>
              </a:xfrm>
              <a:prstGeom prst="rect">
                <a:avLst/>
              </a:prstGeom>
              <a:blipFill rotWithShape="0">
                <a:blip r:embed="rId10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7455722" y="1951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467209" y="5069843"/>
            <a:ext cx="632772" cy="87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664481" y="5075892"/>
            <a:ext cx="632772" cy="87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858830" y="5085437"/>
            <a:ext cx="632772" cy="87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128142" y="2197701"/>
            <a:ext cx="594360" cy="29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760351" y="2197701"/>
            <a:ext cx="594360" cy="29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5" grpId="0"/>
      <p:bldP spid="16" grpId="0"/>
      <p:bldP spid="19" grpId="0" animBg="1"/>
      <p:bldP spid="20" grpId="0" animBg="1"/>
      <p:bldP spid="33" grpId="0"/>
      <p:bldP spid="71" grpId="0" animBg="1"/>
      <p:bldP spid="72" grpId="0" animBg="1"/>
      <p:bldP spid="77" grpId="0"/>
      <p:bldP spid="78" grpId="0"/>
      <p:bldP spid="80" grpId="0"/>
      <p:bldP spid="81" grpId="0"/>
      <p:bldP spid="82" grpId="0" animBg="1"/>
      <p:bldP spid="83" grpId="0" animBg="1"/>
      <p:bldP spid="85" grpId="0"/>
      <p:bldP spid="95" grpId="0" animBg="1"/>
      <p:bldP spid="97" grpId="0" animBg="1"/>
      <p:bldP spid="99" grpId="0"/>
      <p:bldP spid="100" grpId="0"/>
      <p:bldP spid="109" grpId="0" animBg="1"/>
      <p:bldP spid="44" grpId="0" animBg="1"/>
      <p:bldP spid="46" grpId="0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to NFA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c|d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c|d</a:t>
            </a:r>
            <a:r>
              <a:rPr lang="en-US" dirty="0" smtClean="0"/>
              <a:t>)*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861715" y="185090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33480" y="114836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27344" y="2523465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4627344" y="1153722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360821" y="1850906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4246128" y="1454692"/>
            <a:ext cx="381216" cy="5354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6704" y="1070869"/>
            <a:ext cx="337752" cy="287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Straight Arrow Connector 30"/>
          <p:cNvCxnSpPr>
            <a:stCxn id="43" idx="6"/>
            <a:endCxn id="26" idx="2"/>
          </p:cNvCxnSpPr>
          <p:nvPr/>
        </p:nvCxnSpPr>
        <p:spPr>
          <a:xfrm>
            <a:off x="4229271" y="2828742"/>
            <a:ext cx="398073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5150272" y="1676650"/>
            <a:ext cx="300269" cy="263976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7"/>
            <a:endCxn id="28" idx="3"/>
          </p:cNvCxnSpPr>
          <p:nvPr/>
        </p:nvCxnSpPr>
        <p:spPr>
          <a:xfrm flipV="1">
            <a:off x="5150272" y="2373834"/>
            <a:ext cx="300269" cy="23935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41606" y="244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42582" y="148222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3630" y="147026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90144" y="245483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4" idx="7"/>
            <a:endCxn id="25" idx="3"/>
          </p:cNvCxnSpPr>
          <p:nvPr/>
        </p:nvCxnSpPr>
        <p:spPr>
          <a:xfrm flipV="1">
            <a:off x="3384643" y="1671296"/>
            <a:ext cx="338557" cy="26933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5"/>
            <a:endCxn id="43" idx="1"/>
          </p:cNvCxnSpPr>
          <p:nvPr/>
        </p:nvCxnSpPr>
        <p:spPr>
          <a:xfrm>
            <a:off x="3384643" y="2373835"/>
            <a:ext cx="321700" cy="238303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42623" y="2166934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616623" y="252241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29271" y="2888003"/>
            <a:ext cx="337752" cy="287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960083" y="463921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98806" y="396633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775931" y="5285074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4795985" y="3966338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5634000" y="4639216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0" idx="6"/>
            <a:endCxn id="52" idx="2"/>
          </p:cNvCxnSpPr>
          <p:nvPr/>
        </p:nvCxnSpPr>
        <p:spPr>
          <a:xfrm>
            <a:off x="4411454" y="4272662"/>
            <a:ext cx="384531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5" idx="6"/>
            <a:endCxn id="51" idx="2"/>
          </p:cNvCxnSpPr>
          <p:nvPr/>
        </p:nvCxnSpPr>
        <p:spPr>
          <a:xfrm flipV="1">
            <a:off x="4405580" y="5591398"/>
            <a:ext cx="370351" cy="823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5"/>
            <a:endCxn id="53" idx="1"/>
          </p:cNvCxnSpPr>
          <p:nvPr/>
        </p:nvCxnSpPr>
        <p:spPr>
          <a:xfrm>
            <a:off x="5318913" y="4489266"/>
            <a:ext cx="404807" cy="23967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7"/>
            <a:endCxn id="53" idx="3"/>
          </p:cNvCxnSpPr>
          <p:nvPr/>
        </p:nvCxnSpPr>
        <p:spPr>
          <a:xfrm flipV="1">
            <a:off x="5298859" y="5162144"/>
            <a:ext cx="424861" cy="21265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66024" y="52712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95012" y="43241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87589" y="42469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08633" y="529809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49" idx="7"/>
            <a:endCxn id="50" idx="3"/>
          </p:cNvCxnSpPr>
          <p:nvPr/>
        </p:nvCxnSpPr>
        <p:spPr>
          <a:xfrm flipV="1">
            <a:off x="3483011" y="4489266"/>
            <a:ext cx="405515" cy="23967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65" idx="1"/>
          </p:cNvCxnSpPr>
          <p:nvPr/>
        </p:nvCxnSpPr>
        <p:spPr>
          <a:xfrm>
            <a:off x="3483011" y="5162145"/>
            <a:ext cx="399641" cy="213472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40991" y="4968624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792932" y="528589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87779" y="5610196"/>
            <a:ext cx="337752" cy="287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88738" y="3862106"/>
            <a:ext cx="337752" cy="287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Curved Connector 67"/>
          <p:cNvCxnSpPr/>
          <p:nvPr/>
        </p:nvCxnSpPr>
        <p:spPr>
          <a:xfrm rot="16200000" flipH="1" flipV="1">
            <a:off x="4538730" y="3337403"/>
            <a:ext cx="36576" cy="2633472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309969" y="350343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76824" y="598528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53" idx="6"/>
            <a:endCxn id="76" idx="2"/>
          </p:cNvCxnSpPr>
          <p:nvPr/>
        </p:nvCxnSpPr>
        <p:spPr>
          <a:xfrm flipV="1">
            <a:off x="6246648" y="4942601"/>
            <a:ext cx="400025" cy="293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4554845" y="3003160"/>
            <a:ext cx="39222" cy="4462272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241210" y="453918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60208" y="4659063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646673" y="4636277"/>
            <a:ext cx="612648" cy="612648"/>
          </a:xfrm>
          <a:prstGeom prst="ellipse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541116" y="4972988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569359" y="449788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38545" y="192863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724397" y="471400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4" grpId="0"/>
      <p:bldP spid="35" grpId="0"/>
      <p:bldP spid="36" grpId="0"/>
      <p:bldP spid="37" grpId="0"/>
      <p:bldP spid="43" grpId="0" animBg="1"/>
      <p:bldP spid="44" grpId="0"/>
      <p:bldP spid="49" grpId="0" animBg="1"/>
      <p:bldP spid="50" grpId="0" animBg="1"/>
      <p:bldP spid="51" grpId="0" animBg="1"/>
      <p:bldP spid="52" grpId="0" animBg="1"/>
      <p:bldP spid="53" grpId="0" animBg="1"/>
      <p:bldP spid="58" grpId="0"/>
      <p:bldP spid="59" grpId="0"/>
      <p:bldP spid="60" grpId="0"/>
      <p:bldP spid="61" grpId="0"/>
      <p:bldP spid="65" grpId="0" animBg="1"/>
      <p:bldP spid="66" grpId="0"/>
      <p:bldP spid="67" grpId="0"/>
      <p:bldP spid="69" grpId="0"/>
      <p:bldP spid="70" grpId="0"/>
      <p:bldP spid="74" grpId="0"/>
      <p:bldP spid="75" grpId="0" animBg="1"/>
      <p:bldP spid="76" grpId="0" animBg="1"/>
      <p:bldP spid="78" grpId="0"/>
      <p:bldP spid="79" grpId="0" animBg="1"/>
      <p:bldP spid="8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Convert following regular expression to NFA: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abba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en-US" sz="2800" dirty="0" smtClean="0"/>
              <a:t>b(a)*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a* | 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(a)*ab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a*+ bb*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 err="1" smtClean="0"/>
              <a:t>a+b</a:t>
            </a:r>
            <a:r>
              <a:rPr lang="en-US" sz="2800" dirty="0" smtClean="0"/>
              <a:t>)*</a:t>
            </a:r>
            <a:r>
              <a:rPr lang="en-US" sz="2800" dirty="0" err="1" smtClean="0"/>
              <a:t>abb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10(0+1</a:t>
            </a:r>
            <a:r>
              <a:rPr lang="en-US" sz="2800" dirty="0"/>
              <a:t>)*</a:t>
            </a:r>
            <a:r>
              <a:rPr lang="en-US" sz="2800" dirty="0" smtClean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)*a(</a:t>
            </a:r>
            <a:r>
              <a:rPr lang="en-US" sz="2800" dirty="0" err="1"/>
              <a:t>a+b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(0+1)*010(0+1</a:t>
            </a:r>
            <a:r>
              <a:rPr lang="en-US" sz="2800" dirty="0" smtClean="0"/>
              <a:t>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(010+00)*(10</a:t>
            </a:r>
            <a:r>
              <a:rPr lang="en-US" sz="2800" dirty="0" smtClean="0"/>
              <a:t>)*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100(1)*00(0+1)*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from NFA to </a:t>
            </a:r>
            <a:r>
              <a:rPr lang="en-US" dirty="0" smtClean="0"/>
              <a:t>DFA using subset construction method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6078659"/>
            <a:ext cx="87630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ε </a:t>
            </a:r>
            <a:r>
              <a:rPr lang="en-US" dirty="0"/>
              <a:t>– closure (0)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a|b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42699" y="2351552"/>
            <a:ext cx="53949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  <a:endCxn id="11" idx="1"/>
          </p:cNvCxnSpPr>
          <p:nvPr/>
        </p:nvCxnSpPr>
        <p:spPr>
          <a:xfrm>
            <a:off x="1699937" y="3209645"/>
            <a:ext cx="431618" cy="34822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5" grpId="0"/>
      <p:bldP spid="27" grpId="0"/>
      <p:bldP spid="57" grpId="0"/>
      <p:bldP spid="61" grpId="0"/>
      <p:bldP spid="63" grpId="0"/>
      <p:bldP spid="65" grpId="0"/>
      <p:bldP spid="81" grpId="0" animBg="1"/>
      <p:bldP spid="82" grpId="0"/>
      <p:bldP spid="84" grpId="0"/>
      <p:bldP spid="85" grpId="0"/>
      <p:bldP spid="86" grpId="0"/>
      <p:bldP spid="44" grpId="0"/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6078659"/>
            <a:ext cx="87630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ε </a:t>
            </a:r>
            <a:r>
              <a:rPr lang="en-US" dirty="0"/>
              <a:t>– closure (0)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a|b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42699" y="2351552"/>
            <a:ext cx="53949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24646" y="4995319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{0, 1, 7, 2, 4}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3707" y="5603553"/>
            <a:ext cx="872660" cy="356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5"/>
            <a:endCxn id="11" idx="1"/>
          </p:cNvCxnSpPr>
          <p:nvPr/>
        </p:nvCxnSpPr>
        <p:spPr>
          <a:xfrm>
            <a:off x="1699937" y="3209645"/>
            <a:ext cx="431618" cy="34822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 flipV="1">
            <a:off x="2766064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9397" y="4962979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Closure(0</a:t>
            </a:r>
            <a:r>
              <a:rPr lang="en-US" sz="2200" dirty="0" smtClean="0">
                <a:solidFill>
                  <a:schemeClr val="tx1"/>
                </a:solidFill>
              </a:rPr>
              <a:t>)=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503771" y="5034250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96733" y="5050953"/>
            <a:ext cx="56345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85440" y="5016309"/>
            <a:ext cx="630696" cy="41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47290" y="5578274"/>
            <a:ext cx="1790476" cy="39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=  {0,1,2,4,7}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9" grpId="0" animBg="1"/>
      <p:bldP spid="67" grpId="0" animBg="1"/>
      <p:bldP spid="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0701" y="4626954"/>
            <a:ext cx="2167393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A= </a:t>
            </a:r>
            <a:r>
              <a:rPr lang="en-US" sz="2200" b="1" dirty="0">
                <a:solidFill>
                  <a:schemeClr val="tx1"/>
                </a:solidFill>
              </a:rPr>
              <a:t>{0</a:t>
            </a:r>
            <a:r>
              <a:rPr lang="en-US" sz="2200" b="1" dirty="0" smtClean="0">
                <a:solidFill>
                  <a:schemeClr val="tx1"/>
                </a:solidFill>
              </a:rPr>
              <a:t>, 1, 2, 4, 7}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 6, 7, 1, 2, 4, 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7644942" y="4429851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974151" y="5626507"/>
            <a:ext cx="670428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74720" y="5534752"/>
            <a:ext cx="320192" cy="383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54" idx="2"/>
          </p:cNvCxnSpPr>
          <p:nvPr/>
        </p:nvCxnSpPr>
        <p:spPr>
          <a:xfrm>
            <a:off x="14043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020498" y="49856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3" name="Oval 72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79" grpId="0" animBg="1"/>
      <p:bldP spid="80" grpId="0" animBg="1"/>
      <p:bldP spid="87" grpId="0" animBg="1"/>
      <p:bldP spid="89" grpId="0" animBg="1"/>
      <p:bldP spid="90" grpId="0" animBg="1"/>
      <p:bldP spid="9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9703" y="4669492"/>
            <a:ext cx="2167393" cy="393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A= {0, 1, 2, 4, 7}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6367" y="5118443"/>
            <a:ext cx="1726386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A,b</a:t>
            </a:r>
            <a:r>
              <a:rPr lang="en-US" sz="2200" dirty="0" smtClean="0">
                <a:solidFill>
                  <a:schemeClr val="tx1"/>
                </a:solidFill>
              </a:rPr>
              <a:t>) =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974471" y="5177521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499" y="5534752"/>
            <a:ext cx="3043553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A,b</a:t>
            </a:r>
            <a:r>
              <a:rPr lang="en-US" sz="2200" dirty="0" smtClean="0">
                <a:solidFill>
                  <a:schemeClr val="tx1"/>
                </a:solidFill>
              </a:rPr>
              <a:t>)) =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58359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{5, 6, 7, 1, 2, 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48762" y="605740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8287775" y="4444856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516271" y="5063358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708722" y="5161035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90757" y="5639882"/>
            <a:ext cx="317464" cy="285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78089" y="5663353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759689" y="5523375"/>
            <a:ext cx="512589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310707" y="5578886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0" grpId="0"/>
      <p:bldP spid="72" grpId="0"/>
      <p:bldP spid="74" grpId="0"/>
      <p:bldP spid="93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quadruple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i.e. the set of terminal symbols</a:t>
                </a:r>
              </a:p>
              <a:p>
                <a:pPr marL="0" indent="631825" defTabSz="477838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</m:oMath>
                </a14:m>
                <a:r>
                  <a:rPr lang="en-US" dirty="0" smtClean="0"/>
                  <a:t>	is </a:t>
                </a:r>
                <a:r>
                  <a:rPr lang="en-US" dirty="0"/>
                  <a:t>the set of nonterminal symbols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</a:t>
                </a:r>
                <a:r>
                  <a:rPr lang="en-US" dirty="0" smtClean="0"/>
                  <a:t>start symbol</a:t>
                </a:r>
                <a:endParaRPr lang="en-US" dirty="0"/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set of productions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  <a:blipFill rotWithShape="0">
                <a:blip r:embed="rId2"/>
                <a:stretch>
                  <a:fillRect l="-904" t="-915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043702" y="1593805"/>
            <a:ext cx="2209800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696393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460" y="514505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 smtClean="0"/>
              <a:t>→</a:t>
            </a:r>
            <a:r>
              <a:rPr lang="en-US" sz="2400" dirty="0" smtClean="0"/>
              <a:t> </a:t>
            </a:r>
            <a:r>
              <a:rPr lang="en-US" sz="2400" dirty="0"/>
              <a:t>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635894"/>
            <a:ext cx="8786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Terminal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symbol: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symbol in the </a:t>
            </a:r>
            <a:r>
              <a:rPr lang="en-US" sz="2400" dirty="0" smtClean="0"/>
              <a:t>alphabet.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is denoted by lower case letter and punctuation marks used in language.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939449" y="5948751"/>
            <a:ext cx="505689" cy="316538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3266" y="5948751"/>
            <a:ext cx="790403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66381" y="5586949"/>
            <a:ext cx="228600" cy="316538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9613" y="5586949"/>
            <a:ext cx="365760" cy="316538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97429" y="5576331"/>
            <a:ext cx="448056" cy="316538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9103" y="4655982"/>
            <a:ext cx="2928189" cy="3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 = {1, 2, 3, 4, 6, 7, 8}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 6, 7, 1, 2, 4, 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193052" y="501469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98154" y="5007902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24085" y="473001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7779042" y="4785512"/>
            <a:ext cx="163399" cy="241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80" grpId="0" animBg="1"/>
      <p:bldP spid="87" grpId="0" animBg="1"/>
      <p:bldP spid="89" grpId="0" animBg="1"/>
      <p:bldP spid="90" grpId="0" animBg="1"/>
      <p:bldP spid="91" grpId="0" animBg="1"/>
      <p:bldP spid="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38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289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2119" y="4685445"/>
            <a:ext cx="256992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B= {1, 2, 3, 4, 6, 7, 8}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B,b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{5,9}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B,b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 6, 7, 1, 2, 4, 9}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1,2,4,5,6,7,9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273012" y="481177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43812" y="5068023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33667" y="505719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75730" y="5551674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27584" y="5563072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13096" y="553071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952101" y="5539704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24085" y="547035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4" name="Rectangle 93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95" grpId="0" animBg="1"/>
      <p:bldP spid="79" grpId="0" animBg="1"/>
      <p:bldP spid="80" grpId="0" animBg="1"/>
      <p:bldP spid="87" grpId="0" animBg="1"/>
      <p:bldP spid="89" grpId="0" animBg="1"/>
      <p:bldP spid="9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C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C,a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 6, 7, 1, 2, 4, 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4829" y="5082311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190173" y="506318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210553" y="4682183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C= {1</a:t>
            </a:r>
            <a:r>
              <a:rPr lang="en-US" sz="2200" b="1" dirty="0" smtClean="0">
                <a:solidFill>
                  <a:schemeClr val="tx1"/>
                </a:solidFill>
              </a:rPr>
              <a:t>, 2, 4, 5, 6 ,7</a:t>
            </a:r>
            <a:r>
              <a:rPr lang="en-US" sz="2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76444" y="5181805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5724085" y="547035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6" name="Rectangle 95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80" grpId="0" animBg="1"/>
      <p:bldP spid="87" grpId="0" animBg="1"/>
      <p:bldP spid="89" grpId="0" animBg="1"/>
      <p:bldP spid="90" grpId="0" animBg="1"/>
      <p:bldP spid="91" grpId="0" animBg="1"/>
      <p:bldP spid="9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C,b</a:t>
            </a:r>
            <a:r>
              <a:rPr lang="en-US" sz="2200" dirty="0" smtClean="0">
                <a:solidFill>
                  <a:schemeClr val="tx1"/>
                </a:solidFill>
              </a:rPr>
              <a:t>) =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015556" y="5162230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C</a:t>
            </a:r>
            <a:r>
              <a:rPr lang="en-US" sz="2200" dirty="0" err="1" smtClean="0">
                <a:solidFill>
                  <a:schemeClr val="tx1"/>
                </a:solidFill>
              </a:rPr>
              <a:t>,b</a:t>
            </a:r>
            <a:r>
              <a:rPr lang="en-US" sz="2200" dirty="0" smtClean="0">
                <a:solidFill>
                  <a:schemeClr val="tx1"/>
                </a:solidFill>
              </a:rPr>
              <a:t>))=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510583" y="560108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{5, 6, 7, 1, 2, 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3" name="Straight Connector 72"/>
          <p:cNvCxnSpPr/>
          <p:nvPr/>
        </p:nvCxnSpPr>
        <p:spPr>
          <a:xfrm>
            <a:off x="1231790" y="5049836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718946" y="513313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4315" y="5610766"/>
            <a:ext cx="354645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44171" y="5696543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28329" y="5627375"/>
            <a:ext cx="440753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57463" y="5624191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151207" y="4668836"/>
            <a:ext cx="23431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C= {1</a:t>
            </a:r>
            <a:r>
              <a:rPr lang="en-US" sz="2200" b="1" dirty="0" smtClean="0">
                <a:solidFill>
                  <a:schemeClr val="tx1"/>
                </a:solidFill>
              </a:rPr>
              <a:t>, 2, 4, 5, 6, 7</a:t>
            </a:r>
            <a:r>
              <a:rPr lang="en-US" sz="2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343585" y="5181805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5724085" y="54592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6" name="Oval 95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0" grpId="0"/>
      <p:bldP spid="72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9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 6, 7, 1, 2, 4, 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31938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02480" y="505914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366018" y="4708984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D= {1</a:t>
            </a:r>
            <a:r>
              <a:rPr lang="en-US" sz="2200" b="1" dirty="0" smtClean="0">
                <a:solidFill>
                  <a:schemeClr val="tx1"/>
                </a:solidFill>
              </a:rPr>
              <a:t>, 2, 4, 5, 6, 7, 9</a:t>
            </a:r>
            <a:r>
              <a:rPr lang="en-US" sz="2200" b="1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24085" y="54592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7676708" y="5510336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80" grpId="0" animBg="1"/>
      <p:bldP spid="87" grpId="0" animBg="1"/>
      <p:bldP spid="89" grpId="0" animBg="1"/>
      <p:bldP spid="90" grpId="0" animBg="1"/>
      <p:bldP spid="91" grpId="0" animBg="1"/>
      <p:bldP spid="7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83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747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9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4216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164676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{5,10}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80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24691" y="5594553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= {5, 6, 7, 1, 2, 4, 10}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{1,2,4,5,6,7,10}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1398440" y="5067602"/>
            <a:ext cx="229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76180" y="506656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942746" y="5626507"/>
            <a:ext cx="482570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90002" y="5551674"/>
            <a:ext cx="204492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741856" y="5563072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327368" y="5530711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44243" y="5539704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20744" y="4699011"/>
            <a:ext cx="25682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D= {1</a:t>
            </a:r>
            <a:r>
              <a:rPr lang="en-US" sz="2200" b="1" dirty="0" smtClean="0">
                <a:solidFill>
                  <a:schemeClr val="tx1"/>
                </a:solidFill>
              </a:rPr>
              <a:t>, 2, 4, 5, 6, 7, 9</a:t>
            </a:r>
            <a:r>
              <a:rPr lang="en-US" sz="2200" b="1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5724085" y="54592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26621" y="5551674"/>
            <a:ext cx="360179" cy="213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5724722" y="5823829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5" name="Oval 94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79" grpId="0" animBg="1"/>
      <p:bldP spid="80" grpId="0" animBg="1"/>
      <p:bldP spid="87" grpId="0" animBg="1"/>
      <p:bldP spid="89" grpId="0" animBg="1"/>
      <p:bldP spid="90" grpId="0" animBg="1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807308" y="5609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 6, 7, 1, 2, 4, 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974151" y="5626507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37736" y="5534752"/>
            <a:ext cx="3571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780949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291263" y="55394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60520" y="5559629"/>
            <a:ext cx="570777" cy="400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84549" y="497887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159285" y="4999563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24085" y="54592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24722" y="5823829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325095" y="4677269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 2, 4, 5, 6, 7, 10}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043" y="5915752"/>
            <a:ext cx="154439" cy="240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2" grpId="0"/>
      <p:bldP spid="74" grpId="0"/>
      <p:bldP spid="80" grpId="0" animBg="1"/>
      <p:bldP spid="87" grpId="0" animBg="1"/>
      <p:bldP spid="89" grpId="0" animBg="1"/>
      <p:bldP spid="90" grpId="0" animBg="1"/>
      <p:bldP spid="91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9195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051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0319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stCxn id="11" idx="6"/>
            <a:endCxn id="9" idx="2"/>
          </p:cNvCxnSpPr>
          <p:nvPr/>
        </p:nvCxnSpPr>
        <p:spPr>
          <a:xfrm>
            <a:off x="2521800" y="3719511"/>
            <a:ext cx="553521" cy="104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6253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195356"/>
            <a:ext cx="410187" cy="363557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4759" y="5104591"/>
            <a:ext cx="1575377" cy="49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E,b</a:t>
            </a:r>
            <a:r>
              <a:rPr lang="en-US" sz="2200" dirty="0" smtClean="0">
                <a:solidFill>
                  <a:schemeClr val="tx1"/>
                </a:solidFill>
              </a:rPr>
              <a:t>)=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92063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500" y="5534752"/>
            <a:ext cx="2868584" cy="45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E,b</a:t>
            </a:r>
            <a:r>
              <a:rPr lang="en-US" sz="2200" dirty="0" smtClean="0">
                <a:solidFill>
                  <a:schemeClr val="tx1"/>
                </a:solidFill>
              </a:rPr>
              <a:t>))=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455163" y="554566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 {5,6,7,1,2,4}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8432" y="6064587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84499" y="6056266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3" name="Straight Connector 72"/>
          <p:cNvCxnSpPr/>
          <p:nvPr/>
        </p:nvCxnSpPr>
        <p:spPr>
          <a:xfrm>
            <a:off x="1219573" y="5024624"/>
            <a:ext cx="2678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65645" y="5146289"/>
            <a:ext cx="536893" cy="426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75709" y="5568987"/>
            <a:ext cx="215906" cy="370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29919" y="5617599"/>
            <a:ext cx="211819" cy="2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01494" y="5524889"/>
            <a:ext cx="381358" cy="38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006037" y="5608909"/>
            <a:ext cx="499928" cy="362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8303271" y="5913073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69609" y="4705845"/>
            <a:ext cx="2741806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 2, 4, 5, 6, 7, 10}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5724085" y="54592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86753"/>
              </p:ext>
            </p:extLst>
          </p:nvPr>
        </p:nvGraphicFramePr>
        <p:xfrm>
          <a:off x="5724084" y="582271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48462" y="5907673"/>
            <a:ext cx="188056" cy="21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93141" y="27790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938861" y="2828648"/>
            <a:ext cx="365760" cy="365760"/>
          </a:xfrm>
          <a:prstGeom prst="ellipse">
            <a:avLst/>
          </a:prstGeom>
          <a:noFill/>
          <a:ln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869835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334592" y="30068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0" grpId="0"/>
      <p:bldP spid="72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452903" y="3032375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03" y="3032375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681658" y="21811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58" y="218110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681658" y="375926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58" y="3759263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7"/>
            <a:endCxn id="19" idx="2"/>
          </p:cNvCxnSpPr>
          <p:nvPr/>
        </p:nvCxnSpPr>
        <p:spPr>
          <a:xfrm flipV="1">
            <a:off x="4973229" y="2485901"/>
            <a:ext cx="708429" cy="6357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20" idx="2"/>
          </p:cNvCxnSpPr>
          <p:nvPr/>
        </p:nvCxnSpPr>
        <p:spPr>
          <a:xfrm>
            <a:off x="4973229" y="3552701"/>
            <a:ext cx="708429" cy="51136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9" idx="1"/>
            <a:endCxn id="19" idx="7"/>
          </p:cNvCxnSpPr>
          <p:nvPr/>
        </p:nvCxnSpPr>
        <p:spPr>
          <a:xfrm rot="5400000" flipH="1" flipV="1">
            <a:off x="5986458" y="2054849"/>
            <a:ext cx="12700" cy="431052"/>
          </a:xfrm>
          <a:prstGeom prst="curvedConnector3">
            <a:avLst>
              <a:gd name="adj1" fmla="val 509044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4998972" y="24382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5" name="TextBox 38"/>
          <p:cNvSpPr txBox="1"/>
          <p:nvPr/>
        </p:nvSpPr>
        <p:spPr>
          <a:xfrm>
            <a:off x="4913222" y="3715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5841965" y="12889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43345" y="3357188"/>
            <a:ext cx="30955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 flipV="1">
            <a:off x="5993555" y="4047586"/>
            <a:ext cx="12700" cy="431052"/>
          </a:xfrm>
          <a:prstGeom prst="curvedConnector3">
            <a:avLst>
              <a:gd name="adj1" fmla="val 509044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1"/>
          <p:cNvSpPr txBox="1"/>
          <p:nvPr/>
        </p:nvSpPr>
        <p:spPr>
          <a:xfrm>
            <a:off x="5845171" y="489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0" idx="0"/>
          </p:cNvCxnSpPr>
          <p:nvPr/>
        </p:nvCxnSpPr>
        <p:spPr>
          <a:xfrm flipV="1">
            <a:off x="5986458" y="2797238"/>
            <a:ext cx="0" cy="9620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/>
          <p:nvPr/>
        </p:nvSpPr>
        <p:spPr>
          <a:xfrm>
            <a:off x="5709604" y="32019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7262831" y="217633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31" y="217633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324737" y="373855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37" y="3738553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7400937" y="381475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stCxn id="19" idx="7"/>
            <a:endCxn id="43" idx="1"/>
          </p:cNvCxnSpPr>
          <p:nvPr/>
        </p:nvCxnSpPr>
        <p:spPr>
          <a:xfrm flipV="1">
            <a:off x="6201984" y="2265612"/>
            <a:ext cx="1150121" cy="47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6227031" y="2614548"/>
            <a:ext cx="1150121" cy="47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1"/>
          <p:cNvSpPr txBox="1"/>
          <p:nvPr/>
        </p:nvSpPr>
        <p:spPr>
          <a:xfrm>
            <a:off x="6626719" y="1882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TextBox 41"/>
          <p:cNvSpPr txBox="1"/>
          <p:nvPr/>
        </p:nvSpPr>
        <p:spPr>
          <a:xfrm>
            <a:off x="6693829" y="2578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10800000" flipV="1">
            <a:off x="7596179" y="2793097"/>
            <a:ext cx="0" cy="9620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1"/>
          <p:cNvSpPr txBox="1"/>
          <p:nvPr/>
        </p:nvSpPr>
        <p:spPr>
          <a:xfrm>
            <a:off x="7567631" y="31702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6264761" y="4084618"/>
            <a:ext cx="1087344" cy="5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1"/>
          <p:cNvSpPr txBox="1"/>
          <p:nvPr/>
        </p:nvSpPr>
        <p:spPr>
          <a:xfrm>
            <a:off x="6634154" y="4084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1"/>
            <a:endCxn id="19" idx="5"/>
          </p:cNvCxnSpPr>
          <p:nvPr/>
        </p:nvCxnSpPr>
        <p:spPr>
          <a:xfrm flipH="1" flipV="1">
            <a:off x="6201984" y="2701427"/>
            <a:ext cx="1212027" cy="11264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1"/>
          <p:cNvSpPr txBox="1"/>
          <p:nvPr/>
        </p:nvSpPr>
        <p:spPr>
          <a:xfrm>
            <a:off x="6585904" y="3173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2407" y="4525594"/>
            <a:ext cx="1936294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410201" y="5170995"/>
            <a:ext cx="2523418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DFA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8636" y="5094425"/>
            <a:ext cx="3801565" cy="114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Accepting state in NFA is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10 is element of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So, E is acceptance state in DFA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673808" y="2224917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73809" y="264785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A = {0,1,2,4,7}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73809" y="3013617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 = {1,2,3,4,6,7,8}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673809" y="3386696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 = {1,2,4,5,6,7}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673808" y="374521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D = {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b="0" dirty="0" smtClean="0"/>
                        <a:t>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673808" y="4107198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 smtClean="0"/>
                        <a:t>E = {</a:t>
                      </a:r>
                      <a:r>
                        <a:rPr lang="en-US" sz="17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</a:t>
                      </a:r>
                      <a:r>
                        <a:rPr lang="en-US" sz="17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700" b="0" dirty="0" smtClean="0"/>
                        <a:t>}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8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  <p:bldP spid="25" grpId="0"/>
      <p:bldP spid="26" grpId="0"/>
      <p:bldP spid="34" grpId="0"/>
      <p:bldP spid="37" grpId="0"/>
      <p:bldP spid="43" grpId="0" animBg="1"/>
      <p:bldP spid="45" grpId="0" animBg="1"/>
      <p:bldP spid="46" grpId="0" animBg="1"/>
      <p:bldP spid="53" grpId="0"/>
      <p:bldP spid="55" grpId="0"/>
      <p:bldP spid="57" grpId="0"/>
      <p:bldP spid="59" grpId="0"/>
      <p:bldP spid="64" grpId="0"/>
      <p:bldP spid="9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Convert following regular expression to DFA using subset construction method: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)*a(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)*ab*a</a:t>
            </a:r>
          </a:p>
        </p:txBody>
      </p:sp>
    </p:spTree>
    <p:extLst>
      <p:ext uri="{BB962C8B-B14F-4D97-AF65-F5344CB8AC3E}">
        <p14:creationId xmlns:p14="http://schemas.microsoft.com/office/powerpoint/2010/main" val="38201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a language L</a:t>
                </a:r>
                <a:r>
                  <a:rPr lang="en-US" baseline="-25000" dirty="0"/>
                  <a:t>G</a:t>
                </a:r>
                <a:r>
                  <a:rPr lang="en-US" dirty="0"/>
                  <a:t> is a quadruple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𝑆𝑁𝑇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	is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i.e. the set of terminal symbols</a:t>
                </a:r>
              </a:p>
              <a:p>
                <a:pPr marL="0" indent="631825" defTabSz="477838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</m:oMath>
                </a14:m>
                <a:r>
                  <a:rPr lang="en-US" dirty="0"/>
                  <a:t>	is the set of nonterminal symbols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	is the start symbol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	is the set of productions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  <a:blipFill rotWithShape="0">
                <a:blip r:embed="rId2"/>
                <a:stretch>
                  <a:fillRect l="-90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2100350"/>
            <a:ext cx="2667000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696393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460" y="514505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656" y="3434192"/>
            <a:ext cx="8786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Nonterminal symbol: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name of syntax category of a language, e.g., noun, verb, etc.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written as a </a:t>
            </a:r>
            <a:r>
              <a:rPr lang="en-US" sz="2400" b="1" dirty="0"/>
              <a:t>single capital letter</a:t>
            </a:r>
            <a:r>
              <a:rPr lang="en-US" sz="2400" dirty="0"/>
              <a:t>, or as a </a:t>
            </a:r>
            <a:r>
              <a:rPr lang="en-US" sz="2400" b="1" dirty="0"/>
              <a:t>name enclosed between &lt; … &gt;, </a:t>
            </a:r>
            <a:r>
              <a:rPr lang="en-US" sz="2400" dirty="0"/>
              <a:t>e.g., A or &lt;Noun&gt;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3717" y="5223706"/>
            <a:ext cx="2029968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29565" y="5601823"/>
            <a:ext cx="1207008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29565" y="5973603"/>
            <a:ext cx="1115568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DFA Optimization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Optimization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67457" y="1665396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67458" y="2031156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67457" y="2404235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67457" y="277107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267457" y="3136838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267456" y="1295977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blipFill rotWithShape="0">
                <a:blip r:embed="rId2"/>
                <a:stretch>
                  <a:fillRect l="-6800" r="-2800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Nonaccepting States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blipFill rotWithShape="0">
                <a:blip r:embed="rId3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Accepting States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blipFill rotWithShape="0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2667000" y="1676977"/>
            <a:ext cx="742950" cy="3541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5662" y="1677906"/>
            <a:ext cx="781050" cy="3961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2" y="2905644"/>
                <a:ext cx="1766896" cy="822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06" y="2919932"/>
                <a:ext cx="695317" cy="822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1368618" y="2721064"/>
            <a:ext cx="742950" cy="3541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97280" y="2721993"/>
            <a:ext cx="781050" cy="3961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95145" y="3527869"/>
            <a:ext cx="742950" cy="3541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3807" y="3528798"/>
            <a:ext cx="781050" cy="3961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163" y="3699388"/>
                <a:ext cx="1766896" cy="8227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40" y="3699388"/>
                <a:ext cx="1766896" cy="8227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515" y="4890049"/>
            <a:ext cx="41576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 no more splitting is possible.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" y="5382953"/>
            <a:ext cx="51435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If we chose A as the representative for </a:t>
            </a:r>
            <a:r>
              <a:rPr lang="en-US" sz="2000" dirty="0" smtClean="0"/>
              <a:t>group </a:t>
            </a:r>
            <a:r>
              <a:rPr lang="en-US" sz="2000" dirty="0"/>
              <a:t>(AC), then we obtain reduced transition table</a:t>
            </a:r>
          </a:p>
          <a:p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44417"/>
              </p:ext>
            </p:extLst>
          </p:nvPr>
        </p:nvGraphicFramePr>
        <p:xfrm>
          <a:off x="6269957" y="436611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269958" y="4731878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275748" y="5098620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8308"/>
              </p:ext>
            </p:extLst>
          </p:nvPr>
        </p:nvGraphicFramePr>
        <p:xfrm>
          <a:off x="6278644" y="5465362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269956" y="3996699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/>
                <a:gridCol w="533400"/>
                <a:gridCol w="762002"/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97201" y="582612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Optimized Transition Table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20" grpId="0"/>
      <p:bldP spid="21" grpId="0"/>
      <p:bldP spid="26" grpId="0"/>
      <p:bldP spid="29" grpId="0"/>
      <p:bldP spid="12" grpId="0"/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Parsing is a technique that takes input string and produces output </a:t>
            </a:r>
            <a:r>
              <a:rPr lang="en-US" dirty="0" smtClean="0"/>
              <a:t>either as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parse tree </a:t>
            </a:r>
            <a:r>
              <a:rPr lang="en-US" dirty="0"/>
              <a:t>if string is valid sentence of grammar, or an </a:t>
            </a:r>
            <a:r>
              <a:rPr lang="en-US" dirty="0">
                <a:solidFill>
                  <a:srgbClr val="C00000"/>
                </a:solidFill>
              </a:rPr>
              <a:t>error message </a:t>
            </a:r>
            <a:r>
              <a:rPr lang="en-US" dirty="0"/>
              <a:t>indicating that string is </a:t>
            </a:r>
            <a:r>
              <a:rPr lang="en-US" dirty="0" smtClean="0"/>
              <a:t>not valid.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smtClean="0"/>
              <a:t>Types </a:t>
            </a:r>
            <a:r>
              <a:rPr lang="en-US" dirty="0"/>
              <a:t>of parsing </a:t>
            </a:r>
            <a:r>
              <a:rPr lang="en-US" dirty="0" smtClean="0"/>
              <a:t>are:</a:t>
            </a: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down parsing</a:t>
            </a:r>
            <a:r>
              <a:rPr lang="en-US" sz="2400" dirty="0"/>
              <a:t>: </a:t>
            </a:r>
            <a:r>
              <a:rPr lang="en-US" sz="2400" dirty="0" smtClean="0"/>
              <a:t>Top </a:t>
            </a:r>
            <a:r>
              <a:rPr lang="en-US" sz="2400" dirty="0"/>
              <a:t>down </a:t>
            </a:r>
            <a:r>
              <a:rPr lang="en-US" sz="2400" dirty="0" smtClean="0"/>
              <a:t>parser starts from the root and works up to the leaves.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Bottom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 parsing</a:t>
            </a:r>
            <a:r>
              <a:rPr lang="en-US" sz="2400" dirty="0"/>
              <a:t>: </a:t>
            </a:r>
            <a:r>
              <a:rPr lang="en-US" sz="2400" dirty="0" smtClean="0"/>
              <a:t>Bottom </a:t>
            </a:r>
            <a:r>
              <a:rPr lang="en-US" sz="2400" dirty="0"/>
              <a:t>up parser starts from leaves and </a:t>
            </a:r>
            <a:r>
              <a:rPr lang="en-US" sz="2400" dirty="0" smtClean="0"/>
              <a:t>works </a:t>
            </a:r>
            <a:r>
              <a:rPr lang="en-US" sz="2400" dirty="0"/>
              <a:t>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2177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625321"/>
            <a:ext cx="2415128" cy="63571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top down (Back tracking)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backtracking (predictive parsing)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99520" y="2868421"/>
            <a:ext cx="1853880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bottom up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75182" y="3758835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51676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Elbow Connector 42"/>
          <p:cNvCxnSpPr/>
          <p:nvPr/>
        </p:nvCxnSpPr>
        <p:spPr>
          <a:xfrm rot="16200000" flipH="1">
            <a:off x="5328804" y="664696"/>
            <a:ext cx="59436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3223259" y="664695"/>
            <a:ext cx="594360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29" grpId="0" animBg="1"/>
      <p:bldP spid="30" grpId="0" animBg="1"/>
      <p:bldP spid="21" grpId="0" animBg="1"/>
      <p:bldP spid="3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top down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18510"/>
                <a:ext cx="8763000" cy="53340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200" dirty="0" smtClean="0"/>
                  <a:t>Algorithm: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200" dirty="0" smtClean="0"/>
                  <a:t>Current </a:t>
                </a:r>
                <a:r>
                  <a:rPr lang="en-US" sz="2200" dirty="0"/>
                  <a:t>sentential form (CSF)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200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200" dirty="0" smtClean="0"/>
                  <a:t>If CSF is a string of terminal symbols that matches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 smtClean="0"/>
                  <a:t>, Exit with success.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200" dirty="0" smtClean="0"/>
                  <a:t>Let </a:t>
                </a:r>
                <a:r>
                  <a:rPr lang="en-US" sz="2200" dirty="0"/>
                  <a:t>CSF be of the form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200" dirty="0"/>
                  <a:t>, such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 is a string of </a:t>
                </a:r>
                <a:r>
                  <a:rPr lang="en-US" sz="2200" dirty="0" smtClean="0"/>
                  <a:t>Terminals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is the leftmost </a:t>
                </a:r>
                <a:r>
                  <a:rPr lang="en-US" sz="2200" dirty="0" smtClean="0"/>
                  <a:t>non terminal </a:t>
                </a:r>
                <a:r>
                  <a:rPr lang="en-US" sz="2200" dirty="0"/>
                  <a:t>in CSF. </a:t>
                </a:r>
                <a:r>
                  <a:rPr lang="en-US" sz="2200" dirty="0" smtClean="0"/>
                  <a:t>Make </a:t>
                </a:r>
                <a:r>
                  <a:rPr lang="en-US" sz="2200" dirty="0"/>
                  <a:t>a derivation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dirty="0"/>
                  <a:t> according to a production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is a string of </a:t>
                </a:r>
                <a:r>
                  <a:rPr lang="en-US" sz="2200" dirty="0" smtClean="0"/>
                  <a:t>terminals. </a:t>
                </a:r>
                <a:r>
                  <a:rPr lang="en-US" sz="2200" dirty="0"/>
                  <a:t>This makes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𝐶𝑆𝐹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𝜷𝜷</m:t>
                    </m:r>
                    <m:r>
                      <a:rPr lang="en-US" sz="200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𝜹𝝅</m:t>
                    </m:r>
                  </m:oMath>
                </a14:m>
                <a:endParaRPr lang="en-US" sz="22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200" dirty="0" smtClean="0"/>
                  <a:t>Go </a:t>
                </a:r>
                <a:r>
                  <a:rPr lang="en-US" sz="2200" dirty="0"/>
                  <a:t>to step 2.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18510"/>
                <a:ext cx="8763000" cy="5334000"/>
              </a:xfrm>
              <a:blipFill rotWithShape="0">
                <a:blip r:embed="rId2"/>
                <a:stretch>
                  <a:fillRect l="-904" t="-34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076106" y="5138946"/>
            <a:ext cx="1066800" cy="457200"/>
            <a:chOff x="6248400" y="2338172"/>
            <a:chExt cx="1066800" cy="457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47506" y="5501107"/>
            <a:ext cx="1509932" cy="457200"/>
            <a:chOff x="6019800" y="2743200"/>
            <a:chExt cx="150993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333" b="-317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1371600" y="4724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35970" y="4616720"/>
            <a:ext cx="1059180" cy="457200"/>
            <a:chOff x="6248400" y="2338172"/>
            <a:chExt cx="1059180" cy="457200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77418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07370" y="4978881"/>
            <a:ext cx="1509932" cy="457200"/>
            <a:chOff x="6019800" y="2743200"/>
            <a:chExt cx="150993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b="-354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5631464" y="420217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374070" y="5465684"/>
            <a:ext cx="1059180" cy="457200"/>
            <a:chOff x="6248400" y="2338172"/>
            <a:chExt cx="105918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77418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142006" y="5895310"/>
            <a:ext cx="1509932" cy="457200"/>
            <a:chOff x="6019800" y="2743200"/>
            <a:chExt cx="150993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743200"/>
                  <a:ext cx="457200" cy="3810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b="-349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532" y="2771336"/>
                  <a:ext cx="457200" cy="381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57438" y="5128589"/>
                <a:ext cx="1985962" cy="43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𝑪𝑺𝑭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8" y="5128589"/>
                <a:ext cx="1985962" cy="437079"/>
              </a:xfrm>
              <a:prstGeom prst="rect">
                <a:avLst/>
              </a:prstGeom>
              <a:blipFill rotWithShape="0">
                <a:blip r:embed="rId9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672720" y="5128588"/>
                <a:ext cx="1985962" cy="43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𝑪𝑺𝑭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baseline="-250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𝜹𝝅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20" y="5128588"/>
                <a:ext cx="1985962" cy="437079"/>
              </a:xfrm>
              <a:prstGeom prst="rect">
                <a:avLst/>
              </a:prstGeom>
              <a:blipFill rotWithShape="0">
                <a:blip r:embed="rId10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5" grpId="0"/>
      <p:bldP spid="64" grpId="0"/>
      <p:bldP spid="6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0" y="972227"/>
            <a:ext cx="87630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 backtracking, expansion of nonterminal symbol we </a:t>
            </a:r>
            <a:r>
              <a:rPr lang="en-US" b="1" dirty="0" smtClean="0"/>
              <a:t>choose one alternative</a:t>
            </a:r>
            <a:r>
              <a:rPr lang="en-US" dirty="0" smtClean="0"/>
              <a:t> and </a:t>
            </a:r>
            <a:r>
              <a:rPr lang="en-US" b="1" dirty="0" smtClean="0"/>
              <a:t>if any mismatch occurs </a:t>
            </a:r>
            <a:r>
              <a:rPr lang="en-US" dirty="0" smtClean="0"/>
              <a:t>then we </a:t>
            </a:r>
            <a:r>
              <a:rPr lang="en-US" b="1" dirty="0" smtClean="0"/>
              <a:t>try another alternative</a:t>
            </a:r>
            <a:r>
              <a:rPr lang="en-US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Grammar: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Input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string: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cad</a:t>
            </a:r>
          </a:p>
          <a:p>
            <a:pPr marL="0" indent="514350" defTabSz="830263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ab | a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7754" y="4331567"/>
            <a:ext cx="1066800" cy="457200"/>
            <a:chOff x="6248400" y="2338172"/>
            <a:chExt cx="10668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9154" y="4693728"/>
            <a:ext cx="1509932" cy="457200"/>
            <a:chOff x="6019800" y="2743200"/>
            <a:chExt cx="1509932" cy="457200"/>
          </a:xfrm>
        </p:grpSpPr>
        <p:sp>
          <p:nvSpPr>
            <p:cNvPr id="10" name="Rectangle 9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93248" y="39170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55726" y="4296273"/>
            <a:ext cx="1050758" cy="457200"/>
            <a:chOff x="6248400" y="2338172"/>
            <a:chExt cx="1050758" cy="457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126" y="465843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0526" y="4734634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9858" y="468657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59792" y="391055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84326" y="5139007"/>
            <a:ext cx="3429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11184" y="5139007"/>
            <a:ext cx="333586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03126" y="548705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1317" y="549859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72269" y="4340349"/>
            <a:ext cx="1050758" cy="457200"/>
            <a:chOff x="6248400" y="2338172"/>
            <a:chExt cx="1050758" cy="457200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765758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773378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843669" y="470251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28943" y="477871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96401" y="473064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67763" y="392580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67626" y="552135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588031" y="5151838"/>
            <a:ext cx="7801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4" idx="3"/>
          </p:cNvCxnSpPr>
          <p:nvPr/>
        </p:nvCxnSpPr>
        <p:spPr>
          <a:xfrm flipH="1" flipV="1">
            <a:off x="4691317" y="5034684"/>
            <a:ext cx="457200" cy="654408"/>
          </a:xfrm>
          <a:prstGeom prst="curvedConnector4">
            <a:avLst>
              <a:gd name="adj1" fmla="val -50000"/>
              <a:gd name="adj2" fmla="val 64555"/>
            </a:avLst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92570" y="5550303"/>
            <a:ext cx="1536530" cy="37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Parsing done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86831" y="4835008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5516378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Backtrack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95871" y="4885740"/>
            <a:ext cx="1863485" cy="64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Make 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0" grpId="1"/>
      <p:bldP spid="21" grpId="0"/>
      <p:bldP spid="22" grpId="0"/>
      <p:bldP spid="33" grpId="0"/>
      <p:bldP spid="34" grpId="0"/>
      <p:bldP spid="40" grpId="0"/>
      <p:bldP spid="41" grpId="0"/>
      <p:bldP spid="41" grpId="1"/>
      <p:bldP spid="42" grpId="0"/>
      <p:bldP spid="43" grpId="0"/>
      <p:bldP spid="44" grpId="0"/>
      <p:bldP spid="4" grpId="0"/>
      <p:bldP spid="18" grpId="0"/>
      <p:bldP spid="46" grpId="0"/>
      <p:bldP spid="4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Perform backtracking on following grammar: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 3+T | 3-T</a:t>
            </a:r>
          </a:p>
          <a:p>
            <a:pPr marL="0" indent="457200">
              <a:buNone/>
            </a:pPr>
            <a:r>
              <a:rPr lang="en-US" dirty="0" smtClean="0">
                <a:sym typeface="Wingdings" panose="05000000000000000000" pitchFamily="2" charset="2"/>
              </a:rPr>
              <a:t>T V | V*V | V+V</a:t>
            </a:r>
          </a:p>
          <a:p>
            <a:pPr marL="0" indent="457200">
              <a:buNone/>
            </a:pPr>
            <a:r>
              <a:rPr lang="en-US" dirty="0" smtClean="0">
                <a:sym typeface="Wingdings" panose="05000000000000000000" pitchFamily="2" charset="2"/>
              </a:rPr>
              <a:t>V a | b</a:t>
            </a:r>
          </a:p>
          <a:p>
            <a:pPr marL="0" indent="45720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(Input String: 3-a+b)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997142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091704"/>
            <a:ext cx="1985963" cy="43657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094739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2813841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470592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acktracking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redictive parsing)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528274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041399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320595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639273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018539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397191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4868791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647834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475324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568301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081426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011943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99520" y="2861491"/>
            <a:ext cx="1853880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bottom up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75182" y="3751905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23259" y="664695"/>
            <a:ext cx="594360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5328804" y="664696"/>
            <a:ext cx="59436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 (predictive 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38" y="974501"/>
            <a:ext cx="87630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LL(1) is non recursive top down parser.</a:t>
            </a:r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indicates input is scanned from left to right. </a:t>
            </a:r>
            <a:endParaRPr lang="en-US" dirty="0" smtClean="0"/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means it uses leftmost derivation for input </a:t>
            </a:r>
            <a:r>
              <a:rPr lang="en-US" dirty="0" smtClean="0"/>
              <a:t>string. </a:t>
            </a:r>
          </a:p>
          <a:p>
            <a:pPr marL="9144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means it uses only input symbol to predict the parsing process.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4576" y="4521663"/>
            <a:ext cx="1285875" cy="9994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parsing program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6925" y="5954528"/>
            <a:ext cx="1781176" cy="4322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 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68335" y="3651077"/>
            <a:ext cx="838200" cy="3371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95301" y="4819498"/>
            <a:ext cx="1085850" cy="3403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AutoShape 14"/>
          <p:cNvCxnSpPr>
            <a:cxnSpLocks noChangeShapeType="1"/>
          </p:cNvCxnSpPr>
          <p:nvPr/>
        </p:nvCxnSpPr>
        <p:spPr bwMode="auto">
          <a:xfrm flipV="1">
            <a:off x="4658420" y="3988263"/>
            <a:ext cx="0" cy="5334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5"/>
          <p:cNvCxnSpPr>
            <a:cxnSpLocks noChangeShapeType="1"/>
          </p:cNvCxnSpPr>
          <p:nvPr/>
        </p:nvCxnSpPr>
        <p:spPr bwMode="auto">
          <a:xfrm flipH="1">
            <a:off x="3342588" y="5021408"/>
            <a:ext cx="657225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>
            <a:off x="5290451" y="4972533"/>
            <a:ext cx="704850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90039" y="4834475"/>
            <a:ext cx="914400" cy="38007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871225" y="3629899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934856" y="4279728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4647513" y="5521153"/>
            <a:ext cx="1" cy="4333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quadruple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</a:t>
                </a:r>
                <a:endParaRPr lang="en-US" dirty="0"/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i.e. the set of terminal symbols</a:t>
                </a:r>
              </a:p>
              <a:p>
                <a:pPr marL="0" indent="631825" defTabSz="477838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</m:oMath>
                </a14:m>
                <a:r>
                  <a:rPr lang="en-US" dirty="0"/>
                  <a:t>	is the set of nonterminal symbols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start symbol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is the set of productions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  <a:blipFill rotWithShape="0">
                <a:blip r:embed="rId2"/>
                <a:stretch>
                  <a:fillRect l="-904" t="-915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17404" y="2565504"/>
            <a:ext cx="1656869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696393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460" y="514505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741239"/>
            <a:ext cx="8786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Start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symbol: </a:t>
            </a:r>
            <a:r>
              <a:rPr lang="en-US" sz="2400" dirty="0" smtClean="0"/>
              <a:t>First nonterminal symbol of the grammar is called start symbol.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64472" y="5202543"/>
            <a:ext cx="2029968" cy="32004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parsing (predictive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to construct LL(1) 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left recursion / Perform left </a:t>
            </a:r>
            <a:r>
              <a:rPr lang="en-US" dirty="0" smtClean="0"/>
              <a:t>factoring (if any).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FIRST and FOLLOW of </a:t>
            </a:r>
            <a:r>
              <a:rPr lang="en-US" dirty="0" smtClean="0"/>
              <a:t>non terminals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Construct predictive parsing table.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Parse the input string </a:t>
            </a:r>
            <a:r>
              <a:rPr lang="en-US" dirty="0" smtClean="0"/>
              <a:t>using </a:t>
            </a:r>
            <a:r>
              <a:rPr lang="en-US" dirty="0"/>
              <a:t>parsing table.</a:t>
            </a:r>
          </a:p>
        </p:txBody>
      </p:sp>
    </p:spTree>
    <p:extLst>
      <p:ext uri="{BB962C8B-B14F-4D97-AF65-F5344CB8AC3E}">
        <p14:creationId xmlns:p14="http://schemas.microsoft.com/office/powerpoint/2010/main" val="21710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973925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Removal of recursive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12229" y="1626774"/>
                <a:ext cx="21336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29" y="1626774"/>
                <a:ext cx="2133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17522" y="1767263"/>
                <a:ext cx="21336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22" y="1767263"/>
                <a:ext cx="2133600" cy="72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1954" y="2031586"/>
                <a:ext cx="323851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54" y="2031586"/>
                <a:ext cx="323851" cy="352425"/>
              </a:xfrm>
              <a:prstGeom prst="rect">
                <a:avLst/>
              </a:prstGeom>
              <a:blipFill rotWithShape="0">
                <a:blip r:embed="rId4"/>
                <a:stretch>
                  <a:fillRect l="-35849" t="-1724" r="-9434" b="-39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93375" y="2045874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75" y="2045874"/>
                <a:ext cx="381000" cy="304800"/>
              </a:xfrm>
              <a:prstGeom prst="rect">
                <a:avLst/>
              </a:prstGeom>
              <a:blipFill rotWithShape="0">
                <a:blip r:embed="rId5"/>
                <a:stretch>
                  <a:fillRect l="-22581" t="-10000" r="-1613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69730" y="1971424"/>
                <a:ext cx="371472" cy="31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730" y="1971424"/>
                <a:ext cx="371472" cy="319087"/>
              </a:xfrm>
              <a:prstGeom prst="rect">
                <a:avLst/>
              </a:prstGeom>
              <a:blipFill rotWithShape="0">
                <a:blip r:embed="rId6"/>
                <a:stretch>
                  <a:fillRect l="-22951" t="-1887" r="-6557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60324" y="2534027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24" y="2534027"/>
                <a:ext cx="957266" cy="4572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79038" y="2055398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38" y="2055398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4839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3745829" y="2264946"/>
            <a:ext cx="1666875" cy="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58024" y="2514975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24" y="2514975"/>
                <a:ext cx="957266" cy="457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17590" y="2510211"/>
                <a:ext cx="95726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|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590" y="2510211"/>
                <a:ext cx="957266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3333" b="-2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1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85185E-6 L -0.00017 0.00023 C -0.00174 0.02546 -0.00278 0.02847 -0.00017 0.05834 C 0.00017 0.06227 0.00156 0.06551 0.00278 0.06898 C 0.00555 0.07546 0.00885 0.08148 0.0118 0.0875 C 0.01285 0.08982 0.01354 0.09213 0.01493 0.09398 C 0.01736 0.09722 0.01996 0.1007 0.02239 0.10417 C 0.03038 0.1169 0.02674 0.12014 0.04167 0.13334 C 0.04878 0.13982 0.05469 0.14861 0.06267 0.15232 C 0.06406 0.15278 0.0658 0.15324 0.06719 0.15417 C 0.08073 0.16366 0.07396 0.16111 0.08646 0.16898 C 0.10625 0.18079 0.09618 0.17384 0.11493 0.18334 C 0.12118 0.18658 0.12864 0.19236 0.13594 0.19398 C 0.14028 0.19491 0.14479 0.19537 0.1493 0.19607 L 0.2434 0.19398 C 0.24514 0.19375 0.24653 0.19259 0.24792 0.19167 C 0.24983 0.19051 0.25174 0.18889 0.25364 0.1875 C 0.25625 0.18611 0.25885 0.18519 0.26128 0.18334 C 0.26354 0.18171 0.26528 0.17917 0.26719 0.17732 C 0.27066 0.17431 0.28733 0.15972 0.29271 0.15417 C 0.29531 0.15162 0.29792 0.14908 0.30017 0.14584 C 0.30139 0.14421 0.30226 0.1419 0.30312 0.13982 C 0.30469 0.13634 0.30625 0.13287 0.30746 0.12917 C 0.30885 0.12523 0.31042 0.11667 0.31042 0.1169 C 0.31389 0.08056 0.30972 0.11736 0.31493 0.0875 C 0.3184 0.06968 0.31406 0.08033 0.31944 0.06898 C 0.31996 0.06482 0.32049 0.06042 0.32101 0.05648 C 0.32153 0.05417 0.32222 0.05232 0.32257 0.05 C 0.32535 0.03496 0.32292 0.04398 0.32552 0.02732 C 0.32604 0.025 0.32674 0.02315 0.32708 0.02084 C 0.32812 0.01551 0.32934 0.00996 0.33003 0.00417 L 0.33177 -0.00602 L 0.33177 -0.00579 L 0.33177 -0.00602 " pathEditMode="relative" rAng="0" ptsTypes="AAAAAAAAAAAAAAAAAAAAAAAAAAAAAA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1875 L 3.61111E-6 0.01898 C 0.00208 0.025 0.00503 0.03079 0.00625 0.0375 C 0.00764 0.0463 0.00694 0.05556 0.00764 0.06458 C 0.00798 0.06875 0.00885 0.07269 0.00937 0.07708 C 0.00989 0.08241 0.00989 0.0882 0.01076 0.09375 C 0.01145 0.09676 0.01284 0.09931 0.01389 0.10208 C 0.01458 0.10556 0.01441 0.10926 0.01562 0.1125 C 0.01701 0.1169 0.01979 0.12083 0.02187 0.125 L 0.025 0.13125 C 0.02604 0.13333 0.02691 0.13542 0.02812 0.1375 C 0.02951 0.14028 0.03125 0.14282 0.03264 0.14583 C 0.03385 0.14769 0.03472 0.15 0.03576 0.15208 C 0.03889 0.15764 0.04149 0.16366 0.04514 0.16875 C 0.04687 0.17083 0.04843 0.17269 0.05 0.175 C 0.05104 0.17685 0.05156 0.1794 0.05312 0.18125 C 0.05694 0.18588 0.06562 0.19375 0.06562 0.19398 C 0.07378 0.21042 0.06302 0.19028 0.07326 0.20417 C 0.07517 0.20648 0.07604 0.21019 0.07812 0.2125 C 0.07986 0.21435 0.08246 0.21482 0.08437 0.21667 C 0.08611 0.21829 0.08715 0.22107 0.08889 0.22292 C 0.09132 0.22523 0.09444 0.22662 0.09687 0.22917 C 0.09861 0.23079 0.09965 0.23357 0.10139 0.23542 C 0.11215 0.2456 0.10347 0.2338 0.1125 0.24375 C 0.11406 0.2456 0.11527 0.24815 0.11701 0.25 C 0.12014 0.25301 0.12326 0.25556 0.12639 0.25833 C 0.12812 0.25972 0.12951 0.26134 0.13125 0.2625 C 0.13333 0.26389 0.13541 0.26505 0.1375 0.26667 C 0.13906 0.26782 0.14027 0.26991 0.14201 0.27083 C 0.14461 0.27199 0.14722 0.27222 0.15 0.27292 C 0.15243 0.27431 0.1552 0.27523 0.15764 0.27708 C 0.15937 0.27801 0.16059 0.28032 0.1625 0.28125 C 0.16493 0.28241 0.1677 0.28241 0.17014 0.28333 C 0.17239 0.2838 0.1743 0.28472 0.17639 0.28542 C 0.17812 0.28681 0.17934 0.28935 0.18125 0.28958 C 0.2052 0.29005 0.22916 0.28935 0.25312 0.2875 C 0.25538 0.28727 0.25711 0.28449 0.25937 0.28333 C 0.26597 0.2794 0.26267 0.28333 0.27014 0.27708 C 0.27239 0.27523 0.2743 0.27269 0.27639 0.27083 C 0.27951 0.26782 0.28281 0.26551 0.28576 0.2625 C 0.29514 0.25324 0.28993 0.2581 0.30139 0.24792 C 0.30312 0.24653 0.30434 0.24445 0.30625 0.24375 L 0.31076 0.24167 C 0.31284 0.23958 0.3151 0.23773 0.31701 0.23542 C 0.32031 0.23148 0.32326 0.22708 0.32639 0.22292 L 0.33125 0.21667 C 0.33333 0.21389 0.33576 0.21157 0.3375 0.20833 C 0.33958 0.20417 0.34149 0.19977 0.34375 0.19583 C 0.34583 0.1919 0.35382 0.17801 0.35451 0.175 C 0.35677 0.1662 0.3552 0.17037 0.35937 0.1625 L 0.3625 0.15 C 0.36284 0.14792 0.36371 0.14583 0.36389 0.14375 C 0.36458 0.13958 0.36493 0.13519 0.36562 0.13125 C 0.36718 0.12037 0.36666 0.12593 0.36875 0.11667 C 0.37257 0.09815 0.36805 0.1169 0.37187 0.10208 C 0.37014 0.07801 0.36614 0.08449 0.37187 0.07708 " pathEditMode="relative" rAng="0" ptsTypes="AAAAA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1" grpId="1"/>
      <p:bldP spid="16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Left recursion elimination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245059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E+T |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TE’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’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+TE’ | </a:t>
            </a:r>
            <a:r>
              <a:rPr lang="en-US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0" y="1295400"/>
            <a:ext cx="245059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T*F | F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FT’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</a:t>
            </a:r>
            <a:r>
              <a:rPr lang="en-US" sz="2600" dirty="0">
                <a:solidFill>
                  <a:schemeClr val="tx1"/>
                </a:solidFill>
              </a:rPr>
              <a:t>’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*FT’ | </a:t>
            </a:r>
            <a:r>
              <a:rPr lang="en-US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1287379"/>
            <a:ext cx="2450592" cy="1836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X%Y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| Z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Z</a:t>
            </a:r>
            <a:r>
              <a:rPr lang="en-US" sz="2600" dirty="0">
                <a:solidFill>
                  <a:schemeClr val="tx1"/>
                </a:solidFill>
              </a:rPr>
              <a:t>X’</a:t>
            </a:r>
          </a:p>
          <a:p>
            <a:r>
              <a:rPr lang="en-US" sz="2600" dirty="0">
                <a:solidFill>
                  <a:schemeClr val="tx1"/>
                </a:solidFill>
              </a:rPr>
              <a:t>X’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%YX</a:t>
            </a:r>
            <a:r>
              <a:rPr lang="en-US" sz="2600" dirty="0">
                <a:solidFill>
                  <a:schemeClr val="tx1"/>
                </a:solidFill>
              </a:rPr>
              <a:t>’ | </a:t>
            </a:r>
            <a:r>
              <a:rPr lang="en-US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Left recursion </a:t>
            </a:r>
            <a:r>
              <a:rPr lang="en-US" dirty="0"/>
              <a:t>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| ε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Here, </a:t>
            </a:r>
            <a:r>
              <a:rPr lang="en-US" dirty="0" smtClean="0">
                <a:solidFill>
                  <a:srgbClr val="C00000"/>
                </a:solidFill>
              </a:rPr>
              <a:t>Non </a:t>
            </a:r>
            <a:r>
              <a:rPr lang="en-US" dirty="0">
                <a:solidFill>
                  <a:srgbClr val="C00000"/>
                </a:solidFill>
              </a:rPr>
              <a:t>terminal S is left </a:t>
            </a:r>
            <a:r>
              <a:rPr lang="en-US" dirty="0" smtClean="0">
                <a:solidFill>
                  <a:srgbClr val="C00000"/>
                </a:solidFill>
              </a:rPr>
              <a:t>recursive because: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Aa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Sda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dirty="0"/>
              <a:t> Aa | b</a:t>
            </a: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Ac </a:t>
            </a: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				A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ε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Now, remove left recursion</a:t>
            </a:r>
          </a:p>
          <a:p>
            <a:pPr marL="0" indent="0">
              <a:buNone/>
            </a:pPr>
            <a:r>
              <a:rPr lang="en-US" dirty="0" smtClean="0"/>
              <a:t>						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dirty="0"/>
              <a:t> Aa | b</a:t>
            </a:r>
          </a:p>
          <a:p>
            <a:pPr marL="0" indent="0">
              <a:buNone/>
            </a:pPr>
            <a:r>
              <a:rPr lang="en-US" dirty="0" smtClean="0"/>
              <a:t>						A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bdA</a:t>
            </a:r>
            <a:r>
              <a:rPr lang="en-US" dirty="0"/>
              <a:t>’ | </a:t>
            </a:r>
            <a:r>
              <a:rPr lang="en-US" dirty="0" smtClean="0"/>
              <a:t>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smtClean="0"/>
              <a:t>						A’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cA</a:t>
            </a:r>
            <a:r>
              <a:rPr lang="en-US" dirty="0"/>
              <a:t>’ | </a:t>
            </a:r>
            <a:r>
              <a:rPr lang="en-US" dirty="0" err="1"/>
              <a:t>adA</a:t>
            </a:r>
            <a:r>
              <a:rPr lang="en-US" dirty="0"/>
              <a:t>’ | ε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324650" y="3144569"/>
            <a:ext cx="685800" cy="11988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721" y="3378612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Ac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Aad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bd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>
                <a:solidFill>
                  <a:schemeClr val="tx1"/>
                </a:solidFill>
              </a:rPr>
              <a:t>ε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6200000" flipH="1" flipV="1">
            <a:off x="1197610" y="2229992"/>
            <a:ext cx="12700" cy="7315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56852" y="2602569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1508" y="3462526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Sd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3334" y="3462526"/>
            <a:ext cx="1340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Aad</a:t>
            </a:r>
            <a:r>
              <a:rPr lang="en-US" sz="2200" dirty="0" smtClean="0"/>
              <a:t> | </a:t>
            </a:r>
            <a:r>
              <a:rPr lang="en-US" sz="2200" dirty="0" err="1" smtClean="0"/>
              <a:t>bd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1104747" y="3144569"/>
            <a:ext cx="23007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To remove indirect left recursion replace S with productions of 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01413" y="3743984"/>
            <a:ext cx="462642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4953000"/>
            <a:ext cx="2590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 Aa | b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Ac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Aad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bd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| </a:t>
            </a:r>
            <a:r>
              <a:rPr lang="en-US" sz="2200" dirty="0">
                <a:solidFill>
                  <a:schemeClr val="tx1"/>
                </a:solidFill>
              </a:rPr>
              <a:t>ε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775" y="5410200"/>
            <a:ext cx="1666875" cy="0"/>
          </a:xfrm>
          <a:prstGeom prst="straightConnector1">
            <a:avLst/>
          </a:prstGeom>
          <a:ln w="698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/>
      <p:bldP spid="14" grpId="1"/>
      <p:bldP spid="15" grpId="0"/>
      <p:bldP spid="16" grpId="0"/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Remove left recursion from following grammar: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err="1" smtClean="0"/>
              <a:t>A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Abd</a:t>
            </a:r>
            <a:r>
              <a:rPr lang="en-US" sz="2400" dirty="0" smtClean="0">
                <a:sym typeface="Wingdings" panose="05000000000000000000" pitchFamily="2" charset="2"/>
              </a:rPr>
              <a:t> | Aa | a</a:t>
            </a:r>
          </a:p>
          <a:p>
            <a:pPr marL="40005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   </a:t>
            </a:r>
            <a:r>
              <a:rPr lang="en-US" sz="2400" dirty="0" err="1" smtClean="0">
                <a:sym typeface="Wingdings" panose="05000000000000000000" pitchFamily="2" charset="2"/>
              </a:rPr>
              <a:t>B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Be</a:t>
            </a:r>
            <a:r>
              <a:rPr lang="en-US" sz="2400" dirty="0" smtClean="0">
                <a:sym typeface="Wingdings" panose="05000000000000000000" pitchFamily="2" charset="2"/>
              </a:rPr>
              <a:t> | b</a:t>
            </a:r>
            <a:endParaRPr lang="en-US" sz="2400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en-US" sz="2400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AB | AC | a | b</a:t>
            </a:r>
          </a:p>
          <a:p>
            <a:pPr marL="857250" lvl="1" indent="-457200">
              <a:buFont typeface="+mj-lt"/>
              <a:buAutoNum type="arabicPeriod" startAt="2"/>
            </a:pPr>
            <a:r>
              <a:rPr lang="en-US" sz="2400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A | B</a:t>
            </a:r>
          </a:p>
          <a:p>
            <a:pPr marL="85725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ABC | </a:t>
            </a:r>
            <a:r>
              <a:rPr lang="en-US" sz="2400" dirty="0" err="1" smtClean="0">
                <a:sym typeface="Wingdings" panose="05000000000000000000" pitchFamily="2" charset="2"/>
              </a:rPr>
              <a:t>Acd</a:t>
            </a:r>
            <a:r>
              <a:rPr lang="en-US" sz="2400" dirty="0" smtClean="0">
                <a:sym typeface="Wingdings" panose="05000000000000000000" pitchFamily="2" charset="2"/>
              </a:rPr>
              <a:t> | a | aa</a:t>
            </a:r>
          </a:p>
          <a:p>
            <a:pPr marL="857250" lvl="1" indent="0">
              <a:buNone/>
            </a:pPr>
            <a:r>
              <a:rPr lang="en-US" sz="2400" dirty="0" err="1" smtClean="0">
                <a:sym typeface="Wingdings" panose="05000000000000000000" pitchFamily="2" charset="2"/>
              </a:rPr>
              <a:t>B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Bee</a:t>
            </a:r>
            <a:r>
              <a:rPr lang="en-US" sz="2400" dirty="0" smtClean="0">
                <a:sym typeface="Wingdings" panose="05000000000000000000" pitchFamily="2" charset="2"/>
              </a:rPr>
              <a:t> | b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US" sz="2400" dirty="0" err="1" smtClean="0">
                <a:sym typeface="Wingdings" panose="05000000000000000000" pitchFamily="2" charset="2"/>
              </a:rPr>
              <a:t>Exp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Exp+term</a:t>
            </a:r>
            <a:r>
              <a:rPr lang="en-US" sz="2400" dirty="0" smtClean="0">
                <a:sym typeface="Wingdings" panose="05000000000000000000" pitchFamily="2" charset="2"/>
              </a:rPr>
              <a:t> | </a:t>
            </a:r>
            <a:r>
              <a:rPr lang="en-US" sz="2400" dirty="0" err="1" smtClean="0">
                <a:sym typeface="Wingdings" panose="05000000000000000000" pitchFamily="2" charset="2"/>
              </a:rPr>
              <a:t>Exp</a:t>
            </a:r>
            <a:r>
              <a:rPr lang="en-US" sz="2400" dirty="0" smtClean="0">
                <a:sym typeface="Wingdings" panose="05000000000000000000" pitchFamily="2" charset="2"/>
              </a:rPr>
              <a:t>-term | term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97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19726" y="1509461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1509461"/>
                <a:ext cx="1066800" cy="7239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96054" y="1719011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54" y="1719011"/>
                <a:ext cx="381000" cy="304800"/>
              </a:xfrm>
              <a:prstGeom prst="rect">
                <a:avLst/>
              </a:prstGeom>
              <a:blipFill rotWithShape="0">
                <a:blip r:embed="rId3"/>
                <a:stretch>
                  <a:fillRect l="-22581" t="-10000" r="-1613" b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38956" y="1735679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29363" y="1702343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63" y="1702343"/>
                <a:ext cx="381000" cy="338136"/>
              </a:xfrm>
              <a:prstGeom prst="rect">
                <a:avLst/>
              </a:prstGeom>
              <a:blipFill rotWithShape="0">
                <a:blip r:embed="rId4"/>
                <a:stretch>
                  <a:fillRect l="-4762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86582" y="1702343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82" y="1702343"/>
                <a:ext cx="381000" cy="338136"/>
              </a:xfrm>
              <a:prstGeom prst="rect">
                <a:avLst/>
              </a:prstGeom>
              <a:blipFill rotWithShape="0">
                <a:blip r:embed="rId5"/>
                <a:stretch>
                  <a:fillRect l="-4762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812745" y="1727345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96216" y="1904742"/>
            <a:ext cx="1666875" cy="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75066" y="1499936"/>
                <a:ext cx="1066800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1499936"/>
                <a:ext cx="1066800" cy="723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34588" y="2023811"/>
                <a:ext cx="190493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| 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88" y="2023811"/>
                <a:ext cx="1904938" cy="723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91304" y="1713059"/>
                <a:ext cx="3810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304" y="1713059"/>
                <a:ext cx="381000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22222" t="-10000" b="-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336641" y="1730916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325795" y="1697580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5" y="1697580"/>
                <a:ext cx="381000" cy="338136"/>
              </a:xfrm>
              <a:prstGeom prst="rect">
                <a:avLst/>
              </a:prstGeom>
              <a:blipFill rotWithShape="0">
                <a:blip r:embed="rId9"/>
                <a:stretch>
                  <a:fillRect l="-4839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0194" y="1696391"/>
                <a:ext cx="381000" cy="338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94" y="1696391"/>
                <a:ext cx="381000" cy="338136"/>
              </a:xfrm>
              <a:prstGeom prst="rect">
                <a:avLst/>
              </a:prstGeom>
              <a:blipFill rotWithShape="0">
                <a:blip r:embed="rId10"/>
                <a:stretch>
                  <a:fillRect l="-4839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92038" y="1499936"/>
                <a:ext cx="1047488" cy="723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8" y="1499936"/>
                <a:ext cx="1047488" cy="7239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8.33333E-7 0.00023 C 0.00052 0.00671 0.00122 0.02152 0.00313 0.02916 C 0.00382 0.03287 0.00504 0.03634 0.00625 0.03958 C 0.01007 0.05115 0.00972 0.05 0.01389 0.05833 C 0.01458 0.06111 0.01476 0.06412 0.01563 0.06666 C 0.01667 0.0706 0.02188 0.0831 0.02326 0.08541 C 0.02517 0.08865 0.02761 0.09074 0.02951 0.09375 C 0.0309 0.09583 0.03142 0.09814 0.03264 0.1 C 0.03507 0.1037 0.0382 0.10671 0.04063 0.11041 C 0.04792 0.12152 0.03906 0.1125 0.04826 0.12083 C 0.05347 0.13101 0.05017 0.12708 0.0625 0.13333 C 0.06545 0.13495 0.06875 0.13611 0.07188 0.1375 C 0.07326 0.13819 0.07483 0.13935 0.07639 0.13958 C 0.08837 0.14282 0.0816 0.14143 0.09688 0.14375 C 0.09896 0.14513 0.10087 0.14699 0.10313 0.14791 C 0.1132 0.15254 0.12413 0.15532 0.13438 0.16041 C 0.13802 0.1625 0.14149 0.16504 0.14514 0.16666 C 0.15538 0.17175 0.16476 0.17546 0.175 0.17916 C 0.17691 0.18009 0.17917 0.18055 0.18125 0.18125 C 0.18281 0.18194 0.1842 0.1831 0.18576 0.18333 C 0.20382 0.18657 0.24445 0.18726 0.25451 0.18773 C 0.27083 0.1868 0.28698 0.1868 0.30313 0.18541 C 0.30469 0.18541 0.30625 0.18425 0.30764 0.18333 C 0.31302 0.18032 0.31597 0.17708 0.32188 0.175 C 0.32535 0.17384 0.32917 0.17384 0.33264 0.17291 C 0.3375 0.17175 0.34201 0.1699 0.34688 0.16875 C 0.36042 0.16574 0.37813 0.1655 0.39063 0.16458 C 0.39479 0.16365 0.40434 0.16157 0.40764 0.15833 C 0.40938 0.15694 0.41094 0.15578 0.4125 0.15416 C 0.41406 0.15231 0.41563 0.15 0.41701 0.14791 C 0.4184 0.10555 0.41771 0.10972 0.42014 0.07708 C 0.42066 0.07083 0.42101 0.06458 0.42188 0.05833 C 0.42274 0.05046 0.42344 0.05092 0.425 0.04375 C 0.42604 0.03819 0.42674 0.03263 0.42813 0.02708 C 0.43021 0.01805 0.42917 0.02291 0.43125 0.0125 C 0.43056 0.00972 0.43038 0.00694 0.42951 0.00416 C 0.42708 -0.00371 0.42344 -0.00209 0.43125 -0.00209 " pathEditMode="relative" rAng="0" ptsTypes="AAAAAAAAAAAAAAAAAAAAAAAAAAAAAAAAAAAA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925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0.00232 L 0.01007 0.00255 C 0.01025 0.0088 0.01077 0.02292 0.01233 0.03032 C 0.01303 0.0338 0.01372 0.03704 0.01476 0.04028 C 0.01771 0.05139 0.01754 0.05023 0.02084 0.0581 C 0.02118 0.06088 0.02136 0.06366 0.02205 0.0662 C 0.02292 0.06991 0.02709 0.08195 0.02813 0.08403 C 0.02952 0.08727 0.0316 0.08912 0.03299 0.09213 C 0.03421 0.09398 0.03455 0.0963 0.03559 0.09815 C 0.03733 0.10162 0.03993 0.1044 0.04167 0.1081 C 0.04757 0.11875 0.04046 0.10995 0.04775 0.11806 C 0.05174 0.12778 0.04931 0.12407 0.05886 0.13009 C 0.06129 0.13148 0.06372 0.13264 0.06632 0.13403 C 0.06737 0.13472 0.06858 0.13565 0.0698 0.13588 C 0.07917 0.13912 0.07379 0.13773 0.08577 0.14005 C 0.0875 0.1412 0.08889 0.14306 0.0908 0.14398 C 0.09862 0.14838 0.1073 0.15093 0.11528 0.15602 C 0.11823 0.15787 0.12084 0.16042 0.12362 0.16181 C 0.13178 0.16667 0.13907 0.17037 0.14723 0.17384 C 0.14879 0.17477 0.15035 0.17523 0.15209 0.17593 C 0.15313 0.17662 0.15434 0.17755 0.15556 0.17778 C 0.1698 0.18102 0.20157 0.18171 0.20938 0.18218 C 0.22223 0.18125 0.23507 0.18125 0.24757 0.17986 C 0.24879 0.17986 0.25018 0.1787 0.25105 0.17778 C 0.25539 0.175 0.25782 0.17176 0.26233 0.16991 C 0.26511 0.16875 0.26806 0.16875 0.27066 0.16782 C 0.27448 0.16667 0.27813 0.16505 0.28195 0.16389 C 0.29254 0.16111 0.30643 0.16088 0.31632 0.15995 C 0.31945 0.15903 0.32691 0.15695 0.32952 0.15394 C 0.33091 0.15255 0.3323 0.15139 0.33334 0.15 C 0.33455 0.14815 0.33594 0.14583 0.33698 0.14398 C 0.33803 0.10347 0.3375 0.10741 0.33941 0.07616 C 0.33976 0.07014 0.34011 0.06412 0.34063 0.0581 C 0.34132 0.0507 0.34202 0.05116 0.34323 0.04421 C 0.3441 0.03889 0.34445 0.03357 0.34566 0.02824 C 0.3474 0.01968 0.34653 0.02431 0.34827 0.01435 C 0.34757 0.01157 0.3474 0.00903 0.34671 0.00625 C 0.3448 -0.00116 0.34202 0.00023 0.34827 0.00023 " pathEditMode="relative" rAng="0" ptsTypes="AAAAAAAAAAAAAAAAAAAAAAAAAAAAAAAAAAAA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00926 L 0.00694 0.00949 C 0.00903 0.01782 0.01094 0.02801 0.01458 0.03611 C 0.01597 0.03912 0.01771 0.04166 0.01944 0.04444 C 0.02309 0.05949 0.01788 0.04143 0.02569 0.05694 C 0.02656 0.05879 0.02621 0.06157 0.02708 0.06342 C 0.02847 0.06574 0.03038 0.06736 0.03194 0.06944 C 0.03871 0.08055 0.03021 0.07152 0.04132 0.08426 C 0.04271 0.08588 0.04444 0.08657 0.04583 0.08842 C 0.05034 0.09352 0.05364 0.10023 0.05833 0.10509 C 0.06701 0.11365 0.0625 0.10949 0.07257 0.11759 C 0.07361 0.11944 0.07413 0.12199 0.07569 0.12361 C 0.07847 0.12708 0.08142 0.13055 0.08507 0.13194 C 0.08906 0.13379 0.09201 0.13495 0.09583 0.13842 C 0.10885 0.14977 0.09861 0.14421 0.11319 0.15509 C 0.11458 0.15602 0.11632 0.15648 0.11771 0.15694 C 0.12864 0.17152 0.11666 0.1574 0.12708 0.16527 C 0.14045 0.17546 0.12743 0.16898 0.13819 0.17361 C 0.15173 0.19189 0.14496 0.18796 0.15521 0.19259 C 0.15625 0.19444 0.15677 0.19745 0.15833 0.19861 C 0.16128 0.20115 0.16771 0.20277 0.16771 0.20301 C 0.16944 0.20416 0.17083 0.20602 0.17257 0.20694 C 0.17396 0.2081 0.17552 0.20879 0.17708 0.20926 C 0.18437 0.21088 0.19166 0.21203 0.19896 0.21342 C 0.21215 0.21574 0.20642 0.21412 0.21632 0.21759 C 0.23125 0.21666 0.24653 0.21713 0.26146 0.21527 C 0.27326 0.21412 0.26753 0.20995 0.27708 0.20926 C 0.29375 0.20787 0.31041 0.20787 0.32708 0.20694 C 0.33021 0.20555 0.33403 0.20555 0.33646 0.20277 C 0.34566 0.19328 0.34114 0.19606 0.34896 0.19259 C 0.36406 0.17245 0.34479 0.19629 0.35833 0.18426 C 0.37014 0.17384 0.35659 0.18078 0.36771 0.17592 C 0.3717 0.16805 0.37743 0.15555 0.38333 0.15277 L 0.38819 0.15092 C 0.38958 0.14861 0.39097 0.14629 0.39271 0.14444 C 0.39583 0.14143 0.40208 0.13611 0.40208 0.13634 C 0.40955 0.12152 0.40034 0.13981 0.41007 0.12176 C 0.41111 0.11967 0.41215 0.11759 0.41302 0.11527 C 0.4184 0.09444 0.41041 0.12708 0.41614 0.10092 C 0.41719 0.09652 0.41927 0.09259 0.41927 0.08842 L 0.41927 0.08009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1041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3 0.00718 L -0.0283 0.00741 C -0.02622 0.01574 -0.02431 0.02593 -0.02066 0.03403 C -0.01927 0.03704 -0.01754 0.03958 -0.0158 0.04236 C -0.01216 0.05741 -0.01736 0.03935 -0.00955 0.05486 C -0.00868 0.05671 -0.00903 0.05949 -0.00816 0.06134 C -0.00677 0.06366 -0.00486 0.06528 -0.0033 0.06736 C 0.00347 0.07847 -0.00504 0.06945 0.00607 0.08218 C 0.00746 0.0838 0.0092 0.08449 0.01059 0.08634 C 0.0151 0.09144 0.0184 0.09815 0.02309 0.10301 C 0.03177 0.11158 0.02725 0.10741 0.03732 0.11551 C 0.03837 0.11736 0.03889 0.11991 0.04045 0.12153 C 0.04323 0.125 0.04618 0.12847 0.04982 0.12986 C 0.05382 0.13171 0.05677 0.13287 0.06059 0.13634 C 0.07361 0.14769 0.06337 0.14213 0.07795 0.15301 C 0.07934 0.15394 0.08107 0.1544 0.08246 0.15486 C 0.0934 0.16945 0.08142 0.15533 0.09184 0.1632 C 0.10521 0.17338 0.09219 0.1669 0.10295 0.17153 C 0.11649 0.18982 0.10972 0.18588 0.11996 0.19051 C 0.121 0.19236 0.12153 0.19537 0.12309 0.19653 C 0.12604 0.19908 0.13246 0.2007 0.13246 0.20093 C 0.1342 0.20208 0.13559 0.20394 0.13732 0.20486 C 0.13871 0.20602 0.14028 0.20671 0.14184 0.20718 C 0.14913 0.2088 0.15642 0.20996 0.16371 0.21134 C 0.17691 0.21366 0.17118 0.21204 0.18107 0.21551 C 0.196 0.21458 0.21128 0.21505 0.22621 0.2132 C 0.23802 0.21204 0.23229 0.20787 0.24184 0.20718 C 0.2585 0.20579 0.27517 0.20579 0.29184 0.20486 C 0.29496 0.20347 0.29878 0.20347 0.30121 0.2007 C 0.31041 0.19121 0.3059 0.19398 0.31371 0.19051 C 0.32882 0.17037 0.30955 0.19421 0.32309 0.18218 C 0.33489 0.17176 0.32135 0.17871 0.33246 0.17384 C 0.33646 0.16597 0.34219 0.15347 0.34809 0.1507 L 0.35295 0.14884 C 0.35434 0.14653 0.35573 0.14421 0.35746 0.14236 C 0.36059 0.13935 0.36684 0.13403 0.36684 0.13426 C 0.3743 0.11945 0.3651 0.13773 0.37482 0.11968 C 0.37587 0.11759 0.37691 0.11551 0.37778 0.1132 C 0.38316 0.09236 0.37517 0.125 0.3809 0.09884 C 0.38194 0.09445 0.38403 0.09051 0.38403 0.08634 L 0.38403 0.07801 " pathEditMode="relative" rAng="0" ptsTypes="AAAAAAAAAAAAAAAAAAAAAAAAAAAAAAAAAAAAAAA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9" grpId="0"/>
      <p:bldP spid="9" grpId="1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 factoring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85374"/>
            <a:ext cx="2286000" cy="206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aAB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aCD</a:t>
            </a:r>
            <a:endParaRPr lang="en-US" sz="28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S</a:t>
            </a:r>
            <a:r>
              <a:rPr lang="en-US" sz="2600" dirty="0" err="1">
                <a:solidFill>
                  <a:schemeClr val="tx1"/>
                </a:solidFill>
                <a:sym typeface="Wingdings" panose="05000000000000000000" pitchFamily="2" charset="2"/>
              </a:rPr>
              <a:t>aS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’AB | CD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150" y="1275348"/>
            <a:ext cx="3467100" cy="207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 anchorCtr="0"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xByA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xByAzA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xByAA</a:t>
            </a:r>
            <a:r>
              <a:rPr lang="en-US" sz="2600" dirty="0">
                <a:solidFill>
                  <a:schemeClr val="tx1"/>
                </a:solidFill>
              </a:rPr>
              <a:t>’ | a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</a:t>
            </a:r>
            <a:r>
              <a:rPr lang="en-US" sz="2600" dirty="0">
                <a:solidFill>
                  <a:schemeClr val="tx1"/>
                </a:solidFill>
              </a:rPr>
              <a:t>’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600" dirty="0" smtClean="0">
                <a:solidFill>
                  <a:schemeClr val="tx1"/>
                </a:solidFill>
              </a:rPr>
              <a:t>| </a:t>
            </a:r>
            <a:r>
              <a:rPr lang="en-US" sz="2600" dirty="0" err="1">
                <a:solidFill>
                  <a:schemeClr val="tx1"/>
                </a:solidFill>
              </a:rPr>
              <a:t>zA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275348"/>
            <a:ext cx="2705100" cy="207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aAB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|a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A</a:t>
            </a:r>
            <a:r>
              <a:rPr lang="en-US" sz="2600" dirty="0" err="1">
                <a:solidFill>
                  <a:schemeClr val="tx1"/>
                </a:solidFill>
                <a:sym typeface="Wingdings" panose="05000000000000000000" pitchFamily="2" charset="2"/>
              </a:rPr>
              <a:t>aA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’AB | A | </a:t>
            </a:r>
            <a:r>
              <a:rPr lang="en-US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’AA’’ | 𝜖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</a:t>
            </a:r>
            <a:r>
              <a:rPr lang="en-US" sz="2600" dirty="0">
                <a:solidFill>
                  <a:schemeClr val="tx1"/>
                </a:solidFill>
              </a:rPr>
              <a:t>’’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B | </a:t>
            </a:r>
            <a:r>
              <a:rPr lang="en-US" sz="2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Perform left factoring on following grammar: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iEtS</a:t>
            </a:r>
            <a:r>
              <a:rPr lang="en-US" sz="2400" dirty="0" smtClean="0">
                <a:sym typeface="Wingdings" panose="05000000000000000000" pitchFamily="2" charset="2"/>
              </a:rPr>
              <a:t> | </a:t>
            </a:r>
            <a:r>
              <a:rPr lang="en-US" sz="2400" dirty="0" err="1" smtClean="0">
                <a:sym typeface="Wingdings" panose="05000000000000000000" pitchFamily="2" charset="2"/>
              </a:rPr>
              <a:t>iEtSeS</a:t>
            </a:r>
            <a:r>
              <a:rPr lang="en-US" sz="2400" dirty="0" smtClean="0">
                <a:sym typeface="Wingdings" panose="05000000000000000000" pitchFamily="2" charset="2"/>
              </a:rPr>
              <a:t> | 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 ad | a | ab | </a:t>
            </a:r>
            <a:r>
              <a:rPr lang="en-US" sz="2400" dirty="0" err="1" smtClean="0">
                <a:sym typeface="Wingdings" panose="05000000000000000000" pitchFamily="2" charset="2"/>
              </a:rPr>
              <a:t>abc</a:t>
            </a:r>
            <a:r>
              <a:rPr lang="en-US" sz="2400" dirty="0" smtClean="0">
                <a:sym typeface="Wingdings" panose="05000000000000000000" pitchFamily="2" charset="2"/>
              </a:rPr>
              <a:t> | x</a:t>
            </a:r>
          </a:p>
        </p:txBody>
      </p:sp>
    </p:spTree>
    <p:extLst>
      <p:ext uri="{BB962C8B-B14F-4D97-AF65-F5344CB8AC3E}">
        <p14:creationId xmlns:p14="http://schemas.microsoft.com/office/powerpoint/2010/main" val="2874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character of R.H.S.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7457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191000"/>
            <a:ext cx="1447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257175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terminal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2873829"/>
            <a:ext cx="257175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4191001"/>
            <a:ext cx="4038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Non terminal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1709058"/>
            <a:ext cx="257175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Ex: </a:t>
            </a:r>
            <a:r>
              <a:rPr lang="en-US" sz="3600" dirty="0" err="1" smtClean="0">
                <a:solidFill>
                  <a:schemeClr val="tx1"/>
                </a:solidFill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0725" y="4191000"/>
            <a:ext cx="257175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Ex: </a:t>
            </a:r>
            <a:r>
              <a:rPr lang="en-US" sz="3600" dirty="0" err="1" smtClean="0">
                <a:solidFill>
                  <a:schemeClr val="tx1"/>
                </a:solidFill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3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2891972"/>
            <a:ext cx="257175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Ex: </a:t>
            </a:r>
            <a:r>
              <a:rPr lang="en-US" sz="3600" dirty="0" smtClean="0">
                <a:solidFill>
                  <a:schemeClr val="tx1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first of non terminal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terminal,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∈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is a production, then 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if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and 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𝜖 is in all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),………,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);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. If 𝜖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=1,2,…..,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then add 𝜖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457200" lvl="0" indent="0" algn="just">
                  <a:buNone/>
                </a:pP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is surely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does not derive 𝜖, then we do nothing more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but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then we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so 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43372" y="2848428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6225" y="4191000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quadruple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</a:t>
                </a:r>
                <a:endParaRPr lang="en-US" dirty="0"/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	is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i.e. the set of terminal symbols</a:t>
                </a:r>
              </a:p>
              <a:p>
                <a:pPr marL="0" indent="631825" defTabSz="477838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𝑆𝑁𝑇</m:t>
                    </m:r>
                  </m:oMath>
                </a14:m>
                <a:r>
                  <a:rPr lang="en-US" dirty="0"/>
                  <a:t>	is the set of nonterminal symbols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	is the start symbol</a:t>
                </a:r>
              </a:p>
              <a:p>
                <a:pPr marL="0" indent="631825" defTabSz="715963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	is the set of productions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667000"/>
              </a:xfrm>
              <a:blipFill rotWithShape="0">
                <a:blip r:embed="rId2"/>
                <a:stretch>
                  <a:fillRect l="-904" t="-915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44461" y="3080550"/>
            <a:ext cx="2304288" cy="30480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696393"/>
            <a:ext cx="8763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460" y="514505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→ &lt;Article&gt;&lt;Noun&gt;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Article&gt; → a | an | the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Noun&gt; → boy | apple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485339"/>
            <a:ext cx="8786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/>
              <a:t>A production, also called a rewriting rule, is a rule of grammar. </a:t>
            </a:r>
            <a:r>
              <a:rPr lang="en-US" sz="2400" dirty="0" smtClean="0"/>
              <a:t>It </a:t>
            </a:r>
            <a:r>
              <a:rPr lang="en-US" sz="2400" dirty="0"/>
              <a:t>has the </a:t>
            </a:r>
            <a:r>
              <a:rPr lang="en-US" sz="2400" dirty="0" smtClean="0"/>
              <a:t>form of</a:t>
            </a:r>
            <a:endParaRPr lang="en-US" sz="2400" dirty="0"/>
          </a:p>
          <a:p>
            <a:pPr marL="228600" indent="-228600"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nonterminal symbol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String of terminal and nonterminal symbols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9644" y="5199076"/>
            <a:ext cx="4498848" cy="30480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8812" y="5599114"/>
            <a:ext cx="3218688" cy="30480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09228" y="5970577"/>
            <a:ext cx="3218688" cy="30480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 smtClean="0"/>
                  <a:t>Simplification of Rule 3</a:t>
                </a:r>
              </a:p>
              <a:p>
                <a:pPr marL="0" lv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……..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does not derives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&amp; 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:r>
                  <a:rPr lang="en-US" sz="20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398463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, 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&amp; 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:r>
                  <a:rPr lang="en-US" sz="20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 smtClean="0"/>
              </a:p>
              <a:p>
                <a:pPr marL="339725" indent="-508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, 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…..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all derives </a:t>
                </a:r>
                <a:r>
                  <a:rPr lang="en-US" sz="2000" i="0" dirty="0" smtClean="0">
                    <a:latin typeface="+mj-lt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/>
              </a:p>
              <a:p>
                <a:pPr marL="293688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…………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(note: if all non terminals derives </a:t>
                </a:r>
                <a:r>
                  <a:rPr lang="en-US" sz="18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then add </a:t>
                </a:r>
                <a:r>
                  <a:rPr lang="en-US" sz="18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to FIRST(A))</a:t>
                </a:r>
                <a:endParaRPr lang="en-US" sz="1800" dirty="0"/>
              </a:p>
              <a:p>
                <a:pPr marL="2286000" lvl="5" indent="0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FOLLOW of non terminal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 smtClean="0"/>
                  <a:t>S is start symbol)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except for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placed 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there is a production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or a 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then everything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𝑂𝐿𝐿𝑂𝑊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4" y="104647"/>
            <a:ext cx="8763000" cy="808037"/>
          </a:xfrm>
        </p:spPr>
        <p:txBody>
          <a:bodyPr>
            <a:noAutofit/>
          </a:bodyPr>
          <a:lstStyle/>
          <a:p>
            <a:r>
              <a:rPr lang="en-US" sz="3100" dirty="0" smtClean="0"/>
              <a:t>How to apply rules to find FOLLOW of non terminal?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97403" y="1250856"/>
                <a:ext cx="1981200" cy="4881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3" y="1250856"/>
                <a:ext cx="1981200" cy="4881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79567" y="2281773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67" y="2281773"/>
                <a:ext cx="1981200" cy="4846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992" y="2282799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" y="2282799"/>
                <a:ext cx="1981200" cy="484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992" y="3302124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" y="3302124"/>
                <a:ext cx="1981200" cy="484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2858" y="3286409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58" y="3286409"/>
                <a:ext cx="1984248" cy="484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66777" y="3302284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𝑁𝑜𝑛𝑡𝑒𝑟𝑚𝑖𝑛𝑎𝑙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77" y="3302284"/>
                <a:ext cx="1981200" cy="484632"/>
              </a:xfrm>
              <a:prstGeom prst="rect">
                <a:avLst/>
              </a:prstGeom>
              <a:blipFill rotWithShape="0">
                <a:blip r:embed="rId7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3752" y="4308623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52" y="4308623"/>
                <a:ext cx="1984248" cy="4846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94353" y="4322878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3" y="4322878"/>
                <a:ext cx="1984248" cy="484632"/>
              </a:xfrm>
              <a:prstGeom prst="rect">
                <a:avLst/>
              </a:prstGeom>
              <a:blipFill rotWithShape="0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20504" y="4322878"/>
                <a:ext cx="214884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04" y="4322878"/>
                <a:ext cx="2148840" cy="484632"/>
              </a:xfrm>
              <a:prstGeom prst="rect">
                <a:avLst/>
              </a:prstGeom>
              <a:blipFill rotWithShape="0">
                <a:blip r:embed="rId10"/>
                <a:stretch>
                  <a:fillRect l="-281" r="-196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079592" y="2767431"/>
            <a:ext cx="0" cy="5346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620504" y="5315385"/>
                <a:ext cx="214884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04" y="5315385"/>
                <a:ext cx="2148840" cy="484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994353" y="5307610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3" y="5307610"/>
                <a:ext cx="1984248" cy="4846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44133" y="3758341"/>
            <a:ext cx="0" cy="5346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56824" y="4807510"/>
            <a:ext cx="0" cy="5029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986477" y="4804690"/>
            <a:ext cx="0" cy="5029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853762" y="963319"/>
            <a:ext cx="566928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968313" y="962934"/>
            <a:ext cx="54864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160337" y="2154522"/>
            <a:ext cx="530352" cy="173736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5760538" y="2291935"/>
            <a:ext cx="530352" cy="1463040"/>
          </a:xfrm>
          <a:prstGeom prst="bentConnector3">
            <a:avLst>
              <a:gd name="adj1" fmla="val 49693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5932668" y="3480432"/>
            <a:ext cx="530352" cy="114300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7121388" y="3435060"/>
            <a:ext cx="530352" cy="1234440"/>
          </a:xfrm>
          <a:prstGeom prst="bentConnector3">
            <a:avLst>
              <a:gd name="adj1" fmla="val 50292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construct predictive parsing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of the grammar, do steps 2 and 3.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 smtClean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,$]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Make each undefined entry of M be error.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8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1: Not required </a:t>
            </a:r>
          </a:p>
          <a:p>
            <a:pPr marL="0" indent="0">
              <a:buNone/>
            </a:pPr>
            <a:r>
              <a:rPr lang="en-US" sz="2200" dirty="0" smtClean="0"/>
              <a:t>Step 2: Compute FIRST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First(S)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aBa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First(B)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33694"/>
              </p:ext>
            </p:extLst>
          </p:nvPr>
        </p:nvGraphicFramePr>
        <p:xfrm>
          <a:off x="2383083" y="3112465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 rot="5400000" flipH="1" flipV="1">
            <a:off x="3155615" y="26143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168170" y="3367450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142770"/>
                  </p:ext>
                </p:extLst>
              </p:nvPr>
            </p:nvGraphicFramePr>
            <p:xfrm>
              <a:off x="2383083" y="3489751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142770"/>
                  </p:ext>
                </p:extLst>
              </p:nvPr>
            </p:nvGraphicFramePr>
            <p:xfrm>
              <a:off x="2383083" y="3489751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091" r="-3448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6620"/>
              </p:ext>
            </p:extLst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84634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84634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145238" y="314431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38" y="3144311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56" y="5606718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FIRST(B)={ b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55375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54223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8052480" y="2939952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07207"/>
              </p:ext>
            </p:extLst>
          </p:nvPr>
        </p:nvGraphicFramePr>
        <p:xfrm>
          <a:off x="964506" y="5042688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7" name="Curved Connector 56"/>
          <p:cNvCxnSpPr/>
          <p:nvPr/>
        </p:nvCxnSpPr>
        <p:spPr>
          <a:xfrm rot="5400000" flipH="1" flipV="1">
            <a:off x="1737038" y="45460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 flipV="1">
            <a:off x="1749593" y="531357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25082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25082"/>
                  </p:ext>
                </p:extLst>
              </p:nvPr>
            </p:nvGraphicFramePr>
            <p:xfrm>
              <a:off x="964506" y="543588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99" t="-9091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52" y="5263160"/>
                <a:ext cx="2116570" cy="741680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8073355" y="3318703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03137" y="3833216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FIRST(S)={ a }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0" grpId="0"/>
      <p:bldP spid="44" grpId="0"/>
      <p:bldP spid="53" grpId="0" animBg="1"/>
      <p:bldP spid="60" grpId="0"/>
      <p:bldP spid="61" grpId="0" animBg="1"/>
      <p:bldP spid="6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2: Compute FOLLOW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Follow(S)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Follow(B)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aBa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Follow(B)={ a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7341" y="6078697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18523"/>
              </p:ext>
            </p:extLst>
          </p:nvPr>
        </p:nvGraphicFramePr>
        <p:xfrm>
          <a:off x="4967259" y="4915380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3733800" y="3375663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Follow(S)={ $ }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7835"/>
              </p:ext>
            </p:extLst>
          </p:nvPr>
        </p:nvGraphicFramePr>
        <p:xfrm>
          <a:off x="6781800" y="1474777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77296"/>
              </p:ext>
            </p:extLst>
          </p:nvPr>
        </p:nvGraphicFramePr>
        <p:xfrm>
          <a:off x="440434" y="4878012"/>
          <a:ext cx="2651760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808234"/>
                  </p:ext>
                </p:extLst>
              </p:nvPr>
            </p:nvGraphicFramePr>
            <p:xfrm>
              <a:off x="4967259" y="530951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808234"/>
                  </p:ext>
                </p:extLst>
              </p:nvPr>
            </p:nvGraphicFramePr>
            <p:xfrm>
              <a:off x="4967259" y="5309515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Rectangle 30"/>
          <p:cNvSpPr/>
          <p:nvPr/>
        </p:nvSpPr>
        <p:spPr>
          <a:xfrm>
            <a:off x="7031656" y="4929066"/>
            <a:ext cx="2270005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Follow(A)=follow(B)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6021613" y="4092420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 flipV="1">
            <a:off x="6021613" y="4851045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971831"/>
                  </p:ext>
                </p:extLst>
              </p:nvPr>
            </p:nvGraphicFramePr>
            <p:xfrm>
              <a:off x="440434" y="5277554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971831"/>
                  </p:ext>
                </p:extLst>
              </p:nvPr>
            </p:nvGraphicFramePr>
            <p:xfrm>
              <a:off x="440434" y="5277554"/>
              <a:ext cx="2651760" cy="3931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93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091" r="-2000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091" r="-2299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812378" y="5158904"/>
                <a:ext cx="1903577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First(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78" y="5158904"/>
                <a:ext cx="1903577" cy="741680"/>
              </a:xfrm>
              <a:prstGeom prst="rect">
                <a:avLst/>
              </a:prstGeom>
              <a:blipFill rotWithShape="0">
                <a:blip r:embed="rId4"/>
                <a:stretch>
                  <a:fillRect t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 flipH="1" flipV="1">
            <a:off x="2517881" y="4630128"/>
            <a:ext cx="12700" cy="475488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6200000" flipH="1" flipV="1">
            <a:off x="2517881" y="5433002"/>
            <a:ext cx="12700" cy="475488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12588" y="2563466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FOLLOW(S)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30831" y="1906176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10218" y="2297310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0"/>
      <p:bldP spid="62" grpId="0"/>
      <p:bldP spid="31" grpId="0"/>
      <p:bldP spid="49" grpId="0"/>
      <p:bldP spid="52" grpId="0"/>
      <p:bldP spid="54" grpId="0" animBg="1"/>
      <p:bldP spid="5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a=FIRST(</a:t>
            </a:r>
            <a:r>
              <a:rPr lang="en-US" sz="2000" dirty="0" err="1" smtClean="0"/>
              <a:t>aBa</a:t>
            </a:r>
            <a:r>
              <a:rPr lang="en-US" sz="2000" dirty="0" smtClean="0"/>
              <a:t>)={ a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S,a</a:t>
            </a:r>
            <a:r>
              <a:rPr lang="en-US" sz="2000" dirty="0" smtClean="0"/>
              <a:t>]=</a:t>
            </a:r>
            <a:r>
              <a:rPr lang="en-US" sz="2000" dirty="0" err="1" smtClean="0"/>
              <a:t>S</a:t>
            </a:r>
            <a:r>
              <a:rPr lang="en-US" sz="18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aBa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7835"/>
              </p:ext>
            </p:extLst>
          </p:nvPr>
        </p:nvGraphicFramePr>
        <p:xfrm>
          <a:off x="6781800" y="1474777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68120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31024" y="3538450"/>
            <a:ext cx="792109" cy="21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a=FIRST(</a:t>
            </a:r>
            <a:r>
              <a:rPr lang="en-US" sz="2000" dirty="0" err="1" smtClean="0"/>
              <a:t>bB</a:t>
            </a:r>
            <a:r>
              <a:rPr lang="en-US" sz="2000" dirty="0" smtClean="0"/>
              <a:t>)={ b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B,b</a:t>
            </a:r>
            <a:r>
              <a:rPr lang="en-US" sz="2000" dirty="0" smtClean="0"/>
              <a:t>]=</a:t>
            </a:r>
            <a:r>
              <a:rPr lang="en-US" sz="2000" dirty="0" err="1" smtClean="0"/>
              <a:t>B</a:t>
            </a:r>
            <a:r>
              <a:rPr lang="en-US" sz="18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bB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7835"/>
              </p:ext>
            </p:extLst>
          </p:nvPr>
        </p:nvGraphicFramePr>
        <p:xfrm>
          <a:off x="6781800" y="1474777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2983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773009" y="3824398"/>
            <a:ext cx="792109" cy="2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Example-1: 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3: Prepare predictive parsing table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/>
              <a:t>b=FOLLOW(B)={ a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M[</a:t>
            </a:r>
            <a:r>
              <a:rPr lang="en-US" sz="2000" dirty="0" err="1" smtClean="0"/>
              <a:t>B,a</a:t>
            </a:r>
            <a:r>
              <a:rPr lang="en-US" sz="2000" dirty="0" smtClean="0"/>
              <a:t>]=B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SaBa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bB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7835"/>
              </p:ext>
            </p:extLst>
          </p:nvPr>
        </p:nvGraphicFramePr>
        <p:xfrm>
          <a:off x="6781800" y="1474777"/>
          <a:ext cx="2057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3"/>
                <a:gridCol w="693484"/>
                <a:gridCol w="865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09745"/>
              </p:ext>
            </p:extLst>
          </p:nvPr>
        </p:nvGraphicFramePr>
        <p:xfrm>
          <a:off x="381000" y="2684904"/>
          <a:ext cx="3200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792"/>
                <a:gridCol w="881380"/>
                <a:gridCol w="827405"/>
                <a:gridCol w="99282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sz="1600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22401" y="3816778"/>
            <a:ext cx="792109" cy="2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73009" y="3458677"/>
            <a:ext cx="792109" cy="2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75513" y="3458677"/>
            <a:ext cx="792109" cy="2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5512" y="3823071"/>
            <a:ext cx="792109" cy="2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5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Step 1: Not required </a:t>
            </a:r>
          </a:p>
          <a:p>
            <a:pPr marL="0" indent="0">
              <a:buNone/>
            </a:pPr>
            <a:r>
              <a:rPr lang="en-US" sz="2200" dirty="0" smtClean="0"/>
              <a:t>Step 2: Compute FIRST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First(S)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05" y="990600"/>
            <a:ext cx="1692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indent="115888" defTabSz="174625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|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ϵ</a:t>
            </a:r>
          </a:p>
          <a:p>
            <a:pPr defTabSz="11430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0091"/>
              </p:ext>
            </p:extLst>
          </p:nvPr>
        </p:nvGraphicFramePr>
        <p:xfrm>
          <a:off x="5405030" y="4730980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177562" y="423290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190117" y="498596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86837"/>
                  </p:ext>
                </p:extLst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786837"/>
                  </p:ext>
                </p:extLst>
              </p:nvPr>
            </p:nvGraphicFramePr>
            <p:xfrm>
              <a:off x="5405030" y="5101219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000" t="-9091" r="-2000" b="-1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71" y="4807180"/>
                <a:ext cx="2116570" cy="741680"/>
              </a:xfrm>
              <a:prstGeom prst="rect">
                <a:avLst/>
              </a:prstGeom>
              <a:blipFill rotWithShape="0">
                <a:blip r:embed="rId3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82440" y="5666647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FIRST(S)={ a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7580" y="5669914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0611"/>
              </p:ext>
            </p:extLst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a,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54223"/>
              </p:ext>
            </p:extLst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{b,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8023450" y="2953348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1992"/>
              </p:ext>
            </p:extLst>
          </p:nvPr>
        </p:nvGraphicFramePr>
        <p:xfrm>
          <a:off x="630680" y="4636296"/>
          <a:ext cx="2121408" cy="39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931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7" name="Curved Connector 56"/>
          <p:cNvCxnSpPr/>
          <p:nvPr/>
        </p:nvCxnSpPr>
        <p:spPr>
          <a:xfrm rot="5400000" flipH="1" flipV="1">
            <a:off x="1403212" y="413348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 flipV="1">
            <a:off x="1415767" y="490718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367249"/>
                  </p:ext>
                </p:extLst>
              </p:nvPr>
            </p:nvGraphicFramePr>
            <p:xfrm>
              <a:off x="630680" y="5029488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26" y="4810131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5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32146"/>
              </p:ext>
            </p:extLst>
          </p:nvPr>
        </p:nvGraphicFramePr>
        <p:xfrm>
          <a:off x="7437648" y="360633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{c,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8069104" y="330615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30594" y="3691887"/>
            <a:ext cx="666955" cy="2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" grpId="0"/>
      <p:bldP spid="44" grpId="0"/>
      <p:bldP spid="53" grpId="0" animBg="1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32690</TotalTime>
  <Words>11437</Words>
  <Application>Microsoft Office PowerPoint</Application>
  <PresentationFormat>On-screen Show (4:3)</PresentationFormat>
  <Paragraphs>4657</Paragraphs>
  <Slides>166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9" baseType="lpstr">
      <vt:lpstr>Arial</vt:lpstr>
      <vt:lpstr>Calibri</vt:lpstr>
      <vt:lpstr>Cambria Math</vt:lpstr>
      <vt:lpstr>Open Sans</vt:lpstr>
      <vt:lpstr>Open Sans Extrabold</vt:lpstr>
      <vt:lpstr>Open Sans Semibold</vt:lpstr>
      <vt:lpstr>新細明體</vt:lpstr>
      <vt:lpstr>Times New Roman</vt:lpstr>
      <vt:lpstr>Tw Cen MT</vt:lpstr>
      <vt:lpstr>Verdana</vt:lpstr>
      <vt:lpstr>Webdings</vt:lpstr>
      <vt:lpstr>Wingdings</vt:lpstr>
      <vt:lpstr>Office Theme</vt:lpstr>
      <vt:lpstr>Unit – 4 Pushdown Automata</vt:lpstr>
      <vt:lpstr>Topics to be covered</vt:lpstr>
      <vt:lpstr>Programming language grammar</vt:lpstr>
      <vt:lpstr>Formal language</vt:lpstr>
      <vt:lpstr>Formal language grammar</vt:lpstr>
      <vt:lpstr>Grammar</vt:lpstr>
      <vt:lpstr>Grammar</vt:lpstr>
      <vt:lpstr>Grammar</vt:lpstr>
      <vt:lpstr>Grammar</vt:lpstr>
      <vt:lpstr>Example: Grammar</vt:lpstr>
      <vt:lpstr>Exercise </vt:lpstr>
      <vt:lpstr>Classification of grammar</vt:lpstr>
      <vt:lpstr>Classification of grammar (Chomsky hierarchy)</vt:lpstr>
      <vt:lpstr>Type 0 grammar (Phrase Structure Grammar)</vt:lpstr>
      <vt:lpstr>Type 1 grammar (Context Sensitive Grammar)</vt:lpstr>
      <vt:lpstr>Type 2 grammar (Context Free Grammar)</vt:lpstr>
      <vt:lpstr>Type 3 grammar (Linear or Regular grammar)</vt:lpstr>
      <vt:lpstr>Hierarchy of grammar</vt:lpstr>
      <vt:lpstr>Derivation </vt:lpstr>
      <vt:lpstr> Leftmost derivation </vt:lpstr>
      <vt:lpstr> Rightmost derivation </vt:lpstr>
      <vt:lpstr>Exercise </vt:lpstr>
      <vt:lpstr>Reduction</vt:lpstr>
      <vt:lpstr>Current sentential form</vt:lpstr>
      <vt:lpstr>Ambiguity in grammatic specification </vt:lpstr>
      <vt:lpstr>Ambiguity</vt:lpstr>
      <vt:lpstr>Ambiguity</vt:lpstr>
      <vt:lpstr>Ambiguous grammar</vt:lpstr>
      <vt:lpstr>Exercise</vt:lpstr>
      <vt:lpstr>Eliminating ambiguity</vt:lpstr>
      <vt:lpstr>Scanning </vt:lpstr>
      <vt:lpstr>Regular expression</vt:lpstr>
      <vt:lpstr>Regular expression</vt:lpstr>
      <vt:lpstr>Regular expression</vt:lpstr>
      <vt:lpstr>Precedence and associativity of operators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Finite state automata </vt:lpstr>
      <vt:lpstr>Finite state automata </vt:lpstr>
      <vt:lpstr>Finite state automata notations</vt:lpstr>
      <vt:lpstr>Types of finite automata</vt:lpstr>
      <vt:lpstr>Exercise </vt:lpstr>
      <vt:lpstr>Regular expression to NFA using Thompson's rule</vt:lpstr>
      <vt:lpstr>Regular expression to NFA (Thompson’s construction)</vt:lpstr>
      <vt:lpstr>Regular expression to NFA (Thompson’s construction)</vt:lpstr>
      <vt:lpstr>Regular expression to NFA (Thompson’s construction)</vt:lpstr>
      <vt:lpstr>PowerPoint Presentation</vt:lpstr>
      <vt:lpstr>Regular expression to NFA examples</vt:lpstr>
      <vt:lpstr>Regular expression to NFA examples</vt:lpstr>
      <vt:lpstr>Exercise</vt:lpstr>
      <vt:lpstr>Conversion from NFA to DFA using subset construction method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DFA</vt:lpstr>
      <vt:lpstr>Exercise</vt:lpstr>
      <vt:lpstr>DFA Optimization</vt:lpstr>
      <vt:lpstr>DFA Optimization</vt:lpstr>
      <vt:lpstr>Parsing</vt:lpstr>
      <vt:lpstr>Parsing</vt:lpstr>
      <vt:lpstr>Classification of parsing methods</vt:lpstr>
      <vt:lpstr>Naïve top down parsing</vt:lpstr>
      <vt:lpstr>Backtracking</vt:lpstr>
      <vt:lpstr>Exercise</vt:lpstr>
      <vt:lpstr>Parsing methods</vt:lpstr>
      <vt:lpstr>LL(1) parser (predictive parser)</vt:lpstr>
      <vt:lpstr>LL(1) parsing (predictive parsing)</vt:lpstr>
      <vt:lpstr>Left recursion elimination</vt:lpstr>
      <vt:lpstr>Examples: Left recursion elimination</vt:lpstr>
      <vt:lpstr>Examples: Left recursion elimination</vt:lpstr>
      <vt:lpstr>Exercise</vt:lpstr>
      <vt:lpstr>Left factoring</vt:lpstr>
      <vt:lpstr>Example: Left factoring</vt:lpstr>
      <vt:lpstr>Exercise</vt:lpstr>
      <vt:lpstr>First character of R.H.S.</vt:lpstr>
      <vt:lpstr>Rules to compute first of non terminal</vt:lpstr>
      <vt:lpstr>Rules to compute first of non terminal</vt:lpstr>
      <vt:lpstr>Rules to compute FOLLOW of non terminal</vt:lpstr>
      <vt:lpstr>How to apply rules to find FOLLOW of non terminal?</vt:lpstr>
      <vt:lpstr>Rules to construct predictive parsing table</vt:lpstr>
      <vt:lpstr>Example-1: LL(1) parsing</vt:lpstr>
      <vt:lpstr>Example-1: LL(1) parsing</vt:lpstr>
      <vt:lpstr>Example-1: LL(1) parsing</vt:lpstr>
      <vt:lpstr>Example-1: LL(1) parsing</vt:lpstr>
      <vt:lpstr>Example-1: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Example-2: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Example-3: LL(1) parsing</vt:lpstr>
      <vt:lpstr>Exercise</vt:lpstr>
      <vt:lpstr>Parsing methods</vt:lpstr>
      <vt:lpstr>Recursive descent parsing</vt:lpstr>
      <vt:lpstr>Example: Recursive descent parsing</vt:lpstr>
      <vt:lpstr>Example: Recursive descent parsing</vt:lpstr>
      <vt:lpstr>Parsing methods</vt:lpstr>
      <vt:lpstr>Naïve bottom up parsing algorithm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Example: Naïve bottom up parsing</vt:lpstr>
      <vt:lpstr>Simple Phrase &amp; Handle</vt:lpstr>
      <vt:lpstr>Parsing methods</vt:lpstr>
      <vt:lpstr>Operator precedence parsing</vt:lpstr>
      <vt:lpstr>Operator precedence parsing</vt:lpstr>
      <vt:lpstr>Precedence &amp; associativity of operators</vt:lpstr>
      <vt:lpstr>Example: Operator precedence parsing</vt:lpstr>
      <vt:lpstr>Example: Operator precedence parsing</vt:lpstr>
      <vt:lpstr>Example: Operator precedence parsing</vt:lpstr>
      <vt:lpstr>Language processor development tools</vt:lpstr>
      <vt:lpstr>Language processor development tools</vt:lpstr>
      <vt:lpstr>LEX</vt:lpstr>
      <vt:lpstr>YACC</vt:lpstr>
      <vt:lpstr>End of Unit - 6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2397</cp:revision>
  <dcterms:created xsi:type="dcterms:W3CDTF">2013-05-17T03:00:03Z</dcterms:created>
  <dcterms:modified xsi:type="dcterms:W3CDTF">2018-08-09T14:15:32Z</dcterms:modified>
</cp:coreProperties>
</file>